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7" r:id="rId2"/>
    <p:sldId id="407" r:id="rId3"/>
    <p:sldId id="439" r:id="rId4"/>
    <p:sldId id="453" r:id="rId5"/>
    <p:sldId id="427" r:id="rId6"/>
    <p:sldId id="428" r:id="rId7"/>
    <p:sldId id="443" r:id="rId8"/>
    <p:sldId id="449" r:id="rId9"/>
    <p:sldId id="454" r:id="rId10"/>
    <p:sldId id="450" r:id="rId11"/>
    <p:sldId id="451" r:id="rId12"/>
    <p:sldId id="452" r:id="rId13"/>
    <p:sldId id="340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FF0066"/>
    <a:srgbClr val="C5F3F3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42" d="100"/>
          <a:sy n="42" d="100"/>
        </p:scale>
        <p:origin x="52" y="21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13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Khoi%20dong/Cau%201.pptx" TargetMode="External"/><Relationship Id="rId13" Type="http://schemas.openxmlformats.org/officeDocument/2006/relationships/image" Target="../media/image13.jpeg"/><Relationship Id="rId3" Type="http://schemas.openxmlformats.org/officeDocument/2006/relationships/image" Target="../media/image10.jpg"/><Relationship Id="rId7" Type="http://schemas.openxmlformats.org/officeDocument/2006/relationships/hyperlink" Target="bai%20tap/bai%20tap%204.ppt" TargetMode="External"/><Relationship Id="rId12" Type="http://schemas.openxmlformats.org/officeDocument/2006/relationships/hyperlink" Target="Khoi%20dong/Cau%203.pptx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bai%20tap/bai%20tap%202.ppt" TargetMode="External"/><Relationship Id="rId15" Type="http://schemas.openxmlformats.org/officeDocument/2006/relationships/image" Target="../media/image14.jpeg"/><Relationship Id="rId10" Type="http://schemas.openxmlformats.org/officeDocument/2006/relationships/hyperlink" Target="Khoi%20dong/Cau%202.pptx" TargetMode="External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11.jpeg"/><Relationship Id="rId14" Type="http://schemas.openxmlformats.org/officeDocument/2006/relationships/hyperlink" Target="Khoi%20dong/Cau%204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Giai%20nghia%20tu/thieng%20lieng.ppt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827200"/>
            <a:ext cx="1739080" cy="22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432719" y="4114800"/>
            <a:ext cx="13382995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17: BẢY SẮC CẦU VỒNG (T1,2)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8295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596029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1409" y="6100454"/>
            <a:ext cx="1211090" cy="8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919" y="5781235"/>
            <a:ext cx="3396458" cy="24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11824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9385889" y="1827595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9154899" y="2819400"/>
            <a:ext cx="3300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418600" y="3581400"/>
            <a:ext cx="8773438" cy="4563537"/>
            <a:chOff x="6418600" y="3657600"/>
            <a:chExt cx="8773438" cy="4563537"/>
          </a:xfrm>
        </p:grpSpPr>
        <p:pic>
          <p:nvPicPr>
            <p:cNvPr id="33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23550" y="1552650"/>
              <a:ext cx="4563537" cy="877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376636" y="4485863"/>
              <a:ext cx="6857683" cy="3711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Mỗi người không nên kiêu căng, chỉ nghĩ đến riêng mình; cần đoàn kết, chan hòa để cùng làm cho nhau thêm đẹp và toả sáng trong cộng đồng.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endPara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 Box 14">
            <a:extLst>
              <a:ext uri="{FF2B5EF4-FFF2-40B4-BE49-F238E27FC236}">
                <a16:creationId xmlns:a16="http://schemas.microsoft.com/office/drawing/2014/main" id="{0B16571E-1209-46AB-AD2E-E4C22DB7D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17: BẢY SẮC CẦU VỒNG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F59FC38-2EED-44EC-9AAC-E5A366A7E460}"/>
              </a:ext>
            </a:extLst>
          </p:cNvPr>
          <p:cNvSpPr/>
          <p:nvPr/>
        </p:nvSpPr>
        <p:spPr>
          <a:xfrm>
            <a:off x="614395" y="2645063"/>
            <a:ext cx="4498153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ay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ưa,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 tiếng, xanh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ục, xanh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am, vi ô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ét, hiện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ên...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983727-5BD3-453F-BD6E-7C02A03A78BF}"/>
              </a:ext>
            </a:extLst>
          </p:cNvPr>
          <p:cNvSpPr/>
          <p:nvPr/>
        </p:nvSpPr>
        <p:spPr>
          <a:xfrm>
            <a:off x="309599" y="4553910"/>
            <a:ext cx="5006182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Một cây cầu vồng rực rỡ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hiện lên trên nền trời. Họa sĩ liền vẽ bức tranh một cây cầu vồng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vắt ngang qua đồng lúa vàng rực.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543613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356519" y="2316480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Tìm các từ chỉ màu sắc trong bài đọc.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361316" y="3036348"/>
            <a:ext cx="1394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 từ chỉ màu sắc trong bài đọc: đỏ, da cam, vàng, xanh lục, xanh lam, xanh dương, tím, vàng rực.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D76512E4-2F76-4C46-A784-216730139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17: BẢY SẮC CẦU VỒNG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7E683-E53A-49D6-85BE-A07EB0BC4A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92" t="24662" r="49290" b="54333"/>
          <a:stretch/>
        </p:blipFill>
        <p:spPr>
          <a:xfrm>
            <a:off x="2434618" y="5175306"/>
            <a:ext cx="4114799" cy="87298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4F1A8A0-33A9-44ED-BC5C-D3F7109C4A41}"/>
              </a:ext>
            </a:extLst>
          </p:cNvPr>
          <p:cNvSpPr txBox="1"/>
          <p:nvPr/>
        </p:nvSpPr>
        <p:spPr>
          <a:xfrm>
            <a:off x="1356519" y="4337933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Xếp các từ sau thành những cặp từ có nghĩa giống nhau: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89F19CE-F6E3-4048-8B55-DFC59B643F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92" t="50414" r="48699" b="28581"/>
          <a:stretch/>
        </p:blipFill>
        <p:spPr>
          <a:xfrm>
            <a:off x="2434618" y="6048292"/>
            <a:ext cx="4190999" cy="8729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A0068C6-2CC2-4D62-987A-047B2D0F64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92" t="75086" r="48699" b="3910"/>
          <a:stretch/>
        </p:blipFill>
        <p:spPr>
          <a:xfrm>
            <a:off x="2434618" y="6834521"/>
            <a:ext cx="4190999" cy="872986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7A5DC3C4-E1B5-4DDA-8B6E-CC390D62D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919" y="5175306"/>
            <a:ext cx="4110160" cy="885561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E244C777-53C8-450C-81DF-7771D66E27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088" y="6819427"/>
            <a:ext cx="4187166" cy="8855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50D9C7-D2ED-45F8-9323-B189C8D934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416" y="6035717"/>
            <a:ext cx="4187166" cy="88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949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0.00347 L -0.17039 -0.0920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7" y="-47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3092E-6 0.00695 L -0.16863 -0.0885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37" y="-47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3394E-6 2.77778E-7 L -0.16844 0.1855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7" y="92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 Box 14">
            <a:extLst>
              <a:ext uri="{FF2B5EF4-FFF2-40B4-BE49-F238E27FC236}">
                <a16:creationId xmlns:a16="http://schemas.microsoft.com/office/drawing/2014/main" id="{EE396E6A-E55B-4158-8A69-129FEDAD3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17: BẢY SẮC CẦU VỒNG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5338E4-2489-43AE-8F3B-4C4E5AC22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0" y="2514600"/>
            <a:ext cx="13371517" cy="599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12167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337719" y="4114800"/>
            <a:ext cx="9601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22695" y="6800044"/>
            <a:ext cx="4078423" cy="130763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95"/>
          <p:cNvSpPr>
            <a:spLocks noChangeArrowheads="1"/>
          </p:cNvSpPr>
          <p:nvPr/>
        </p:nvSpPr>
        <p:spPr bwMode="auto">
          <a:xfrm>
            <a:off x="4003414" y="1182468"/>
            <a:ext cx="7592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DU LỊCH ĐẠI DƯƠNG</a:t>
            </a:r>
          </a:p>
        </p:txBody>
      </p:sp>
      <p:sp>
        <p:nvSpPr>
          <p:cNvPr id="5" name="Text Box 38" descr="Water droplets"/>
          <p:cNvSpPr txBox="1">
            <a:spLocks noChangeArrowheads="1"/>
          </p:cNvSpPr>
          <p:nvPr/>
        </p:nvSpPr>
        <p:spPr bwMode="auto">
          <a:xfrm>
            <a:off x="11430794" y="6917690"/>
            <a:ext cx="36893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1281569" y="2763838"/>
            <a:ext cx="4019550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7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9" name="Straight Connector 8"/>
            <p:cNvCxnSpPr>
              <a:stCxn id="8" idx="2"/>
              <a:endCxn id="8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0"/>
              <a:endCxn id="8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2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3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14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V="1">
            <a:off x="13291344" y="3505200"/>
            <a:ext cx="0" cy="1268413"/>
          </a:xfrm>
          <a:prstGeom prst="straightConnector1">
            <a:avLst/>
          </a:prstGeom>
          <a:ln w="127000">
            <a:solidFill>
              <a:srgbClr val="008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823119" y="2275885"/>
            <a:ext cx="4085637" cy="2748011"/>
            <a:chOff x="823119" y="2275885"/>
            <a:chExt cx="4085637" cy="2748011"/>
          </a:xfrm>
        </p:grpSpPr>
        <p:pic>
          <p:nvPicPr>
            <p:cNvPr id="17" name="Picture 2" descr="Cá Ngựa: Đặc Điểm, Công Dụng, Cách Dùng &amp;amp; Giá Bán 2021">
              <a:hlinkClick r:id="rId8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252807" y="3915900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56668" y="2275885"/>
            <a:ext cx="4085637" cy="2748011"/>
            <a:chOff x="5517222" y="2275885"/>
            <a:chExt cx="4085637" cy="2748011"/>
          </a:xfrm>
        </p:grpSpPr>
        <p:pic>
          <p:nvPicPr>
            <p:cNvPr id="20" name="Picture 6" descr="Cá heo có thật thông minh đến mức biết cứu người không?">
              <a:hlinkClick r:id="rId10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22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5517222" y="3888913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23119" y="5890340"/>
            <a:ext cx="4085637" cy="2737378"/>
            <a:chOff x="823119" y="5890340"/>
            <a:chExt cx="4085637" cy="2737378"/>
          </a:xfrm>
        </p:grpSpPr>
        <p:pic>
          <p:nvPicPr>
            <p:cNvPr id="23" name="Picture 4" descr="Những điều chưa biết về sứa - VnExpress">
              <a:hlinkClick r:id="rId1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5890340"/>
              <a:ext cx="4085637" cy="273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4222486" y="7504482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9729" y="5890340"/>
            <a:ext cx="4105836" cy="2748011"/>
            <a:chOff x="5480283" y="5890340"/>
            <a:chExt cx="4105836" cy="2748011"/>
          </a:xfrm>
        </p:grpSpPr>
        <p:pic>
          <p:nvPicPr>
            <p:cNvPr id="26" name="Picture 8" descr="Cá chuồn bay là gì? Đặc điểm, thành phần dinh dưỡng và nơi mua cá chuồn">
              <a:hlinkClick r:id="rId14" action="ppaction://hlinkpres?slideindex=1&amp;slidetitle="/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5" r="4884"/>
            <a:stretch/>
          </p:blipFill>
          <p:spPr bwMode="auto">
            <a:xfrm>
              <a:off x="5500482" y="5890340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480283" y="7530355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28" name="Arc 27"/>
          <p:cNvSpPr/>
          <p:nvPr/>
        </p:nvSpPr>
        <p:spPr>
          <a:xfrm rot="18879283">
            <a:off x="11694494" y="4816685"/>
            <a:ext cx="3161952" cy="3010814"/>
          </a:xfrm>
          <a:prstGeom prst="arc">
            <a:avLst>
              <a:gd name="adj1" fmla="val 14188544"/>
              <a:gd name="adj2" fmla="val 2064879"/>
            </a:avLst>
          </a:prstGeom>
          <a:ln w="127000">
            <a:solidFill>
              <a:srgbClr val="008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1688463" y="5992324"/>
            <a:ext cx="3174012" cy="791064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2479402" y="4773613"/>
            <a:ext cx="782504" cy="1218711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215402" y="4718051"/>
            <a:ext cx="933193" cy="1286971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35" name="Group 34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6" name="Straight Connector 35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445931-088E-407B-BA7E-4AC9DD1880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222" b="51797"/>
          <a:stretch/>
        </p:blipFill>
        <p:spPr>
          <a:xfrm>
            <a:off x="2471030" y="22982"/>
            <a:ext cx="5514889" cy="43966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DF3663-00CE-4E78-8C5A-F1EF9F69C6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26" b="51797"/>
          <a:stretch/>
        </p:blipFill>
        <p:spPr>
          <a:xfrm>
            <a:off x="8138319" y="22982"/>
            <a:ext cx="5638800" cy="43966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DD255B-1A37-4C05-8352-2759A4006F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216" r="51222"/>
          <a:stretch/>
        </p:blipFill>
        <p:spPr>
          <a:xfrm>
            <a:off x="2471030" y="4724401"/>
            <a:ext cx="5514889" cy="426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EF9832-0A3B-4F19-895F-0CC38FB628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26" t="53216"/>
          <a:stretch/>
        </p:blipFill>
        <p:spPr>
          <a:xfrm>
            <a:off x="8138319" y="4756906"/>
            <a:ext cx="5638800" cy="426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3DE513-FABB-4C6A-AA83-950D4EA82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1" t="4348"/>
          <a:stretch/>
        </p:blipFill>
        <p:spPr>
          <a:xfrm>
            <a:off x="51591" y="1905000"/>
            <a:ext cx="1613303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81996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17: BẢY SẮC CẦU VỒNG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63435" y="2751892"/>
            <a:ext cx="137376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Đọc diễn cảm toàn bài. Giọng vui, sôi nổi và dí dỏm; đọc phân biệt lời đối thoại của các nhân vật (thái độ kiêu căng) và lời người kể chuyện.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48354" y="5490709"/>
            <a:ext cx="1357868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1: Từ đầu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 vẽ dở.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2: Tiếp theo cho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 ô lét..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3: Còn lại.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63435" y="4728709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56519" y="1752600"/>
            <a:ext cx="6781801" cy="677108"/>
            <a:chOff x="1508918" y="1888664"/>
            <a:chExt cx="6172201" cy="1134632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969754"/>
              <a:ext cx="5341534" cy="579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167710" y="4699682"/>
            <a:ext cx="13941217" cy="1434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Một cây cầu vồng rực rỡ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hiện lên trên nền trời. Họa sĩ liền vẽ bức tranh một cây cầu vồng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vắt ngang qua đồng lúa vàng rực.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>
            <a:hlinkClick r:id="rId2" action="ppaction://hlinkpres?slideindex=1&amp;slidetitle="/>
          </p:cNvPr>
          <p:cNvSpPr/>
          <p:nvPr/>
        </p:nvSpPr>
        <p:spPr>
          <a:xfrm>
            <a:off x="2943735" y="7391400"/>
            <a:ext cx="299607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càu nhàu,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07226" y="2514600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Luyện đọc từ, câu: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340706" y="6561643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Giải nghĩa từ: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600519" y="3328502"/>
            <a:ext cx="135482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ay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ưa,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 tiếng, xanh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ục, xanh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am, vi ô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ét, hiện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ên...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34" name="Group 33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5" name="Straight Connector 34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>
            <a:extLst>
              <a:ext uri="{FF2B5EF4-FFF2-40B4-BE49-F238E27FC236}">
                <a16:creationId xmlns:a16="http://schemas.microsoft.com/office/drawing/2014/main" id="{E5379423-D43A-43ED-8EB6-99A2D24CC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17: BẢY SẮC CẦU VỒNG</a:t>
            </a:r>
          </a:p>
        </p:txBody>
      </p:sp>
      <p:sp>
        <p:nvSpPr>
          <p:cNvPr id="16" name="Rectangle 15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2168F178-0B8C-402A-A284-F380B7E55283}"/>
              </a:ext>
            </a:extLst>
          </p:cNvPr>
          <p:cNvSpPr/>
          <p:nvPr/>
        </p:nvSpPr>
        <p:spPr>
          <a:xfrm>
            <a:off x="5600527" y="7391400"/>
            <a:ext cx="299607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 sắc, </a:t>
            </a:r>
          </a:p>
        </p:txBody>
      </p:sp>
      <p:sp>
        <p:nvSpPr>
          <p:cNvPr id="17" name="Rectangle 16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260B9C6C-EDFE-4BE8-8DA8-3187961241B2}"/>
              </a:ext>
            </a:extLst>
          </p:cNvPr>
          <p:cNvSpPr/>
          <p:nvPr/>
        </p:nvSpPr>
        <p:spPr>
          <a:xfrm>
            <a:off x="7876299" y="7391400"/>
            <a:ext cx="299607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đằm thắm, </a:t>
            </a: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30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2507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84084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840070"/>
            <a:ext cx="102338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1: Tìm các đoạn ứng với mỗi ý sau: </a:t>
            </a:r>
          </a:p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a) Cơn mưa bất ngờ.</a:t>
            </a:r>
          </a:p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b) Các màu tranh cãi.</a:t>
            </a:r>
          </a:p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c) Cùng nắm tay nhau.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59113" y="5334000"/>
            <a:ext cx="1021080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a) Đoạn “Một hoạ sĩ đang say sưa... đang vẽ dở”.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 Box 14">
            <a:extLst>
              <a:ext uri="{FF2B5EF4-FFF2-40B4-BE49-F238E27FC236}">
                <a16:creationId xmlns:a16="http://schemas.microsoft.com/office/drawing/2014/main" id="{B201A87A-0CBD-4044-8A8A-DFFC3141C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17: BẢY SẮC CẦU VỒNG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94951DC-E545-439D-8FF9-DE760CF9EC05}"/>
              </a:ext>
            </a:extLst>
          </p:cNvPr>
          <p:cNvSpPr/>
          <p:nvPr/>
        </p:nvSpPr>
        <p:spPr>
          <a:xfrm>
            <a:off x="614395" y="2645063"/>
            <a:ext cx="4498153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ay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ưa,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 tiếng, xanh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ục, xanh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am, vi ô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ét, hiện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ên...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E399F90-4FE9-45BC-BA9E-9DD010235168}"/>
              </a:ext>
            </a:extLst>
          </p:cNvPr>
          <p:cNvSpPr/>
          <p:nvPr/>
        </p:nvSpPr>
        <p:spPr>
          <a:xfrm>
            <a:off x="309599" y="4553910"/>
            <a:ext cx="5006182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Một cây cầu vồng rực rỡ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hiện lên trên nền trời. Họa sĩ liền vẽ bức tranh một cây cầu vồng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vắt ngang qua đồng lúa vàng rực.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87945A-9173-4B57-8358-43BA70E4F1D6}"/>
              </a:ext>
            </a:extLst>
          </p:cNvPr>
          <p:cNvSpPr/>
          <p:nvPr/>
        </p:nvSpPr>
        <p:spPr>
          <a:xfrm>
            <a:off x="5559113" y="6000209"/>
            <a:ext cx="1021080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b) Đoạn “Bị mưa làm ướt... hoa vi ô lét”.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3BA0509-0C44-4AE5-8BA1-8E4EEDC5C5D4}"/>
              </a:ext>
            </a:extLst>
          </p:cNvPr>
          <p:cNvSpPr/>
          <p:nvPr/>
        </p:nvSpPr>
        <p:spPr>
          <a:xfrm>
            <a:off x="5559113" y="6660798"/>
            <a:ext cx="1021080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c) Đoạn còn lại.</a:t>
            </a:r>
          </a:p>
        </p:txBody>
      </p: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11824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827595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2: Các màu tranh cãi về điều gì?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81893" y="3382377"/>
            <a:ext cx="1038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Từ chỗ chê nhau mềm yếu, các màu quay sang tranh cãi xem màu nào đặc sắc nhất</a:t>
            </a: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(màu xanh lục - màu của cây cỏ, thiên nhiên; xanh lam - màu của bầu trời; xanh dương - sắc biếc của đại dương, sông suối; tím - vẻ đẹp đắm thắm giống hoa vi ô lét).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658422" y="64008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3: Trong bức tranh cầu vồng, các màu hiện lên như thế nào?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799044" y="7595127"/>
            <a:ext cx="10210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Các màu cùng bừng sáng; nắm tay nhau; rực rỡ hơn cả ngàn lần khi đứng một mình.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 Box 14">
            <a:extLst>
              <a:ext uri="{FF2B5EF4-FFF2-40B4-BE49-F238E27FC236}">
                <a16:creationId xmlns:a16="http://schemas.microsoft.com/office/drawing/2014/main" id="{AA747A93-E765-46A8-A876-769F8C8FD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17: BẢY SẮC CẦU VỒNG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8D347D-BC5D-4629-A16D-50884323D882}"/>
              </a:ext>
            </a:extLst>
          </p:cNvPr>
          <p:cNvSpPr/>
          <p:nvPr/>
        </p:nvSpPr>
        <p:spPr>
          <a:xfrm>
            <a:off x="614395" y="2645063"/>
            <a:ext cx="4498153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ay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ưa,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 tiếng, xanh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ục, xanh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am, vi ô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ét, hiện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ên...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34A33D9-4591-4C9D-BA5F-988DBA12636A}"/>
              </a:ext>
            </a:extLst>
          </p:cNvPr>
          <p:cNvSpPr/>
          <p:nvPr/>
        </p:nvSpPr>
        <p:spPr>
          <a:xfrm>
            <a:off x="309599" y="4553910"/>
            <a:ext cx="5006182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Một cây cầu vồng rực rỡ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hiện lên trên nền trời. Họa sĩ liền vẽ bức tranh một cây cầu vồng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vắt ngang qua đồng lúa vàng rực.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34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11824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827595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580820" y="3162697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4: Câu chuyện trên nói với em điều gì?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 Box 14">
            <a:extLst>
              <a:ext uri="{FF2B5EF4-FFF2-40B4-BE49-F238E27FC236}">
                <a16:creationId xmlns:a16="http://schemas.microsoft.com/office/drawing/2014/main" id="{AA747A93-E765-46A8-A876-769F8C8FD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17: BẢY SẮC CẦU VỒNG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8D347D-BC5D-4629-A16D-50884323D882}"/>
              </a:ext>
            </a:extLst>
          </p:cNvPr>
          <p:cNvSpPr/>
          <p:nvPr/>
        </p:nvSpPr>
        <p:spPr>
          <a:xfrm>
            <a:off x="614395" y="2645063"/>
            <a:ext cx="4498153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ay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ưa,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 tiếng, xanh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ục, xanh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am, vi ô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ét, hiện </a:t>
            </a: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9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ên...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34A33D9-4591-4C9D-BA5F-988DBA12636A}"/>
              </a:ext>
            </a:extLst>
          </p:cNvPr>
          <p:cNvSpPr/>
          <p:nvPr/>
        </p:nvSpPr>
        <p:spPr>
          <a:xfrm>
            <a:off x="309599" y="4553910"/>
            <a:ext cx="5006182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Một cây cầu vồng rực rỡ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hiện lên trên nền trời. Họa sĩ liền vẽ bức tranh một cây cầu vồng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vắt ngang qua đồng lúa vàng rực.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8DD68C-5E23-492C-95BE-26F456AD5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223" y="4014286"/>
            <a:ext cx="6573167" cy="20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34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10256</TotalTime>
  <Words>914</Words>
  <Application>Microsoft Office PowerPoint</Application>
  <PresentationFormat>Custom</PresentationFormat>
  <Paragraphs>96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Xiem Do</cp:lastModifiedBy>
  <cp:revision>1145</cp:revision>
  <dcterms:created xsi:type="dcterms:W3CDTF">2008-09-09T22:52:10Z</dcterms:created>
  <dcterms:modified xsi:type="dcterms:W3CDTF">2022-08-02T08:11:53Z</dcterms:modified>
</cp:coreProperties>
</file>