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  <a:srgbClr val="EEB500"/>
    <a:srgbClr val="FFCC99"/>
    <a:srgbClr val="FF3300"/>
    <a:srgbClr val="CCFFFF"/>
    <a:srgbClr val="05BEFF"/>
    <a:srgbClr val="66FFFF"/>
    <a:srgbClr val="FFFF00"/>
    <a:srgbClr val="FFFF66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32" autoAdjust="0"/>
    <p:restoredTop sz="94660"/>
  </p:normalViewPr>
  <p:slideViewPr>
    <p:cSldViewPr>
      <p:cViewPr>
        <p:scale>
          <a:sx n="70" d="100"/>
          <a:sy n="70" d="100"/>
        </p:scale>
        <p:origin x="-1488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52400" y="1676400"/>
            <a:ext cx="8809703" cy="2743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4800" dirty="0" err="1" smtClean="0">
                  <a:solidFill>
                    <a:schemeClr val="tx1"/>
                  </a:solidFill>
                  <a:latin typeface=".VnAvant" pitchFamily="34" charset="0"/>
                </a:rPr>
                <a:t>Bµi</a:t>
              </a:r>
              <a:r>
                <a:rPr lang="en-US" sz="4800" dirty="0" smtClean="0">
                  <a:solidFill>
                    <a:schemeClr val="tx1"/>
                  </a:solidFill>
                  <a:latin typeface=".VnAvant" pitchFamily="34" charset="0"/>
                </a:rPr>
                <a:t> 17</a:t>
              </a:r>
            </a:p>
            <a:p>
              <a:pPr algn="ctr"/>
              <a:r>
                <a:rPr lang="en-US" sz="40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ÔN TẬP CÁC SỐ </a:t>
              </a:r>
            </a:p>
            <a:p>
              <a:pPr algn="ctr"/>
              <a:r>
                <a:rPr lang="en-US" sz="40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TRONG PHẠM VI 10</a:t>
              </a:r>
              <a:endParaRPr lang="vi-VN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371600" y="47244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dirty="0" err="1" smtClean="0">
                <a:solidFill>
                  <a:srgbClr val="FF9933"/>
                </a:solidFill>
                <a:latin typeface="HP-087" pitchFamily="34" charset="0"/>
              </a:rPr>
              <a:t>TIẾT</a:t>
            </a:r>
            <a:r>
              <a:rPr lang="en-US" sz="13800" dirty="0" smtClean="0">
                <a:solidFill>
                  <a:srgbClr val="FF9933"/>
                </a:solidFill>
                <a:latin typeface="HP-087" pitchFamily="34" charset="0"/>
              </a:rPr>
              <a:t> 1</a:t>
            </a:r>
            <a:endParaRPr lang="vi-VN" sz="13800" dirty="0">
              <a:solidFill>
                <a:srgbClr val="FF9933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62028" y="457200"/>
            <a:ext cx="4800994" cy="7540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3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ÔN TẬP HỌC KÌ 1</a:t>
            </a:r>
            <a:endParaRPr lang="vi-VN" sz="4300" b="1" cap="none" spc="0" dirty="0">
              <a:ln w="12700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Cloud 15"/>
          <p:cNvSpPr/>
          <p:nvPr/>
        </p:nvSpPr>
        <p:spPr>
          <a:xfrm rot="1034735">
            <a:off x="166596" y="249878"/>
            <a:ext cx="3007788" cy="1938644"/>
          </a:xfrm>
          <a:prstGeom prst="cloud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4" name="TextBox 13"/>
          <p:cNvSpPr txBox="1"/>
          <p:nvPr/>
        </p:nvSpPr>
        <p:spPr>
          <a:xfrm>
            <a:off x="1143000" y="654784"/>
            <a:ext cx="83388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b="1" dirty="0" smtClean="0"/>
              <a:t>5</a:t>
            </a:r>
            <a:endParaRPr lang="vi-VN" sz="10000" b="1" dirty="0"/>
          </a:p>
        </p:txBody>
      </p:sp>
      <p:sp>
        <p:nvSpPr>
          <p:cNvPr id="17" name="Rectangle 16"/>
          <p:cNvSpPr/>
          <p:nvPr/>
        </p:nvSpPr>
        <p:spPr>
          <a:xfrm rot="789568">
            <a:off x="533486" y="753070"/>
            <a:ext cx="2194833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000" b="1" cap="none" spc="0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latin typeface="HP-168" pitchFamily="34" charset="0"/>
              </a:rPr>
              <a:t>Chủ</a:t>
            </a:r>
            <a:r>
              <a:rPr lang="en-US" sz="40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latin typeface="HP-168" pitchFamily="34" charset="0"/>
              </a:rPr>
              <a:t> </a:t>
            </a:r>
            <a:r>
              <a:rPr lang="en-US" sz="4000" b="1" cap="none" spc="0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latin typeface="HP-168" pitchFamily="34" charset="0"/>
              </a:rPr>
              <a:t>đề</a:t>
            </a:r>
            <a:endParaRPr lang="en-US" sz="40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latin typeface="HP-168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06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219200"/>
            <a:ext cx="5314866" cy="564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021"/>
            <a:ext cx="3544293" cy="1575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230702" y="1555990"/>
            <a:ext cx="977555" cy="91238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1</a:t>
            </a:r>
            <a:endParaRPr lang="vi-VN" sz="54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1305984" y="1698173"/>
            <a:ext cx="932323" cy="628017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vi-VN" sz="32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11011" y="1725470"/>
            <a:ext cx="322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?</a:t>
            </a:r>
            <a:endParaRPr lang="vi-VN" sz="3200" b="1" dirty="0"/>
          </a:p>
        </p:txBody>
      </p:sp>
      <p:sp>
        <p:nvSpPr>
          <p:cNvPr id="4" name="Rounded Rectangle 3"/>
          <p:cNvSpPr/>
          <p:nvPr/>
        </p:nvSpPr>
        <p:spPr>
          <a:xfrm>
            <a:off x="5592716" y="1246603"/>
            <a:ext cx="381000" cy="283027"/>
          </a:xfrm>
          <a:prstGeom prst="roundRect">
            <a:avLst/>
          </a:prstGeom>
          <a:solidFill>
            <a:schemeClr val="bg1"/>
          </a:solidFill>
          <a:ln>
            <a:solidFill>
              <a:srgbClr val="EEB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000" b="1" dirty="0" smtClean="0">
                <a:solidFill>
                  <a:srgbClr val="FF0000"/>
                </a:solidFill>
                <a:latin typeface="HP001 5H" pitchFamily="34" charset="0"/>
                <a:cs typeface="HP001 5H" pitchFamily="34" charset="0"/>
              </a:rPr>
              <a:t>2</a:t>
            </a:r>
            <a:endParaRPr lang="vi-VN" sz="2000" b="1" dirty="0">
              <a:solidFill>
                <a:srgbClr val="FF0000"/>
              </a:solidFill>
              <a:latin typeface="HP001 5H" pitchFamily="34" charset="0"/>
              <a:cs typeface="HP001 5H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581830" y="2081150"/>
            <a:ext cx="381000" cy="283027"/>
          </a:xfrm>
          <a:prstGeom prst="roundRect">
            <a:avLst/>
          </a:prstGeom>
          <a:solidFill>
            <a:schemeClr val="bg1"/>
          </a:solidFill>
          <a:ln>
            <a:solidFill>
              <a:srgbClr val="EEB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000" b="1" dirty="0" smtClean="0">
                <a:solidFill>
                  <a:srgbClr val="FF0000"/>
                </a:solidFill>
                <a:latin typeface="HP001 5H" pitchFamily="34" charset="0"/>
                <a:cs typeface="HP001 5H" pitchFamily="34" charset="0"/>
              </a:rPr>
              <a:t>3</a:t>
            </a:r>
            <a:endParaRPr lang="vi-VN" sz="2000" b="1" dirty="0">
              <a:solidFill>
                <a:srgbClr val="FF0000"/>
              </a:solidFill>
              <a:latin typeface="HP001 5H" pitchFamily="34" charset="0"/>
              <a:cs typeface="HP001 5H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580841" y="2480249"/>
            <a:ext cx="381000" cy="283027"/>
          </a:xfrm>
          <a:prstGeom prst="roundRect">
            <a:avLst/>
          </a:prstGeom>
          <a:solidFill>
            <a:schemeClr val="bg1"/>
          </a:solidFill>
          <a:ln>
            <a:solidFill>
              <a:srgbClr val="EEB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000" b="1" dirty="0" smtClean="0">
                <a:solidFill>
                  <a:srgbClr val="FF0000"/>
                </a:solidFill>
                <a:latin typeface="HP001 5H" pitchFamily="34" charset="0"/>
                <a:cs typeface="HP001 5H" pitchFamily="34" charset="0"/>
              </a:rPr>
              <a:t>5</a:t>
            </a:r>
            <a:endParaRPr lang="vi-VN" sz="2000" b="1" dirty="0">
              <a:solidFill>
                <a:srgbClr val="FF0000"/>
              </a:solidFill>
              <a:latin typeface="HP001 5H" pitchFamily="34" charset="0"/>
              <a:cs typeface="HP001 5H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580841" y="2895600"/>
            <a:ext cx="381000" cy="283027"/>
          </a:xfrm>
          <a:prstGeom prst="roundRect">
            <a:avLst/>
          </a:prstGeom>
          <a:solidFill>
            <a:schemeClr val="bg1"/>
          </a:solidFill>
          <a:ln>
            <a:solidFill>
              <a:srgbClr val="EEB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000" b="1" dirty="0" smtClean="0">
                <a:solidFill>
                  <a:srgbClr val="FF0000"/>
                </a:solidFill>
                <a:latin typeface="HP001 5H" pitchFamily="34" charset="0"/>
                <a:cs typeface="HP001 5H" pitchFamily="34" charset="0"/>
              </a:rPr>
              <a:t>6</a:t>
            </a:r>
            <a:endParaRPr lang="vi-VN" sz="2000" b="1" dirty="0">
              <a:solidFill>
                <a:srgbClr val="FF0000"/>
              </a:solidFill>
              <a:latin typeface="HP001 5H" pitchFamily="34" charset="0"/>
              <a:cs typeface="HP001 5H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562600" y="4137847"/>
            <a:ext cx="381000" cy="283027"/>
          </a:xfrm>
          <a:prstGeom prst="roundRect">
            <a:avLst/>
          </a:prstGeom>
          <a:solidFill>
            <a:schemeClr val="bg1"/>
          </a:solidFill>
          <a:ln>
            <a:solidFill>
              <a:srgbClr val="EEB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000" b="1" dirty="0" smtClean="0">
                <a:solidFill>
                  <a:srgbClr val="FF0000"/>
                </a:solidFill>
                <a:latin typeface="HP001 5H" pitchFamily="34" charset="0"/>
                <a:cs typeface="HP001 5H" pitchFamily="34" charset="0"/>
              </a:rPr>
              <a:t>9</a:t>
            </a:r>
            <a:endParaRPr lang="vi-VN" sz="2000" b="1" dirty="0">
              <a:solidFill>
                <a:srgbClr val="FF0000"/>
              </a:solidFill>
              <a:latin typeface="HP001 5H" pitchFamily="34" charset="0"/>
              <a:cs typeface="HP001 5H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550725" y="4553198"/>
            <a:ext cx="381000" cy="283027"/>
          </a:xfrm>
          <a:prstGeom prst="roundRect">
            <a:avLst/>
          </a:prstGeom>
          <a:solidFill>
            <a:schemeClr val="bg1"/>
          </a:solidFill>
          <a:ln>
            <a:solidFill>
              <a:srgbClr val="EEB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000" b="1" dirty="0" smtClean="0">
                <a:solidFill>
                  <a:srgbClr val="FF0000"/>
                </a:solidFill>
                <a:latin typeface="HP001 5H" pitchFamily="34" charset="0"/>
                <a:cs typeface="HP001 5H" pitchFamily="34" charset="0"/>
              </a:rPr>
              <a:t>7</a:t>
            </a:r>
            <a:endParaRPr lang="vi-VN" sz="2000" b="1" dirty="0">
              <a:solidFill>
                <a:srgbClr val="FF0000"/>
              </a:solidFill>
              <a:latin typeface="HP001 5H" pitchFamily="34" charset="0"/>
              <a:cs typeface="HP001 5H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533767" y="5362700"/>
            <a:ext cx="381000" cy="283027"/>
          </a:xfrm>
          <a:prstGeom prst="roundRect">
            <a:avLst/>
          </a:prstGeom>
          <a:solidFill>
            <a:schemeClr val="bg1"/>
          </a:solidFill>
          <a:ln>
            <a:solidFill>
              <a:srgbClr val="EEB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000" b="1" dirty="0" smtClean="0">
                <a:solidFill>
                  <a:srgbClr val="FF0000"/>
                </a:solidFill>
                <a:latin typeface="HP001 5H" pitchFamily="34" charset="0"/>
                <a:cs typeface="HP001 5H" pitchFamily="34" charset="0"/>
              </a:rPr>
              <a:t>1</a:t>
            </a:r>
            <a:endParaRPr lang="vi-VN" sz="2000" b="1" dirty="0">
              <a:solidFill>
                <a:srgbClr val="FF0000"/>
              </a:solidFill>
              <a:latin typeface="HP001 5H" pitchFamily="34" charset="0"/>
              <a:cs typeface="HP001 5H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278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4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30702" y="152400"/>
            <a:ext cx="977555" cy="91238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2</a:t>
            </a:r>
            <a:endParaRPr lang="vi-VN" sz="5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76200"/>
            <a:ext cx="6059339" cy="3931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228600" y="4038600"/>
            <a:ext cx="1905000" cy="503973"/>
            <a:chOff x="457200" y="4343401"/>
            <a:chExt cx="1905000" cy="503973"/>
          </a:xfrm>
        </p:grpSpPr>
        <p:sp>
          <p:nvSpPr>
            <p:cNvPr id="5" name="Rounded Rectangle 4"/>
            <p:cNvSpPr/>
            <p:nvPr/>
          </p:nvSpPr>
          <p:spPr>
            <a:xfrm>
              <a:off x="1066800" y="4343401"/>
              <a:ext cx="795674" cy="480848"/>
            </a:xfrm>
            <a:prstGeom prst="roundRect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Số</a:t>
              </a:r>
              <a:endParaRPr lang="vi-VN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57200" y="4354931"/>
              <a:ext cx="19050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 dirty="0" smtClean="0">
                  <a:latin typeface="Arial" pitchFamily="34" charset="0"/>
                  <a:cs typeface="Arial" pitchFamily="34" charset="0"/>
                </a:rPr>
                <a:t> a)           ?</a:t>
              </a:r>
              <a:endParaRPr lang="vi-VN" sz="2600" b="1" dirty="0"/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261" y="4503682"/>
            <a:ext cx="575310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30702" y="5864770"/>
            <a:ext cx="868469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b)      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con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vật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: con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thỏ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, con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chó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, con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trâu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con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vật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nào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ít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nhất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?        </a:t>
            </a:r>
            <a:endParaRPr lang="vi-VN" sz="2600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3091130" y="5420368"/>
            <a:ext cx="381000" cy="28302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000" b="1" dirty="0" smtClean="0">
                <a:solidFill>
                  <a:srgbClr val="FF0000"/>
                </a:solidFill>
                <a:latin typeface="HP001 5H" pitchFamily="34" charset="0"/>
                <a:cs typeface="HP001 5H" pitchFamily="34" charset="0"/>
              </a:rPr>
              <a:t>6</a:t>
            </a:r>
            <a:endParaRPr lang="vi-VN" sz="2000" b="1" dirty="0">
              <a:solidFill>
                <a:srgbClr val="FF0000"/>
              </a:solidFill>
              <a:latin typeface="HP001 5H" pitchFamily="34" charset="0"/>
              <a:cs typeface="HP001 5H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971026" y="5420368"/>
            <a:ext cx="381000" cy="28302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000" b="1" dirty="0" smtClean="0">
                <a:solidFill>
                  <a:srgbClr val="FF0000"/>
                </a:solidFill>
                <a:latin typeface="HP001 5H" pitchFamily="34" charset="0"/>
                <a:cs typeface="HP001 5H" pitchFamily="34" charset="0"/>
              </a:rPr>
              <a:t>9</a:t>
            </a:r>
            <a:endParaRPr lang="vi-VN" sz="2000" b="1" dirty="0">
              <a:solidFill>
                <a:srgbClr val="FF0000"/>
              </a:solidFill>
              <a:latin typeface="HP001 5H" pitchFamily="34" charset="0"/>
              <a:cs typeface="HP001 5H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953000" y="5420368"/>
            <a:ext cx="381000" cy="28302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000" b="1" dirty="0" smtClean="0">
                <a:solidFill>
                  <a:srgbClr val="FF0000"/>
                </a:solidFill>
                <a:latin typeface="HP001 5H" pitchFamily="34" charset="0"/>
                <a:cs typeface="HP001 5H" pitchFamily="34" charset="0"/>
              </a:rPr>
              <a:t>3</a:t>
            </a:r>
            <a:endParaRPr lang="vi-VN" sz="2000" b="1" dirty="0">
              <a:solidFill>
                <a:srgbClr val="FF0000"/>
              </a:solidFill>
              <a:latin typeface="HP001 5H" pitchFamily="34" charset="0"/>
              <a:cs typeface="HP001 5H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867400" y="5420368"/>
            <a:ext cx="381000" cy="28302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000" b="1" dirty="0" smtClean="0">
                <a:solidFill>
                  <a:srgbClr val="FF0000"/>
                </a:solidFill>
                <a:latin typeface="HP001 5H" pitchFamily="34" charset="0"/>
                <a:cs typeface="HP001 5H" pitchFamily="34" charset="0"/>
              </a:rPr>
              <a:t>7</a:t>
            </a:r>
            <a:endParaRPr lang="vi-VN" sz="2000" b="1" dirty="0">
              <a:solidFill>
                <a:srgbClr val="FF0000"/>
              </a:solidFill>
              <a:latin typeface="HP001 5H" pitchFamily="34" charset="0"/>
              <a:cs typeface="HP001 5H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803366" y="5420367"/>
            <a:ext cx="381000" cy="28302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000" b="1" dirty="0" smtClean="0">
                <a:solidFill>
                  <a:srgbClr val="FF0000"/>
                </a:solidFill>
                <a:latin typeface="HP001 5H" pitchFamily="34" charset="0"/>
                <a:cs typeface="HP001 5H" pitchFamily="34" charset="0"/>
              </a:rPr>
              <a:t>2</a:t>
            </a:r>
            <a:endParaRPr lang="vi-VN" sz="2000" b="1" dirty="0">
              <a:solidFill>
                <a:srgbClr val="FF0000"/>
              </a:solidFill>
              <a:latin typeface="HP001 5H" pitchFamily="34" charset="0"/>
              <a:cs typeface="HP001 5H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3351" y="6318259"/>
            <a:ext cx="3900870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trâu</a:t>
            </a: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ít</a:t>
            </a: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</a:t>
            </a:r>
            <a:endParaRPr lang="vi-VN" sz="2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958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30702" y="914400"/>
            <a:ext cx="977555" cy="91238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3</a:t>
            </a:r>
            <a:endParaRPr lang="vi-VN" sz="54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1305984" y="1056583"/>
            <a:ext cx="1818216" cy="628017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&gt; ; &lt; ; =</a:t>
            </a:r>
            <a:endParaRPr lang="vi-VN" sz="32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0400" y="1083880"/>
            <a:ext cx="322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?</a:t>
            </a:r>
            <a:endParaRPr lang="vi-VN" sz="3200" b="1" dirty="0"/>
          </a:p>
        </p:txBody>
      </p:sp>
      <p:grpSp>
        <p:nvGrpSpPr>
          <p:cNvPr id="14" name="Group 13"/>
          <p:cNvGrpSpPr/>
          <p:nvPr/>
        </p:nvGrpSpPr>
        <p:grpSpPr>
          <a:xfrm>
            <a:off x="466042" y="2514600"/>
            <a:ext cx="2472079" cy="914400"/>
            <a:chOff x="381000" y="2514600"/>
            <a:chExt cx="2472079" cy="914400"/>
          </a:xfrm>
        </p:grpSpPr>
        <p:sp>
          <p:nvSpPr>
            <p:cNvPr id="7" name="Rounded Rectangle 6"/>
            <p:cNvSpPr/>
            <p:nvPr/>
          </p:nvSpPr>
          <p:spPr>
            <a:xfrm>
              <a:off x="381000" y="2514600"/>
              <a:ext cx="2472079" cy="914400"/>
            </a:xfrm>
            <a:prstGeom prst="roundRect">
              <a:avLst/>
            </a:pr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0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6        8 </a:t>
              </a:r>
              <a:endParaRPr lang="vi-VN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857447" y="2639704"/>
              <a:ext cx="603489" cy="63038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EB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471521" y="2514600"/>
            <a:ext cx="2472079" cy="914400"/>
            <a:chOff x="3352800" y="2514600"/>
            <a:chExt cx="2472079" cy="914400"/>
          </a:xfrm>
        </p:grpSpPr>
        <p:sp>
          <p:nvSpPr>
            <p:cNvPr id="8" name="Rounded Rectangle 7"/>
            <p:cNvSpPr/>
            <p:nvPr/>
          </p:nvSpPr>
          <p:spPr>
            <a:xfrm>
              <a:off x="3352800" y="2514600"/>
              <a:ext cx="2472079" cy="914400"/>
            </a:xfrm>
            <a:prstGeom prst="roundRect">
              <a:avLst/>
            </a:pr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0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9        9 - 1 </a:t>
              </a:r>
              <a:endParaRPr lang="vi-VN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3810000" y="2640117"/>
              <a:ext cx="603489" cy="63038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EB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443321" y="2514600"/>
            <a:ext cx="2472079" cy="914400"/>
            <a:chOff x="6443321" y="2514600"/>
            <a:chExt cx="2472079" cy="914400"/>
          </a:xfrm>
        </p:grpSpPr>
        <p:sp>
          <p:nvSpPr>
            <p:cNvPr id="9" name="Rounded Rectangle 8"/>
            <p:cNvSpPr/>
            <p:nvPr/>
          </p:nvSpPr>
          <p:spPr>
            <a:xfrm>
              <a:off x="6443321" y="2514600"/>
              <a:ext cx="2472079" cy="914400"/>
            </a:xfrm>
            <a:prstGeom prst="roundRect">
              <a:avLst/>
            </a:pr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0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10        8 + 2</a:t>
              </a:r>
              <a:endParaRPr lang="vi-VN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7086600" y="2639704"/>
              <a:ext cx="603489" cy="63038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EB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66042" y="4442087"/>
            <a:ext cx="2472079" cy="914400"/>
            <a:chOff x="381000" y="2514600"/>
            <a:chExt cx="2472079" cy="914400"/>
          </a:xfrm>
          <a:solidFill>
            <a:srgbClr val="66FF66"/>
          </a:solidFill>
        </p:grpSpPr>
        <p:sp>
          <p:nvSpPr>
            <p:cNvPr id="18" name="Rounded Rectangle 17"/>
            <p:cNvSpPr/>
            <p:nvPr/>
          </p:nvSpPr>
          <p:spPr>
            <a:xfrm>
              <a:off x="381000" y="2514600"/>
              <a:ext cx="2472079" cy="9144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0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4 + 3        7</a:t>
              </a:r>
              <a:endParaRPr lang="vi-VN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1502392" y="2639704"/>
              <a:ext cx="603489" cy="63038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EB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471521" y="4442087"/>
            <a:ext cx="2472079" cy="914400"/>
            <a:chOff x="3352800" y="2514600"/>
            <a:chExt cx="2472079" cy="914400"/>
          </a:xfrm>
          <a:solidFill>
            <a:srgbClr val="66FF66"/>
          </a:solidFill>
        </p:grpSpPr>
        <p:sp>
          <p:nvSpPr>
            <p:cNvPr id="21" name="Rounded Rectangle 20"/>
            <p:cNvSpPr/>
            <p:nvPr/>
          </p:nvSpPr>
          <p:spPr>
            <a:xfrm>
              <a:off x="3352800" y="2514600"/>
              <a:ext cx="2472079" cy="9144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0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5 </a:t>
              </a:r>
              <a:r>
                <a:rPr lang="en-US" sz="30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+ </a:t>
              </a:r>
              <a:r>
                <a:rPr lang="en-US" sz="30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1        8</a:t>
              </a:r>
              <a:endParaRPr lang="vi-VN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4501911" y="2640117"/>
              <a:ext cx="603489" cy="63038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EB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443321" y="4442087"/>
            <a:ext cx="2472079" cy="914400"/>
            <a:chOff x="6443321" y="2514600"/>
            <a:chExt cx="2472079" cy="914400"/>
          </a:xfrm>
          <a:solidFill>
            <a:srgbClr val="66FF66"/>
          </a:solidFill>
        </p:grpSpPr>
        <p:sp>
          <p:nvSpPr>
            <p:cNvPr id="24" name="Rounded Rectangle 23"/>
            <p:cNvSpPr/>
            <p:nvPr/>
          </p:nvSpPr>
          <p:spPr>
            <a:xfrm>
              <a:off x="6443321" y="2514600"/>
              <a:ext cx="2472079" cy="9144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0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3 </a:t>
              </a:r>
              <a:r>
                <a:rPr lang="en-US" sz="30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+ </a:t>
              </a:r>
              <a:r>
                <a:rPr lang="en-US" sz="30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0        2</a:t>
              </a:r>
              <a:endParaRPr lang="vi-VN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7577207" y="2639704"/>
              <a:ext cx="603489" cy="63038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EB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69340" y="2735253"/>
            <a:ext cx="5402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latin typeface="Arial" pitchFamily="34" charset="0"/>
                <a:cs typeface="Arial" pitchFamily="34" charset="0"/>
              </a:rPr>
              <a:t>a)</a:t>
            </a:r>
            <a:endParaRPr lang="vi-VN" sz="26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3041140" y="2725578"/>
            <a:ext cx="5402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Arial" pitchFamily="34" charset="0"/>
                <a:cs typeface="Arial" pitchFamily="34" charset="0"/>
              </a:rPr>
              <a:t>b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)</a:t>
            </a:r>
            <a:endParaRPr lang="vi-VN" sz="26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6053884" y="2709086"/>
            <a:ext cx="5402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)</a:t>
            </a:r>
            <a:endParaRPr lang="vi-VN" sz="26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76200" y="4653901"/>
            <a:ext cx="5402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latin typeface="Arial" pitchFamily="34" charset="0"/>
                <a:cs typeface="Arial" pitchFamily="34" charset="0"/>
              </a:rPr>
              <a:t>d)</a:t>
            </a:r>
            <a:endParaRPr lang="vi-VN" sz="26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3048000" y="4644226"/>
            <a:ext cx="5402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)</a:t>
            </a:r>
            <a:endParaRPr lang="vi-VN" sz="2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6019800" y="4627734"/>
            <a:ext cx="5402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latin typeface="Arial" pitchFamily="34" charset="0"/>
                <a:cs typeface="Arial" pitchFamily="34" charset="0"/>
              </a:rPr>
              <a:t>g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)</a:t>
            </a:r>
            <a:endParaRPr lang="vi-VN" sz="2600" b="1" dirty="0"/>
          </a:p>
        </p:txBody>
      </p:sp>
      <p:sp>
        <p:nvSpPr>
          <p:cNvPr id="34" name="Rounded Rectangle 33"/>
          <p:cNvSpPr/>
          <p:nvPr/>
        </p:nvSpPr>
        <p:spPr>
          <a:xfrm>
            <a:off x="946584" y="2641269"/>
            <a:ext cx="603489" cy="630382"/>
          </a:xfrm>
          <a:prstGeom prst="roundRect">
            <a:avLst/>
          </a:prstGeom>
          <a:solidFill>
            <a:schemeClr val="bg1"/>
          </a:solidFill>
          <a:ln>
            <a:solidFill>
              <a:srgbClr val="EEB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</a:t>
            </a:r>
            <a:endParaRPr lang="vi-VN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3930411" y="2638425"/>
            <a:ext cx="603489" cy="630382"/>
          </a:xfrm>
          <a:prstGeom prst="roundRect">
            <a:avLst/>
          </a:prstGeom>
          <a:solidFill>
            <a:schemeClr val="bg1"/>
          </a:solidFill>
          <a:ln>
            <a:solidFill>
              <a:srgbClr val="EEB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&gt;</a:t>
            </a:r>
            <a:endParaRPr lang="vi-VN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7075871" y="2641269"/>
            <a:ext cx="603489" cy="630382"/>
          </a:xfrm>
          <a:prstGeom prst="roundRect">
            <a:avLst/>
          </a:prstGeom>
          <a:solidFill>
            <a:schemeClr val="bg1"/>
          </a:solidFill>
          <a:ln>
            <a:solidFill>
              <a:srgbClr val="EEB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vi-VN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1590675" y="4570268"/>
            <a:ext cx="603489" cy="630382"/>
          </a:xfrm>
          <a:prstGeom prst="roundRect">
            <a:avLst/>
          </a:prstGeom>
          <a:solidFill>
            <a:schemeClr val="bg1"/>
          </a:solidFill>
          <a:ln>
            <a:solidFill>
              <a:srgbClr val="EEB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vi-VN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4622127" y="4567424"/>
            <a:ext cx="603489" cy="630382"/>
          </a:xfrm>
          <a:prstGeom prst="roundRect">
            <a:avLst/>
          </a:prstGeom>
          <a:solidFill>
            <a:schemeClr val="bg1"/>
          </a:solidFill>
          <a:ln>
            <a:solidFill>
              <a:srgbClr val="EEB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</a:t>
            </a:r>
            <a:endParaRPr lang="vi-VN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7591425" y="4570268"/>
            <a:ext cx="603489" cy="630382"/>
          </a:xfrm>
          <a:prstGeom prst="roundRect">
            <a:avLst/>
          </a:prstGeom>
          <a:solidFill>
            <a:schemeClr val="bg1"/>
          </a:solidFill>
          <a:ln>
            <a:solidFill>
              <a:srgbClr val="EEB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&gt;</a:t>
            </a:r>
            <a:endParaRPr lang="vi-VN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898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34" grpId="0" animBg="1"/>
      <p:bldP spid="35" grpId="0" animBg="1"/>
      <p:bldP spid="38" grpId="0" animBg="1"/>
      <p:bldP spid="39" grpId="0" animBg="1"/>
      <p:bldP spid="40" grpId="0" animBg="1"/>
      <p:bldP spid="4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124</Words>
  <Application>Microsoft Office PowerPoint</Application>
  <PresentationFormat>On-screen Show (4:3)</PresentationFormat>
  <Paragraphs>55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Windows User</cp:lastModifiedBy>
  <cp:revision>45</cp:revision>
  <dcterms:created xsi:type="dcterms:W3CDTF">2006-08-16T00:00:00Z</dcterms:created>
  <dcterms:modified xsi:type="dcterms:W3CDTF">2020-08-17T18:26:01Z</dcterms:modified>
</cp:coreProperties>
</file>