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6" r:id="rId5"/>
    <p:sldId id="261" r:id="rId6"/>
    <p:sldId id="264" r:id="rId7"/>
    <p:sldId id="262" r:id="rId8"/>
    <p:sldId id="259" r:id="rId9"/>
    <p:sldId id="271" r:id="rId10"/>
    <p:sldId id="273" r:id="rId11"/>
    <p:sldId id="274" r:id="rId12"/>
    <p:sldId id="272" r:id="rId13"/>
    <p:sldId id="260" r:id="rId14"/>
    <p:sldId id="268" r:id="rId15"/>
    <p:sldId id="263" r:id="rId16"/>
    <p:sldId id="265" r:id="rId17"/>
    <p:sldId id="267" r:id="rId18"/>
  </p:sldIdLst>
  <p:sldSz cx="18288000" cy="10287000"/>
  <p:notesSz cx="6858000" cy="9144000"/>
  <p:embeddedFontLst>
    <p:embeddedFont>
      <p:font typeface="Cooper Hewitt Bold" charset="-93"/>
      <p:regular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66E0"/>
    <a:srgbClr val="7B3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4" d="100"/>
          <a:sy n="24" d="100"/>
        </p:scale>
        <p:origin x="-2016"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gif"/><Relationship Id="rId4" Type="http://schemas.openxmlformats.org/officeDocument/2006/relationships/image" Target="../media/image15.png"/><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7696199" y="618023"/>
            <a:ext cx="9101645" cy="5516078"/>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a:off x="838199" y="3979429"/>
            <a:ext cx="6141234" cy="5043752"/>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9" name="Picture 9"/>
          <p:cNvPicPr>
            <a:picLocks noChangeAspect="1"/>
          </p:cNvPicPr>
          <p:nvPr/>
        </p:nvPicPr>
        <p:blipFill>
          <a:blip r:embed="rId3"/>
          <a:srcRect/>
          <a:stretch>
            <a:fillRect/>
          </a:stretch>
        </p:blipFill>
        <p:spPr>
          <a:xfrm>
            <a:off x="457200" y="-93488"/>
            <a:ext cx="2385892" cy="2239757"/>
          </a:xfrm>
          <a:prstGeom prst="rect">
            <a:avLst/>
          </a:prstGeom>
        </p:spPr>
      </p:pic>
      <p:pic>
        <p:nvPicPr>
          <p:cNvPr id="10" name="Picture 10"/>
          <p:cNvPicPr>
            <a:picLocks noChangeAspect="1"/>
          </p:cNvPicPr>
          <p:nvPr/>
        </p:nvPicPr>
        <p:blipFill>
          <a:blip r:embed="rId4"/>
          <a:srcRect/>
          <a:stretch>
            <a:fillRect/>
          </a:stretch>
        </p:blipFill>
        <p:spPr>
          <a:xfrm>
            <a:off x="14934070" y="122770"/>
            <a:ext cx="2548593" cy="2510365"/>
          </a:xfrm>
          <a:prstGeom prst="rect">
            <a:avLst/>
          </a:prstGeom>
        </p:spPr>
      </p:pic>
      <p:sp>
        <p:nvSpPr>
          <p:cNvPr id="11" name="TextBox 3">
            <a:extLst>
              <a:ext uri="{FF2B5EF4-FFF2-40B4-BE49-F238E27FC236}">
                <a16:creationId xmlns:a16="http://schemas.microsoft.com/office/drawing/2014/main" xmlns="" id="{E2A07824-D142-46B1-8903-F7ED483B9B1C}"/>
              </a:ext>
            </a:extLst>
          </p:cNvPr>
          <p:cNvSpPr txBox="1"/>
          <p:nvPr/>
        </p:nvSpPr>
        <p:spPr>
          <a:xfrm>
            <a:off x="8229600" y="1238221"/>
            <a:ext cx="7716547" cy="4431983"/>
          </a:xfrm>
          <a:prstGeom prst="rect">
            <a:avLst/>
          </a:prstGeom>
        </p:spPr>
        <p:txBody>
          <a:bodyPr wrap="square" lIns="0" tIns="0" rIns="0" bIns="0" rtlCol="0" anchor="t">
            <a:spAutoFit/>
          </a:bodyPr>
          <a:lstStyle/>
          <a:p>
            <a:pPr algn="ctr">
              <a:lnSpc>
                <a:spcPct val="200000"/>
              </a:lnSpc>
            </a:pPr>
            <a:r>
              <a:rPr lang="en-US" sz="4800" b="1" spc="33" dirty="0">
                <a:solidFill>
                  <a:srgbClr val="7030A0"/>
                </a:solidFill>
                <a:latin typeface="Arial" panose="020B0604020202020204" pitchFamily="34" charset="0"/>
                <a:cs typeface="Arial" panose="020B0604020202020204" pitchFamily="34" charset="0"/>
              </a:rPr>
              <a:t>CHÀO MỪNG CÁC EM ĐẾN VỚI BÀI GIẢNG NGÀY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7"/>
          <p:cNvGrpSpPr/>
          <p:nvPr/>
        </p:nvGrpSpPr>
        <p:grpSpPr>
          <a:xfrm>
            <a:off x="9144000" y="1866900"/>
            <a:ext cx="8115300" cy="7086600"/>
            <a:chOff x="0" y="0"/>
            <a:chExt cx="7285367" cy="3513201"/>
          </a:xfrm>
        </p:grpSpPr>
        <p:grpSp>
          <p:nvGrpSpPr>
            <p:cNvPr id="3" name="Group 18"/>
            <p:cNvGrpSpPr/>
            <p:nvPr/>
          </p:nvGrpSpPr>
          <p:grpSpPr>
            <a:xfrm>
              <a:off x="0" y="0"/>
              <a:ext cx="7285367" cy="3513201"/>
              <a:chOff x="0" y="0"/>
              <a:chExt cx="2982741" cy="1438359"/>
            </a:xfrm>
          </p:grpSpPr>
          <p:sp>
            <p:nvSpPr>
              <p:cNvPr id="5" name="Freeform 19"/>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4" name="TextBox 20"/>
            <p:cNvSpPr txBox="1"/>
            <p:nvPr/>
          </p:nvSpPr>
          <p:spPr>
            <a:xfrm>
              <a:off x="554737" y="349664"/>
              <a:ext cx="6101212" cy="663259"/>
            </a:xfrm>
            <a:prstGeom prst="rect">
              <a:avLst/>
            </a:prstGeom>
          </p:spPr>
          <p:txBody>
            <a:bodyPr lIns="0" tIns="0" rIns="0" bIns="0" rtlCol="0" anchor="t">
              <a:spAutoFit/>
            </a:bodyPr>
            <a:lstStyle/>
            <a:p>
              <a:pPr>
                <a:lnSpc>
                  <a:spcPts val="4160"/>
                </a:lnSpc>
              </a:pPr>
              <a:endParaRPr lang="en-US" sz="3200">
                <a:solidFill>
                  <a:srgbClr val="241452"/>
                </a:solidFill>
                <a:latin typeface="Cooper Hewitt Bold"/>
              </a:endParaRPr>
            </a:p>
          </p:txBody>
        </p:sp>
      </p:grpSp>
      <p:sp>
        <p:nvSpPr>
          <p:cNvPr id="7" name="Rectangle 6"/>
          <p:cNvSpPr/>
          <p:nvPr/>
        </p:nvSpPr>
        <p:spPr>
          <a:xfrm>
            <a:off x="9614013" y="2019300"/>
            <a:ext cx="7130348" cy="6740307"/>
          </a:xfrm>
          <a:prstGeom prst="rect">
            <a:avLst/>
          </a:prstGeom>
        </p:spPr>
        <p:txBody>
          <a:bodyPr wrap="square">
            <a:spAutoFit/>
          </a:bodyPr>
          <a:lstStyle/>
          <a:p>
            <a:pPr algn="just">
              <a:lnSpc>
                <a:spcPct val="150000"/>
              </a:lnSpc>
            </a:pPr>
            <a:r>
              <a:rPr lang="vi-VN" sz="3200"/>
              <a:t>Mâm ngũ quả đặt trên bàn thờ tổ tiên là phong tục không thể thiếu trong ngày Tết của người Việt để cầu mong một năm mới bình an, may mắn, hạnh phúc, an khang, phú quý.</a:t>
            </a:r>
          </a:p>
          <a:p>
            <a:pPr algn="just">
              <a:lnSpc>
                <a:spcPct val="150000"/>
              </a:lnSpc>
            </a:pPr>
            <a:r>
              <a:rPr lang="vi-VN" sz="3200"/>
              <a:t>Mâm ngũ quả là mâm quả gồm 5 loại quả khác nhau, nhưng truyền thống văn hóa này ở các miền Bắc, Trung, Nam có những đặc điểm khác nhau.</a:t>
            </a:r>
          </a:p>
        </p:txBody>
      </p:sp>
      <p:sp>
        <p:nvSpPr>
          <p:cNvPr id="8" name="Rectangle 7"/>
          <p:cNvSpPr/>
          <p:nvPr/>
        </p:nvSpPr>
        <p:spPr>
          <a:xfrm>
            <a:off x="2872934" y="1350856"/>
            <a:ext cx="4108817" cy="646331"/>
          </a:xfrm>
          <a:prstGeom prst="rect">
            <a:avLst/>
          </a:prstGeom>
        </p:spPr>
        <p:txBody>
          <a:bodyPr wrap="none">
            <a:spAutoFit/>
          </a:bodyPr>
          <a:lstStyle/>
          <a:p>
            <a:r>
              <a:rPr lang="vi-VN" sz="3600" b="1" smtClean="0">
                <a:solidFill>
                  <a:srgbClr val="FF0000"/>
                </a:solidFill>
              </a:rPr>
              <a:t>3. MÂM NGŨ QUẢ</a:t>
            </a:r>
            <a:endParaRPr lang="vi-VN" sz="3600" b="1">
              <a:solidFill>
                <a:srgbClr val="FF0000"/>
              </a:solidFill>
            </a:endParaRPr>
          </a:p>
        </p:txBody>
      </p:sp>
      <p:pic>
        <p:nvPicPr>
          <p:cNvPr id="8194" name="Picture 2" descr="Mâm ngũ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291" y="2946084"/>
            <a:ext cx="7330105" cy="488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363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wheel(1)">
                                      <p:cBhvr>
                                        <p:cTn id="13" dur="20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66E0"/>
        </a:solidFill>
        <a:effectLst/>
      </p:bgPr>
    </p:bg>
    <p:spTree>
      <p:nvGrpSpPr>
        <p:cNvPr id="1" name=""/>
        <p:cNvGrpSpPr/>
        <p:nvPr/>
      </p:nvGrpSpPr>
      <p:grpSpPr>
        <a:xfrm>
          <a:off x="0" y="0"/>
          <a:ext cx="0" cy="0"/>
          <a:chOff x="0" y="0"/>
          <a:chExt cx="0" cy="0"/>
        </a:xfrm>
      </p:grpSpPr>
      <p:grpSp>
        <p:nvGrpSpPr>
          <p:cNvPr id="3" name="Group 17"/>
          <p:cNvGrpSpPr/>
          <p:nvPr/>
        </p:nvGrpSpPr>
        <p:grpSpPr>
          <a:xfrm>
            <a:off x="858079" y="2294628"/>
            <a:ext cx="7048500" cy="6231590"/>
            <a:chOff x="0" y="0"/>
            <a:chExt cx="7285367" cy="3513201"/>
          </a:xfrm>
        </p:grpSpPr>
        <p:grpSp>
          <p:nvGrpSpPr>
            <p:cNvPr id="4" name="Group 18"/>
            <p:cNvGrpSpPr/>
            <p:nvPr/>
          </p:nvGrpSpPr>
          <p:grpSpPr>
            <a:xfrm>
              <a:off x="0" y="0"/>
              <a:ext cx="7285367" cy="3513201"/>
              <a:chOff x="0" y="0"/>
              <a:chExt cx="2982741" cy="1438359"/>
            </a:xfrm>
          </p:grpSpPr>
          <p:sp>
            <p:nvSpPr>
              <p:cNvPr id="6" name="Freeform 19"/>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5" name="TextBox 20"/>
            <p:cNvSpPr txBox="1"/>
            <p:nvPr/>
          </p:nvSpPr>
          <p:spPr>
            <a:xfrm>
              <a:off x="554737" y="349664"/>
              <a:ext cx="6101212" cy="663259"/>
            </a:xfrm>
            <a:prstGeom prst="rect">
              <a:avLst/>
            </a:prstGeom>
          </p:spPr>
          <p:txBody>
            <a:bodyPr lIns="0" tIns="0" rIns="0" bIns="0" rtlCol="0" anchor="t">
              <a:spAutoFit/>
            </a:bodyPr>
            <a:lstStyle/>
            <a:p>
              <a:pPr>
                <a:lnSpc>
                  <a:spcPts val="4160"/>
                </a:lnSpc>
              </a:pPr>
              <a:endParaRPr lang="en-US" sz="3200">
                <a:solidFill>
                  <a:srgbClr val="241452"/>
                </a:solidFill>
                <a:latin typeface="Cooper Hewitt Bold"/>
              </a:endParaRPr>
            </a:p>
          </p:txBody>
        </p:sp>
      </p:grpSp>
      <p:sp>
        <p:nvSpPr>
          <p:cNvPr id="7" name="Rectangle 6"/>
          <p:cNvSpPr/>
          <p:nvPr/>
        </p:nvSpPr>
        <p:spPr>
          <a:xfrm>
            <a:off x="6537988" y="1080090"/>
            <a:ext cx="5107488" cy="646331"/>
          </a:xfrm>
          <a:prstGeom prst="rect">
            <a:avLst/>
          </a:prstGeom>
        </p:spPr>
        <p:txBody>
          <a:bodyPr wrap="none">
            <a:spAutoFit/>
          </a:bodyPr>
          <a:lstStyle/>
          <a:p>
            <a:r>
              <a:rPr lang="vi-VN" sz="3600" b="1">
                <a:solidFill>
                  <a:schemeClr val="bg1"/>
                </a:solidFill>
              </a:rPr>
              <a:t>4</a:t>
            </a:r>
            <a:r>
              <a:rPr lang="vi-VN" sz="3600" b="1" smtClean="0">
                <a:solidFill>
                  <a:schemeClr val="bg1"/>
                </a:solidFill>
              </a:rPr>
              <a:t>. LAU DỌN NHÀ CỬA</a:t>
            </a:r>
            <a:endParaRPr lang="vi-VN" sz="3600" b="1">
              <a:solidFill>
                <a:schemeClr val="bg1"/>
              </a:solidFill>
            </a:endParaRPr>
          </a:p>
        </p:txBody>
      </p:sp>
      <p:sp>
        <p:nvSpPr>
          <p:cNvPr id="8" name="Rectangle 7"/>
          <p:cNvSpPr/>
          <p:nvPr/>
        </p:nvSpPr>
        <p:spPr>
          <a:xfrm>
            <a:off x="1143000" y="2433430"/>
            <a:ext cx="6516717" cy="6001643"/>
          </a:xfrm>
          <a:prstGeom prst="rect">
            <a:avLst/>
          </a:prstGeom>
        </p:spPr>
        <p:txBody>
          <a:bodyPr wrap="square">
            <a:spAutoFit/>
          </a:bodyPr>
          <a:lstStyle/>
          <a:p>
            <a:pPr algn="just">
              <a:lnSpc>
                <a:spcPct val="150000"/>
              </a:lnSpc>
            </a:pPr>
            <a:r>
              <a:rPr lang="vi-VN" sz="3200"/>
              <a:t>Các gia đình ở Việt Nam đều dọn dẹp, vệ sinh nhà cửa, đồ vật sạch sẽ trong những ngày cuối năm với ý nghĩa sắp xếp lại những điều chưa ổn thoải, xóa bỏ những điều không tốt của năm cũ chuẩn bị đón chào năm mới với nhiều tài lộc và may mắn.</a:t>
            </a:r>
            <a:endParaRPr lang="vi-VN" sz="3200" b="1">
              <a:solidFill>
                <a:schemeClr val="accent4">
                  <a:lumMod val="75000"/>
                </a:schemeClr>
              </a:solidFill>
            </a:endParaRPr>
          </a:p>
        </p:txBody>
      </p:sp>
      <p:pic>
        <p:nvPicPr>
          <p:cNvPr id="7170" name="Picture 2" descr="Trang trí nhà cửa ngày Tế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732" y="2433430"/>
            <a:ext cx="8586668" cy="60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901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heel(1)">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17"/>
          <p:cNvGrpSpPr/>
          <p:nvPr/>
        </p:nvGrpSpPr>
        <p:grpSpPr>
          <a:xfrm>
            <a:off x="10439400" y="2413898"/>
            <a:ext cx="7048500" cy="6231590"/>
            <a:chOff x="0" y="0"/>
            <a:chExt cx="7285367" cy="3513201"/>
          </a:xfrm>
        </p:grpSpPr>
        <p:grpSp>
          <p:nvGrpSpPr>
            <p:cNvPr id="4" name="Group 18"/>
            <p:cNvGrpSpPr/>
            <p:nvPr/>
          </p:nvGrpSpPr>
          <p:grpSpPr>
            <a:xfrm>
              <a:off x="0" y="0"/>
              <a:ext cx="7285367" cy="3513201"/>
              <a:chOff x="0" y="0"/>
              <a:chExt cx="2982741" cy="1438359"/>
            </a:xfrm>
          </p:grpSpPr>
          <p:sp>
            <p:nvSpPr>
              <p:cNvPr id="6" name="Freeform 19"/>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5" name="TextBox 20"/>
            <p:cNvSpPr txBox="1"/>
            <p:nvPr/>
          </p:nvSpPr>
          <p:spPr>
            <a:xfrm>
              <a:off x="554737" y="349664"/>
              <a:ext cx="6101212" cy="663259"/>
            </a:xfrm>
            <a:prstGeom prst="rect">
              <a:avLst/>
            </a:prstGeom>
          </p:spPr>
          <p:txBody>
            <a:bodyPr lIns="0" tIns="0" rIns="0" bIns="0" rtlCol="0" anchor="t">
              <a:spAutoFit/>
            </a:bodyPr>
            <a:lstStyle/>
            <a:p>
              <a:pPr>
                <a:lnSpc>
                  <a:spcPts val="4160"/>
                </a:lnSpc>
              </a:pPr>
              <a:endParaRPr lang="en-US" sz="3200">
                <a:solidFill>
                  <a:srgbClr val="241452"/>
                </a:solidFill>
                <a:latin typeface="Cooper Hewitt Bold"/>
              </a:endParaRPr>
            </a:p>
          </p:txBody>
        </p:sp>
      </p:grpSp>
      <p:sp>
        <p:nvSpPr>
          <p:cNvPr id="7" name="Rectangle 6"/>
          <p:cNvSpPr/>
          <p:nvPr/>
        </p:nvSpPr>
        <p:spPr>
          <a:xfrm>
            <a:off x="6537988" y="1091523"/>
            <a:ext cx="4770858" cy="707886"/>
          </a:xfrm>
          <a:prstGeom prst="rect">
            <a:avLst/>
          </a:prstGeom>
        </p:spPr>
        <p:txBody>
          <a:bodyPr wrap="none">
            <a:spAutoFit/>
          </a:bodyPr>
          <a:lstStyle/>
          <a:p>
            <a:r>
              <a:rPr lang="vi-VN" sz="4000" b="1" smtClean="0">
                <a:solidFill>
                  <a:schemeClr val="accent4">
                    <a:lumMod val="75000"/>
                  </a:schemeClr>
                </a:solidFill>
              </a:rPr>
              <a:t>5. CÚNG TẤT NIÊN</a:t>
            </a:r>
            <a:endParaRPr lang="vi-VN" sz="4000" b="1">
              <a:solidFill>
                <a:schemeClr val="accent4">
                  <a:lumMod val="75000"/>
                </a:schemeClr>
              </a:solidFill>
            </a:endParaRPr>
          </a:p>
        </p:txBody>
      </p:sp>
      <p:sp>
        <p:nvSpPr>
          <p:cNvPr id="8" name="Rectangle 7"/>
          <p:cNvSpPr/>
          <p:nvPr/>
        </p:nvSpPr>
        <p:spPr>
          <a:xfrm>
            <a:off x="10820400" y="2552700"/>
            <a:ext cx="6516717" cy="5909310"/>
          </a:xfrm>
          <a:prstGeom prst="rect">
            <a:avLst/>
          </a:prstGeom>
        </p:spPr>
        <p:txBody>
          <a:bodyPr wrap="square">
            <a:spAutoFit/>
          </a:bodyPr>
          <a:lstStyle/>
          <a:p>
            <a:pPr algn="just">
              <a:lnSpc>
                <a:spcPct val="150000"/>
              </a:lnSpc>
            </a:pPr>
            <a:r>
              <a:rPr lang="vi-VN" sz="3600"/>
              <a:t>Các gia đình tại Việt Nam thường làm mâm cơm thắp hương mời thần linh, gia tiên về ăn tết cùng gia đình vào chiều 30 Tết đồng thời để kết thúc một năm cũ và chuẩn bị đón chào năm mới.</a:t>
            </a:r>
            <a:endParaRPr lang="vi-VN" sz="3600" b="1">
              <a:solidFill>
                <a:schemeClr val="accent4">
                  <a:lumMod val="75000"/>
                </a:schemeClr>
              </a:solidFill>
            </a:endParaRPr>
          </a:p>
        </p:txBody>
      </p:sp>
      <p:pic>
        <p:nvPicPr>
          <p:cNvPr id="9218" name="Picture 2" descr="Cúng tất n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42" y="2945692"/>
            <a:ext cx="7875048" cy="516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401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heel(1)">
                                      <p:cBhvr>
                                        <p:cTn id="13" dur="20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1028700" y="5143500"/>
            <a:ext cx="7121803" cy="3551999"/>
          </a:xfrm>
          <a:prstGeom prst="rect">
            <a:avLst/>
          </a:prstGeom>
        </p:spPr>
      </p:pic>
      <p:sp>
        <p:nvSpPr>
          <p:cNvPr id="4" name="TextBox 4"/>
          <p:cNvSpPr txBox="1"/>
          <p:nvPr/>
        </p:nvSpPr>
        <p:spPr>
          <a:xfrm>
            <a:off x="1217430" y="2576090"/>
            <a:ext cx="6743700" cy="1154162"/>
          </a:xfrm>
          <a:prstGeom prst="rect">
            <a:avLst/>
          </a:prstGeom>
        </p:spPr>
        <p:txBody>
          <a:bodyPr wrap="square" lIns="0" tIns="0" rIns="0" bIns="0" rtlCol="0" anchor="t">
            <a:spAutoFit/>
          </a:bodyPr>
          <a:lstStyle/>
          <a:p>
            <a:pPr>
              <a:lnSpc>
                <a:spcPts val="9000"/>
              </a:lnSpc>
            </a:pPr>
            <a:r>
              <a:rPr lang="en-US" sz="5400" b="1" smtClean="0">
                <a:solidFill>
                  <a:srgbClr val="241452"/>
                </a:solidFill>
                <a:latin typeface="Arial" pitchFamily="34" charset="0"/>
                <a:cs typeface="Arial" pitchFamily="34" charset="0"/>
              </a:rPr>
              <a:t>THẢO LUẬN NHÓM</a:t>
            </a:r>
            <a:endParaRPr lang="en-US" sz="5400" b="1">
              <a:solidFill>
                <a:srgbClr val="241452"/>
              </a:solidFill>
              <a:latin typeface="Arial" pitchFamily="34" charset="0"/>
              <a:cs typeface="Arial" pitchFamily="34" charset="0"/>
            </a:endParaRPr>
          </a:p>
        </p:txBody>
      </p:sp>
      <p:grpSp>
        <p:nvGrpSpPr>
          <p:cNvPr id="5" name="Group 5"/>
          <p:cNvGrpSpPr/>
          <p:nvPr/>
        </p:nvGrpSpPr>
        <p:grpSpPr>
          <a:xfrm>
            <a:off x="9333137" y="1410541"/>
            <a:ext cx="7926163" cy="550895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9900138" y="1992504"/>
            <a:ext cx="6553200" cy="4062651"/>
          </a:xfrm>
          <a:prstGeom prst="rect">
            <a:avLst/>
          </a:prstGeom>
        </p:spPr>
        <p:txBody>
          <a:bodyPr wrap="square" lIns="0" tIns="0" rIns="0" bIns="0" rtlCol="0" anchor="t">
            <a:spAutoFit/>
          </a:bodyPr>
          <a:lstStyle/>
          <a:p>
            <a:pPr algn="just">
              <a:lnSpc>
                <a:spcPct val="200000"/>
              </a:lnSpc>
            </a:pPr>
            <a:r>
              <a:rPr lang="en-US" sz="4400" b="1">
                <a:solidFill>
                  <a:srgbClr val="FF0000"/>
                </a:solidFill>
                <a:latin typeface="Arial" pitchFamily="34" charset="0"/>
                <a:cs typeface="Arial" pitchFamily="34" charset="0"/>
              </a:rPr>
              <a:t>Làm thế nào để những phong tục này tiếp tục được lưu giữ?</a:t>
            </a:r>
            <a:endParaRPr lang="en-US" sz="4400" b="1">
              <a:solidFill>
                <a:srgbClr val="FF0000"/>
              </a:solidFill>
              <a:latin typeface="Arial" pitchFamily="34" charset="0"/>
              <a:cs typeface="Arial" pitchFamily="34" charset="0"/>
            </a:endParaRPr>
          </a:p>
        </p:txBody>
      </p:sp>
      <p:grpSp>
        <p:nvGrpSpPr>
          <p:cNvPr id="14" name="Group 14"/>
          <p:cNvGrpSpPr/>
          <p:nvPr/>
        </p:nvGrpSpPr>
        <p:grpSpPr>
          <a:xfrm>
            <a:off x="1028700" y="9063226"/>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5" name="Group 5"/>
          <p:cNvGrpSpPr/>
          <p:nvPr/>
        </p:nvGrpSpPr>
        <p:grpSpPr>
          <a:xfrm>
            <a:off x="1481578" y="2705098"/>
            <a:ext cx="14406771" cy="6705602"/>
            <a:chOff x="229135" y="-1"/>
            <a:chExt cx="7864472" cy="3331916"/>
          </a:xfrm>
        </p:grpSpPr>
        <p:sp>
          <p:nvSpPr>
            <p:cNvPr id="6" name="Freeform 6"/>
            <p:cNvSpPr/>
            <p:nvPr/>
          </p:nvSpPr>
          <p:spPr>
            <a:xfrm>
              <a:off x="229135" y="-1"/>
              <a:ext cx="7864472" cy="3331916"/>
            </a:xfrm>
            <a:custGeom>
              <a:avLst/>
              <a:gdLst/>
              <a:ahLst/>
              <a:cxnLst/>
              <a:rect l="l" t="t" r="r" b="b"/>
              <a:pathLst>
                <a:path w="8860077" h="3331916">
                  <a:moveTo>
                    <a:pt x="8735617" y="3331916"/>
                  </a:moveTo>
                  <a:lnTo>
                    <a:pt x="124460" y="3331916"/>
                  </a:lnTo>
                  <a:cubicBezTo>
                    <a:pt x="55880" y="3331916"/>
                    <a:pt x="0" y="3276036"/>
                    <a:pt x="0" y="3207456"/>
                  </a:cubicBezTo>
                  <a:lnTo>
                    <a:pt x="0" y="124460"/>
                  </a:lnTo>
                  <a:cubicBezTo>
                    <a:pt x="0" y="55880"/>
                    <a:pt x="55880" y="0"/>
                    <a:pt x="124460" y="0"/>
                  </a:cubicBezTo>
                  <a:lnTo>
                    <a:pt x="8735617" y="0"/>
                  </a:lnTo>
                  <a:cubicBezTo>
                    <a:pt x="8804197" y="0"/>
                    <a:pt x="8860077" y="55880"/>
                    <a:pt x="8860077" y="124460"/>
                  </a:cubicBezTo>
                  <a:lnTo>
                    <a:pt x="8860077" y="3207456"/>
                  </a:lnTo>
                  <a:cubicBezTo>
                    <a:pt x="8860077" y="3276036"/>
                    <a:pt x="8804197" y="3331916"/>
                    <a:pt x="8735617" y="3331916"/>
                  </a:cubicBezTo>
                  <a:close/>
                </a:path>
              </a:pathLst>
            </a:custGeom>
            <a:solidFill>
              <a:srgbClr val="FFFFFF"/>
            </a:solidFill>
          </p:spPr>
        </p:sp>
      </p:grpSp>
      <p:sp>
        <p:nvSpPr>
          <p:cNvPr id="32" name="Rectangle 31"/>
          <p:cNvSpPr/>
          <p:nvPr/>
        </p:nvSpPr>
        <p:spPr>
          <a:xfrm>
            <a:off x="2009180" y="3120390"/>
            <a:ext cx="13351566" cy="5909310"/>
          </a:xfrm>
          <a:prstGeom prst="rect">
            <a:avLst/>
          </a:prstGeom>
        </p:spPr>
        <p:txBody>
          <a:bodyPr wrap="square">
            <a:spAutoFit/>
          </a:bodyPr>
          <a:lstStyle/>
          <a:p>
            <a:pPr algn="just">
              <a:lnSpc>
                <a:spcPct val="150000"/>
              </a:lnSpc>
            </a:pPr>
            <a:r>
              <a:rPr lang="vi-VN" sz="3600"/>
              <a:t>- Cố gắng học tập tốt.</a:t>
            </a:r>
          </a:p>
          <a:p>
            <a:pPr algn="just">
              <a:lnSpc>
                <a:spcPct val="150000"/>
              </a:lnSpc>
            </a:pPr>
            <a:r>
              <a:rPr lang="vi-VN" sz="3600"/>
              <a:t>- Có thái độ trân trọng, yêu quý, gìn giữ những phong tục, tập quán của dân tộc.</a:t>
            </a:r>
          </a:p>
          <a:p>
            <a:pPr algn="just">
              <a:lnSpc>
                <a:spcPct val="150000"/>
              </a:lnSpc>
            </a:pPr>
            <a:r>
              <a:rPr lang="vi-VN" sz="3600" smtClean="0"/>
              <a:t>- Biết </a:t>
            </a:r>
            <a:r>
              <a:rPr lang="vi-VN" sz="3600"/>
              <a:t>phê phán, chê trách những người có tư tưởng phá bỏ các phong tục, tập quán của dân </a:t>
            </a:r>
            <a:r>
              <a:rPr lang="vi-VN" sz="3600"/>
              <a:t>tộc</a:t>
            </a:r>
            <a:r>
              <a:rPr lang="vi-VN" sz="3600" smtClean="0"/>
              <a:t>.</a:t>
            </a:r>
          </a:p>
          <a:p>
            <a:pPr algn="just">
              <a:lnSpc>
                <a:spcPct val="150000"/>
              </a:lnSpc>
            </a:pPr>
            <a:r>
              <a:rPr lang="vi-VN" sz="3600" smtClean="0"/>
              <a:t>- Thẳng thắn bài trừ hủ tục, ảnh hưởng tới lối sống, suy nghĩ của mọi người</a:t>
            </a:r>
            <a:endParaRPr lang="vi-VN" sz="3600"/>
          </a:p>
        </p:txBody>
      </p:sp>
      <p:sp>
        <p:nvSpPr>
          <p:cNvPr id="33" name="Rectangle 32"/>
          <p:cNvSpPr/>
          <p:nvPr/>
        </p:nvSpPr>
        <p:spPr>
          <a:xfrm>
            <a:off x="1398750" y="572750"/>
            <a:ext cx="15556759" cy="1446550"/>
          </a:xfrm>
          <a:prstGeom prst="rect">
            <a:avLst/>
          </a:prstGeom>
        </p:spPr>
        <p:txBody>
          <a:bodyPr wrap="none">
            <a:spAutoFit/>
          </a:bodyPr>
          <a:lstStyle/>
          <a:p>
            <a:pPr algn="just">
              <a:lnSpc>
                <a:spcPct val="200000"/>
              </a:lnSpc>
            </a:pPr>
            <a:r>
              <a:rPr lang="en-US" sz="4400" b="1" smtClean="0">
                <a:solidFill>
                  <a:srgbClr val="FF0000"/>
                </a:solidFill>
                <a:latin typeface="Arial" pitchFamily="34" charset="0"/>
                <a:cs typeface="Arial" pitchFamily="34" charset="0"/>
              </a:rPr>
              <a:t>Trách nhiệm của HS trong việc lưu giữ những </a:t>
            </a:r>
            <a:r>
              <a:rPr lang="en-US" sz="4400" b="1">
                <a:solidFill>
                  <a:srgbClr val="FF0000"/>
                </a:solidFill>
                <a:latin typeface="Arial" pitchFamily="34" charset="0"/>
                <a:cs typeface="Arial" pitchFamily="34" charset="0"/>
              </a:rPr>
              <a:t>phong </a:t>
            </a:r>
            <a:r>
              <a:rPr lang="en-US" sz="4400" b="1" smtClean="0">
                <a:solidFill>
                  <a:srgbClr val="FF0000"/>
                </a:solidFill>
                <a:latin typeface="Arial" pitchFamily="34" charset="0"/>
                <a:cs typeface="Arial" pitchFamily="34" charset="0"/>
              </a:rPr>
              <a:t>tục </a:t>
            </a:r>
            <a:endParaRPr lang="en-US" sz="44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down)">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wipe(down)">
                                      <p:cBhvr>
                                        <p:cTn id="17" dur="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wipe(down)">
                                      <p:cBhvr>
                                        <p:cTn id="22" dur="500"/>
                                        <p:tgtEl>
                                          <p:spTgt spid="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animEffect transition="in" filter="wipe(down)">
                                      <p:cBhvr>
                                        <p:cTn id="27"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15" name="Picture 2" descr="Đồng dao Mèo đuổi chuột | Trò chơi Mèo đuổi chuộ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2793" y="1831703"/>
            <a:ext cx="6172200" cy="69799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p:nvPr/>
        </p:nvGrpSpPr>
        <p:grpSpPr>
          <a:xfrm>
            <a:off x="1028700" y="1007291"/>
            <a:ext cx="424353" cy="410148"/>
            <a:chOff x="0" y="0"/>
            <a:chExt cx="565804" cy="546864"/>
          </a:xfrm>
        </p:grpSpPr>
        <p:sp>
          <p:nvSpPr>
            <p:cNvPr id="5" name="AutoShape 5"/>
            <p:cNvSpPr/>
            <p:nvPr/>
          </p:nvSpPr>
          <p:spPr>
            <a:xfrm>
              <a:off x="0" y="0"/>
              <a:ext cx="565804" cy="0"/>
            </a:xfrm>
            <a:prstGeom prst="line">
              <a:avLst/>
            </a:prstGeom>
            <a:ln w="63500" cap="rnd">
              <a:solidFill>
                <a:srgbClr val="241452"/>
              </a:solidFill>
              <a:prstDash val="solid"/>
              <a:headEnd type="none" w="sm" len="sm"/>
              <a:tailEnd type="none" w="sm" len="sm"/>
            </a:ln>
          </p:spPr>
        </p:sp>
        <p:sp>
          <p:nvSpPr>
            <p:cNvPr id="6" name="AutoShape 6"/>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8" name="TextBox 8"/>
          <p:cNvSpPr txBox="1"/>
          <p:nvPr/>
        </p:nvSpPr>
        <p:spPr>
          <a:xfrm>
            <a:off x="1466928" y="1289375"/>
            <a:ext cx="9059426" cy="1040798"/>
          </a:xfrm>
          <a:prstGeom prst="rect">
            <a:avLst/>
          </a:prstGeom>
        </p:spPr>
        <p:txBody>
          <a:bodyPr lIns="0" tIns="0" rIns="0" bIns="0" rtlCol="0" anchor="t">
            <a:spAutoFit/>
          </a:bodyPr>
          <a:lstStyle/>
          <a:p>
            <a:pPr algn="ctr">
              <a:lnSpc>
                <a:spcPts val="8999"/>
              </a:lnSpc>
            </a:pPr>
            <a:r>
              <a:rPr lang="en-US" sz="6000" b="1" smtClean="0">
                <a:solidFill>
                  <a:srgbClr val="241452"/>
                </a:solidFill>
                <a:latin typeface="Arial" pitchFamily="34" charset="0"/>
                <a:cs typeface="Arial" pitchFamily="34" charset="0"/>
              </a:rPr>
              <a:t>KẾT LUẬN</a:t>
            </a:r>
            <a:endParaRPr lang="en-US" sz="6000" b="1">
              <a:solidFill>
                <a:srgbClr val="241452"/>
              </a:solidFill>
              <a:latin typeface="Arial" pitchFamily="34" charset="0"/>
              <a:cs typeface="Arial" pitchFamily="34" charset="0"/>
            </a:endParaRPr>
          </a:p>
        </p:txBody>
      </p:sp>
      <p:grpSp>
        <p:nvGrpSpPr>
          <p:cNvPr id="9" name="Group 9"/>
          <p:cNvGrpSpPr/>
          <p:nvPr/>
        </p:nvGrpSpPr>
        <p:grpSpPr>
          <a:xfrm>
            <a:off x="1028699" y="3089258"/>
            <a:ext cx="9935885" cy="5419771"/>
            <a:chOff x="0" y="0"/>
            <a:chExt cx="5423873" cy="2257235"/>
          </a:xfrm>
        </p:grpSpPr>
        <p:sp>
          <p:nvSpPr>
            <p:cNvPr id="10" name="Freeform 10"/>
            <p:cNvSpPr/>
            <p:nvPr/>
          </p:nvSpPr>
          <p:spPr>
            <a:xfrm>
              <a:off x="0" y="0"/>
              <a:ext cx="5423873" cy="2257235"/>
            </a:xfrm>
            <a:custGeom>
              <a:avLst/>
              <a:gdLst/>
              <a:ahLst/>
              <a:cxnLst/>
              <a:rect l="l" t="t" r="r" b="b"/>
              <a:pathLst>
                <a:path w="5423873" h="2257235">
                  <a:moveTo>
                    <a:pt x="5299413" y="2257235"/>
                  </a:moveTo>
                  <a:lnTo>
                    <a:pt x="124460" y="2257235"/>
                  </a:lnTo>
                  <a:cubicBezTo>
                    <a:pt x="55880" y="2257235"/>
                    <a:pt x="0" y="2201355"/>
                    <a:pt x="0" y="2132775"/>
                  </a:cubicBezTo>
                  <a:lnTo>
                    <a:pt x="0" y="124460"/>
                  </a:lnTo>
                  <a:cubicBezTo>
                    <a:pt x="0" y="55880"/>
                    <a:pt x="55880" y="0"/>
                    <a:pt x="124460" y="0"/>
                  </a:cubicBezTo>
                  <a:lnTo>
                    <a:pt x="5299413" y="0"/>
                  </a:lnTo>
                  <a:cubicBezTo>
                    <a:pt x="5367993" y="0"/>
                    <a:pt x="5423873" y="55880"/>
                    <a:pt x="5423873" y="124460"/>
                  </a:cubicBezTo>
                  <a:lnTo>
                    <a:pt x="5423873" y="2132775"/>
                  </a:lnTo>
                  <a:cubicBezTo>
                    <a:pt x="5423873" y="2201355"/>
                    <a:pt x="5367993" y="2257235"/>
                    <a:pt x="5299413" y="2257235"/>
                  </a:cubicBezTo>
                  <a:close/>
                </a:path>
              </a:pathLst>
            </a:custGeom>
            <a:solidFill>
              <a:srgbClr val="FFFFFF"/>
            </a:solidFill>
          </p:spPr>
        </p:sp>
      </p:grpSp>
      <p:pic>
        <p:nvPicPr>
          <p:cNvPr id="11" name="Picture 11"/>
          <p:cNvPicPr>
            <a:picLocks noChangeAspect="1"/>
          </p:cNvPicPr>
          <p:nvPr/>
        </p:nvPicPr>
        <p:blipFill>
          <a:blip r:embed="rId3"/>
          <a:srcRect/>
          <a:stretch>
            <a:fillRect/>
          </a:stretch>
        </p:blipFill>
        <p:spPr>
          <a:xfrm rot="20533149">
            <a:off x="10383165" y="685335"/>
            <a:ext cx="2339257" cy="2420964"/>
          </a:xfrm>
          <a:prstGeom prst="rect">
            <a:avLst/>
          </a:prstGeom>
        </p:spPr>
      </p:pic>
      <p:pic>
        <p:nvPicPr>
          <p:cNvPr id="12" name="Picture 12"/>
          <p:cNvPicPr>
            <a:picLocks noChangeAspect="1"/>
          </p:cNvPicPr>
          <p:nvPr/>
        </p:nvPicPr>
        <p:blipFill>
          <a:blip r:embed="rId4"/>
          <a:srcRect/>
          <a:stretch>
            <a:fillRect/>
          </a:stretch>
        </p:blipFill>
        <p:spPr>
          <a:xfrm>
            <a:off x="-294332" y="7464531"/>
            <a:ext cx="2646064" cy="2822469"/>
          </a:xfrm>
          <a:prstGeom prst="rect">
            <a:avLst/>
          </a:prstGeom>
        </p:spPr>
      </p:pic>
      <p:pic>
        <p:nvPicPr>
          <p:cNvPr id="13" name="Picture 13"/>
          <p:cNvPicPr>
            <a:picLocks noChangeAspect="1"/>
          </p:cNvPicPr>
          <p:nvPr/>
        </p:nvPicPr>
        <p:blipFill>
          <a:blip r:embed="rId5"/>
          <a:srcRect/>
          <a:stretch>
            <a:fillRect/>
          </a:stretch>
        </p:blipFill>
        <p:spPr>
          <a:xfrm>
            <a:off x="15559156" y="8267700"/>
            <a:ext cx="2562841" cy="1777971"/>
          </a:xfrm>
          <a:prstGeom prst="rect">
            <a:avLst/>
          </a:prstGeom>
        </p:spPr>
      </p:pic>
      <p:sp>
        <p:nvSpPr>
          <p:cNvPr id="14" name="Rectangle 13"/>
          <p:cNvSpPr/>
          <p:nvPr/>
        </p:nvSpPr>
        <p:spPr>
          <a:xfrm>
            <a:off x="1490373" y="3305105"/>
            <a:ext cx="8892791" cy="5170646"/>
          </a:xfrm>
          <a:prstGeom prst="rect">
            <a:avLst/>
          </a:prstGeom>
        </p:spPr>
        <p:txBody>
          <a:bodyPr wrap="square">
            <a:spAutoFit/>
          </a:bodyPr>
          <a:lstStyle/>
          <a:p>
            <a:pPr algn="just">
              <a:lnSpc>
                <a:spcPct val="150000"/>
              </a:lnSpc>
            </a:pPr>
            <a:r>
              <a:rPr lang="en-US" sz="4400" b="1">
                <a:solidFill>
                  <a:srgbClr val="FF0000"/>
                </a:solidFill>
                <a:latin typeface="Arial" pitchFamily="34" charset="0"/>
                <a:cs typeface="Arial" pitchFamily="34" charset="0"/>
              </a:rPr>
              <a:t>Khám phá những phong tục tập quán ngày tết ở các vùng, miền khác nhau giúp chúng ta thêm hiểu, tự hào và yêu mến quê hương mình.</a:t>
            </a:r>
            <a:endParaRPr lang="vi-VN" sz="44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16" name="Group 16"/>
          <p:cNvGrpSpPr/>
          <p:nvPr/>
        </p:nvGrpSpPr>
        <p:grpSpPr>
          <a:xfrm>
            <a:off x="1028700" y="9258300"/>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8" name="Picture 18"/>
          <p:cNvPicPr>
            <a:picLocks noChangeAspect="1"/>
          </p:cNvPicPr>
          <p:nvPr/>
        </p:nvPicPr>
        <p:blipFill>
          <a:blip r:embed="rId2"/>
          <a:srcRect/>
          <a:stretch>
            <a:fillRect/>
          </a:stretch>
        </p:blipFill>
        <p:spPr>
          <a:xfrm>
            <a:off x="1028700" y="1958206"/>
            <a:ext cx="5980390" cy="6370588"/>
          </a:xfrm>
          <a:prstGeom prst="rect">
            <a:avLst/>
          </a:prstGeom>
        </p:spPr>
      </p:pic>
      <p:pic>
        <p:nvPicPr>
          <p:cNvPr id="19" name="Picture 19"/>
          <p:cNvPicPr>
            <a:picLocks noChangeAspect="1"/>
          </p:cNvPicPr>
          <p:nvPr/>
        </p:nvPicPr>
        <p:blipFill>
          <a:blip r:embed="rId3"/>
          <a:srcRect/>
          <a:stretch>
            <a:fillRect/>
          </a:stretch>
        </p:blipFill>
        <p:spPr>
          <a:xfrm>
            <a:off x="5876280" y="7547464"/>
            <a:ext cx="2265620" cy="2126850"/>
          </a:xfrm>
          <a:prstGeom prst="rect">
            <a:avLst/>
          </a:prstGeom>
        </p:spPr>
      </p:pic>
      <p:grpSp>
        <p:nvGrpSpPr>
          <p:cNvPr id="20" name="Group 6"/>
          <p:cNvGrpSpPr/>
          <p:nvPr/>
        </p:nvGrpSpPr>
        <p:grpSpPr>
          <a:xfrm>
            <a:off x="8141900" y="3820029"/>
            <a:ext cx="9032917" cy="3522080"/>
            <a:chOff x="0" y="0"/>
            <a:chExt cx="2510304" cy="1867847"/>
          </a:xfrm>
        </p:grpSpPr>
        <p:sp>
          <p:nvSpPr>
            <p:cNvPr id="21"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solidFill>
              <a:srgbClr val="FFFFFF"/>
            </a:solidFill>
          </p:spPr>
        </p:sp>
      </p:grpSp>
      <p:sp>
        <p:nvSpPr>
          <p:cNvPr id="22" name="Rectangle 21"/>
          <p:cNvSpPr>
            <a:spLocks noChangeArrowheads="1"/>
          </p:cNvSpPr>
          <p:nvPr/>
        </p:nvSpPr>
        <p:spPr bwMode="auto">
          <a:xfrm>
            <a:off x="9761537" y="291282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FFFF"/>
                </a:solidFill>
                <a:latin typeface="+mn-lt"/>
                <a:ea typeface="+mn-ea"/>
                <a:cs typeface="+mn-cs"/>
              </a:defRPr>
            </a:lvl1pPr>
            <a:lvl2pPr marL="742950" indent="-285750" algn="l" rtl="0" fontAlgn="base">
              <a:spcBef>
                <a:spcPct val="20000"/>
              </a:spcBef>
              <a:spcAft>
                <a:spcPct val="0"/>
              </a:spcAft>
              <a:buChar char="–"/>
              <a:defRPr sz="2800">
                <a:solidFill>
                  <a:srgbClr val="FFFFFF"/>
                </a:solidFill>
                <a:latin typeface="+mn-lt"/>
                <a:ea typeface="+mn-ea"/>
              </a:defRPr>
            </a:lvl2pPr>
            <a:lvl3pPr marL="1143000" indent="-228600" algn="l" rtl="0" fontAlgn="base">
              <a:spcBef>
                <a:spcPct val="20000"/>
              </a:spcBef>
              <a:spcAft>
                <a:spcPct val="0"/>
              </a:spcAft>
              <a:buChar char="•"/>
              <a:defRPr sz="2400">
                <a:solidFill>
                  <a:srgbClr val="FFFFFF"/>
                </a:solidFill>
                <a:latin typeface="+mn-lt"/>
                <a:ea typeface="+mn-ea"/>
              </a:defRPr>
            </a:lvl3pPr>
            <a:lvl4pPr marL="1600200" indent="-228600" algn="l" rtl="0" fontAlgn="base">
              <a:spcBef>
                <a:spcPct val="20000"/>
              </a:spcBef>
              <a:spcAft>
                <a:spcPct val="0"/>
              </a:spcAft>
              <a:buChar char="–"/>
              <a:defRPr sz="2000">
                <a:solidFill>
                  <a:srgbClr val="FFFFFF"/>
                </a:solidFill>
                <a:latin typeface="+mn-lt"/>
                <a:ea typeface="+mn-ea"/>
              </a:defRPr>
            </a:lvl4pPr>
            <a:lvl5pPr marL="2057400" indent="-228600" algn="l" rtl="0" fontAlgn="base">
              <a:spcBef>
                <a:spcPct val="20000"/>
              </a:spcBef>
              <a:spcAft>
                <a:spcPct val="0"/>
              </a:spcAft>
              <a:buChar char="»"/>
              <a:defRPr sz="2000">
                <a:solidFill>
                  <a:srgbClr val="FFFFFF"/>
                </a:solidFill>
                <a:latin typeface="+mn-lt"/>
                <a:ea typeface="+mn-ea"/>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a:lstStyle>
          <a:p>
            <a:pPr algn="just">
              <a:lnSpc>
                <a:spcPct val="150000"/>
              </a:lnSpc>
            </a:pPr>
            <a:endParaRPr lang="en-US" sz="4400">
              <a:solidFill>
                <a:schemeClr val="tx1">
                  <a:lumMod val="95000"/>
                  <a:lumOff val="5000"/>
                </a:schemeClr>
              </a:solidFill>
              <a:latin typeface="Arial" pitchFamily="34" charset="0"/>
              <a:cs typeface="Arial" pitchFamily="34" charset="0"/>
            </a:endParaRPr>
          </a:p>
        </p:txBody>
      </p:sp>
      <p:sp>
        <p:nvSpPr>
          <p:cNvPr id="23" name="Rectangle 22"/>
          <p:cNvSpPr/>
          <p:nvPr/>
        </p:nvSpPr>
        <p:spPr>
          <a:xfrm>
            <a:off x="6581707" y="1804728"/>
            <a:ext cx="12588987" cy="1184876"/>
          </a:xfrm>
          <a:prstGeom prst="rect">
            <a:avLst/>
          </a:prstGeom>
        </p:spPr>
        <p:txBody>
          <a:bodyPr wrap="square">
            <a:spAutoFit/>
          </a:bodyPr>
          <a:lstStyle/>
          <a:p>
            <a:pPr lvl="0" algn="ctr">
              <a:lnSpc>
                <a:spcPct val="150000"/>
              </a:lnSpc>
            </a:pPr>
            <a:r>
              <a:rPr lang="en-US" altLang="en-US" sz="5400" b="1">
                <a:solidFill>
                  <a:schemeClr val="bg1"/>
                </a:solidFill>
                <a:latin typeface="Arial" pitchFamily="34" charset="0"/>
                <a:cs typeface="Arial" pitchFamily="34" charset="0"/>
              </a:rPr>
              <a:t>HƯỚNG DẪN </a:t>
            </a:r>
            <a:r>
              <a:rPr lang="vi-VN" altLang="en-US" sz="5400" b="1">
                <a:solidFill>
                  <a:schemeClr val="bg1"/>
                </a:solidFill>
                <a:latin typeface="Arial" pitchFamily="34" charset="0"/>
                <a:cs typeface="Arial" pitchFamily="34" charset="0"/>
              </a:rPr>
              <a:t>V</a:t>
            </a:r>
            <a:r>
              <a:rPr lang="en-US" altLang="en-US" sz="5400" b="1">
                <a:solidFill>
                  <a:schemeClr val="bg1"/>
                </a:solidFill>
                <a:latin typeface="Arial" pitchFamily="34" charset="0"/>
                <a:cs typeface="Arial" pitchFamily="34" charset="0"/>
              </a:rPr>
              <a:t>Ề NHÀ  </a:t>
            </a:r>
          </a:p>
        </p:txBody>
      </p:sp>
      <p:sp>
        <p:nvSpPr>
          <p:cNvPr id="24" name="Rectangle 23"/>
          <p:cNvSpPr/>
          <p:nvPr/>
        </p:nvSpPr>
        <p:spPr>
          <a:xfrm>
            <a:off x="8229600" y="3971327"/>
            <a:ext cx="8849794" cy="3046988"/>
          </a:xfrm>
          <a:prstGeom prst="rect">
            <a:avLst/>
          </a:prstGeom>
        </p:spPr>
        <p:txBody>
          <a:bodyPr wrap="square">
            <a:spAutoFit/>
          </a:bodyPr>
          <a:lstStyle/>
          <a:p>
            <a:pPr algn="ctr">
              <a:lnSpc>
                <a:spcPct val="200000"/>
              </a:lnSpc>
            </a:pPr>
            <a:r>
              <a:rPr lang="en-US" sz="4800" b="1" smtClean="0">
                <a:latin typeface="Arial" pitchFamily="34" charset="0"/>
                <a:cs typeface="Arial" pitchFamily="34" charset="0"/>
              </a:rPr>
              <a:t>Chuẩn bị tiết 3: Sinh hoạt lớp</a:t>
            </a:r>
            <a:endParaRPr lang="vi-VN" sz="4800" b="1" smtClean="0">
              <a:latin typeface="Arial" pitchFamily="34" charset="0"/>
              <a:cs typeface="Arial" pitchFamily="34" charset="0"/>
            </a:endParaRPr>
          </a:p>
          <a:p>
            <a:pPr algn="ctr">
              <a:lnSpc>
                <a:spcPct val="200000"/>
              </a:lnSpc>
            </a:pPr>
            <a:r>
              <a:rPr lang="en-US" sz="4800" b="1" smtClean="0">
                <a:latin typeface="Arial" pitchFamily="34" charset="0"/>
                <a:cs typeface="Arial" pitchFamily="34" charset="0"/>
              </a:rPr>
              <a:t>Hát về mùa xuân</a:t>
            </a:r>
            <a:endParaRPr lang="vi-VN" sz="4800" b="1">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577081" y="5211026"/>
            <a:ext cx="7133838" cy="3558001"/>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
        <p:nvSpPr>
          <p:cNvPr id="15" name="TextBox 3">
            <a:extLst>
              <a:ext uri="{FF2B5EF4-FFF2-40B4-BE49-F238E27FC236}">
                <a16:creationId xmlns:a16="http://schemas.microsoft.com/office/drawing/2014/main" xmlns="" id="{E2A07824-D142-46B1-8903-F7ED483B9B1C}"/>
              </a:ext>
            </a:extLst>
          </p:cNvPr>
          <p:cNvSpPr txBox="1"/>
          <p:nvPr/>
        </p:nvSpPr>
        <p:spPr>
          <a:xfrm>
            <a:off x="3450823" y="1793281"/>
            <a:ext cx="11386353" cy="2598917"/>
          </a:xfrm>
          <a:prstGeom prst="rect">
            <a:avLst/>
          </a:prstGeom>
        </p:spPr>
        <p:txBody>
          <a:bodyPr wrap="square" lIns="0" tIns="0" rIns="0" bIns="0" rtlCol="0" anchor="t">
            <a:spAutoFit/>
          </a:bodyPr>
          <a:lstStyle/>
          <a:p>
            <a:pPr algn="ctr">
              <a:lnSpc>
                <a:spcPct val="150000"/>
              </a:lnSpc>
            </a:pPr>
            <a:r>
              <a:rPr lang="en-US" sz="60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6000" b="1" spc="33" dirty="0">
                <a:solidFill>
                  <a:srgbClr val="FF0000"/>
                </a:solidFill>
                <a:latin typeface="Arial" panose="020B0604020202020204" pitchFamily="34" charset="0"/>
                <a:cs typeface="Arial" panose="020B0604020202020204" pitchFamily="34" charset="0"/>
              </a:rPr>
              <a:t>ĐÃ LẮNG NGHE BÀI GIẢNG!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sp>
        <p:nvSpPr>
          <p:cNvPr id="2" name="TextBox 2"/>
          <p:cNvSpPr txBox="1"/>
          <p:nvPr/>
        </p:nvSpPr>
        <p:spPr>
          <a:xfrm>
            <a:off x="2917825" y="303022"/>
            <a:ext cx="14075094" cy="1005725"/>
          </a:xfrm>
          <a:prstGeom prst="rect">
            <a:avLst/>
          </a:prstGeom>
        </p:spPr>
        <p:txBody>
          <a:bodyPr lIns="0" tIns="0" rIns="0" bIns="0" rtlCol="0" anchor="t">
            <a:spAutoFit/>
          </a:bodyPr>
          <a:lstStyle/>
          <a:p>
            <a:pPr algn="ctr">
              <a:lnSpc>
                <a:spcPts val="9000"/>
              </a:lnSpc>
            </a:pPr>
            <a:r>
              <a:rPr lang="en-US" sz="4800" smtClean="0">
                <a:solidFill>
                  <a:srgbClr val="FFFFFF"/>
                </a:solidFill>
                <a:latin typeface="Arial" pitchFamily="34" charset="0"/>
                <a:cs typeface="Arial" pitchFamily="34" charset="0"/>
              </a:rPr>
              <a:t>Em hãy cho biết </a:t>
            </a:r>
            <a:r>
              <a:rPr lang="en-US" sz="4800" i="1" smtClean="0">
                <a:solidFill>
                  <a:srgbClr val="FFFFFF"/>
                </a:solidFill>
                <a:latin typeface="Arial" pitchFamily="34" charset="0"/>
                <a:cs typeface="Arial" pitchFamily="34" charset="0"/>
              </a:rPr>
              <a:t>Đây là trò chơi gì?</a:t>
            </a:r>
            <a:endParaRPr lang="en-US" sz="4800" i="1">
              <a:solidFill>
                <a:srgbClr val="FFFFFF"/>
              </a:solidFill>
              <a:latin typeface="Arial" pitchFamily="34" charset="0"/>
              <a:cs typeface="Arial" pitchFamily="34" charset="0"/>
            </a:endParaRPr>
          </a:p>
        </p:txBody>
      </p:sp>
      <p:grpSp>
        <p:nvGrpSpPr>
          <p:cNvPr id="3" name="Group 3"/>
          <p:cNvGrpSpPr/>
          <p:nvPr/>
        </p:nvGrpSpPr>
        <p:grpSpPr>
          <a:xfrm>
            <a:off x="16669821" y="1212365"/>
            <a:ext cx="589479" cy="195074"/>
            <a:chOff x="0" y="0"/>
            <a:chExt cx="1297145" cy="429260"/>
          </a:xfrm>
        </p:grpSpPr>
        <p:sp>
          <p:nvSpPr>
            <p:cNvPr id="4" name="Freeform 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5" name="Group 5"/>
          <p:cNvGrpSpPr/>
          <p:nvPr/>
        </p:nvGrpSpPr>
        <p:grpSpPr>
          <a:xfrm>
            <a:off x="1028700" y="1007291"/>
            <a:ext cx="424353" cy="410148"/>
            <a:chOff x="0" y="0"/>
            <a:chExt cx="565804" cy="546864"/>
          </a:xfrm>
        </p:grpSpPr>
        <p:sp>
          <p:nvSpPr>
            <p:cNvPr id="6" name="AutoShape 6"/>
            <p:cNvSpPr/>
            <p:nvPr/>
          </p:nvSpPr>
          <p:spPr>
            <a:xfrm>
              <a:off x="0" y="0"/>
              <a:ext cx="565804" cy="0"/>
            </a:xfrm>
            <a:prstGeom prst="line">
              <a:avLst/>
            </a:prstGeom>
            <a:ln w="63500" cap="rnd">
              <a:solidFill>
                <a:srgbClr val="F4F4F4"/>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9" name="Group 9"/>
          <p:cNvGrpSpPr/>
          <p:nvPr/>
        </p:nvGrpSpPr>
        <p:grpSpPr>
          <a:xfrm>
            <a:off x="3352799" y="6166111"/>
            <a:ext cx="6012426" cy="1776105"/>
            <a:chOff x="0" y="0"/>
            <a:chExt cx="4039430" cy="1556979"/>
          </a:xfrm>
        </p:grpSpPr>
        <p:sp>
          <p:nvSpPr>
            <p:cNvPr id="10" name="Freeform 10"/>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1" name="Group 11"/>
          <p:cNvGrpSpPr/>
          <p:nvPr/>
        </p:nvGrpSpPr>
        <p:grpSpPr>
          <a:xfrm>
            <a:off x="3352799" y="2530915"/>
            <a:ext cx="6012426" cy="1754371"/>
            <a:chOff x="0" y="0"/>
            <a:chExt cx="4039430" cy="1537926"/>
          </a:xfrm>
        </p:grpSpPr>
        <p:sp>
          <p:nvSpPr>
            <p:cNvPr id="12" name="Freeform 12"/>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grpSp>
        <p:nvGrpSpPr>
          <p:cNvPr id="13" name="Group 13"/>
          <p:cNvGrpSpPr/>
          <p:nvPr/>
        </p:nvGrpSpPr>
        <p:grpSpPr>
          <a:xfrm>
            <a:off x="10916965" y="6139734"/>
            <a:ext cx="6012426" cy="1776105"/>
            <a:chOff x="0" y="0"/>
            <a:chExt cx="4039430" cy="1556979"/>
          </a:xfrm>
        </p:grpSpPr>
        <p:sp>
          <p:nvSpPr>
            <p:cNvPr id="14" name="Freeform 14"/>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5" name="Group 15"/>
          <p:cNvGrpSpPr/>
          <p:nvPr/>
        </p:nvGrpSpPr>
        <p:grpSpPr>
          <a:xfrm>
            <a:off x="10916965" y="2601421"/>
            <a:ext cx="6012426" cy="1754371"/>
            <a:chOff x="0" y="0"/>
            <a:chExt cx="4039430" cy="1537926"/>
          </a:xfrm>
        </p:grpSpPr>
        <p:sp>
          <p:nvSpPr>
            <p:cNvPr id="16" name="Freeform 16"/>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pic>
        <p:nvPicPr>
          <p:cNvPr id="17" name="Picture 17"/>
          <p:cNvPicPr>
            <a:picLocks noChangeAspect="1"/>
          </p:cNvPicPr>
          <p:nvPr/>
        </p:nvPicPr>
        <p:blipFill>
          <a:blip r:embed="rId2"/>
          <a:srcRect/>
          <a:stretch>
            <a:fillRect/>
          </a:stretch>
        </p:blipFill>
        <p:spPr>
          <a:xfrm>
            <a:off x="660002" y="7845232"/>
            <a:ext cx="2577063" cy="2441768"/>
          </a:xfrm>
          <a:prstGeom prst="rect">
            <a:avLst/>
          </a:prstGeom>
        </p:spPr>
      </p:pic>
      <p:pic>
        <p:nvPicPr>
          <p:cNvPr id="18" name="Picture 18"/>
          <p:cNvPicPr>
            <a:picLocks noChangeAspect="1"/>
          </p:cNvPicPr>
          <p:nvPr/>
        </p:nvPicPr>
        <p:blipFill>
          <a:blip r:embed="rId3"/>
          <a:srcRect/>
          <a:stretch>
            <a:fillRect/>
          </a:stretch>
        </p:blipFill>
        <p:spPr>
          <a:xfrm>
            <a:off x="15925800" y="7942216"/>
            <a:ext cx="3031854" cy="2846153"/>
          </a:xfrm>
          <a:prstGeom prst="rect">
            <a:avLst/>
          </a:prstGeom>
        </p:spPr>
      </p:pic>
      <p:pic>
        <p:nvPicPr>
          <p:cNvPr id="19" name="Picture 19"/>
          <p:cNvPicPr>
            <a:picLocks noChangeAspect="1"/>
          </p:cNvPicPr>
          <p:nvPr/>
        </p:nvPicPr>
        <p:blipFill>
          <a:blip r:embed="rId4"/>
          <a:srcRect/>
          <a:stretch>
            <a:fillRect/>
          </a:stretch>
        </p:blipFill>
        <p:spPr>
          <a:xfrm>
            <a:off x="-151793" y="2326769"/>
            <a:ext cx="2768199" cy="2356429"/>
          </a:xfrm>
          <a:prstGeom prst="rect">
            <a:avLst/>
          </a:prstGeom>
        </p:spPr>
      </p:pic>
      <p:sp>
        <p:nvSpPr>
          <p:cNvPr id="22" name="Rectangle 21"/>
          <p:cNvSpPr/>
          <p:nvPr/>
        </p:nvSpPr>
        <p:spPr>
          <a:xfrm>
            <a:off x="5252463" y="6699876"/>
            <a:ext cx="2915816" cy="584775"/>
          </a:xfrm>
          <a:prstGeom prst="rect">
            <a:avLst/>
          </a:prstGeom>
        </p:spPr>
        <p:txBody>
          <a:bodyPr wrap="square">
            <a:spAutoFit/>
          </a:bodyPr>
          <a:lstStyle/>
          <a:p>
            <a:r>
              <a:rPr lang="vi-VN" sz="3200" b="1" smtClean="0">
                <a:solidFill>
                  <a:srgbClr val="FF0000"/>
                </a:solidFill>
              </a:rPr>
              <a:t>Cờ </a:t>
            </a:r>
            <a:r>
              <a:rPr lang="vi-VN" sz="3200" b="1" smtClean="0">
                <a:solidFill>
                  <a:srgbClr val="FF0000"/>
                </a:solidFill>
              </a:rPr>
              <a:t>người</a:t>
            </a:r>
            <a:endParaRPr lang="vi-VN" sz="3200">
              <a:solidFill>
                <a:srgbClr val="FF0000"/>
              </a:solidFill>
            </a:endParaRPr>
          </a:p>
        </p:txBody>
      </p:sp>
      <p:pic>
        <p:nvPicPr>
          <p:cNvPr id="23" name="Picture 8" descr="Cờ ngườ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799" y="5668203"/>
            <a:ext cx="6012426" cy="351389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222337" y="3096534"/>
            <a:ext cx="2915816" cy="584775"/>
          </a:xfrm>
          <a:prstGeom prst="rect">
            <a:avLst/>
          </a:prstGeom>
        </p:spPr>
        <p:txBody>
          <a:bodyPr wrap="square">
            <a:spAutoFit/>
          </a:bodyPr>
          <a:lstStyle/>
          <a:p>
            <a:r>
              <a:rPr lang="vi-VN" sz="3200" b="1" smtClean="0">
                <a:solidFill>
                  <a:srgbClr val="FF0000"/>
                </a:solidFill>
              </a:rPr>
              <a:t>Chơi </a:t>
            </a:r>
            <a:r>
              <a:rPr lang="vi-VN" sz="3200" b="1" smtClean="0">
                <a:solidFill>
                  <a:srgbClr val="FF0000"/>
                </a:solidFill>
              </a:rPr>
              <a:t>đu</a:t>
            </a:r>
            <a:endParaRPr lang="vi-VN" sz="3200">
              <a:solidFill>
                <a:srgbClr val="FF0000"/>
              </a:solidFill>
            </a:endParaRPr>
          </a:p>
        </p:txBody>
      </p:sp>
      <p:pic>
        <p:nvPicPr>
          <p:cNvPr id="26" name="Picture 2" descr="Chơi đ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924751"/>
            <a:ext cx="6012425" cy="345797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798676" y="6719054"/>
            <a:ext cx="2915816" cy="584775"/>
          </a:xfrm>
          <a:prstGeom prst="rect">
            <a:avLst/>
          </a:prstGeom>
        </p:spPr>
        <p:txBody>
          <a:bodyPr wrap="square">
            <a:spAutoFit/>
          </a:bodyPr>
          <a:lstStyle/>
          <a:p>
            <a:r>
              <a:rPr lang="vi-VN" sz="3200" smtClean="0">
                <a:solidFill>
                  <a:srgbClr val="FF0000"/>
                </a:solidFill>
              </a:rPr>
              <a:t>Ô ăn quan</a:t>
            </a:r>
            <a:endParaRPr lang="vi-VN" sz="3200">
              <a:solidFill>
                <a:srgbClr val="FF0000"/>
              </a:solidFill>
            </a:endParaRPr>
          </a:p>
        </p:txBody>
      </p:sp>
      <p:sp>
        <p:nvSpPr>
          <p:cNvPr id="30" name="Rectangle 29"/>
          <p:cNvSpPr/>
          <p:nvPr/>
        </p:nvSpPr>
        <p:spPr>
          <a:xfrm>
            <a:off x="12798676" y="3115712"/>
            <a:ext cx="2915816" cy="584775"/>
          </a:xfrm>
          <a:prstGeom prst="rect">
            <a:avLst/>
          </a:prstGeom>
        </p:spPr>
        <p:txBody>
          <a:bodyPr wrap="square">
            <a:spAutoFit/>
          </a:bodyPr>
          <a:lstStyle/>
          <a:p>
            <a:r>
              <a:rPr lang="vi-VN" sz="3200" smtClean="0">
                <a:solidFill>
                  <a:srgbClr val="FF0000"/>
                </a:solidFill>
              </a:rPr>
              <a:t>Ném còn</a:t>
            </a:r>
            <a:endParaRPr lang="vi-VN" sz="3200">
              <a:solidFill>
                <a:srgbClr val="FF0000"/>
              </a:solidFill>
            </a:endParaRPr>
          </a:p>
        </p:txBody>
      </p:sp>
      <p:pic>
        <p:nvPicPr>
          <p:cNvPr id="1030" name="Picture 6" descr="Hướng dẫn cách chơi trò chơi Ném cò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6965" y="1775993"/>
            <a:ext cx="5999435" cy="34579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idulich.net/Portals/0/images/2020/Th02/tro-choi-dan-gian-choi-o-an-qua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1734" y="5668203"/>
            <a:ext cx="6084665" cy="3513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573428" y="1007291"/>
            <a:ext cx="9303099" cy="4770537"/>
          </a:xfrm>
          <a:prstGeom prst="rect">
            <a:avLst/>
          </a:prstGeom>
        </p:spPr>
        <p:txBody>
          <a:bodyPr wrap="square" lIns="0" tIns="0" rIns="0" bIns="0" rtlCol="0" anchor="t">
            <a:spAutoFit/>
          </a:bodyPr>
          <a:lstStyle/>
          <a:p>
            <a:pPr algn="ctr">
              <a:lnSpc>
                <a:spcPts val="12360"/>
              </a:lnSpc>
            </a:pPr>
            <a:r>
              <a:rPr lang="vi-VN" sz="4800" b="1" smtClean="0">
                <a:solidFill>
                  <a:srgbClr val="FF0000"/>
                </a:solidFill>
              </a:rPr>
              <a:t>TUẦN 18 – TIẾT 2:</a:t>
            </a:r>
          </a:p>
          <a:p>
            <a:pPr algn="ctr">
              <a:lnSpc>
                <a:spcPts val="12360"/>
              </a:lnSpc>
            </a:pPr>
            <a:r>
              <a:rPr lang="vi-VN" sz="4800" b="1" smtClean="0">
                <a:solidFill>
                  <a:schemeClr val="accent4">
                    <a:lumMod val="75000"/>
                  </a:schemeClr>
                </a:solidFill>
              </a:rPr>
              <a:t>TÌM HIỂU PHONG TỤC NGÀY TẾT Ở CÁC VÙNG, MIỀN</a:t>
            </a:r>
            <a:endParaRPr lang="vi-VN" sz="4800" smtClean="0">
              <a:solidFill>
                <a:schemeClr val="accent4">
                  <a:lumMod val="75000"/>
                </a:schemeClr>
              </a:solidFill>
            </a:endParaRPr>
          </a:p>
        </p:txBody>
      </p:sp>
      <p:sp>
        <p:nvSpPr>
          <p:cNvPr id="3" name="AutoShape 3"/>
          <p:cNvSpPr/>
          <p:nvPr/>
        </p:nvSpPr>
        <p:spPr>
          <a:xfrm>
            <a:off x="0" y="7609938"/>
            <a:ext cx="18288000" cy="2677062"/>
          </a:xfrm>
          <a:prstGeom prst="rect">
            <a:avLst/>
          </a:prstGeom>
          <a:solidFill>
            <a:srgbClr val="927AD4"/>
          </a:solidFill>
        </p:spPr>
      </p:sp>
      <p:pic>
        <p:nvPicPr>
          <p:cNvPr id="4" name="Picture 4"/>
          <p:cNvPicPr>
            <a:picLocks noChangeAspect="1"/>
          </p:cNvPicPr>
          <p:nvPr/>
        </p:nvPicPr>
        <p:blipFill>
          <a:blip r:embed="rId2"/>
          <a:srcRect/>
          <a:stretch>
            <a:fillRect/>
          </a:stretch>
        </p:blipFill>
        <p:spPr>
          <a:xfrm>
            <a:off x="11201809" y="2250393"/>
            <a:ext cx="5056006" cy="6109977"/>
          </a:xfrm>
          <a:prstGeom prst="rect">
            <a:avLst/>
          </a:prstGeom>
        </p:spPr>
      </p:pic>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9" name="Picture 9"/>
          <p:cNvPicPr>
            <a:picLocks noChangeAspect="1"/>
          </p:cNvPicPr>
          <p:nvPr/>
        </p:nvPicPr>
        <p:blipFill>
          <a:blip r:embed="rId3"/>
          <a:srcRect/>
          <a:stretch>
            <a:fillRect/>
          </a:stretch>
        </p:blipFill>
        <p:spPr>
          <a:xfrm>
            <a:off x="14585774" y="5305381"/>
            <a:ext cx="3344081" cy="4488699"/>
          </a:xfrm>
          <a:prstGeom prst="rect">
            <a:avLst/>
          </a:prstGeom>
        </p:spPr>
      </p:pic>
      <p:pic>
        <p:nvPicPr>
          <p:cNvPr id="10" name="Picture 10"/>
          <p:cNvPicPr>
            <a:picLocks noChangeAspect="1"/>
          </p:cNvPicPr>
          <p:nvPr/>
        </p:nvPicPr>
        <p:blipFill>
          <a:blip r:embed="rId4"/>
          <a:srcRect/>
          <a:stretch>
            <a:fillRect/>
          </a:stretch>
        </p:blipFill>
        <p:spPr>
          <a:xfrm>
            <a:off x="10446099" y="6156651"/>
            <a:ext cx="1511419" cy="2906575"/>
          </a:xfrm>
          <a:prstGeom prst="rect">
            <a:avLst/>
          </a:prstGeom>
        </p:spPr>
      </p:pic>
      <p:grpSp>
        <p:nvGrpSpPr>
          <p:cNvPr id="13" name="Group 13"/>
          <p:cNvGrpSpPr/>
          <p:nvPr/>
        </p:nvGrpSpPr>
        <p:grpSpPr>
          <a:xfrm>
            <a:off x="7202828" y="8888983"/>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FFFFF"/>
            </a:solidFill>
          </p:spPr>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834947" y="1007291"/>
            <a:ext cx="424353" cy="410148"/>
            <a:chOff x="0" y="0"/>
            <a:chExt cx="565804" cy="546864"/>
          </a:xfrm>
        </p:grpSpPr>
        <p:sp>
          <p:nvSpPr>
            <p:cNvPr id="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6" name="Group 6"/>
          <p:cNvGrpSpPr/>
          <p:nvPr/>
        </p:nvGrpSpPr>
        <p:grpSpPr>
          <a:xfrm>
            <a:off x="1028700" y="4650345"/>
            <a:ext cx="5129647" cy="4607956"/>
            <a:chOff x="0" y="0"/>
            <a:chExt cx="2800209" cy="2200259"/>
          </a:xfrm>
        </p:grpSpPr>
        <p:sp>
          <p:nvSpPr>
            <p:cNvPr id="7" name="Freeform 7"/>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sp>
        <p:nvSpPr>
          <p:cNvPr id="8" name="TextBox 8"/>
          <p:cNvSpPr txBox="1"/>
          <p:nvPr/>
        </p:nvSpPr>
        <p:spPr>
          <a:xfrm>
            <a:off x="1346406" y="3848100"/>
            <a:ext cx="4536571" cy="538609"/>
          </a:xfrm>
          <a:prstGeom prst="rect">
            <a:avLst/>
          </a:prstGeom>
        </p:spPr>
        <p:txBody>
          <a:bodyPr lIns="0" tIns="0" rIns="0" bIns="0" rtlCol="0" anchor="t">
            <a:spAutoFit/>
          </a:bodyPr>
          <a:lstStyle/>
          <a:p>
            <a:pPr algn="ctr">
              <a:lnSpc>
                <a:spcPts val="4160"/>
              </a:lnSpc>
            </a:pPr>
            <a:r>
              <a:rPr lang="en-US" sz="4400" b="1" smtClean="0">
                <a:solidFill>
                  <a:srgbClr val="FF0000"/>
                </a:solidFill>
                <a:latin typeface="Cooper Hewitt Bold"/>
              </a:rPr>
              <a:t>1</a:t>
            </a:r>
            <a:endParaRPr lang="en-US" sz="4400" b="1">
              <a:solidFill>
                <a:srgbClr val="FF0000"/>
              </a:solidFill>
              <a:latin typeface="Cooper Hewitt Bold"/>
            </a:endParaRPr>
          </a:p>
        </p:txBody>
      </p:sp>
      <p:grpSp>
        <p:nvGrpSpPr>
          <p:cNvPr id="9" name="Group 9"/>
          <p:cNvGrpSpPr/>
          <p:nvPr/>
        </p:nvGrpSpPr>
        <p:grpSpPr>
          <a:xfrm>
            <a:off x="6473088" y="4650345"/>
            <a:ext cx="5129647" cy="4607956"/>
            <a:chOff x="0" y="0"/>
            <a:chExt cx="2800209" cy="2200259"/>
          </a:xfrm>
        </p:grpSpPr>
        <p:sp>
          <p:nvSpPr>
            <p:cNvPr id="10" name="Freeform 10"/>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sp>
        <p:nvSpPr>
          <p:cNvPr id="11" name="TextBox 11"/>
          <p:cNvSpPr txBox="1"/>
          <p:nvPr/>
        </p:nvSpPr>
        <p:spPr>
          <a:xfrm>
            <a:off x="6790795" y="3848100"/>
            <a:ext cx="4536571" cy="538609"/>
          </a:xfrm>
          <a:prstGeom prst="rect">
            <a:avLst/>
          </a:prstGeom>
        </p:spPr>
        <p:txBody>
          <a:bodyPr lIns="0" tIns="0" rIns="0" bIns="0" rtlCol="0" anchor="t">
            <a:spAutoFit/>
          </a:bodyPr>
          <a:lstStyle/>
          <a:p>
            <a:pPr algn="ctr">
              <a:lnSpc>
                <a:spcPts val="4160"/>
              </a:lnSpc>
            </a:pPr>
            <a:r>
              <a:rPr lang="en-US" sz="4400" b="1" smtClean="0">
                <a:solidFill>
                  <a:srgbClr val="FF0000"/>
                </a:solidFill>
                <a:latin typeface="Cooper Hewitt Bold"/>
              </a:rPr>
              <a:t>2</a:t>
            </a:r>
            <a:endParaRPr lang="en-US" sz="4400" b="1">
              <a:solidFill>
                <a:srgbClr val="FF0000"/>
              </a:solidFill>
              <a:latin typeface="Cooper Hewitt Bold"/>
            </a:endParaRPr>
          </a:p>
        </p:txBody>
      </p:sp>
      <p:grpSp>
        <p:nvGrpSpPr>
          <p:cNvPr id="12" name="Group 12"/>
          <p:cNvGrpSpPr/>
          <p:nvPr/>
        </p:nvGrpSpPr>
        <p:grpSpPr>
          <a:xfrm>
            <a:off x="11917476" y="4650345"/>
            <a:ext cx="5129647" cy="4607956"/>
            <a:chOff x="0" y="0"/>
            <a:chExt cx="2800209" cy="2200259"/>
          </a:xfrm>
        </p:grpSpPr>
        <p:sp>
          <p:nvSpPr>
            <p:cNvPr id="13" name="Freeform 13"/>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sp>
        <p:nvSpPr>
          <p:cNvPr id="14" name="TextBox 14"/>
          <p:cNvSpPr txBox="1"/>
          <p:nvPr/>
        </p:nvSpPr>
        <p:spPr>
          <a:xfrm>
            <a:off x="12235183" y="3848100"/>
            <a:ext cx="4536571" cy="538609"/>
          </a:xfrm>
          <a:prstGeom prst="rect">
            <a:avLst/>
          </a:prstGeom>
        </p:spPr>
        <p:txBody>
          <a:bodyPr lIns="0" tIns="0" rIns="0" bIns="0" rtlCol="0" anchor="t">
            <a:spAutoFit/>
          </a:bodyPr>
          <a:lstStyle/>
          <a:p>
            <a:pPr algn="ctr">
              <a:lnSpc>
                <a:spcPts val="4160"/>
              </a:lnSpc>
            </a:pPr>
            <a:r>
              <a:rPr lang="en-US" sz="4400" b="1" smtClean="0">
                <a:solidFill>
                  <a:srgbClr val="FF0000"/>
                </a:solidFill>
                <a:latin typeface="Cooper Hewitt Bold"/>
              </a:rPr>
              <a:t>3</a:t>
            </a:r>
            <a:endParaRPr lang="en-US" sz="4400" b="1">
              <a:solidFill>
                <a:srgbClr val="FF0000"/>
              </a:solidFill>
              <a:latin typeface="Cooper Hewitt Bold"/>
            </a:endParaRPr>
          </a:p>
        </p:txBody>
      </p:sp>
      <p:pic>
        <p:nvPicPr>
          <p:cNvPr id="15" name="Picture 15"/>
          <p:cNvPicPr>
            <a:picLocks noChangeAspect="1"/>
          </p:cNvPicPr>
          <p:nvPr/>
        </p:nvPicPr>
        <p:blipFill>
          <a:blip r:embed="rId2"/>
          <a:srcRect/>
          <a:stretch>
            <a:fillRect/>
          </a:stretch>
        </p:blipFill>
        <p:spPr>
          <a:xfrm rot="152178">
            <a:off x="15367881" y="2234145"/>
            <a:ext cx="4414504" cy="2433495"/>
          </a:xfrm>
          <a:prstGeom prst="rect">
            <a:avLst/>
          </a:prstGeom>
        </p:spPr>
      </p:pic>
      <p:sp>
        <p:nvSpPr>
          <p:cNvPr id="16" name="TextBox 16"/>
          <p:cNvSpPr txBox="1"/>
          <p:nvPr/>
        </p:nvSpPr>
        <p:spPr>
          <a:xfrm>
            <a:off x="1031697" y="809625"/>
            <a:ext cx="14284501" cy="2159887"/>
          </a:xfrm>
          <a:prstGeom prst="rect">
            <a:avLst/>
          </a:prstGeom>
        </p:spPr>
        <p:txBody>
          <a:bodyPr wrap="square" lIns="0" tIns="0" rIns="0" bIns="0" rtlCol="0" anchor="t">
            <a:spAutoFit/>
          </a:bodyPr>
          <a:lstStyle/>
          <a:p>
            <a:pPr>
              <a:lnSpc>
                <a:spcPts val="9000"/>
              </a:lnSpc>
            </a:pPr>
            <a:r>
              <a:rPr lang="en-US" sz="4800" b="1" smtClean="0">
                <a:solidFill>
                  <a:srgbClr val="241452"/>
                </a:solidFill>
                <a:latin typeface="Arial" pitchFamily="34" charset="0"/>
                <a:cs typeface="Arial" pitchFamily="34" charset="0"/>
              </a:rPr>
              <a:t>Tìm hiểu phong tục ngày tết của các vùng, miền theo gợi ý sau:</a:t>
            </a:r>
            <a:endParaRPr lang="en-US" sz="4800" b="1">
              <a:solidFill>
                <a:srgbClr val="241452"/>
              </a:solidFill>
              <a:latin typeface="Arial" pitchFamily="34" charset="0"/>
              <a:cs typeface="Arial" pitchFamily="34" charset="0"/>
            </a:endParaRPr>
          </a:p>
        </p:txBody>
      </p:sp>
      <p:pic>
        <p:nvPicPr>
          <p:cNvPr id="17" name="Picture 17"/>
          <p:cNvPicPr>
            <a:picLocks noChangeAspect="1"/>
          </p:cNvPicPr>
          <p:nvPr/>
        </p:nvPicPr>
        <p:blipFill>
          <a:blip r:embed="rId3"/>
          <a:srcRect/>
          <a:stretch>
            <a:fillRect/>
          </a:stretch>
        </p:blipFill>
        <p:spPr>
          <a:xfrm>
            <a:off x="-370442" y="6186551"/>
            <a:ext cx="2315492" cy="2112886"/>
          </a:xfrm>
          <a:prstGeom prst="rect">
            <a:avLst/>
          </a:prstGeom>
        </p:spPr>
      </p:pic>
      <p:pic>
        <p:nvPicPr>
          <p:cNvPr id="18" name="Picture 18"/>
          <p:cNvPicPr>
            <a:picLocks noChangeAspect="1"/>
          </p:cNvPicPr>
          <p:nvPr/>
        </p:nvPicPr>
        <p:blipFill>
          <a:blip r:embed="rId4"/>
          <a:srcRect/>
          <a:stretch>
            <a:fillRect/>
          </a:stretch>
        </p:blipFill>
        <p:spPr>
          <a:xfrm>
            <a:off x="12610930" y="8047819"/>
            <a:ext cx="2339257" cy="2420964"/>
          </a:xfrm>
          <a:prstGeom prst="rect">
            <a:avLst/>
          </a:prstGeom>
        </p:spPr>
      </p:pic>
      <p:sp>
        <p:nvSpPr>
          <p:cNvPr id="19" name="TextBox 18"/>
          <p:cNvSpPr txBox="1"/>
          <p:nvPr/>
        </p:nvSpPr>
        <p:spPr>
          <a:xfrm>
            <a:off x="12610930" y="5279940"/>
            <a:ext cx="4224017" cy="2123658"/>
          </a:xfrm>
          <a:prstGeom prst="rect">
            <a:avLst/>
          </a:prstGeom>
          <a:noFill/>
        </p:spPr>
        <p:txBody>
          <a:bodyPr wrap="square" rtlCol="0">
            <a:spAutoFit/>
          </a:bodyPr>
          <a:lstStyle/>
          <a:p>
            <a:pPr>
              <a:lnSpc>
                <a:spcPct val="150000"/>
              </a:lnSpc>
            </a:pPr>
            <a:r>
              <a:rPr lang="en-US" sz="4400" smtClean="0">
                <a:latin typeface="Arial" pitchFamily="34" charset="0"/>
                <a:cs typeface="Arial" pitchFamily="34" charset="0"/>
              </a:rPr>
              <a:t>Ý nghĩa của các phong tục đó</a:t>
            </a:r>
            <a:endParaRPr lang="vi-VN" sz="4400">
              <a:latin typeface="Arial" pitchFamily="34" charset="0"/>
              <a:cs typeface="Arial" pitchFamily="34" charset="0"/>
            </a:endParaRPr>
          </a:p>
        </p:txBody>
      </p:sp>
      <p:sp>
        <p:nvSpPr>
          <p:cNvPr id="20" name="Rectangle 19"/>
          <p:cNvSpPr/>
          <p:nvPr/>
        </p:nvSpPr>
        <p:spPr>
          <a:xfrm>
            <a:off x="1990793" y="5309388"/>
            <a:ext cx="3190807" cy="3139321"/>
          </a:xfrm>
          <a:prstGeom prst="rect">
            <a:avLst/>
          </a:prstGeom>
        </p:spPr>
        <p:txBody>
          <a:bodyPr wrap="square">
            <a:spAutoFit/>
          </a:bodyPr>
          <a:lstStyle/>
          <a:p>
            <a:pPr lvl="0" algn="just">
              <a:lnSpc>
                <a:spcPct val="150000"/>
              </a:lnSpc>
            </a:pPr>
            <a:r>
              <a:rPr lang="en-US" sz="4400">
                <a:solidFill>
                  <a:prstClr val="black"/>
                </a:solidFill>
                <a:latin typeface="Arial" pitchFamily="34" charset="0"/>
                <a:cs typeface="Arial" pitchFamily="34" charset="0"/>
              </a:rPr>
              <a:t>Những hoạt động chuẩn bị đón tết</a:t>
            </a:r>
          </a:p>
        </p:txBody>
      </p:sp>
      <p:sp>
        <p:nvSpPr>
          <p:cNvPr id="21" name="Rectangle 20"/>
          <p:cNvSpPr/>
          <p:nvPr/>
        </p:nvSpPr>
        <p:spPr>
          <a:xfrm>
            <a:off x="7458169" y="5160116"/>
            <a:ext cx="3514632" cy="3139321"/>
          </a:xfrm>
          <a:prstGeom prst="rect">
            <a:avLst/>
          </a:prstGeom>
        </p:spPr>
        <p:txBody>
          <a:bodyPr wrap="square">
            <a:spAutoFit/>
          </a:bodyPr>
          <a:lstStyle/>
          <a:p>
            <a:pPr lvl="0" algn="just">
              <a:lnSpc>
                <a:spcPct val="150000"/>
              </a:lnSpc>
            </a:pPr>
            <a:r>
              <a:rPr lang="en-US" sz="4400">
                <a:solidFill>
                  <a:prstClr val="black"/>
                </a:solidFill>
                <a:latin typeface="Arial" pitchFamily="34" charset="0"/>
                <a:cs typeface="Arial" pitchFamily="34" charset="0"/>
              </a:rPr>
              <a:t>Những hoạt động chính trong dịp tết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par>
                                <p:cTn id="29" presetID="21"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2000"/>
                                        <p:tgtEl>
                                          <p:spTgt spid="19"/>
                                        </p:tgtEl>
                                      </p:cBhvr>
                                    </p:animEffect>
                                  </p:childTnLst>
                                </p:cTn>
                              </p:par>
                              <p:par>
                                <p:cTn id="40" presetID="21" presetClass="entr" presetSubtype="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028700" y="3086101"/>
            <a:ext cx="7200900" cy="61722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grpSp>
        <p:nvGrpSpPr>
          <p:cNvPr id="13" name="Group 13"/>
          <p:cNvGrpSpPr/>
          <p:nvPr/>
        </p:nvGrpSpPr>
        <p:grpSpPr>
          <a:xfrm>
            <a:off x="16669821" y="1028700"/>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Rectangle 14"/>
          <p:cNvSpPr/>
          <p:nvPr/>
        </p:nvSpPr>
        <p:spPr>
          <a:xfrm>
            <a:off x="4495800" y="1223774"/>
            <a:ext cx="10896600" cy="982513"/>
          </a:xfrm>
          <a:prstGeom prst="rect">
            <a:avLst/>
          </a:prstGeom>
        </p:spPr>
        <p:txBody>
          <a:bodyPr wrap="square">
            <a:spAutoFit/>
          </a:bodyPr>
          <a:lstStyle/>
          <a:p>
            <a:pPr lvl="0" algn="just">
              <a:lnSpc>
                <a:spcPct val="150000"/>
              </a:lnSpc>
            </a:pPr>
            <a:r>
              <a:rPr lang="en-US" sz="4400" b="1">
                <a:solidFill>
                  <a:schemeClr val="bg1"/>
                </a:solidFill>
                <a:latin typeface="Arial" pitchFamily="34" charset="0"/>
                <a:cs typeface="Arial" pitchFamily="34" charset="0"/>
              </a:rPr>
              <a:t>Những hoạt động chuẩn bị đón tết</a:t>
            </a:r>
          </a:p>
        </p:txBody>
      </p:sp>
      <p:sp>
        <p:nvSpPr>
          <p:cNvPr id="16" name="Rectangle 15"/>
          <p:cNvSpPr/>
          <p:nvPr/>
        </p:nvSpPr>
        <p:spPr>
          <a:xfrm>
            <a:off x="1336421" y="3086100"/>
            <a:ext cx="6585457" cy="6001643"/>
          </a:xfrm>
          <a:prstGeom prst="rect">
            <a:avLst/>
          </a:prstGeom>
        </p:spPr>
        <p:txBody>
          <a:bodyPr wrap="none">
            <a:spAutoFit/>
          </a:bodyPr>
          <a:lstStyle/>
          <a:p>
            <a:pPr marL="457200" lvl="0" indent="-457200" algn="just">
              <a:lnSpc>
                <a:spcPct val="200000"/>
              </a:lnSpc>
              <a:buFont typeface="Arial" pitchFamily="34" charset="0"/>
              <a:buChar char="•"/>
            </a:pPr>
            <a:r>
              <a:rPr lang="en-US" sz="3200" b="1" smtClean="0">
                <a:latin typeface="Arial" pitchFamily="34" charset="0"/>
                <a:cs typeface="Arial" pitchFamily="34" charset="0"/>
              </a:rPr>
              <a:t>Dọn dẹp, trang hoàng nhà cửa</a:t>
            </a:r>
          </a:p>
          <a:p>
            <a:pPr marL="457200" lvl="0" indent="-457200" algn="just">
              <a:lnSpc>
                <a:spcPct val="200000"/>
              </a:lnSpc>
              <a:buFont typeface="Arial" pitchFamily="34" charset="0"/>
              <a:buChar char="•"/>
            </a:pPr>
            <a:r>
              <a:rPr lang="en-US" sz="3200" b="1" smtClean="0">
                <a:latin typeface="Arial" pitchFamily="34" charset="0"/>
                <a:cs typeface="Arial" pitchFamily="34" charset="0"/>
              </a:rPr>
              <a:t>Chuẩn bị quà biếu tết</a:t>
            </a:r>
          </a:p>
          <a:p>
            <a:pPr marL="457200" lvl="0" indent="-457200" algn="just">
              <a:lnSpc>
                <a:spcPct val="200000"/>
              </a:lnSpc>
              <a:buFont typeface="Arial" pitchFamily="34" charset="0"/>
              <a:buChar char="•"/>
            </a:pPr>
            <a:r>
              <a:rPr lang="en-US" sz="3200" b="1" smtClean="0">
                <a:latin typeface="Arial" pitchFamily="34" charset="0"/>
                <a:cs typeface="Arial" pitchFamily="34" charset="0"/>
              </a:rPr>
              <a:t>Mua sắm quần áo mới</a:t>
            </a:r>
          </a:p>
          <a:p>
            <a:pPr marL="457200" lvl="0" indent="-457200" algn="just">
              <a:lnSpc>
                <a:spcPct val="200000"/>
              </a:lnSpc>
              <a:buFont typeface="Arial" pitchFamily="34" charset="0"/>
              <a:buChar char="•"/>
            </a:pPr>
            <a:r>
              <a:rPr lang="en-US" sz="3200" b="1" smtClean="0">
                <a:latin typeface="Arial" pitchFamily="34" charset="0"/>
                <a:cs typeface="Arial" pitchFamily="34" charset="0"/>
              </a:rPr>
              <a:t>Làm đẹp cho bản thân</a:t>
            </a:r>
          </a:p>
          <a:p>
            <a:pPr marL="457200" lvl="0" indent="-457200" algn="just">
              <a:lnSpc>
                <a:spcPct val="200000"/>
              </a:lnSpc>
              <a:buFont typeface="Arial" pitchFamily="34" charset="0"/>
              <a:buChar char="•"/>
            </a:pPr>
            <a:r>
              <a:rPr lang="en-US" sz="3200" b="1" smtClean="0">
                <a:latin typeface="Arial" pitchFamily="34" charset="0"/>
                <a:cs typeface="Arial" pitchFamily="34" charset="0"/>
              </a:rPr>
              <a:t>Mua thực phẩm dự trữ</a:t>
            </a:r>
          </a:p>
          <a:p>
            <a:pPr marL="457200" lvl="0" indent="-457200" algn="just">
              <a:lnSpc>
                <a:spcPct val="200000"/>
              </a:lnSpc>
              <a:buFont typeface="Arial" pitchFamily="34" charset="0"/>
              <a:buChar char="•"/>
            </a:pPr>
            <a:r>
              <a:rPr lang="en-US" sz="3200" b="1" smtClean="0">
                <a:latin typeface="Arial" pitchFamily="34" charset="0"/>
                <a:cs typeface="Arial" pitchFamily="34" charset="0"/>
              </a:rPr>
              <a:t>……..</a:t>
            </a:r>
            <a:endParaRPr lang="en-US" sz="3200" b="1">
              <a:latin typeface="Arial" pitchFamily="34" charset="0"/>
              <a:cs typeface="Arial" pitchFamily="34" charset="0"/>
            </a:endParaRPr>
          </a:p>
        </p:txBody>
      </p:sp>
      <p:pic>
        <p:nvPicPr>
          <p:cNvPr id="2050" name="Picture 2" descr="chưng câ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458" y="3142986"/>
            <a:ext cx="7128488" cy="5887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g trí nhà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1458" y="3074581"/>
            <a:ext cx="7477852" cy="5956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uẩn bị món ăn ngày T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645" y="3074581"/>
            <a:ext cx="8572500" cy="6429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ết hơn khi mặc áo dài - Sputnik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0430" y="3142986"/>
            <a:ext cx="7694930" cy="550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heel(1)">
                                      <p:cBhvr>
                                        <p:cTn id="28" dur="20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1000"/>
                                        <p:tgtEl>
                                          <p:spTgt spid="16">
                                            <p:txEl>
                                              <p:pRg st="1" end="1"/>
                                            </p:txEl>
                                          </p:spTgt>
                                        </p:tgtEl>
                                      </p:cBhvr>
                                    </p:animEffect>
                                    <p:anim calcmode="lin" valueType="num">
                                      <p:cBhvr>
                                        <p:cTn id="3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fade">
                                      <p:cBhvr>
                                        <p:cTn id="40" dur="1000"/>
                                        <p:tgtEl>
                                          <p:spTgt spid="16">
                                            <p:txEl>
                                              <p:pRg st="2" end="2"/>
                                            </p:txEl>
                                          </p:spTgt>
                                        </p:tgtEl>
                                      </p:cBhvr>
                                    </p:animEffect>
                                    <p:anim calcmode="lin" valueType="num">
                                      <p:cBhvr>
                                        <p:cTn id="4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0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056"/>
                                        </p:tgtEl>
                                        <p:attrNameLst>
                                          <p:attrName>style.visibility</p:attrName>
                                        </p:attrNameLst>
                                      </p:cBhvr>
                                      <p:to>
                                        <p:strVal val="visible"/>
                                      </p:to>
                                    </p:set>
                                    <p:animEffect transition="in" filter="circle(in)">
                                      <p:cBhvr>
                                        <p:cTn id="51" dur="2000"/>
                                        <p:tgtEl>
                                          <p:spTgt spid="205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3" end="3"/>
                                            </p:txEl>
                                          </p:spTgt>
                                        </p:tgtEl>
                                        <p:attrNameLst>
                                          <p:attrName>style.visibility</p:attrName>
                                        </p:attrNameLst>
                                      </p:cBhvr>
                                      <p:to>
                                        <p:strVal val="visible"/>
                                      </p:to>
                                    </p:set>
                                    <p:animEffect transition="in" filter="fade">
                                      <p:cBhvr>
                                        <p:cTn id="56" dur="1000"/>
                                        <p:tgtEl>
                                          <p:spTgt spid="16">
                                            <p:txEl>
                                              <p:pRg st="3" end="3"/>
                                            </p:txEl>
                                          </p:spTgt>
                                        </p:tgtEl>
                                      </p:cBhvr>
                                    </p:animEffect>
                                    <p:anim calcmode="lin" valueType="num">
                                      <p:cBhvr>
                                        <p:cTn id="5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xEl>
                                              <p:pRg st="4" end="4"/>
                                            </p:txEl>
                                          </p:spTgt>
                                        </p:tgtEl>
                                        <p:attrNameLst>
                                          <p:attrName>style.visibility</p:attrName>
                                        </p:attrNameLst>
                                      </p:cBhvr>
                                      <p:to>
                                        <p:strVal val="visible"/>
                                      </p:to>
                                    </p:set>
                                    <p:animEffect transition="in" filter="fade">
                                      <p:cBhvr>
                                        <p:cTn id="63" dur="1000"/>
                                        <p:tgtEl>
                                          <p:spTgt spid="16">
                                            <p:txEl>
                                              <p:pRg st="4" end="4"/>
                                            </p:txEl>
                                          </p:spTgt>
                                        </p:tgtEl>
                                      </p:cBhvr>
                                    </p:animEffect>
                                    <p:anim calcmode="lin" valueType="num">
                                      <p:cBhvr>
                                        <p:cTn id="6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05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2054"/>
                                        </p:tgtEl>
                                        <p:attrNameLst>
                                          <p:attrName>style.visibility</p:attrName>
                                        </p:attrNameLst>
                                      </p:cBhvr>
                                      <p:to>
                                        <p:strVal val="visible"/>
                                      </p:to>
                                    </p:set>
                                    <p:animEffect transition="in" filter="circle(in)">
                                      <p:cBhvr>
                                        <p:cTn id="74" dur="2000"/>
                                        <p:tgtEl>
                                          <p:spTgt spid="2054"/>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6">
                                            <p:txEl>
                                              <p:pRg st="5" end="5"/>
                                            </p:txEl>
                                          </p:spTgt>
                                        </p:tgtEl>
                                        <p:attrNameLst>
                                          <p:attrName>style.visibility</p:attrName>
                                        </p:attrNameLst>
                                      </p:cBhvr>
                                      <p:to>
                                        <p:strVal val="visible"/>
                                      </p:to>
                                    </p:set>
                                    <p:animEffect transition="in" filter="fade">
                                      <p:cBhvr>
                                        <p:cTn id="79" dur="1000"/>
                                        <p:tgtEl>
                                          <p:spTgt spid="16">
                                            <p:txEl>
                                              <p:pRg st="5" end="5"/>
                                            </p:txEl>
                                          </p:spTgt>
                                        </p:tgtEl>
                                      </p:cBhvr>
                                    </p:animEffect>
                                    <p:anim calcmode="lin" valueType="num">
                                      <p:cBhvr>
                                        <p:cTn id="8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9"/>
          <p:cNvGrpSpPr/>
          <p:nvPr/>
        </p:nvGrpSpPr>
        <p:grpSpPr>
          <a:xfrm>
            <a:off x="757996" y="2137660"/>
            <a:ext cx="6756496" cy="6667617"/>
            <a:chOff x="0" y="0"/>
            <a:chExt cx="2800209" cy="2200259"/>
          </a:xfrm>
        </p:grpSpPr>
        <p:sp>
          <p:nvSpPr>
            <p:cNvPr id="3" name="Freeform 10"/>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pic>
        <p:nvPicPr>
          <p:cNvPr id="4" name="Picture 15"/>
          <p:cNvPicPr>
            <a:picLocks noChangeAspect="1"/>
          </p:cNvPicPr>
          <p:nvPr/>
        </p:nvPicPr>
        <p:blipFill>
          <a:blip r:embed="rId2"/>
          <a:srcRect/>
          <a:stretch>
            <a:fillRect/>
          </a:stretch>
        </p:blipFill>
        <p:spPr>
          <a:xfrm rot="152178">
            <a:off x="14773200" y="-389389"/>
            <a:ext cx="4414504" cy="2433495"/>
          </a:xfrm>
          <a:prstGeom prst="rect">
            <a:avLst/>
          </a:prstGeom>
        </p:spPr>
      </p:pic>
      <p:sp>
        <p:nvSpPr>
          <p:cNvPr id="5" name="TextBox 16"/>
          <p:cNvSpPr txBox="1"/>
          <p:nvPr/>
        </p:nvSpPr>
        <p:spPr>
          <a:xfrm>
            <a:off x="2956451" y="324495"/>
            <a:ext cx="14284501" cy="1005725"/>
          </a:xfrm>
          <a:prstGeom prst="rect">
            <a:avLst/>
          </a:prstGeom>
        </p:spPr>
        <p:txBody>
          <a:bodyPr wrap="square" lIns="0" tIns="0" rIns="0" bIns="0" rtlCol="0" anchor="t">
            <a:spAutoFit/>
          </a:bodyPr>
          <a:lstStyle/>
          <a:p>
            <a:pPr>
              <a:lnSpc>
                <a:spcPts val="9000"/>
              </a:lnSpc>
            </a:pPr>
            <a:r>
              <a:rPr lang="en-US" sz="4800" b="1" smtClean="0">
                <a:solidFill>
                  <a:srgbClr val="241452"/>
                </a:solidFill>
                <a:latin typeface="Arial" pitchFamily="34" charset="0"/>
                <a:cs typeface="Arial" pitchFamily="34" charset="0"/>
              </a:rPr>
              <a:t>Hoạt động chính trong dịp tết</a:t>
            </a:r>
            <a:endParaRPr lang="en-US" sz="4800" b="1">
              <a:solidFill>
                <a:srgbClr val="241452"/>
              </a:solidFill>
              <a:latin typeface="Arial" pitchFamily="34" charset="0"/>
              <a:cs typeface="Arial" pitchFamily="34" charset="0"/>
            </a:endParaRPr>
          </a:p>
        </p:txBody>
      </p:sp>
      <p:pic>
        <p:nvPicPr>
          <p:cNvPr id="6" name="Picture 17"/>
          <p:cNvPicPr>
            <a:picLocks noChangeAspect="1"/>
          </p:cNvPicPr>
          <p:nvPr/>
        </p:nvPicPr>
        <p:blipFill>
          <a:blip r:embed="rId3"/>
          <a:srcRect/>
          <a:stretch>
            <a:fillRect/>
          </a:stretch>
        </p:blipFill>
        <p:spPr>
          <a:xfrm>
            <a:off x="-370442" y="6186551"/>
            <a:ext cx="2315492" cy="2112886"/>
          </a:xfrm>
          <a:prstGeom prst="rect">
            <a:avLst/>
          </a:prstGeom>
        </p:spPr>
      </p:pic>
      <p:pic>
        <p:nvPicPr>
          <p:cNvPr id="7" name="Picture 18"/>
          <p:cNvPicPr>
            <a:picLocks noChangeAspect="1"/>
          </p:cNvPicPr>
          <p:nvPr/>
        </p:nvPicPr>
        <p:blipFill>
          <a:blip r:embed="rId4"/>
          <a:srcRect/>
          <a:stretch>
            <a:fillRect/>
          </a:stretch>
        </p:blipFill>
        <p:spPr>
          <a:xfrm>
            <a:off x="12610930" y="8047819"/>
            <a:ext cx="2339257" cy="2420964"/>
          </a:xfrm>
          <a:prstGeom prst="rect">
            <a:avLst/>
          </a:prstGeom>
        </p:spPr>
      </p:pic>
      <p:sp>
        <p:nvSpPr>
          <p:cNvPr id="8" name="TextBox 7"/>
          <p:cNvSpPr txBox="1"/>
          <p:nvPr/>
        </p:nvSpPr>
        <p:spPr>
          <a:xfrm>
            <a:off x="1371600" y="2171700"/>
            <a:ext cx="6118983" cy="7478970"/>
          </a:xfrm>
          <a:prstGeom prst="rect">
            <a:avLst/>
          </a:prstGeom>
          <a:noFill/>
        </p:spPr>
        <p:txBody>
          <a:bodyPr wrap="none" rtlCol="0">
            <a:spAutoFit/>
          </a:bodyPr>
          <a:lstStyle/>
          <a:p>
            <a:pPr marL="571500" indent="-571500">
              <a:lnSpc>
                <a:spcPct val="150000"/>
              </a:lnSpc>
              <a:buFont typeface="Arial" pitchFamily="34" charset="0"/>
              <a:buChar char="•"/>
            </a:pPr>
            <a:r>
              <a:rPr lang="en-US" sz="4000" smtClean="0">
                <a:latin typeface="Arial" pitchFamily="34" charset="0"/>
                <a:cs typeface="Arial" pitchFamily="34" charset="0"/>
              </a:rPr>
              <a:t>Nấu bánh chưng</a:t>
            </a:r>
          </a:p>
          <a:p>
            <a:pPr marL="571500" indent="-571500">
              <a:lnSpc>
                <a:spcPct val="150000"/>
              </a:lnSpc>
              <a:buFont typeface="Arial" pitchFamily="34" charset="0"/>
              <a:buChar char="•"/>
            </a:pPr>
            <a:r>
              <a:rPr lang="en-US" sz="4000" smtClean="0">
                <a:latin typeface="Arial" pitchFamily="34" charset="0"/>
                <a:cs typeface="Arial" pitchFamily="34" charset="0"/>
              </a:rPr>
              <a:t>Nấu mâm cơm ngày tết</a:t>
            </a:r>
          </a:p>
          <a:p>
            <a:pPr marL="571500" indent="-571500">
              <a:lnSpc>
                <a:spcPct val="150000"/>
              </a:lnSpc>
              <a:buFont typeface="Arial" pitchFamily="34" charset="0"/>
              <a:buChar char="•"/>
            </a:pPr>
            <a:r>
              <a:rPr lang="en-US" sz="4000" smtClean="0">
                <a:latin typeface="Arial" pitchFamily="34" charset="0"/>
                <a:cs typeface="Arial" pitchFamily="34" charset="0"/>
              </a:rPr>
              <a:t>Bày mâm ngũ quả</a:t>
            </a:r>
          </a:p>
          <a:p>
            <a:pPr marL="571500" indent="-571500">
              <a:lnSpc>
                <a:spcPct val="150000"/>
              </a:lnSpc>
              <a:buFont typeface="Arial" pitchFamily="34" charset="0"/>
              <a:buChar char="•"/>
            </a:pPr>
            <a:r>
              <a:rPr lang="en-US" sz="4000" smtClean="0">
                <a:latin typeface="Arial" pitchFamily="34" charset="0"/>
                <a:cs typeface="Arial" pitchFamily="34" charset="0"/>
              </a:rPr>
              <a:t>Đón giao thừa</a:t>
            </a:r>
          </a:p>
          <a:p>
            <a:pPr marL="571500" indent="-571500">
              <a:lnSpc>
                <a:spcPct val="150000"/>
              </a:lnSpc>
              <a:buFont typeface="Arial" pitchFamily="34" charset="0"/>
              <a:buChar char="•"/>
            </a:pPr>
            <a:r>
              <a:rPr lang="en-US" sz="4000" smtClean="0">
                <a:latin typeface="Arial" pitchFamily="34" charset="0"/>
                <a:cs typeface="Arial" pitchFamily="34" charset="0"/>
              </a:rPr>
              <a:t>Xông đất</a:t>
            </a:r>
          </a:p>
          <a:p>
            <a:pPr marL="571500" indent="-571500">
              <a:lnSpc>
                <a:spcPct val="150000"/>
              </a:lnSpc>
              <a:buFont typeface="Arial" pitchFamily="34" charset="0"/>
              <a:buChar char="•"/>
            </a:pPr>
            <a:r>
              <a:rPr lang="en-US" sz="4000" smtClean="0">
                <a:latin typeface="Arial" pitchFamily="34" charset="0"/>
                <a:cs typeface="Arial" pitchFamily="34" charset="0"/>
              </a:rPr>
              <a:t>Lì xì và chúc Tết</a:t>
            </a:r>
          </a:p>
          <a:p>
            <a:pPr marL="571500" indent="-571500">
              <a:lnSpc>
                <a:spcPct val="150000"/>
              </a:lnSpc>
              <a:buFont typeface="Arial" pitchFamily="34" charset="0"/>
              <a:buChar char="•"/>
            </a:pPr>
            <a:r>
              <a:rPr lang="en-US" sz="4000" smtClean="0">
                <a:latin typeface="Arial" pitchFamily="34" charset="0"/>
                <a:cs typeface="Arial" pitchFamily="34" charset="0"/>
              </a:rPr>
              <a:t>Tảo mộ</a:t>
            </a:r>
          </a:p>
          <a:p>
            <a:pPr marL="571500" indent="-571500">
              <a:lnSpc>
                <a:spcPct val="150000"/>
              </a:lnSpc>
              <a:buFont typeface="Arial" pitchFamily="34" charset="0"/>
              <a:buChar char="•"/>
            </a:pPr>
            <a:endParaRPr lang="vi-VN" sz="4000">
              <a:latin typeface="Arial" pitchFamily="34" charset="0"/>
              <a:cs typeface="Arial" pitchFamily="34" charset="0"/>
            </a:endParaRPr>
          </a:p>
        </p:txBody>
      </p:sp>
      <p:pic>
        <p:nvPicPr>
          <p:cNvPr id="3074" name="Picture 2" descr="bánh chưng thành phẩ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6322" y="2306625"/>
            <a:ext cx="7654925" cy="57411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âm cơm ngày Tế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8318" y="2238107"/>
            <a:ext cx="7718720" cy="57890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ày mâm ngũ qu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7105" y="2143894"/>
            <a:ext cx="7526506" cy="56448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ì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3952" y="2540402"/>
            <a:ext cx="7620000" cy="527364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8440" y="2522523"/>
            <a:ext cx="9041782" cy="56511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3036" y="2540402"/>
            <a:ext cx="8701832" cy="543864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8318" y="2442433"/>
            <a:ext cx="8076482" cy="5047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wipe(down)">
                                      <p:cBhvr>
                                        <p:cTn id="46" dur="500"/>
                                        <p:tgtEl>
                                          <p:spTgt spid="307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1000"/>
                                        <p:tgtEl>
                                          <p:spTgt spid="8">
                                            <p:txEl>
                                              <p:pRg st="3" end="3"/>
                                            </p:txEl>
                                          </p:spTgt>
                                        </p:tgtEl>
                                      </p:cBhvr>
                                    </p:animEffect>
                                    <p:anim calcmode="lin" valueType="num">
                                      <p:cBhvr>
                                        <p:cTn id="5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80"/>
                                        </p:tgtEl>
                                        <p:attrNameLst>
                                          <p:attrName>style.visibility</p:attrName>
                                        </p:attrNameLst>
                                      </p:cBhvr>
                                      <p:to>
                                        <p:strVal val="visible"/>
                                      </p:to>
                                    </p:set>
                                    <p:animEffect transition="in" filter="wipe(down)">
                                      <p:cBhvr>
                                        <p:cTn id="62" dur="500"/>
                                        <p:tgtEl>
                                          <p:spTgt spid="308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08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animEffect transition="in" filter="fade">
                                      <p:cBhvr>
                                        <p:cTn id="71" dur="1000"/>
                                        <p:tgtEl>
                                          <p:spTgt spid="8">
                                            <p:txEl>
                                              <p:pRg st="4" end="4"/>
                                            </p:txEl>
                                          </p:spTgt>
                                        </p:tgtEl>
                                      </p:cBhvr>
                                    </p:animEffect>
                                    <p:anim calcmode="lin" valueType="num">
                                      <p:cBhvr>
                                        <p:cTn id="7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082"/>
                                        </p:tgtEl>
                                        <p:attrNameLst>
                                          <p:attrName>style.visibility</p:attrName>
                                        </p:attrNameLst>
                                      </p:cBhvr>
                                      <p:to>
                                        <p:strVal val="visible"/>
                                      </p:to>
                                    </p:set>
                                    <p:animEffect transition="in" filter="circle(in)">
                                      <p:cBhvr>
                                        <p:cTn id="78" dur="2000"/>
                                        <p:tgtEl>
                                          <p:spTgt spid="308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08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8">
                                            <p:txEl>
                                              <p:pRg st="5" end="5"/>
                                            </p:txEl>
                                          </p:spTgt>
                                        </p:tgtEl>
                                        <p:attrNameLst>
                                          <p:attrName>style.visibility</p:attrName>
                                        </p:attrNameLst>
                                      </p:cBhvr>
                                      <p:to>
                                        <p:strVal val="visible"/>
                                      </p:to>
                                    </p:set>
                                    <p:animEffect transition="in" filter="fade">
                                      <p:cBhvr>
                                        <p:cTn id="87" dur="1000"/>
                                        <p:tgtEl>
                                          <p:spTgt spid="8">
                                            <p:txEl>
                                              <p:pRg st="5" end="5"/>
                                            </p:txEl>
                                          </p:spTgt>
                                        </p:tgtEl>
                                      </p:cBhvr>
                                    </p:animEffect>
                                    <p:anim calcmode="lin" valueType="num">
                                      <p:cBhvr>
                                        <p:cTn id="8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3084"/>
                                        </p:tgtEl>
                                        <p:attrNameLst>
                                          <p:attrName>style.visibility</p:attrName>
                                        </p:attrNameLst>
                                      </p:cBhvr>
                                      <p:to>
                                        <p:strVal val="visible"/>
                                      </p:to>
                                    </p:set>
                                    <p:animEffect transition="in" filter="wheel(1)">
                                      <p:cBhvr>
                                        <p:cTn id="94" dur="2000"/>
                                        <p:tgtEl>
                                          <p:spTgt spid="3084"/>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08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8">
                                            <p:txEl>
                                              <p:pRg st="6" end="6"/>
                                            </p:txEl>
                                          </p:spTgt>
                                        </p:tgtEl>
                                        <p:attrNameLst>
                                          <p:attrName>style.visibility</p:attrName>
                                        </p:attrNameLst>
                                      </p:cBhvr>
                                      <p:to>
                                        <p:strVal val="visible"/>
                                      </p:to>
                                    </p:set>
                                    <p:animEffect transition="in" filter="fade">
                                      <p:cBhvr>
                                        <p:cTn id="103" dur="1000"/>
                                        <p:tgtEl>
                                          <p:spTgt spid="8">
                                            <p:txEl>
                                              <p:pRg st="6" end="6"/>
                                            </p:txEl>
                                          </p:spTgt>
                                        </p:tgtEl>
                                      </p:cBhvr>
                                    </p:animEffect>
                                    <p:anim calcmode="lin" valueType="num">
                                      <p:cBhvr>
                                        <p:cTn id="10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86"/>
                                        </p:tgtEl>
                                        <p:attrNameLst>
                                          <p:attrName>style.visibility</p:attrName>
                                        </p:attrNameLst>
                                      </p:cBhvr>
                                      <p:to>
                                        <p:strVal val="visible"/>
                                      </p:to>
                                    </p:set>
                                    <p:animEffect transition="in" filter="fade">
                                      <p:cBhvr>
                                        <p:cTn id="110"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6808171" y="4990957"/>
            <a:ext cx="4797549" cy="3778070"/>
          </a:xfrm>
          <a:prstGeom prst="rect">
            <a:avLst/>
          </a:prstGeom>
        </p:spPr>
      </p:pic>
      <p:pic>
        <p:nvPicPr>
          <p:cNvPr id="4" name="Picture 4"/>
          <p:cNvPicPr>
            <a:picLocks noChangeAspect="1"/>
          </p:cNvPicPr>
          <p:nvPr/>
        </p:nvPicPr>
        <p:blipFill>
          <a:blip r:embed="rId3"/>
          <a:srcRect/>
          <a:stretch>
            <a:fillRect/>
          </a:stretch>
        </p:blipFill>
        <p:spPr>
          <a:xfrm>
            <a:off x="11822879" y="6127329"/>
            <a:ext cx="2047989" cy="2247450"/>
          </a:xfrm>
          <a:prstGeom prst="rect">
            <a:avLst/>
          </a:prstGeom>
        </p:spPr>
      </p:pic>
      <p:pic>
        <p:nvPicPr>
          <p:cNvPr id="8" name="Picture 8"/>
          <p:cNvPicPr>
            <a:picLocks noChangeAspect="1"/>
          </p:cNvPicPr>
          <p:nvPr/>
        </p:nvPicPr>
        <p:blipFill>
          <a:blip r:embed="rId4"/>
          <a:srcRect/>
          <a:stretch>
            <a:fillRect/>
          </a:stretch>
        </p:blipFill>
        <p:spPr>
          <a:xfrm>
            <a:off x="2635019" y="8593452"/>
            <a:ext cx="2969111" cy="2709314"/>
          </a:xfrm>
          <a:prstGeom prst="rect">
            <a:avLst/>
          </a:prstGeom>
        </p:spPr>
      </p:pic>
      <p:pic>
        <p:nvPicPr>
          <p:cNvPr id="9" name="Picture 9"/>
          <p:cNvPicPr>
            <a:picLocks noChangeAspect="1"/>
          </p:cNvPicPr>
          <p:nvPr/>
        </p:nvPicPr>
        <p:blipFill>
          <a:blip r:embed="rId5"/>
          <a:srcRect/>
          <a:stretch>
            <a:fillRect/>
          </a:stretch>
        </p:blipFill>
        <p:spPr>
          <a:xfrm>
            <a:off x="912301" y="-531848"/>
            <a:ext cx="2747262" cy="2578992"/>
          </a:xfrm>
          <a:prstGeom prst="rect">
            <a:avLst/>
          </a:prstGeom>
        </p:spPr>
      </p:pic>
      <p:pic>
        <p:nvPicPr>
          <p:cNvPr id="10" name="Picture 10"/>
          <p:cNvPicPr>
            <a:picLocks noChangeAspect="1"/>
          </p:cNvPicPr>
          <p:nvPr/>
        </p:nvPicPr>
        <p:blipFill>
          <a:blip r:embed="rId6"/>
          <a:srcRect/>
          <a:stretch>
            <a:fillRect/>
          </a:stretch>
        </p:blipFill>
        <p:spPr>
          <a:xfrm>
            <a:off x="15953227" y="2877128"/>
            <a:ext cx="3046961" cy="2113829"/>
          </a:xfrm>
          <a:prstGeom prst="rect">
            <a:avLst/>
          </a:prstGeom>
        </p:spPr>
      </p:pic>
      <p:pic>
        <p:nvPicPr>
          <p:cNvPr id="11" name="Picture 11"/>
          <p:cNvPicPr>
            <a:picLocks noChangeAspect="1"/>
          </p:cNvPicPr>
          <p:nvPr/>
        </p:nvPicPr>
        <p:blipFill>
          <a:blip r:embed="rId7"/>
          <a:srcRect/>
          <a:stretch>
            <a:fillRect/>
          </a:stretch>
        </p:blipFill>
        <p:spPr>
          <a:xfrm>
            <a:off x="5181166" y="6353793"/>
            <a:ext cx="1459625" cy="2806970"/>
          </a:xfrm>
          <a:prstGeom prst="rect">
            <a:avLst/>
          </a:prstGeom>
        </p:spPr>
      </p:pic>
      <p:grpSp>
        <p:nvGrpSpPr>
          <p:cNvPr id="12" name="Group 12"/>
          <p:cNvGrpSpPr/>
          <p:nvPr/>
        </p:nvGrpSpPr>
        <p:grpSpPr>
          <a:xfrm>
            <a:off x="16834947" y="1007291"/>
            <a:ext cx="424353" cy="410148"/>
            <a:chOff x="0" y="0"/>
            <a:chExt cx="565804" cy="546864"/>
          </a:xfrm>
        </p:grpSpPr>
        <p:sp>
          <p:nvSpPr>
            <p:cNvPr id="13" name="AutoShape 13"/>
            <p:cNvSpPr/>
            <p:nvPr/>
          </p:nvSpPr>
          <p:spPr>
            <a:xfrm>
              <a:off x="0" y="0"/>
              <a:ext cx="565804" cy="0"/>
            </a:xfrm>
            <a:prstGeom prst="line">
              <a:avLst/>
            </a:prstGeom>
            <a:ln w="63500" cap="rnd">
              <a:solidFill>
                <a:srgbClr val="241452"/>
              </a:solidFill>
              <a:prstDash val="solid"/>
              <a:headEnd type="none" w="sm" len="sm"/>
              <a:tailEnd type="none" w="sm" len="sm"/>
            </a:ln>
          </p:spPr>
        </p:sp>
        <p:sp>
          <p:nvSpPr>
            <p:cNvPr id="14" name="AutoShape 1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5" name="AutoShape 1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6" name="Group 16"/>
          <p:cNvGrpSpPr/>
          <p:nvPr/>
        </p:nvGrpSpPr>
        <p:grpSpPr>
          <a:xfrm>
            <a:off x="16752384" y="9063226"/>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8" name="TextBox 21"/>
          <p:cNvSpPr txBox="1"/>
          <p:nvPr/>
        </p:nvSpPr>
        <p:spPr>
          <a:xfrm>
            <a:off x="4568173" y="1928769"/>
            <a:ext cx="14075094" cy="1023293"/>
          </a:xfrm>
          <a:prstGeom prst="rect">
            <a:avLst/>
          </a:prstGeom>
        </p:spPr>
        <p:txBody>
          <a:bodyPr lIns="0" tIns="0" rIns="0" bIns="0" rtlCol="0" anchor="t">
            <a:spAutoFit/>
          </a:bodyPr>
          <a:lstStyle/>
          <a:p>
            <a:pPr>
              <a:lnSpc>
                <a:spcPts val="9000"/>
              </a:lnSpc>
            </a:pPr>
            <a:r>
              <a:rPr lang="en-US" sz="4400" b="1" smtClean="0">
                <a:solidFill>
                  <a:srgbClr val="FF0000"/>
                </a:solidFill>
                <a:latin typeface="Arial" pitchFamily="34" charset="0"/>
                <a:cs typeface="Arial" pitchFamily="34" charset="0"/>
              </a:rPr>
              <a:t>Ý NGHĨA CỦA CÁC PHONG TỤC ĐÓ</a:t>
            </a:r>
            <a:endParaRPr lang="vi-VN" sz="44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834947" y="1007291"/>
            <a:ext cx="424353" cy="410148"/>
            <a:chOff x="0" y="0"/>
            <a:chExt cx="565804" cy="546864"/>
          </a:xfrm>
        </p:grpSpPr>
        <p:sp>
          <p:nvSpPr>
            <p:cNvPr id="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7" name="Group 17"/>
          <p:cNvGrpSpPr/>
          <p:nvPr/>
        </p:nvGrpSpPr>
        <p:grpSpPr>
          <a:xfrm>
            <a:off x="10210800" y="2721910"/>
            <a:ext cx="7048500" cy="6231590"/>
            <a:chOff x="0" y="0"/>
            <a:chExt cx="7285367" cy="3513201"/>
          </a:xfrm>
        </p:grpSpPr>
        <p:grpSp>
          <p:nvGrpSpPr>
            <p:cNvPr id="18" name="Group 18"/>
            <p:cNvGrpSpPr/>
            <p:nvPr/>
          </p:nvGrpSpPr>
          <p:grpSpPr>
            <a:xfrm>
              <a:off x="0" y="0"/>
              <a:ext cx="7285367" cy="3513201"/>
              <a:chOff x="0" y="0"/>
              <a:chExt cx="2982741" cy="1438359"/>
            </a:xfrm>
          </p:grpSpPr>
          <p:sp>
            <p:nvSpPr>
              <p:cNvPr id="19" name="Freeform 19"/>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20" name="TextBox 20"/>
            <p:cNvSpPr txBox="1"/>
            <p:nvPr/>
          </p:nvSpPr>
          <p:spPr>
            <a:xfrm>
              <a:off x="554737" y="349664"/>
              <a:ext cx="6101212" cy="663259"/>
            </a:xfrm>
            <a:prstGeom prst="rect">
              <a:avLst/>
            </a:prstGeom>
          </p:spPr>
          <p:txBody>
            <a:bodyPr lIns="0" tIns="0" rIns="0" bIns="0" rtlCol="0" anchor="t">
              <a:spAutoFit/>
            </a:bodyPr>
            <a:lstStyle/>
            <a:p>
              <a:pPr>
                <a:lnSpc>
                  <a:spcPts val="4160"/>
                </a:lnSpc>
              </a:pPr>
              <a:endParaRPr lang="en-US" sz="3200">
                <a:solidFill>
                  <a:srgbClr val="241452"/>
                </a:solidFill>
                <a:latin typeface="Cooper Hewitt Bold"/>
              </a:endParaRPr>
            </a:p>
          </p:txBody>
        </p:sp>
      </p:grpSp>
      <p:pic>
        <p:nvPicPr>
          <p:cNvPr id="4098" name="Picture 2" descr="Ông Công, ông Tá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21910"/>
            <a:ext cx="7476613" cy="55626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747502" y="2933700"/>
            <a:ext cx="6087446" cy="5909310"/>
          </a:xfrm>
          <a:prstGeom prst="rect">
            <a:avLst/>
          </a:prstGeom>
        </p:spPr>
        <p:txBody>
          <a:bodyPr wrap="square">
            <a:spAutoFit/>
          </a:bodyPr>
          <a:lstStyle/>
          <a:p>
            <a:pPr algn="just">
              <a:lnSpc>
                <a:spcPct val="150000"/>
              </a:lnSpc>
            </a:pPr>
            <a:r>
              <a:rPr lang="vi-VN" sz="2800" b="1">
                <a:solidFill>
                  <a:schemeClr val="accent4">
                    <a:lumMod val="75000"/>
                  </a:schemeClr>
                </a:solidFill>
              </a:rPr>
              <a:t>Theo truyền thống, ngày 23 tháng Chạp âm lịch là ngày ông Công, ông Táo lên thiên đình để báo cáo mọi việc trong nhà của gia chủ với Ngọc Hoàng. Chính vì vậy, tới ngày này các gia đình Việt Nam sẽ dọn dẹp nhà bếp sạch sẽ, mua cá vàng về cúng để tiễn ông Công, ông Táo về trời.</a:t>
            </a:r>
            <a:endParaRPr lang="vi-VN" sz="2800" b="1">
              <a:solidFill>
                <a:schemeClr val="accent4">
                  <a:lumMod val="75000"/>
                </a:schemeClr>
              </a:solidFill>
            </a:endParaRPr>
          </a:p>
        </p:txBody>
      </p:sp>
      <p:sp>
        <p:nvSpPr>
          <p:cNvPr id="24" name="Rectangle 23"/>
          <p:cNvSpPr/>
          <p:nvPr/>
        </p:nvSpPr>
        <p:spPr>
          <a:xfrm>
            <a:off x="6248400" y="865991"/>
            <a:ext cx="7160935" cy="646331"/>
          </a:xfrm>
          <a:prstGeom prst="rect">
            <a:avLst/>
          </a:prstGeom>
        </p:spPr>
        <p:txBody>
          <a:bodyPr wrap="none">
            <a:spAutoFit/>
          </a:bodyPr>
          <a:lstStyle/>
          <a:p>
            <a:r>
              <a:rPr lang="vi-VN" sz="3600" b="1" smtClean="0">
                <a:solidFill>
                  <a:srgbClr val="FF0000"/>
                </a:solidFill>
              </a:rPr>
              <a:t>1. CÚNG ÔNG CÔNG, ÔNG TÁO</a:t>
            </a:r>
            <a:endParaRPr lang="vi-VN"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heel(1)">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pic>
        <p:nvPicPr>
          <p:cNvPr id="5122" name="Picture 2" descr="Gói bánh ch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691502"/>
            <a:ext cx="8229598" cy="58229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7"/>
          <p:cNvGrpSpPr/>
          <p:nvPr/>
        </p:nvGrpSpPr>
        <p:grpSpPr>
          <a:xfrm>
            <a:off x="1531374" y="2552700"/>
            <a:ext cx="7048500" cy="6231590"/>
            <a:chOff x="0" y="0"/>
            <a:chExt cx="7285367" cy="3513201"/>
          </a:xfrm>
        </p:grpSpPr>
        <p:grpSp>
          <p:nvGrpSpPr>
            <p:cNvPr id="4" name="Group 18"/>
            <p:cNvGrpSpPr/>
            <p:nvPr/>
          </p:nvGrpSpPr>
          <p:grpSpPr>
            <a:xfrm>
              <a:off x="0" y="0"/>
              <a:ext cx="7285367" cy="3513201"/>
              <a:chOff x="0" y="0"/>
              <a:chExt cx="2982741" cy="1438359"/>
            </a:xfrm>
          </p:grpSpPr>
          <p:sp>
            <p:nvSpPr>
              <p:cNvPr id="6" name="Freeform 19"/>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5" name="TextBox 20"/>
            <p:cNvSpPr txBox="1"/>
            <p:nvPr/>
          </p:nvSpPr>
          <p:spPr>
            <a:xfrm>
              <a:off x="554737" y="349664"/>
              <a:ext cx="6101212" cy="663259"/>
            </a:xfrm>
            <a:prstGeom prst="rect">
              <a:avLst/>
            </a:prstGeom>
          </p:spPr>
          <p:txBody>
            <a:bodyPr lIns="0" tIns="0" rIns="0" bIns="0" rtlCol="0" anchor="t">
              <a:spAutoFit/>
            </a:bodyPr>
            <a:lstStyle/>
            <a:p>
              <a:pPr>
                <a:lnSpc>
                  <a:spcPts val="4160"/>
                </a:lnSpc>
              </a:pPr>
              <a:endParaRPr lang="en-US" sz="3200">
                <a:solidFill>
                  <a:srgbClr val="241452"/>
                </a:solidFill>
                <a:latin typeface="Cooper Hewitt Bold"/>
              </a:endParaRPr>
            </a:p>
          </p:txBody>
        </p:sp>
      </p:grpSp>
      <p:sp>
        <p:nvSpPr>
          <p:cNvPr id="8" name="Rectangle 7"/>
          <p:cNvSpPr/>
          <p:nvPr/>
        </p:nvSpPr>
        <p:spPr>
          <a:xfrm>
            <a:off x="6537988" y="1091523"/>
            <a:ext cx="4876656" cy="646331"/>
          </a:xfrm>
          <a:prstGeom prst="rect">
            <a:avLst/>
          </a:prstGeom>
        </p:spPr>
        <p:txBody>
          <a:bodyPr wrap="none">
            <a:spAutoFit/>
          </a:bodyPr>
          <a:lstStyle/>
          <a:p>
            <a:r>
              <a:rPr lang="vi-VN" sz="3600" b="1" smtClean="0">
                <a:solidFill>
                  <a:schemeClr val="bg1"/>
                </a:solidFill>
              </a:rPr>
              <a:t>2. GÓI BÁNH CHƯNG</a:t>
            </a:r>
            <a:endParaRPr lang="vi-VN" sz="3600" b="1">
              <a:solidFill>
                <a:schemeClr val="bg1"/>
              </a:solidFill>
            </a:endParaRPr>
          </a:p>
        </p:txBody>
      </p:sp>
      <p:sp>
        <p:nvSpPr>
          <p:cNvPr id="2" name="Rectangle 1"/>
          <p:cNvSpPr/>
          <p:nvPr/>
        </p:nvSpPr>
        <p:spPr>
          <a:xfrm>
            <a:off x="2063159" y="2691502"/>
            <a:ext cx="5907761" cy="5909310"/>
          </a:xfrm>
          <a:prstGeom prst="rect">
            <a:avLst/>
          </a:prstGeom>
        </p:spPr>
        <p:txBody>
          <a:bodyPr wrap="square">
            <a:spAutoFit/>
          </a:bodyPr>
          <a:lstStyle/>
          <a:p>
            <a:pPr algn="just">
              <a:lnSpc>
                <a:spcPct val="150000"/>
              </a:lnSpc>
            </a:pPr>
            <a:r>
              <a:rPr lang="vi-VN" sz="2800" b="1">
                <a:solidFill>
                  <a:schemeClr val="accent4">
                    <a:lumMod val="75000"/>
                  </a:schemeClr>
                </a:solidFill>
              </a:rPr>
              <a:t>Bánh chưng là món ăn truyền thống có từ thời vua Hùng và không thể thiếu trong những ngày Tết của người Việt cho tới ngày nay. Các gia đình thường gói bánh chưng từ những ngày 27, 28, 29 Tết, đây cũng là một món quà biếu ý nghĩa cho họ hàng và bạn bè trong dịp này.</a:t>
            </a:r>
            <a:endParaRPr lang="vi-VN" sz="2800" b="1">
              <a:solidFill>
                <a:schemeClr val="accent4">
                  <a:lumMod val="75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heel(1)">
                                      <p:cBhvr>
                                        <p:cTn id="13" dur="20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661</Words>
  <PresentationFormat>Custom</PresentationFormat>
  <Paragraphs>56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Cooper Hewitt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2021-09-09T09:13:37Z</dcterms:modified>
  <dc:identifier>DAEnz_SF7B0</dc:identifier>
</cp:coreProperties>
</file>