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12"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7" d="100"/>
          <a:sy n="67" d="100"/>
        </p:scale>
        <p:origin x="66" y="96"/>
      </p:cViewPr>
      <p:guideLst>
        <p:guide pos="416"/>
        <p:guide pos="7256"/>
        <p:guide orient="horz" pos="648"/>
        <p:guide orient="horz" pos="712"/>
        <p:guide orient="horz" pos="3912"/>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1/6/2023</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76261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1/6/2023</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850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1/6/2023</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71072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1/6/2023</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1509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1/6/2023</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9528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1/6/2023</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84745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1/6/2023</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6585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1/6/2023</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47793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1/6/2023</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58443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1/6/2023</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26257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1/6/2023</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77454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1/6/2023</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241429726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hyperlink" Target="https://www.vinmec.com/tin-tuc/thong-tin-suc-khoe/suy-ho-hap-cap-nguy-hiem-nhu-nao/" TargetMode="Externa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noron.vn/pos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Pink flowers and leaves on white background">
            <a:extLst>
              <a:ext uri="{FF2B5EF4-FFF2-40B4-BE49-F238E27FC236}">
                <a16:creationId xmlns:a16="http://schemas.microsoft.com/office/drawing/2014/main" id="{C8C985CE-2F23-7CAF-9AD9-923C1258B0EB}"/>
              </a:ext>
            </a:extLst>
          </p:cNvPr>
          <p:cNvPicPr>
            <a:picLocks noChangeAspect="1"/>
          </p:cNvPicPr>
          <p:nvPr/>
        </p:nvPicPr>
        <p:blipFill rotWithShape="1">
          <a:blip r:embed="rId2"/>
          <a:srcRect t="12109"/>
          <a:stretch/>
        </p:blipFill>
        <p:spPr>
          <a:xfrm>
            <a:off x="20" y="10"/>
            <a:ext cx="12191979" cy="6857989"/>
          </a:xfrm>
          <a:prstGeom prst="rect">
            <a:avLst/>
          </a:prstGeom>
        </p:spPr>
      </p:pic>
      <p:sp>
        <p:nvSpPr>
          <p:cNvPr id="17" name="Freeform: Shape 10">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2">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14859"/>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80000"/>
                </a:schemeClr>
              </a:gs>
              <a:gs pos="100000">
                <a:schemeClr val="accent1">
                  <a:lumMod val="60000"/>
                  <a:lumOff val="40000"/>
                  <a:alpha val="92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DF1FE93B-376A-50BE-39D1-9E30A8688BA3}"/>
              </a:ext>
            </a:extLst>
          </p:cNvPr>
          <p:cNvSpPr txBox="1"/>
          <p:nvPr/>
        </p:nvSpPr>
        <p:spPr>
          <a:xfrm>
            <a:off x="660400" y="880854"/>
            <a:ext cx="10858500" cy="1569660"/>
          </a:xfrm>
          <a:prstGeom prst="rect">
            <a:avLst/>
          </a:prstGeom>
          <a:noFill/>
        </p:spPr>
        <p:txBody>
          <a:bodyPr wrap="square">
            <a:spAutoFit/>
          </a:bodyPr>
          <a:lstStyle/>
          <a:p>
            <a:pPr algn="ctr"/>
            <a:r>
              <a:rPr lang="en-US" sz="48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rPr>
              <a:t>ÔN TẬP ĐỌC HIỂU VĂN BẢN THÔNG TIN</a:t>
            </a:r>
            <a:endParaRPr lang="en-US" sz="4800" b="1"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130147952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9784229-453A-CE4B-3F65-37E289594C35}"/>
              </a:ext>
            </a:extLst>
          </p:cNvPr>
          <p:cNvSpPr txBox="1"/>
          <p:nvPr/>
        </p:nvSpPr>
        <p:spPr>
          <a:xfrm>
            <a:off x="660400" y="1273175"/>
            <a:ext cx="10858500" cy="4606389"/>
          </a:xfrm>
          <a:prstGeom prst="rect">
            <a:avLst/>
          </a:prstGeom>
          <a:noFill/>
        </p:spPr>
        <p:txBody>
          <a:bodyPr wrap="square">
            <a:spAutoFit/>
          </a:bodyPr>
          <a:lstStyle/>
          <a:p>
            <a:pPr indent="540385" algn="just">
              <a:spcAft>
                <a:spcPts val="800"/>
              </a:spcAft>
            </a:pPr>
            <a:r>
              <a:rPr lang="pt-B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 hình thành bầu khí quyển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80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Trái đất đứng lại, khối lượng của nó tạo ra đủ trọng lực để giữ các loại khí từ không gian - nhưng chỉ những loại khí như methane, amoniac, hơi nước và những loại khí hiếm như neon, argon, và krypton. Các nhà khoa học tin rằng đó là những nguyên tố trong bầu khí quyển đầu tiên của hành tinh này.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80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Trái đất nguyên sơ ổn định lại ở thể rắn, những ngọn núi lửa lớn hình thành trên bề mặt của nó. Những ngọn núi lửa này phun ra lượng lớn carbon monoxide và carbon dioxide. Lượng khí này dần dần kết hợp lại với nhau thành bầu khí quyển đầu tiên.[...]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552527"/>
      </p:ext>
    </p:extLst>
  </p:cSld>
  <p:clrMapOvr>
    <a:masterClrMapping/>
  </p:clrMapOvr>
  <p:transition spd="slow">
    <p:randomBar dir="ver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D9F6561-502B-8C5D-D6C4-E5715663DE0C}"/>
              </a:ext>
            </a:extLst>
          </p:cNvPr>
          <p:cNvSpPr txBox="1"/>
          <p:nvPr/>
        </p:nvSpPr>
        <p:spPr>
          <a:xfrm>
            <a:off x="660400" y="1320759"/>
            <a:ext cx="10858500" cy="531749"/>
          </a:xfrm>
          <a:prstGeom prst="rect">
            <a:avLst/>
          </a:prstGeom>
          <a:noFill/>
        </p:spPr>
        <p:txBody>
          <a:bodyPr wrap="square">
            <a:spAutoFit/>
          </a:bodyPr>
          <a:lstStyle/>
          <a:p>
            <a:pPr>
              <a:lnSpc>
                <a:spcPct val="130000"/>
              </a:lnSpc>
              <a:spcAft>
                <a:spcPts val="800"/>
              </a:spcAft>
            </a:pP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3.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mấy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CD07FCFD-9BEC-F383-A039-BB8E1A21E0D4}"/>
              </a:ext>
            </a:extLst>
          </p:cNvPr>
          <p:cNvGraphicFramePr>
            <a:graphicFrameLocks noGrp="1"/>
          </p:cNvGraphicFramePr>
          <p:nvPr>
            <p:extLst>
              <p:ext uri="{D42A27DB-BD31-4B8C-83A1-F6EECF244321}">
                <p14:modId xmlns:p14="http://schemas.microsoft.com/office/powerpoint/2010/main" val="3635827967"/>
              </p:ext>
            </p:extLst>
          </p:nvPr>
        </p:nvGraphicFramePr>
        <p:xfrm>
          <a:off x="673100" y="1834941"/>
          <a:ext cx="10858500" cy="1012254"/>
        </p:xfrm>
        <a:graphic>
          <a:graphicData uri="http://schemas.openxmlformats.org/drawingml/2006/table">
            <a:tbl>
              <a:tblPr firstRow="1" firstCol="1" bandRow="1"/>
              <a:tblGrid>
                <a:gridCol w="5429250">
                  <a:extLst>
                    <a:ext uri="{9D8B030D-6E8A-4147-A177-3AD203B41FA5}">
                      <a16:colId xmlns:a16="http://schemas.microsoft.com/office/drawing/2014/main" val="2701901283"/>
                    </a:ext>
                  </a:extLst>
                </a:gridCol>
                <a:gridCol w="5429250">
                  <a:extLst>
                    <a:ext uri="{9D8B030D-6E8A-4147-A177-3AD203B41FA5}">
                      <a16:colId xmlns:a16="http://schemas.microsoft.com/office/drawing/2014/main" val="4024087658"/>
                    </a:ext>
                  </a:extLst>
                </a:gridCol>
              </a:tblGrid>
              <a:tr h="0">
                <a:tc>
                  <a:txBody>
                    <a:bodyPr/>
                    <a:lstStyle/>
                    <a:p>
                      <a:pPr>
                        <a:lnSpc>
                          <a:spcPct val="130000"/>
                        </a:lnSpc>
                        <a:spcAft>
                          <a:spcPts val="8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2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30000"/>
                        </a:lnSpc>
                        <a:spcAft>
                          <a:spcPts val="8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4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12927821"/>
                  </a:ext>
                </a:extLst>
              </a:tr>
            </a:tbl>
          </a:graphicData>
        </a:graphic>
      </p:graphicFrame>
      <p:sp>
        <p:nvSpPr>
          <p:cNvPr id="9" name="TextBox 8">
            <a:extLst>
              <a:ext uri="{FF2B5EF4-FFF2-40B4-BE49-F238E27FC236}">
                <a16:creationId xmlns:a16="http://schemas.microsoft.com/office/drawing/2014/main" id="{FFFF7F10-1528-628E-6B29-6A86F39458BB}"/>
              </a:ext>
            </a:extLst>
          </p:cNvPr>
          <p:cNvSpPr txBox="1"/>
          <p:nvPr/>
        </p:nvSpPr>
        <p:spPr>
          <a:xfrm>
            <a:off x="673100" y="2948795"/>
            <a:ext cx="10858500" cy="3342775"/>
          </a:xfrm>
          <a:prstGeom prst="rect">
            <a:avLst/>
          </a:prstGeom>
          <a:noFill/>
        </p:spPr>
        <p:txBody>
          <a:bodyPr wrap="square">
            <a:spAutoFit/>
          </a:bodyPr>
          <a:lstStyle/>
          <a:p>
            <a:pPr>
              <a:lnSpc>
                <a:spcPct val="130000"/>
              </a:lnSpc>
              <a:spcAft>
                <a:spcPts val="800"/>
              </a:spcAft>
            </a:pP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4.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Ý nào </a:t>
            </a: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 đúng</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khi nói về mục đích của trò chơi lò cò ô?</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Góp phần rèn luyện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tính cẩn thận, tỉ mỉ... cho người chơi cho người chơi.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Góp phần rèn luyện khả năng ước lượng cho người chơi.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Góp phần tạo không khí vui chơi sôi nổi, thư giãn, vui vẻ.</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Góp phần rèn luyện tính kỉ luật cho người chơi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0539401"/>
      </p:ext>
    </p:extLst>
  </p:cSld>
  <p:clrMapOvr>
    <a:masterClrMapping/>
  </p:clrMapOvr>
  <p:transition spd="slow">
    <p:randomBar dir="ver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C9F2032-1583-6689-44EF-6BA2BEA2F2C5}"/>
              </a:ext>
            </a:extLst>
          </p:cNvPr>
          <p:cNvSpPr txBox="1"/>
          <p:nvPr/>
        </p:nvSpPr>
        <p:spPr>
          <a:xfrm>
            <a:off x="660400" y="1130300"/>
            <a:ext cx="10858500" cy="4825424"/>
          </a:xfrm>
          <a:prstGeom prst="rect">
            <a:avLst/>
          </a:prstGeom>
          <a:noFill/>
        </p:spPr>
        <p:txBody>
          <a:bodyPr wrap="square">
            <a:spAutoFit/>
          </a:bodyPr>
          <a:lstStyle/>
          <a:p>
            <a:pPr>
              <a:lnSpc>
                <a:spcPct val="130000"/>
              </a:lnSpc>
              <a:spcAft>
                <a:spcPts val="80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5.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 tin trong mục </a:t>
            </a: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“Hướng dẫn cách chơi”</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được triển khai theo cách nào?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Theo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rPr>
              <a:t>B. Theo </a:t>
            </a:r>
            <a:r>
              <a:rPr lang="en-US" sz="2800" dirty="0" err="1">
                <a:solidFill>
                  <a:srgbClr val="0D0D0D"/>
                </a:solidFill>
                <a:effectLst/>
                <a:latin typeface="Times New Roman" panose="02020603050405020304" pitchFamily="18" charset="0"/>
                <a:ea typeface="Times New Roman" panose="02020603050405020304" pitchFamily="18" charset="0"/>
              </a:rPr>
              <a:t>trật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gian</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rPr>
              <a:t>C. Theo </a:t>
            </a:r>
            <a:r>
              <a:rPr lang="en-US" sz="2800" dirty="0" err="1">
                <a:solidFill>
                  <a:srgbClr val="0D0D0D"/>
                </a:solidFill>
                <a:effectLst/>
                <a:latin typeface="Times New Roman" panose="02020603050405020304" pitchFamily="18" charset="0"/>
                <a:ea typeface="Times New Roman" panose="02020603050405020304" pitchFamily="18" charset="0"/>
              </a:rPr>
              <a:t>nguyên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quả</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rPr>
              <a:t>D. Theo </a:t>
            </a:r>
            <a:r>
              <a:rPr lang="en-US" sz="2800" dirty="0" err="1">
                <a:solidFill>
                  <a:srgbClr val="0D0D0D"/>
                </a:solidFill>
                <a:effectLst/>
                <a:latin typeface="Times New Roman" panose="02020603050405020304" pitchFamily="18" charset="0"/>
                <a:ea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pháp</a:t>
            </a:r>
            <a:endParaRPr lang="en-US" sz="2800" dirty="0">
              <a:effectLst/>
              <a:latin typeface="Times New Roman" panose="02020603050405020304" pitchFamily="18" charset="0"/>
              <a:ea typeface="Times New Roman" panose="02020603050405020304" pitchFamily="18" charset="0"/>
            </a:endParaRPr>
          </a:p>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 bản đã sử dụng phương tiện phi ngôn ngữ nào?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buFont typeface="+mj-lt"/>
              <a:buAutoNum type="alphaUcPeriod"/>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 đồ chỉ dẫn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B.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 hiệu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 đồ</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 ảnh minh họa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867266"/>
      </p:ext>
    </p:extLst>
  </p:cSld>
  <p:clrMapOvr>
    <a:masterClrMapping/>
  </p:clrMapOvr>
  <p:transition spd="slow">
    <p:randomBar dir="ver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2AED950-3150-7997-BABC-7AE39509503E}"/>
              </a:ext>
            </a:extLst>
          </p:cNvPr>
          <p:cNvSpPr txBox="1"/>
          <p:nvPr/>
        </p:nvSpPr>
        <p:spPr>
          <a:xfrm>
            <a:off x="660400" y="1130300"/>
            <a:ext cx="10858500" cy="5391541"/>
          </a:xfrm>
          <a:prstGeom prst="rect">
            <a:avLst/>
          </a:prstGeom>
          <a:noFill/>
        </p:spPr>
        <p:txBody>
          <a:bodyPr wrap="square">
            <a:spAutoFit/>
          </a:bodyPr>
          <a:lstStyle/>
          <a:p>
            <a:pPr marL="457200">
              <a:lnSpc>
                <a:spcPct val="130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Đối với người chơi giỏi và có sức khỏe, đến ô số 1 vẫn lò cò nhưng dùng </a:t>
            </a:r>
            <a:r>
              <a:rPr lang="vi-VN" sz="24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ngón chân cái</a:t>
            </a:r>
            <a:r>
              <a:rPr lang="vi-VN"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vi-VN" sz="24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ngón chân trỏ</a:t>
            </a:r>
            <a:r>
              <a:rPr lang="vi-VN"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kẹp “miếng cái” </a:t>
            </a:r>
            <a:r>
              <a:rPr lang="vi-VN" sz="24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nhảy</a:t>
            </a:r>
            <a:r>
              <a:rPr lang="vi-VN"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hất nó lên cao và dùng bàn tay đón bắt lấy nó. Đối với các người chơi bé nhỏ hơn thì </a:t>
            </a:r>
            <a:r>
              <a:rPr lang="vi-VN" sz="24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nhảy lò cò</a:t>
            </a:r>
            <a:r>
              <a:rPr lang="vi-VN"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đến ô số 2 rồi tìm cách cúi xuống nhặt lấy “miếng cái”.”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từ ngữ giúp miêu tả rõ nét hoạt động của người chơi lò cò ô.</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từ ngữ cùng trường liên tưởng tạo nên sự liên kết giữa các câu văn.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Các động từ</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có tác dụng làm rõ cách chơi lò cò ô.</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lặp</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180635"/>
      </p:ext>
    </p:extLst>
  </p:cSld>
  <p:clrMapOvr>
    <a:masterClrMapping/>
  </p:clrMapOvr>
  <p:transition spd="slow">
    <p:randomBar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35D2AE9-1D52-EF50-6915-27FBE53E23D8}"/>
              </a:ext>
            </a:extLst>
          </p:cNvPr>
          <p:cNvSpPr txBox="1"/>
          <p:nvPr/>
        </p:nvSpPr>
        <p:spPr>
          <a:xfrm>
            <a:off x="660400" y="1130300"/>
            <a:ext cx="10858500" cy="2129429"/>
          </a:xfrm>
          <a:prstGeom prst="rect">
            <a:avLst/>
          </a:prstGeom>
          <a:noFill/>
        </p:spPr>
        <p:txBody>
          <a:bodyPr wrap="square">
            <a:spAutoFit/>
          </a:bodyPr>
          <a:lstStyle/>
          <a:p>
            <a:pPr>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8.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Ý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 hiện các động tác tương tự như trên với các ô số 2, 3, 4…đến 10 kể cả ô vòng bán nguyệt trên đầu ô số 5 và 6.</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B56A0229-B9BF-435E-96EA-9B37C12BD041}"/>
              </a:ext>
            </a:extLst>
          </p:cNvPr>
          <p:cNvGraphicFramePr>
            <a:graphicFrameLocks noGrp="1"/>
          </p:cNvGraphicFramePr>
          <p:nvPr>
            <p:extLst>
              <p:ext uri="{D42A27DB-BD31-4B8C-83A1-F6EECF244321}">
                <p14:modId xmlns:p14="http://schemas.microsoft.com/office/powerpoint/2010/main" val="1163442326"/>
              </p:ext>
            </p:extLst>
          </p:nvPr>
        </p:nvGraphicFramePr>
        <p:xfrm>
          <a:off x="660399" y="3361329"/>
          <a:ext cx="10858500" cy="1163955"/>
        </p:xfrm>
        <a:graphic>
          <a:graphicData uri="http://schemas.openxmlformats.org/drawingml/2006/table">
            <a:tbl>
              <a:tblPr firstRow="1" firstCol="1" bandRow="1"/>
              <a:tblGrid>
                <a:gridCol w="5429250">
                  <a:extLst>
                    <a:ext uri="{9D8B030D-6E8A-4147-A177-3AD203B41FA5}">
                      <a16:colId xmlns:a16="http://schemas.microsoft.com/office/drawing/2014/main" val="680934557"/>
                    </a:ext>
                  </a:extLst>
                </a:gridCol>
                <a:gridCol w="5429250">
                  <a:extLst>
                    <a:ext uri="{9D8B030D-6E8A-4147-A177-3AD203B41FA5}">
                      <a16:colId xmlns:a16="http://schemas.microsoft.com/office/drawing/2014/main" val="1061166281"/>
                    </a:ext>
                  </a:extLst>
                </a:gridCol>
              </a:tblGrid>
              <a:tr h="0">
                <a:tc>
                  <a:txBody>
                    <a:bodyPr/>
                    <a:lstStyle/>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chừng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20319564"/>
                  </a:ext>
                </a:extLst>
              </a:tr>
            </a:tbl>
          </a:graphicData>
        </a:graphic>
      </p:graphicFrame>
      <p:sp>
        <p:nvSpPr>
          <p:cNvPr id="11" name="TextBox 10">
            <a:extLst>
              <a:ext uri="{FF2B5EF4-FFF2-40B4-BE49-F238E27FC236}">
                <a16:creationId xmlns:a16="http://schemas.microsoft.com/office/drawing/2014/main" id="{7EC2D2F7-1735-8313-BEF1-01FED5634812}"/>
              </a:ext>
            </a:extLst>
          </p:cNvPr>
          <p:cNvSpPr txBox="1"/>
          <p:nvPr/>
        </p:nvSpPr>
        <p:spPr>
          <a:xfrm>
            <a:off x="660399" y="4626884"/>
            <a:ext cx="10858500" cy="1819472"/>
          </a:xfrm>
          <a:prstGeom prst="rect">
            <a:avLst/>
          </a:prstGeom>
          <a:noFill/>
        </p:spPr>
        <p:txBody>
          <a:bodyPr wrap="square">
            <a:spAutoFit/>
          </a:bodyPr>
          <a:lstStyle/>
          <a:p>
            <a:pPr algn="just">
              <a:lnSpc>
                <a:spcPct val="13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9.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Lò</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cò</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vi-VN" sz="2800" b="1" dirty="0">
                <a:solidFill>
                  <a:srgbClr val="000000"/>
                </a:solidFill>
                <a:effectLst/>
                <a:latin typeface="Times New Roman" panose="02020603050405020304" pitchFamily="18" charset="0"/>
                <a:ea typeface="Times New Roman" panose="02020603050405020304" pitchFamily="18" charset="0"/>
              </a:rPr>
              <a:t>Câu </a:t>
            </a:r>
            <a:r>
              <a:rPr lang="en-US" sz="2800" b="1" dirty="0">
                <a:solidFill>
                  <a:srgbClr val="000000"/>
                </a:solidFill>
                <a:effectLst/>
                <a:latin typeface="Times New Roman" panose="02020603050405020304" pitchFamily="18" charset="0"/>
                <a:ea typeface="Times New Roman" panose="02020603050405020304" pitchFamily="18" charset="0"/>
              </a:rPr>
              <a:t>10.</a:t>
            </a:r>
            <a:r>
              <a:rPr lang="vi-VN" sz="2800" dirty="0">
                <a:solidFill>
                  <a:srgbClr val="000000"/>
                </a:solidFill>
                <a:effectLst/>
                <a:latin typeface="Times New Roman" panose="02020603050405020304" pitchFamily="18" charset="0"/>
                <a:ea typeface="Times New Roman" panose="02020603050405020304" pitchFamily="18" charset="0"/>
              </a:rPr>
              <a:t> Theo em, các trò chơi dân 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còn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hấp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rPr>
              <a:t> nay hay </a:t>
            </a:r>
            <a:r>
              <a:rPr lang="vi-VN" sz="2800" dirty="0">
                <a:solidFill>
                  <a:srgbClr val="000000"/>
                </a:solidFill>
                <a:effectLst/>
                <a:latin typeface="Times New Roman" panose="02020603050405020304" pitchFamily="18" charset="0"/>
                <a:ea typeface="Times New Roman" panose="02020603050405020304" pitchFamily="18" charset="0"/>
              </a:rPr>
              <a:t>không? Vì sao?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2254594"/>
      </p:ext>
    </p:extLst>
  </p:cSld>
  <p:clrMapOvr>
    <a:masterClrMapping/>
  </p:clrMapOvr>
  <p:transition spd="slow">
    <p:randomBar dir="ver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BE5FC79-61E1-385D-3875-0A9776E681A1}"/>
              </a:ext>
            </a:extLst>
          </p:cNvPr>
          <p:cNvGraphicFramePr>
            <a:graphicFrameLocks noGrp="1"/>
          </p:cNvGraphicFramePr>
          <p:nvPr>
            <p:extLst>
              <p:ext uri="{D42A27DB-BD31-4B8C-83A1-F6EECF244321}">
                <p14:modId xmlns:p14="http://schemas.microsoft.com/office/powerpoint/2010/main" val="526568169"/>
              </p:ext>
            </p:extLst>
          </p:nvPr>
        </p:nvGraphicFramePr>
        <p:xfrm>
          <a:off x="660400" y="1573306"/>
          <a:ext cx="10858500" cy="4117787"/>
        </p:xfrm>
        <a:graphic>
          <a:graphicData uri="http://schemas.openxmlformats.org/drawingml/2006/table">
            <a:tbl>
              <a:tblPr firstRow="1" firstCol="1" bandRow="1"/>
              <a:tblGrid>
                <a:gridCol w="1057974">
                  <a:extLst>
                    <a:ext uri="{9D8B030D-6E8A-4147-A177-3AD203B41FA5}">
                      <a16:colId xmlns:a16="http://schemas.microsoft.com/office/drawing/2014/main" val="2149039739"/>
                    </a:ext>
                  </a:extLst>
                </a:gridCol>
                <a:gridCol w="9800526">
                  <a:extLst>
                    <a:ext uri="{9D8B030D-6E8A-4147-A177-3AD203B41FA5}">
                      <a16:colId xmlns:a16="http://schemas.microsoft.com/office/drawing/2014/main" val="517150268"/>
                    </a:ext>
                  </a:extLst>
                </a:gridCol>
              </a:tblGrid>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579373"/>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vi-VN"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Văn bản thông tin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54801"/>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Giới thiệu mục đích, ý nghĩa; chuẩn bị; hướng dẫn cách chơi; luật chơi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94650"/>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4</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571086"/>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vi-VN"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Góp phần rèn luyện tính kỉ luật cho người chơi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176617"/>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32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B. Theo </a:t>
                      </a:r>
                      <a:r>
                        <a:rPr lang="en-US" sz="320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trật</a:t>
                      </a:r>
                      <a:r>
                        <a:rPr lang="en-US" sz="32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tự</a:t>
                      </a:r>
                      <a:r>
                        <a:rPr lang="en-US" sz="32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thời</a:t>
                      </a:r>
                      <a:r>
                        <a:rPr lang="en-US" sz="32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gian</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677287"/>
                  </a:ext>
                </a:extLst>
              </a:tr>
            </a:tbl>
          </a:graphicData>
        </a:graphic>
      </p:graphicFrame>
    </p:spTree>
    <p:extLst>
      <p:ext uri="{BB962C8B-B14F-4D97-AF65-F5344CB8AC3E}">
        <p14:creationId xmlns:p14="http://schemas.microsoft.com/office/powerpoint/2010/main" val="2538162560"/>
      </p:ext>
    </p:extLst>
  </p:cSld>
  <p:clrMapOvr>
    <a:masterClrMapping/>
  </p:clrMapOvr>
  <p:transition spd="slow">
    <p:randomBar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58B1F98-5483-85AE-1E50-B4B1A5D4FC79}"/>
              </a:ext>
            </a:extLst>
          </p:cNvPr>
          <p:cNvGraphicFramePr>
            <a:graphicFrameLocks noGrp="1"/>
          </p:cNvGraphicFramePr>
          <p:nvPr>
            <p:extLst>
              <p:ext uri="{D42A27DB-BD31-4B8C-83A1-F6EECF244321}">
                <p14:modId xmlns:p14="http://schemas.microsoft.com/office/powerpoint/2010/main" val="1477945812"/>
              </p:ext>
            </p:extLst>
          </p:nvPr>
        </p:nvGraphicFramePr>
        <p:xfrm>
          <a:off x="660400" y="1282128"/>
          <a:ext cx="10858500" cy="5108956"/>
        </p:xfrm>
        <a:graphic>
          <a:graphicData uri="http://schemas.openxmlformats.org/drawingml/2006/table">
            <a:tbl>
              <a:tblPr firstRow="1" firstCol="1" bandRow="1"/>
              <a:tblGrid>
                <a:gridCol w="1057974">
                  <a:extLst>
                    <a:ext uri="{9D8B030D-6E8A-4147-A177-3AD203B41FA5}">
                      <a16:colId xmlns:a16="http://schemas.microsoft.com/office/drawing/2014/main" val="2606013964"/>
                    </a:ext>
                  </a:extLst>
                </a:gridCol>
                <a:gridCol w="9800526">
                  <a:extLst>
                    <a:ext uri="{9D8B030D-6E8A-4147-A177-3AD203B41FA5}">
                      <a16:colId xmlns:a16="http://schemas.microsoft.com/office/drawing/2014/main" val="3184938962"/>
                    </a:ext>
                  </a:extLst>
                </a:gridCol>
              </a:tblGrid>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 ảnh minh họa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237042"/>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từ ngữ cùng trường liên tưởng tạo nên sự liên kết (phép liên tưởng) giữa các câu văn.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184999"/>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Số từ biểu thị số thứ tự</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736044"/>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Lò</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cò</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cẩn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khéo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léo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giãn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SzPts val="1400"/>
                        <a:buFont typeface="Times New Roman" panose="02020603050405020304" pitchFamily="18" charset="0"/>
                        <a:buChar char="-"/>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413978"/>
                  </a:ext>
                </a:extLst>
              </a:tr>
            </a:tbl>
          </a:graphicData>
        </a:graphic>
      </p:graphicFrame>
    </p:spTree>
    <p:extLst>
      <p:ext uri="{BB962C8B-B14F-4D97-AF65-F5344CB8AC3E}">
        <p14:creationId xmlns:p14="http://schemas.microsoft.com/office/powerpoint/2010/main" val="518565042"/>
      </p:ext>
    </p:extLst>
  </p:cSld>
  <p:clrMapOvr>
    <a:masterClrMapping/>
  </p:clrMapOvr>
  <p:transition spd="slow">
    <p:randomBar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97A5042-EEC0-1C2F-C375-3E24D9080061}"/>
              </a:ext>
            </a:extLst>
          </p:cNvPr>
          <p:cNvGraphicFramePr>
            <a:graphicFrameLocks noGrp="1"/>
          </p:cNvGraphicFramePr>
          <p:nvPr>
            <p:extLst>
              <p:ext uri="{D42A27DB-BD31-4B8C-83A1-F6EECF244321}">
                <p14:modId xmlns:p14="http://schemas.microsoft.com/office/powerpoint/2010/main" val="2704698826"/>
              </p:ext>
            </p:extLst>
          </p:nvPr>
        </p:nvGraphicFramePr>
        <p:xfrm>
          <a:off x="660400" y="1319602"/>
          <a:ext cx="10858500" cy="4470400"/>
        </p:xfrm>
        <a:graphic>
          <a:graphicData uri="http://schemas.openxmlformats.org/drawingml/2006/table">
            <a:tbl>
              <a:tblPr firstRow="1" firstCol="1" bandRow="1"/>
              <a:tblGrid>
                <a:gridCol w="1057974">
                  <a:extLst>
                    <a:ext uri="{9D8B030D-6E8A-4147-A177-3AD203B41FA5}">
                      <a16:colId xmlns:a16="http://schemas.microsoft.com/office/drawing/2014/main" val="3035203297"/>
                    </a:ext>
                  </a:extLst>
                </a:gridCol>
                <a:gridCol w="9800526">
                  <a:extLst>
                    <a:ext uri="{9D8B030D-6E8A-4147-A177-3AD203B41FA5}">
                      <a16:colId xmlns:a16="http://schemas.microsoft.com/office/drawing/2014/main" val="1795011627"/>
                    </a:ext>
                  </a:extLst>
                </a:gridCol>
              </a:tblGrid>
              <a:tr h="803275">
                <a:tc>
                  <a:txBody>
                    <a:bodyPr/>
                    <a:lstStyle/>
                    <a:p>
                      <a:pP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tabLst>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tabLst>
                          <a:tab pos="40005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 trò chơi dân gian luôn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vì các trò chơi dân gian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 để giải trí vừa để rèn luyện sức khỏe, tăng tính khéo léo, nhanh nhẹn,..; tạo sự đoàn kết, vui vẻ, hòa đồng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tabLst>
                          <a:tab pos="4000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 nhiên, với sự phát triển công nghệ thông tin, nhịp sống xã hội nên trẻ em không còn được biết đến và tham gia nhiều trò chơi dân gian nữa. Vì vậy, gia đình, nhà trường cần chú trọng phát huy hơn nữa việc tổ chức trò chơi dân gian cho HS vào giờ ngoại khóa hoặc cuối tuần.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024861"/>
                  </a:ext>
                </a:extLst>
              </a:tr>
            </a:tbl>
          </a:graphicData>
        </a:graphic>
      </p:graphicFrame>
    </p:spTree>
    <p:extLst>
      <p:ext uri="{BB962C8B-B14F-4D97-AF65-F5344CB8AC3E}">
        <p14:creationId xmlns:p14="http://schemas.microsoft.com/office/powerpoint/2010/main" val="1614537563"/>
      </p:ext>
    </p:extLst>
  </p:cSld>
  <p:clrMapOvr>
    <a:masterClrMapping/>
  </p:clrMapOvr>
  <p:transition spd="slow">
    <p:randomBar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8413739-A731-3E29-E1AB-0A97CD84C0B0}"/>
              </a:ext>
            </a:extLst>
          </p:cNvPr>
          <p:cNvSpPr txBox="1"/>
          <p:nvPr/>
        </p:nvSpPr>
        <p:spPr>
          <a:xfrm>
            <a:off x="660400" y="1285656"/>
            <a:ext cx="10858500" cy="4774127"/>
          </a:xfrm>
          <a:prstGeom prst="rect">
            <a:avLst/>
          </a:prstGeom>
          <a:noFill/>
        </p:spPr>
        <p:txBody>
          <a:bodyPr wrap="square">
            <a:spAutoFit/>
          </a:bodyPr>
          <a:lstStyle/>
          <a:p>
            <a:pPr algn="just">
              <a:lnSpc>
                <a:spcPct val="130000"/>
              </a:lnSpc>
              <a:spcAft>
                <a:spcPts val="800"/>
              </a:spcAft>
            </a:pPr>
            <a:r>
              <a:rPr lang="en-US" sz="2800" b="1" dirty="0" err="1">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07:</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Bef>
                <a:spcPts val="1200"/>
              </a:spcBef>
            </a:pPr>
            <a:r>
              <a:rPr lang="en-US" sz="2800" b="1"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8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8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endParaRPr lang="en-US" sz="2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457200" algn="just">
              <a:lnSpc>
                <a:spcPct val="130000"/>
              </a:lnSpc>
            </a:pPr>
            <a:r>
              <a:rPr lang="en-US" sz="2800" b="1" dirty="0" err="1">
                <a:solidFill>
                  <a:srgbClr val="333333"/>
                </a:solidFill>
                <a:effectLst/>
                <a:latin typeface="Times New Roman" panose="02020603050405020304" pitchFamily="18" charset="0"/>
                <a:ea typeface="Times New Roman" panose="02020603050405020304" pitchFamily="18" charset="0"/>
              </a:rPr>
              <a:t>Việt</a:t>
            </a:r>
            <a:r>
              <a:rPr lang="en-US" sz="2800" b="1" dirty="0">
                <a:solidFill>
                  <a:srgbClr val="333333"/>
                </a:solidFill>
                <a:effectLst/>
                <a:latin typeface="Times New Roman" panose="02020603050405020304" pitchFamily="18" charset="0"/>
                <a:ea typeface="Times New Roman" panose="02020603050405020304" pitchFamily="18" charset="0"/>
              </a:rPr>
              <a:t> Nam </a:t>
            </a:r>
            <a:r>
              <a:rPr lang="en-US" sz="2800" b="1" dirty="0" err="1">
                <a:solidFill>
                  <a:srgbClr val="333333"/>
                </a:solidFill>
                <a:effectLst/>
                <a:latin typeface="Times New Roman" panose="02020603050405020304" pitchFamily="18" charset="0"/>
                <a:ea typeface="Times New Roman" panose="02020603050405020304" pitchFamily="18" charset="0"/>
              </a:rPr>
              <a:t>là</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quốc</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gia</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có</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bờ</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biển</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dài</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và</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hệ</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thống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sông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ngòi</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phong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phú</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nên</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đuối</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nước</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luôn</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là</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hiểm</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họa</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rình</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rập</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mọi</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người</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nhất</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là</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trẻ</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em</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Ngoài</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việc</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cần</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có</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các</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biện</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pháp</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phòng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ngừa</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chủ</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động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tránh</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trẻ</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bị</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đuối</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nước</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việc</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sơ</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cứu</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đuối</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nước</a:t>
            </a:r>
            <a:r>
              <a:rPr lang="en-US" sz="2800" b="1" dirty="0">
                <a:solidFill>
                  <a:srgbClr val="333333"/>
                </a:solidFill>
                <a:effectLst/>
                <a:latin typeface="Times New Roman" panose="02020603050405020304" pitchFamily="18" charset="0"/>
                <a:ea typeface="Times New Roman" panose="02020603050405020304" pitchFamily="18" charset="0"/>
              </a:rPr>
              <a:t> ở </a:t>
            </a:r>
            <a:r>
              <a:rPr lang="en-US" sz="2800" b="1" dirty="0" err="1">
                <a:solidFill>
                  <a:srgbClr val="333333"/>
                </a:solidFill>
                <a:effectLst/>
                <a:latin typeface="Times New Roman" panose="02020603050405020304" pitchFamily="18" charset="0"/>
                <a:ea typeface="Times New Roman" panose="02020603050405020304" pitchFamily="18" charset="0"/>
              </a:rPr>
              <a:t>trẻ</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em</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như</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thế</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nào</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cho</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đúng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cũng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đóng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vai</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trò</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quan</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trọng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trong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việc</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mang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lại</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nhiều</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cơ</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hội</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sống</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sót</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hơn</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cho</a:t>
            </a:r>
            <a:r>
              <a:rPr lang="en-US" sz="2800" b="1" dirty="0">
                <a:solidFill>
                  <a:srgbClr val="333333"/>
                </a:solidFill>
                <a:effectLst/>
                <a:latin typeface="Times New Roman" panose="02020603050405020304" pitchFamily="18" charset="0"/>
                <a:ea typeface="Times New Roman" panose="02020603050405020304" pitchFamily="18" charset="0"/>
              </a:rPr>
              <a:t> </a:t>
            </a:r>
            <a:r>
              <a:rPr lang="en-US" sz="2800" b="1" dirty="0" err="1">
                <a:solidFill>
                  <a:srgbClr val="333333"/>
                </a:solidFill>
                <a:effectLst/>
                <a:latin typeface="Times New Roman" panose="02020603050405020304" pitchFamily="18" charset="0"/>
                <a:ea typeface="Times New Roman" panose="02020603050405020304" pitchFamily="18" charset="0"/>
              </a:rPr>
              <a:t>trẻ</a:t>
            </a:r>
            <a:r>
              <a:rPr lang="en-US" sz="2800" b="1"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8372834"/>
      </p:ext>
    </p:extLst>
  </p:cSld>
  <p:clrMapOvr>
    <a:masterClrMapping/>
  </p:clrMapOvr>
  <p:transition spd="slow">
    <p:randomBar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02D9AF2-4CCF-C48D-C865-BFF27053FC5D}"/>
              </a:ext>
            </a:extLst>
          </p:cNvPr>
          <p:cNvSpPr txBox="1"/>
          <p:nvPr/>
        </p:nvSpPr>
        <p:spPr>
          <a:xfrm>
            <a:off x="660400" y="1458913"/>
            <a:ext cx="10858500" cy="4401205"/>
          </a:xfrm>
          <a:prstGeom prst="rect">
            <a:avLst/>
          </a:prstGeom>
          <a:noFill/>
        </p:spPr>
        <p:txBody>
          <a:bodyPr wrap="square">
            <a:spAutoFit/>
          </a:bodyPr>
          <a:lstStyle/>
          <a:p>
            <a:pPr algn="just">
              <a:spcBef>
                <a:spcPts val="200"/>
              </a:spcBef>
            </a:pPr>
            <a:r>
              <a:rPr lang="en-US" sz="2800" b="1" dirty="0">
                <a:solidFill>
                  <a:srgbClr val="0D0D0D"/>
                </a:solidFill>
                <a:effectLst/>
                <a:latin typeface="Times New Roman" panose="02020603050405020304" pitchFamily="18" charset="0"/>
                <a:ea typeface="Times New Roman" panose="02020603050405020304" pitchFamily="18" charset="0"/>
              </a:rPr>
              <a:t>1. </a:t>
            </a:r>
            <a:r>
              <a:rPr lang="en-US" sz="2800" b="1" dirty="0" err="1">
                <a:solidFill>
                  <a:srgbClr val="0D0D0D"/>
                </a:solidFill>
                <a:effectLst/>
                <a:latin typeface="Times New Roman" panose="02020603050405020304" pitchFamily="18" charset="0"/>
                <a:ea typeface="Times New Roman" panose="02020603050405020304" pitchFamily="18" charset="0"/>
              </a:rPr>
              <a:t>Cách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sơ</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cứu</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đuối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nước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đúng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cách</a:t>
            </a:r>
            <a:endParaRPr lang="en-US" sz="2800" b="1" dirty="0">
              <a:solidFill>
                <a:srgbClr val="365F91"/>
              </a:solidFill>
              <a:effectLst/>
              <a:latin typeface="Cambria" panose="02040503050406030204" pitchFamily="18" charset="0"/>
              <a:ea typeface="Times New Roman" panose="02020603050405020304" pitchFamily="18" charset="0"/>
            </a:endParaRPr>
          </a:p>
          <a:p>
            <a:pPr indent="457200" algn="just"/>
            <a:r>
              <a:rPr lang="en-US" sz="2800" dirty="0" err="1">
                <a:solidFill>
                  <a:srgbClr val="0D0D0D"/>
                </a:solidFill>
                <a:effectLst/>
                <a:latin typeface="Times New Roman" panose="02020603050405020304" pitchFamily="18" charset="0"/>
                <a:ea typeface="Times New Roman" panose="02020603050405020304" pitchFamily="18" charset="0"/>
              </a:rPr>
              <a:t>Nguyên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vong</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hlinkClick r:id="rId2"/>
              </a:rPr>
              <a:t>suy</a:t>
            </a:r>
            <a:r>
              <a:rPr lang="en-US" sz="2800" u="sng" dirty="0">
                <a:solidFill>
                  <a:srgbClr val="0D0D0D"/>
                </a:solidFill>
                <a:effectLst/>
                <a:latin typeface="Times New Roman" panose="02020603050405020304" pitchFamily="18" charset="0"/>
                <a:ea typeface="Times New Roman" panose="02020603050405020304" pitchFamily="18" charset="0"/>
                <a:hlinkClick r:id="rId2"/>
              </a:rPr>
              <a:t> </a:t>
            </a:r>
            <a:r>
              <a:rPr lang="en-US" sz="2800" u="sng" dirty="0" err="1">
                <a:solidFill>
                  <a:srgbClr val="0D0D0D"/>
                </a:solidFill>
                <a:effectLst/>
                <a:latin typeface="Times New Roman" panose="02020603050405020304" pitchFamily="18" charset="0"/>
                <a:ea typeface="Times New Roman" panose="02020603050405020304" pitchFamily="18" charset="0"/>
                <a:hlinkClick r:id="rId2"/>
              </a:rPr>
              <a:t>hô</a:t>
            </a:r>
            <a:r>
              <a:rPr lang="en-US" sz="2800" u="sng" dirty="0">
                <a:solidFill>
                  <a:srgbClr val="0D0D0D"/>
                </a:solidFill>
                <a:effectLst/>
                <a:latin typeface="Times New Roman" panose="02020603050405020304" pitchFamily="18" charset="0"/>
                <a:ea typeface="Times New Roman" panose="02020603050405020304" pitchFamily="18" charset="0"/>
                <a:hlinkClick r:id="rId2"/>
              </a:rPr>
              <a:t> </a:t>
            </a:r>
            <a:r>
              <a:rPr lang="en-US" sz="2800" u="sng" dirty="0" err="1">
                <a:solidFill>
                  <a:srgbClr val="0D0D0D"/>
                </a:solidFill>
                <a:effectLst/>
                <a:latin typeface="Times New Roman" panose="02020603050405020304" pitchFamily="18" charset="0"/>
                <a:ea typeface="Times New Roman" panose="02020603050405020304" pitchFamily="18" charset="0"/>
                <a:hlinkClick r:id="rId2"/>
              </a:rPr>
              <a:t>hấp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thở</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thở</a:t>
            </a:r>
            <a:r>
              <a:rPr lang="en-US" sz="2800" dirty="0">
                <a:solidFill>
                  <a:srgbClr val="0D0D0D"/>
                </a:solidFill>
                <a:effectLst/>
                <a:latin typeface="Times New Roman" panose="02020603050405020304" pitchFamily="18" charset="0"/>
                <a:ea typeface="Times New Roman" panose="02020603050405020304" pitchFamily="18" charset="0"/>
              </a:rPr>
              <a:t> oxy. </a:t>
            </a:r>
            <a:r>
              <a:rPr lang="en-US" sz="2800" dirty="0" err="1">
                <a:solidFill>
                  <a:srgbClr val="0D0D0D"/>
                </a:solidFill>
                <a:effectLst/>
                <a:latin typeface="Times New Roman" panose="02020603050405020304" pitchFamily="18" charset="0"/>
                <a:ea typeface="Times New Roman" panose="02020603050405020304" pitchFamily="18" charset="0"/>
              </a:rPr>
              <a:t>Tìm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bờ</a:t>
            </a:r>
            <a:r>
              <a:rPr lang="en-US" sz="2800" dirty="0">
                <a:solidFill>
                  <a:srgbClr val="0D0D0D"/>
                </a:solidFill>
                <a:effectLst/>
                <a:latin typeface="Times New Roman" panose="02020603050405020304" pitchFamily="18" charset="0"/>
                <a:ea typeface="Times New Roman" panose="02020603050405020304" pitchFamily="18" charset="0"/>
              </a:rPr>
              <a:t> an </a:t>
            </a:r>
            <a:r>
              <a:rPr lang="en-US" sz="2800" dirty="0" err="1">
                <a:solidFill>
                  <a:srgbClr val="0D0D0D"/>
                </a:solidFill>
                <a:effectLst/>
                <a:latin typeface="Times New Roman" panose="02020603050405020304" pitchFamily="18" charset="0"/>
                <a:ea typeface="Times New Roman" panose="02020603050405020304" pitchFamily="18" charset="0"/>
              </a:rPr>
              <a:t>toàn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ném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kéo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nhớ</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thêm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y </a:t>
            </a:r>
            <a:r>
              <a:rPr lang="en-US" sz="2800" dirty="0" err="1">
                <a:solidFill>
                  <a:srgbClr val="0D0D0D"/>
                </a:solidFill>
                <a:effectLst/>
                <a:latin typeface="Times New Roman" panose="02020603050405020304" pitchFamily="18" charset="0"/>
                <a:ea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rPr>
              <a:t>. Sau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nâng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nhằm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tĩnh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trở</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err="1">
                <a:solidFill>
                  <a:srgbClr val="0D0D0D"/>
                </a:solidFill>
                <a:effectLst/>
                <a:latin typeface="Times New Roman" panose="02020603050405020304" pitchFamily="18" charset="0"/>
                <a:ea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bờ</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tỉnh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tỉnh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chỗ</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ngay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tức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0135817"/>
      </p:ext>
    </p:extLst>
  </p:cSld>
  <p:clrMapOvr>
    <a:masterClrMapping/>
  </p:clrMapOvr>
  <p:transition spd="slow">
    <p:randomBar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D1DB3C4-F40B-DD50-78C2-A1AB9BA0BF07}"/>
              </a:ext>
            </a:extLst>
          </p:cNvPr>
          <p:cNvSpPr txBox="1"/>
          <p:nvPr/>
        </p:nvSpPr>
        <p:spPr>
          <a:xfrm>
            <a:off x="660400" y="1628719"/>
            <a:ext cx="10858500" cy="1165063"/>
          </a:xfrm>
          <a:prstGeom prst="rect">
            <a:avLst/>
          </a:prstGeom>
          <a:noFill/>
        </p:spPr>
        <p:txBody>
          <a:bodyPr wrap="square">
            <a:spAutoFit/>
          </a:bodyPr>
          <a:lstStyle/>
          <a:p>
            <a:pPr marL="342900" lvl="0" indent="-342900" algn="just">
              <a:lnSpc>
                <a:spcPct val="130000"/>
              </a:lnSpc>
              <a:spcAft>
                <a:spcPts val="8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A0B1BFC-8A06-2922-CF29-A61FE00B1198}"/>
              </a:ext>
            </a:extLst>
          </p:cNvPr>
          <p:cNvSpPr txBox="1"/>
          <p:nvPr/>
        </p:nvSpPr>
        <p:spPr>
          <a:xfrm>
            <a:off x="660399" y="2687566"/>
            <a:ext cx="10858500" cy="2948115"/>
          </a:xfrm>
          <a:prstGeom prst="rect">
            <a:avLst/>
          </a:prstGeom>
          <a:noFill/>
        </p:spPr>
        <p:txBody>
          <a:bodyPr wrap="square">
            <a:spAutoFit/>
          </a:bodyPr>
          <a:lstStyle/>
          <a:p>
            <a:pPr marL="342900" lvl="0" indent="-342900" algn="just">
              <a:lnSpc>
                <a:spcPct val="130000"/>
              </a:lnSpc>
              <a:spcAft>
                <a:spcPts val="800"/>
              </a:spcAft>
              <a:buSzPts val="1400"/>
              <a:buFont typeface="Times New Roman" panose="02020603050405020304" pitchFamily="18" charset="0"/>
              <a:buChar char="-"/>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8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4804137"/>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F4E8349-BD6D-EB38-D654-814F2A4A5107}"/>
              </a:ext>
            </a:extLst>
          </p:cNvPr>
          <p:cNvSpPr txBox="1"/>
          <p:nvPr/>
        </p:nvSpPr>
        <p:spPr>
          <a:xfrm>
            <a:off x="660400" y="1130300"/>
            <a:ext cx="10858500" cy="5262018"/>
          </a:xfrm>
          <a:prstGeom prst="rect">
            <a:avLst/>
          </a:prstGeom>
          <a:noFill/>
        </p:spPr>
        <p:txBody>
          <a:bodyPr wrap="square">
            <a:spAutoFit/>
          </a:bodyPr>
          <a:lstStyle/>
          <a:p>
            <a:pPr indent="540385" algn="just">
              <a:lnSpc>
                <a:spcPct val="130000"/>
              </a:lnSpc>
              <a:spcAft>
                <a:spcPts val="800"/>
              </a:spcAf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Bầu khí quyển ngày nay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30000"/>
              </a:lnSpc>
              <a:spcAft>
                <a:spcPts val="800"/>
              </a:spcAft>
            </a:pP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dạng hiện tại, bầu khí quyển hoạt động phần lớn giống như mái kính của nhà kính. Nó làm giảm đi sự thay đổi về nhiệt độ giữa ngày và đêm, giữa mùa hè và mùa đông. Các tia nhiệt của Mặt trời xâm nhập vào bầu không khí và làm ấm bề mặt Trái đất vào ban ngày. Bầu khí quyển phía trên giữ lại lượng nhiệt này để nó có thể thoát vào không gian chậm hơn, làm dịu đi cái lạnh vào ban đêm.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6979277"/>
      </p:ext>
    </p:extLst>
  </p:cSld>
  <p:clrMapOvr>
    <a:masterClrMapping/>
  </p:clrMapOvr>
  <p:transition spd="slow">
    <p:randomBar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98E70D-3D29-DE5C-562D-36E3518A0607}"/>
              </a:ext>
            </a:extLst>
          </p:cNvPr>
          <p:cNvSpPr txBox="1"/>
          <p:nvPr/>
        </p:nvSpPr>
        <p:spPr>
          <a:xfrm>
            <a:off x="660400" y="1130300"/>
            <a:ext cx="10858500" cy="5291320"/>
          </a:xfrm>
          <a:prstGeom prst="rect">
            <a:avLst/>
          </a:prstGeom>
          <a:noFill/>
        </p:spPr>
        <p:txBody>
          <a:bodyPr wrap="square">
            <a:spAutoFit/>
          </a:bodyPr>
          <a:lstStyle/>
          <a:p>
            <a:pPr marL="342900" lvl="0" indent="-342900" algn="just">
              <a:lnSpc>
                <a:spcPct val="130000"/>
              </a:lnSpc>
              <a:spcAft>
                <a:spcPts val="8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quay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bẹn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sờ</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kèm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800"/>
              </a:spcAft>
              <a:buSzPts val="1400"/>
              <a:buFont typeface="Times New Roman" panose="02020603050405020304" pitchFamily="18" charset="0"/>
              <a:buChar char="-"/>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2 - 3 cm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8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837518"/>
      </p:ext>
    </p:extLst>
  </p:cSld>
  <p:clrMapOvr>
    <a:masterClrMapping/>
  </p:clrMapOvr>
  <p:transition spd="slow">
    <p:randomBar dir="ver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36B27B-4B8E-4B6C-4C64-3249F12D1323}"/>
              </a:ext>
            </a:extLst>
          </p:cNvPr>
          <p:cNvSpPr txBox="1"/>
          <p:nvPr/>
        </p:nvSpPr>
        <p:spPr>
          <a:xfrm>
            <a:off x="660400" y="1262698"/>
            <a:ext cx="10858500" cy="4620239"/>
          </a:xfrm>
          <a:prstGeom prst="rect">
            <a:avLst/>
          </a:prstGeom>
          <a:noFill/>
        </p:spPr>
        <p:txBody>
          <a:bodyPr wrap="square">
            <a:spAutoFit/>
          </a:bodyPr>
          <a:lstStyle/>
          <a:p>
            <a:pPr marL="342900" lvl="0" indent="-342900" algn="just">
              <a:lnSpc>
                <a:spcPct val="130000"/>
              </a:lnSpc>
              <a:spcAft>
                <a:spcPts val="8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Cởi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ướt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pPr>
            <a:r>
              <a:rPr lang="en-US" sz="2800" dirty="0" err="1">
                <a:solidFill>
                  <a:srgbClr val="0D0D0D"/>
                </a:solidFill>
                <a:effectLst/>
                <a:latin typeface="Times New Roman" panose="02020603050405020304" pitchFamily="18" charset="0"/>
                <a:ea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rPr>
              <a:t> y </a:t>
            </a:r>
            <a:r>
              <a:rPr lang="en-US" sz="2800" dirty="0" err="1">
                <a:solidFill>
                  <a:srgbClr val="0D0D0D"/>
                </a:solidFill>
                <a:effectLst/>
                <a:latin typeface="Times New Roman" panose="02020603050405020304" pitchFamily="18" charset="0"/>
                <a:ea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sở</a:t>
            </a:r>
            <a:r>
              <a:rPr lang="en-US" sz="2800" dirty="0">
                <a:solidFill>
                  <a:srgbClr val="0D0D0D"/>
                </a:solidFill>
                <a:effectLst/>
                <a:latin typeface="Times New Roman" panose="02020603050405020304" pitchFamily="18" charset="0"/>
                <a:ea typeface="Times New Roman" panose="02020603050405020304" pitchFamily="18" charset="0"/>
              </a:rPr>
              <a:t> y </a:t>
            </a:r>
            <a:r>
              <a:rPr lang="en-US" sz="2800" dirty="0" err="1">
                <a:solidFill>
                  <a:srgbClr val="0D0D0D"/>
                </a:solidFill>
                <a:effectLst/>
                <a:latin typeface="Times New Roman" panose="02020603050405020304" pitchFamily="18" charset="0"/>
                <a:ea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hẻo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chỗ</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hồi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sở</a:t>
            </a:r>
            <a:r>
              <a:rPr lang="en-US" sz="2800" dirty="0">
                <a:solidFill>
                  <a:srgbClr val="0D0D0D"/>
                </a:solidFill>
                <a:effectLst/>
                <a:latin typeface="Times New Roman" panose="02020603050405020304" pitchFamily="18" charset="0"/>
                <a:ea typeface="Times New Roman" panose="02020603050405020304" pitchFamily="18" charset="0"/>
              </a:rPr>
              <a:t> y </a:t>
            </a:r>
            <a:r>
              <a:rPr lang="en-US" sz="2800" dirty="0" err="1">
                <a:solidFill>
                  <a:srgbClr val="0D0D0D"/>
                </a:solidFill>
                <a:effectLst/>
                <a:latin typeface="Times New Roman" panose="02020603050405020304" pitchFamily="18" charset="0"/>
                <a:ea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7249392"/>
      </p:ext>
    </p:extLst>
  </p:cSld>
  <p:clrMapOvr>
    <a:masterClrMapping/>
  </p:clrMapOvr>
  <p:transition spd="slow">
    <p:randomBar dir="ver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BE36C14-A703-A622-53CA-162332A86F1F}"/>
              </a:ext>
            </a:extLst>
          </p:cNvPr>
          <p:cNvSpPr txBox="1"/>
          <p:nvPr/>
        </p:nvSpPr>
        <p:spPr>
          <a:xfrm>
            <a:off x="660400" y="1433770"/>
            <a:ext cx="10858500" cy="4832092"/>
          </a:xfrm>
          <a:prstGeom prst="rect">
            <a:avLst/>
          </a:prstGeom>
          <a:noFill/>
        </p:spPr>
        <p:txBody>
          <a:bodyPr wrap="square">
            <a:spAutoFit/>
          </a:bodyPr>
          <a:lstStyle/>
          <a:p>
            <a:pPr algn="just">
              <a:spcBef>
                <a:spcPts val="200"/>
              </a:spcBef>
            </a:pPr>
            <a:r>
              <a:rPr lang="en-US" sz="2800" b="1" dirty="0">
                <a:solidFill>
                  <a:srgbClr val="0D0D0D"/>
                </a:solidFill>
                <a:effectLst/>
                <a:latin typeface="Times New Roman" panose="02020603050405020304" pitchFamily="18" charset="0"/>
                <a:ea typeface="Times New Roman" panose="02020603050405020304" pitchFamily="18" charset="0"/>
              </a:rPr>
              <a:t>2. </a:t>
            </a:r>
            <a:r>
              <a:rPr lang="en-US" sz="2800" b="1" dirty="0" err="1">
                <a:solidFill>
                  <a:srgbClr val="0D0D0D"/>
                </a:solidFill>
                <a:effectLst/>
                <a:latin typeface="Times New Roman" panose="02020603050405020304" pitchFamily="18" charset="0"/>
                <a:ea typeface="Times New Roman" panose="02020603050405020304" pitchFamily="18" charset="0"/>
              </a:rPr>
              <a:t>Những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lỗi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sai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thường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gặp</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khi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sơ</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cứu</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đuối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nước</a:t>
            </a:r>
            <a:r>
              <a:rPr lang="en-US" sz="2800" b="1" dirty="0">
                <a:solidFill>
                  <a:srgbClr val="0D0D0D"/>
                </a:solidFill>
                <a:effectLst/>
                <a:latin typeface="Times New Roman" panose="02020603050405020304" pitchFamily="18" charset="0"/>
                <a:ea typeface="Times New Roman" panose="02020603050405020304" pitchFamily="18" charset="0"/>
              </a:rPr>
              <a:t> ở </a:t>
            </a:r>
            <a:r>
              <a:rPr lang="en-US" sz="2800" b="1" dirty="0" err="1">
                <a:solidFill>
                  <a:srgbClr val="0D0D0D"/>
                </a:solidFill>
                <a:effectLst/>
                <a:latin typeface="Times New Roman" panose="02020603050405020304" pitchFamily="18" charset="0"/>
                <a:ea typeface="Times New Roman" panose="02020603050405020304" pitchFamily="18" charset="0"/>
              </a:rPr>
              <a:t>trẻ</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em</a:t>
            </a:r>
            <a:endParaRPr lang="en-US" sz="2800" b="1" dirty="0">
              <a:solidFill>
                <a:srgbClr val="365F91"/>
              </a:solidFill>
              <a:effectLst/>
              <a:latin typeface="Cambria" panose="02040503050406030204" pitchFamily="18" charset="0"/>
              <a:ea typeface="Times New Roman" panose="02020603050405020304" pitchFamily="18" charset="0"/>
            </a:endParaRPr>
          </a:p>
          <a:p>
            <a:pPr indent="457200" algn="just"/>
            <a:r>
              <a:rPr lang="en-US" sz="2800" dirty="0" err="1">
                <a:solidFill>
                  <a:srgbClr val="0D0D0D"/>
                </a:solidFill>
                <a:effectLst/>
                <a:latin typeface="Times New Roman" panose="02020603050405020304" pitchFamily="18" charset="0"/>
                <a:ea typeface="Times New Roman" panose="02020603050405020304" pitchFamily="18" charset="0"/>
              </a:rPr>
              <a:t>Hầu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bởi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huấn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luyện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lỗi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khỏi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quen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cứu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Nóng</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vội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nhảy</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giỏi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đuối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đuối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vẫy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hoảng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lúng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túng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dễ</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025486"/>
      </p:ext>
    </p:extLst>
  </p:cSld>
  <p:clrMapOvr>
    <a:masterClrMapping/>
  </p:clrMapOvr>
  <p:transition spd="slow">
    <p:randomBar dir="ver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067BA72-C572-6A58-226F-82D1F6D50141}"/>
              </a:ext>
            </a:extLst>
          </p:cNvPr>
          <p:cNvSpPr txBox="1"/>
          <p:nvPr/>
        </p:nvSpPr>
        <p:spPr>
          <a:xfrm>
            <a:off x="660400" y="1283495"/>
            <a:ext cx="10858500" cy="4524315"/>
          </a:xfrm>
          <a:prstGeom prst="rect">
            <a:avLst/>
          </a:prstGeom>
          <a:noFill/>
        </p:spPr>
        <p:txBody>
          <a:bodyPr wrap="square">
            <a:spAutoFit/>
          </a:bodyPr>
          <a:lstStyle/>
          <a:p>
            <a:pPr algn="just">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Dốc</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lầm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khỏi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thở</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Tuy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đuối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trễ</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phổi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phổi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đuối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thải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ép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lồng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ngực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thở</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hoãn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ép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lồng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ngực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nguy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tổn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não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oxy.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789701"/>
      </p:ext>
    </p:extLst>
  </p:cSld>
  <p:clrMapOvr>
    <a:masterClrMapping/>
  </p:clrMapOvr>
  <p:transition spd="slow">
    <p:randomBar dir="ver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97919D8-E8CF-FCED-91FC-E71B6E2B2FD5}"/>
              </a:ext>
            </a:extLst>
          </p:cNvPr>
          <p:cNvSpPr txBox="1"/>
          <p:nvPr/>
        </p:nvSpPr>
        <p:spPr>
          <a:xfrm>
            <a:off x="660400" y="1230513"/>
            <a:ext cx="10858500" cy="3847207"/>
          </a:xfrm>
          <a:prstGeom prst="rect">
            <a:avLst/>
          </a:prstGeom>
          <a:noFill/>
        </p:spPr>
        <p:txBody>
          <a:bodyPr wrap="square">
            <a:spAutoFit/>
          </a:bodyPr>
          <a:lstStyle/>
          <a:p>
            <a:pPr algn="just">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Tụ</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đuối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khỏi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oxy.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thoáng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đám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(Theo https://www.vinmec.com/vi/tin-tuc/thong-tin-suc-khoe/nhi/)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 hiện các yêu cầu</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trên thuộc loại văn bản nào?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84041DF-BCD5-27DA-39FC-5B890015686C}"/>
              </a:ext>
            </a:extLst>
          </p:cNvPr>
          <p:cNvGraphicFramePr>
            <a:graphicFrameLocks noGrp="1"/>
          </p:cNvGraphicFramePr>
          <p:nvPr>
            <p:extLst>
              <p:ext uri="{D42A27DB-BD31-4B8C-83A1-F6EECF244321}">
                <p14:modId xmlns:p14="http://schemas.microsoft.com/office/powerpoint/2010/main" val="118309006"/>
              </p:ext>
            </p:extLst>
          </p:nvPr>
        </p:nvGraphicFramePr>
        <p:xfrm>
          <a:off x="660400" y="5032682"/>
          <a:ext cx="10858500" cy="1163955"/>
        </p:xfrm>
        <a:graphic>
          <a:graphicData uri="http://schemas.openxmlformats.org/drawingml/2006/table">
            <a:tbl>
              <a:tblPr firstRow="1" firstCol="1" bandRow="1"/>
              <a:tblGrid>
                <a:gridCol w="5429250">
                  <a:extLst>
                    <a:ext uri="{9D8B030D-6E8A-4147-A177-3AD203B41FA5}">
                      <a16:colId xmlns:a16="http://schemas.microsoft.com/office/drawing/2014/main" val="2131616765"/>
                    </a:ext>
                  </a:extLst>
                </a:gridCol>
                <a:gridCol w="5429250">
                  <a:extLst>
                    <a:ext uri="{9D8B030D-6E8A-4147-A177-3AD203B41FA5}">
                      <a16:colId xmlns:a16="http://schemas.microsoft.com/office/drawing/2014/main" val="310174893"/>
                    </a:ext>
                  </a:extLst>
                </a:gridCol>
              </a:tblGrid>
              <a:tr h="0">
                <a:tc>
                  <a:txBody>
                    <a:bodyPr/>
                    <a:lstStyle/>
                    <a:p>
                      <a:pPr>
                        <a:lnSpc>
                          <a:spcPct val="130000"/>
                        </a:lnSpc>
                        <a:spcAft>
                          <a:spcPts val="800"/>
                        </a:spcAf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Văn bản biểu cảm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Văn bản nghị luậ</a:t>
                      </a: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Văn bản thông tin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67901967"/>
                  </a:ext>
                </a:extLst>
              </a:tr>
            </a:tbl>
          </a:graphicData>
        </a:graphic>
      </p:graphicFrame>
    </p:spTree>
    <p:extLst>
      <p:ext uri="{BB962C8B-B14F-4D97-AF65-F5344CB8AC3E}">
        <p14:creationId xmlns:p14="http://schemas.microsoft.com/office/powerpoint/2010/main" val="4275208210"/>
      </p:ext>
    </p:extLst>
  </p:cSld>
  <p:clrMapOvr>
    <a:masterClrMapping/>
  </p:clrMapOvr>
  <p:transition spd="slow">
    <p:randomBar dir="ver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A97ECF5-39CF-82DD-6423-F8F96B96BE5C}"/>
              </a:ext>
            </a:extLst>
          </p:cNvPr>
          <p:cNvSpPr txBox="1"/>
          <p:nvPr/>
        </p:nvSpPr>
        <p:spPr>
          <a:xfrm>
            <a:off x="660400" y="1130300"/>
            <a:ext cx="10858500" cy="3918637"/>
          </a:xfrm>
          <a:prstGeom prst="rect">
            <a:avLst/>
          </a:prstGeom>
          <a:noFill/>
        </p:spPr>
        <p:txBody>
          <a:bodyPr wrap="square">
            <a:spAutoFit/>
          </a:bodyPr>
          <a:lstStyle/>
          <a:p>
            <a:pPr>
              <a:lnSpc>
                <a:spcPct val="130000"/>
              </a:lnSpc>
              <a:spcAft>
                <a:spcPts val="80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2.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trên thuyết minh về vấn đề gì?</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đuối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Nêu những lỗi sai thường gặp khi sơ cứu đuối nước ở trẻ</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đuối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của việc sơ cứu đuối nước đúng cách ở trẻ</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3.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mấy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B7EDC7CF-DFEA-9AC4-DC30-F9436C65EA6C}"/>
              </a:ext>
            </a:extLst>
          </p:cNvPr>
          <p:cNvGraphicFramePr>
            <a:graphicFrameLocks noGrp="1"/>
          </p:cNvGraphicFramePr>
          <p:nvPr>
            <p:extLst>
              <p:ext uri="{D42A27DB-BD31-4B8C-83A1-F6EECF244321}">
                <p14:modId xmlns:p14="http://schemas.microsoft.com/office/powerpoint/2010/main" val="3760578526"/>
              </p:ext>
            </p:extLst>
          </p:nvPr>
        </p:nvGraphicFramePr>
        <p:xfrm>
          <a:off x="660400" y="5048937"/>
          <a:ext cx="10858500" cy="1163955"/>
        </p:xfrm>
        <a:graphic>
          <a:graphicData uri="http://schemas.openxmlformats.org/drawingml/2006/table">
            <a:tbl>
              <a:tblPr firstRow="1" firstCol="1" bandRow="1"/>
              <a:tblGrid>
                <a:gridCol w="5429250">
                  <a:extLst>
                    <a:ext uri="{9D8B030D-6E8A-4147-A177-3AD203B41FA5}">
                      <a16:colId xmlns:a16="http://schemas.microsoft.com/office/drawing/2014/main" val="221475104"/>
                    </a:ext>
                  </a:extLst>
                </a:gridCol>
                <a:gridCol w="5429250">
                  <a:extLst>
                    <a:ext uri="{9D8B030D-6E8A-4147-A177-3AD203B41FA5}">
                      <a16:colId xmlns:a16="http://schemas.microsoft.com/office/drawing/2014/main" val="988766332"/>
                    </a:ext>
                  </a:extLst>
                </a:gridCol>
              </a:tblGrid>
              <a:tr h="0">
                <a:tc>
                  <a:txBody>
                    <a:bodyPr/>
                    <a:lstStyle/>
                    <a:p>
                      <a:pPr>
                        <a:lnSpc>
                          <a:spcPct val="130000"/>
                        </a:lnSpc>
                        <a:spcAft>
                          <a:spcPts val="800"/>
                        </a:spcAf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2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30000"/>
                        </a:lnSpc>
                        <a:spcAft>
                          <a:spcPts val="80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4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00752164"/>
                  </a:ext>
                </a:extLst>
              </a:tr>
            </a:tbl>
          </a:graphicData>
        </a:graphic>
      </p:graphicFrame>
    </p:spTree>
    <p:extLst>
      <p:ext uri="{BB962C8B-B14F-4D97-AF65-F5344CB8AC3E}">
        <p14:creationId xmlns:p14="http://schemas.microsoft.com/office/powerpoint/2010/main" val="1902632020"/>
      </p:ext>
    </p:extLst>
  </p:cSld>
  <p:clrMapOvr>
    <a:masterClrMapping/>
  </p:clrMapOvr>
  <p:transition spd="slow">
    <p:randomBar dir="ver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0A960CA-F099-5378-DB18-3B3130292563}"/>
              </a:ext>
            </a:extLst>
          </p:cNvPr>
          <p:cNvSpPr txBox="1"/>
          <p:nvPr/>
        </p:nvSpPr>
        <p:spPr>
          <a:xfrm>
            <a:off x="666750" y="1358900"/>
            <a:ext cx="10858500" cy="4591000"/>
          </a:xfrm>
          <a:prstGeom prst="rect">
            <a:avLst/>
          </a:prstGeom>
          <a:noFill/>
        </p:spPr>
        <p:txBody>
          <a:bodyPr wrap="square">
            <a:spAutoFit/>
          </a:bodyPr>
          <a:lstStyle/>
          <a:p>
            <a:pPr>
              <a:spcAft>
                <a:spcPts val="800"/>
              </a:spcAft>
            </a:pP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4. </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Theo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tiên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đuối</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ngay</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hộ</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cán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thoáng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thở</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thở</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oxy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vi-VN" sz="2400" dirty="0">
                <a:solidFill>
                  <a:srgbClr val="0D0D0D"/>
                </a:solidFill>
                <a:effectLst/>
                <a:latin typeface="Times New Roman" panose="02020603050405020304" pitchFamily="18" charset="0"/>
                <a:ea typeface="Times New Roman" panose="02020603050405020304" pitchFamily="18" charset="0"/>
              </a:rPr>
              <a:t>C. </a:t>
            </a:r>
            <a:r>
              <a:rPr lang="en-US" sz="2400" dirty="0" err="1">
                <a:solidFill>
                  <a:srgbClr val="333333"/>
                </a:solidFill>
                <a:effectLst/>
                <a:latin typeface="Times New Roman" panose="02020603050405020304" pitchFamily="18" charset="0"/>
                <a:ea typeface="Times New Roman" panose="02020603050405020304" pitchFamily="18" charset="0"/>
              </a:rPr>
              <a:t>Dốc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ngược</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trẻ</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trên</a:t>
            </a:r>
            <a:r>
              <a:rPr lang="en-US" sz="2400" dirty="0">
                <a:solidFill>
                  <a:srgbClr val="333333"/>
                </a:solidFill>
                <a:effectLst/>
                <a:latin typeface="Times New Roman" panose="02020603050405020304" pitchFamily="18" charset="0"/>
                <a:ea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rPr>
              <a:t>vai</a:t>
            </a:r>
            <a:endParaRPr lang="en-US" sz="2400" dirty="0">
              <a:effectLst/>
              <a:latin typeface="Times New Roman" panose="02020603050405020304" pitchFamily="18" charset="0"/>
              <a:ea typeface="Times New Roman" panose="02020603050405020304" pitchFamily="18" charset="0"/>
            </a:endParaRPr>
          </a:p>
          <a:p>
            <a:pPr algn="just"/>
            <a:r>
              <a:rPr lang="vi-VN" sz="2400" dirty="0">
                <a:solidFill>
                  <a:srgbClr val="0D0D0D"/>
                </a:solidFill>
                <a:effectLst/>
                <a:latin typeface="Times New Roman" panose="02020603050405020304" pitchFamily="18" charset="0"/>
                <a:ea typeface="Times New Roman" panose="02020603050405020304" pitchFamily="18" charset="0"/>
              </a:rPr>
              <a:t>D. </a:t>
            </a:r>
            <a:r>
              <a:rPr lang="en-US" sz="2400" dirty="0" err="1">
                <a:solidFill>
                  <a:srgbClr val="0D0D0D"/>
                </a:solidFill>
                <a:effectLst/>
                <a:latin typeface="Times New Roman" panose="02020603050405020304" pitchFamily="18" charset="0"/>
                <a:ea typeface="Times New Roman" panose="02020603050405020304" pitchFamily="18" charset="0"/>
              </a:rPr>
              <a:t>Đưa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ngay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trẻ</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sở</a:t>
            </a:r>
            <a:r>
              <a:rPr lang="en-US" sz="2400" dirty="0">
                <a:solidFill>
                  <a:srgbClr val="0D0D0D"/>
                </a:solidFill>
                <a:effectLst/>
                <a:latin typeface="Times New Roman" panose="02020603050405020304" pitchFamily="18" charset="0"/>
                <a:ea typeface="Times New Roman" panose="02020603050405020304" pitchFamily="18" charset="0"/>
              </a:rPr>
              <a:t> y </a:t>
            </a:r>
            <a:r>
              <a:rPr lang="en-US" sz="2400" dirty="0" err="1">
                <a:solidFill>
                  <a:srgbClr val="0D0D0D"/>
                </a:solidFill>
                <a:effectLst/>
                <a:latin typeface="Times New Roman" panose="02020603050405020304" pitchFamily="18" charset="0"/>
                <a:ea typeface="Times New Roman" panose="02020603050405020304" pitchFamily="18" charset="0"/>
              </a:rPr>
              <a:t>tế</a:t>
            </a:r>
            <a:endParaRPr lang="en-US" sz="2400" dirty="0">
              <a:effectLst/>
              <a:latin typeface="Times New Roman" panose="02020603050405020304" pitchFamily="18" charset="0"/>
              <a:ea typeface="Times New Roman" panose="02020603050405020304" pitchFamily="18" charset="0"/>
            </a:endParaRPr>
          </a:p>
          <a:p>
            <a:pPr algn="just">
              <a:spcBef>
                <a:spcPts val="200"/>
              </a:spcBef>
            </a:pPr>
            <a:r>
              <a:rPr lang="vi-VN" sz="2400" b="1" dirty="0">
                <a:solidFill>
                  <a:srgbClr val="0D0D0D"/>
                </a:solidFill>
                <a:effectLst/>
                <a:latin typeface="Times New Roman" panose="02020603050405020304" pitchFamily="18" charset="0"/>
                <a:ea typeface="Times New Roman" panose="02020603050405020304" pitchFamily="18" charset="0"/>
              </a:rPr>
              <a:t>Câu 5. Thông tin trong mục “</a:t>
            </a:r>
            <a:r>
              <a:rPr lang="en-US" sz="2400" b="1" dirty="0" err="1">
                <a:solidFill>
                  <a:srgbClr val="333333"/>
                </a:solidFill>
                <a:effectLst/>
                <a:latin typeface="Times New Roman" panose="02020603050405020304" pitchFamily="18" charset="0"/>
                <a:ea typeface="Times New Roman" panose="02020603050405020304" pitchFamily="18" charset="0"/>
              </a:rPr>
              <a:t>Cách</a:t>
            </a:r>
            <a:r>
              <a:rPr lang="en-US" sz="2400" b="1" dirty="0">
                <a:solidFill>
                  <a:srgbClr val="333333"/>
                </a:solidFill>
                <a:effectLst/>
                <a:latin typeface="Times New Roman" panose="02020603050405020304" pitchFamily="18" charset="0"/>
                <a:ea typeface="Times New Roman" panose="02020603050405020304" pitchFamily="18" charset="0"/>
              </a:rPr>
              <a:t> </a:t>
            </a:r>
            <a:r>
              <a:rPr lang="en-US" sz="2400" b="1" dirty="0" err="1">
                <a:solidFill>
                  <a:srgbClr val="333333"/>
                </a:solidFill>
                <a:effectLst/>
                <a:latin typeface="Times New Roman" panose="02020603050405020304" pitchFamily="18" charset="0"/>
                <a:ea typeface="Times New Roman" panose="02020603050405020304" pitchFamily="18" charset="0"/>
              </a:rPr>
              <a:t>sơ</a:t>
            </a:r>
            <a:r>
              <a:rPr lang="en-US" sz="2400" b="1" dirty="0">
                <a:solidFill>
                  <a:srgbClr val="333333"/>
                </a:solidFill>
                <a:effectLst/>
                <a:latin typeface="Times New Roman" panose="02020603050405020304" pitchFamily="18" charset="0"/>
                <a:ea typeface="Times New Roman" panose="02020603050405020304" pitchFamily="18" charset="0"/>
              </a:rPr>
              <a:t> </a:t>
            </a:r>
            <a:r>
              <a:rPr lang="en-US" sz="2400" b="1" dirty="0" err="1">
                <a:solidFill>
                  <a:srgbClr val="333333"/>
                </a:solidFill>
                <a:effectLst/>
                <a:latin typeface="Times New Roman" panose="02020603050405020304" pitchFamily="18" charset="0"/>
                <a:ea typeface="Times New Roman" panose="02020603050405020304" pitchFamily="18" charset="0"/>
              </a:rPr>
              <a:t>cứu</a:t>
            </a:r>
            <a:r>
              <a:rPr lang="en-US" sz="2400" b="1" dirty="0">
                <a:solidFill>
                  <a:srgbClr val="333333"/>
                </a:solidFill>
                <a:effectLst/>
                <a:latin typeface="Times New Roman" panose="02020603050405020304" pitchFamily="18" charset="0"/>
                <a:ea typeface="Times New Roman" panose="02020603050405020304" pitchFamily="18" charset="0"/>
              </a:rPr>
              <a:t> </a:t>
            </a:r>
            <a:r>
              <a:rPr lang="en-US" sz="2400" b="1" dirty="0" err="1">
                <a:solidFill>
                  <a:srgbClr val="333333"/>
                </a:solidFill>
                <a:effectLst/>
                <a:latin typeface="Times New Roman" panose="02020603050405020304" pitchFamily="18" charset="0"/>
                <a:ea typeface="Times New Roman" panose="02020603050405020304" pitchFamily="18" charset="0"/>
              </a:rPr>
              <a:t>đuối</a:t>
            </a:r>
            <a:r>
              <a:rPr lang="en-US" sz="2400" b="1" dirty="0">
                <a:solidFill>
                  <a:srgbClr val="333333"/>
                </a:solidFill>
                <a:effectLst/>
                <a:latin typeface="Times New Roman" panose="02020603050405020304" pitchFamily="18" charset="0"/>
                <a:ea typeface="Times New Roman" panose="02020603050405020304" pitchFamily="18" charset="0"/>
              </a:rPr>
              <a:t> </a:t>
            </a:r>
            <a:r>
              <a:rPr lang="en-US" sz="2400" b="1" dirty="0" err="1">
                <a:solidFill>
                  <a:srgbClr val="333333"/>
                </a:solidFill>
                <a:effectLst/>
                <a:latin typeface="Times New Roman" panose="02020603050405020304" pitchFamily="18" charset="0"/>
                <a:ea typeface="Times New Roman" panose="02020603050405020304" pitchFamily="18" charset="0"/>
              </a:rPr>
              <a:t>nước</a:t>
            </a:r>
            <a:r>
              <a:rPr lang="en-US" sz="2400" b="1" dirty="0">
                <a:solidFill>
                  <a:srgbClr val="333333"/>
                </a:solidFill>
                <a:effectLst/>
                <a:latin typeface="Times New Roman" panose="02020603050405020304" pitchFamily="18" charset="0"/>
                <a:ea typeface="Times New Roman" panose="02020603050405020304" pitchFamily="18" charset="0"/>
              </a:rPr>
              <a:t> </a:t>
            </a:r>
            <a:r>
              <a:rPr lang="en-US" sz="2400" b="1" dirty="0" err="1">
                <a:solidFill>
                  <a:srgbClr val="333333"/>
                </a:solidFill>
                <a:effectLst/>
                <a:latin typeface="Times New Roman" panose="02020603050405020304" pitchFamily="18" charset="0"/>
                <a:ea typeface="Times New Roman" panose="02020603050405020304" pitchFamily="18" charset="0"/>
              </a:rPr>
              <a:t>đúng</a:t>
            </a:r>
            <a:r>
              <a:rPr lang="en-US" sz="2400" b="1" dirty="0">
                <a:solidFill>
                  <a:srgbClr val="333333"/>
                </a:solidFill>
                <a:effectLst/>
                <a:latin typeface="Times New Roman" panose="02020603050405020304" pitchFamily="18" charset="0"/>
                <a:ea typeface="Times New Roman" panose="02020603050405020304" pitchFamily="18" charset="0"/>
              </a:rPr>
              <a:t> </a:t>
            </a:r>
            <a:r>
              <a:rPr lang="en-US" sz="2400" b="1" dirty="0" err="1">
                <a:solidFill>
                  <a:srgbClr val="333333"/>
                </a:solidFill>
                <a:effectLst/>
                <a:latin typeface="Times New Roman" panose="02020603050405020304" pitchFamily="18" charset="0"/>
                <a:ea typeface="Times New Roman" panose="02020603050405020304" pitchFamily="18" charset="0"/>
              </a:rPr>
              <a:t>cách</a:t>
            </a:r>
            <a:r>
              <a:rPr lang="vi-VN" sz="2400" b="1" dirty="0">
                <a:solidFill>
                  <a:srgbClr val="0D0D0D"/>
                </a:solidFill>
                <a:effectLst/>
                <a:latin typeface="Times New Roman" panose="02020603050405020304" pitchFamily="18" charset="0"/>
                <a:ea typeface="Times New Roman" panose="02020603050405020304" pitchFamily="18" charset="0"/>
              </a:rPr>
              <a:t>” được triển khai theo cách nào? </a:t>
            </a:r>
            <a:endParaRPr lang="en-US" sz="2400" b="1" dirty="0">
              <a:solidFill>
                <a:srgbClr val="365F91"/>
              </a:solidFill>
              <a:effectLst/>
              <a:latin typeface="Cambria" panose="02040503050406030204" pitchFamily="18" charset="0"/>
              <a:ea typeface="Times New Roman" panose="02020603050405020304" pitchFamily="18" charset="0"/>
            </a:endParaRPr>
          </a:p>
          <a:p>
            <a:pPr>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Theo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rPr>
              <a:t>B. Theo </a:t>
            </a:r>
            <a:r>
              <a:rPr lang="en-US" sz="2400" dirty="0" err="1">
                <a:solidFill>
                  <a:srgbClr val="0D0D0D"/>
                </a:solidFill>
                <a:effectLst/>
                <a:latin typeface="Times New Roman" panose="02020603050405020304" pitchFamily="18" charset="0"/>
                <a:ea typeface="Times New Roman" panose="02020603050405020304" pitchFamily="18" charset="0"/>
              </a:rPr>
              <a:t>trật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gian</a:t>
            </a:r>
            <a:endParaRPr lang="en-US" sz="2400" dirty="0">
              <a:effectLst/>
              <a:latin typeface="Times New Roman" panose="02020603050405020304" pitchFamily="18" charset="0"/>
              <a:ea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rPr>
              <a:t>C. Theo </a:t>
            </a:r>
            <a:r>
              <a:rPr lang="en-US" sz="2400" dirty="0" err="1">
                <a:solidFill>
                  <a:srgbClr val="0D0D0D"/>
                </a:solidFill>
                <a:effectLst/>
                <a:latin typeface="Times New Roman" panose="02020603050405020304" pitchFamily="18" charset="0"/>
                <a:ea typeface="Times New Roman" panose="02020603050405020304" pitchFamily="18" charset="0"/>
              </a:rPr>
              <a:t>nguyên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quả</a:t>
            </a:r>
            <a:endParaRPr lang="en-US" sz="2400" dirty="0">
              <a:effectLst/>
              <a:latin typeface="Times New Roman" panose="02020603050405020304" pitchFamily="18" charset="0"/>
              <a:ea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rPr>
              <a:t>D. Theo </a:t>
            </a:r>
            <a:r>
              <a:rPr lang="en-US" sz="2400" dirty="0" err="1">
                <a:solidFill>
                  <a:srgbClr val="0D0D0D"/>
                </a:solidFill>
                <a:effectLst/>
                <a:latin typeface="Times New Roman" panose="02020603050405020304" pitchFamily="18" charset="0"/>
                <a:ea typeface="Times New Roman" panose="02020603050405020304" pitchFamily="18" charset="0"/>
              </a:rPr>
              <a:t>vấn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pháp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9516143"/>
      </p:ext>
    </p:extLst>
  </p:cSld>
  <p:clrMapOvr>
    <a:masterClrMapping/>
  </p:clrMapOvr>
  <p:transition spd="slow">
    <p:randomBar dir="ver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F32AED6-9091-7D25-D9BB-6BD690A59426}"/>
              </a:ext>
            </a:extLst>
          </p:cNvPr>
          <p:cNvSpPr txBox="1"/>
          <p:nvPr/>
        </p:nvSpPr>
        <p:spPr>
          <a:xfrm>
            <a:off x="660400" y="1130300"/>
            <a:ext cx="10858500" cy="3313728"/>
          </a:xfrm>
          <a:prstGeom prst="rect">
            <a:avLst/>
          </a:prstGeom>
          <a:noFill/>
        </p:spPr>
        <p:txBody>
          <a:bodyPr wrap="square">
            <a:spAutoFit/>
          </a:bodyPr>
          <a:lstStyle/>
          <a:p>
            <a:pPr>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 bản đã sử dụng phương tiện phi ngôn ngữ nào?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 đồ chỉ dẫn</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 K</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 hiệu</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p>
          <a:p>
            <a:pPr lvl="0"/>
            <a:r>
              <a:rPr lang="en-US" sz="2800" dirty="0">
                <a:latin typeface="Calibri" panose="020F0502020204030204" pitchFamily="34" charset="0"/>
                <a:ea typeface="Times New Roman" panose="02020603050405020304" pitchFamily="18" charset="0"/>
                <a:cs typeface="Times New Roman" panose="02020603050405020304" pitchFamily="18" charset="0"/>
              </a:rPr>
              <a:t>C.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 đồ</a:t>
            </a:r>
            <a:r>
              <a:rPr lang="en-US" sz="2800" dirty="0">
                <a:latin typeface="Calibri" panose="020F0502020204030204" pitchFamily="34" charset="0"/>
                <a:ea typeface="Times New Roman" panose="02020603050405020304" pitchFamily="18" charset="0"/>
                <a:cs typeface="Times New Roman" panose="02020603050405020304" pitchFamily="18" charset="0"/>
              </a:rPr>
              <a:t>		D.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 ảnh minh họa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Ý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01600" algn="just">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Hai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ngực</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2 - 3 cm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vi-VN"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699A9E5-E980-34F6-9E58-424138DCDC1C}"/>
              </a:ext>
            </a:extLst>
          </p:cNvPr>
          <p:cNvGraphicFramePr>
            <a:graphicFrameLocks noGrp="1"/>
          </p:cNvGraphicFramePr>
          <p:nvPr>
            <p:extLst>
              <p:ext uri="{D42A27DB-BD31-4B8C-83A1-F6EECF244321}">
                <p14:modId xmlns:p14="http://schemas.microsoft.com/office/powerpoint/2010/main" val="732753359"/>
              </p:ext>
            </p:extLst>
          </p:nvPr>
        </p:nvGraphicFramePr>
        <p:xfrm>
          <a:off x="660400" y="4564360"/>
          <a:ext cx="10858500" cy="1163955"/>
        </p:xfrm>
        <a:graphic>
          <a:graphicData uri="http://schemas.openxmlformats.org/drawingml/2006/table">
            <a:tbl>
              <a:tblPr firstRow="1" firstCol="1" bandRow="1"/>
              <a:tblGrid>
                <a:gridCol w="5429250">
                  <a:extLst>
                    <a:ext uri="{9D8B030D-6E8A-4147-A177-3AD203B41FA5}">
                      <a16:colId xmlns:a16="http://schemas.microsoft.com/office/drawing/2014/main" val="3035077579"/>
                    </a:ext>
                  </a:extLst>
                </a:gridCol>
                <a:gridCol w="5429250">
                  <a:extLst>
                    <a:ext uri="{9D8B030D-6E8A-4147-A177-3AD203B41FA5}">
                      <a16:colId xmlns:a16="http://schemas.microsoft.com/office/drawing/2014/main" val="626560015"/>
                    </a:ext>
                  </a:extLst>
                </a:gridCol>
              </a:tblGrid>
              <a:tr h="0">
                <a:tc>
                  <a:txBody>
                    <a:bodyPr/>
                    <a:lstStyle/>
                    <a:p>
                      <a:pPr>
                        <a:lnSpc>
                          <a:spcPct val="130000"/>
                        </a:lnSpc>
                        <a:spcAft>
                          <a:spcPts val="8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Số từ biểu thị số thứ tự</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Số từ biểu thị số lượng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chừng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75244987"/>
                  </a:ext>
                </a:extLst>
              </a:tr>
            </a:tbl>
          </a:graphicData>
        </a:graphic>
      </p:graphicFrame>
    </p:spTree>
    <p:extLst>
      <p:ext uri="{BB962C8B-B14F-4D97-AF65-F5344CB8AC3E}">
        <p14:creationId xmlns:p14="http://schemas.microsoft.com/office/powerpoint/2010/main" val="4124060566"/>
      </p:ext>
    </p:extLst>
  </p:cSld>
  <p:clrMapOvr>
    <a:masterClrMapping/>
  </p:clrMapOvr>
  <p:transition spd="slow">
    <p:randomBar dir="ver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93275AD-1A71-C579-D9AE-5DC94063344D}"/>
              </a:ext>
            </a:extLst>
          </p:cNvPr>
          <p:cNvSpPr txBox="1"/>
          <p:nvPr/>
        </p:nvSpPr>
        <p:spPr>
          <a:xfrm>
            <a:off x="660400" y="1386062"/>
            <a:ext cx="10858500" cy="4341638"/>
          </a:xfrm>
          <a:prstGeom prst="rect">
            <a:avLst/>
          </a:prstGeom>
          <a:noFill/>
        </p:spPr>
        <p:txBody>
          <a:bodyPr wrap="square">
            <a:spAutoFit/>
          </a:bodyPr>
          <a:lstStyle/>
          <a:p>
            <a:pPr>
              <a:lnSpc>
                <a:spcPct val="130000"/>
              </a:lnSpc>
              <a:tabLst>
                <a:tab pos="400050" algn="l"/>
              </a:tabLst>
            </a:pPr>
            <a:r>
              <a:rPr lang="en-US" sz="3600" b="1" dirty="0" err="1">
                <a:effectLst/>
                <a:latin typeface="Times New Roman" panose="02020603050405020304" pitchFamily="18" charset="0"/>
                <a:ea typeface="Times New Roman" panose="02020603050405020304" pitchFamily="18" charset="0"/>
              </a:rPr>
              <a:t>Câu</a:t>
            </a:r>
            <a:r>
              <a:rPr lang="en-US" sz="3600" b="1" dirty="0">
                <a:effectLst/>
                <a:latin typeface="Times New Roman" panose="02020603050405020304" pitchFamily="18" charset="0"/>
                <a:ea typeface="Times New Roman" panose="02020603050405020304" pitchFamily="18" charset="0"/>
              </a:rPr>
              <a:t> </a:t>
            </a:r>
            <a:r>
              <a:rPr lang="vi-VN" sz="3600" b="1" dirty="0">
                <a:effectLst/>
                <a:latin typeface="Times New Roman" panose="02020603050405020304" pitchFamily="18" charset="0"/>
                <a:ea typeface="Times New Roman" panose="02020603050405020304" pitchFamily="18" charset="0"/>
              </a:rPr>
              <a:t>8. </a:t>
            </a:r>
            <a:r>
              <a:rPr lang="vi-VN" sz="3600" dirty="0">
                <a:effectLst/>
                <a:latin typeface="Times New Roman" panose="02020603050405020304" pitchFamily="18" charset="0"/>
                <a:ea typeface="Times New Roman" panose="02020603050405020304" pitchFamily="18" charset="0"/>
              </a:rPr>
              <a:t>Nhận xét về tác dụng của </a:t>
            </a:r>
            <a:r>
              <a:rPr lang="en-US" sz="3600" dirty="0" err="1">
                <a:effectLst/>
                <a:latin typeface="Times New Roman" panose="02020603050405020304" pitchFamily="18" charset="0"/>
                <a:ea typeface="Times New Roman" panose="02020603050405020304" pitchFamily="18" charset="0"/>
              </a:rPr>
              <a:t>việc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sử</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dụng</a:t>
            </a:r>
            <a:r>
              <a:rPr lang="en-US" sz="3600" dirty="0">
                <a:effectLst/>
                <a:latin typeface="Times New Roman" panose="02020603050405020304" pitchFamily="18" charset="0"/>
                <a:ea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rPr>
              <a:t>hình minh họa trong văn bản</a:t>
            </a:r>
            <a:r>
              <a:rPr lang="en-US" sz="3600" dirty="0">
                <a:effectLst/>
                <a:latin typeface="Times New Roman" panose="02020603050405020304" pitchFamily="18" charset="0"/>
                <a:ea typeface="Times New Roman" panose="02020603050405020304" pitchFamily="18" charset="0"/>
              </a:rPr>
              <a:t>.</a:t>
            </a:r>
          </a:p>
          <a:p>
            <a:pPr>
              <a:lnSpc>
                <a:spcPct val="130000"/>
              </a:lnSpc>
              <a:tabLst>
                <a:tab pos="400050" algn="l"/>
              </a:tabLst>
            </a:pP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Câu</a:t>
            </a:r>
            <a:r>
              <a:rPr lang="en-US" sz="3600" b="1" dirty="0">
                <a:effectLst/>
                <a:latin typeface="Times New Roman" panose="02020603050405020304" pitchFamily="18" charset="0"/>
                <a:ea typeface="Times New Roman" panose="02020603050405020304" pitchFamily="18" charset="0"/>
              </a:rPr>
              <a:t> </a:t>
            </a:r>
            <a:r>
              <a:rPr lang="vi-VN" sz="3600" b="1" dirty="0">
                <a:effectLst/>
                <a:latin typeface="Times New Roman" panose="02020603050405020304" pitchFamily="18" charset="0"/>
                <a:ea typeface="Times New Roman" panose="02020603050405020304" pitchFamily="18" charset="0"/>
              </a:rPr>
              <a:t>9. </a:t>
            </a:r>
            <a:r>
              <a:rPr lang="en-US" sz="3600" dirty="0" err="1">
                <a:effectLst/>
                <a:latin typeface="Times New Roman" panose="02020603050405020304" pitchFamily="18" charset="0"/>
                <a:ea typeface="Times New Roman" panose="02020603050405020304" pitchFamily="18" charset="0"/>
              </a:rPr>
              <a:t>Văn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bản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mang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điều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gì</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ích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cho</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bản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thân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em</a:t>
            </a:r>
            <a:r>
              <a:rPr lang="en-US" sz="3600" dirty="0">
                <a:effectLst/>
                <a:latin typeface="Times New Roman" panose="02020603050405020304" pitchFamily="18" charset="0"/>
                <a:ea typeface="Times New Roman" panose="02020603050405020304" pitchFamily="18" charset="0"/>
              </a:rPr>
              <a:t>?</a:t>
            </a:r>
          </a:p>
          <a:p>
            <a:pPr>
              <a:lnSpc>
                <a:spcPct val="130000"/>
              </a:lnSpc>
              <a:tabLst>
                <a:tab pos="400050" algn="l"/>
              </a:tabLst>
            </a:pP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Câu</a:t>
            </a:r>
            <a:r>
              <a:rPr lang="en-US" sz="3600" b="1" dirty="0">
                <a:solidFill>
                  <a:srgbClr val="0D0D0D"/>
                </a:solidFill>
                <a:effectLst/>
                <a:latin typeface="Times New Roman" panose="02020603050405020304" pitchFamily="18" charset="0"/>
                <a:ea typeface="Times New Roman" panose="02020603050405020304" pitchFamily="18" charset="0"/>
              </a:rPr>
              <a:t> </a:t>
            </a:r>
            <a:r>
              <a:rPr lang="vi-VN" sz="3600" b="1" dirty="0">
                <a:solidFill>
                  <a:srgbClr val="0D0D0D"/>
                </a:solidFill>
                <a:effectLst/>
                <a:latin typeface="Times New Roman" panose="02020603050405020304" pitchFamily="18" charset="0"/>
                <a:ea typeface="Times New Roman" panose="02020603050405020304" pitchFamily="18" charset="0"/>
              </a:rPr>
              <a:t>10. </a:t>
            </a:r>
            <a:r>
              <a:rPr lang="en-US" sz="3600" dirty="0" err="1">
                <a:solidFill>
                  <a:srgbClr val="0D0D0D"/>
                </a:solidFill>
                <a:effectLst/>
                <a:latin typeface="Times New Roman" panose="02020603050405020304" pitchFamily="18" charset="0"/>
                <a:ea typeface="Times New Roman" panose="02020603050405020304" pitchFamily="18" charset="0"/>
              </a:rPr>
              <a:t>Em</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hãy</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đề</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xuất</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một</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số</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giải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pháp</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để</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phòng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tránh</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đuối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nước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cho</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bản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thân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và</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các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bạn</a:t>
            </a:r>
            <a:r>
              <a:rPr lang="en-US" sz="3600" dirty="0">
                <a:solidFill>
                  <a:srgbClr val="0D0D0D"/>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8064084"/>
      </p:ext>
    </p:extLst>
  </p:cSld>
  <p:clrMapOvr>
    <a:masterClrMapping/>
  </p:clrMapOvr>
  <p:transition spd="slow">
    <p:randomBar dir="ver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09109DA-0BBD-9889-5501-039348402B4C}"/>
              </a:ext>
            </a:extLst>
          </p:cNvPr>
          <p:cNvGraphicFramePr>
            <a:graphicFrameLocks noGrp="1"/>
          </p:cNvGraphicFramePr>
          <p:nvPr>
            <p:extLst>
              <p:ext uri="{D42A27DB-BD31-4B8C-83A1-F6EECF244321}">
                <p14:modId xmlns:p14="http://schemas.microsoft.com/office/powerpoint/2010/main" val="3826083149"/>
              </p:ext>
            </p:extLst>
          </p:nvPr>
        </p:nvGraphicFramePr>
        <p:xfrm>
          <a:off x="660400" y="1672588"/>
          <a:ext cx="10858500" cy="3919223"/>
        </p:xfrm>
        <a:graphic>
          <a:graphicData uri="http://schemas.openxmlformats.org/drawingml/2006/table">
            <a:tbl>
              <a:tblPr firstRow="1" firstCol="1" bandRow="1"/>
              <a:tblGrid>
                <a:gridCol w="1057974">
                  <a:extLst>
                    <a:ext uri="{9D8B030D-6E8A-4147-A177-3AD203B41FA5}">
                      <a16:colId xmlns:a16="http://schemas.microsoft.com/office/drawing/2014/main" val="140162281"/>
                    </a:ext>
                  </a:extLst>
                </a:gridCol>
                <a:gridCol w="9800526">
                  <a:extLst>
                    <a:ext uri="{9D8B030D-6E8A-4147-A177-3AD203B41FA5}">
                      <a16:colId xmlns:a16="http://schemas.microsoft.com/office/drawing/2014/main" val="570099570"/>
                    </a:ext>
                  </a:extLst>
                </a:gridCol>
              </a:tblGrid>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664079"/>
                  </a:ext>
                </a:extLst>
              </a:tr>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vi-VN" sz="36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Văn bản thông tin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658701"/>
                  </a:ext>
                </a:extLst>
              </a:tr>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6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Giới thiệu cách sơ cứu đuối nước đúng cách ở trẻ</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649838"/>
                  </a:ext>
                </a:extLst>
              </a:tr>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36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2</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469282"/>
                  </a:ext>
                </a:extLst>
              </a:tr>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vi-VN" sz="36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Làm thông thoáng đường thở, cho trẻ thở oxy</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846715"/>
                  </a:ext>
                </a:extLst>
              </a:tr>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36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B. Theo </a:t>
                      </a:r>
                      <a:r>
                        <a:rPr lang="en-US" sz="360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trật</a:t>
                      </a:r>
                      <a:r>
                        <a:rPr lang="en-US" sz="36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tự</a:t>
                      </a:r>
                      <a:r>
                        <a:rPr lang="en-US" sz="36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thời</a:t>
                      </a:r>
                      <a:r>
                        <a:rPr lang="en-US" sz="36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gian</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853732"/>
                  </a:ext>
                </a:extLst>
              </a:tr>
            </a:tbl>
          </a:graphicData>
        </a:graphic>
      </p:graphicFrame>
    </p:spTree>
    <p:extLst>
      <p:ext uri="{BB962C8B-B14F-4D97-AF65-F5344CB8AC3E}">
        <p14:creationId xmlns:p14="http://schemas.microsoft.com/office/powerpoint/2010/main" val="96757975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A7D52FB-97E9-CBFE-E977-F129DB02DE08}"/>
              </a:ext>
            </a:extLst>
          </p:cNvPr>
          <p:cNvSpPr txBox="1"/>
          <p:nvPr/>
        </p:nvSpPr>
        <p:spPr>
          <a:xfrm>
            <a:off x="660400" y="1130300"/>
            <a:ext cx="10858500" cy="5188728"/>
          </a:xfrm>
          <a:prstGeom prst="rect">
            <a:avLst/>
          </a:prstGeom>
          <a:noFill/>
        </p:spPr>
        <p:txBody>
          <a:bodyPr wrap="square">
            <a:spAutoFit/>
          </a:bodyPr>
          <a:lstStyle/>
          <a:p>
            <a:pPr indent="540385" algn="just">
              <a:lnSpc>
                <a:spcPct val="130000"/>
              </a:lnSpc>
              <a:spcAft>
                <a:spcPts val="80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Bầu khí quyển bảo vệ sự sống trên Trái đất khỏi một trận mưa thiên thạch. Người ta ước tính có hơn 100.000 phân tử như vậy va chạm vào bầu khí quyển của Trái đất cứ mỗi 24 giờ. Nhưng sự va chạm của bầu khí quyển làm giảm đi tất cả nhưng đặc biệt là lượng khí và bụi trước khi chúng chạm đến mặt đất. Bầu khí quyển cũng làm chệch hướng của nhiều loại bức xạ khác nhau và những phân tử tích điện từ Mặt trời.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30000"/>
              </a:lnSpc>
              <a:spcAft>
                <a:spcPts val="80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 bầu khí quyển mà sự sống trên Trái đất trải qua mưa, gió, mây và các loại thời tiết khác, cũng như là màu sắc của bình minh và hoàng hôn, cầu vồng, và những ánh ban mai hay ánh sáng địa cực đẹp rực rỡ.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960554"/>
      </p:ext>
    </p:extLst>
  </p:cSld>
  <p:clrMapOvr>
    <a:masterClrMapping/>
  </p:clrMapOvr>
  <p:transition spd="slow">
    <p:randomBar dir="ver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73E30DD4-B9F7-2B2A-9817-F02C03249184}"/>
              </a:ext>
            </a:extLst>
          </p:cNvPr>
          <p:cNvGraphicFramePr>
            <a:graphicFrameLocks noGrp="1"/>
          </p:cNvGraphicFramePr>
          <p:nvPr>
            <p:extLst>
              <p:ext uri="{D42A27DB-BD31-4B8C-83A1-F6EECF244321}">
                <p14:modId xmlns:p14="http://schemas.microsoft.com/office/powerpoint/2010/main" val="3168419640"/>
              </p:ext>
            </p:extLst>
          </p:nvPr>
        </p:nvGraphicFramePr>
        <p:xfrm>
          <a:off x="660400" y="1228979"/>
          <a:ext cx="10858500" cy="4806442"/>
        </p:xfrm>
        <a:graphic>
          <a:graphicData uri="http://schemas.openxmlformats.org/drawingml/2006/table">
            <a:tbl>
              <a:tblPr firstRow="1" firstCol="1" bandRow="1"/>
              <a:tblGrid>
                <a:gridCol w="1057974">
                  <a:extLst>
                    <a:ext uri="{9D8B030D-6E8A-4147-A177-3AD203B41FA5}">
                      <a16:colId xmlns:a16="http://schemas.microsoft.com/office/drawing/2014/main" val="1599697304"/>
                    </a:ext>
                  </a:extLst>
                </a:gridCol>
                <a:gridCol w="9800526">
                  <a:extLst>
                    <a:ext uri="{9D8B030D-6E8A-4147-A177-3AD203B41FA5}">
                      <a16:colId xmlns:a16="http://schemas.microsoft.com/office/drawing/2014/main" val="3277838644"/>
                    </a:ext>
                  </a:extLst>
                </a:gridCol>
              </a:tblGrid>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 ảnh minh họa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52880"/>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Số từ biểu thị số lượng chính xác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214185"/>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280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Tác dụng của 02 hình ảnh mình hoạ: </a:t>
                      </a:r>
                      <a:r>
                        <a:rPr lang="vi-VN" sz="280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giúp người đọc hình dung ra được các tư thế, kĩ thuật, phương án cứu nạn, cứu hộ mà văn bản đã nêu.</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194891"/>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HS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đuối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620155"/>
                  </a:ext>
                </a:extLst>
              </a:tr>
            </a:tbl>
          </a:graphicData>
        </a:graphic>
      </p:graphicFrame>
    </p:spTree>
    <p:extLst>
      <p:ext uri="{BB962C8B-B14F-4D97-AF65-F5344CB8AC3E}">
        <p14:creationId xmlns:p14="http://schemas.microsoft.com/office/powerpoint/2010/main" val="2431885632"/>
      </p:ext>
    </p:extLst>
  </p:cSld>
  <p:clrMapOvr>
    <a:masterClrMapping/>
  </p:clrMapOvr>
  <p:transition spd="slow">
    <p:randomBar dir="ver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E5380AC-F762-9AE6-28F2-628617D5966B}"/>
              </a:ext>
            </a:extLst>
          </p:cNvPr>
          <p:cNvGraphicFramePr>
            <a:graphicFrameLocks noGrp="1"/>
          </p:cNvGraphicFramePr>
          <p:nvPr>
            <p:extLst>
              <p:ext uri="{D42A27DB-BD31-4B8C-83A1-F6EECF244321}">
                <p14:modId xmlns:p14="http://schemas.microsoft.com/office/powerpoint/2010/main" val="2020672622"/>
              </p:ext>
            </p:extLst>
          </p:nvPr>
        </p:nvGraphicFramePr>
        <p:xfrm>
          <a:off x="660400" y="1498600"/>
          <a:ext cx="10858500" cy="4267200"/>
        </p:xfrm>
        <a:graphic>
          <a:graphicData uri="http://schemas.openxmlformats.org/drawingml/2006/table">
            <a:tbl>
              <a:tblPr firstRow="1" firstCol="1" bandRow="1"/>
              <a:tblGrid>
                <a:gridCol w="1057974">
                  <a:extLst>
                    <a:ext uri="{9D8B030D-6E8A-4147-A177-3AD203B41FA5}">
                      <a16:colId xmlns:a16="http://schemas.microsoft.com/office/drawing/2014/main" val="1868686511"/>
                    </a:ext>
                  </a:extLst>
                </a:gridCol>
                <a:gridCol w="9800526">
                  <a:extLst>
                    <a:ext uri="{9D8B030D-6E8A-4147-A177-3AD203B41FA5}">
                      <a16:colId xmlns:a16="http://schemas.microsoft.com/office/drawing/2014/main" val="3606307188"/>
                    </a:ext>
                  </a:extLst>
                </a:gridCol>
              </a:tblGrid>
              <a:tr h="803275">
                <a:tc>
                  <a:txBody>
                    <a:bodyPr/>
                    <a:lstStyle/>
                    <a:p>
                      <a:pP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bơi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tabLst>
                          <a:tab pos="40005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800"/>
                        </a:spcAft>
                        <a:tabLst>
                          <a:tab pos="4000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459021"/>
                  </a:ext>
                </a:extLst>
              </a:tr>
            </a:tbl>
          </a:graphicData>
        </a:graphic>
      </p:graphicFrame>
    </p:spTree>
    <p:extLst>
      <p:ext uri="{BB962C8B-B14F-4D97-AF65-F5344CB8AC3E}">
        <p14:creationId xmlns:p14="http://schemas.microsoft.com/office/powerpoint/2010/main" val="317922315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93420FC-D7AD-2157-F4C6-A9E60547E597}"/>
              </a:ext>
            </a:extLst>
          </p:cNvPr>
          <p:cNvSpPr txBox="1"/>
          <p:nvPr/>
        </p:nvSpPr>
        <p:spPr>
          <a:xfrm>
            <a:off x="660400" y="1130300"/>
            <a:ext cx="10858500" cy="4621843"/>
          </a:xfrm>
          <a:prstGeom prst="rect">
            <a:avLst/>
          </a:prstGeom>
          <a:noFill/>
        </p:spPr>
        <p:txBody>
          <a:bodyPr wrap="square">
            <a:spAutoFit/>
          </a:bodyPr>
          <a:lstStyle/>
          <a:p>
            <a:pPr indent="540385" algn="just">
              <a:lnSpc>
                <a:spcPct val="130000"/>
              </a:lnSpc>
              <a:spcAft>
                <a:spcPts val="800"/>
              </a:spcAft>
            </a:pPr>
            <a:r>
              <a:rPr lang="pt-B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Hỗn hợp khí</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30000"/>
              </a:lnSpc>
              <a:spcAft>
                <a:spcPts val="800"/>
              </a:spcAft>
            </a:pPr>
            <a:r>
              <a:rPr lang="pt-BR"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Bầu khí quyển ngày nay gồm có phần lớn là khí nitơ (78%) và khí oxy (21%). Những loại khí khác gồm có argon (0,9%), carbon dioxide (0,04%), và một lượng nhỏ neon, hydro, heli, ozone, methane và nitrous oxide. Lượng hơi nước trong không khí cực kỳ khác nhau, phụ thuộc vào địa điểm và thời gian đo lường.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450263"/>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FBBE86F-9A3E-3DBA-13DF-66E2EE3279AE}"/>
              </a:ext>
            </a:extLst>
          </p:cNvPr>
          <p:cNvSpPr txBox="1"/>
          <p:nvPr/>
        </p:nvSpPr>
        <p:spPr>
          <a:xfrm>
            <a:off x="660400" y="1175626"/>
            <a:ext cx="10858500" cy="5188728"/>
          </a:xfrm>
          <a:prstGeom prst="rect">
            <a:avLst/>
          </a:prstGeom>
          <a:noFill/>
        </p:spPr>
        <p:txBody>
          <a:bodyPr wrap="square">
            <a:spAutoFit/>
          </a:bodyPr>
          <a:lstStyle/>
          <a:p>
            <a:pPr indent="540385" algn="just">
              <a:lnSpc>
                <a:spcPct val="130000"/>
              </a:lnSpc>
              <a:spcAft>
                <a:spcPts val="80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 oxy trong không khí cần thiết cho các quá trình hô hấp và trao đổi chất, những quá trình mà con người và những loài động vật khác nhận lấy năng lượng cần có để duy trì sự sống. Oxy cũng là một yếu tố cần thiết cho nhiều quá trình vật lý, như sự đốt cháy. Khí nitơ, cũng đóng một vai trò quan trọng trong quá trình hô hấp và vô số các quá trình sinh học và lý học khác.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30000"/>
              </a:lnSpc>
              <a:spcAft>
                <a:spcPts val="80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Carbon dioxide góp một phần nhỏ, nhưng quan trọng vào bầu khí quyển. Thực vật sử dụng nó trong quá trình quang hợp, trong quá trình đó chúng sản xuất ra cả năng lượng và oxy.[...]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34720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0E7F91D-1E0D-49A8-4C7C-4C071A803F29}"/>
              </a:ext>
            </a:extLst>
          </p:cNvPr>
          <p:cNvSpPr txBox="1"/>
          <p:nvPr/>
        </p:nvSpPr>
        <p:spPr>
          <a:xfrm>
            <a:off x="660400" y="1130300"/>
            <a:ext cx="10858500" cy="5282985"/>
          </a:xfrm>
          <a:prstGeom prst="rect">
            <a:avLst/>
          </a:prstGeom>
          <a:noFill/>
        </p:spPr>
        <p:txBody>
          <a:bodyPr wrap="square">
            <a:spAutoFit/>
          </a:bodyPr>
          <a:lstStyle/>
          <a:p>
            <a:pPr indent="540385" algn="just">
              <a:lnSpc>
                <a:spcPct val="130000"/>
              </a:lnSpc>
              <a:spcAft>
                <a:spcPts val="80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 ở trung tâm trên trái đất khoảng 25km là một lớp oxy “được tăng nạp” gọi là ozone. Mỗi phân tử của tầng ozone đều chứa ba nguyên tử oxy thay vì hai nguyên tử trong một phân tử oxy thông thường.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30000"/>
              </a:lnSpc>
              <a:spcAft>
                <a:spcPts val="80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 ozone hấp thụ một lượng lớn nhiệt bức xạ của mặt trời, và do đó làm ấm bầu khí quyển bên dưới và bảo vệ sự sống khỏi những tác động phá hủy của bức xạ nhiệt. Sự suy yếu của tầng ozone do các chất gây ô nhiễm của con người tạo ra là mối quan tâm lớn ngày nay, và nổi lên như là một lĩnh vực nghiên cứu khoa học quan trọng.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(NGUYỄN ĐĂNG KHOA </a:t>
            </a:r>
            <a:r>
              <a:rPr lang="vi-VN" sz="24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biên dịch</a:t>
            </a:r>
            <a:r>
              <a:rPr lang="vi-VN"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nguồn: </a:t>
            </a:r>
            <a:r>
              <a:rPr lang="vi-VN" sz="24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Tuoitre.vn</a:t>
            </a:r>
            <a:r>
              <a:rPr lang="vi-VN"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ngày 19 Tháng 10, 2009)</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7670880"/>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BB342FE-A63A-4DFC-460F-E73E15A5BF7E}"/>
              </a:ext>
            </a:extLst>
          </p:cNvPr>
          <p:cNvSpPr txBox="1"/>
          <p:nvPr/>
        </p:nvSpPr>
        <p:spPr>
          <a:xfrm>
            <a:off x="787400" y="1222130"/>
            <a:ext cx="10858500" cy="5193538"/>
          </a:xfrm>
          <a:prstGeom prst="rect">
            <a:avLst/>
          </a:prstGeom>
          <a:noFill/>
        </p:spPr>
        <p:txBody>
          <a:bodyPr wrap="square">
            <a:spAutoFit/>
          </a:bodyPr>
          <a:lstStyle/>
          <a:p>
            <a:pPr algn="just">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Lựa chọn đáp án đúng: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1.</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Thông tin chính của văn bản là gì?</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Vai trò của lớp khí quyển đối với sự sống trên trái Đất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Cấu tạo của tầng khí quyển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Tuổi của tầng khí quyển trên Trái Đất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Sự ô nhiễm của bầu khí quyển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30000"/>
              </a:lnSpc>
              <a:spcAft>
                <a:spcPts val="800"/>
              </a:spcAft>
              <a:buAutoNum type="alphaUcPeriod"/>
            </a:pP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tin khoa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trị</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3702981"/>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B961CB8-2872-B0E6-812B-BF25F2C2C806}"/>
              </a:ext>
            </a:extLst>
          </p:cNvPr>
          <p:cNvSpPr txBox="1"/>
          <p:nvPr/>
        </p:nvSpPr>
        <p:spPr>
          <a:xfrm>
            <a:off x="660400" y="1338382"/>
            <a:ext cx="10858500" cy="4042582"/>
          </a:xfrm>
          <a:prstGeom prst="rect">
            <a:avLst/>
          </a:prstGeom>
          <a:noFill/>
        </p:spPr>
        <p:txBody>
          <a:bodyPr wrap="square">
            <a:spAutoFit/>
          </a:bodyPr>
          <a:lstStyle/>
          <a:p>
            <a:pPr algn="just">
              <a:lnSpc>
                <a:spcPct val="130000"/>
              </a:lnSpc>
              <a:spcAft>
                <a:spcPts val="800"/>
              </a:spcAft>
            </a:pP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Đáy</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0595288"/>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002E858-9E76-6140-78AE-7284715E02A8}"/>
              </a:ext>
            </a:extLst>
          </p:cNvPr>
          <p:cNvSpPr txBox="1"/>
          <p:nvPr/>
        </p:nvSpPr>
        <p:spPr>
          <a:xfrm>
            <a:off x="666750" y="1187249"/>
            <a:ext cx="10858500" cy="5263300"/>
          </a:xfrm>
          <a:prstGeom prst="rect">
            <a:avLst/>
          </a:prstGeom>
          <a:noFill/>
        </p:spPr>
        <p:txBody>
          <a:bodyPr wrap="square">
            <a:spAutoFit/>
          </a:bodyPr>
          <a:lstStyle/>
          <a:p>
            <a:pPr algn="just">
              <a:lnSpc>
                <a:spcPct val="130000"/>
              </a:lnSpc>
              <a:spcAft>
                <a:spcPts val="80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hè</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khỏi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triều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khỏi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hè</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nguyệt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khỏi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321031"/>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D1CAF3A-44B3-19DB-374A-9A0BED5A7D2B}"/>
              </a:ext>
            </a:extLst>
          </p:cNvPr>
          <p:cNvSpPr txBox="1"/>
          <p:nvPr/>
        </p:nvSpPr>
        <p:spPr>
          <a:xfrm>
            <a:off x="660400" y="1130300"/>
            <a:ext cx="10858500" cy="5263300"/>
          </a:xfrm>
          <a:prstGeom prst="rect">
            <a:avLst/>
          </a:prstGeom>
          <a:noFill/>
        </p:spPr>
        <p:txBody>
          <a:bodyPr wrap="square">
            <a:spAutoFit/>
          </a:bodyPr>
          <a:lstStyle/>
          <a:p>
            <a:pPr algn="just">
              <a:lnSpc>
                <a:spcPct val="130000"/>
              </a:lnSpc>
              <a:spcAft>
                <a:spcPts val="80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vỏ</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tỏa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lấp</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lánh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ban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tỏa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sảo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vỏ</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38069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284788"/>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8BC2F68-C210-D58B-4356-953DBC58197F}"/>
              </a:ext>
            </a:extLst>
          </p:cNvPr>
          <p:cNvSpPr txBox="1"/>
          <p:nvPr/>
        </p:nvSpPr>
        <p:spPr>
          <a:xfrm>
            <a:off x="666750" y="350501"/>
            <a:ext cx="10858500" cy="678199"/>
          </a:xfrm>
          <a:prstGeom prst="rect">
            <a:avLst/>
          </a:prstGeom>
          <a:solidFill>
            <a:schemeClr val="accent4">
              <a:lumMod val="20000"/>
              <a:lumOff val="80000"/>
            </a:schemeClr>
          </a:solidFill>
        </p:spPr>
        <p:txBody>
          <a:bodyPr wrap="square">
            <a:spAutoFit/>
          </a:bodyPr>
          <a:lstStyle/>
          <a:p>
            <a:pPr algn="just">
              <a:lnSpc>
                <a:spcPct val="130000"/>
              </a:lnSpc>
              <a:spcAft>
                <a:spcPts val="80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ED0711-9B6F-E87E-F843-D44EF800F1EB}"/>
              </a:ext>
            </a:extLst>
          </p:cNvPr>
          <p:cNvSpPr txBox="1"/>
          <p:nvPr/>
        </p:nvSpPr>
        <p:spPr>
          <a:xfrm>
            <a:off x="660400" y="1130300"/>
            <a:ext cx="10858500" cy="5188728"/>
          </a:xfrm>
          <a:prstGeom prst="rect">
            <a:avLst/>
          </a:prstGeom>
          <a:noFill/>
        </p:spPr>
        <p:txBody>
          <a:bodyPr wrap="square">
            <a:spAutoFit/>
          </a:bodyPr>
          <a:lstStyle/>
          <a:p>
            <a:pPr algn="just">
              <a:lnSpc>
                <a:spcPct val="130000"/>
              </a:lnSpc>
              <a:spcAft>
                <a:spcPts val="800"/>
              </a:spcAft>
            </a:pPr>
            <a:r>
              <a:rPr lang="en-US" sz="2800" b="1" i="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1.  </a:t>
            </a:r>
            <a:r>
              <a:rPr lang="en-US" sz="2800" b="1" i="1"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Định</a:t>
            </a:r>
            <a:r>
              <a:rPr lang="en-US" sz="2800" b="1" i="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nghĩa</a:t>
            </a:r>
            <a:r>
              <a:rPr lang="en-US" sz="2800" b="1" i="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văn</a:t>
            </a:r>
            <a:r>
              <a:rPr lang="en-US" sz="2800" b="1" i="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bản</a:t>
            </a:r>
            <a:r>
              <a:rPr lang="en-US" sz="2800" b="1" i="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2800" b="1" i="1"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tin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r>
              <a:rPr lang="en-US" sz="2800" b="1" i="1" dirty="0">
                <a:solidFill>
                  <a:srgbClr val="0D0D0D"/>
                </a:solidFill>
                <a:effectLst/>
                <a:latin typeface="Times New Roman" panose="02020603050405020304" pitchFamily="18" charset="0"/>
                <a:ea typeface="Times New Roman" panose="02020603050405020304" pitchFamily="18" charset="0"/>
              </a:rPr>
              <a:t>2. </a:t>
            </a:r>
            <a:r>
              <a:rPr lang="en-US" sz="2800" b="1" i="1" dirty="0" err="1">
                <a:solidFill>
                  <a:srgbClr val="0D0D0D"/>
                </a:solidFill>
                <a:effectLst/>
                <a:latin typeface="Times New Roman" panose="02020603050405020304" pitchFamily="18" charset="0"/>
                <a:ea typeface="Times New Roman" panose="02020603050405020304" pitchFamily="18" charset="0"/>
              </a:rPr>
              <a:t>Đặc</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điểm</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của</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văn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bản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thông</a:t>
            </a:r>
            <a:r>
              <a:rPr lang="en-US" sz="2800" b="1" i="1" dirty="0">
                <a:solidFill>
                  <a:srgbClr val="0D0D0D"/>
                </a:solidFill>
                <a:effectLst/>
                <a:latin typeface="Times New Roman" panose="02020603050405020304" pitchFamily="18" charset="0"/>
                <a:ea typeface="Times New Roman" panose="02020603050405020304" pitchFamily="18" charset="0"/>
              </a:rPr>
              <a:t> tin</a:t>
            </a:r>
            <a:endParaRPr lang="en-US" sz="2800" dirty="0">
              <a:effectLst/>
              <a:latin typeface="Times New Roman" panose="02020603050405020304" pitchFamily="18" charset="0"/>
              <a:ea typeface="Times New Roman" panose="02020603050405020304" pitchFamily="18" charset="0"/>
            </a:endParaRPr>
          </a:p>
          <a:p>
            <a:pPr algn="just">
              <a:lnSpc>
                <a:spcPct val="130000"/>
              </a:lnSpc>
            </a:pPr>
            <a:r>
              <a:rPr lang="en-US" sz="2800" b="1" dirty="0">
                <a:solidFill>
                  <a:srgbClr val="0D0D0D"/>
                </a:solidFill>
                <a:effectLst/>
                <a:latin typeface="Times New Roman" panose="02020603050405020304" pitchFamily="18" charset="0"/>
                <a:ea typeface="Times New Roman" panose="02020603050405020304" pitchFamily="18" charset="0"/>
              </a:rPr>
              <a:t>*</a:t>
            </a:r>
            <a:r>
              <a:rPr lang="en-US" sz="2800" b="1" dirty="0" err="1">
                <a:solidFill>
                  <a:srgbClr val="0D0D0D"/>
                </a:solidFill>
                <a:effectLst/>
                <a:latin typeface="Times New Roman" panose="02020603050405020304" pitchFamily="18" charset="0"/>
                <a:ea typeface="Times New Roman" panose="02020603050405020304" pitchFamily="18" charset="0"/>
              </a:rPr>
              <a:t>Về</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nội</a:t>
            </a:r>
            <a:r>
              <a:rPr lang="en-US" sz="2800" b="1" dirty="0">
                <a:solidFill>
                  <a:srgbClr val="0D0D0D"/>
                </a:solidFill>
                <a:effectLst/>
                <a:latin typeface="Times New Roman" panose="02020603050405020304" pitchFamily="18" charset="0"/>
                <a:ea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rPr>
              <a:t>Cung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bao </a:t>
            </a:r>
            <a:r>
              <a:rPr lang="en-US" sz="2800" dirty="0" err="1">
                <a:solidFill>
                  <a:srgbClr val="0D0D0D"/>
                </a:solidFill>
                <a:effectLst/>
                <a:latin typeface="Times New Roman" panose="02020603050405020304" pitchFamily="18" charset="0"/>
                <a:ea typeface="Times New Roman" panose="02020603050405020304" pitchFamily="18" charset="0"/>
              </a:rPr>
              <a:t>gồm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30000"/>
              </a:lnSpc>
              <a:spcAft>
                <a:spcPts val="8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sa-pô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91812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C1ABAD0-CB71-D71A-DDCC-135F42D66DA1}"/>
              </a:ext>
            </a:extLst>
          </p:cNvPr>
          <p:cNvSpPr txBox="1"/>
          <p:nvPr/>
        </p:nvSpPr>
        <p:spPr>
          <a:xfrm>
            <a:off x="660400" y="1495545"/>
            <a:ext cx="10858500" cy="3649269"/>
          </a:xfrm>
          <a:prstGeom prst="rect">
            <a:avLst/>
          </a:prstGeom>
          <a:noFill/>
        </p:spPr>
        <p:txBody>
          <a:bodyPr wrap="square">
            <a:spAutoFit/>
          </a:bodyPr>
          <a:lstStyle/>
          <a:p>
            <a:pPr algn="just">
              <a:lnSpc>
                <a:spcPct val="130000"/>
              </a:lnSpc>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hước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hóm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hỉnh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kính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kính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xác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gũi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dễ</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khoa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xác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890675"/>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5606D5E-2F24-DEED-E480-65D20365F8FC}"/>
              </a:ext>
            </a:extLst>
          </p:cNvPr>
          <p:cNvSpPr txBox="1"/>
          <p:nvPr/>
        </p:nvSpPr>
        <p:spPr>
          <a:xfrm>
            <a:off x="660400" y="1130300"/>
            <a:ext cx="10858500" cy="5141536"/>
          </a:xfrm>
          <a:prstGeom prst="rect">
            <a:avLst/>
          </a:prstGeom>
          <a:noFill/>
        </p:spPr>
        <p:txBody>
          <a:bodyPr wrap="square">
            <a:spAutoFit/>
          </a:bodyPr>
          <a:lstStyle/>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7.</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tổn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nảy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nở</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sôi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hỗn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sạch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8.</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013493"/>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042C343-476D-8D82-5CCF-B7939E5609DA}"/>
              </a:ext>
            </a:extLst>
          </p:cNvPr>
          <p:cNvSpPr txBox="1"/>
          <p:nvPr/>
        </p:nvSpPr>
        <p:spPr>
          <a:xfrm>
            <a:off x="660400" y="1496675"/>
            <a:ext cx="10858500" cy="4084260"/>
          </a:xfrm>
          <a:prstGeom prst="rect">
            <a:avLst/>
          </a:prstGeom>
          <a:noFill/>
        </p:spPr>
        <p:txBody>
          <a:bodyPr wrap="square">
            <a:spAutoFit/>
          </a:bodyPr>
          <a:lstStyle/>
          <a:p>
            <a:pPr algn="just">
              <a:lnSpc>
                <a:spcPct val="130000"/>
              </a:lnSpc>
              <a:spcAft>
                <a:spcPts val="800"/>
              </a:spcAft>
            </a:pPr>
            <a:r>
              <a:rPr lang="en-US" sz="3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10.</a:t>
            </a:r>
            <a:r>
              <a:rPr lang="vi-VN"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Từ việc đọc văn bản trên, em </a:t>
            </a:r>
            <a:r>
              <a:rPr lang="vi-VN"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hãy nêu ra ít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03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góp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 vệ hành tinh xanh?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743963"/>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F3D5E48-AD50-079D-CEE4-89CB68269578}"/>
              </a:ext>
            </a:extLst>
          </p:cNvPr>
          <p:cNvGraphicFramePr>
            <a:graphicFrameLocks noGrp="1"/>
          </p:cNvGraphicFramePr>
          <p:nvPr>
            <p:extLst>
              <p:ext uri="{D42A27DB-BD31-4B8C-83A1-F6EECF244321}">
                <p14:modId xmlns:p14="http://schemas.microsoft.com/office/powerpoint/2010/main" val="1015887176"/>
              </p:ext>
            </p:extLst>
          </p:nvPr>
        </p:nvGraphicFramePr>
        <p:xfrm>
          <a:off x="660400" y="1345658"/>
          <a:ext cx="10858500" cy="4802952"/>
        </p:xfrm>
        <a:graphic>
          <a:graphicData uri="http://schemas.openxmlformats.org/drawingml/2006/table">
            <a:tbl>
              <a:tblPr firstRow="1" firstCol="1" bandRow="1"/>
              <a:tblGrid>
                <a:gridCol w="1057974">
                  <a:extLst>
                    <a:ext uri="{9D8B030D-6E8A-4147-A177-3AD203B41FA5}">
                      <a16:colId xmlns:a16="http://schemas.microsoft.com/office/drawing/2014/main" val="465152244"/>
                    </a:ext>
                  </a:extLst>
                </a:gridCol>
                <a:gridCol w="9800526">
                  <a:extLst>
                    <a:ext uri="{9D8B030D-6E8A-4147-A177-3AD203B41FA5}">
                      <a16:colId xmlns:a16="http://schemas.microsoft.com/office/drawing/2014/main" val="276122657"/>
                    </a:ext>
                  </a:extLst>
                </a:gridCol>
              </a:tblGrid>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18298"/>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vi-VN"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Vai trò của lớp khí quyển đối với sự sống trên trái Đất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217354"/>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Thông tin khoa học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25230"/>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Đáy của một biển không khí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528610"/>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hè</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khỏi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003791"/>
                  </a:ext>
                </a:extLst>
              </a:tr>
            </a:tbl>
          </a:graphicData>
        </a:graphic>
      </p:graphicFrame>
    </p:spTree>
    <p:extLst>
      <p:ext uri="{BB962C8B-B14F-4D97-AF65-F5344CB8AC3E}">
        <p14:creationId xmlns:p14="http://schemas.microsoft.com/office/powerpoint/2010/main" val="1616588361"/>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171DA0C-AC4B-75F3-434D-BD0A9A878AC4}"/>
              </a:ext>
            </a:extLst>
          </p:cNvPr>
          <p:cNvGraphicFramePr>
            <a:graphicFrameLocks noGrp="1"/>
          </p:cNvGraphicFramePr>
          <p:nvPr>
            <p:extLst>
              <p:ext uri="{D42A27DB-BD31-4B8C-83A1-F6EECF244321}">
                <p14:modId xmlns:p14="http://schemas.microsoft.com/office/powerpoint/2010/main" val="3753986550"/>
              </p:ext>
            </p:extLst>
          </p:nvPr>
        </p:nvGraphicFramePr>
        <p:xfrm>
          <a:off x="660400" y="1354580"/>
          <a:ext cx="10858500" cy="4905756"/>
        </p:xfrm>
        <a:graphic>
          <a:graphicData uri="http://schemas.openxmlformats.org/drawingml/2006/table">
            <a:tbl>
              <a:tblPr firstRow="1" firstCol="1" bandRow="1"/>
              <a:tblGrid>
                <a:gridCol w="1057974">
                  <a:extLst>
                    <a:ext uri="{9D8B030D-6E8A-4147-A177-3AD203B41FA5}">
                      <a16:colId xmlns:a16="http://schemas.microsoft.com/office/drawing/2014/main" val="2244314611"/>
                    </a:ext>
                  </a:extLst>
                </a:gridCol>
                <a:gridCol w="9800526">
                  <a:extLst>
                    <a:ext uri="{9D8B030D-6E8A-4147-A177-3AD203B41FA5}">
                      <a16:colId xmlns:a16="http://schemas.microsoft.com/office/drawing/2014/main" val="3748191274"/>
                    </a:ext>
                  </a:extLst>
                </a:gridCol>
              </a:tblGrid>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Khiến người đọc hình dung rõ nét và sống động vai trò quan trọng của lớp vỏ khí quyển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037968"/>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Vừa gần gũi, dễ hiểu vừa mang tính khoa học, chính xác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209356"/>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Bầu khí quyển sau nhiều tỉ năm mới hoàn thiện để sự sống được nảy nở, sinh sôi, hãy bảo vệ nó</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28468"/>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=&gt;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972832"/>
                  </a:ext>
                </a:extLst>
              </a:tr>
            </a:tbl>
          </a:graphicData>
        </a:graphic>
      </p:graphicFrame>
    </p:spTree>
    <p:extLst>
      <p:ext uri="{BB962C8B-B14F-4D97-AF65-F5344CB8AC3E}">
        <p14:creationId xmlns:p14="http://schemas.microsoft.com/office/powerpoint/2010/main" val="381965768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08864C85-EF04-C06C-718E-FF3C0CD879BB}"/>
              </a:ext>
            </a:extLst>
          </p:cNvPr>
          <p:cNvGraphicFramePr>
            <a:graphicFrameLocks noGrp="1"/>
          </p:cNvGraphicFramePr>
          <p:nvPr>
            <p:extLst>
              <p:ext uri="{D42A27DB-BD31-4B8C-83A1-F6EECF244321}">
                <p14:modId xmlns:p14="http://schemas.microsoft.com/office/powerpoint/2010/main" val="1604090367"/>
              </p:ext>
            </p:extLst>
          </p:nvPr>
        </p:nvGraphicFramePr>
        <p:xfrm>
          <a:off x="660400" y="1516325"/>
          <a:ext cx="10858500" cy="4605148"/>
        </p:xfrm>
        <a:graphic>
          <a:graphicData uri="http://schemas.openxmlformats.org/drawingml/2006/table">
            <a:tbl>
              <a:tblPr firstRow="1" firstCol="1" bandRow="1"/>
              <a:tblGrid>
                <a:gridCol w="1057974">
                  <a:extLst>
                    <a:ext uri="{9D8B030D-6E8A-4147-A177-3AD203B41FA5}">
                      <a16:colId xmlns:a16="http://schemas.microsoft.com/office/drawing/2014/main" val="1634200735"/>
                    </a:ext>
                  </a:extLst>
                </a:gridCol>
                <a:gridCol w="9800526">
                  <a:extLst>
                    <a:ext uri="{9D8B030D-6E8A-4147-A177-3AD203B41FA5}">
                      <a16:colId xmlns:a16="http://schemas.microsoft.com/office/drawing/2014/main" val="792130665"/>
                    </a:ext>
                  </a:extLst>
                </a:gridCol>
              </a:tblGrid>
              <a:tr h="0">
                <a:tc>
                  <a:txBody>
                    <a:bodyPr/>
                    <a:lstStyle/>
                    <a:p>
                      <a:pPr algn="ct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30000"/>
                        </a:lnSpc>
                        <a:buSzPts val="1400"/>
                        <a:buFont typeface="Times New Roman" panose="02020603050405020304" pitchFamily="18" charset="0"/>
                        <a:buChar char="-"/>
                      </a:pP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 so sánh: bầu khí quyển với mái kính của nhà kính</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SzPts val="1400"/>
                        <a:buFont typeface="Times New Roman" panose="02020603050405020304" pitchFamily="18" charset="0"/>
                        <a:buChar char="-"/>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 dụng: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 đoạn văn sinh động, hấp dẫn, gợi hình, gợi cảm</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Nhấn mạnh vai trò của bầu khí quyển đối với sự sống trên Trái Đất.</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749279"/>
                  </a:ext>
                </a:extLst>
              </a:tr>
              <a:tr h="803275">
                <a:tc>
                  <a:txBody>
                    <a:bodyPr/>
                    <a:lstStyle/>
                    <a:p>
                      <a:pP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HS thể hiện quan điểm và suy nghĩ cá nhân, chẳng hạn: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Nâng cao ý thức bảo vệ môi trường,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nguyên liệu tái chế,</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Trồng cây gây rừng,…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214909"/>
                  </a:ext>
                </a:extLst>
              </a:tr>
            </a:tbl>
          </a:graphicData>
        </a:graphic>
      </p:graphicFrame>
    </p:spTree>
    <p:extLst>
      <p:ext uri="{BB962C8B-B14F-4D97-AF65-F5344CB8AC3E}">
        <p14:creationId xmlns:p14="http://schemas.microsoft.com/office/powerpoint/2010/main" val="793730247"/>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112C132-2B1F-7E0F-6334-CB19C2169DC5}"/>
              </a:ext>
            </a:extLst>
          </p:cNvPr>
          <p:cNvSpPr txBox="1"/>
          <p:nvPr/>
        </p:nvSpPr>
        <p:spPr>
          <a:xfrm>
            <a:off x="660400" y="1360341"/>
            <a:ext cx="10858500" cy="4708981"/>
          </a:xfrm>
          <a:prstGeom prst="rect">
            <a:avLst/>
          </a:prstGeom>
          <a:noFill/>
        </p:spPr>
        <p:txBody>
          <a:bodyPr wrap="square">
            <a:spAutoFit/>
          </a:bodyPr>
          <a:lstStyle/>
          <a:p>
            <a:pPr algn="just">
              <a:spcAft>
                <a:spcPts val="800"/>
              </a:spcAft>
            </a:pPr>
            <a:r>
              <a:rPr lang="vi-VN" sz="28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 số 02:</a:t>
            </a: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 văn bản sau: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 trình kỳ diệu của Trái Đất.... Nhịp điệu cuộc sống.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800"/>
              </a:spcAf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 năm có 365,25, đó là số ngày mà Trái Đất quay trở lại nơi mà nó xuất phát để lại bắt đầu cho một hành trình mới. Cuộc hành trình tuy thật quen thuộc và đơn sơ nhưng đó là một cuộc viễn du đầy tính sử thi của Trái Đất.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80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 Đất quay nghiêng với độ nghiêng không bao giờ ổn định, nó luôn thay đổi từng chút một. Và chỉ có nhiêu ấy thôi đã đủ để thay đổi tiến trình lịch sử của loài người, tập tính của các loài sinh vật và cả chúng ta hôm nay.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2637360"/>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E16B5E6-7AA2-5A20-EC52-020327D36B17}"/>
              </a:ext>
            </a:extLst>
          </p:cNvPr>
          <p:cNvSpPr txBox="1"/>
          <p:nvPr/>
        </p:nvSpPr>
        <p:spPr>
          <a:xfrm>
            <a:off x="660400" y="1567000"/>
            <a:ext cx="10858500" cy="4503797"/>
          </a:xfrm>
          <a:prstGeom prst="rect">
            <a:avLst/>
          </a:prstGeom>
          <a:noFill/>
        </p:spPr>
        <p:txBody>
          <a:bodyPr wrap="square">
            <a:spAutoFit/>
          </a:bodyPr>
          <a:lstStyle/>
          <a:p>
            <a:pPr indent="540385" algn="just">
              <a:spcAft>
                <a:spcPts val="80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 ngày có ngày và đêm xen kẽ nhau đã quá là quen thuộc. Nhưng ở hai địa cực của Trái Đất, mọi chuyện không đơn giản như vậy. Ở Bắc Cực vào mùa hè, Mặt Trời chiếu sáng suốt 6 tháng và vào mùa đông màn đêm bao phủ từng ấy thời gian. Ánh Mặt Trời ló dạng sau mùa đông tối tăm kích thích sự sống trỗi dậy, các loài động vật sinh sản, sự sống thật nhộn nhịp.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80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 hè và mùa đông ở hai cực là ví dụ rõ ràng nhất về sự khác biệt giữa các mùa của Trái Đất. Nhịp điệu mùa ảnh hướng lớn đến văn hóa của từng nơi trên thế giới, từ lễ đón ngày hạ chí và đông chí tại Stonehenge cho đến ngày lễ đón xuân phân của người Maya ở Châu Mỹ.</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598779"/>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7675" y="1130300"/>
            <a:ext cx="1136967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9793635-57DE-18D6-15E6-D64ED9C570BD}"/>
              </a:ext>
            </a:extLst>
          </p:cNvPr>
          <p:cNvSpPr txBox="1"/>
          <p:nvPr/>
        </p:nvSpPr>
        <p:spPr>
          <a:xfrm>
            <a:off x="447675" y="1028700"/>
            <a:ext cx="11283950" cy="5365571"/>
          </a:xfrm>
          <a:prstGeom prst="rect">
            <a:avLst/>
          </a:prstGeom>
          <a:noFill/>
        </p:spPr>
        <p:txBody>
          <a:bodyPr wrap="square">
            <a:spAutoFit/>
          </a:bodyPr>
          <a:lstStyle/>
          <a:p>
            <a:pPr indent="540385" algn="just">
              <a:spcAft>
                <a:spcPts val="80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 xuân phân và thu phân là hai điểm ngắn ngủi duy nhất mà Mặt Trời chiếu vuông góc với xích đạo. Người Maya không hiểu vì sao lại như vậy nên đã xây dựng một kim tự tháp để chào đón ánh nắng xuân phân. Khi ánh nắng ấy chiếu tới kim tự tháp này, nó để lại một vệt dài giống như một con rắn. Và họ quan niệm rằng đó chính là sứ giả của thần Mặt Trời.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80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Bây giờ chúng ta hãy ngó sang Sahara, hoang mạc lớn nhất Trái Đất. Các nghiên cứu chỉ rằng, cách đây không quá lâu, vào cái thời mà tổ tiên chúng ta còn ở châu Phi, Sahara là một nơi rất ẩm ướt, sông hồ chằng chịt. Cái gây ra điều này chính là gió mùa. Và một khi không còn gió mùa, Sahara trở thành một nơi như chúng ta biết ngày nay. Hiện tại, các nhà khảo cổ đã tìm thấy rất nhiều những bức hình động vật và cả con người tại Shahara. Đây là bằng chứng cho thấy tổ tiên của chúng ta đã từng sống ở đây.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357573"/>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8B217E8-E6C0-AD2E-FEF6-E3BCCDB8ACAD}"/>
              </a:ext>
            </a:extLst>
          </p:cNvPr>
          <p:cNvSpPr txBox="1"/>
          <p:nvPr/>
        </p:nvSpPr>
        <p:spPr>
          <a:xfrm>
            <a:off x="660400" y="1345737"/>
            <a:ext cx="10858500" cy="4606389"/>
          </a:xfrm>
          <a:prstGeom prst="rect">
            <a:avLst/>
          </a:prstGeom>
          <a:noFill/>
        </p:spPr>
        <p:txBody>
          <a:bodyPr wrap="square">
            <a:spAutoFit/>
          </a:bodyPr>
          <a:lstStyle/>
          <a:p>
            <a:pPr indent="540385" algn="just">
              <a:spcAft>
                <a:spcPts val="80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Vậy cái gì đã lấy đi gió mùa của Shahara? Câu trả lời là </a:t>
            </a:r>
            <a:r>
              <a:rPr lang="vi-VN"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 nghiêng của Trái Đất</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Khi Sahara ẩm ướt, độ nghiêng của Trái Đất đạt cực đại 24 độ. Thay đổi không lớn nhưng để lại hệ quả thấy rõ. Và khi Trái Đất có được độ nghiêng như bây giờ 23,4 độ thì Sahara đã như bây giờ rồi. Trong tương lai con cháu của chúng ta sẽ lại thấy một Sahara xanh tươi nhưng điều này ít nhất cũng phải mất 15000 năm nữa.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80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 tới 1 độ nghiêng tuy nhỏ nhoi nhưng với Trái Đất nó không nhỏ chút nào cả. Độ nghiêng ấy chi phối sự sống từ lúc mà các sinh vật đầu tiên xuất hiện trên quả đất này. Đó quả thật là một điều kỳ diệu.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 Robert Nguyen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https://www.noron.vn/post/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9/6/2023</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208314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284788"/>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C8BC2F68-C210-D58B-4356-953DBC58197F}"/>
              </a:ext>
            </a:extLst>
          </p:cNvPr>
          <p:cNvSpPr txBox="1"/>
          <p:nvPr/>
        </p:nvSpPr>
        <p:spPr>
          <a:xfrm>
            <a:off x="66675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AF54BF3-DCE0-82F3-7E61-D93CF83BAF42}"/>
              </a:ext>
            </a:extLst>
          </p:cNvPr>
          <p:cNvSpPr txBox="1"/>
          <p:nvPr/>
        </p:nvSpPr>
        <p:spPr>
          <a:xfrm>
            <a:off x="787400" y="1075738"/>
            <a:ext cx="10858500" cy="5393912"/>
          </a:xfrm>
          <a:prstGeom prst="rect">
            <a:avLst/>
          </a:prstGeom>
          <a:noFill/>
        </p:spPr>
        <p:txBody>
          <a:bodyPr wrap="square">
            <a:spAutoFit/>
          </a:bodyPr>
          <a:lstStyle/>
          <a:p>
            <a:pPr algn="just">
              <a:lnSpc>
                <a:spcPct val="130000"/>
              </a:lnSpc>
              <a:spcAft>
                <a:spcPts val="8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3811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53C730A-3E45-575D-2704-D32B169CBD82}"/>
              </a:ext>
            </a:extLst>
          </p:cNvPr>
          <p:cNvSpPr txBox="1"/>
          <p:nvPr/>
        </p:nvSpPr>
        <p:spPr>
          <a:xfrm>
            <a:off x="660400" y="1130300"/>
            <a:ext cx="10858500" cy="5032211"/>
          </a:xfrm>
          <a:prstGeom prst="rect">
            <a:avLst/>
          </a:prstGeom>
          <a:noFill/>
        </p:spPr>
        <p:txBody>
          <a:bodyPr wrap="square">
            <a:spAutoFit/>
          </a:bodyPr>
          <a:lstStyle/>
          <a:p>
            <a:pPr algn="just">
              <a:lnSpc>
                <a:spcPct val="130000"/>
              </a:lnSpc>
              <a:spcAft>
                <a:spcPts val="800"/>
              </a:spcAft>
            </a:pP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Lựa chọn đáp án đúng: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1.</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7080293"/>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4A884D9-A99D-D8DE-F20A-675A0C87BC8F}"/>
              </a:ext>
            </a:extLst>
          </p:cNvPr>
          <p:cNvSpPr txBox="1"/>
          <p:nvPr/>
        </p:nvSpPr>
        <p:spPr>
          <a:xfrm>
            <a:off x="660400" y="1387992"/>
            <a:ext cx="10858500" cy="4929619"/>
          </a:xfrm>
          <a:prstGeom prst="rect">
            <a:avLst/>
          </a:prstGeom>
          <a:noFill/>
        </p:spPr>
        <p:txBody>
          <a:bodyPr wrap="square">
            <a:spAutoFit/>
          </a:bodyPr>
          <a:lstStyle/>
          <a:p>
            <a:pPr algn="just">
              <a:lnSpc>
                <a:spcPct val="130000"/>
              </a:lnSpc>
              <a:spcAft>
                <a:spcPts val="800"/>
              </a:spcAft>
            </a:pP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viễn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trỗi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Sahara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1133821"/>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37C9AC8-F303-A9CB-734E-EF424602DF6B}"/>
              </a:ext>
            </a:extLst>
          </p:cNvPr>
          <p:cNvSpPr txBox="1"/>
          <p:nvPr/>
        </p:nvSpPr>
        <p:spPr>
          <a:xfrm>
            <a:off x="660400" y="1387992"/>
            <a:ext cx="10858500" cy="4289444"/>
          </a:xfrm>
          <a:prstGeom prst="rect">
            <a:avLst/>
          </a:prstGeom>
          <a:noFill/>
        </p:spPr>
        <p:txBody>
          <a:bodyPr wrap="square">
            <a:spAutoFit/>
          </a:bodyPr>
          <a:lstStyle/>
          <a:p>
            <a:pPr algn="just">
              <a:lnSpc>
                <a:spcPct val="130000"/>
              </a:lnSpc>
              <a:spcAft>
                <a:spcPts val="800"/>
              </a:spcAft>
            </a:pP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365,25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Sahara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mới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2173327"/>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E0B821F-3936-DE82-4682-39FBC7919023}"/>
              </a:ext>
            </a:extLst>
          </p:cNvPr>
          <p:cNvSpPr txBox="1"/>
          <p:nvPr/>
        </p:nvSpPr>
        <p:spPr>
          <a:xfrm>
            <a:off x="660400" y="1472062"/>
            <a:ext cx="10858500" cy="4380686"/>
          </a:xfrm>
          <a:prstGeom prst="rect">
            <a:avLst/>
          </a:prstGeom>
          <a:noFill/>
        </p:spPr>
        <p:txBody>
          <a:bodyPr wrap="square">
            <a:spAutoFit/>
          </a:bodyPr>
          <a:lstStyle/>
          <a:p>
            <a:pPr algn="just">
              <a:spcAft>
                <a:spcPts val="80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4</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nghiêng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Sahara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Sahara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Sahara,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triều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888674"/>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A97048D-F2BD-9FA8-72EC-379B6C8F5A84}"/>
              </a:ext>
            </a:extLst>
          </p:cNvPr>
          <p:cNvSpPr txBox="1"/>
          <p:nvPr/>
        </p:nvSpPr>
        <p:spPr>
          <a:xfrm>
            <a:off x="660400" y="1137507"/>
            <a:ext cx="10858500" cy="5601533"/>
          </a:xfrm>
          <a:prstGeom prst="rect">
            <a:avLst/>
          </a:prstGeom>
          <a:noFill/>
        </p:spPr>
        <p:txBody>
          <a:bodyPr wrap="square">
            <a:spAutoFit/>
          </a:bodyPr>
          <a:lstStyle/>
          <a:p>
            <a:pPr algn="just">
              <a:spcAft>
                <a:spcPts val="800"/>
              </a:spcAft>
            </a:pPr>
            <a:r>
              <a:rPr lang="vi-VN"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5</a:t>
            </a:r>
            <a:r>
              <a:rPr lang="vi-VN"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5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5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khốc</a:t>
            </a: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5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diệu</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6</a:t>
            </a:r>
            <a:r>
              <a:rPr lang="vi-VN"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5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5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500" dirty="0">
                <a:solidFill>
                  <a:srgbClr val="0D0D0D"/>
                </a:solidFill>
                <a:effectLst/>
                <a:latin typeface="Times New Roman" panose="02020603050405020304" pitchFamily="18" charset="0"/>
                <a:ea typeface="Times New Roman" panose="02020603050405020304" pitchFamily="18" charset="0"/>
              </a:rPr>
              <a:t>A</a:t>
            </a:r>
            <a:r>
              <a:rPr lang="vi-VN" sz="2500" dirty="0">
                <a:solidFill>
                  <a:srgbClr val="0D0D0D"/>
                </a:solidFill>
                <a:effectLst/>
                <a:latin typeface="Times New Roman" panose="02020603050405020304" pitchFamily="18" charset="0"/>
                <a:ea typeface="Times New Roman" panose="02020603050405020304" pitchFamily="18" charset="0"/>
              </a:rPr>
              <a:t>. Giúp cho văn bản giàu thuyết phục hơn thể hiện được quan điểm, thái độ của người viết</a:t>
            </a:r>
            <a:endParaRPr lang="en-US" sz="2500" dirty="0">
              <a:effectLst/>
              <a:latin typeface="Times New Roman" panose="02020603050405020304" pitchFamily="18" charset="0"/>
              <a:ea typeface="Times New Roman" panose="02020603050405020304" pitchFamily="18" charset="0"/>
            </a:endParaRPr>
          </a:p>
          <a:p>
            <a:pPr algn="just"/>
            <a:r>
              <a:rPr lang="vi-VN" sz="2500" dirty="0">
                <a:solidFill>
                  <a:srgbClr val="0D0D0D"/>
                </a:solidFill>
                <a:effectLst/>
                <a:latin typeface="Times New Roman" panose="02020603050405020304" pitchFamily="18" charset="0"/>
                <a:ea typeface="Times New Roman" panose="02020603050405020304" pitchFamily="18" charset="0"/>
              </a:rPr>
              <a:t>B. Giúp cho những biến đổi Trái Đất được mô tả rõ nét, trực quan sinh động đồng thời thể hiện được tình yêu thiết tha của người viết.</a:t>
            </a:r>
            <a:endParaRPr lang="en-US" sz="2500" dirty="0">
              <a:effectLst/>
              <a:latin typeface="Times New Roman" panose="02020603050405020304" pitchFamily="18" charset="0"/>
              <a:ea typeface="Times New Roman" panose="02020603050405020304" pitchFamily="18" charset="0"/>
            </a:endParaRPr>
          </a:p>
          <a:p>
            <a:pPr algn="just"/>
            <a:r>
              <a:rPr lang="vi-VN" sz="2500" dirty="0">
                <a:solidFill>
                  <a:srgbClr val="0D0D0D"/>
                </a:solidFill>
                <a:effectLst/>
                <a:latin typeface="Times New Roman" panose="02020603050405020304" pitchFamily="18" charset="0"/>
                <a:ea typeface="Times New Roman" panose="02020603050405020304" pitchFamily="18" charset="0"/>
              </a:rPr>
              <a:t>C. Giúp cho lời văn du dương hơn thể hiện được sự ngỡ ngàng của người viết trước những biến đổi của hành tinh</a:t>
            </a:r>
            <a:endParaRPr lang="en-US" sz="2500" dirty="0">
              <a:effectLst/>
              <a:latin typeface="Times New Roman" panose="02020603050405020304" pitchFamily="18" charset="0"/>
              <a:ea typeface="Times New Roman" panose="02020603050405020304" pitchFamily="18" charset="0"/>
            </a:endParaRPr>
          </a:p>
          <a:p>
            <a:pPr algn="just"/>
            <a:r>
              <a:rPr lang="vi-VN" sz="2500" dirty="0">
                <a:solidFill>
                  <a:srgbClr val="0D0D0D"/>
                </a:solidFill>
                <a:effectLst/>
                <a:latin typeface="Times New Roman" panose="02020603050405020304" pitchFamily="18" charset="0"/>
                <a:ea typeface="Times New Roman" panose="02020603050405020304" pitchFamily="18" charset="0"/>
              </a:rPr>
              <a:t>D. Giúp nhấn mạnh nội dung của văn bản đồng thời khẳng định ý nghĩa sâu sắc của văn bản</a:t>
            </a:r>
            <a:endParaRPr lang="en-US"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7783625"/>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53B4382-114E-B2EB-3723-F8157BD81995}"/>
              </a:ext>
            </a:extLst>
          </p:cNvPr>
          <p:cNvSpPr txBox="1"/>
          <p:nvPr/>
        </p:nvSpPr>
        <p:spPr>
          <a:xfrm>
            <a:off x="660400" y="1330325"/>
            <a:ext cx="11155362" cy="4555093"/>
          </a:xfrm>
          <a:prstGeom prst="rect">
            <a:avLst/>
          </a:prstGeom>
          <a:noFill/>
        </p:spPr>
        <p:txBody>
          <a:bodyPr wrap="square">
            <a:spAutoFit/>
          </a:bodyPr>
          <a:lstStyle/>
          <a:p>
            <a:r>
              <a:rPr lang="vi-VN" sz="2700" b="1" dirty="0">
                <a:solidFill>
                  <a:srgbClr val="0D0D0D"/>
                </a:solidFill>
                <a:effectLst/>
                <a:latin typeface="Times New Roman" panose="02020603050405020304" pitchFamily="18" charset="0"/>
                <a:ea typeface="Times New Roman" panose="02020603050405020304" pitchFamily="18" charset="0"/>
              </a:rPr>
              <a:t>Câu 7 .</a:t>
            </a:r>
            <a:r>
              <a:rPr lang="vi-VN" sz="2700" dirty="0">
                <a:solidFill>
                  <a:srgbClr val="0D0D0D"/>
                </a:solidFill>
                <a:effectLst/>
                <a:latin typeface="Times New Roman" panose="02020603050405020304" pitchFamily="18" charset="0"/>
                <a:ea typeface="Times New Roman" panose="02020603050405020304" pitchFamily="18" charset="0"/>
              </a:rPr>
              <a:t> </a:t>
            </a:r>
            <a:r>
              <a:rPr lang="vi-VN" sz="2700" b="1" dirty="0">
                <a:solidFill>
                  <a:srgbClr val="0D0D0D"/>
                </a:solidFill>
                <a:effectLst/>
                <a:latin typeface="Times New Roman" panose="02020603050405020304" pitchFamily="18" charset="0"/>
                <a:ea typeface="Times New Roman" panose="02020603050405020304" pitchFamily="18" charset="0"/>
              </a:rPr>
              <a:t>Thông điệp nào được gợi ra từ văn bản?</a:t>
            </a:r>
            <a:endParaRPr lang="en-US" sz="2700" dirty="0">
              <a:effectLst/>
              <a:latin typeface="Times New Roman" panose="02020603050405020304" pitchFamily="18" charset="0"/>
              <a:ea typeface="Times New Roman" panose="02020603050405020304" pitchFamily="18" charset="0"/>
            </a:endParaRPr>
          </a:p>
          <a:p>
            <a:r>
              <a:rPr lang="vi-VN" sz="2700" dirty="0">
                <a:solidFill>
                  <a:srgbClr val="0D0D0D"/>
                </a:solidFill>
                <a:effectLst/>
                <a:latin typeface="Times New Roman" panose="02020603050405020304" pitchFamily="18" charset="0"/>
                <a:ea typeface="Times New Roman" panose="02020603050405020304" pitchFamily="18" charset="0"/>
              </a:rPr>
              <a:t>A. Trái Đất vẫn luôn tuần hoàn, biến đổi, hãy yêu thương Trái Đất của chúng ta</a:t>
            </a:r>
            <a:endParaRPr lang="en-US" sz="2700" dirty="0">
              <a:effectLst/>
              <a:latin typeface="Times New Roman" panose="02020603050405020304" pitchFamily="18" charset="0"/>
              <a:ea typeface="Times New Roman" panose="02020603050405020304" pitchFamily="18" charset="0"/>
            </a:endParaRPr>
          </a:p>
          <a:p>
            <a:r>
              <a:rPr lang="vi-VN" sz="2700" dirty="0">
                <a:solidFill>
                  <a:srgbClr val="0D0D0D"/>
                </a:solidFill>
                <a:effectLst/>
                <a:latin typeface="Times New Roman" panose="02020603050405020304" pitchFamily="18" charset="0"/>
                <a:ea typeface="Times New Roman" panose="02020603050405020304" pitchFamily="18" charset="0"/>
              </a:rPr>
              <a:t>B. Trái Đất mỗi ngày bị tàn phá, hãy yêu thương Trái Đất của chúng</a:t>
            </a:r>
            <a:r>
              <a:rPr lang="vi-VN" sz="2700" dirty="0">
                <a:solidFill>
                  <a:srgbClr val="000000"/>
                </a:solidFill>
                <a:effectLst/>
                <a:latin typeface="Times New Roman" panose="02020603050405020304" pitchFamily="18" charset="0"/>
                <a:ea typeface="Times New Roman" panose="02020603050405020304" pitchFamily="18" charset="0"/>
              </a:rPr>
              <a:t> ta</a:t>
            </a:r>
            <a:endParaRPr lang="en-US" sz="2700" dirty="0">
              <a:effectLst/>
              <a:latin typeface="Times New Roman" panose="02020603050405020304" pitchFamily="18" charset="0"/>
              <a:ea typeface="Times New Roman" panose="02020603050405020304" pitchFamily="18" charset="0"/>
            </a:endParaRPr>
          </a:p>
          <a:p>
            <a:r>
              <a:rPr lang="vi-VN" sz="2700" dirty="0">
                <a:solidFill>
                  <a:srgbClr val="000000"/>
                </a:solidFill>
                <a:effectLst/>
                <a:latin typeface="Times New Roman" panose="02020603050405020304" pitchFamily="18" charset="0"/>
                <a:ea typeface="Times New Roman" panose="02020603050405020304" pitchFamily="18" charset="0"/>
              </a:rPr>
              <a:t>C. Trái Đất đang kêu cứu, hãy chung tay giải cứu Trái Đất</a:t>
            </a:r>
            <a:endParaRPr lang="en-US" sz="2700" dirty="0">
              <a:effectLst/>
              <a:latin typeface="Times New Roman" panose="02020603050405020304" pitchFamily="18" charset="0"/>
              <a:ea typeface="Times New Roman" panose="02020603050405020304" pitchFamily="18" charset="0"/>
            </a:endParaRPr>
          </a:p>
          <a:p>
            <a:r>
              <a:rPr lang="vi-VN" sz="2700" dirty="0">
                <a:solidFill>
                  <a:srgbClr val="000000"/>
                </a:solidFill>
                <a:effectLst/>
                <a:latin typeface="Times New Roman" panose="02020603050405020304" pitchFamily="18" charset="0"/>
                <a:ea typeface="Times New Roman" panose="02020603050405020304" pitchFamily="18" charset="0"/>
              </a:rPr>
              <a:t>D. Trái Đất biến đổi không ngừng, hãy sống nhanh, sống gấp, sống vội để trải nghiệm</a:t>
            </a:r>
            <a:endParaRPr lang="en-US" sz="2700" dirty="0">
              <a:effectLst/>
              <a:latin typeface="Times New Roman" panose="02020603050405020304" pitchFamily="18" charset="0"/>
              <a:ea typeface="Times New Roman" panose="02020603050405020304" pitchFamily="18" charset="0"/>
            </a:endParaRPr>
          </a:p>
          <a:p>
            <a:pPr algn="just">
              <a:spcAft>
                <a:spcPts val="800"/>
              </a:spcAft>
            </a:pPr>
            <a:r>
              <a:rPr lang="vi-VN" sz="2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700" b="1" dirty="0">
                <a:effectLst/>
                <a:latin typeface="Times New Roman" panose="02020603050405020304" pitchFamily="18" charset="0"/>
                <a:ea typeface="Calibri" panose="020F0502020204030204" pitchFamily="34" charset="0"/>
                <a:cs typeface="Times New Roman" panose="02020603050405020304" pitchFamily="18" charset="0"/>
              </a:rPr>
              <a:t>Câu 8.</a:t>
            </a:r>
            <a:r>
              <a:rPr lang="vi-VN" sz="27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sa</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-po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700" b="1" dirty="0">
                <a:effectLst/>
                <a:latin typeface="Times New Roman" panose="02020603050405020304" pitchFamily="18" charset="0"/>
                <a:ea typeface="Calibri" panose="020F0502020204030204" pitchFamily="34" charset="0"/>
                <a:cs typeface="Times New Roman" panose="02020603050405020304" pitchFamily="18" charset="0"/>
              </a:rPr>
              <a:t>Câu 9.</a:t>
            </a:r>
            <a:r>
              <a:rPr lang="vi-VN" sz="27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Hãy chỉ rõ</a:t>
            </a:r>
            <a:r>
              <a:rPr lang="vi-VN" sz="2700" dirty="0">
                <a:effectLst/>
                <a:latin typeface="Times New Roman" panose="02020603050405020304" pitchFamily="18" charset="0"/>
                <a:ea typeface="Calibri" panose="020F0502020204030204" pitchFamily="34" charset="0"/>
                <a:cs typeface="Times New Roman" panose="02020603050405020304" pitchFamily="18" charset="0"/>
              </a:rPr>
              <a:t> mạch triển khai thông tin trong văn bản.</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Câu 10.</a:t>
            </a:r>
            <a:r>
              <a:rPr lang="vi-VN" sz="2700" dirty="0">
                <a:effectLst/>
                <a:latin typeface="Times New Roman" panose="02020603050405020304" pitchFamily="18" charset="0"/>
                <a:ea typeface="Times New Roman" panose="02020603050405020304" pitchFamily="18" charset="0"/>
                <a:cs typeface="Times New Roman" panose="02020603050405020304" pitchFamily="18" charset="0"/>
              </a:rPr>
              <a:t> Em hãy đề xuất một số giải pháp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thiểu</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332636"/>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3E924D4-AE1C-AFFE-4FE2-D8A8FA86EC9B}"/>
              </a:ext>
            </a:extLst>
          </p:cNvPr>
          <p:cNvGraphicFramePr>
            <a:graphicFrameLocks noGrp="1"/>
          </p:cNvGraphicFramePr>
          <p:nvPr>
            <p:extLst>
              <p:ext uri="{D42A27DB-BD31-4B8C-83A1-F6EECF244321}">
                <p14:modId xmlns:p14="http://schemas.microsoft.com/office/powerpoint/2010/main" val="290052939"/>
              </p:ext>
            </p:extLst>
          </p:nvPr>
        </p:nvGraphicFramePr>
        <p:xfrm>
          <a:off x="660399" y="1445480"/>
          <a:ext cx="10858500" cy="4389120"/>
        </p:xfrm>
        <a:graphic>
          <a:graphicData uri="http://schemas.openxmlformats.org/drawingml/2006/table">
            <a:tbl>
              <a:tblPr firstRow="1" firstCol="1" bandRow="1"/>
              <a:tblGrid>
                <a:gridCol w="1057974">
                  <a:extLst>
                    <a:ext uri="{9D8B030D-6E8A-4147-A177-3AD203B41FA5}">
                      <a16:colId xmlns:a16="http://schemas.microsoft.com/office/drawing/2014/main" val="489422796"/>
                    </a:ext>
                  </a:extLst>
                </a:gridCol>
                <a:gridCol w="9800526">
                  <a:extLst>
                    <a:ext uri="{9D8B030D-6E8A-4147-A177-3AD203B41FA5}">
                      <a16:colId xmlns:a16="http://schemas.microsoft.com/office/drawing/2014/main" val="176388831"/>
                    </a:ext>
                  </a:extLst>
                </a:gridCol>
              </a:tblGrid>
              <a:tr h="0">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267659"/>
                  </a:ext>
                </a:extLst>
              </a:tr>
              <a:tr h="0">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Độ nghiêng của Trái Đất khiến hành tinh của chúng ta biến  đổi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051735"/>
                  </a:ext>
                </a:extLst>
              </a:tr>
              <a:tr h="0">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Thay đổi tiến trình lịch sử của loài người, tập tính của các loài sinh vật và cả chúng ta hôm nay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614810"/>
                  </a:ext>
                </a:extLst>
              </a:tr>
              <a:tr h="0">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Là số ngày mà Trái Đất quay trở lại nơi mà nó xuất phát để lại bắt đầu cho một hành trình mới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330727"/>
                  </a:ext>
                </a:extLst>
              </a:tr>
              <a:tr h="0">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Sahara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78946"/>
                  </a:ext>
                </a:extLst>
              </a:tr>
            </a:tbl>
          </a:graphicData>
        </a:graphic>
      </p:graphicFrame>
    </p:spTree>
    <p:extLst>
      <p:ext uri="{BB962C8B-B14F-4D97-AF65-F5344CB8AC3E}">
        <p14:creationId xmlns:p14="http://schemas.microsoft.com/office/powerpoint/2010/main" val="1283046238"/>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0322EAE-6692-448C-B1A8-9B32473B3625}"/>
              </a:ext>
            </a:extLst>
          </p:cNvPr>
          <p:cNvGraphicFramePr>
            <a:graphicFrameLocks noGrp="1"/>
          </p:cNvGraphicFramePr>
          <p:nvPr>
            <p:extLst>
              <p:ext uri="{D42A27DB-BD31-4B8C-83A1-F6EECF244321}">
                <p14:modId xmlns:p14="http://schemas.microsoft.com/office/powerpoint/2010/main" val="1549852368"/>
              </p:ext>
            </p:extLst>
          </p:nvPr>
        </p:nvGraphicFramePr>
        <p:xfrm>
          <a:off x="660400" y="1207779"/>
          <a:ext cx="10858500" cy="5222240"/>
        </p:xfrm>
        <a:graphic>
          <a:graphicData uri="http://schemas.openxmlformats.org/drawingml/2006/table">
            <a:tbl>
              <a:tblPr firstRow="1" firstCol="1" bandRow="1"/>
              <a:tblGrid>
                <a:gridCol w="1057974">
                  <a:extLst>
                    <a:ext uri="{9D8B030D-6E8A-4147-A177-3AD203B41FA5}">
                      <a16:colId xmlns:a16="http://schemas.microsoft.com/office/drawing/2014/main" val="2347445941"/>
                    </a:ext>
                  </a:extLst>
                </a:gridCol>
                <a:gridCol w="9800526">
                  <a:extLst>
                    <a:ext uri="{9D8B030D-6E8A-4147-A177-3AD203B41FA5}">
                      <a16:colId xmlns:a16="http://schemas.microsoft.com/office/drawing/2014/main" val="617609261"/>
                    </a:ext>
                  </a:extLst>
                </a:gridCol>
              </a:tblGrid>
              <a:tr h="0">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Sự kì diệu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660746"/>
                  </a:ext>
                </a:extLst>
              </a:tr>
              <a:tr h="0">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80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B. Giúp cho những biến đổi Trái Đất được mô tả rõ nét, trực quan sinh động đồng thời thể hiện được tình yêu thiết tha của người viết.</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176096"/>
                  </a:ext>
                </a:extLst>
              </a:tr>
              <a:tr h="0">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vi-VN" sz="280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 Trái Đất vẫn luôn tuần hoàn, biến đổi, hãy yêu thương Trái Đất của chúng ta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784355"/>
                  </a:ext>
                </a:extLst>
              </a:tr>
              <a:tr h="0">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800"/>
                        </a:spcAft>
                        <a:buSzPts val="1400"/>
                        <a:buFont typeface="Times New Roman" panose="02020603050405020304" pitchFamily="18" charset="0"/>
                        <a:buChar char="-"/>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Sapo đưa ra một hiện tượng quen thuộc nhưng vô cùng ý nghĩa, đó là vòng tuần hoàn 1 năm của Trái Đất. Điều khiến mọi người không ngờ là chính điều đó cũng là do độ nghiêng của Trái Đất gây ra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SzPts val="1400"/>
                        <a:buFont typeface="Times New Roman" panose="02020603050405020304" pitchFamily="18" charset="0"/>
                        <a:buChar char="-"/>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Đoạn Sapo đã tạo nên sự bất ngờ thú vị, gợi mở để phần sau người viết nêu vấn đề và lí giải chi 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552165"/>
                  </a:ext>
                </a:extLst>
              </a:tr>
            </a:tbl>
          </a:graphicData>
        </a:graphic>
      </p:graphicFrame>
    </p:spTree>
    <p:extLst>
      <p:ext uri="{BB962C8B-B14F-4D97-AF65-F5344CB8AC3E}">
        <p14:creationId xmlns:p14="http://schemas.microsoft.com/office/powerpoint/2010/main" val="1295228372"/>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B6469AE-808C-3F77-2A69-0E643792C186}"/>
              </a:ext>
            </a:extLst>
          </p:cNvPr>
          <p:cNvGraphicFramePr>
            <a:graphicFrameLocks noGrp="1"/>
          </p:cNvGraphicFramePr>
          <p:nvPr>
            <p:extLst>
              <p:ext uri="{D42A27DB-BD31-4B8C-83A1-F6EECF244321}">
                <p14:modId xmlns:p14="http://schemas.microsoft.com/office/powerpoint/2010/main" val="1610863641"/>
              </p:ext>
            </p:extLst>
          </p:nvPr>
        </p:nvGraphicFramePr>
        <p:xfrm>
          <a:off x="660400" y="1292987"/>
          <a:ext cx="10858500" cy="4998720"/>
        </p:xfrm>
        <a:graphic>
          <a:graphicData uri="http://schemas.openxmlformats.org/drawingml/2006/table">
            <a:tbl>
              <a:tblPr firstRow="1" firstCol="1" bandRow="1"/>
              <a:tblGrid>
                <a:gridCol w="1057974">
                  <a:extLst>
                    <a:ext uri="{9D8B030D-6E8A-4147-A177-3AD203B41FA5}">
                      <a16:colId xmlns:a16="http://schemas.microsoft.com/office/drawing/2014/main" val="3842061045"/>
                    </a:ext>
                  </a:extLst>
                </a:gridCol>
                <a:gridCol w="9800526">
                  <a:extLst>
                    <a:ext uri="{9D8B030D-6E8A-4147-A177-3AD203B41FA5}">
                      <a16:colId xmlns:a16="http://schemas.microsoft.com/office/drawing/2014/main" val="4110340622"/>
                    </a:ext>
                  </a:extLst>
                </a:gridCol>
              </a:tblGrid>
              <a:tr h="0">
                <a:tc>
                  <a:txBody>
                    <a:bodyPr/>
                    <a:lstStyle/>
                    <a:p>
                      <a:pPr algn="ctr">
                        <a:lnSpc>
                          <a:spcPct val="10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Sapo nêu hành trình tuần hoàn của Trái Đất -&gt; Đưa luận điểm: </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Độ nghiêng của Trái Đất khiến hành tinh của chúng ta biến  đổi -&gt; Khẳng định sự biến đổi qua các hiện tượng: ngày - đêm, mùa hè - mùa đông, xuân phân - thu phân và sự hình thành hoang mạc Sahara -&gt; Khẳng định độ nghiêng của Trái Đất là một điều kì diệu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280883"/>
                  </a:ext>
                </a:extLst>
              </a:tr>
              <a:tr h="803275">
                <a:tc>
                  <a:txBody>
                    <a:bodyPr/>
                    <a:lstStyle/>
                    <a:p>
                      <a:pPr>
                        <a:lnSpc>
                          <a:spcPct val="10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lò</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sưởi</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sạch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Tắt</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túi</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nylon,…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324285"/>
                  </a:ext>
                </a:extLst>
              </a:tr>
            </a:tbl>
          </a:graphicData>
        </a:graphic>
      </p:graphicFrame>
    </p:spTree>
    <p:extLst>
      <p:ext uri="{BB962C8B-B14F-4D97-AF65-F5344CB8AC3E}">
        <p14:creationId xmlns:p14="http://schemas.microsoft.com/office/powerpoint/2010/main" val="1747503631"/>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ECBE03B-DE70-A2C1-6931-7C4B01D74139}"/>
              </a:ext>
            </a:extLst>
          </p:cNvPr>
          <p:cNvSpPr txBox="1"/>
          <p:nvPr/>
        </p:nvSpPr>
        <p:spPr>
          <a:xfrm>
            <a:off x="660400" y="1289308"/>
            <a:ext cx="10858500" cy="4832092"/>
          </a:xfrm>
          <a:prstGeom prst="rect">
            <a:avLst/>
          </a:prstGeom>
          <a:noFill/>
        </p:spPr>
        <p:txBody>
          <a:bodyPr wrap="square">
            <a:spAutoFit/>
          </a:bodyPr>
          <a:lstStyle/>
          <a:p>
            <a:pPr algn="just">
              <a:spcAft>
                <a:spcPts val="800"/>
              </a:spcAft>
            </a:pPr>
            <a:r>
              <a:rPr lang="vi-VN"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 số 03:</a:t>
            </a:r>
            <a:r>
              <a:rPr lang="vi-VN"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Đọc văn bản sau: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Sarah Gilbert -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óc</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vắc</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xin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Covid-19 AstraZeneca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spcAft>
                <a:spcPts val="800"/>
              </a:spcAft>
            </a:pP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Vắc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xin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AstraZeneca/Oxford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phao</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dễ</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quản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rẻ</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Sarah Gilbert -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đẻ</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vắc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xin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r>
              <a:rPr lang="en-US" sz="2400" dirty="0" err="1">
                <a:solidFill>
                  <a:srgbClr val="0D0D0D"/>
                </a:solidFill>
                <a:effectLst/>
                <a:latin typeface="Times New Roman" panose="02020603050405020304" pitchFamily="18" charset="0"/>
                <a:ea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rPr>
              <a:t> Gilbert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chuyên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vắc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cứu</a:t>
            </a:r>
            <a:r>
              <a:rPr lang="en-US" sz="2400" dirty="0">
                <a:solidFill>
                  <a:srgbClr val="0D0D0D"/>
                </a:solidFill>
                <a:effectLst/>
                <a:latin typeface="Times New Roman" panose="02020603050405020304" pitchFamily="18" charset="0"/>
                <a:ea typeface="Times New Roman" panose="02020603050405020304" pitchFamily="18" charset="0"/>
              </a:rPr>
              <a:t> Jenner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Oxford,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trung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cứu</a:t>
            </a:r>
            <a:r>
              <a:rPr lang="en-US" sz="2400" dirty="0">
                <a:solidFill>
                  <a:srgbClr val="0D0D0D"/>
                </a:solidFill>
                <a:effectLst/>
                <a:latin typeface="Times New Roman" panose="02020603050405020304" pitchFamily="18" charset="0"/>
                <a:ea typeface="Times New Roman" panose="02020603050405020304" pitchFamily="18" charset="0"/>
              </a:rPr>
              <a:t> y khoa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Tại</a:t>
            </a:r>
            <a:r>
              <a:rPr lang="en-US" sz="2400" dirty="0">
                <a:solidFill>
                  <a:srgbClr val="0D0D0D"/>
                </a:solidFill>
                <a:effectLst/>
                <a:latin typeface="Times New Roman" panose="02020603050405020304" pitchFamily="18" charset="0"/>
                <a:ea typeface="Times New Roman" panose="02020603050405020304" pitchFamily="18" charset="0"/>
              </a:rPr>
              <a:t> Oxford, </a:t>
            </a:r>
            <a:r>
              <a:rPr lang="en-US" sz="2400" dirty="0" err="1">
                <a:solidFill>
                  <a:srgbClr val="0D0D0D"/>
                </a:solidFill>
                <a:effectLst/>
                <a:latin typeface="Times New Roman" panose="02020603050405020304" pitchFamily="18" charset="0"/>
                <a:ea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lập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nhóm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cứu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riêng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vọng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vắc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chủng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cúm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nhau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Năm</a:t>
            </a:r>
            <a:r>
              <a:rPr lang="en-US" sz="2400" dirty="0">
                <a:solidFill>
                  <a:srgbClr val="0D0D0D"/>
                </a:solidFill>
                <a:effectLst/>
                <a:latin typeface="Times New Roman" panose="02020603050405020304" pitchFamily="18" charset="0"/>
                <a:ea typeface="Times New Roman" panose="02020603050405020304" pitchFamily="18" charset="0"/>
              </a:rPr>
              <a:t> 2014, </a:t>
            </a:r>
            <a:r>
              <a:rPr lang="en-US" sz="2400" dirty="0" err="1">
                <a:solidFill>
                  <a:srgbClr val="0D0D0D"/>
                </a:solidFill>
                <a:effectLst/>
                <a:latin typeface="Times New Roman" panose="02020603050405020304" pitchFamily="18" charset="0"/>
                <a:ea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dẫn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vắc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rPr>
              <a:t> Ebola. Khi </a:t>
            </a:r>
            <a:r>
              <a:rPr lang="en-US" sz="2400" dirty="0" err="1">
                <a:solidFill>
                  <a:srgbClr val="0D0D0D"/>
                </a:solidFill>
                <a:effectLst/>
                <a:latin typeface="Times New Roman" panose="02020603050405020304" pitchFamily="18" charset="0"/>
                <a:ea typeface="Times New Roman" panose="02020603050405020304" pitchFamily="18" charset="0"/>
              </a:rPr>
              <a:t>Hội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hô</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hấp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Trung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Đông</a:t>
            </a:r>
            <a:r>
              <a:rPr lang="en-US" sz="2400" dirty="0">
                <a:solidFill>
                  <a:srgbClr val="0D0D0D"/>
                </a:solidFill>
                <a:effectLst/>
                <a:latin typeface="Times New Roman" panose="02020603050405020304" pitchFamily="18" charset="0"/>
                <a:ea typeface="Times New Roman" panose="02020603050405020304" pitchFamily="18" charset="0"/>
              </a:rPr>
              <a:t> (MERS) </a:t>
            </a:r>
            <a:r>
              <a:rPr lang="en-US" sz="2400" dirty="0" err="1">
                <a:solidFill>
                  <a:srgbClr val="0D0D0D"/>
                </a:solidFill>
                <a:effectLst/>
                <a:latin typeface="Times New Roman" panose="02020603050405020304" pitchFamily="18" charset="0"/>
                <a:ea typeface="Times New Roman" panose="02020603050405020304" pitchFamily="18" charset="0"/>
              </a:rPr>
              <a:t>xuất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rPr>
              <a:t> sang </a:t>
            </a:r>
            <a:r>
              <a:rPr lang="en-US" sz="2400" dirty="0" err="1">
                <a:solidFill>
                  <a:srgbClr val="0D0D0D"/>
                </a:solidFill>
                <a:effectLst/>
                <a:latin typeface="Times New Roman" panose="02020603050405020304" pitchFamily="18" charset="0"/>
                <a:ea typeface="Times New Roman" panose="02020603050405020304" pitchFamily="18" charset="0"/>
              </a:rPr>
              <a:t>tận</a:t>
            </a:r>
            <a:r>
              <a:rPr lang="en-US" sz="2400" dirty="0">
                <a:solidFill>
                  <a:srgbClr val="0D0D0D"/>
                </a:solidFill>
                <a:effectLst/>
                <a:latin typeface="Times New Roman" panose="02020603050405020304" pitchFamily="18" charset="0"/>
                <a:ea typeface="Times New Roman" panose="02020603050405020304" pitchFamily="18" charset="0"/>
              </a:rPr>
              <a:t> Ả </a:t>
            </a:r>
            <a:r>
              <a:rPr lang="en-US" sz="2400" dirty="0" err="1">
                <a:solidFill>
                  <a:srgbClr val="0D0D0D"/>
                </a:solidFill>
                <a:effectLst/>
                <a:latin typeface="Times New Roman" panose="02020603050405020304" pitchFamily="18" charset="0"/>
                <a:ea typeface="Times New Roman" panose="02020603050405020304" pitchFamily="18" charset="0"/>
              </a:rPr>
              <a:t>rập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Xê</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út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vọng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triển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vắc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chủng</a:t>
            </a:r>
            <a:r>
              <a:rPr lang="en-US" sz="2400" dirty="0">
                <a:solidFill>
                  <a:srgbClr val="0D0D0D"/>
                </a:solidFill>
                <a:effectLst/>
                <a:latin typeface="Times New Roman" panose="02020603050405020304" pitchFamily="18" charset="0"/>
                <a:ea typeface="Times New Roman" panose="02020603050405020304" pitchFamily="18" charset="0"/>
              </a:rPr>
              <a:t> virus corona </a:t>
            </a:r>
            <a:r>
              <a:rPr lang="en-US" sz="2400" dirty="0" err="1">
                <a:solidFill>
                  <a:srgbClr val="0D0D0D"/>
                </a:solidFill>
                <a:effectLst/>
                <a:latin typeface="Times New Roman" panose="02020603050405020304" pitchFamily="18" charset="0"/>
                <a:ea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857493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284788"/>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C8BC2F68-C210-D58B-4356-953DBC58197F}"/>
              </a:ext>
            </a:extLst>
          </p:cNvPr>
          <p:cNvSpPr txBox="1"/>
          <p:nvPr/>
        </p:nvSpPr>
        <p:spPr>
          <a:xfrm>
            <a:off x="66675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E807451-D585-F971-D017-8B943E33FB32}"/>
              </a:ext>
            </a:extLst>
          </p:cNvPr>
          <p:cNvSpPr txBox="1"/>
          <p:nvPr/>
        </p:nvSpPr>
        <p:spPr>
          <a:xfrm>
            <a:off x="660400" y="1173204"/>
            <a:ext cx="10858500" cy="5241884"/>
          </a:xfrm>
          <a:prstGeom prst="rect">
            <a:avLst/>
          </a:prstGeom>
          <a:noFill/>
        </p:spPr>
        <p:txBody>
          <a:bodyPr wrap="square">
            <a:spAutoFit/>
          </a:bodyPr>
          <a:lstStyle/>
          <a:p>
            <a:pPr algn="just">
              <a:lnSpc>
                <a:spcPct val="130000"/>
              </a:lnSpc>
            </a:pPr>
            <a:r>
              <a:rPr lang="en-US" sz="2600" b="1" i="1" dirty="0">
                <a:solidFill>
                  <a:srgbClr val="000000"/>
                </a:solidFill>
                <a:effectLst/>
                <a:latin typeface="Times New Roman" panose="02020603050405020304" pitchFamily="18" charset="0"/>
                <a:ea typeface="Times New Roman" panose="02020603050405020304" pitchFamily="18" charset="0"/>
              </a:rPr>
              <a:t>3. </a:t>
            </a:r>
            <a:r>
              <a:rPr lang="en-US" sz="2600" b="1" i="1" dirty="0" err="1">
                <a:solidFill>
                  <a:srgbClr val="000000"/>
                </a:solidFill>
                <a:effectLst/>
                <a:latin typeface="Times New Roman" panose="02020603050405020304" pitchFamily="18" charset="0"/>
                <a:ea typeface="Times New Roman" panose="02020603050405020304" pitchFamily="18" charset="0"/>
              </a:rPr>
              <a:t>Các</a:t>
            </a:r>
            <a:r>
              <a:rPr lang="en-US" sz="2600" b="1" i="1" dirty="0">
                <a:solidFill>
                  <a:srgbClr val="000000"/>
                </a:solidFill>
                <a:effectLst/>
                <a:latin typeface="Times New Roman" panose="02020603050405020304" pitchFamily="18" charset="0"/>
                <a:ea typeface="Times New Roman" panose="02020603050405020304" pitchFamily="18" charset="0"/>
              </a:rPr>
              <a:t> </a:t>
            </a:r>
            <a:r>
              <a:rPr lang="en-US" sz="2600" b="1" i="1" dirty="0" err="1">
                <a:solidFill>
                  <a:srgbClr val="000000"/>
                </a:solidFill>
                <a:effectLst/>
                <a:latin typeface="Times New Roman" panose="02020603050405020304" pitchFamily="18" charset="0"/>
                <a:ea typeface="Times New Roman" panose="02020603050405020304" pitchFamily="18" charset="0"/>
              </a:rPr>
              <a:t>mô</a:t>
            </a:r>
            <a:r>
              <a:rPr lang="en-US" sz="2600" b="1" i="1" dirty="0">
                <a:solidFill>
                  <a:srgbClr val="000000"/>
                </a:solidFill>
                <a:effectLst/>
                <a:latin typeface="Times New Roman" panose="02020603050405020304" pitchFamily="18" charset="0"/>
                <a:ea typeface="Times New Roman" panose="02020603050405020304" pitchFamily="18" charset="0"/>
              </a:rPr>
              <a:t> </a:t>
            </a:r>
            <a:r>
              <a:rPr lang="en-US" sz="2600" b="1" i="1" dirty="0" err="1">
                <a:solidFill>
                  <a:srgbClr val="000000"/>
                </a:solidFill>
                <a:effectLst/>
                <a:latin typeface="Times New Roman" panose="02020603050405020304" pitchFamily="18" charset="0"/>
                <a:ea typeface="Times New Roman" panose="02020603050405020304" pitchFamily="18" charset="0"/>
              </a:rPr>
              <a:t>hình</a:t>
            </a:r>
            <a:r>
              <a:rPr lang="en-US" sz="2600" b="1" i="1" dirty="0">
                <a:solidFill>
                  <a:srgbClr val="000000"/>
                </a:solidFill>
                <a:effectLst/>
                <a:latin typeface="Times New Roman" panose="02020603050405020304" pitchFamily="18" charset="0"/>
                <a:ea typeface="Times New Roman" panose="02020603050405020304" pitchFamily="18" charset="0"/>
              </a:rPr>
              <a:t> </a:t>
            </a:r>
            <a:r>
              <a:rPr lang="en-US" sz="2600" b="1" i="1" dirty="0" err="1">
                <a:solidFill>
                  <a:srgbClr val="000000"/>
                </a:solidFill>
                <a:effectLst/>
                <a:latin typeface="Times New Roman" panose="02020603050405020304" pitchFamily="18" charset="0"/>
                <a:ea typeface="Times New Roman" panose="02020603050405020304" pitchFamily="18" charset="0"/>
              </a:rPr>
              <a:t>cấu</a:t>
            </a:r>
            <a:r>
              <a:rPr lang="en-US" sz="2600" b="1" i="1" dirty="0">
                <a:solidFill>
                  <a:srgbClr val="000000"/>
                </a:solidFill>
                <a:effectLst/>
                <a:latin typeface="Times New Roman" panose="02020603050405020304" pitchFamily="18" charset="0"/>
                <a:ea typeface="Times New Roman" panose="02020603050405020304" pitchFamily="18" charset="0"/>
              </a:rPr>
              <a:t> </a:t>
            </a:r>
            <a:r>
              <a:rPr lang="en-US" sz="2600" b="1" i="1" dirty="0" err="1">
                <a:solidFill>
                  <a:srgbClr val="000000"/>
                </a:solidFill>
                <a:effectLst/>
                <a:latin typeface="Times New Roman" panose="02020603050405020304" pitchFamily="18" charset="0"/>
                <a:ea typeface="Times New Roman" panose="02020603050405020304" pitchFamily="18" charset="0"/>
              </a:rPr>
              <a:t>trúc</a:t>
            </a:r>
            <a:r>
              <a:rPr lang="en-US" sz="2600" b="1" i="1" dirty="0">
                <a:solidFill>
                  <a:srgbClr val="000000"/>
                </a:solidFill>
                <a:effectLst/>
                <a:latin typeface="Times New Roman" panose="02020603050405020304" pitchFamily="18" charset="0"/>
                <a:ea typeface="Times New Roman" panose="02020603050405020304" pitchFamily="18" charset="0"/>
              </a:rPr>
              <a:t> </a:t>
            </a:r>
            <a:r>
              <a:rPr lang="en-US" sz="2600" b="1" i="1" dirty="0" err="1">
                <a:solidFill>
                  <a:srgbClr val="000000"/>
                </a:solidFill>
                <a:effectLst/>
                <a:latin typeface="Times New Roman" panose="02020603050405020304" pitchFamily="18" charset="0"/>
                <a:ea typeface="Times New Roman" panose="02020603050405020304" pitchFamily="18" charset="0"/>
              </a:rPr>
              <a:t>của</a:t>
            </a:r>
            <a:r>
              <a:rPr lang="en-US" sz="2600" b="1" i="1" dirty="0">
                <a:solidFill>
                  <a:srgbClr val="000000"/>
                </a:solidFill>
                <a:effectLst/>
                <a:latin typeface="Times New Roman" panose="02020603050405020304" pitchFamily="18" charset="0"/>
                <a:ea typeface="Times New Roman" panose="02020603050405020304" pitchFamily="18" charset="0"/>
              </a:rPr>
              <a:t> </a:t>
            </a:r>
            <a:r>
              <a:rPr lang="en-US" sz="2600" b="1" i="1" dirty="0" err="1">
                <a:solidFill>
                  <a:srgbClr val="000000"/>
                </a:solidFill>
                <a:effectLst/>
                <a:latin typeface="Times New Roman" panose="02020603050405020304" pitchFamily="18" charset="0"/>
                <a:ea typeface="Times New Roman" panose="02020603050405020304" pitchFamily="18" charset="0"/>
              </a:rPr>
              <a:t>văn</a:t>
            </a:r>
            <a:r>
              <a:rPr lang="en-US" sz="2600" b="1" i="1" dirty="0">
                <a:solidFill>
                  <a:srgbClr val="000000"/>
                </a:solidFill>
                <a:effectLst/>
                <a:latin typeface="Times New Roman" panose="02020603050405020304" pitchFamily="18" charset="0"/>
                <a:ea typeface="Times New Roman" panose="02020603050405020304" pitchFamily="18" charset="0"/>
              </a:rPr>
              <a:t> </a:t>
            </a:r>
            <a:r>
              <a:rPr lang="en-US" sz="2600" b="1" i="1" dirty="0" err="1">
                <a:solidFill>
                  <a:srgbClr val="000000"/>
                </a:solidFill>
                <a:effectLst/>
                <a:latin typeface="Times New Roman" panose="02020603050405020304" pitchFamily="18" charset="0"/>
                <a:ea typeface="Times New Roman" panose="02020603050405020304" pitchFamily="18" charset="0"/>
              </a:rPr>
              <a:t>bản</a:t>
            </a:r>
            <a:r>
              <a:rPr lang="en-US" sz="2600" b="1" i="1" dirty="0">
                <a:solidFill>
                  <a:srgbClr val="000000"/>
                </a:solidFill>
                <a:effectLst/>
                <a:latin typeface="Times New Roman" panose="02020603050405020304" pitchFamily="18" charset="0"/>
                <a:ea typeface="Times New Roman" panose="02020603050405020304" pitchFamily="18" charset="0"/>
              </a:rPr>
              <a:t> </a:t>
            </a:r>
            <a:r>
              <a:rPr lang="en-US" sz="2600" b="1" i="1" dirty="0" err="1">
                <a:solidFill>
                  <a:srgbClr val="000000"/>
                </a:solidFill>
                <a:effectLst/>
                <a:latin typeface="Times New Roman" panose="02020603050405020304" pitchFamily="18" charset="0"/>
                <a:ea typeface="Times New Roman" panose="02020603050405020304" pitchFamily="18" charset="0"/>
              </a:rPr>
              <a:t>thông</a:t>
            </a:r>
            <a:r>
              <a:rPr lang="en-US" sz="2600" b="1" i="1" dirty="0">
                <a:solidFill>
                  <a:srgbClr val="000000"/>
                </a:solidFill>
                <a:effectLst/>
                <a:latin typeface="Times New Roman" panose="02020603050405020304" pitchFamily="18" charset="0"/>
                <a:ea typeface="Times New Roman" panose="02020603050405020304" pitchFamily="18" charset="0"/>
              </a:rPr>
              <a:t> tin</a:t>
            </a:r>
            <a:endParaRPr lang="en-US" sz="2600" dirty="0">
              <a:effectLst/>
              <a:latin typeface="Times New Roman" panose="02020603050405020304" pitchFamily="18" charset="0"/>
              <a:ea typeface="Times New Roman" panose="02020603050405020304" pitchFamily="18" charset="0"/>
            </a:endParaRPr>
          </a:p>
          <a:p>
            <a:pPr algn="just">
              <a:lnSpc>
                <a:spcPct val="130000"/>
              </a:lnSpc>
            </a:pPr>
            <a:r>
              <a:rPr lang="en-US" sz="2600" b="1" dirty="0">
                <a:solidFill>
                  <a:srgbClr val="000000"/>
                </a:solidFill>
                <a:effectLst/>
                <a:latin typeface="Times New Roman" panose="02020603050405020304" pitchFamily="18" charset="0"/>
                <a:ea typeface="Times New Roman" panose="02020603050405020304" pitchFamily="18" charset="0"/>
              </a:rPr>
              <a:t>- </a:t>
            </a:r>
            <a:r>
              <a:rPr lang="en-US" sz="2600" dirty="0">
                <a:solidFill>
                  <a:srgbClr val="000000"/>
                </a:solidFill>
                <a:effectLst/>
                <a:latin typeface="Times New Roman" panose="02020603050405020304" pitchFamily="18" charset="0"/>
                <a:ea typeface="Times New Roman" panose="02020603050405020304" pitchFamily="18" charset="0"/>
              </a:rPr>
              <a:t>Theo </a:t>
            </a:r>
            <a:r>
              <a:rPr lang="en-US" sz="2600" dirty="0" err="1">
                <a:solidFill>
                  <a:srgbClr val="000000"/>
                </a:solidFill>
                <a:effectLst/>
                <a:latin typeface="Times New Roman" panose="02020603050405020304" pitchFamily="18" charset="0"/>
                <a:ea typeface="Times New Roman" panose="02020603050405020304" pitchFamily="18" charset="0"/>
              </a:rPr>
              <a:t>trật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tự</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gian</a:t>
            </a:r>
            <a:endParaRPr lang="en-US" sz="2600" dirty="0">
              <a:effectLst/>
              <a:latin typeface="Times New Roman" panose="02020603050405020304" pitchFamily="18" charset="0"/>
              <a:ea typeface="Times New Roman" panose="02020603050405020304" pitchFamily="18" charset="0"/>
            </a:endParaRPr>
          </a:p>
          <a:p>
            <a:pPr algn="just">
              <a:lnSpc>
                <a:spcPct val="130000"/>
              </a:lnSpc>
            </a:pPr>
            <a:r>
              <a:rPr lang="en-US" sz="2600" dirty="0">
                <a:solidFill>
                  <a:srgbClr val="000000"/>
                </a:solidFill>
                <a:effectLst/>
                <a:latin typeface="Times New Roman" panose="02020603050405020304" pitchFamily="18" charset="0"/>
                <a:ea typeface="Times New Roman" panose="02020603050405020304" pitchFamily="18" charset="0"/>
              </a:rPr>
              <a:t>- Theo </a:t>
            </a:r>
            <a:r>
              <a:rPr lang="en-US" sz="2600" dirty="0" err="1">
                <a:solidFill>
                  <a:srgbClr val="000000"/>
                </a:solidFill>
                <a:effectLst/>
                <a:latin typeface="Times New Roman" panose="02020603050405020304" pitchFamily="18" charset="0"/>
                <a:ea typeface="Times New Roman" panose="02020603050405020304" pitchFamily="18" charset="0"/>
              </a:rPr>
              <a:t>nguyên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rPr>
              <a:t> – </a:t>
            </a:r>
            <a:r>
              <a:rPr lang="en-US" sz="2600" dirty="0" err="1">
                <a:solidFill>
                  <a:srgbClr val="000000"/>
                </a:solidFill>
                <a:effectLst/>
                <a:latin typeface="Times New Roman" panose="02020603050405020304" pitchFamily="18" charset="0"/>
                <a:ea typeface="Times New Roman" panose="02020603050405020304" pitchFamily="18" charset="0"/>
              </a:rPr>
              <a:t>kết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quả</a:t>
            </a:r>
            <a:endParaRPr lang="en-US" sz="2600" dirty="0">
              <a:effectLst/>
              <a:latin typeface="Times New Roman" panose="02020603050405020304" pitchFamily="18" charset="0"/>
              <a:ea typeface="Times New Roman" panose="02020603050405020304" pitchFamily="18" charset="0"/>
            </a:endParaRPr>
          </a:p>
          <a:p>
            <a:pPr algn="just">
              <a:lnSpc>
                <a:spcPct val="130000"/>
              </a:lnSpc>
            </a:pPr>
            <a:r>
              <a:rPr lang="en-US" sz="2600" dirty="0">
                <a:solidFill>
                  <a:srgbClr val="000000"/>
                </a:solidFill>
                <a:effectLst/>
                <a:latin typeface="Times New Roman" panose="02020603050405020304" pitchFamily="18" charset="0"/>
                <a:ea typeface="Times New Roman" panose="02020603050405020304" pitchFamily="18" charset="0"/>
              </a:rPr>
              <a:t>- Theo </a:t>
            </a:r>
            <a:r>
              <a:rPr lang="en-US" sz="2600" dirty="0" err="1">
                <a:solidFill>
                  <a:srgbClr val="000000"/>
                </a:solidFill>
                <a:effectLst/>
                <a:latin typeface="Times New Roman" panose="02020603050405020304" pitchFamily="18" charset="0"/>
                <a:ea typeface="Times New Roman" panose="02020603050405020304" pitchFamily="18" charset="0"/>
              </a:rPr>
              <a:t>vấn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đề</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và</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giải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pháp</a:t>
            </a:r>
            <a:endParaRPr lang="en-US" sz="2600" dirty="0">
              <a:effectLst/>
              <a:latin typeface="Times New Roman" panose="02020603050405020304" pitchFamily="18" charset="0"/>
              <a:ea typeface="Times New Roman" panose="02020603050405020304" pitchFamily="18" charset="0"/>
            </a:endParaRPr>
          </a:p>
          <a:p>
            <a:pPr algn="just">
              <a:lnSpc>
                <a:spcPct val="130000"/>
              </a:lnSpc>
            </a:pPr>
            <a:r>
              <a:rPr lang="en-US" sz="2600" dirty="0">
                <a:solidFill>
                  <a:srgbClr val="000000"/>
                </a:solidFill>
                <a:effectLst/>
                <a:latin typeface="Times New Roman" panose="02020603050405020304" pitchFamily="18" charset="0"/>
                <a:ea typeface="Times New Roman" panose="02020603050405020304" pitchFamily="18" charset="0"/>
              </a:rPr>
              <a:t>- Theo </a:t>
            </a:r>
            <a:r>
              <a:rPr lang="en-US" sz="2600" dirty="0" err="1">
                <a:solidFill>
                  <a:srgbClr val="000000"/>
                </a:solidFill>
                <a:effectLst/>
                <a:latin typeface="Times New Roman" panose="02020603050405020304" pitchFamily="18" charset="0"/>
                <a:ea typeface="Times New Roman" panose="02020603050405020304" pitchFamily="18" charset="0"/>
              </a:rPr>
              <a:t>chuỗi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sự</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việc</a:t>
            </a:r>
            <a:endParaRPr lang="en-US" sz="2600" dirty="0">
              <a:effectLst/>
              <a:latin typeface="Times New Roman" panose="02020603050405020304" pitchFamily="18" charset="0"/>
              <a:ea typeface="Times New Roman" panose="02020603050405020304" pitchFamily="18" charset="0"/>
            </a:endParaRPr>
          </a:p>
          <a:p>
            <a:pPr algn="just">
              <a:lnSpc>
                <a:spcPct val="130000"/>
              </a:lnSpc>
            </a:pPr>
            <a:r>
              <a:rPr lang="en-US" sz="2600" dirty="0">
                <a:solidFill>
                  <a:srgbClr val="000000"/>
                </a:solidFill>
                <a:effectLst/>
                <a:latin typeface="Times New Roman" panose="02020603050405020304" pitchFamily="18" charset="0"/>
                <a:ea typeface="Times New Roman" panose="02020603050405020304" pitchFamily="18" charset="0"/>
              </a:rPr>
              <a:t>- Theo </a:t>
            </a:r>
            <a:r>
              <a:rPr lang="en-US" sz="2600" dirty="0" err="1">
                <a:solidFill>
                  <a:srgbClr val="000000"/>
                </a:solidFill>
                <a:effectLst/>
                <a:latin typeface="Times New Roman" panose="02020603050405020304" pitchFamily="18" charset="0"/>
                <a:ea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bước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quy</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trình</a:t>
            </a:r>
            <a:endParaRPr lang="en-US" sz="2600" dirty="0">
              <a:effectLst/>
              <a:latin typeface="Times New Roman" panose="02020603050405020304" pitchFamily="18" charset="0"/>
              <a:ea typeface="Times New Roman" panose="02020603050405020304" pitchFamily="18" charset="0"/>
            </a:endParaRPr>
          </a:p>
          <a:p>
            <a:pPr algn="just">
              <a:lnSpc>
                <a:spcPct val="130000"/>
              </a:lnSpc>
            </a:pPr>
            <a:r>
              <a:rPr lang="en-US" sz="2600" dirty="0">
                <a:solidFill>
                  <a:srgbClr val="000000"/>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p>
            <a:pPr algn="just">
              <a:lnSpc>
                <a:spcPct val="130000"/>
              </a:lnSpc>
            </a:pPr>
            <a:r>
              <a:rPr lang="en-US" sz="2600" b="1" dirty="0" err="1">
                <a:solidFill>
                  <a:srgbClr val="000000"/>
                </a:solidFill>
                <a:effectLst/>
                <a:latin typeface="Times New Roman" panose="02020603050405020304" pitchFamily="18" charset="0"/>
                <a:ea typeface="Times New Roman" panose="02020603050405020304" pitchFamily="18" charset="0"/>
              </a:rPr>
              <a:t>Lưu</a:t>
            </a:r>
            <a:r>
              <a:rPr lang="en-US" sz="2600" b="1" dirty="0">
                <a:solidFill>
                  <a:srgbClr val="000000"/>
                </a:solidFill>
                <a:effectLst/>
                <a:latin typeface="Times New Roman" panose="02020603050405020304" pitchFamily="18" charset="0"/>
                <a:ea typeface="Times New Roman" panose="02020603050405020304" pitchFamily="18" charset="0"/>
              </a:rPr>
              <a:t> ý:</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Việc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viết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lựa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chọn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triển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khai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thông</a:t>
            </a:r>
            <a:r>
              <a:rPr lang="en-US" sz="2600" dirty="0">
                <a:solidFill>
                  <a:srgbClr val="000000"/>
                </a:solidFill>
                <a:effectLst/>
                <a:latin typeface="Times New Roman" panose="02020603050405020304" pitchFamily="18" charset="0"/>
                <a:ea typeface="Times New Roman" panose="02020603050405020304" pitchFamily="18" charset="0"/>
              </a:rPr>
              <a:t> tin </a:t>
            </a:r>
            <a:r>
              <a:rPr lang="en-US" sz="2600" dirty="0" err="1">
                <a:solidFill>
                  <a:srgbClr val="000000"/>
                </a:solidFill>
                <a:effectLst/>
                <a:latin typeface="Times New Roman" panose="02020603050405020304" pitchFamily="18" charset="0"/>
                <a:ea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bản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thông</a:t>
            </a:r>
            <a:r>
              <a:rPr lang="en-US" sz="2600" dirty="0">
                <a:solidFill>
                  <a:srgbClr val="000000"/>
                </a:solidFill>
                <a:effectLst/>
                <a:latin typeface="Times New Roman" panose="02020603050405020304" pitchFamily="18" charset="0"/>
                <a:ea typeface="Times New Roman" panose="02020603050405020304" pitchFamily="18" charset="0"/>
              </a:rPr>
              <a:t> tin </a:t>
            </a:r>
            <a:r>
              <a:rPr lang="en-US" sz="2600" dirty="0" err="1">
                <a:solidFill>
                  <a:srgbClr val="000000"/>
                </a:solidFill>
                <a:effectLst/>
                <a:latin typeface="Times New Roman" panose="02020603050405020304" pitchFamily="18" charset="0"/>
                <a:ea typeface="Times New Roman" panose="02020603050405020304" pitchFamily="18" charset="0"/>
              </a:rPr>
              <a:t>phụ</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thuộc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vào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đặc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điểm</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đối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tượng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được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nói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tới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vào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mục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đích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và</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hiệu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quả</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động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đến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8148387"/>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7C71D0A-8062-5059-9B19-E8F3B3DDDB6D}"/>
              </a:ext>
            </a:extLst>
          </p:cNvPr>
          <p:cNvSpPr txBox="1"/>
          <p:nvPr/>
        </p:nvSpPr>
        <p:spPr>
          <a:xfrm>
            <a:off x="660400" y="1296809"/>
            <a:ext cx="10858500" cy="4832092"/>
          </a:xfrm>
          <a:prstGeom prst="rect">
            <a:avLst/>
          </a:prstGeom>
          <a:noFill/>
        </p:spPr>
        <p:txBody>
          <a:bodyPr wrap="square">
            <a:spAutoFit/>
          </a:bodyPr>
          <a:lstStyle/>
          <a:p>
            <a:pPr indent="450215"/>
            <a:r>
              <a:rPr lang="en-US" sz="2800" dirty="0" err="1">
                <a:solidFill>
                  <a:srgbClr val="0D0D0D"/>
                </a:solidFill>
                <a:effectLst/>
                <a:latin typeface="Times New Roman" panose="02020603050405020304" pitchFamily="18" charset="0"/>
                <a:ea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 MERS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nghiệm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dịch</a:t>
            </a:r>
            <a:r>
              <a:rPr lang="en-US" sz="2800" dirty="0">
                <a:solidFill>
                  <a:srgbClr val="0D0D0D"/>
                </a:solidFill>
                <a:effectLst/>
                <a:latin typeface="Times New Roman" panose="02020603050405020304" pitchFamily="18" charset="0"/>
                <a:ea typeface="Times New Roman" panose="02020603050405020304" pitchFamily="18" charset="0"/>
              </a:rPr>
              <a:t> Covid-19 </a:t>
            </a:r>
            <a:r>
              <a:rPr lang="en-US" sz="2800" dirty="0" err="1">
                <a:solidFill>
                  <a:srgbClr val="0D0D0D"/>
                </a:solidFill>
                <a:effectLst/>
                <a:latin typeface="Times New Roman" panose="02020603050405020304" pitchFamily="18" charset="0"/>
                <a:ea typeface="Times New Roman" panose="02020603050405020304" pitchFamily="18" charset="0"/>
              </a:rPr>
              <a:t>khởi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Quốc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rPr>
              <a:t> 2020. </a:t>
            </a:r>
            <a:r>
              <a:rPr lang="en-US" sz="2800" dirty="0" err="1">
                <a:solidFill>
                  <a:srgbClr val="0D0D0D"/>
                </a:solidFill>
                <a:effectLst/>
                <a:latin typeface="Times New Roman" panose="02020603050405020304" pitchFamily="18" charset="0"/>
                <a:ea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chóng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 Covid-19 </a:t>
            </a:r>
            <a:r>
              <a:rPr lang="en-US" sz="2800" dirty="0" err="1">
                <a:solidFill>
                  <a:srgbClr val="0D0D0D"/>
                </a:solidFill>
                <a:effectLst/>
                <a:latin typeface="Times New Roman" panose="02020603050405020304" pitchFamily="18" charset="0"/>
                <a:ea typeface="Times New Roman" panose="02020603050405020304" pitchFamily="18" charset="0"/>
              </a:rPr>
              <a:t>tương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MERS. Theo </a:t>
            </a:r>
            <a:r>
              <a:rPr lang="en-US" sz="2800" i="1" dirty="0">
                <a:solidFill>
                  <a:srgbClr val="0D0D0D"/>
                </a:solidFill>
                <a:effectLst/>
                <a:latin typeface="Times New Roman" panose="02020603050405020304" pitchFamily="18" charset="0"/>
                <a:ea typeface="Times New Roman" panose="02020603050405020304" pitchFamily="18" charset="0"/>
              </a:rPr>
              <a:t>BBC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rPr>
              <a:t> khoa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Quốc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trúc</a:t>
            </a:r>
            <a:r>
              <a:rPr lang="en-US" sz="2800" dirty="0">
                <a:solidFill>
                  <a:srgbClr val="0D0D0D"/>
                </a:solidFill>
                <a:effectLst/>
                <a:latin typeface="Times New Roman" panose="02020603050405020304" pitchFamily="18" charset="0"/>
                <a:ea typeface="Times New Roman" panose="02020603050405020304" pitchFamily="18" charset="0"/>
              </a:rPr>
              <a:t> di </a:t>
            </a:r>
            <a:r>
              <a:rPr lang="en-US" sz="2800" dirty="0" err="1">
                <a:solidFill>
                  <a:srgbClr val="0D0D0D"/>
                </a:solidFill>
                <a:effectLst/>
                <a:latin typeface="Times New Roman" panose="02020603050405020304" pitchFamily="18" charset="0"/>
                <a:ea typeface="Times New Roman" panose="02020603050405020304" pitchFamily="18" charset="0"/>
              </a:rPr>
              <a:t>truyền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rPr>
              <a:t> virus </a:t>
            </a:r>
            <a:r>
              <a:rPr lang="en-US" sz="2800" dirty="0" err="1">
                <a:solidFill>
                  <a:srgbClr val="0D0D0D"/>
                </a:solidFill>
                <a:effectLst/>
                <a:latin typeface="Times New Roman" panose="02020603050405020304" pitchFamily="18" charset="0"/>
                <a:ea typeface="Times New Roman" panose="02020603050405020304" pitchFamily="18" charset="0"/>
              </a:rPr>
              <a:t>mới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nhóm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rPr>
              <a:t> Gilbert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 Covid-19.</a:t>
            </a:r>
            <a:endParaRPr lang="en-US" sz="2800" dirty="0">
              <a:effectLst/>
              <a:latin typeface="Times New Roman" panose="02020603050405020304" pitchFamily="18" charset="0"/>
              <a:ea typeface="Times New Roman" panose="02020603050405020304" pitchFamily="18" charset="0"/>
            </a:endParaRPr>
          </a:p>
          <a:p>
            <a:pPr indent="450215"/>
            <a:r>
              <a:rPr lang="en-US" sz="2800" dirty="0" err="1">
                <a:solidFill>
                  <a:srgbClr val="0D0D0D"/>
                </a:solidFill>
                <a:effectLst/>
                <a:latin typeface="Times New Roman" panose="02020603050405020304" pitchFamily="18" charset="0"/>
                <a:ea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nghiệm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lâm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kém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hóc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búa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rPr>
              <a:t> Gilbert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cực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thuyết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phủ</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nhóm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vui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mừng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trước</a:t>
            </a:r>
            <a:r>
              <a:rPr lang="en-US" sz="2800" dirty="0">
                <a:solidFill>
                  <a:srgbClr val="0D0D0D"/>
                </a:solidFill>
                <a:effectLst/>
                <a:latin typeface="Times New Roman" panose="02020603050405020304" pitchFamily="18" charset="0"/>
                <a:ea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phủ</a:t>
            </a:r>
            <a:r>
              <a:rPr lang="en-US" sz="2800" dirty="0">
                <a:solidFill>
                  <a:srgbClr val="0D0D0D"/>
                </a:solidFill>
                <a:effectLst/>
                <a:latin typeface="Times New Roman" panose="02020603050405020304" pitchFamily="18" charset="0"/>
                <a:ea typeface="Times New Roman" panose="02020603050405020304" pitchFamily="18" charset="0"/>
              </a:rPr>
              <a:t> Anh </a:t>
            </a:r>
            <a:r>
              <a:rPr lang="en-US" sz="2800" dirty="0" err="1">
                <a:solidFill>
                  <a:srgbClr val="0D0D0D"/>
                </a:solidFill>
                <a:effectLst/>
                <a:latin typeface="Times New Roman" panose="02020603050405020304" pitchFamily="18" charset="0"/>
                <a:ea typeface="Times New Roman" panose="02020603050405020304" pitchFamily="18" charset="0"/>
              </a:rPr>
              <a:t>hỗ</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phí</a:t>
            </a:r>
            <a:r>
              <a:rPr lang="en-US" sz="2800" dirty="0">
                <a:solidFill>
                  <a:srgbClr val="0D0D0D"/>
                </a:solidFill>
                <a:effectLst/>
                <a:latin typeface="Times New Roman" panose="02020603050405020304" pitchFamily="18" charset="0"/>
                <a:ea typeface="Times New Roman" panose="02020603050405020304" pitchFamily="18" charset="0"/>
              </a:rPr>
              <a:t> 22 </a:t>
            </a:r>
            <a:r>
              <a:rPr lang="en-US" sz="2800" dirty="0" err="1">
                <a:solidFill>
                  <a:srgbClr val="0D0D0D"/>
                </a:solidFill>
                <a:effectLst/>
                <a:latin typeface="Times New Roman" panose="02020603050405020304" pitchFamily="18" charset="0"/>
                <a:ea typeface="Times New Roman" panose="02020603050405020304" pitchFamily="18" charset="0"/>
              </a:rPr>
              <a:t>triệu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bảng</a:t>
            </a:r>
            <a:r>
              <a:rPr lang="en-US" sz="2800" dirty="0">
                <a:solidFill>
                  <a:srgbClr val="0D0D0D"/>
                </a:solidFill>
                <a:effectLst/>
                <a:latin typeface="Times New Roman" panose="02020603050405020304" pitchFamily="18" charset="0"/>
                <a:ea typeface="Times New Roman" panose="02020603050405020304" pitchFamily="18" charset="0"/>
              </a:rPr>
              <a:t> Anh </a:t>
            </a:r>
            <a:r>
              <a:rPr lang="en-US" sz="2800" dirty="0" err="1">
                <a:solidFill>
                  <a:srgbClr val="0D0D0D"/>
                </a:solidFill>
                <a:effectLst/>
                <a:latin typeface="Times New Roman" panose="02020603050405020304" pitchFamily="18" charset="0"/>
                <a:ea typeface="Times New Roman" panose="02020603050405020304" pitchFamily="18" charset="0"/>
              </a:rPr>
              <a:t>thử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nghiệm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797469"/>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EE83AB9-E7FB-E71E-8D25-D2C475183591}"/>
              </a:ext>
            </a:extLst>
          </p:cNvPr>
          <p:cNvSpPr txBox="1"/>
          <p:nvPr/>
        </p:nvSpPr>
        <p:spPr>
          <a:xfrm>
            <a:off x="660400" y="1151822"/>
            <a:ext cx="10858500" cy="5262979"/>
          </a:xfrm>
          <a:prstGeom prst="rect">
            <a:avLst/>
          </a:prstGeom>
          <a:noFill/>
        </p:spPr>
        <p:txBody>
          <a:bodyPr wrap="square">
            <a:spAutoFit/>
          </a:bodyPr>
          <a:lstStyle/>
          <a:p>
            <a:pPr indent="450215"/>
            <a:r>
              <a:rPr lang="en-US" sz="2800" dirty="0" err="1">
                <a:solidFill>
                  <a:srgbClr val="0D0D0D"/>
                </a:solidFill>
                <a:effectLst/>
                <a:latin typeface="Times New Roman" panose="02020603050405020304" pitchFamily="18" charset="0"/>
                <a:ea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rPr>
              <a:t> Gilbert </a:t>
            </a:r>
            <a:r>
              <a:rPr lang="en-US" sz="2800" dirty="0" err="1">
                <a:solidFill>
                  <a:srgbClr val="0D0D0D"/>
                </a:solidFill>
                <a:effectLst/>
                <a:latin typeface="Times New Roman" panose="02020603050405020304" pitchFamily="18" charset="0"/>
                <a:ea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chạy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tử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Covid-19. </a:t>
            </a:r>
            <a:r>
              <a:rPr lang="en-US" sz="2800" dirty="0" err="1">
                <a:solidFill>
                  <a:srgbClr val="0D0D0D"/>
                </a:solidFill>
                <a:effectLst/>
                <a:latin typeface="Times New Roman" panose="02020603050405020304" pitchFamily="18" charset="0"/>
                <a:ea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rPr>
              <a:t>giờ</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muộn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tháng</a:t>
            </a:r>
            <a:r>
              <a:rPr lang="en-US" sz="2800" dirty="0">
                <a:solidFill>
                  <a:srgbClr val="0D0D0D"/>
                </a:solidFill>
                <a:effectLst/>
                <a:latin typeface="Times New Roman" panose="02020603050405020304" pitchFamily="18" charset="0"/>
                <a:ea typeface="Times New Roman" panose="02020603050405020304" pitchFamily="18" charset="0"/>
              </a:rPr>
              <a:t> 4/2020, </a:t>
            </a:r>
            <a:r>
              <a:rPr lang="en-US" sz="2800" dirty="0" err="1">
                <a:solidFill>
                  <a:srgbClr val="0D0D0D"/>
                </a:solidFill>
                <a:effectLst/>
                <a:latin typeface="Times New Roman" panose="02020603050405020304" pitchFamily="18" charset="0"/>
                <a:ea typeface="Times New Roman" panose="02020603050405020304" pitchFamily="18" charset="0"/>
              </a:rPr>
              <a:t>lô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chuẩn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nghiệm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rPr>
              <a:t> Gilbert </a:t>
            </a:r>
            <a:r>
              <a:rPr lang="en-US" sz="2800" dirty="0" err="1">
                <a:solidFill>
                  <a:srgbClr val="0D0D0D"/>
                </a:solidFill>
                <a:effectLst/>
                <a:latin typeface="Times New Roman" panose="02020603050405020304" pitchFamily="18" charset="0"/>
                <a:ea typeface="Times New Roman" panose="02020603050405020304" pitchFamily="18" charset="0"/>
              </a:rPr>
              <a:t>mô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khoảnh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indent="450215"/>
            <a:r>
              <a:rPr lang="en-US" sz="2800" dirty="0">
                <a:solidFill>
                  <a:srgbClr val="0D0D0D"/>
                </a:solidFill>
                <a:effectLst/>
                <a:latin typeface="Times New Roman" panose="02020603050405020304" pitchFamily="18" charset="0"/>
                <a:ea typeface="Times New Roman" panose="02020603050405020304" pitchFamily="18" charset="0"/>
              </a:rPr>
              <a:t>"</a:t>
            </a:r>
            <a:r>
              <a:rPr lang="en-US" sz="2800" dirty="0" err="1">
                <a:solidFill>
                  <a:srgbClr val="0D0D0D"/>
                </a:solidFill>
                <a:effectLst/>
                <a:latin typeface="Times New Roman" panose="02020603050405020304" pitchFamily="18" charset="0"/>
                <a:ea typeface="Times New Roman" panose="02020603050405020304" pitchFamily="18" charset="0"/>
              </a:rPr>
              <a:t>Ngay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chạy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virus,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chạy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khoản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nhuận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khổng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quyền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muốn</a:t>
            </a:r>
            <a:r>
              <a:rPr lang="en-US" sz="2800" dirty="0">
                <a:solidFill>
                  <a:srgbClr val="0D0D0D"/>
                </a:solidFill>
                <a:effectLst/>
                <a:latin typeface="Times New Roman" panose="02020603050405020304" pitchFamily="18" charset="0"/>
                <a:ea typeface="Times New Roman" panose="02020603050405020304" pitchFamily="18" charset="0"/>
              </a:rPr>
              <a:t> chia </a:t>
            </a:r>
            <a:r>
              <a:rPr lang="en-US" sz="2800" dirty="0" err="1">
                <a:solidFill>
                  <a:srgbClr val="0D0D0D"/>
                </a:solidFill>
                <a:effectLst/>
                <a:latin typeface="Times New Roman" panose="02020603050405020304" pitchFamily="18" charset="0"/>
                <a:ea typeface="Times New Roman" panose="02020603050405020304" pitchFamily="18" charset="0"/>
              </a:rPr>
              <a:t>sẻ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a:solidFill>
                  <a:srgbClr val="0D0D0D"/>
                </a:solidFill>
                <a:effectLst/>
                <a:latin typeface="Times New Roman" panose="02020603050405020304" pitchFamily="18" charset="0"/>
                <a:ea typeface="Times New Roman" panose="02020603050405020304" pitchFamily="18" charset="0"/>
              </a:rPr>
              <a:t>The Star</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dẫn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rPr>
              <a:t> Gilbert.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6389983"/>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F224BA3-DE91-7C71-5B8E-02B1E10147BF}"/>
              </a:ext>
            </a:extLst>
          </p:cNvPr>
          <p:cNvSpPr txBox="1"/>
          <p:nvPr/>
        </p:nvSpPr>
        <p:spPr>
          <a:xfrm>
            <a:off x="660400" y="1283495"/>
            <a:ext cx="10858500" cy="4525983"/>
          </a:xfrm>
          <a:prstGeom prst="rect">
            <a:avLst/>
          </a:prstGeom>
          <a:noFill/>
        </p:spPr>
        <p:txBody>
          <a:bodyPr wrap="square">
            <a:spAutoFit/>
          </a:bodyPr>
          <a:lstStyle/>
          <a:p>
            <a:pPr indent="450215">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rPr>
              <a:t>Theo </a:t>
            </a:r>
            <a:r>
              <a:rPr lang="en-US" sz="2800" dirty="0" err="1">
                <a:solidFill>
                  <a:srgbClr val="0D0D0D"/>
                </a:solidFill>
                <a:effectLst/>
                <a:latin typeface="Times New Roman" panose="02020603050405020304" pitchFamily="18" charset="0"/>
                <a:ea typeface="Times New Roman" panose="02020603050405020304" pitchFamily="18" charset="0"/>
              </a:rPr>
              <a:t>mong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rPr>
              <a:t> Gilbert, AstraZeneca cam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nhuận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 Covid-19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vẫn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nguyên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thúc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indent="450215">
              <a:lnSpc>
                <a:spcPct val="130000"/>
              </a:lnSpc>
            </a:pPr>
            <a:r>
              <a:rPr lang="en-US" sz="2800" dirty="0" err="1">
                <a:solidFill>
                  <a:srgbClr val="0D0D0D"/>
                </a:solidFill>
                <a:effectLst/>
                <a:latin typeface="Times New Roman" panose="02020603050405020304" pitchFamily="18" charset="0"/>
                <a:ea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rPr>
              <a:t> 2020, </a:t>
            </a:r>
            <a:r>
              <a:rPr lang="en-US" sz="2800" dirty="0" err="1">
                <a:solidFill>
                  <a:srgbClr val="0D0D0D"/>
                </a:solidFill>
                <a:effectLst/>
                <a:latin typeface="Times New Roman" panose="02020603050405020304" pitchFamily="18" charset="0"/>
                <a:ea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rPr>
              <a:t> Gilbert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rPr>
              <a:t> khoa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truyền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a:solidFill>
                  <a:srgbClr val="0D0D0D"/>
                </a:solidFill>
                <a:effectLst/>
                <a:latin typeface="Times New Roman" panose="02020603050405020304" pitchFamily="18" charset="0"/>
                <a:ea typeface="Times New Roman" panose="02020603050405020304" pitchFamily="18" charset="0"/>
              </a:rPr>
              <a:t>BBC </a:t>
            </a:r>
            <a:r>
              <a:rPr lang="en-US" sz="2800" dirty="0" err="1">
                <a:solidFill>
                  <a:srgbClr val="0D0D0D"/>
                </a:solidFill>
                <a:effectLst/>
                <a:latin typeface="Times New Roman" panose="02020603050405020304" pitchFamily="18" charset="0"/>
                <a:ea typeface="Times New Roman" panose="02020603050405020304" pitchFamily="18" charset="0"/>
              </a:rPr>
              <a:t>vinh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100 </a:t>
            </a:r>
            <a:r>
              <a:rPr lang="en-US" sz="2800" dirty="0" err="1">
                <a:solidFill>
                  <a:srgbClr val="0D0D0D"/>
                </a:solidFill>
                <a:effectLst/>
                <a:latin typeface="Times New Roman" panose="02020603050405020304" pitchFamily="18" charset="0"/>
                <a:ea typeface="Times New Roman" panose="02020603050405020304" pitchFamily="18" charset="0"/>
              </a:rPr>
              <a:t>Phụ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mỏi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dịch</a:t>
            </a:r>
            <a:r>
              <a:rPr lang="en-US" sz="2800" dirty="0">
                <a:solidFill>
                  <a:srgbClr val="0D0D0D"/>
                </a:solidFill>
                <a:effectLst/>
                <a:latin typeface="Times New Roman" panose="02020603050405020304" pitchFamily="18" charset="0"/>
                <a:ea typeface="Times New Roman" panose="02020603050405020304" pitchFamily="18" charset="0"/>
              </a:rPr>
              <a:t> Covid-19. </a:t>
            </a:r>
            <a:endParaRPr lang="en-US" sz="2800" dirty="0">
              <a:effectLst/>
              <a:latin typeface="Times New Roman" panose="02020603050405020304" pitchFamily="18" charset="0"/>
              <a:ea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(Theo dantri.com.vn, </a:t>
            </a:r>
            <a:r>
              <a:rPr lang="en-US" sz="2800" dirty="0">
                <a:solidFill>
                  <a:srgbClr val="4D4D4D"/>
                </a:solidFill>
                <a:effectLst/>
                <a:latin typeface="Times New Roman" panose="02020603050405020304" pitchFamily="18" charset="0"/>
                <a:ea typeface="Calibri" panose="020F0502020204030204" pitchFamily="34" charset="0"/>
                <a:cs typeface="Times New Roman" panose="02020603050405020304" pitchFamily="18" charset="0"/>
              </a:rPr>
              <a:t>26/08/2021)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741814"/>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26852BA-EE87-BB40-F791-3AB9E1C0B352}"/>
              </a:ext>
            </a:extLst>
          </p:cNvPr>
          <p:cNvSpPr txBox="1"/>
          <p:nvPr/>
        </p:nvSpPr>
        <p:spPr>
          <a:xfrm>
            <a:off x="660400" y="1130300"/>
            <a:ext cx="10858500" cy="5020862"/>
          </a:xfrm>
          <a:prstGeom prst="rect">
            <a:avLst/>
          </a:prstGeom>
          <a:noFill/>
        </p:spPr>
        <p:txBody>
          <a:bodyPr wrap="square">
            <a:spAutoFit/>
          </a:bodyPr>
          <a:lstStyle/>
          <a:p>
            <a:pPr>
              <a:lnSpc>
                <a:spcPct val="130000"/>
              </a:lnSpc>
            </a:pPr>
            <a:r>
              <a:rPr lang="vi-VN" sz="2400" b="1" dirty="0">
                <a:effectLst/>
                <a:latin typeface="Times New Roman" panose="02020603050405020304" pitchFamily="18" charset="0"/>
                <a:ea typeface="Times New Roman" panose="02020603050405020304" pitchFamily="18" charset="0"/>
              </a:rPr>
              <a:t>Lựa chọn đáp án đúng:</a:t>
            </a:r>
            <a:endParaRPr lang="en-US" sz="2400" dirty="0">
              <a:effectLst/>
              <a:latin typeface="Times New Roman" panose="02020603050405020304" pitchFamily="18" charset="0"/>
              <a:ea typeface="Times New Roman" panose="02020603050405020304" pitchFamily="18" charset="0"/>
            </a:endParaRPr>
          </a:p>
          <a:p>
            <a:pPr>
              <a:lnSpc>
                <a:spcPct val="130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Câu 1.</a:t>
            </a:r>
            <a:r>
              <a:rPr lang="vi-VN"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270510">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minh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270510">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tả</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SzPts val="1400"/>
              <a:buFont typeface="+mj-lt"/>
              <a:buAutoNum type="alphaUcPeriod"/>
            </a:pP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Sarah Gilbert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SzPts val="1400"/>
              <a:buFont typeface="+mj-lt"/>
              <a:buAutoNum type="alphaUcPeriod"/>
            </a:pP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Sarah Gilbert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vắc</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xin</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Covid-19 AstraZeneca.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SzPts val="1400"/>
              <a:buFont typeface="+mj-lt"/>
              <a:buAutoNum type="alphaUcPeriod"/>
            </a:pP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Covid-19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err="1">
                <a:solidFill>
                  <a:srgbClr val="222222"/>
                </a:solidFill>
                <a:effectLst/>
                <a:latin typeface="Times New Roman" panose="02020603050405020304" pitchFamily="18" charset="0"/>
                <a:ea typeface="Times New Roman" panose="02020603050405020304" pitchFamily="18" charset="0"/>
              </a:rPr>
              <a:t>Vai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trò</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62626"/>
                </a:solidFill>
                <a:effectLst/>
                <a:latin typeface="Times New Roman" panose="02020603050405020304" pitchFamily="18" charset="0"/>
                <a:ea typeface="Calibri" panose="020F0502020204030204" pitchFamily="34" charset="0"/>
              </a:rPr>
              <a:t>vắc</a:t>
            </a:r>
            <a:r>
              <a:rPr lang="en-US" sz="2400" dirty="0">
                <a:solidFill>
                  <a:srgbClr val="262626"/>
                </a:solidFill>
                <a:effectLst/>
                <a:latin typeface="Times New Roman" panose="02020603050405020304" pitchFamily="18" charset="0"/>
                <a:ea typeface="Calibri" panose="020F0502020204030204" pitchFamily="34" charset="0"/>
              </a:rPr>
              <a:t> </a:t>
            </a:r>
            <a:r>
              <a:rPr lang="en-US" sz="2400" dirty="0" err="1">
                <a:solidFill>
                  <a:srgbClr val="262626"/>
                </a:solidFill>
                <a:effectLst/>
                <a:latin typeface="Times New Roman" panose="02020603050405020304" pitchFamily="18" charset="0"/>
                <a:ea typeface="Calibri" panose="020F0502020204030204" pitchFamily="34" charset="0"/>
              </a:rPr>
              <a:t>xin</a:t>
            </a:r>
            <a:r>
              <a:rPr lang="en-US" sz="2400" dirty="0">
                <a:solidFill>
                  <a:srgbClr val="262626"/>
                </a:solidFill>
                <a:effectLst/>
                <a:latin typeface="Times New Roman" panose="02020603050405020304" pitchFamily="18" charset="0"/>
                <a:ea typeface="Calibri" panose="020F0502020204030204" pitchFamily="34" charset="0"/>
              </a:rPr>
              <a:t> Covid-19 AstraZeneca</a:t>
            </a:r>
            <a:endParaRPr lang="en-US" sz="2400" dirty="0"/>
          </a:p>
        </p:txBody>
      </p:sp>
    </p:spTree>
    <p:extLst>
      <p:ext uri="{BB962C8B-B14F-4D97-AF65-F5344CB8AC3E}">
        <p14:creationId xmlns:p14="http://schemas.microsoft.com/office/powerpoint/2010/main" val="2764303312"/>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CB4C670-E62D-EE22-A716-1C389EFF1BCB}"/>
              </a:ext>
            </a:extLst>
          </p:cNvPr>
          <p:cNvSpPr txBox="1"/>
          <p:nvPr/>
        </p:nvSpPr>
        <p:spPr>
          <a:xfrm>
            <a:off x="666750" y="1801813"/>
            <a:ext cx="10858500" cy="3649269"/>
          </a:xfrm>
          <a:prstGeom prst="rect">
            <a:avLst/>
          </a:prstGeom>
          <a:noFill/>
        </p:spPr>
        <p:txBody>
          <a:bodyPr wrap="square">
            <a:spAutoFit/>
          </a:bodyPr>
          <a:lstStyle/>
          <a:p>
            <a:pPr algn="just">
              <a:lnSpc>
                <a:spcPct val="130000"/>
              </a:lnSpc>
              <a:spcAft>
                <a:spcPts val="80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đẻ</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sa-pô</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vắc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xin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AstraZeneca.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Covid-19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vắc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xin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MERS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3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trẻ</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838159"/>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CB4C670-E62D-EE22-A716-1C389EFF1BCB}"/>
              </a:ext>
            </a:extLst>
          </p:cNvPr>
          <p:cNvSpPr txBox="1"/>
          <p:nvPr/>
        </p:nvSpPr>
        <p:spPr>
          <a:xfrm>
            <a:off x="660400" y="1130300"/>
            <a:ext cx="10858500" cy="4929619"/>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Theo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hóc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búa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quá</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Sarah Gilbert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cứu</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sản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xuất</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vắc</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xin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30000"/>
              </a:lnSpc>
              <a:spcBef>
                <a:spcPts val="0"/>
              </a:spcBef>
              <a:spcAft>
                <a:spcPts val="800"/>
              </a:spcAft>
              <a:buClrTx/>
              <a:buSzTx/>
              <a:buFont typeface="+mj-lt"/>
              <a:buAutoNum type="alphaUcPeriod"/>
              <a:tabLst/>
              <a:defRPr/>
            </a:pP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virút</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30000"/>
              </a:lnSpc>
              <a:spcBef>
                <a:spcPts val="0"/>
              </a:spcBef>
              <a:spcAft>
                <a:spcPts val="800"/>
              </a:spcAft>
              <a:buClrTx/>
              <a:buSzTx/>
              <a:buFont typeface="+mj-lt"/>
              <a:buAutoNum type="alphaUcPeriod"/>
              <a:tabLst/>
              <a:defRPr/>
            </a:pP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vong</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Covid-19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tục</a:t>
            </a:r>
            <a:r>
              <a:rPr kumimoji="0" lang="en-US" sz="32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tăng</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30000"/>
              </a:lnSpc>
              <a:spcBef>
                <a:spcPts val="0"/>
              </a:spcBef>
              <a:spcAft>
                <a:spcPts val="800"/>
              </a:spcAft>
              <a:buClrTx/>
              <a:buSzTx/>
              <a:buFont typeface="+mj-lt"/>
              <a:buAutoNum type="alphaUcPeriod"/>
              <a:tabLst/>
              <a:defRPr/>
            </a:pP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thử</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lâm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sàng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vắc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xin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vô</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cùng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tốn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kém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mất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gian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30000"/>
              </a:lnSpc>
              <a:spcBef>
                <a:spcPts val="0"/>
              </a:spcBef>
              <a:spcAft>
                <a:spcPts val="800"/>
              </a:spcAft>
              <a:buClrTx/>
              <a:buSzTx/>
              <a:buFont typeface="+mj-lt"/>
              <a:buAutoNum type="alphaUcPeriod"/>
              <a:tabLst/>
              <a:defRPr/>
            </a:pP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Sức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khoẻ</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bà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đảm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bảo</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4008483"/>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4F1EEBA-037C-6A93-1F0E-9C2A6DBA5844}"/>
              </a:ext>
            </a:extLst>
          </p:cNvPr>
          <p:cNvSpPr txBox="1"/>
          <p:nvPr/>
        </p:nvSpPr>
        <p:spPr>
          <a:xfrm>
            <a:off x="660400" y="1427065"/>
            <a:ext cx="10858500" cy="4483279"/>
          </a:xfrm>
          <a:prstGeom prst="rect">
            <a:avLst/>
          </a:prstGeom>
          <a:noFill/>
        </p:spPr>
        <p:txBody>
          <a:bodyPr wrap="square">
            <a:spAutoFit/>
          </a:bodyPr>
          <a:lstStyle/>
          <a:p>
            <a:pPr algn="just">
              <a:spcAft>
                <a:spcPts val="800"/>
              </a:spcAft>
            </a:pPr>
            <a:r>
              <a:rPr lang="en-US" sz="2800" b="1"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34323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Sarah Gilbert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Gilbert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đua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muộn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Sarah Gilbert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nghiêm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túc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Sarah Gilbert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Sarah Gilbert lo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Sarah Gilbert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tuỵ</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084774"/>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A467462-7DCA-9C31-11B1-BCD640DA0C7E}"/>
              </a:ext>
            </a:extLst>
          </p:cNvPr>
          <p:cNvSpPr txBox="1"/>
          <p:nvPr/>
        </p:nvSpPr>
        <p:spPr>
          <a:xfrm>
            <a:off x="660400" y="1235570"/>
            <a:ext cx="10858500" cy="4612288"/>
          </a:xfrm>
          <a:prstGeom prst="rect">
            <a:avLst/>
          </a:prstGeom>
          <a:noFill/>
        </p:spPr>
        <p:txBody>
          <a:bodyPr wrap="square">
            <a:spAutoFit/>
          </a:bodyPr>
          <a:lstStyle/>
          <a:p>
            <a:pPr algn="just">
              <a:lnSpc>
                <a:spcPct val="130000"/>
              </a:lnSpc>
              <a:spcAft>
                <a:spcPts val="80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buFont typeface="+mj-lt"/>
              <a:buAutoNum type="alphaUcPeriod"/>
            </a:pPr>
            <a:r>
              <a:rPr lang="en-US" sz="3200" dirty="0" err="1">
                <a:solidFill>
                  <a:srgbClr val="0D0D0D"/>
                </a:solidFill>
                <a:effectLst/>
                <a:latin typeface="Times New Roman" panose="02020603050405020304" pitchFamily="18" charset="0"/>
                <a:ea typeface="Times New Roman" panose="02020603050405020304" pitchFamily="18" charset="0"/>
              </a:rPr>
              <a:t>Làm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viết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thêm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sinh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động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hấp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dẫn</a:t>
            </a:r>
            <a:r>
              <a:rPr lang="en-US" sz="3200" dirty="0">
                <a:solidFill>
                  <a:srgbClr val="0D0D0D"/>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342900" lvl="0" indent="-342900">
              <a:lnSpc>
                <a:spcPct val="130000"/>
              </a:lnSpc>
              <a:buFont typeface="+mj-lt"/>
              <a:buAutoNum type="alphaUcPeriod"/>
            </a:pPr>
            <a:r>
              <a:rPr lang="en-US" sz="3200" dirty="0">
                <a:solidFill>
                  <a:srgbClr val="0D0D0D"/>
                </a:solidFill>
                <a:effectLst/>
                <a:latin typeface="Times New Roman" panose="02020603050405020304" pitchFamily="18" charset="0"/>
                <a:ea typeface="Times New Roman" panose="02020603050405020304" pitchFamily="18" charset="0"/>
              </a:rPr>
              <a:t>Minh </a:t>
            </a:r>
            <a:r>
              <a:rPr lang="en-US" sz="3200" dirty="0" err="1">
                <a:solidFill>
                  <a:srgbClr val="0D0D0D"/>
                </a:solidFill>
                <a:effectLst/>
                <a:latin typeface="Times New Roman" panose="02020603050405020304" pitchFamily="18" charset="0"/>
                <a:ea typeface="Times New Roman" panose="02020603050405020304" pitchFamily="18" charset="0"/>
              </a:rPr>
              <a:t>hoạ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nội</a:t>
            </a:r>
            <a:r>
              <a:rPr lang="en-US" sz="3200" dirty="0">
                <a:solidFill>
                  <a:srgbClr val="0D0D0D"/>
                </a:solidFill>
                <a:effectLst/>
                <a:latin typeface="Times New Roman" panose="02020603050405020304" pitchFamily="18" charset="0"/>
                <a:ea typeface="Times New Roman" panose="02020603050405020304" pitchFamily="18" charset="0"/>
              </a:rPr>
              <a:t> dung </a:t>
            </a:r>
            <a:r>
              <a:rPr lang="en-US" sz="3200" dirty="0" err="1">
                <a:solidFill>
                  <a:srgbClr val="0D0D0D"/>
                </a:solidFill>
                <a:effectLst/>
                <a:latin typeface="Times New Roman" panose="02020603050405020304" pitchFamily="18" charset="0"/>
                <a:ea typeface="Times New Roman" panose="02020603050405020304" pitchFamily="18" charset="0"/>
              </a:rPr>
              <a:t>thông</a:t>
            </a:r>
            <a:r>
              <a:rPr lang="en-US" sz="3200" dirty="0">
                <a:solidFill>
                  <a:srgbClr val="0D0D0D"/>
                </a:solidFill>
                <a:effectLst/>
                <a:latin typeface="Times New Roman" panose="02020603050405020304" pitchFamily="18" charset="0"/>
                <a:ea typeface="Times New Roman" panose="02020603050405020304" pitchFamily="18" charset="0"/>
              </a:rPr>
              <a:t> tin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văn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bản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giúp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đoc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dễ</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tiếp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thông</a:t>
            </a:r>
            <a:r>
              <a:rPr lang="en-US" sz="3200" dirty="0">
                <a:solidFill>
                  <a:srgbClr val="0D0D0D"/>
                </a:solidFill>
                <a:effectLst/>
                <a:latin typeface="Times New Roman" panose="02020603050405020304" pitchFamily="18" charset="0"/>
                <a:ea typeface="Times New Roman" panose="02020603050405020304" pitchFamily="18" charset="0"/>
              </a:rPr>
              <a:t> tin </a:t>
            </a:r>
            <a:r>
              <a:rPr lang="en-US" sz="3200" dirty="0" err="1">
                <a:solidFill>
                  <a:srgbClr val="0D0D0D"/>
                </a:solidFill>
                <a:effectLst/>
                <a:latin typeface="Times New Roman" panose="02020603050405020304" pitchFamily="18" charset="0"/>
                <a:ea typeface="Times New Roman" panose="02020603050405020304" pitchFamily="18" charset="0"/>
              </a:rPr>
              <a:t>hơn</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342900" lvl="0" indent="-342900">
              <a:lnSpc>
                <a:spcPct val="130000"/>
              </a:lnSpc>
              <a:buFont typeface="+mj-lt"/>
              <a:buAutoNum type="alphaUcPeriod"/>
            </a:pPr>
            <a:r>
              <a:rPr lang="en-US" sz="3200" dirty="0" err="1">
                <a:solidFill>
                  <a:srgbClr val="0D0D0D"/>
                </a:solidFill>
                <a:effectLst/>
                <a:latin typeface="Times New Roman" panose="02020603050405020304" pitchFamily="18" charset="0"/>
                <a:ea typeface="Times New Roman" panose="02020603050405020304" pitchFamily="18" charset="0"/>
              </a:rPr>
              <a:t>Giúp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hút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lôi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cuốn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đọc</a:t>
            </a:r>
            <a:endParaRPr lang="en-US" sz="3200" dirty="0">
              <a:effectLst/>
              <a:latin typeface="Times New Roman" panose="02020603050405020304" pitchFamily="18" charset="0"/>
              <a:ea typeface="Times New Roman" panose="02020603050405020304" pitchFamily="18" charset="0"/>
            </a:endParaRPr>
          </a:p>
          <a:p>
            <a:pPr marL="342900" lvl="0" indent="-342900">
              <a:lnSpc>
                <a:spcPct val="130000"/>
              </a:lnSpc>
              <a:buFont typeface="+mj-lt"/>
              <a:buAutoNum type="alphaUcPeriod"/>
            </a:pPr>
            <a:r>
              <a:rPr lang="en-US" sz="3200" dirty="0" err="1">
                <a:solidFill>
                  <a:srgbClr val="0D0D0D"/>
                </a:solidFill>
                <a:effectLst/>
                <a:latin typeface="Times New Roman" panose="02020603050405020304" pitchFamily="18" charset="0"/>
                <a:ea typeface="Times New Roman" panose="02020603050405020304" pitchFamily="18" charset="0"/>
              </a:rPr>
              <a:t>Giúp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đọc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hình</a:t>
            </a:r>
            <a:r>
              <a:rPr lang="en-US" sz="3200" dirty="0">
                <a:solidFill>
                  <a:srgbClr val="0D0D0D"/>
                </a:solidFill>
                <a:effectLst/>
                <a:latin typeface="Times New Roman" panose="02020603050405020304" pitchFamily="18" charset="0"/>
                <a:ea typeface="Times New Roman" panose="02020603050405020304" pitchFamily="18" charset="0"/>
              </a:rPr>
              <a:t> dung </a:t>
            </a:r>
            <a:r>
              <a:rPr lang="en-US" sz="3200" dirty="0" err="1">
                <a:solidFill>
                  <a:srgbClr val="0D0D0D"/>
                </a:solidFill>
                <a:effectLst/>
                <a:latin typeface="Times New Roman" panose="02020603050405020304" pitchFamily="18" charset="0"/>
                <a:ea typeface="Times New Roman" panose="02020603050405020304" pitchFamily="18" charset="0"/>
              </a:rPr>
              <a:t>rõ</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hơn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quá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trình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sản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xuất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vắc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xin</a:t>
            </a:r>
            <a:r>
              <a:rPr lang="en-US" sz="3200" dirty="0">
                <a:solidFill>
                  <a:srgbClr val="0D0D0D"/>
                </a:solidFill>
                <a:effectLst/>
                <a:latin typeface="Times New Roman" panose="02020603050405020304" pitchFamily="18" charset="0"/>
                <a:ea typeface="Times New Roman" panose="02020603050405020304" pitchFamily="18" charset="0"/>
              </a:rPr>
              <a:t> Co-vid 19.</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2732157"/>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C55E1E6-5FCE-2479-54B3-4BD23D25F8D5}"/>
              </a:ext>
            </a:extLst>
          </p:cNvPr>
          <p:cNvSpPr txBox="1"/>
          <p:nvPr/>
        </p:nvSpPr>
        <p:spPr>
          <a:xfrm>
            <a:off x="660400" y="1249761"/>
            <a:ext cx="10858500" cy="4936351"/>
          </a:xfrm>
          <a:prstGeom prst="rect">
            <a:avLst/>
          </a:prstGeom>
          <a:noFill/>
        </p:spPr>
        <p:txBody>
          <a:bodyPr wrap="square">
            <a:spAutoFit/>
          </a:bodyPr>
          <a:lstStyle/>
          <a:p>
            <a:pPr algn="just">
              <a:lnSpc>
                <a:spcPct val="13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7</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Sarah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Gilbert?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sớm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vắc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xin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cúm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óc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đằng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vắc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xin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Covid-19 AstraZeneca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nhuận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khổng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lồ</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vắc</a:t>
            </a:r>
            <a:r>
              <a:rPr lang="en-US" sz="28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xin</a:t>
            </a:r>
            <a:r>
              <a:rPr lang="en-US" sz="28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Covid-19 AstraZeneca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1025895"/>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CA30D70-6AF3-AB59-D24C-535B6ECE2B03}"/>
              </a:ext>
            </a:extLst>
          </p:cNvPr>
          <p:cNvSpPr txBox="1"/>
          <p:nvPr/>
        </p:nvSpPr>
        <p:spPr>
          <a:xfrm>
            <a:off x="666750" y="1101071"/>
            <a:ext cx="10858500" cy="5435655"/>
          </a:xfrm>
          <a:prstGeom prst="rect">
            <a:avLst/>
          </a:prstGeom>
          <a:noFill/>
        </p:spPr>
        <p:txBody>
          <a:bodyPr wrap="square">
            <a:spAutoFit/>
          </a:bodyPr>
          <a:lstStyle/>
          <a:p>
            <a:pPr algn="just">
              <a:lnSpc>
                <a:spcPct val="130000"/>
              </a:lnSpc>
              <a:spcAft>
                <a:spcPts val="8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8.</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rPr>
              <a:t> Gilbert  </a:t>
            </a:r>
            <a:r>
              <a:rPr lang="en-US" sz="2400" dirty="0" err="1">
                <a:solidFill>
                  <a:srgbClr val="0D0D0D"/>
                </a:solidFill>
                <a:effectLst/>
                <a:latin typeface="Times New Roman" panose="02020603050405020304" pitchFamily="18" charset="0"/>
                <a:ea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vacxin</a:t>
            </a:r>
            <a:r>
              <a:rPr lang="en-US" sz="2400" dirty="0">
                <a:solidFill>
                  <a:srgbClr val="0D0D0D"/>
                </a:solidFill>
                <a:effectLst/>
                <a:latin typeface="Times New Roman" panose="02020603050405020304" pitchFamily="18" charset="0"/>
                <a:ea typeface="Times New Roman" panose="02020603050405020304" pitchFamily="18" charset="0"/>
              </a:rPr>
              <a:t> AstraZeneca.</a:t>
            </a:r>
            <a:endParaRPr lang="en-US" sz="2400" dirty="0">
              <a:effectLst/>
              <a:latin typeface="Times New Roman" panose="02020603050405020304" pitchFamily="18" charset="0"/>
              <a:ea typeface="Times New Roman" panose="02020603050405020304" pitchFamily="18" charset="0"/>
            </a:endParaRPr>
          </a:p>
          <a:p>
            <a:pPr>
              <a:lnSpc>
                <a:spcPct val="13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9.</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nói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rPr>
              <a:t> Gilbert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Ngay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từ</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đầu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chúng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xem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đây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cuộc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chạy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đua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rPr>
              <a:t> virus, </a:t>
            </a:r>
            <a:r>
              <a:rPr lang="en-US" sz="2400" i="1" dirty="0" err="1">
                <a:solidFill>
                  <a:srgbClr val="0D0D0D"/>
                </a:solidFill>
                <a:effectLst/>
                <a:latin typeface="Times New Roman" panose="02020603050405020304" pitchFamily="18" charset="0"/>
                <a:ea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phải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cuộc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chạy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đua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nhà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phát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triển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vắc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xin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khác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phát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minh</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ra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loại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vắc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xin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này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thể</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kiếm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khoản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nhuận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khổng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lồ</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Nhưng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từ</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chối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nhận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bằng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chế</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vắc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xin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muốn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độc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quyền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chế</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vì</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muốn</a:t>
            </a:r>
            <a:r>
              <a:rPr lang="en-US" sz="2400" i="1" dirty="0">
                <a:solidFill>
                  <a:srgbClr val="0D0D0D"/>
                </a:solidFill>
                <a:effectLst/>
                <a:latin typeface="Times New Roman" panose="02020603050405020304" pitchFamily="18" charset="0"/>
                <a:ea typeface="Times New Roman" panose="02020603050405020304" pitchFamily="18" charset="0"/>
              </a:rPr>
              <a:t> chia </a:t>
            </a:r>
            <a:r>
              <a:rPr lang="en-US" sz="2400" i="1" dirty="0" err="1">
                <a:solidFill>
                  <a:srgbClr val="0D0D0D"/>
                </a:solidFill>
                <a:effectLst/>
                <a:latin typeface="Times New Roman" panose="02020603050405020304" pitchFamily="18" charset="0"/>
                <a:ea typeface="Times New Roman" panose="02020603050405020304" pitchFamily="18" charset="0"/>
              </a:rPr>
              <a:t>sẻ</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nghệ</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này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để</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mọi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thể</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sản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xuất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vắc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spcAft>
                <a:spcPts val="80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Sarah Gilbert,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5 – 7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378613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472576"/>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5" name="TextBox 4">
            <a:extLst>
              <a:ext uri="{FF2B5EF4-FFF2-40B4-BE49-F238E27FC236}">
                <a16:creationId xmlns:a16="http://schemas.microsoft.com/office/drawing/2014/main" id="{5FEDF0A3-BEC3-9575-66B1-A857A0B2A808}"/>
              </a:ext>
            </a:extLst>
          </p:cNvPr>
          <p:cNvSpPr txBox="1"/>
          <p:nvPr/>
        </p:nvSpPr>
        <p:spPr>
          <a:xfrm>
            <a:off x="666750" y="350501"/>
            <a:ext cx="10858500" cy="678199"/>
          </a:xfrm>
          <a:prstGeom prst="rect">
            <a:avLst/>
          </a:prstGeom>
          <a:solidFill>
            <a:schemeClr val="accent4">
              <a:lumMod val="20000"/>
              <a:lumOff val="80000"/>
            </a:schemeClr>
          </a:solidFill>
        </p:spPr>
        <p:txBody>
          <a:bodyPr wrap="square">
            <a:spAutoFit/>
          </a:bodyPr>
          <a:lstStyle/>
          <a:p>
            <a:pPr algn="just">
              <a:lnSpc>
                <a:spcPct val="130000"/>
              </a:lnSpc>
              <a:spcAft>
                <a:spcPts val="80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56B5518-78E8-BE9E-8C23-2BA4959CBF7C}"/>
              </a:ext>
            </a:extLst>
          </p:cNvPr>
          <p:cNvSpPr txBox="1"/>
          <p:nvPr/>
        </p:nvSpPr>
        <p:spPr>
          <a:xfrm>
            <a:off x="660400" y="1236983"/>
            <a:ext cx="10858500" cy="5365893"/>
          </a:xfrm>
          <a:prstGeom prst="rect">
            <a:avLst/>
          </a:prstGeom>
          <a:noFill/>
        </p:spPr>
        <p:txBody>
          <a:bodyPr wrap="square">
            <a:spAutoFit/>
          </a:bodyPr>
          <a:lstStyle/>
          <a:p>
            <a:pPr algn="just">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chi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Biết suy luận và phân tích mối liên hệ giữa các thông tin chi tiết và vai trò của chúng trong việc thể hiện thông tin cơ bản của văn bản.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pt-BR"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Phân tích và đánh giá được đề tài, thông tin cơ bản của VB, cách đặt nhan đề của tác giả, nhận biết được mục đích viết và quan điểm của người viết.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pt-BR"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Nhận biết và phân tích được sự kết hợp giữa phương tiện giao tiếp ngôn ngữ và các phương tiện giao tiếp phi ngôn ngữ để biểu đạt nội dung VB một cách sinh động, hiệu quả.</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pt-BR"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Nêu được ý nghĩa hay tác động của VB thông tin đã đọc đối với bản thân.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90361"/>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9933406-1C48-A788-E6BA-62960A9BB16F}"/>
              </a:ext>
            </a:extLst>
          </p:cNvPr>
          <p:cNvGraphicFramePr>
            <a:graphicFrameLocks noGrp="1"/>
          </p:cNvGraphicFramePr>
          <p:nvPr>
            <p:extLst>
              <p:ext uri="{D42A27DB-BD31-4B8C-83A1-F6EECF244321}">
                <p14:modId xmlns:p14="http://schemas.microsoft.com/office/powerpoint/2010/main" val="3607021307"/>
              </p:ext>
            </p:extLst>
          </p:nvPr>
        </p:nvGraphicFramePr>
        <p:xfrm>
          <a:off x="666750" y="1558732"/>
          <a:ext cx="10858500" cy="4168968"/>
        </p:xfrm>
        <a:graphic>
          <a:graphicData uri="http://schemas.openxmlformats.org/drawingml/2006/table">
            <a:tbl>
              <a:tblPr firstRow="1" firstCol="1" bandRow="1"/>
              <a:tblGrid>
                <a:gridCol w="1057974">
                  <a:extLst>
                    <a:ext uri="{9D8B030D-6E8A-4147-A177-3AD203B41FA5}">
                      <a16:colId xmlns:a16="http://schemas.microsoft.com/office/drawing/2014/main" val="811151693"/>
                    </a:ext>
                  </a:extLst>
                </a:gridCol>
                <a:gridCol w="9800526">
                  <a:extLst>
                    <a:ext uri="{9D8B030D-6E8A-4147-A177-3AD203B41FA5}">
                      <a16:colId xmlns:a16="http://schemas.microsoft.com/office/drawing/2014/main" val="3397971181"/>
                    </a:ext>
                  </a:extLst>
                </a:gridCol>
              </a:tblGrid>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252765"/>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B. Thuyết minh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857953"/>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 Quá trình bà </a:t>
                      </a:r>
                      <a:r>
                        <a:rPr lang="en-US" sz="320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Sarah Gilbert nghiên cứu thành công vắc xin Covid-19 AstraZeneca.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65740"/>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Người phát minh ra vắc xin  AstraZeneca.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988511"/>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thử</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lâm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sàng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vắc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xin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kém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627945"/>
                  </a:ext>
                </a:extLst>
              </a:tr>
            </a:tbl>
          </a:graphicData>
        </a:graphic>
      </p:graphicFrame>
    </p:spTree>
    <p:extLst>
      <p:ext uri="{BB962C8B-B14F-4D97-AF65-F5344CB8AC3E}">
        <p14:creationId xmlns:p14="http://schemas.microsoft.com/office/powerpoint/2010/main" val="2627393017"/>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06036C6-3965-2EC4-60E3-B135DCF18B8A}"/>
              </a:ext>
            </a:extLst>
          </p:cNvPr>
          <p:cNvGraphicFramePr>
            <a:graphicFrameLocks noGrp="1"/>
          </p:cNvGraphicFramePr>
          <p:nvPr>
            <p:extLst>
              <p:ext uri="{D42A27DB-BD31-4B8C-83A1-F6EECF244321}">
                <p14:modId xmlns:p14="http://schemas.microsoft.com/office/powerpoint/2010/main" val="1983785184"/>
              </p:ext>
            </p:extLst>
          </p:nvPr>
        </p:nvGraphicFramePr>
        <p:xfrm>
          <a:off x="660399" y="1626932"/>
          <a:ext cx="10858500" cy="4100768"/>
        </p:xfrm>
        <a:graphic>
          <a:graphicData uri="http://schemas.openxmlformats.org/drawingml/2006/table">
            <a:tbl>
              <a:tblPr firstRow="1" firstCol="1" bandRow="1"/>
              <a:tblGrid>
                <a:gridCol w="1057974">
                  <a:extLst>
                    <a:ext uri="{9D8B030D-6E8A-4147-A177-3AD203B41FA5}">
                      <a16:colId xmlns:a16="http://schemas.microsoft.com/office/drawing/2014/main" val="2677720689"/>
                    </a:ext>
                  </a:extLst>
                </a:gridCol>
                <a:gridCol w="9800526">
                  <a:extLst>
                    <a:ext uri="{9D8B030D-6E8A-4147-A177-3AD203B41FA5}">
                      <a16:colId xmlns:a16="http://schemas.microsoft.com/office/drawing/2014/main" val="3735818221"/>
                    </a:ext>
                  </a:extLst>
                </a:gridCol>
              </a:tblGrid>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6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Bà Sarah Gilbert vô cùng tận tuỵ và có trách nhiệm cao trong công việc</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808417"/>
                  </a:ext>
                </a:extLst>
              </a:tr>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360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B. Minh hoạ cho nội dung thông tin của văn bản, giúp người đoc dễ tiếp thu thông tin hơn.</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735013"/>
                  </a:ext>
                </a:extLst>
              </a:tr>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nhuận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khổng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lồ</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vắc</a:t>
                      </a:r>
                      <a:r>
                        <a:rPr lang="en-US" sz="36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xin</a:t>
                      </a:r>
                      <a:r>
                        <a:rPr lang="en-US" sz="36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Covid-19 AstraZeneca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199918"/>
                  </a:ext>
                </a:extLst>
              </a:tr>
            </a:tbl>
          </a:graphicData>
        </a:graphic>
      </p:graphicFrame>
    </p:spTree>
    <p:extLst>
      <p:ext uri="{BB962C8B-B14F-4D97-AF65-F5344CB8AC3E}">
        <p14:creationId xmlns:p14="http://schemas.microsoft.com/office/powerpoint/2010/main" val="303111749"/>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2D68126-1F05-66D5-5B91-D1F046AC40CB}"/>
              </a:ext>
            </a:extLst>
          </p:cNvPr>
          <p:cNvGraphicFramePr>
            <a:graphicFrameLocks noGrp="1"/>
          </p:cNvGraphicFramePr>
          <p:nvPr>
            <p:extLst>
              <p:ext uri="{D42A27DB-BD31-4B8C-83A1-F6EECF244321}">
                <p14:modId xmlns:p14="http://schemas.microsoft.com/office/powerpoint/2010/main" val="2744314193"/>
              </p:ext>
            </p:extLst>
          </p:nvPr>
        </p:nvGraphicFramePr>
        <p:xfrm>
          <a:off x="660400" y="1400556"/>
          <a:ext cx="10858500" cy="4389120"/>
        </p:xfrm>
        <a:graphic>
          <a:graphicData uri="http://schemas.openxmlformats.org/drawingml/2006/table">
            <a:tbl>
              <a:tblPr firstRow="1" firstCol="1" bandRow="1"/>
              <a:tblGrid>
                <a:gridCol w="1057974">
                  <a:extLst>
                    <a:ext uri="{9D8B030D-6E8A-4147-A177-3AD203B41FA5}">
                      <a16:colId xmlns:a16="http://schemas.microsoft.com/office/drawing/2014/main" val="3492050875"/>
                    </a:ext>
                  </a:extLst>
                </a:gridCol>
                <a:gridCol w="9800526">
                  <a:extLst>
                    <a:ext uri="{9D8B030D-6E8A-4147-A177-3AD203B41FA5}">
                      <a16:colId xmlns:a16="http://schemas.microsoft.com/office/drawing/2014/main" val="172269727"/>
                    </a:ext>
                  </a:extLst>
                </a:gridCol>
              </a:tblGrid>
              <a:tr h="0">
                <a:tc>
                  <a:txBody>
                    <a:bodyPr/>
                    <a:lstStyle/>
                    <a:p>
                      <a:pPr algn="ctr">
                        <a:lnSpc>
                          <a:spcPct val="10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Gilbert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đua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vacxin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AstraZeneca: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Covid-19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2020,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Gilbert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chóng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Covid-19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MERS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(MERS)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virus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Gilbert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Covid-19.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chóng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muộn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359780"/>
                  </a:ext>
                </a:extLst>
              </a:tr>
            </a:tbl>
          </a:graphicData>
        </a:graphic>
      </p:graphicFrame>
    </p:spTree>
    <p:extLst>
      <p:ext uri="{BB962C8B-B14F-4D97-AF65-F5344CB8AC3E}">
        <p14:creationId xmlns:p14="http://schemas.microsoft.com/office/powerpoint/2010/main" val="1300321732"/>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BD7F003-8CE8-2CF9-B781-0F1048C87FB1}"/>
              </a:ext>
            </a:extLst>
          </p:cNvPr>
          <p:cNvGraphicFramePr>
            <a:graphicFrameLocks noGrp="1"/>
          </p:cNvGraphicFramePr>
          <p:nvPr>
            <p:extLst>
              <p:ext uri="{D42A27DB-BD31-4B8C-83A1-F6EECF244321}">
                <p14:modId xmlns:p14="http://schemas.microsoft.com/office/powerpoint/2010/main" val="3284500345"/>
              </p:ext>
            </p:extLst>
          </p:nvPr>
        </p:nvGraphicFramePr>
        <p:xfrm>
          <a:off x="660399" y="1624339"/>
          <a:ext cx="10858500" cy="4389120"/>
        </p:xfrm>
        <a:graphic>
          <a:graphicData uri="http://schemas.openxmlformats.org/drawingml/2006/table">
            <a:tbl>
              <a:tblPr firstRow="1" firstCol="1" bandRow="1"/>
              <a:tblGrid>
                <a:gridCol w="1057974">
                  <a:extLst>
                    <a:ext uri="{9D8B030D-6E8A-4147-A177-3AD203B41FA5}">
                      <a16:colId xmlns:a16="http://schemas.microsoft.com/office/drawing/2014/main" val="3521199765"/>
                    </a:ext>
                  </a:extLst>
                </a:gridCol>
                <a:gridCol w="9800526">
                  <a:extLst>
                    <a:ext uri="{9D8B030D-6E8A-4147-A177-3AD203B41FA5}">
                      <a16:colId xmlns:a16="http://schemas.microsoft.com/office/drawing/2014/main" val="3208609942"/>
                    </a:ext>
                  </a:extLst>
                </a:gridCol>
              </a:tblGrid>
              <a:tr h="0">
                <a:tc>
                  <a:txBody>
                    <a:bodyPr/>
                    <a:lstStyle/>
                    <a:p>
                      <a:pPr algn="ctr">
                        <a:lnSpc>
                          <a:spcPct val="10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nói của bà Gilbert cho thấy bà là người có trái tim nhân hậu, có tấm lòng cao cả, quảng đại. Bà đã đặt sức khoẻ của nhân loại lên trên tất cả, trên cả vật chất, lợi nhuận. Bà chạy đua với thời gian sáng chế ra vắc xin để cứu sống cả thế giới. Bà đã hiến tặng sáng chế của mình cho cộng đồng mà không màng tới lợi nhuận, điều đó càng khiến cả nhân loại cảm phục và ngưỡng mộ bà.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9299957"/>
                  </a:ext>
                </a:extLst>
              </a:tr>
              <a:tr h="803275">
                <a:tc>
                  <a:txBody>
                    <a:bodyPr/>
                    <a:lstStyle/>
                    <a:p>
                      <a:pPr>
                        <a:lnSpc>
                          <a:spcPct val="10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0000"/>
                        </a:lnSpc>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0000"/>
                        </a:lnSpc>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345601"/>
                  </a:ext>
                </a:extLst>
              </a:tr>
            </a:tbl>
          </a:graphicData>
        </a:graphic>
      </p:graphicFrame>
    </p:spTree>
    <p:extLst>
      <p:ext uri="{BB962C8B-B14F-4D97-AF65-F5344CB8AC3E}">
        <p14:creationId xmlns:p14="http://schemas.microsoft.com/office/powerpoint/2010/main" val="935667841"/>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634347-8515-7824-2D26-3F37BEE1061C}"/>
              </a:ext>
            </a:extLst>
          </p:cNvPr>
          <p:cNvSpPr txBox="1"/>
          <p:nvPr/>
        </p:nvSpPr>
        <p:spPr>
          <a:xfrm>
            <a:off x="660401" y="1130300"/>
            <a:ext cx="6540500" cy="5088573"/>
          </a:xfrm>
          <a:prstGeom prst="rect">
            <a:avLst/>
          </a:prstGeom>
          <a:noFill/>
        </p:spPr>
        <p:txBody>
          <a:bodyPr wrap="square">
            <a:spAutoFit/>
          </a:bodyPr>
          <a:lstStyle/>
          <a:p>
            <a:pPr algn="just">
              <a:spcAft>
                <a:spcPts val="800"/>
              </a:spcAft>
            </a:pPr>
            <a:r>
              <a:rPr lang="en-US" sz="2800" b="1" dirty="0" err="1">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04:</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1200"/>
              </a:spcBef>
            </a:pP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8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endParaRPr lang="en-US" sz="28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800"/>
              </a:spcAft>
            </a:pP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Ka-</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tê</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kho</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tàng</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dịp</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dâng</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tri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ân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tiên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dịp</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bái</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30000"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đền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tháp</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thưởng</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b="1" dirty="0">
                <a:solidFill>
                  <a:srgbClr val="44444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32F6D12-5A75-0681-93B5-4293615E740E}"/>
              </a:ext>
            </a:extLst>
          </p:cNvPr>
          <p:cNvPicPr>
            <a:picLocks noChangeAspect="1"/>
          </p:cNvPicPr>
          <p:nvPr/>
        </p:nvPicPr>
        <p:blipFill>
          <a:blip r:embed="rId2"/>
          <a:stretch>
            <a:fillRect/>
          </a:stretch>
        </p:blipFill>
        <p:spPr>
          <a:xfrm>
            <a:off x="7412834" y="2786062"/>
            <a:ext cx="3686001" cy="2598737"/>
          </a:xfrm>
          <a:prstGeom prst="rect">
            <a:avLst/>
          </a:prstGeom>
        </p:spPr>
      </p:pic>
    </p:spTree>
    <p:extLst>
      <p:ext uri="{BB962C8B-B14F-4D97-AF65-F5344CB8AC3E}">
        <p14:creationId xmlns:p14="http://schemas.microsoft.com/office/powerpoint/2010/main" val="1840185556"/>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634347-8515-7824-2D26-3F37BEE1061C}"/>
              </a:ext>
            </a:extLst>
          </p:cNvPr>
          <p:cNvSpPr txBox="1"/>
          <p:nvPr/>
        </p:nvSpPr>
        <p:spPr>
          <a:xfrm>
            <a:off x="660399" y="1450253"/>
            <a:ext cx="10858500" cy="3957494"/>
          </a:xfrm>
          <a:prstGeom prst="rect">
            <a:avLst/>
          </a:prstGeom>
          <a:noFill/>
        </p:spPr>
        <p:txBody>
          <a:bodyPr wrap="square">
            <a:spAutoFit/>
          </a:bodyPr>
          <a:lstStyle/>
          <a:p>
            <a:pPr marL="0" marR="0" lvl="0" indent="457200" algn="just"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Khi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hoa</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ta-</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ghi</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lao</a:t>
            </a:r>
            <a:r>
              <a:rPr kumimoji="0" lang="en-US" sz="2800" b="0" i="0" u="none" strike="noStrike" kern="1200" cap="none" spc="0" normalizeH="0" baseline="3000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(2)</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nở</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tím</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sườn</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núi</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làng</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Chăm</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Hữu</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Đức</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xã</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Phước</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Hữu</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huyện</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Ninh</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Phước</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tỉnh</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Ninh</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Thuận</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nô</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nức</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chuẩn</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bị</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Tết</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Ka-</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tê</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Lễ</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hội</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Ka-</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tê</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tổ</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chức</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vào</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đầu</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tháng</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7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lịch</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Chăm</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tương</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ứng</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cuối</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tháng</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9 -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đầu</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tháng</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10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dương</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lịch</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Trước</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đây</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dù</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mùa</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hay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mất</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mùa</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ngày</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hội</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Ka-</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tê</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đều</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kéo</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dài</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tháng</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nay,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lễ</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hội</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này</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Chăm</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rút</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thời</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gian</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tuần</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đó</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những</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lễ</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thức</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trọng</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sẽ</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tiến</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hành</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3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ngày</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liên</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mn-cs"/>
              </a:rPr>
              <a:t>tục</a:t>
            </a:r>
            <a:r>
              <a:rPr kumimoji="0" lang="en-US"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16738141"/>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C0FD067-E57C-6825-19F2-6A069F17A5BA}"/>
              </a:ext>
            </a:extLst>
          </p:cNvPr>
          <p:cNvSpPr txBox="1"/>
          <p:nvPr/>
        </p:nvSpPr>
        <p:spPr>
          <a:xfrm>
            <a:off x="660400" y="1240453"/>
            <a:ext cx="10858500" cy="4893647"/>
          </a:xfrm>
          <a:prstGeom prst="rect">
            <a:avLst/>
          </a:prstGeom>
          <a:noFill/>
        </p:spPr>
        <p:txBody>
          <a:bodyPr wrap="square">
            <a:spAutoFit/>
          </a:bodyPr>
          <a:lstStyle/>
          <a:p>
            <a:pPr indent="457200" algn="just"/>
            <a:r>
              <a:rPr lang="en-US" sz="2400" dirty="0" err="1">
                <a:solidFill>
                  <a:srgbClr val="222222"/>
                </a:solidFill>
                <a:effectLst/>
                <a:latin typeface="Times New Roman" panose="02020603050405020304" pitchFamily="18" charset="0"/>
                <a:ea typeface="Times New Roman" panose="02020603050405020304" pitchFamily="18" charset="0"/>
              </a:rPr>
              <a:t>Sáng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sớm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ngày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đầu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tiên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hội</a:t>
            </a:r>
            <a:r>
              <a:rPr lang="en-US" sz="2400" dirty="0">
                <a:solidFill>
                  <a:srgbClr val="222222"/>
                </a:solidFill>
                <a:effectLst/>
                <a:latin typeface="Times New Roman" panose="02020603050405020304" pitchFamily="18" charset="0"/>
                <a:ea typeface="Times New Roman" panose="02020603050405020304" pitchFamily="18" charset="0"/>
              </a:rPr>
              <a:t> Ka-</a:t>
            </a:r>
            <a:r>
              <a:rPr lang="en-US" sz="2400" dirty="0" err="1">
                <a:solidFill>
                  <a:srgbClr val="222222"/>
                </a:solidFill>
                <a:effectLst/>
                <a:latin typeface="Times New Roman" panose="02020603050405020304" pitchFamily="18" charset="0"/>
                <a:ea typeface="Times New Roman" panose="02020603050405020304" pitchFamily="18" charset="0"/>
              </a:rPr>
              <a:t>tê</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đại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diễn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ra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tại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đền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tháp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Poklong</a:t>
            </a:r>
            <a:r>
              <a:rPr lang="en-US" sz="2400" dirty="0">
                <a:solidFill>
                  <a:srgbClr val="222222"/>
                </a:solidFill>
                <a:effectLst/>
                <a:latin typeface="Times New Roman" panose="02020603050405020304" pitchFamily="18" charset="0"/>
                <a:ea typeface="Times New Roman" panose="02020603050405020304" pitchFamily="18" charset="0"/>
              </a:rPr>
              <a:t> Ga-rai. </a:t>
            </a:r>
            <a:r>
              <a:rPr lang="en-US" sz="2400" dirty="0" err="1">
                <a:solidFill>
                  <a:srgbClr val="222222"/>
                </a:solidFill>
                <a:effectLst/>
                <a:latin typeface="Times New Roman" panose="02020603050405020304" pitchFamily="18" charset="0"/>
                <a:ea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gian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quanh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tháp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như</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mở</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rộng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ra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bởi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sự</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tham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dự</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hàng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vạn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Chăm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hành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hương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hội</a:t>
            </a:r>
            <a:r>
              <a:rPr lang="en-US" sz="2400" dirty="0">
                <a:solidFill>
                  <a:srgbClr val="222222"/>
                </a:solidFill>
                <a:effectLst/>
                <a:latin typeface="Times New Roman" panose="02020603050405020304" pitchFamily="18" charset="0"/>
                <a:ea typeface="Times New Roman" panose="02020603050405020304" pitchFamily="18" charset="0"/>
              </a:rPr>
              <a:t> Ka-</a:t>
            </a:r>
            <a:r>
              <a:rPr lang="en-US" sz="2400" dirty="0" err="1">
                <a:solidFill>
                  <a:srgbClr val="222222"/>
                </a:solidFill>
                <a:effectLst/>
                <a:latin typeface="Times New Roman" panose="02020603050405020304" pitchFamily="18" charset="0"/>
                <a:ea typeface="Times New Roman" panose="02020603050405020304" pitchFamily="18" charset="0"/>
              </a:rPr>
              <a:t>tê</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xếp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thành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hàng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ngay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ngắn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trên</a:t>
            </a:r>
            <a:r>
              <a:rPr lang="en-US" sz="2400" dirty="0">
                <a:solidFill>
                  <a:srgbClr val="222222"/>
                </a:solidFill>
                <a:effectLst/>
                <a:latin typeface="Times New Roman" panose="02020603050405020304" pitchFamily="18" charset="0"/>
                <a:ea typeface="Times New Roman" panose="02020603050405020304" pitchFamily="18" charset="0"/>
              </a:rPr>
              <a:t> con </a:t>
            </a:r>
            <a:r>
              <a:rPr lang="en-US" sz="2400" dirty="0" err="1">
                <a:solidFill>
                  <a:srgbClr val="222222"/>
                </a:solidFill>
                <a:effectLst/>
                <a:latin typeface="Times New Roman" panose="02020603050405020304" pitchFamily="18" charset="0"/>
                <a:ea typeface="Times New Roman" panose="02020603050405020304" pitchFamily="18" charset="0"/>
              </a:rPr>
              <a:t>đường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đỉnh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đồi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ngôi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tháp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cổ</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tọa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Họ</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mong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muốn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dự</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mở</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cửa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tháp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dâng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linh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sản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vật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mới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hoạch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gia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đình</a:t>
            </a:r>
            <a:r>
              <a:rPr lang="en-US" sz="2400" dirty="0">
                <a:solidFill>
                  <a:srgbClr val="222222"/>
                </a:solidFill>
                <a:effectLst/>
                <a:latin typeface="Times New Roman" panose="02020603050405020304" pitchFamily="18" charset="0"/>
                <a:ea typeface="Times New Roman" panose="02020603050405020304" pitchFamily="18" charset="0"/>
              </a:rPr>
              <a:t>. Khi </a:t>
            </a:r>
            <a:r>
              <a:rPr lang="en-US" sz="2400" dirty="0" err="1">
                <a:solidFill>
                  <a:srgbClr val="222222"/>
                </a:solidFill>
                <a:effectLst/>
                <a:latin typeface="Times New Roman" panose="02020603050405020304" pitchFamily="18" charset="0"/>
                <a:ea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nghi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đầu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tiên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diễn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ra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tại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tháp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Pô</a:t>
            </a:r>
            <a:r>
              <a:rPr lang="en-US" sz="2400" dirty="0">
                <a:solidFill>
                  <a:srgbClr val="222222"/>
                </a:solidFill>
                <a:effectLst/>
                <a:latin typeface="Times New Roman" panose="02020603050405020304" pitchFamily="18" charset="0"/>
                <a:ea typeface="Times New Roman" panose="02020603050405020304" pitchFamily="18" charset="0"/>
              </a:rPr>
              <a:t>-klong Ga-rai </a:t>
            </a:r>
            <a:r>
              <a:rPr lang="en-US" sz="2400" dirty="0" err="1">
                <a:solidFill>
                  <a:srgbClr val="222222"/>
                </a:solidFill>
                <a:effectLst/>
                <a:latin typeface="Times New Roman" panose="02020603050405020304" pitchFamily="18" charset="0"/>
                <a:ea typeface="Times New Roman" panose="02020603050405020304" pitchFamily="18" charset="0"/>
              </a:rPr>
              <a:t>thì</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tại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làng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Kuh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Nhút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xã</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Phước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đoàn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rước</a:t>
            </a:r>
            <a:r>
              <a:rPr lang="en-US" sz="2400" dirty="0">
                <a:solidFill>
                  <a:srgbClr val="222222"/>
                </a:solidFill>
                <a:effectLst/>
                <a:latin typeface="Times New Roman" panose="02020603050405020304" pitchFamily="18" charset="0"/>
                <a:ea typeface="Times New Roman" panose="02020603050405020304" pitchFamily="18" charset="0"/>
              </a:rPr>
              <a:t> y </a:t>
            </a:r>
            <a:r>
              <a:rPr lang="en-US" sz="2400" dirty="0" err="1">
                <a:solidFill>
                  <a:srgbClr val="222222"/>
                </a:solidFill>
                <a:effectLst/>
                <a:latin typeface="Times New Roman" panose="02020603050405020304" pitchFamily="18" charset="0"/>
                <a:ea typeface="Times New Roman" panose="02020603050405020304" pitchFamily="18" charset="0"/>
              </a:rPr>
              <a:t>trang</a:t>
            </a:r>
            <a:r>
              <a:rPr lang="en-US" sz="2400" baseline="30000" dirty="0">
                <a:solidFill>
                  <a:srgbClr val="222222"/>
                </a:solidFill>
                <a:effectLst/>
                <a:latin typeface="Times New Roman" panose="02020603050405020304" pitchFamily="18" charset="0"/>
                <a:ea typeface="Times New Roman" panose="02020603050405020304" pitchFamily="18" charset="0"/>
              </a:rPr>
              <a:t>(3)</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linh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khởi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hành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về</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hướng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hội</a:t>
            </a:r>
            <a:r>
              <a:rPr lang="en-US" sz="2400" dirty="0">
                <a:solidFill>
                  <a:srgbClr val="222222"/>
                </a:solidFill>
                <a:effectLst/>
                <a:latin typeface="Times New Roman" panose="02020603050405020304" pitchFamily="18" charset="0"/>
                <a:ea typeface="Times New Roman" panose="02020603050405020304" pitchFamily="18" charset="0"/>
              </a:rPr>
              <a:t> Ka-</a:t>
            </a:r>
            <a:r>
              <a:rPr lang="en-US" sz="2400" dirty="0" err="1">
                <a:solidFill>
                  <a:srgbClr val="222222"/>
                </a:solidFill>
                <a:effectLst/>
                <a:latin typeface="Times New Roman" panose="02020603050405020304" pitchFamily="18" charset="0"/>
                <a:ea typeface="Times New Roman" panose="02020603050405020304" pitchFamily="18" charset="0"/>
              </a:rPr>
              <a:t>tê</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Đoàn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rước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vật</a:t>
            </a:r>
            <a:r>
              <a:rPr lang="en-US" sz="2400" dirty="0">
                <a:solidFill>
                  <a:srgbClr val="222222"/>
                </a:solidFill>
                <a:effectLst/>
                <a:latin typeface="Times New Roman" panose="02020603050405020304" pitchFamily="18" charset="0"/>
                <a:ea typeface="Times New Roman" panose="02020603050405020304" pitchFamily="18" charset="0"/>
              </a:rPr>
              <a:t> bao </a:t>
            </a:r>
            <a:r>
              <a:rPr lang="en-US" sz="2400" dirty="0" err="1">
                <a:solidFill>
                  <a:srgbClr val="222222"/>
                </a:solidFill>
                <a:effectLst/>
                <a:latin typeface="Times New Roman" panose="02020603050405020304" pitchFamily="18" charset="0"/>
                <a:ea typeface="Times New Roman" panose="02020603050405020304" pitchFamily="18" charset="0"/>
              </a:rPr>
              <a:t>gồm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già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làng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chức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sắc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cùng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đông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đảo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bà</a:t>
            </a:r>
            <a:r>
              <a:rPr lang="en-US" sz="2400" dirty="0">
                <a:solidFill>
                  <a:srgbClr val="222222"/>
                </a:solidFill>
                <a:effectLst/>
                <a:latin typeface="Times New Roman" panose="02020603050405020304" pitchFamily="18" charset="0"/>
                <a:ea typeface="Times New Roman" panose="02020603050405020304" pitchFamily="18" charset="0"/>
              </a:rPr>
              <a:t> con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Chăm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Ra-</a:t>
            </a:r>
            <a:r>
              <a:rPr lang="en-US" sz="2400" dirty="0" err="1">
                <a:solidFill>
                  <a:srgbClr val="222222"/>
                </a:solidFill>
                <a:effectLst/>
                <a:latin typeface="Times New Roman" panose="02020603050405020304" pitchFamily="18" charset="0"/>
                <a:ea typeface="Times New Roman" panose="02020603050405020304" pitchFamily="18" charset="0"/>
              </a:rPr>
              <a:t>glai</a:t>
            </a:r>
            <a:r>
              <a:rPr lang="en-US" sz="2400" dirty="0">
                <a:solidFill>
                  <a:srgbClr val="222222"/>
                </a:solidFill>
                <a:effectLst/>
                <a:latin typeface="Times New Roman" panose="02020603050405020304" pitchFamily="18" charset="0"/>
                <a:ea typeface="Times New Roman" panose="02020603050405020304" pitchFamily="18" charset="0"/>
              </a:rPr>
              <a:t>. […]  </a:t>
            </a:r>
            <a:r>
              <a:rPr lang="en-US" sz="2400" dirty="0" err="1">
                <a:solidFill>
                  <a:srgbClr val="222222"/>
                </a:solidFill>
                <a:effectLst/>
                <a:latin typeface="Times New Roman" panose="02020603050405020304" pitchFamily="18" charset="0"/>
                <a:ea typeface="Times New Roman" panose="02020603050405020304" pitchFamily="18" charset="0"/>
              </a:rPr>
              <a:t>Đoàn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Ra-</a:t>
            </a:r>
            <a:r>
              <a:rPr lang="en-US" sz="2400" dirty="0" err="1">
                <a:solidFill>
                  <a:srgbClr val="222222"/>
                </a:solidFill>
                <a:effectLst/>
                <a:latin typeface="Times New Roman" panose="02020603050405020304" pitchFamily="18" charset="0"/>
                <a:ea typeface="Times New Roman" panose="02020603050405020304" pitchFamily="18" charset="0"/>
              </a:rPr>
              <a:t>glai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trang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trọng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mang</a:t>
            </a:r>
            <a:r>
              <a:rPr lang="en-US" sz="2400" dirty="0">
                <a:solidFill>
                  <a:srgbClr val="222222"/>
                </a:solidFill>
                <a:effectLst/>
                <a:latin typeface="Times New Roman" panose="02020603050405020304" pitchFamily="18" charset="0"/>
                <a:ea typeface="Times New Roman" panose="02020603050405020304" pitchFamily="18" charset="0"/>
              </a:rPr>
              <a:t> y </a:t>
            </a:r>
            <a:r>
              <a:rPr lang="en-US" sz="2400" dirty="0" err="1">
                <a:solidFill>
                  <a:srgbClr val="222222"/>
                </a:solidFill>
                <a:effectLst/>
                <a:latin typeface="Times New Roman" panose="02020603050405020304" pitchFamily="18" charset="0"/>
                <a:ea typeface="Times New Roman" panose="02020603050405020304" pitchFamily="18" charset="0"/>
              </a:rPr>
              <a:t>phục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dâng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linh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từ</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núi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về</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làng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Chăm</a:t>
            </a:r>
            <a:r>
              <a:rPr lang="en-US" sz="2400" dirty="0">
                <a:solidFill>
                  <a:srgbClr val="222222"/>
                </a:solidFill>
                <a:effectLst/>
                <a:latin typeface="Times New Roman" panose="02020603050405020304" pitchFamily="18" charset="0"/>
                <a:ea typeface="Times New Roman" panose="02020603050405020304" pitchFamily="18" charset="0"/>
              </a:rPr>
              <a:t>. Theo </a:t>
            </a:r>
            <a:r>
              <a:rPr lang="en-US" sz="2400" dirty="0" err="1">
                <a:solidFill>
                  <a:srgbClr val="222222"/>
                </a:solidFill>
                <a:effectLst/>
                <a:latin typeface="Times New Roman" panose="02020603050405020304" pitchFamily="18" charset="0"/>
                <a:ea typeface="Times New Roman" panose="02020603050405020304" pitchFamily="18" charset="0"/>
              </a:rPr>
              <a:t>quan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niệm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truyền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thống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dân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tộc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Chăm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nếu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Ra-</a:t>
            </a:r>
            <a:r>
              <a:rPr lang="en-US" sz="2400" dirty="0" err="1">
                <a:solidFill>
                  <a:srgbClr val="222222"/>
                </a:solidFill>
                <a:effectLst/>
                <a:latin typeface="Times New Roman" panose="02020603050405020304" pitchFamily="18" charset="0"/>
                <a:ea typeface="Times New Roman" panose="02020603050405020304" pitchFamily="18" charset="0"/>
              </a:rPr>
              <a:t>glai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xuống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cúng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thì</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họ</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phép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mở</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cửa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tháp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tiến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hành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nghi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thức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hội</a:t>
            </a:r>
            <a:r>
              <a:rPr lang="en-US" sz="2400" dirty="0">
                <a:solidFill>
                  <a:srgbClr val="222222"/>
                </a:solidFill>
                <a:effectLst/>
                <a:latin typeface="Times New Roman" panose="02020603050405020304" pitchFamily="18" charset="0"/>
                <a:ea typeface="Times New Roman" panose="02020603050405020304" pitchFamily="18" charset="0"/>
              </a:rPr>
              <a:t> Ka-</a:t>
            </a:r>
            <a:r>
              <a:rPr lang="en-US" sz="2400" dirty="0" err="1">
                <a:solidFill>
                  <a:srgbClr val="222222"/>
                </a:solidFill>
                <a:effectLst/>
                <a:latin typeface="Times New Roman" panose="02020603050405020304" pitchFamily="18" charset="0"/>
                <a:ea typeface="Times New Roman" panose="02020603050405020304" pitchFamily="18" charset="0"/>
              </a:rPr>
              <a:t>tê</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Điều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này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thấy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sự</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xuất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hiện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Ra-</a:t>
            </a:r>
            <a:r>
              <a:rPr lang="en-US" sz="2400" dirty="0" err="1">
                <a:solidFill>
                  <a:srgbClr val="222222"/>
                </a:solidFill>
                <a:effectLst/>
                <a:latin typeface="Times New Roman" panose="02020603050405020304" pitchFamily="18" charset="0"/>
                <a:ea typeface="Times New Roman" panose="02020603050405020304" pitchFamily="18" charset="0"/>
              </a:rPr>
              <a:t>glai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quyết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định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sự</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thành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công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hội</a:t>
            </a:r>
            <a:r>
              <a:rPr lang="en-US" sz="2400" dirty="0">
                <a:solidFill>
                  <a:srgbClr val="222222"/>
                </a:solidFill>
                <a:effectLst/>
                <a:latin typeface="Times New Roman" panose="02020603050405020304" pitchFamily="18" charset="0"/>
                <a:ea typeface="Times New Roman" panose="02020603050405020304" pitchFamily="18" charset="0"/>
              </a:rPr>
              <a:t> Ka-</a:t>
            </a:r>
            <a:r>
              <a:rPr lang="en-US" sz="2400" dirty="0" err="1">
                <a:solidFill>
                  <a:srgbClr val="222222"/>
                </a:solidFill>
                <a:effectLst/>
                <a:latin typeface="Times New Roman" panose="02020603050405020304" pitchFamily="18" charset="0"/>
                <a:ea typeface="Times New Roman" panose="02020603050405020304" pitchFamily="18" charset="0"/>
              </a:rPr>
              <a:t>tê</a:t>
            </a:r>
            <a:r>
              <a:rPr lang="en-US" sz="2400"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1333121"/>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1705A2D-4F92-0EBA-5F96-CA4A9B4EAFF3}"/>
              </a:ext>
            </a:extLst>
          </p:cNvPr>
          <p:cNvSpPr txBox="1"/>
          <p:nvPr/>
        </p:nvSpPr>
        <p:spPr>
          <a:xfrm>
            <a:off x="666750" y="1511052"/>
            <a:ext cx="10858500" cy="4401205"/>
          </a:xfrm>
          <a:prstGeom prst="rect">
            <a:avLst/>
          </a:prstGeom>
          <a:noFill/>
        </p:spPr>
        <p:txBody>
          <a:bodyPr wrap="square">
            <a:spAutoFit/>
          </a:bodyPr>
          <a:lstStyle/>
          <a:p>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Raglai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rước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tháp</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Pô</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-klong Ga-rai.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baseline="30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vinh</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rước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tháp</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khoác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choàng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chít</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niên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kiệu</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lộng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che</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thôn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xinh</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múa</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quạt</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rộn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ràng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Ra-</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glai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múa</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mã</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la</a:t>
            </a:r>
            <a:r>
              <a:rPr lang="en-US" sz="2800" baseline="30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thổi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kèn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bầu</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điêu</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mã</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dồn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dập</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xao</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626039"/>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7B4B53E-FFE4-4DF5-65FE-121EDEAC8EF8}"/>
              </a:ext>
            </a:extLst>
          </p:cNvPr>
          <p:cNvSpPr txBox="1"/>
          <p:nvPr/>
        </p:nvSpPr>
        <p:spPr>
          <a:xfrm>
            <a:off x="660400" y="1511360"/>
            <a:ext cx="10858500" cy="4524315"/>
          </a:xfrm>
          <a:prstGeom prst="rect">
            <a:avLst/>
          </a:prstGeom>
          <a:noFill/>
        </p:spPr>
        <p:txBody>
          <a:bodyPr wrap="square">
            <a:spAutoFit/>
          </a:bodyPr>
          <a:lstStyle/>
          <a:p>
            <a:pPr algn="just"/>
            <a:r>
              <a:rPr lang="en-US" sz="2400" dirty="0" err="1">
                <a:solidFill>
                  <a:srgbClr val="222222"/>
                </a:solidFill>
                <a:effectLst/>
                <a:latin typeface="Times New Roman" panose="02020603050405020304" pitchFamily="18" charset="0"/>
                <a:ea typeface="Times New Roman" panose="02020603050405020304" pitchFamily="18" charset="0"/>
              </a:rPr>
              <a:t>Với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đồng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bào</a:t>
            </a:r>
            <a:r>
              <a:rPr lang="en-US" sz="2400" dirty="0">
                <a:solidFill>
                  <a:srgbClr val="222222"/>
                </a:solidFill>
                <a:effectLst/>
                <a:latin typeface="Times New Roman" panose="02020603050405020304" pitchFamily="18" charset="0"/>
                <a:ea typeface="Times New Roman" panose="02020603050405020304" pitchFamily="18" charset="0"/>
              </a:rPr>
              <a:t> Ra-</a:t>
            </a:r>
            <a:r>
              <a:rPr lang="en-US" sz="2400" dirty="0" err="1">
                <a:solidFill>
                  <a:srgbClr val="222222"/>
                </a:solidFill>
                <a:effectLst/>
                <a:latin typeface="Times New Roman" panose="02020603050405020304" pitchFamily="18" charset="0"/>
                <a:ea typeface="Times New Roman" panose="02020603050405020304" pitchFamily="18" charset="0"/>
              </a:rPr>
              <a:t>glai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mã</a:t>
            </a:r>
            <a:r>
              <a:rPr lang="en-US" sz="2400" dirty="0">
                <a:solidFill>
                  <a:srgbClr val="222222"/>
                </a:solidFill>
                <a:effectLst/>
                <a:latin typeface="Times New Roman" panose="02020603050405020304" pitchFamily="18" charset="0"/>
                <a:ea typeface="Times New Roman" panose="02020603050405020304" pitchFamily="18" charset="0"/>
              </a:rPr>
              <a:t> la </a:t>
            </a:r>
            <a:r>
              <a:rPr lang="en-US" sz="2400" dirty="0" err="1">
                <a:solidFill>
                  <a:srgbClr val="222222"/>
                </a:solidFill>
                <a:effectLst/>
                <a:latin typeface="Times New Roman" panose="02020603050405020304" pitchFamily="18" charset="0"/>
                <a:ea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thứ</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sản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quý</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giá</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cụ</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truyền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thống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luôn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đồng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hành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với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họ</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cuộc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sống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Thầy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cả</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sư</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chủ</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trì</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nghi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cúng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tạ</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ơn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linh</a:t>
            </a:r>
            <a:r>
              <a:rPr lang="en-US" sz="2400" dirty="0">
                <a:solidFill>
                  <a:srgbClr val="222222"/>
                </a:solidFill>
                <a:effectLst/>
                <a:latin typeface="Times New Roman" panose="02020603050405020304" pitchFamily="18" charset="0"/>
                <a:ea typeface="Times New Roman" panose="02020603050405020304" pitchFamily="18" charset="0"/>
              </a:rPr>
              <a:t>. Khi </a:t>
            </a:r>
            <a:r>
              <a:rPr lang="en-US" sz="2400" dirty="0" err="1">
                <a:solidFill>
                  <a:srgbClr val="222222"/>
                </a:solidFill>
                <a:effectLst/>
                <a:latin typeface="Times New Roman" panose="02020603050405020304" pitchFamily="18" charset="0"/>
                <a:ea typeface="Times New Roman" panose="02020603050405020304" pitchFamily="18" charset="0"/>
              </a:rPr>
              <a:t>nhạc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điệu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tiếng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đàn</a:t>
            </a:r>
            <a:r>
              <a:rPr lang="en-US" sz="2400" dirty="0">
                <a:solidFill>
                  <a:srgbClr val="222222"/>
                </a:solidFill>
                <a:effectLst/>
                <a:latin typeface="Times New Roman" panose="02020603050405020304" pitchFamily="18" charset="0"/>
                <a:ea typeface="Times New Roman" panose="02020603050405020304" pitchFamily="18" charset="0"/>
              </a:rPr>
              <a:t> Ka-</a:t>
            </a:r>
            <a:r>
              <a:rPr lang="en-US" sz="2400" dirty="0" err="1">
                <a:solidFill>
                  <a:srgbClr val="222222"/>
                </a:solidFill>
                <a:effectLst/>
                <a:latin typeface="Times New Roman" panose="02020603050405020304" pitchFamily="18" charset="0"/>
                <a:ea typeface="Times New Roman" panose="02020603050405020304" pitchFamily="18" charset="0"/>
              </a:rPr>
              <a:t>nhi</a:t>
            </a:r>
            <a:r>
              <a:rPr lang="en-US" sz="2400" baseline="30000" dirty="0">
                <a:solidFill>
                  <a:srgbClr val="222222"/>
                </a:solidFill>
                <a:effectLst/>
                <a:latin typeface="Times New Roman" panose="02020603050405020304" pitchFamily="18" charset="0"/>
                <a:ea typeface="Times New Roman" panose="02020603050405020304" pitchFamily="18" charset="0"/>
              </a:rPr>
              <a:t>(6)</a:t>
            </a:r>
            <a:r>
              <a:rPr lang="en-US" sz="2400" dirty="0">
                <a:solidFill>
                  <a:srgbClr val="222222"/>
                </a:solidFill>
                <a:effectLst/>
                <a:latin typeface="Times New Roman" panose="02020603050405020304" pitchFamily="18" charset="0"/>
                <a:ea typeface="Times New Roman" panose="02020603050405020304" pitchFamily="18" charset="0"/>
              </a:rPr>
              <a:t> vang </a:t>
            </a:r>
            <a:r>
              <a:rPr lang="en-US" sz="2400" dirty="0" err="1">
                <a:solidFill>
                  <a:srgbClr val="222222"/>
                </a:solidFill>
                <a:effectLst/>
                <a:latin typeface="Times New Roman" panose="02020603050405020304" pitchFamily="18" charset="0"/>
                <a:ea typeface="Times New Roman" panose="02020603050405020304" pitchFamily="18" charset="0"/>
              </a:rPr>
              <a:t>lên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cũng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lúc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vị</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cả</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sư</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rót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rượu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vào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chén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dâng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vị</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Tiếp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đó</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nghi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mặc</a:t>
            </a:r>
            <a:r>
              <a:rPr lang="en-US" sz="2400" dirty="0">
                <a:solidFill>
                  <a:srgbClr val="222222"/>
                </a:solidFill>
                <a:effectLst/>
                <a:latin typeface="Times New Roman" panose="02020603050405020304" pitchFamily="18" charset="0"/>
                <a:ea typeface="Times New Roman" panose="02020603050405020304" pitchFamily="18" charset="0"/>
              </a:rPr>
              <a:t> y </a:t>
            </a:r>
            <a:r>
              <a:rPr lang="en-US" sz="2400" dirty="0" err="1">
                <a:solidFill>
                  <a:srgbClr val="222222"/>
                </a:solidFill>
                <a:effectLst/>
                <a:latin typeface="Times New Roman" panose="02020603050405020304" pitchFamily="18" charset="0"/>
                <a:ea typeface="Times New Roman" panose="02020603050405020304" pitchFamily="18" charset="0"/>
              </a:rPr>
              <a:t>trang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vị</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tiến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hành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Giây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phút</a:t>
            </a:r>
            <a:r>
              <a:rPr lang="en-US" sz="2400" dirty="0">
                <a:solidFill>
                  <a:srgbClr val="222222"/>
                </a:solidFill>
                <a:effectLst/>
                <a:latin typeface="Times New Roman" panose="02020603050405020304" pitchFamily="18" charset="0"/>
                <a:ea typeface="Times New Roman" panose="02020603050405020304" pitchFamily="18" charset="0"/>
              </a:rPr>
              <a:t> long </a:t>
            </a:r>
            <a:r>
              <a:rPr lang="en-US" sz="2400" dirty="0" err="1">
                <a:solidFill>
                  <a:srgbClr val="222222"/>
                </a:solidFill>
                <a:effectLst/>
                <a:latin typeface="Times New Roman" panose="02020603050405020304" pitchFamily="18" charset="0"/>
                <a:ea typeface="Times New Roman" panose="02020603050405020304" pitchFamily="18" charset="0"/>
              </a:rPr>
              <a:t>bào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lộng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lẫy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khoác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tượng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coi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khắc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thiêng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liêng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nhất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Đây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cũng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lúc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nghệ</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nhân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kéo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đàn</a:t>
            </a:r>
            <a:r>
              <a:rPr lang="en-US" sz="2400" dirty="0">
                <a:solidFill>
                  <a:srgbClr val="222222"/>
                </a:solidFill>
                <a:effectLst/>
                <a:latin typeface="Times New Roman" panose="02020603050405020304" pitchFamily="18" charset="0"/>
                <a:ea typeface="Times New Roman" panose="02020603050405020304" pitchFamily="18" charset="0"/>
              </a:rPr>
              <a:t> Ka-</a:t>
            </a:r>
            <a:r>
              <a:rPr lang="en-US" sz="2400" dirty="0" err="1">
                <a:solidFill>
                  <a:srgbClr val="222222"/>
                </a:solidFill>
                <a:effectLst/>
                <a:latin typeface="Times New Roman" panose="02020603050405020304" pitchFamily="18" charset="0"/>
                <a:ea typeface="Times New Roman" panose="02020603050405020304" pitchFamily="18" charset="0"/>
              </a:rPr>
              <a:t>nhi</a:t>
            </a:r>
            <a:r>
              <a:rPr lang="en-US" sz="2400" dirty="0">
                <a:solidFill>
                  <a:srgbClr val="222222"/>
                </a:solidFill>
                <a:effectLst/>
                <a:latin typeface="Times New Roman" panose="02020603050405020304" pitchFamily="18" charset="0"/>
                <a:ea typeface="Times New Roman" panose="02020603050405020304" pitchFamily="18" charset="0"/>
              </a:rPr>
              <a:t> say </a:t>
            </a:r>
            <a:r>
              <a:rPr lang="en-US" sz="2400" dirty="0" err="1">
                <a:solidFill>
                  <a:srgbClr val="222222"/>
                </a:solidFill>
                <a:effectLst/>
                <a:latin typeface="Times New Roman" panose="02020603050405020304" pitchFamily="18" charset="0"/>
                <a:ea typeface="Times New Roman" panose="02020603050405020304" pitchFamily="18" charset="0"/>
              </a:rPr>
              <a:t>sưa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cất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tiếng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hát</a:t>
            </a:r>
            <a:r>
              <a:rPr lang="en-US" sz="2400" dirty="0">
                <a:solidFill>
                  <a:srgbClr val="222222"/>
                </a:solidFill>
                <a:effectLst/>
                <a:latin typeface="Times New Roman" panose="02020603050405020304" pitchFamily="18" charset="0"/>
                <a:ea typeface="Times New Roman" panose="02020603050405020304" pitchFamily="18" charset="0"/>
              </a:rPr>
              <a:t>. Ca </a:t>
            </a:r>
            <a:r>
              <a:rPr lang="en-US" sz="2400" dirty="0" err="1">
                <a:solidFill>
                  <a:srgbClr val="222222"/>
                </a:solidFill>
                <a:effectLst/>
                <a:latin typeface="Times New Roman" panose="02020603050405020304" pitchFamily="18" charset="0"/>
                <a:ea typeface="Times New Roman" panose="02020603050405020304" pitchFamily="18" charset="0"/>
              </a:rPr>
              <a:t>từ</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giai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điệu</a:t>
            </a:r>
            <a:r>
              <a:rPr lang="en-US" sz="2400" dirty="0">
                <a:solidFill>
                  <a:srgbClr val="222222"/>
                </a:solidFill>
                <a:effectLst/>
                <a:latin typeface="Times New Roman" panose="02020603050405020304" pitchFamily="18" charset="0"/>
                <a:ea typeface="Times New Roman" panose="02020603050405020304" pitchFamily="18" charset="0"/>
              </a:rPr>
              <a:t> da </a:t>
            </a:r>
            <a:r>
              <a:rPr lang="en-US" sz="2400" dirty="0" err="1">
                <a:solidFill>
                  <a:srgbClr val="222222"/>
                </a:solidFill>
                <a:effectLst/>
                <a:latin typeface="Times New Roman" panose="02020603050405020304" pitchFamily="18" charset="0"/>
                <a:ea typeface="Times New Roman" panose="02020603050405020304" pitchFamily="18" charset="0"/>
              </a:rPr>
              <a:t>diết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khiến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nghe</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liên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tưởng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hát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sẽ</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gió</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mây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mang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đến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vị</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linh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dân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làng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cầu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mong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hãy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về</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tháp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lắng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nghe</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ước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nguyện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họ</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Xung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quanh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tháp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dân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chiếu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rồi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đặt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mâm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bày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lễ</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vật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tế</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Họ</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vọng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cuộc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tiếp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xúc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linh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tối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cao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chức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sắc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Bà</a:t>
            </a:r>
            <a:r>
              <a:rPr lang="en-US" sz="2400" dirty="0">
                <a:solidFill>
                  <a:srgbClr val="222222"/>
                </a:solidFill>
                <a:effectLst/>
                <a:latin typeface="Times New Roman" panose="02020603050405020304" pitchFamily="18" charset="0"/>
                <a:ea typeface="Times New Roman" panose="02020603050405020304" pitchFamily="18" charset="0"/>
              </a:rPr>
              <a:t> La </a:t>
            </a:r>
            <a:r>
              <a:rPr lang="en-US" sz="2400" dirty="0" err="1">
                <a:solidFill>
                  <a:srgbClr val="222222"/>
                </a:solidFill>
                <a:effectLst/>
                <a:latin typeface="Times New Roman" panose="02020603050405020304" pitchFamily="18" charset="0"/>
                <a:ea typeface="Times New Roman" panose="02020603050405020304" pitchFamily="18" charset="0"/>
              </a:rPr>
              <a:t>Môn</a:t>
            </a:r>
            <a:r>
              <a:rPr lang="en-US" sz="2400" baseline="30000" dirty="0">
                <a:solidFill>
                  <a:srgbClr val="222222"/>
                </a:solidFill>
                <a:effectLst/>
                <a:latin typeface="Times New Roman" panose="02020603050405020304" pitchFamily="18" charset="0"/>
                <a:ea typeface="Times New Roman" panose="02020603050405020304" pitchFamily="18" charset="0"/>
              </a:rPr>
              <a:t>(7)</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sẽ</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giúp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họ</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đạt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ý </a:t>
            </a:r>
            <a:r>
              <a:rPr lang="en-US" sz="2400" dirty="0" err="1">
                <a:solidFill>
                  <a:srgbClr val="222222"/>
                </a:solidFill>
                <a:effectLst/>
                <a:latin typeface="Times New Roman" panose="02020603050405020304" pitchFamily="18" charset="0"/>
                <a:ea typeface="Times New Roman" panose="02020603050405020304" pitchFamily="18" charset="0"/>
              </a:rPr>
              <a:t>nguyện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mình</a:t>
            </a:r>
            <a:r>
              <a:rPr lang="en-US" sz="2400" dirty="0">
                <a:solidFill>
                  <a:srgbClr val="222222"/>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spcAft>
                <a:spcPts val="800"/>
              </a:spcAft>
            </a:pPr>
            <a:r>
              <a:rPr lang="en-US" sz="2400" b="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(Theo </a:t>
            </a:r>
            <a:r>
              <a:rPr lang="en-US" sz="2400" b="0" dirty="0" err="1">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Đào</a:t>
            </a:r>
            <a:r>
              <a:rPr lang="en-US" sz="2400" b="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0" dirty="0" err="1">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Bình</a:t>
            </a:r>
            <a:r>
              <a:rPr lang="en-US" sz="2400" b="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0" dirty="0" err="1">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Trịnh</a:t>
            </a:r>
            <a:r>
              <a:rPr lang="en-US" sz="2400" b="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thegioidisan.vn,</a:t>
            </a:r>
            <a:r>
              <a:rPr lang="en-US" sz="24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11/07/2017)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9437283"/>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FEF5BA9-D1F2-57CB-0C70-83B8DD5FE9B8}"/>
              </a:ext>
            </a:extLst>
          </p:cNvPr>
          <p:cNvSpPr txBox="1"/>
          <p:nvPr/>
        </p:nvSpPr>
        <p:spPr>
          <a:xfrm>
            <a:off x="660400" y="1458912"/>
            <a:ext cx="10858500" cy="4401205"/>
          </a:xfrm>
          <a:prstGeom prst="rect">
            <a:avLst/>
          </a:prstGeom>
          <a:noFill/>
        </p:spPr>
        <p:txBody>
          <a:bodyPr wrap="square">
            <a:spAutoFit/>
          </a:bodyPr>
          <a:lstStyle/>
          <a:p>
            <a:pPr algn="just"/>
            <a:r>
              <a:rPr lang="en-US" sz="2800" b="1" dirty="0" err="1">
                <a:solidFill>
                  <a:srgbClr val="222222"/>
                </a:solidFill>
                <a:effectLst/>
                <a:latin typeface="Times New Roman" panose="02020603050405020304" pitchFamily="18" charset="0"/>
                <a:ea typeface="Times New Roman" panose="02020603050405020304" pitchFamily="18" charset="0"/>
              </a:rPr>
              <a:t>Chú</a:t>
            </a:r>
            <a:r>
              <a:rPr lang="en-US" sz="2800" b="1" dirty="0">
                <a:solidFill>
                  <a:srgbClr val="222222"/>
                </a:solidFill>
                <a:effectLst/>
                <a:latin typeface="Times New Roman" panose="02020603050405020304" pitchFamily="18" charset="0"/>
                <a:ea typeface="Times New Roman" panose="02020603050405020304" pitchFamily="18" charset="0"/>
              </a:rPr>
              <a:t> </a:t>
            </a:r>
            <a:r>
              <a:rPr lang="en-US" sz="2800" b="1" dirty="0" err="1">
                <a:solidFill>
                  <a:srgbClr val="222222"/>
                </a:solidFill>
                <a:effectLst/>
                <a:latin typeface="Times New Roman" panose="02020603050405020304" pitchFamily="18" charset="0"/>
                <a:ea typeface="Times New Roman" panose="02020603050405020304" pitchFamily="18" charset="0"/>
              </a:rPr>
              <a:t>giải</a:t>
            </a:r>
            <a:r>
              <a:rPr lang="en-US" sz="2800" b="1" dirty="0">
                <a:solidFill>
                  <a:srgbClr val="222222"/>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200"/>
              <a:buFont typeface="+mj-lt"/>
              <a:buAutoNum type="arabicParenBoth"/>
            </a:pPr>
            <a:r>
              <a:rPr lang="en-US" sz="2800" i="1" dirty="0" err="1">
                <a:solidFill>
                  <a:srgbClr val="0D0D0D"/>
                </a:solidFill>
                <a:effectLst/>
                <a:latin typeface="Times New Roman" panose="02020603050405020304" pitchFamily="18" charset="0"/>
                <a:ea typeface="Times New Roman" panose="02020603050405020304" pitchFamily="18" charset="0"/>
              </a:rPr>
              <a:t>Chiêm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bái</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chiêm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kính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cẩn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chiêm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nhìn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lạy</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200"/>
              <a:buFont typeface="+mj-lt"/>
              <a:buAutoNum type="arabicParenBoth"/>
            </a:pPr>
            <a:r>
              <a:rPr lang="en-US" sz="2800" i="1" dirty="0" err="1">
                <a:solidFill>
                  <a:srgbClr val="0D0D0D"/>
                </a:solidFill>
                <a:effectLst/>
                <a:latin typeface="Times New Roman" panose="02020603050405020304" pitchFamily="18" charset="0"/>
                <a:ea typeface="Times New Roman" panose="02020603050405020304" pitchFamily="18" charset="0"/>
              </a:rPr>
              <a:t>Hoa</a:t>
            </a:r>
            <a:r>
              <a:rPr lang="en-US" sz="2800" i="1" dirty="0">
                <a:solidFill>
                  <a:srgbClr val="0D0D0D"/>
                </a:solidFill>
                <a:effectLst/>
                <a:latin typeface="Times New Roman" panose="02020603050405020304" pitchFamily="18" charset="0"/>
                <a:ea typeface="Times New Roman" panose="02020603050405020304" pitchFamily="18" charset="0"/>
              </a:rPr>
              <a:t> ta-</a:t>
            </a:r>
            <a:r>
              <a:rPr lang="en-US" sz="2800" i="1" dirty="0" err="1">
                <a:solidFill>
                  <a:srgbClr val="0D0D0D"/>
                </a:solidFill>
                <a:effectLst/>
                <a:latin typeface="Times New Roman" panose="02020603050405020304" pitchFamily="18" charset="0"/>
                <a:ea typeface="Times New Roman" panose="02020603050405020304" pitchFamily="18" charset="0"/>
              </a:rPr>
              <a:t>ghi</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i="1" dirty="0" err="1">
                <a:solidFill>
                  <a:srgbClr val="0D0D0D"/>
                </a:solidFill>
                <a:effectLst/>
                <a:latin typeface="Times New Roman" panose="02020603050405020304" pitchFamily="18" charset="0"/>
                <a:ea typeface="Times New Roman" panose="02020603050405020304" pitchFamily="18" charset="0"/>
              </a:rPr>
              <a:t>lao</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lăng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200"/>
              <a:buFont typeface="+mj-lt"/>
              <a:buAutoNum type="arabicParenBoth"/>
            </a:pPr>
            <a:r>
              <a:rPr lang="en-US" sz="2800" i="1" dirty="0">
                <a:solidFill>
                  <a:srgbClr val="0D0D0D"/>
                </a:solidFill>
                <a:effectLst/>
                <a:latin typeface="Times New Roman" panose="02020603050405020304" pitchFamily="18" charset="0"/>
                <a:ea typeface="Times New Roman" panose="02020603050405020304" pitchFamily="18" charset="0"/>
              </a:rPr>
              <a:t>Y </a:t>
            </a:r>
            <a:r>
              <a:rPr lang="en-US" sz="2800" i="1" dirty="0" err="1">
                <a:solidFill>
                  <a:srgbClr val="0D0D0D"/>
                </a:solidFill>
                <a:effectLst/>
                <a:latin typeface="Times New Roman" panose="02020603050405020304" pitchFamily="18" charset="0"/>
                <a:ea typeface="Times New Roman" panose="02020603050405020304" pitchFamily="18" charset="0"/>
              </a:rPr>
              <a:t>trang</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trang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200"/>
              <a:buFont typeface="+mj-lt"/>
              <a:buAutoNum type="arabicParenBoth"/>
            </a:pPr>
            <a:r>
              <a:rPr lang="en-US" sz="2800" i="1" dirty="0" err="1">
                <a:solidFill>
                  <a:srgbClr val="0D0D0D"/>
                </a:solidFill>
                <a:effectLst/>
                <a:latin typeface="Times New Roman" panose="02020603050405020304" pitchFamily="18" charset="0"/>
                <a:ea typeface="Times New Roman" panose="02020603050405020304" pitchFamily="18" charset="0"/>
              </a:rPr>
              <a:t>Thầy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cả</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lễ</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lễ</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200"/>
              <a:buFont typeface="+mj-lt"/>
              <a:buAutoNum type="arabicParenBoth"/>
            </a:pPr>
            <a:r>
              <a:rPr lang="en-US" sz="2800" i="1" dirty="0" err="1">
                <a:solidFill>
                  <a:srgbClr val="0D0D0D"/>
                </a:solidFill>
                <a:effectLst/>
                <a:latin typeface="Times New Roman" panose="02020603050405020304" pitchFamily="18" charset="0"/>
                <a:ea typeface="Times New Roman" panose="02020603050405020304" pitchFamily="18" charset="0"/>
              </a:rPr>
              <a:t>Mã</a:t>
            </a:r>
            <a:r>
              <a:rPr lang="en-US" sz="2800" i="1" dirty="0">
                <a:solidFill>
                  <a:srgbClr val="0D0D0D"/>
                </a:solidFill>
                <a:effectLst/>
                <a:latin typeface="Times New Roman" panose="02020603050405020304" pitchFamily="18" charset="0"/>
                <a:ea typeface="Times New Roman" panose="02020603050405020304" pitchFamily="18" charset="0"/>
              </a:rPr>
              <a:t> la: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rPr>
              <a:t> Ra-</a:t>
            </a:r>
            <a:r>
              <a:rPr lang="en-US" sz="2800" dirty="0" err="1">
                <a:solidFill>
                  <a:srgbClr val="0D0D0D"/>
                </a:solidFill>
                <a:effectLst/>
                <a:latin typeface="Times New Roman" panose="02020603050405020304" pitchFamily="18" charset="0"/>
                <a:ea typeface="Times New Roman" panose="02020603050405020304" pitchFamily="18" charset="0"/>
              </a:rPr>
              <a:t>glai</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200"/>
              <a:buFont typeface="+mj-lt"/>
              <a:buAutoNum type="arabicParenBoth"/>
            </a:pPr>
            <a:r>
              <a:rPr lang="en-US" sz="2800" i="1" dirty="0">
                <a:solidFill>
                  <a:srgbClr val="0D0D0D"/>
                </a:solidFill>
                <a:effectLst/>
                <a:latin typeface="Times New Roman" panose="02020603050405020304" pitchFamily="18" charset="0"/>
                <a:ea typeface="Times New Roman" panose="02020603050405020304" pitchFamily="18" charset="0"/>
              </a:rPr>
              <a:t>Ka-</a:t>
            </a:r>
            <a:r>
              <a:rPr lang="en-US" sz="2800" i="1" dirty="0" err="1">
                <a:solidFill>
                  <a:srgbClr val="0D0D0D"/>
                </a:solidFill>
                <a:effectLst/>
                <a:latin typeface="Times New Roman" panose="02020603050405020304" pitchFamily="18" charset="0"/>
                <a:ea typeface="Times New Roman" panose="02020603050405020304" pitchFamily="18" charset="0"/>
              </a:rPr>
              <a:t>nhi</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kéo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lvl="0" indent="-342900" algn="just">
              <a:buSzPts val="1200"/>
              <a:buFont typeface="+mj-lt"/>
              <a:buAutoNum type="arabicParenBoth"/>
            </a:pPr>
            <a:r>
              <a:rPr lang="en-US" sz="2800" i="1" dirty="0" err="1">
                <a:solidFill>
                  <a:srgbClr val="0D0D0D"/>
                </a:solidFill>
                <a:effectLst/>
                <a:latin typeface="Times New Roman" panose="02020603050405020304" pitchFamily="18" charset="0"/>
                <a:ea typeface="Times New Roman" panose="02020603050405020304" pitchFamily="18" charset="0"/>
              </a:rPr>
              <a:t>Chức</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sắc</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Bà</a:t>
            </a:r>
            <a:r>
              <a:rPr lang="en-US" sz="2800" i="1" dirty="0">
                <a:solidFill>
                  <a:srgbClr val="0D0D0D"/>
                </a:solidFill>
                <a:effectLst/>
                <a:latin typeface="Times New Roman" panose="02020603050405020304" pitchFamily="18" charset="0"/>
                <a:ea typeface="Times New Roman" panose="02020603050405020304" pitchFamily="18" charset="0"/>
              </a:rPr>
              <a:t> La </a:t>
            </a:r>
            <a:r>
              <a:rPr lang="en-US" sz="2800" i="1" dirty="0" err="1">
                <a:solidFill>
                  <a:srgbClr val="0D0D0D"/>
                </a:solidFill>
                <a:effectLst/>
                <a:latin typeface="Times New Roman" panose="02020603050405020304" pitchFamily="18" charset="0"/>
                <a:ea typeface="Times New Roman" panose="02020603050405020304" pitchFamily="18" charset="0"/>
              </a:rPr>
              <a:t>Môn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đẳng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rPr>
              <a:t> La </a:t>
            </a:r>
            <a:r>
              <a:rPr lang="en-US" sz="2800" dirty="0" err="1">
                <a:solidFill>
                  <a:srgbClr val="0D0D0D"/>
                </a:solidFill>
                <a:effectLst/>
                <a:latin typeface="Times New Roman" panose="02020603050405020304" pitchFamily="18" charset="0"/>
                <a:ea typeface="Times New Roman" panose="02020603050405020304" pitchFamily="18" charset="0"/>
              </a:rPr>
              <a:t>Môn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xưa</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Ấn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5705812"/>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3F00AB7-9EFF-83B9-AC23-E3320A0D8F76}"/>
              </a:ext>
            </a:extLst>
          </p:cNvPr>
          <p:cNvGraphicFramePr>
            <a:graphicFrameLocks noGrp="1"/>
          </p:cNvGraphicFramePr>
          <p:nvPr>
            <p:extLst>
              <p:ext uri="{D42A27DB-BD31-4B8C-83A1-F6EECF244321}">
                <p14:modId xmlns:p14="http://schemas.microsoft.com/office/powerpoint/2010/main" val="2155753121"/>
              </p:ext>
            </p:extLst>
          </p:nvPr>
        </p:nvGraphicFramePr>
        <p:xfrm>
          <a:off x="666750" y="1846073"/>
          <a:ext cx="10858500" cy="4288027"/>
        </p:xfrm>
        <a:graphic>
          <a:graphicData uri="http://schemas.openxmlformats.org/drawingml/2006/table">
            <a:tbl>
              <a:tblPr firstRow="1" firstCol="1" bandRow="1"/>
              <a:tblGrid>
                <a:gridCol w="1241876">
                  <a:extLst>
                    <a:ext uri="{9D8B030D-6E8A-4147-A177-3AD203B41FA5}">
                      <a16:colId xmlns:a16="http://schemas.microsoft.com/office/drawing/2014/main" val="1519819727"/>
                    </a:ext>
                  </a:extLst>
                </a:gridCol>
                <a:gridCol w="1283837">
                  <a:extLst>
                    <a:ext uri="{9D8B030D-6E8A-4147-A177-3AD203B41FA5}">
                      <a16:colId xmlns:a16="http://schemas.microsoft.com/office/drawing/2014/main" val="2683295111"/>
                    </a:ext>
                  </a:extLst>
                </a:gridCol>
                <a:gridCol w="4298593">
                  <a:extLst>
                    <a:ext uri="{9D8B030D-6E8A-4147-A177-3AD203B41FA5}">
                      <a16:colId xmlns:a16="http://schemas.microsoft.com/office/drawing/2014/main" val="3889759150"/>
                    </a:ext>
                  </a:extLst>
                </a:gridCol>
                <a:gridCol w="1008822">
                  <a:extLst>
                    <a:ext uri="{9D8B030D-6E8A-4147-A177-3AD203B41FA5}">
                      <a16:colId xmlns:a16="http://schemas.microsoft.com/office/drawing/2014/main" val="417207096"/>
                    </a:ext>
                  </a:extLst>
                </a:gridCol>
                <a:gridCol w="1008822">
                  <a:extLst>
                    <a:ext uri="{9D8B030D-6E8A-4147-A177-3AD203B41FA5}">
                      <a16:colId xmlns:a16="http://schemas.microsoft.com/office/drawing/2014/main" val="3816124548"/>
                    </a:ext>
                  </a:extLst>
                </a:gridCol>
                <a:gridCol w="1008822">
                  <a:extLst>
                    <a:ext uri="{9D8B030D-6E8A-4147-A177-3AD203B41FA5}">
                      <a16:colId xmlns:a16="http://schemas.microsoft.com/office/drawing/2014/main" val="2479713562"/>
                    </a:ext>
                  </a:extLst>
                </a:gridCol>
                <a:gridCol w="1007728">
                  <a:extLst>
                    <a:ext uri="{9D8B030D-6E8A-4147-A177-3AD203B41FA5}">
                      <a16:colId xmlns:a16="http://schemas.microsoft.com/office/drawing/2014/main" val="507102817"/>
                    </a:ext>
                  </a:extLst>
                </a:gridCol>
              </a:tblGrid>
              <a:tr h="167887">
                <a:tc rowSpan="2">
                  <a:txBody>
                    <a:bodyPr/>
                    <a:lstStyle/>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Chương/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dung/Đơn vị kiến thức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Mức độ đánh giá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30000"/>
                        </a:lnSpc>
                        <a:spcAft>
                          <a:spcPts val="800"/>
                        </a:spcAft>
                      </a:pPr>
                      <a:r>
                        <a:rPr lang="vi-VN" sz="105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 câu hỏi theo mức độ nhận thức</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345387"/>
                  </a:ext>
                </a:extLst>
              </a:tr>
              <a:tr h="11082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30000"/>
                        </a:lnSpc>
                        <a:spcAft>
                          <a:spcPts val="800"/>
                        </a:spcAft>
                      </a:pPr>
                      <a:r>
                        <a:rPr lang="vi-VN"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biết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 hiểu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Vận dụng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Vận dụng cao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474889"/>
                  </a:ext>
                </a:extLst>
              </a:tr>
              <a:tr h="2840989">
                <a:tc>
                  <a:txBody>
                    <a:bodyPr/>
                    <a:lstStyle/>
                    <a:p>
                      <a:pPr algn="ctr">
                        <a:lnSpc>
                          <a:spcPct val="130000"/>
                        </a:lnSpc>
                        <a:spcAft>
                          <a:spcPts val="800"/>
                        </a:spcAft>
                      </a:pP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0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tắc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2TL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622453"/>
                  </a:ext>
                </a:extLst>
              </a:tr>
            </a:tbl>
          </a:graphicData>
        </a:graphic>
      </p:graphicFrame>
      <p:sp>
        <p:nvSpPr>
          <p:cNvPr id="9" name="TextBox 8">
            <a:extLst>
              <a:ext uri="{FF2B5EF4-FFF2-40B4-BE49-F238E27FC236}">
                <a16:creationId xmlns:a16="http://schemas.microsoft.com/office/drawing/2014/main" id="{83D5F66E-3AE2-A5E4-E621-1356F475D636}"/>
              </a:ext>
            </a:extLst>
          </p:cNvPr>
          <p:cNvSpPr txBox="1"/>
          <p:nvPr/>
        </p:nvSpPr>
        <p:spPr>
          <a:xfrm>
            <a:off x="1860947" y="1174495"/>
            <a:ext cx="6093618" cy="604909"/>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trúc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6,0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7505458"/>
      </p:ext>
    </p:extLst>
  </p:cSld>
  <p:clrMapOvr>
    <a:masterClrMapping/>
  </p:clrMapOvr>
  <p:transition spd="slow">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D2A1961-9E60-3226-E334-EDB7D7686A70}"/>
              </a:ext>
            </a:extLst>
          </p:cNvPr>
          <p:cNvSpPr txBox="1"/>
          <p:nvPr/>
        </p:nvSpPr>
        <p:spPr>
          <a:xfrm>
            <a:off x="660400" y="1130300"/>
            <a:ext cx="10858500" cy="5037276"/>
          </a:xfrm>
          <a:prstGeom prst="rect">
            <a:avLst/>
          </a:prstGeom>
          <a:noFill/>
        </p:spPr>
        <p:txBody>
          <a:bodyPr wrap="square">
            <a:spAutoFit/>
          </a:bodyPr>
          <a:lstStyle/>
          <a:p>
            <a:pPr algn="just"/>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Lựa</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chọn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đáp</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án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đúng</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nhất</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cho</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các</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câu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hỏi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từ</a:t>
            </a:r>
            <a:r>
              <a:rPr lang="en-US" sz="3600" b="1" dirty="0">
                <a:solidFill>
                  <a:srgbClr val="000000"/>
                </a:solidFill>
                <a:effectLst/>
                <a:latin typeface="Times New Roman" panose="02020603050405020304" pitchFamily="18" charset="0"/>
                <a:ea typeface="Times New Roman" panose="02020603050405020304" pitchFamily="18" charset="0"/>
              </a:rPr>
              <a:t> 1 </a:t>
            </a:r>
            <a:r>
              <a:rPr lang="en-US" sz="3600" b="1" dirty="0" err="1">
                <a:solidFill>
                  <a:srgbClr val="000000"/>
                </a:solidFill>
                <a:effectLst/>
                <a:latin typeface="Times New Roman" panose="02020603050405020304" pitchFamily="18" charset="0"/>
                <a:ea typeface="Times New Roman" panose="02020603050405020304" pitchFamily="18" charset="0"/>
              </a:rPr>
              <a:t>đến</a:t>
            </a:r>
            <a:r>
              <a:rPr lang="en-US" sz="3600" b="1" dirty="0">
                <a:solidFill>
                  <a:srgbClr val="000000"/>
                </a:solidFill>
                <a:effectLst/>
                <a:latin typeface="Times New Roman" panose="02020603050405020304" pitchFamily="18" charset="0"/>
                <a:ea typeface="Times New Roman" panose="02020603050405020304" pitchFamily="18" charset="0"/>
              </a:rPr>
              <a:t> 8:</a:t>
            </a:r>
            <a:endParaRPr lang="en-US" sz="3600" dirty="0">
              <a:effectLst/>
              <a:latin typeface="Times New Roman" panose="02020603050405020304" pitchFamily="18" charset="0"/>
              <a:ea typeface="Times New Roman" panose="02020603050405020304" pitchFamily="18" charset="0"/>
            </a:endParaRPr>
          </a:p>
          <a:p>
            <a:pPr>
              <a:spcBef>
                <a:spcPts val="1200"/>
              </a:spcBef>
            </a:pP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3600" b="1"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spcBef>
                <a:spcPts val="1200"/>
              </a:spcBef>
              <a:spcAft>
                <a:spcPts val="0"/>
              </a:spcAft>
              <a:buFont typeface="+mj-lt"/>
              <a:buAutoNum type="alphaUcPeriod"/>
            </a:pP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11/07/2017,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6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endParaRPr lang="en-US" sz="3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spcAft>
                <a:spcPts val="800"/>
              </a:spcAft>
              <a:buFont typeface="+mj-lt"/>
              <a:buAutoNum type="alphaUcPeriod"/>
            </a:pP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Thegioidisan.vn,</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11/07/2017</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Trịnh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lphaUcPeriod"/>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Sài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Gòn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11/07/2017,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phóng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toà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báo</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lphaUcPeriod"/>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11/07/2017,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Vietnamnet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1561013"/>
      </p:ext>
    </p:extLst>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B82E3A-4301-2481-917E-09B459466A69}"/>
              </a:ext>
            </a:extLst>
          </p:cNvPr>
          <p:cNvSpPr txBox="1"/>
          <p:nvPr/>
        </p:nvSpPr>
        <p:spPr>
          <a:xfrm>
            <a:off x="660400" y="1361103"/>
            <a:ext cx="10858500" cy="4660187"/>
          </a:xfrm>
          <a:prstGeom prst="rect">
            <a:avLst/>
          </a:prstGeom>
          <a:noFill/>
        </p:spPr>
        <p:txBody>
          <a:bodyPr wrap="square">
            <a:spAutoFit/>
          </a:bodyPr>
          <a:lstStyle/>
          <a:p>
            <a:pPr>
              <a:lnSpc>
                <a:spcPct val="130000"/>
              </a:lnSpc>
              <a:tabLst>
                <a:tab pos="400050" algn="l"/>
              </a:tabLst>
            </a:pPr>
            <a:r>
              <a:rPr lang="en-US" sz="3600" b="1" dirty="0" err="1">
                <a:effectLst/>
                <a:latin typeface="Times New Roman" panose="02020603050405020304" pitchFamily="18" charset="0"/>
                <a:ea typeface="Times New Roman" panose="02020603050405020304" pitchFamily="18" charset="0"/>
              </a:rPr>
              <a:t>Câu</a:t>
            </a:r>
            <a:r>
              <a:rPr lang="en-US" sz="3600" b="1" dirty="0">
                <a:effectLst/>
                <a:latin typeface="Times New Roman" panose="02020603050405020304" pitchFamily="18" charset="0"/>
                <a:ea typeface="Times New Roman" panose="02020603050405020304" pitchFamily="18" charset="0"/>
              </a:rPr>
              <a:t> 2</a:t>
            </a:r>
            <a:r>
              <a:rPr lang="en-US" sz="3600" dirty="0">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Đoạn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trích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cung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cấp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thông</a:t>
            </a:r>
            <a:r>
              <a:rPr lang="en-US" sz="3600" dirty="0">
                <a:solidFill>
                  <a:srgbClr val="000000"/>
                </a:solidFill>
                <a:effectLst/>
                <a:latin typeface="Times New Roman" panose="02020603050405020304" pitchFamily="18" charset="0"/>
                <a:ea typeface="Times New Roman" panose="02020603050405020304" pitchFamily="18" charset="0"/>
              </a:rPr>
              <a:t> tin </a:t>
            </a:r>
            <a:r>
              <a:rPr lang="en-US" sz="3600" dirty="0" err="1">
                <a:solidFill>
                  <a:srgbClr val="000000"/>
                </a:solidFill>
                <a:effectLst/>
                <a:latin typeface="Times New Roman" panose="02020603050405020304" pitchFamily="18" charset="0"/>
                <a:ea typeface="Times New Roman" panose="02020603050405020304" pitchFamily="18" charset="0"/>
              </a:rPr>
              <a:t>về</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sự</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kiện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chính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nào</a:t>
            </a:r>
            <a:r>
              <a:rPr lang="en-US" sz="3600" dirty="0">
                <a:solidFill>
                  <a:srgbClr val="000000"/>
                </a:solidFill>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342900" lvl="0" indent="-342900">
              <a:lnSpc>
                <a:spcPct val="130000"/>
              </a:lnSpc>
              <a:spcAft>
                <a:spcPts val="800"/>
              </a:spcAft>
              <a:buFont typeface="+mj-lt"/>
              <a:buAutoNum type="alphaUcPeriod"/>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tộc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Thuận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Bắc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Bộ</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Ka-</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Môn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0028656"/>
      </p:ext>
    </p:extLst>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F57082D-E075-80C4-1676-56C0C6C5201A}"/>
              </a:ext>
            </a:extLst>
          </p:cNvPr>
          <p:cNvSpPr txBox="1"/>
          <p:nvPr/>
        </p:nvSpPr>
        <p:spPr>
          <a:xfrm>
            <a:off x="660400" y="1292245"/>
            <a:ext cx="10858500" cy="4455002"/>
          </a:xfrm>
          <a:prstGeom prst="rect">
            <a:avLst/>
          </a:prstGeom>
          <a:noFill/>
        </p:spPr>
        <p:txBody>
          <a:bodyPr wrap="square">
            <a:spAutoFit/>
          </a:bodyPr>
          <a:lstStyle/>
          <a:p>
            <a:pPr>
              <a:lnSpc>
                <a:spcPct val="130000"/>
              </a:lnSpc>
              <a:spcAft>
                <a:spcPts val="80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Ka-</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tê</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buFont typeface="+mj-lt"/>
              <a:buAutoNum type="alphaUcPeriod"/>
            </a:pP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Giêng</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pP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Chăm</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pP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xong</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1000"/>
              </a:spcAft>
              <a:buFont typeface="+mj-lt"/>
              <a:buAutoNum type="alphaUcPeriod"/>
            </a:pP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3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Chăm</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596263"/>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4DBC0E7-A4D7-ADE5-6D20-CC87FE942C25}"/>
              </a:ext>
            </a:extLst>
          </p:cNvPr>
          <p:cNvSpPr txBox="1"/>
          <p:nvPr/>
        </p:nvSpPr>
        <p:spPr>
          <a:xfrm>
            <a:off x="660400" y="1481257"/>
            <a:ext cx="10858500" cy="4442242"/>
          </a:xfrm>
          <a:prstGeom prst="rect">
            <a:avLst/>
          </a:prstGeom>
          <a:noFill/>
        </p:spPr>
        <p:txBody>
          <a:bodyPr wrap="square">
            <a:spAutoFit/>
          </a:bodyPr>
          <a:lstStyle/>
          <a:p>
            <a:pPr>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pô</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đậm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lphaU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Ka-</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tê</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lphaU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Thu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nhấn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Gióng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lphaU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Thu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lphaUcPeriod"/>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Ka-</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tê</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8031503"/>
      </p:ext>
    </p:extLst>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6ECBE38-109A-BC2B-3067-B8E63499B0F4}"/>
              </a:ext>
            </a:extLst>
          </p:cNvPr>
          <p:cNvSpPr txBox="1"/>
          <p:nvPr/>
        </p:nvSpPr>
        <p:spPr>
          <a:xfrm>
            <a:off x="660400" y="1070646"/>
            <a:ext cx="10858500" cy="5496505"/>
          </a:xfrm>
          <a:prstGeom prst="rect">
            <a:avLst/>
          </a:prstGeom>
          <a:noFill/>
        </p:spPr>
        <p:txBody>
          <a:bodyPr wrap="square">
            <a:spAutoFit/>
          </a:bodyPr>
          <a:lstStyle/>
          <a:p>
            <a:pPr>
              <a:lnSpc>
                <a:spcPct val="13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Ka-</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Ka-</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Ka-</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náo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4367604"/>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EA8663F-73B1-D641-1AF0-048A062F153E}"/>
              </a:ext>
            </a:extLst>
          </p:cNvPr>
          <p:cNvSpPr txBox="1"/>
          <p:nvPr/>
        </p:nvSpPr>
        <p:spPr>
          <a:xfrm>
            <a:off x="660400" y="1435120"/>
            <a:ext cx="10858500" cy="4621843"/>
          </a:xfrm>
          <a:prstGeom prst="rect">
            <a:avLst/>
          </a:prstGeom>
          <a:noFill/>
        </p:spPr>
        <p:txBody>
          <a:bodyPr wrap="square">
            <a:spAutoFit/>
          </a:bodyPr>
          <a:lstStyle/>
          <a:p>
            <a:pPr>
              <a:lnSpc>
                <a:spcPct val="13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6</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sư</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buổi</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3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kèn</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bầu</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Ka-</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sưa</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nguyện</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làng</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cúng</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tạ</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linh</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748415"/>
      </p:ext>
    </p:extLst>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DD3FD6E-6114-5D76-AE8A-5DDBD2D9F023}"/>
              </a:ext>
            </a:extLst>
          </p:cNvPr>
          <p:cNvSpPr txBox="1"/>
          <p:nvPr/>
        </p:nvSpPr>
        <p:spPr>
          <a:xfrm>
            <a:off x="660400" y="1375290"/>
            <a:ext cx="10858500" cy="4352410"/>
          </a:xfrm>
          <a:prstGeom prst="rect">
            <a:avLst/>
          </a:prstGeom>
          <a:noFill/>
        </p:spPr>
        <p:txBody>
          <a:bodyPr wrap="square">
            <a:spAutoFit/>
          </a:bodyPr>
          <a:lstStyle/>
          <a:p>
            <a:pPr marL="457200" algn="just">
              <a:lnSpc>
                <a:spcPct val="130000"/>
              </a:lnSpc>
            </a:pP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pô</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pô</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pô</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106165"/>
      </p:ext>
    </p:extLst>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FD9B4C7-A7F1-C332-1CB8-1ED3C915B5A9}"/>
              </a:ext>
            </a:extLst>
          </p:cNvPr>
          <p:cNvSpPr txBox="1"/>
          <p:nvPr/>
        </p:nvSpPr>
        <p:spPr>
          <a:xfrm>
            <a:off x="660400" y="1315518"/>
            <a:ext cx="10858500" cy="4621778"/>
          </a:xfrm>
          <a:prstGeom prst="rect">
            <a:avLst/>
          </a:prstGeom>
          <a:noFill/>
        </p:spPr>
        <p:txBody>
          <a:bodyPr wrap="square">
            <a:spAutoFit/>
          </a:bodyPr>
          <a:lstStyle/>
          <a:p>
            <a:pPr marL="457200" algn="just">
              <a:spcAft>
                <a:spcPts val="1000"/>
              </a:spcAf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US" sz="2600" b="1" dirty="0" err="1">
                <a:solidFill>
                  <a:srgbClr val="0D0D0D"/>
                </a:solidFill>
                <a:effectLst/>
                <a:latin typeface="Times New Roman" panose="02020603050405020304" pitchFamily="18" charset="0"/>
                <a:ea typeface="Times New Roman" panose="02020603050405020304" pitchFamily="18" charset="0"/>
              </a:rPr>
              <a:t>Câu</a:t>
            </a:r>
            <a:r>
              <a:rPr lang="en-US" sz="2600" b="1" dirty="0">
                <a:solidFill>
                  <a:srgbClr val="0D0D0D"/>
                </a:solidFill>
                <a:effectLst/>
                <a:latin typeface="Times New Roman" panose="02020603050405020304" pitchFamily="18" charset="0"/>
                <a:ea typeface="Times New Roman" panose="02020603050405020304" pitchFamily="18" charset="0"/>
              </a:rPr>
              <a:t> 8.</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Chỉ</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ra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và</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nêu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tác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dụng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của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phương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tiện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giao</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tiếp</a:t>
            </a:r>
            <a:r>
              <a:rPr lang="en-US" sz="2600" dirty="0">
                <a:solidFill>
                  <a:srgbClr val="0D0D0D"/>
                </a:solidFill>
                <a:effectLst/>
                <a:latin typeface="Times New Roman" panose="02020603050405020304" pitchFamily="18" charset="0"/>
                <a:ea typeface="Times New Roman" panose="02020603050405020304" pitchFamily="18" charset="0"/>
              </a:rPr>
              <a:t> phi </a:t>
            </a:r>
            <a:r>
              <a:rPr lang="en-US" sz="2600" dirty="0" err="1">
                <a:solidFill>
                  <a:srgbClr val="0D0D0D"/>
                </a:solidFill>
                <a:effectLst/>
                <a:latin typeface="Times New Roman" panose="02020603050405020304" pitchFamily="18" charset="0"/>
                <a:ea typeface="Times New Roman" panose="02020603050405020304" pitchFamily="18" charset="0"/>
              </a:rPr>
              <a:t>ngôn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ngữ</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được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sử</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dụng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trong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văn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bản</a:t>
            </a:r>
            <a:r>
              <a:rPr lang="en-US" sz="2600" dirty="0">
                <a:solidFill>
                  <a:srgbClr val="0D0D0D"/>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p>
            <a:pPr fontAlgn="base"/>
            <a:r>
              <a:rPr lang="en-US" sz="2600" b="1" dirty="0" err="1">
                <a:solidFill>
                  <a:srgbClr val="0D0D0D"/>
                </a:solidFill>
                <a:effectLst/>
                <a:latin typeface="Times New Roman" panose="02020603050405020304" pitchFamily="18" charset="0"/>
                <a:ea typeface="Times New Roman" panose="02020603050405020304" pitchFamily="18" charset="0"/>
              </a:rPr>
              <a:t>Câu</a:t>
            </a:r>
            <a:r>
              <a:rPr lang="en-US" sz="2600" b="1" dirty="0">
                <a:solidFill>
                  <a:srgbClr val="0D0D0D"/>
                </a:solidFill>
                <a:effectLst/>
                <a:latin typeface="Times New Roman" panose="02020603050405020304" pitchFamily="18" charset="0"/>
                <a:ea typeface="Times New Roman" panose="02020603050405020304" pitchFamily="18" charset="0"/>
              </a:rPr>
              <a:t> 9.</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Đoạn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trích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có</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sự</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kết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hợp</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của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những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phương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thức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biểu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đạt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nào</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Nêu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tác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dụng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của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sự</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kết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hợp</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đó</a:t>
            </a:r>
            <a:r>
              <a:rPr lang="en-US" sz="2600" dirty="0">
                <a:solidFill>
                  <a:srgbClr val="0D0D0D"/>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p>
            <a:pPr fontAlgn="base"/>
            <a:r>
              <a:rPr lang="en-US" sz="2600" b="1" i="0" dirty="0" err="1">
                <a:solidFill>
                  <a:srgbClr val="0D0D0D"/>
                </a:solidFill>
                <a:effectLst/>
                <a:latin typeface="Times New Roman" panose="02020603050405020304" pitchFamily="18" charset="0"/>
                <a:ea typeface="Times New Roman" panose="02020603050405020304" pitchFamily="18" charset="0"/>
              </a:rPr>
              <a:t>Câu</a:t>
            </a:r>
            <a:r>
              <a:rPr lang="en-US" sz="2600" b="1" i="0" dirty="0">
                <a:solidFill>
                  <a:srgbClr val="0D0D0D"/>
                </a:solidFill>
                <a:effectLst/>
                <a:latin typeface="Times New Roman" panose="02020603050405020304" pitchFamily="18" charset="0"/>
                <a:ea typeface="Times New Roman" panose="02020603050405020304" pitchFamily="18" charset="0"/>
              </a:rPr>
              <a:t> 10a</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Nếu</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được</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giới</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thiệu</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về</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một</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lễ</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hội</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đặc</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sắc</a:t>
            </a:r>
            <a:r>
              <a:rPr lang="en-US" sz="2600" i="0" dirty="0">
                <a:solidFill>
                  <a:srgbClr val="0D0D0D"/>
                </a:solidFill>
                <a:effectLst/>
                <a:latin typeface="Times New Roman" panose="02020603050405020304" pitchFamily="18" charset="0"/>
                <a:ea typeface="Times New Roman" panose="02020603050405020304" pitchFamily="18" charset="0"/>
              </a:rPr>
              <a:t> ở </a:t>
            </a:r>
            <a:r>
              <a:rPr lang="en-US" sz="2600" i="0" dirty="0" err="1">
                <a:solidFill>
                  <a:srgbClr val="0D0D0D"/>
                </a:solidFill>
                <a:effectLst/>
                <a:latin typeface="Times New Roman" panose="02020603050405020304" pitchFamily="18" charset="0"/>
                <a:ea typeface="Times New Roman" panose="02020603050405020304" pitchFamily="18" charset="0"/>
              </a:rPr>
              <a:t>quê</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hương</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em</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cho</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mọi</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người</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được</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biết</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thì</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em</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sẽ</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giới</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thiệu</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những</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thông</a:t>
            </a:r>
            <a:r>
              <a:rPr lang="en-US" sz="2600" i="0" dirty="0">
                <a:solidFill>
                  <a:srgbClr val="0D0D0D"/>
                </a:solidFill>
                <a:effectLst/>
                <a:latin typeface="Times New Roman" panose="02020603050405020304" pitchFamily="18" charset="0"/>
                <a:ea typeface="Times New Roman" panose="02020603050405020304" pitchFamily="18" charset="0"/>
              </a:rPr>
              <a:t> tin </a:t>
            </a:r>
            <a:r>
              <a:rPr lang="en-US" sz="2600" i="0" dirty="0" err="1">
                <a:solidFill>
                  <a:srgbClr val="0D0D0D"/>
                </a:solidFill>
                <a:effectLst/>
                <a:latin typeface="Times New Roman" panose="02020603050405020304" pitchFamily="18" charset="0"/>
                <a:ea typeface="Times New Roman" panose="02020603050405020304" pitchFamily="18" charset="0"/>
              </a:rPr>
              <a:t>cơ</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bản</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nào</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Viết</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câu</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trả</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lời</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trong</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một</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đoạn</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văn</a:t>
            </a:r>
            <a:r>
              <a:rPr lang="en-US" sz="2600" i="0" dirty="0">
                <a:solidFill>
                  <a:srgbClr val="0D0D0D"/>
                </a:solidFill>
                <a:effectLst/>
                <a:latin typeface="Times New Roman" panose="02020603050405020304" pitchFamily="18" charset="0"/>
                <a:ea typeface="Times New Roman" panose="02020603050405020304" pitchFamily="18" charset="0"/>
              </a:rPr>
              <a:t> </a:t>
            </a:r>
            <a:r>
              <a:rPr lang="en-US" sz="2600" i="0" dirty="0" err="1">
                <a:solidFill>
                  <a:srgbClr val="0D0D0D"/>
                </a:solidFill>
                <a:effectLst/>
                <a:latin typeface="Times New Roman" panose="02020603050405020304" pitchFamily="18" charset="0"/>
                <a:ea typeface="Times New Roman" panose="02020603050405020304" pitchFamily="18" charset="0"/>
              </a:rPr>
              <a:t>ngắn</a:t>
            </a:r>
            <a:r>
              <a:rPr lang="en-US" sz="2600" i="0" dirty="0">
                <a:solidFill>
                  <a:srgbClr val="0D0D0D"/>
                </a:solidFill>
                <a:effectLst/>
                <a:latin typeface="Times New Roman" panose="02020603050405020304" pitchFamily="18" charset="0"/>
                <a:ea typeface="Times New Roman" panose="02020603050405020304" pitchFamily="18" charset="0"/>
              </a:rPr>
              <a:t> (7 – 10 </a:t>
            </a:r>
            <a:r>
              <a:rPr lang="en-US" sz="2600" i="0" dirty="0" err="1">
                <a:solidFill>
                  <a:srgbClr val="0D0D0D"/>
                </a:solidFill>
                <a:effectLst/>
                <a:latin typeface="Times New Roman" panose="02020603050405020304" pitchFamily="18" charset="0"/>
                <a:ea typeface="Times New Roman" panose="02020603050405020304" pitchFamily="18" charset="0"/>
              </a:rPr>
              <a:t>dòng</a:t>
            </a:r>
            <a:r>
              <a:rPr lang="en-US" sz="2600" i="0" dirty="0">
                <a:solidFill>
                  <a:srgbClr val="0D0D0D"/>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p>
            <a:pPr>
              <a:tabLst>
                <a:tab pos="400050" algn="l"/>
              </a:tabLst>
            </a:pPr>
            <a:r>
              <a:rPr lang="en-US" sz="2600" b="1" dirty="0" err="1">
                <a:solidFill>
                  <a:srgbClr val="000000"/>
                </a:solidFill>
                <a:effectLst/>
                <a:latin typeface="Times New Roman" panose="02020603050405020304" pitchFamily="18" charset="0"/>
                <a:ea typeface="Times New Roman" panose="02020603050405020304" pitchFamily="18" charset="0"/>
              </a:rPr>
              <a:t>Câu</a:t>
            </a:r>
            <a:r>
              <a:rPr lang="en-US" sz="2600" b="1" dirty="0">
                <a:solidFill>
                  <a:srgbClr val="000000"/>
                </a:solidFill>
                <a:effectLst/>
                <a:latin typeface="Times New Roman" panose="02020603050405020304" pitchFamily="18" charset="0"/>
                <a:ea typeface="Times New Roman" panose="02020603050405020304" pitchFamily="18" charset="0"/>
              </a:rPr>
              <a:t> 10b. </a:t>
            </a:r>
            <a:r>
              <a:rPr lang="pt-BR" sz="2600" dirty="0">
                <a:effectLst/>
                <a:latin typeface="Times New Roman" panose="02020603050405020304" pitchFamily="18" charset="0"/>
                <a:ea typeface="Times New Roman" panose="02020603050405020304" pitchFamily="18" charset="0"/>
              </a:rPr>
              <a:t>Tham gia lễ hội văn hóa là nét đẹp của người Việt. Theo em, mỗi chúng ta khi tham gia các lễ hội cần có ứng xử ( về thái độ, hành vi, lời nói...) như thế nào cho phù hợp?</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3012613"/>
      </p:ext>
    </p:extLst>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28D1EB4-AA34-49E7-E08D-03391E20DD57}"/>
              </a:ext>
            </a:extLst>
          </p:cNvPr>
          <p:cNvGraphicFramePr>
            <a:graphicFrameLocks noGrp="1"/>
          </p:cNvGraphicFramePr>
          <p:nvPr>
            <p:extLst>
              <p:ext uri="{D42A27DB-BD31-4B8C-83A1-F6EECF244321}">
                <p14:modId xmlns:p14="http://schemas.microsoft.com/office/powerpoint/2010/main" val="867918165"/>
              </p:ext>
            </p:extLst>
          </p:nvPr>
        </p:nvGraphicFramePr>
        <p:xfrm>
          <a:off x="660400" y="1492440"/>
          <a:ext cx="10858500" cy="4037332"/>
        </p:xfrm>
        <a:graphic>
          <a:graphicData uri="http://schemas.openxmlformats.org/drawingml/2006/table">
            <a:tbl>
              <a:tblPr firstRow="1" firstCol="1" bandRow="1"/>
              <a:tblGrid>
                <a:gridCol w="1057974">
                  <a:extLst>
                    <a:ext uri="{9D8B030D-6E8A-4147-A177-3AD203B41FA5}">
                      <a16:colId xmlns:a16="http://schemas.microsoft.com/office/drawing/2014/main" val="4054813877"/>
                    </a:ext>
                  </a:extLst>
                </a:gridCol>
                <a:gridCol w="9800526">
                  <a:extLst>
                    <a:ext uri="{9D8B030D-6E8A-4147-A177-3AD203B41FA5}">
                      <a16:colId xmlns:a16="http://schemas.microsoft.com/office/drawing/2014/main" val="3909815269"/>
                    </a:ext>
                  </a:extLst>
                </a:gridCol>
              </a:tblGrid>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6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Báo </a:t>
                      </a:r>
                      <a:r>
                        <a:rPr lang="en-US" sz="3600" b="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Thegioidisan.vn,</a:t>
                      </a:r>
                      <a:r>
                        <a:rPr lang="en-US" sz="36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11/07/2017</a:t>
                      </a:r>
                      <a:r>
                        <a:rPr lang="en-US" sz="360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Đào Bình Trịnh</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631060"/>
                  </a:ext>
                </a:extLst>
              </a:tr>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 hội Ka-tê của người Chăm ở Ninh Thuận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306572"/>
                  </a:ext>
                </a:extLst>
              </a:tr>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tháng</a:t>
                      </a:r>
                      <a:r>
                        <a:rPr lang="en-US" sz="3600" dirty="0">
                          <a:latin typeface="Times New Roman" panose="02020603050405020304" pitchFamily="18" charset="0"/>
                          <a:cs typeface="Times New Roman" panose="02020603050405020304" pitchFamily="18" charset="0"/>
                        </a:rPr>
                        <a:t> 7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endParaRPr lang="en-US" sz="3600"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043037"/>
                  </a:ext>
                </a:extLst>
              </a:tr>
              <a:tr h="0">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  Thu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933813"/>
                  </a:ext>
                </a:extLst>
              </a:tr>
            </a:tbl>
          </a:graphicData>
        </a:graphic>
      </p:graphicFrame>
    </p:spTree>
    <p:extLst>
      <p:ext uri="{BB962C8B-B14F-4D97-AF65-F5344CB8AC3E}">
        <p14:creationId xmlns:p14="http://schemas.microsoft.com/office/powerpoint/2010/main" val="4280265694"/>
      </p:ext>
    </p:extLst>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E053918-24BB-20D6-FC41-43EBE4AE52AE}"/>
              </a:ext>
            </a:extLst>
          </p:cNvPr>
          <p:cNvGraphicFramePr>
            <a:graphicFrameLocks noGrp="1"/>
          </p:cNvGraphicFramePr>
          <p:nvPr>
            <p:extLst>
              <p:ext uri="{D42A27DB-BD31-4B8C-83A1-F6EECF244321}">
                <p14:modId xmlns:p14="http://schemas.microsoft.com/office/powerpoint/2010/main" val="2313578147"/>
              </p:ext>
            </p:extLst>
          </p:nvPr>
        </p:nvGraphicFramePr>
        <p:xfrm>
          <a:off x="660400" y="1643389"/>
          <a:ext cx="10858500" cy="4351020"/>
        </p:xfrm>
        <a:graphic>
          <a:graphicData uri="http://schemas.openxmlformats.org/drawingml/2006/table">
            <a:tbl>
              <a:tblPr firstRow="1" firstCol="1" bandRow="1"/>
              <a:tblGrid>
                <a:gridCol w="1057974">
                  <a:extLst>
                    <a:ext uri="{9D8B030D-6E8A-4147-A177-3AD203B41FA5}">
                      <a16:colId xmlns:a16="http://schemas.microsoft.com/office/drawing/2014/main" val="3419560462"/>
                    </a:ext>
                  </a:extLst>
                </a:gridCol>
                <a:gridCol w="9800526">
                  <a:extLst>
                    <a:ext uri="{9D8B030D-6E8A-4147-A177-3AD203B41FA5}">
                      <a16:colId xmlns:a16="http://schemas.microsoft.com/office/drawing/2014/main" val="1041441966"/>
                    </a:ext>
                  </a:extLst>
                </a:gridCol>
              </a:tblGrid>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A. Giới thiệu thời gian, địa điểm tổ chức lễ hội Ka-tê và phần tổ chức nghi lễ của lễ hội.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679534"/>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1000"/>
                        </a:spcAft>
                      </a:pPr>
                      <a:r>
                        <a:rPr lang="en-US" sz="28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 Là người chủ trì nghi lễ cúng tạ ơn thần linh</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679754"/>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Có nhan đề, sa pô, có chú thích cuối văn bản, hình ảnh</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773539"/>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phi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Ka-</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tê</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dễ</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53638"/>
                  </a:ext>
                </a:extLst>
              </a:tr>
            </a:tbl>
          </a:graphicData>
        </a:graphic>
      </p:graphicFrame>
    </p:spTree>
    <p:extLst>
      <p:ext uri="{BB962C8B-B14F-4D97-AF65-F5344CB8AC3E}">
        <p14:creationId xmlns:p14="http://schemas.microsoft.com/office/powerpoint/2010/main" val="669028126"/>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3F00AB7-9EFF-83B9-AC23-E3320A0D8F76}"/>
              </a:ext>
            </a:extLst>
          </p:cNvPr>
          <p:cNvGraphicFramePr>
            <a:graphicFrameLocks noGrp="1"/>
          </p:cNvGraphicFramePr>
          <p:nvPr>
            <p:extLst>
              <p:ext uri="{D42A27DB-BD31-4B8C-83A1-F6EECF244321}">
                <p14:modId xmlns:p14="http://schemas.microsoft.com/office/powerpoint/2010/main" val="295358252"/>
              </p:ext>
            </p:extLst>
          </p:nvPr>
        </p:nvGraphicFramePr>
        <p:xfrm>
          <a:off x="660400" y="2118589"/>
          <a:ext cx="10858500" cy="4300474"/>
        </p:xfrm>
        <a:graphic>
          <a:graphicData uri="http://schemas.openxmlformats.org/drawingml/2006/table">
            <a:tbl>
              <a:tblPr firstRow="1" firstCol="1" bandRow="1"/>
              <a:tblGrid>
                <a:gridCol w="1241876">
                  <a:extLst>
                    <a:ext uri="{9D8B030D-6E8A-4147-A177-3AD203B41FA5}">
                      <a16:colId xmlns:a16="http://schemas.microsoft.com/office/drawing/2014/main" val="1519819727"/>
                    </a:ext>
                  </a:extLst>
                </a:gridCol>
                <a:gridCol w="1283837">
                  <a:extLst>
                    <a:ext uri="{9D8B030D-6E8A-4147-A177-3AD203B41FA5}">
                      <a16:colId xmlns:a16="http://schemas.microsoft.com/office/drawing/2014/main" val="2683295111"/>
                    </a:ext>
                  </a:extLst>
                </a:gridCol>
                <a:gridCol w="4298593">
                  <a:extLst>
                    <a:ext uri="{9D8B030D-6E8A-4147-A177-3AD203B41FA5}">
                      <a16:colId xmlns:a16="http://schemas.microsoft.com/office/drawing/2014/main" val="3889759150"/>
                    </a:ext>
                  </a:extLst>
                </a:gridCol>
                <a:gridCol w="1008822">
                  <a:extLst>
                    <a:ext uri="{9D8B030D-6E8A-4147-A177-3AD203B41FA5}">
                      <a16:colId xmlns:a16="http://schemas.microsoft.com/office/drawing/2014/main" val="417207096"/>
                    </a:ext>
                  </a:extLst>
                </a:gridCol>
                <a:gridCol w="1008822">
                  <a:extLst>
                    <a:ext uri="{9D8B030D-6E8A-4147-A177-3AD203B41FA5}">
                      <a16:colId xmlns:a16="http://schemas.microsoft.com/office/drawing/2014/main" val="3816124548"/>
                    </a:ext>
                  </a:extLst>
                </a:gridCol>
                <a:gridCol w="1008822">
                  <a:extLst>
                    <a:ext uri="{9D8B030D-6E8A-4147-A177-3AD203B41FA5}">
                      <a16:colId xmlns:a16="http://schemas.microsoft.com/office/drawing/2014/main" val="2479713562"/>
                    </a:ext>
                  </a:extLst>
                </a:gridCol>
                <a:gridCol w="1007728">
                  <a:extLst>
                    <a:ext uri="{9D8B030D-6E8A-4147-A177-3AD203B41FA5}">
                      <a16:colId xmlns:a16="http://schemas.microsoft.com/office/drawing/2014/main" val="507102817"/>
                    </a:ext>
                  </a:extLst>
                </a:gridCol>
              </a:tblGrid>
              <a:tr h="170122">
                <a:tc rowSpan="2">
                  <a:txBody>
                    <a:bodyPr/>
                    <a:lstStyle/>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Chương/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dung/Đơn vị kiến thức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Mức độ đánh giá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30000"/>
                        </a:lnSpc>
                        <a:spcAft>
                          <a:spcPts val="800"/>
                        </a:spcAft>
                      </a:pPr>
                      <a:r>
                        <a:rPr lang="vi-VN" sz="105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 câu hỏi theo mức độ nhận thức</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345387"/>
                  </a:ext>
                </a:extLst>
              </a:tr>
              <a:tr h="11229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30000"/>
                        </a:lnSpc>
                        <a:spcAft>
                          <a:spcPts val="800"/>
                        </a:spcAft>
                      </a:pPr>
                      <a:r>
                        <a:rPr lang="vi-VN"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biết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 hiểu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Vận dụng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Vận dụng cao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474889"/>
                  </a:ext>
                </a:extLst>
              </a:tr>
              <a:tr h="2722403">
                <a:tc>
                  <a:txBody>
                    <a:bodyPr/>
                    <a:lstStyle/>
                    <a:p>
                      <a:pPr algn="ctr">
                        <a:lnSpc>
                          <a:spcPct val="130000"/>
                        </a:lnSpc>
                        <a:spcAft>
                          <a:spcPts val="800"/>
                        </a:spcAft>
                      </a:pP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0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2TL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622453"/>
                  </a:ext>
                </a:extLst>
              </a:tr>
            </a:tbl>
          </a:graphicData>
        </a:graphic>
      </p:graphicFrame>
      <p:sp>
        <p:nvSpPr>
          <p:cNvPr id="9" name="TextBox 8">
            <a:extLst>
              <a:ext uri="{FF2B5EF4-FFF2-40B4-BE49-F238E27FC236}">
                <a16:creationId xmlns:a16="http://schemas.microsoft.com/office/drawing/2014/main" id="{83D5F66E-3AE2-A5E4-E621-1356F475D636}"/>
              </a:ext>
            </a:extLst>
          </p:cNvPr>
          <p:cNvSpPr txBox="1"/>
          <p:nvPr/>
        </p:nvSpPr>
        <p:spPr>
          <a:xfrm>
            <a:off x="1860947" y="1174495"/>
            <a:ext cx="6093618" cy="604909"/>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trúc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6,0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982182"/>
      </p:ext>
    </p:extLst>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72E2227-94B7-0721-4F87-0C9AB21E2EC4}"/>
              </a:ext>
            </a:extLst>
          </p:cNvPr>
          <p:cNvGraphicFramePr>
            <a:graphicFrameLocks noGrp="1"/>
          </p:cNvGraphicFramePr>
          <p:nvPr>
            <p:extLst>
              <p:ext uri="{D42A27DB-BD31-4B8C-83A1-F6EECF244321}">
                <p14:modId xmlns:p14="http://schemas.microsoft.com/office/powerpoint/2010/main" val="3084327661"/>
              </p:ext>
            </p:extLst>
          </p:nvPr>
        </p:nvGraphicFramePr>
        <p:xfrm>
          <a:off x="660400" y="1646936"/>
          <a:ext cx="10858500" cy="4382516"/>
        </p:xfrm>
        <a:graphic>
          <a:graphicData uri="http://schemas.openxmlformats.org/drawingml/2006/table">
            <a:tbl>
              <a:tblPr firstRow="1" firstCol="1" bandRow="1"/>
              <a:tblGrid>
                <a:gridCol w="1057974">
                  <a:extLst>
                    <a:ext uri="{9D8B030D-6E8A-4147-A177-3AD203B41FA5}">
                      <a16:colId xmlns:a16="http://schemas.microsoft.com/office/drawing/2014/main" val="2516416548"/>
                    </a:ext>
                  </a:extLst>
                </a:gridCol>
                <a:gridCol w="9800526">
                  <a:extLst>
                    <a:ext uri="{9D8B030D-6E8A-4147-A177-3AD203B41FA5}">
                      <a16:colId xmlns:a16="http://schemas.microsoft.com/office/drawing/2014/main" val="1401333763"/>
                    </a:ext>
                  </a:extLst>
                </a:gridCol>
              </a:tblGrid>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(PTBĐ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Ka-</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346160"/>
                  </a:ext>
                </a:extLst>
              </a:tr>
            </a:tbl>
          </a:graphicData>
        </a:graphic>
      </p:graphicFrame>
    </p:spTree>
    <p:extLst>
      <p:ext uri="{BB962C8B-B14F-4D97-AF65-F5344CB8AC3E}">
        <p14:creationId xmlns:p14="http://schemas.microsoft.com/office/powerpoint/2010/main" val="2080746506"/>
      </p:ext>
    </p:extLst>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47877E9-C7F6-981D-3949-5D2B75B660A1}"/>
              </a:ext>
            </a:extLst>
          </p:cNvPr>
          <p:cNvGraphicFramePr>
            <a:graphicFrameLocks noGrp="1"/>
          </p:cNvGraphicFramePr>
          <p:nvPr>
            <p:extLst>
              <p:ext uri="{D42A27DB-BD31-4B8C-83A1-F6EECF244321}">
                <p14:modId xmlns:p14="http://schemas.microsoft.com/office/powerpoint/2010/main" val="628237782"/>
              </p:ext>
            </p:extLst>
          </p:nvPr>
        </p:nvGraphicFramePr>
        <p:xfrm>
          <a:off x="660400" y="1334834"/>
          <a:ext cx="10858500" cy="4687316"/>
        </p:xfrm>
        <a:graphic>
          <a:graphicData uri="http://schemas.openxmlformats.org/drawingml/2006/table">
            <a:tbl>
              <a:tblPr firstRow="1" firstCol="1" bandRow="1"/>
              <a:tblGrid>
                <a:gridCol w="1057974">
                  <a:extLst>
                    <a:ext uri="{9D8B030D-6E8A-4147-A177-3AD203B41FA5}">
                      <a16:colId xmlns:a16="http://schemas.microsoft.com/office/drawing/2014/main" val="2277270122"/>
                    </a:ext>
                  </a:extLst>
                </a:gridCol>
                <a:gridCol w="9800526">
                  <a:extLst>
                    <a:ext uri="{9D8B030D-6E8A-4147-A177-3AD203B41FA5}">
                      <a16:colId xmlns:a16="http://schemas.microsoft.com/office/drawing/2014/main" val="1066148218"/>
                    </a:ext>
                  </a:extLst>
                </a:gridCol>
              </a:tblGrid>
              <a:tr h="803275">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10a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800"/>
                        </a:spcAft>
                      </a:pP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800" i="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628635"/>
                  </a:ext>
                </a:extLst>
              </a:tr>
            </a:tbl>
          </a:graphicData>
        </a:graphic>
      </p:graphicFrame>
    </p:spTree>
    <p:extLst>
      <p:ext uri="{BB962C8B-B14F-4D97-AF65-F5344CB8AC3E}">
        <p14:creationId xmlns:p14="http://schemas.microsoft.com/office/powerpoint/2010/main" val="4158941751"/>
      </p:ext>
    </p:extLst>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9BBBF41-A97D-87D1-6673-9E4059A046A2}"/>
              </a:ext>
            </a:extLst>
          </p:cNvPr>
          <p:cNvGraphicFramePr>
            <a:graphicFrameLocks noGrp="1"/>
          </p:cNvGraphicFramePr>
          <p:nvPr>
            <p:extLst>
              <p:ext uri="{D42A27DB-BD31-4B8C-83A1-F6EECF244321}">
                <p14:modId xmlns:p14="http://schemas.microsoft.com/office/powerpoint/2010/main" val="3477429901"/>
              </p:ext>
            </p:extLst>
          </p:nvPr>
        </p:nvGraphicFramePr>
        <p:xfrm>
          <a:off x="660400" y="1130300"/>
          <a:ext cx="10858500" cy="5323840"/>
        </p:xfrm>
        <a:graphic>
          <a:graphicData uri="http://schemas.openxmlformats.org/drawingml/2006/table">
            <a:tbl>
              <a:tblPr firstRow="1" firstCol="1" bandRow="1"/>
              <a:tblGrid>
                <a:gridCol w="1057974">
                  <a:extLst>
                    <a:ext uri="{9D8B030D-6E8A-4147-A177-3AD203B41FA5}">
                      <a16:colId xmlns:a16="http://schemas.microsoft.com/office/drawing/2014/main" val="2167105359"/>
                    </a:ext>
                  </a:extLst>
                </a:gridCol>
                <a:gridCol w="9800526">
                  <a:extLst>
                    <a:ext uri="{9D8B030D-6E8A-4147-A177-3AD203B41FA5}">
                      <a16:colId xmlns:a16="http://schemas.microsoft.com/office/drawing/2014/main" val="1111942679"/>
                    </a:ext>
                  </a:extLst>
                </a:gridCol>
              </a:tblGrid>
              <a:tr h="803275">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10b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57150" algn="l"/>
                        </a:tabLs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tabLst>
                          <a:tab pos="57150" algn="l"/>
                        </a:tabLs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ban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tabLst>
                          <a:tab pos="57150" algn="l"/>
                        </a:tabLs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mực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mực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đức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chùa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chiền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chửi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bậy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chen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chúc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dẫm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dẫm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cỏ</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khuôn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quảng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VN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bè</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477739"/>
                  </a:ext>
                </a:extLst>
              </a:tr>
            </a:tbl>
          </a:graphicData>
        </a:graphic>
      </p:graphicFrame>
    </p:spTree>
    <p:extLst>
      <p:ext uri="{BB962C8B-B14F-4D97-AF65-F5344CB8AC3E}">
        <p14:creationId xmlns:p14="http://schemas.microsoft.com/office/powerpoint/2010/main" val="2075539978"/>
      </p:ext>
    </p:extLst>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C07B7BB-562D-33EE-D8B1-2B437E5D3A68}"/>
              </a:ext>
            </a:extLst>
          </p:cNvPr>
          <p:cNvSpPr txBox="1"/>
          <p:nvPr/>
        </p:nvSpPr>
        <p:spPr>
          <a:xfrm>
            <a:off x="660400" y="1028700"/>
            <a:ext cx="10858500" cy="5570756"/>
          </a:xfrm>
          <a:prstGeom prst="rect">
            <a:avLst/>
          </a:prstGeom>
          <a:noFill/>
        </p:spPr>
        <p:txBody>
          <a:bodyPr wrap="square">
            <a:spAutoFit/>
          </a:bodyPr>
          <a:lstStyle/>
          <a:p>
            <a:pPr algn="just">
              <a:spcAft>
                <a:spcPts val="800"/>
              </a:spcAft>
            </a:pPr>
            <a:r>
              <a:rPr lang="en-US" sz="2800" b="1" dirty="0" err="1">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05:</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CHỢ NỔI – NÉT VĂN HOÁ SÔNG NƯỚC MIỀN TÂY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80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Cửu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Long –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ngòi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kênh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rạch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mua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en-US" sz="2800" b="1" dirty="0">
                <a:solidFill>
                  <a:srgbClr val="0D0D0D"/>
                </a:solidFill>
                <a:effectLst/>
                <a:latin typeface="Times New Roman" panose="02020603050405020304" pitchFamily="18" charset="0"/>
                <a:ea typeface="Times New Roman" panose="02020603050405020304" pitchFamily="18" charset="0"/>
              </a:rPr>
              <a:t>1. </a:t>
            </a:r>
            <a:r>
              <a:rPr lang="en-US" sz="2800" b="1" dirty="0" err="1">
                <a:solidFill>
                  <a:srgbClr val="0D0D0D"/>
                </a:solidFill>
                <a:effectLst/>
                <a:latin typeface="Times New Roman" panose="02020603050405020304" pitchFamily="18" charset="0"/>
                <a:ea typeface="Times New Roman" panose="02020603050405020304" pitchFamily="18" charset="0"/>
              </a:rPr>
              <a:t>Những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khu</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chợ</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sầm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uất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trên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sông</a:t>
            </a:r>
            <a:endParaRPr lang="en-US" sz="2800" dirty="0">
              <a:effectLst/>
              <a:latin typeface="Times New Roman" panose="02020603050405020304" pitchFamily="18" charset="0"/>
              <a:ea typeface="Times New Roman" panose="02020603050405020304" pitchFamily="18" charset="0"/>
            </a:endParaRPr>
          </a:p>
          <a:p>
            <a:pPr indent="450215" algn="just"/>
            <a:r>
              <a:rPr lang="en-US" sz="2800" dirty="0" err="1">
                <a:solidFill>
                  <a:srgbClr val="0D0D0D"/>
                </a:solidFill>
                <a:effectLst/>
                <a:latin typeface="Times New Roman" panose="02020603050405020304" pitchFamily="18" charset="0"/>
                <a:ea typeface="Times New Roman" panose="02020603050405020304" pitchFamily="18" charset="0"/>
              </a:rPr>
              <a:t>Miền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Bè</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Hiệp</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Hậu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Trị</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Sóc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Trẹm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Cà</a:t>
            </a:r>
            <a:r>
              <a:rPr lang="en-US" sz="2800" dirty="0">
                <a:solidFill>
                  <a:srgbClr val="0D0D0D"/>
                </a:solidFill>
                <a:effectLst/>
                <a:latin typeface="Times New Roman" panose="02020603050405020304" pitchFamily="18" charset="0"/>
                <a:ea typeface="Times New Roman" panose="02020603050405020304" pitchFamily="18" charset="0"/>
              </a:rPr>
              <a:t> Mau), </a:t>
            </a:r>
            <a:r>
              <a:rPr lang="en-US" sz="2800" dirty="0" err="1">
                <a:solidFill>
                  <a:srgbClr val="0D0D0D"/>
                </a:solidFill>
                <a:effectLst/>
                <a:latin typeface="Times New Roman" panose="02020603050405020304" pitchFamily="18" charset="0"/>
                <a:ea typeface="Times New Roman" panose="02020603050405020304" pitchFamily="18" charset="0"/>
              </a:rPr>
              <a:t>sông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Vĩnh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Cà</a:t>
            </a:r>
            <a:r>
              <a:rPr lang="en-US" sz="2800" dirty="0">
                <a:solidFill>
                  <a:srgbClr val="0D0D0D"/>
                </a:solidFill>
                <a:effectLst/>
                <a:latin typeface="Times New Roman" panose="02020603050405020304" pitchFamily="18" charset="0"/>
                <a:ea typeface="Times New Roman" panose="02020603050405020304" pitchFamily="18" charset="0"/>
              </a:rPr>
              <a:t> Mau),…</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2045469"/>
      </p:ext>
    </p:extLst>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2567B9B-04AC-40E5-70C1-A1950A2F3B28}"/>
              </a:ext>
            </a:extLst>
          </p:cNvPr>
          <p:cNvSpPr txBox="1"/>
          <p:nvPr/>
        </p:nvSpPr>
        <p:spPr>
          <a:xfrm>
            <a:off x="666750" y="1444625"/>
            <a:ext cx="10858500" cy="4524315"/>
          </a:xfrm>
          <a:prstGeom prst="rect">
            <a:avLst/>
          </a:prstGeom>
          <a:noFill/>
        </p:spPr>
        <p:txBody>
          <a:bodyPr wrap="square">
            <a:spAutoFit/>
          </a:bodyPr>
          <a:lstStyle/>
          <a:p>
            <a:pPr indent="450215" algn="just"/>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buôn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nổi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nhóm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xuồng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xưa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xuồng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xuồng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ghe</a:t>
            </a:r>
            <a:r>
              <a:rPr lang="en-US" sz="2400" dirty="0">
                <a:solidFill>
                  <a:srgbClr val="0D0D0D"/>
                </a:solidFill>
                <a:effectLst/>
                <a:latin typeface="Times New Roman" panose="02020603050405020304" pitchFamily="18" charset="0"/>
                <a:ea typeface="Times New Roman" panose="02020603050405020304" pitchFamily="18" charset="0"/>
              </a:rPr>
              <a:t> tam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giờ</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tắc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xuồng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xuồng</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len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lói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khéo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léo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giữa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ghe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thuyền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hiếm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quệt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xảy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a:t>
            </a:r>
            <a:endParaRPr lang="en-US" sz="2400" dirty="0">
              <a:effectLst/>
              <a:latin typeface="Times New Roman" panose="02020603050405020304" pitchFamily="18" charset="0"/>
              <a:ea typeface="Times New Roman" panose="02020603050405020304" pitchFamily="18" charset="0"/>
            </a:endParaRPr>
          </a:p>
          <a:p>
            <a:pPr indent="450215" algn="just"/>
            <a:r>
              <a:rPr lang="en-US" sz="2400" dirty="0" err="1">
                <a:solidFill>
                  <a:srgbClr val="0D0D0D"/>
                </a:solidFill>
                <a:effectLst/>
                <a:latin typeface="Times New Roman" panose="02020603050405020304" pitchFamily="18" charset="0"/>
                <a:ea typeface="Times New Roman" panose="02020603050405020304" pitchFamily="18" charset="0"/>
              </a:rPr>
              <a:t>Tuy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chủng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mặt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phú</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vẫn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rồi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kiểng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phẩm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lớn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xuồng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ghe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bán</a:t>
            </a:r>
            <a:r>
              <a:rPr lang="en-US" sz="2400" dirty="0">
                <a:solidFill>
                  <a:srgbClr val="0D0D0D"/>
                </a:solidFill>
                <a:effectLst/>
                <a:latin typeface="Times New Roman" panose="02020603050405020304" pitchFamily="18" charset="0"/>
                <a:ea typeface="Times New Roman" panose="02020603050405020304" pitchFamily="18" charset="0"/>
              </a:rPr>
              <a:t>. Theo </a:t>
            </a:r>
            <a:r>
              <a:rPr lang="en-US" sz="2400" dirty="0" err="1">
                <a:solidFill>
                  <a:srgbClr val="0D0D0D"/>
                </a:solidFill>
                <a:effectLst/>
                <a:latin typeface="Times New Roman" panose="02020603050405020304" pitchFamily="18" charset="0"/>
                <a:ea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lệ</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đặc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thù</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mỗi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quê</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nổi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Răng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Điền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Vĩnh</a:t>
            </a:r>
            <a:r>
              <a:rPr lang="en-US" sz="2400" dirty="0">
                <a:solidFill>
                  <a:srgbClr val="0D0D0D"/>
                </a:solidFill>
                <a:effectLst/>
                <a:latin typeface="Times New Roman" panose="02020603050405020304" pitchFamily="18" charset="0"/>
                <a:ea typeface="Times New Roman" panose="02020603050405020304" pitchFamily="18" charset="0"/>
              </a:rPr>
              <a:t> Long), </a:t>
            </a:r>
            <a:r>
              <a:rPr lang="en-US" sz="2400" dirty="0" err="1">
                <a:solidFill>
                  <a:srgbClr val="0D0D0D"/>
                </a:solidFill>
                <a:effectLst/>
                <a:latin typeface="Times New Roman" panose="02020603050405020304" pitchFamily="18" charset="0"/>
                <a:ea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Bè</a:t>
            </a:r>
            <a:r>
              <a:rPr lang="en-US" sz="2400" dirty="0">
                <a:solidFill>
                  <a:srgbClr val="0D0D0D"/>
                </a:solidFill>
                <a:effectLst/>
                <a:latin typeface="Times New Roman" panose="02020603050405020304" pitchFamily="18" charset="0"/>
                <a:ea typeface="Times New Roman" panose="02020603050405020304" pitchFamily="18" charset="0"/>
              </a:rPr>
              <a:t>, An </a:t>
            </a:r>
            <a:r>
              <a:rPr lang="en-US" sz="2400" dirty="0" err="1">
                <a:solidFill>
                  <a:srgbClr val="0D0D0D"/>
                </a:solidFill>
                <a:effectLst/>
                <a:latin typeface="Times New Roman" panose="02020603050405020304" pitchFamily="18" charset="0"/>
                <a:ea typeface="Times New Roman" panose="02020603050405020304" pitchFamily="18" charset="0"/>
              </a:rPr>
              <a:t>Hữu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chuyên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hoặc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lớn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nổi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ngoài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hoá</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2234261"/>
      </p:ext>
    </p:extLst>
  </p:cSld>
  <p:clrMapOvr>
    <a:masterClrMapping/>
  </p:clrMapOvr>
  <p:transition spd="slow">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637D9F6-DB56-C6AE-038B-3F426B72023F}"/>
              </a:ext>
            </a:extLst>
          </p:cNvPr>
          <p:cNvSpPr txBox="1"/>
          <p:nvPr/>
        </p:nvSpPr>
        <p:spPr>
          <a:xfrm>
            <a:off x="660400" y="1282066"/>
            <a:ext cx="10858500" cy="4517647"/>
          </a:xfrm>
          <a:prstGeom prst="rect">
            <a:avLst/>
          </a:prstGeom>
          <a:noFill/>
        </p:spPr>
        <p:txBody>
          <a:bodyPr wrap="square">
            <a:spAutoFit/>
          </a:bodyPr>
          <a:lstStyle/>
          <a:p>
            <a:pPr indent="450215" algn="just">
              <a:lnSpc>
                <a:spcPct val="130000"/>
              </a:lnSpc>
            </a:pP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thêm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kênh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thuỷ</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tỏa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khắp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Cửu</a:t>
            </a:r>
            <a:r>
              <a:rPr lang="en-US" sz="2800" dirty="0">
                <a:solidFill>
                  <a:srgbClr val="0D0D0D"/>
                </a:solidFill>
                <a:effectLst/>
                <a:latin typeface="Times New Roman" panose="02020603050405020304" pitchFamily="18" charset="0"/>
                <a:ea typeface="Times New Roman" panose="02020603050405020304" pitchFamily="18" charset="0"/>
              </a:rPr>
              <a:t> Long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khắp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indent="450215" algn="just">
              <a:lnSpc>
                <a:spcPct val="130000"/>
              </a:lnSpc>
            </a:pPr>
            <a:r>
              <a:rPr lang="en-US" sz="2800" b="1" dirty="0">
                <a:solidFill>
                  <a:srgbClr val="0D0D0D"/>
                </a:solidFill>
                <a:effectLst/>
                <a:latin typeface="Times New Roman" panose="02020603050405020304" pitchFamily="18" charset="0"/>
                <a:ea typeface="Times New Roman" panose="02020603050405020304" pitchFamily="18" charset="0"/>
              </a:rPr>
              <a:t>2. </a:t>
            </a:r>
            <a:r>
              <a:rPr lang="en-US" sz="2800" b="1" dirty="0" err="1">
                <a:solidFill>
                  <a:srgbClr val="0D0D0D"/>
                </a:solidFill>
                <a:effectLst/>
                <a:latin typeface="Times New Roman" panose="02020603050405020304" pitchFamily="18" charset="0"/>
                <a:ea typeface="Times New Roman" panose="02020603050405020304" pitchFamily="18" charset="0"/>
              </a:rPr>
              <a:t>Những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cách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rao</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mời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độc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đáo</a:t>
            </a:r>
            <a:endParaRPr lang="en-US" sz="2800" dirty="0">
              <a:effectLst/>
              <a:latin typeface="Times New Roman" panose="02020603050405020304" pitchFamily="18" charset="0"/>
              <a:ea typeface="Times New Roman" panose="02020603050405020304" pitchFamily="18" charset="0"/>
            </a:endParaRPr>
          </a:p>
          <a:p>
            <a:pPr indent="450215" algn="just">
              <a:lnSpc>
                <a:spcPct val="130000"/>
              </a:lnSpc>
            </a:pP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bẹo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3185908"/>
      </p:ext>
    </p:extLst>
  </p:cSld>
  <p:clrMapOvr>
    <a:masterClrMapping/>
  </p:clrMapOvr>
  <p:transition spd="slow">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94E56FE-9069-3E8E-68C2-DA8FEDDF1348}"/>
              </a:ext>
            </a:extLst>
          </p:cNvPr>
          <p:cNvSpPr txBox="1"/>
          <p:nvPr/>
        </p:nvSpPr>
        <p:spPr>
          <a:xfrm>
            <a:off x="660400" y="1151822"/>
            <a:ext cx="10858500" cy="5325882"/>
          </a:xfrm>
          <a:prstGeom prst="rect">
            <a:avLst/>
          </a:prstGeom>
          <a:noFill/>
        </p:spPr>
        <p:txBody>
          <a:bodyPr wrap="square">
            <a:spAutoFit/>
          </a:bodyPr>
          <a:lstStyle/>
          <a:p>
            <a:pPr indent="450215" algn="just">
              <a:lnSpc>
                <a:spcPct val="130000"/>
              </a:lnSpc>
            </a:pPr>
            <a:r>
              <a:rPr lang="en-US" sz="2400" dirty="0" err="1">
                <a:solidFill>
                  <a:srgbClr val="0D0D0D"/>
                </a:solidFill>
                <a:effectLst/>
                <a:latin typeface="Times New Roman" panose="02020603050405020304" pitchFamily="18" charset="0"/>
                <a:ea typeface="Times New Roman" panose="02020603050405020304" pitchFamily="18" charset="0"/>
              </a:rPr>
              <a:t>Đặc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biêt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bẹo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cắm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ghe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xuồng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rồi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hoá</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nhìn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xuồng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đúng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Buổi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nổi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nhô</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vô</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bẹo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ăng</a:t>
            </a:r>
            <a:r>
              <a:rPr lang="en-US" sz="2400" dirty="0">
                <a:solidFill>
                  <a:srgbClr val="0D0D0D"/>
                </a:solidFill>
                <a:effectLst/>
                <a:latin typeface="Times New Roman" panose="02020603050405020304" pitchFamily="18" charset="0"/>
                <a:ea typeface="Times New Roman" panose="02020603050405020304" pitchFamily="18" charset="0"/>
              </a:rPr>
              <a:t>-ten” </a:t>
            </a:r>
            <a:r>
              <a:rPr lang="en-US" sz="2400" dirty="0" err="1">
                <a:solidFill>
                  <a:srgbClr val="0D0D0D"/>
                </a:solidFill>
                <a:effectLst/>
                <a:latin typeface="Times New Roman" panose="02020603050405020304" pitchFamily="18" charset="0"/>
                <a:ea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a:t>
            </a:r>
            <a:r>
              <a:rPr lang="en-US" sz="2400" dirty="0">
                <a:solidFill>
                  <a:srgbClr val="0D0D0D"/>
                </a:solidFill>
                <a:effectLst/>
                <a:latin typeface="Times New Roman" panose="02020603050405020304" pitchFamily="18" charset="0"/>
                <a:ea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giữa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bẹo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khóm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bẹo</a:t>
            </a:r>
            <a:r>
              <a:rPr lang="en-US" sz="2400" dirty="0">
                <a:solidFill>
                  <a:srgbClr val="0D0D0D"/>
                </a:solidFill>
                <a:effectLst/>
                <a:latin typeface="Times New Roman" panose="02020603050405020304" pitchFamily="18" charset="0"/>
                <a:ea typeface="Times New Roman" panose="02020603050405020304" pitchFamily="18" charset="0"/>
              </a:rPr>
              <a:t>” kia </a:t>
            </a:r>
            <a:r>
              <a:rPr lang="en-US" sz="2400" dirty="0" err="1">
                <a:solidFill>
                  <a:srgbClr val="0D0D0D"/>
                </a:solidFill>
                <a:effectLst/>
                <a:latin typeface="Times New Roman" panose="02020603050405020304" pitchFamily="18" charset="0"/>
                <a:ea typeface="Times New Roman" panose="02020603050405020304" pitchFamily="18" charset="0"/>
              </a:rPr>
              <a:t>treo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lủng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lẳng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sắn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khoai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bẹo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dính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chùm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vườn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chôm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chôm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bòn</a:t>
            </a:r>
            <a:r>
              <a:rPr lang="en-US" sz="2400" dirty="0">
                <a:solidFill>
                  <a:srgbClr val="0D0D0D"/>
                </a:solidFill>
                <a:effectLst/>
                <a:latin typeface="Times New Roman" panose="02020603050405020304" pitchFamily="18" charset="0"/>
                <a:ea typeface="Times New Roman" panose="02020603050405020304" pitchFamily="18" charset="0"/>
              </a:rPr>
              <a:t> bon, </a:t>
            </a:r>
            <a:r>
              <a:rPr lang="en-US" sz="2400" dirty="0" err="1">
                <a:solidFill>
                  <a:srgbClr val="0D0D0D"/>
                </a:solidFill>
                <a:effectLst/>
                <a:latin typeface="Times New Roman" panose="02020603050405020304" pitchFamily="18" charset="0"/>
                <a:ea typeface="Times New Roman" panose="02020603050405020304" pitchFamily="18" charset="0"/>
              </a:rPr>
              <a:t>vú</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sữa</a:t>
            </a:r>
            <a:r>
              <a:rPr lang="en-US" sz="2400" dirty="0">
                <a:solidFill>
                  <a:srgbClr val="0D0D0D"/>
                </a:solidFill>
                <a:effectLst/>
                <a:latin typeface="Times New Roman" panose="02020603050405020304" pitchFamily="18" charset="0"/>
                <a:ea typeface="Times New Roman" panose="02020603050405020304" pitchFamily="18" charset="0"/>
              </a:rPr>
              <a:t>,… Khi </a:t>
            </a:r>
            <a:r>
              <a:rPr lang="en-US" sz="2400" dirty="0" err="1">
                <a:solidFill>
                  <a:srgbClr val="0D0D0D"/>
                </a:solidFill>
                <a:effectLst/>
                <a:latin typeface="Times New Roman" panose="02020603050405020304" pitchFamily="18" charset="0"/>
                <a:ea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bẹo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mặt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buộc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thêm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ngang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buộc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ngang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ấy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ghe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bẹo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tấm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lợp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dấu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muốn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ghe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tấm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lợp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nhà</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8944510"/>
      </p:ext>
    </p:extLst>
  </p:cSld>
  <p:clrMapOvr>
    <a:masterClrMapping/>
  </p:clrMapOvr>
  <p:transition spd="slow">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058C8B9-99D0-9708-DD4D-A3681D2B7A18}"/>
              </a:ext>
            </a:extLst>
          </p:cNvPr>
          <p:cNvSpPr txBox="1"/>
          <p:nvPr/>
        </p:nvSpPr>
        <p:spPr>
          <a:xfrm>
            <a:off x="660400" y="1282066"/>
            <a:ext cx="10858500" cy="5077800"/>
          </a:xfrm>
          <a:prstGeom prst="rect">
            <a:avLst/>
          </a:prstGeom>
          <a:noFill/>
        </p:spPr>
        <p:txBody>
          <a:bodyPr wrap="square">
            <a:spAutoFit/>
          </a:bodyPr>
          <a:lstStyle/>
          <a:p>
            <a:pPr indent="450215" algn="just">
              <a:lnSpc>
                <a:spcPct val="130000"/>
              </a:lnSpc>
            </a:pP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hút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hút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tai.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ghe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bẹo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âm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a:t>
            </a:r>
            <a:r>
              <a:rPr lang="en-US" sz="2800" dirty="0">
                <a:solidFill>
                  <a:srgbClr val="0D0D0D"/>
                </a:solidFill>
                <a:effectLst/>
                <a:latin typeface="Times New Roman" panose="02020603050405020304" pitchFamily="18" charset="0"/>
                <a:ea typeface="Times New Roman" panose="02020603050405020304" pitchFamily="18" charset="0"/>
              </a:rPr>
              <a:t> tai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kèn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kèn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bấm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tay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kèn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nhựa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kèn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kèn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kèn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Ghe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len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lỏi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đậu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ghe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kèn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thêm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rộn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Riêng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uống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bẹo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a:solidFill>
                  <a:srgbClr val="0D0D0D"/>
                </a:solidFill>
                <a:effectLst/>
                <a:latin typeface="Times New Roman" panose="02020603050405020304" pitchFamily="18" charset="0"/>
                <a:ea typeface="Times New Roman" panose="02020603050405020304" pitchFamily="18" charset="0"/>
              </a:rPr>
              <a:t>Ai </a:t>
            </a:r>
            <a:r>
              <a:rPr lang="en-US" sz="2800" i="1" dirty="0" err="1">
                <a:solidFill>
                  <a:srgbClr val="0D0D0D"/>
                </a:solidFill>
                <a:effectLst/>
                <a:latin typeface="Times New Roman" panose="02020603050405020304" pitchFamily="18" charset="0"/>
                <a:ea typeface="Times New Roman" panose="02020603050405020304" pitchFamily="18" charset="0"/>
              </a:rPr>
              <a:t>ăn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chè</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đậu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đen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nước</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dừa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đường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cát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hôn</a:t>
            </a:r>
            <a:r>
              <a:rPr lang="en-US" sz="2800" i="1" dirty="0">
                <a:solidFill>
                  <a:srgbClr val="0D0D0D"/>
                </a:solidFill>
                <a:effectLst/>
                <a:latin typeface="Times New Roman" panose="02020603050405020304" pitchFamily="18" charset="0"/>
                <a:ea typeface="Times New Roman" panose="02020603050405020304" pitchFamily="18" charset="0"/>
              </a:rPr>
              <a:t>…? Ai </a:t>
            </a:r>
            <a:r>
              <a:rPr lang="en-US" sz="2800" i="1" dirty="0" err="1">
                <a:solidFill>
                  <a:srgbClr val="0D0D0D"/>
                </a:solidFill>
                <a:effectLst/>
                <a:latin typeface="Times New Roman" panose="02020603050405020304" pitchFamily="18" charset="0"/>
                <a:ea typeface="Times New Roman" panose="02020603050405020304" pitchFamily="18" charset="0"/>
              </a:rPr>
              <a:t>ăn</a:t>
            </a:r>
            <a:r>
              <a:rPr lang="en-US" sz="2800" i="1" dirty="0">
                <a:solidFill>
                  <a:srgbClr val="0D0D0D"/>
                </a:solidFill>
                <a:effectLst/>
                <a:latin typeface="Times New Roman" panose="02020603050405020304" pitchFamily="18" charset="0"/>
                <a:ea typeface="Times New Roman" panose="02020603050405020304" pitchFamily="18" charset="0"/>
              </a:rPr>
              <a:t> bánh </a:t>
            </a:r>
            <a:r>
              <a:rPr lang="en-US" sz="2800" i="1" dirty="0" err="1">
                <a:solidFill>
                  <a:srgbClr val="0D0D0D"/>
                </a:solidFill>
                <a:effectLst/>
                <a:latin typeface="Times New Roman" panose="02020603050405020304" pitchFamily="18" charset="0"/>
                <a:ea typeface="Times New Roman" panose="02020603050405020304" pitchFamily="18" charset="0"/>
              </a:rPr>
              <a:t>bò</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hôn</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lót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tha</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9336742"/>
      </p:ext>
    </p:extLst>
  </p:cSld>
  <p:clrMapOvr>
    <a:masterClrMapping/>
  </p:clrMapOvr>
  <p:transition spd="slow">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900DBF4-D0AE-FBD6-BCB7-96B23E6688CC}"/>
              </a:ext>
            </a:extLst>
          </p:cNvPr>
          <p:cNvSpPr txBox="1"/>
          <p:nvPr/>
        </p:nvSpPr>
        <p:spPr>
          <a:xfrm>
            <a:off x="660400" y="1668839"/>
            <a:ext cx="10858500" cy="4031873"/>
          </a:xfrm>
          <a:prstGeom prst="rect">
            <a:avLst/>
          </a:prstGeom>
          <a:noFill/>
        </p:spPr>
        <p:txBody>
          <a:bodyPr wrap="square">
            <a:spAutoFit/>
          </a:bodyPr>
          <a:lstStyle/>
          <a:p>
            <a:pPr indent="450215" algn="just"/>
            <a:r>
              <a:rPr lang="en-US" sz="3200" b="1" dirty="0">
                <a:solidFill>
                  <a:srgbClr val="0D0D0D"/>
                </a:solidFill>
                <a:effectLst/>
                <a:latin typeface="Times New Roman" panose="02020603050405020304" pitchFamily="18" charset="0"/>
                <a:ea typeface="Times New Roman" panose="02020603050405020304" pitchFamily="18" charset="0"/>
              </a:rPr>
              <a:t>3. </a:t>
            </a:r>
            <a:r>
              <a:rPr lang="en-US" sz="3200" b="1" dirty="0" err="1">
                <a:solidFill>
                  <a:srgbClr val="0D0D0D"/>
                </a:solidFill>
                <a:effectLst/>
                <a:latin typeface="Times New Roman" panose="02020603050405020304" pitchFamily="18" charset="0"/>
                <a:ea typeface="Times New Roman" panose="02020603050405020304" pitchFamily="18" charset="0"/>
              </a:rPr>
              <a:t>Dư</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âm</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chợ</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nổi</a:t>
            </a:r>
            <a:endParaRPr lang="en-US" sz="3200" dirty="0">
              <a:effectLst/>
              <a:latin typeface="Times New Roman" panose="02020603050405020304" pitchFamily="18" charset="0"/>
              <a:ea typeface="Times New Roman" panose="02020603050405020304" pitchFamily="18" charset="0"/>
            </a:endParaRPr>
          </a:p>
          <a:p>
            <a:pPr indent="450215" algn="just"/>
            <a:r>
              <a:rPr lang="en-US" sz="3200" dirty="0" err="1">
                <a:solidFill>
                  <a:srgbClr val="0D0D0D"/>
                </a:solidFill>
                <a:effectLst/>
                <a:latin typeface="Times New Roman" panose="02020603050405020304" pitchFamily="18" charset="0"/>
                <a:ea typeface="Times New Roman" panose="02020603050405020304" pitchFamily="18" charset="0"/>
              </a:rPr>
              <a:t>Đã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nổi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khó</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quên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âm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thanh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ồn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ào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rất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đặc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trưng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tiếng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tành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tạch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phe</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suông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rẽ</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sóng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tiếng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mặc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tiếng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chào</a:t>
            </a:r>
            <a:r>
              <a:rPr lang="en-US" sz="3200" dirty="0">
                <a:solidFill>
                  <a:srgbClr val="0D0D0D"/>
                </a:solidFill>
                <a:effectLst/>
                <a:latin typeface="Times New Roman" panose="02020603050405020304" pitchFamily="18" charset="0"/>
                <a:ea typeface="Times New Roman" panose="02020603050405020304" pitchFamily="18" charset="0"/>
              </a:rPr>
              <a:t>, í </a:t>
            </a:r>
            <a:r>
              <a:rPr lang="en-US" sz="3200" dirty="0" err="1">
                <a:solidFill>
                  <a:srgbClr val="0D0D0D"/>
                </a:solidFill>
                <a:effectLst/>
                <a:latin typeface="Times New Roman" panose="02020603050405020304" pitchFamily="18" charset="0"/>
                <a:ea typeface="Times New Roman" panose="02020603050405020304" pitchFamily="18" charset="0"/>
              </a:rPr>
              <a:t>ới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gọi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nhau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hối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còn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gì</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thư</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thái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dễ</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chịu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hơn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khi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giữa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tỉnh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sương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ngày</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mới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bạn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đập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dảnh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trên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chiếc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xuồng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len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lỏi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giữa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họp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trên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sông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đông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vui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tấp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nập</a:t>
            </a:r>
            <a:r>
              <a:rPr lang="en-US" sz="3200" dirty="0">
                <a:solidFill>
                  <a:srgbClr val="0D0D0D"/>
                </a:solidFill>
                <a:effectLst/>
                <a:latin typeface="Times New Roman" panose="02020603050405020304" pitchFamily="18" charset="0"/>
                <a:ea typeface="Times New Roman" panose="02020603050405020304" pitchFamily="18" charset="0"/>
              </a:rPr>
              <a:t>,… hay </a:t>
            </a:r>
            <a:r>
              <a:rPr lang="en-US" sz="3200" dirty="0" err="1">
                <a:solidFill>
                  <a:srgbClr val="0D0D0D"/>
                </a:solidFill>
                <a:effectLst/>
                <a:latin typeface="Times New Roman" panose="02020603050405020304" pitchFamily="18" charset="0"/>
                <a:ea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khoan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khoái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căng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lồng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ngực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hít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không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khí</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trong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lành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làn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gió</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mang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hương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cây</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trái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sông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nước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miền</a:t>
            </a:r>
            <a:r>
              <a:rPr lang="en-US" sz="3200" dirty="0">
                <a:solidFill>
                  <a:srgbClr val="0D0D0D"/>
                </a:solidFill>
                <a:effectLst/>
                <a:latin typeface="Times New Roman" panose="02020603050405020304" pitchFamily="18" charset="0"/>
                <a:ea typeface="Times New Roman" panose="02020603050405020304" pitchFamily="18" charset="0"/>
              </a:rPr>
              <a:t> Nam.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4404319"/>
      </p:ext>
    </p:extLst>
  </p:cSld>
  <p:clrMapOvr>
    <a:masterClrMapping/>
  </p:clrMapOvr>
  <p:transition spd="slow">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4510BDF-5E92-D423-89CC-B5829AA13EAA}"/>
              </a:ext>
            </a:extLst>
          </p:cNvPr>
          <p:cNvSpPr txBox="1"/>
          <p:nvPr/>
        </p:nvSpPr>
        <p:spPr>
          <a:xfrm>
            <a:off x="660400" y="1359338"/>
            <a:ext cx="10858500" cy="5188728"/>
          </a:xfrm>
          <a:prstGeom prst="rect">
            <a:avLst/>
          </a:prstGeom>
          <a:noFill/>
        </p:spPr>
        <p:txBody>
          <a:bodyPr wrap="square">
            <a:spAutoFit/>
          </a:bodyPr>
          <a:lstStyle/>
          <a:p>
            <a:pPr indent="450215" algn="just">
              <a:lnSpc>
                <a:spcPct val="130000"/>
              </a:lnSpc>
            </a:pPr>
            <a:r>
              <a:rPr lang="en-US" sz="2800" dirty="0" err="1">
                <a:solidFill>
                  <a:srgbClr val="0D0D0D"/>
                </a:solidFill>
                <a:effectLst/>
                <a:latin typeface="Times New Roman" panose="02020603050405020304" pitchFamily="18" charset="0"/>
                <a:ea typeface="Times New Roman" panose="02020603050405020304" pitchFamily="18" charset="0"/>
              </a:rPr>
              <a:t>Càng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ngồi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xuồng</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tròng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thưởng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món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ngon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đậm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thỏa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ngắm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nhìn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thuyền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chở</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lướt</a:t>
            </a:r>
            <a:r>
              <a:rPr lang="en-US" sz="2800" dirty="0">
                <a:solidFill>
                  <a:srgbClr val="0D0D0D"/>
                </a:solidFill>
                <a:effectLst/>
                <a:latin typeface="Times New Roman" panose="02020603050405020304" pitchFamily="18" charset="0"/>
                <a:ea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rPr>
              <a:t>trước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nghiệm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quên</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chốn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hồ</a:t>
            </a:r>
            <a:r>
              <a:rPr lang="en-US" sz="2800" baseline="30000" dirty="0">
                <a:solidFill>
                  <a:srgbClr val="0D0D0D"/>
                </a:solidFill>
                <a:effectLst/>
                <a:latin typeface="Times New Roman" panose="02020603050405020304" pitchFamily="18" charset="0"/>
                <a:ea typeface="Times New Roman" panose="02020603050405020304" pitchFamily="18" charset="0"/>
              </a:rPr>
              <a:t>(1)</a:t>
            </a:r>
            <a:endParaRPr lang="en-US" sz="2800" dirty="0">
              <a:effectLst/>
              <a:latin typeface="Times New Roman" panose="02020603050405020304" pitchFamily="18" charset="0"/>
              <a:ea typeface="Times New Roman" panose="02020603050405020304" pitchFamily="18" charset="0"/>
            </a:endParaRPr>
          </a:p>
          <a:p>
            <a:pPr indent="450215"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NXB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2009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http:// canthotv.vn/)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30000"/>
              </a:lnSpc>
              <a:spcAft>
                <a:spcPts val="800"/>
              </a:spcAft>
            </a:pPr>
            <a:r>
              <a:rPr lang="en-US" sz="2800" baseline="30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buôn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2291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algn="just">
              <a:lnSpc>
                <a:spcPct val="130000"/>
              </a:lnSpc>
              <a:spcAft>
                <a:spcPts val="80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III.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3F00AB7-9EFF-83B9-AC23-E3320A0D8F76}"/>
              </a:ext>
            </a:extLst>
          </p:cNvPr>
          <p:cNvGraphicFramePr>
            <a:graphicFrameLocks noGrp="1"/>
          </p:cNvGraphicFramePr>
          <p:nvPr>
            <p:extLst>
              <p:ext uri="{D42A27DB-BD31-4B8C-83A1-F6EECF244321}">
                <p14:modId xmlns:p14="http://schemas.microsoft.com/office/powerpoint/2010/main" val="4133788155"/>
              </p:ext>
            </p:extLst>
          </p:nvPr>
        </p:nvGraphicFramePr>
        <p:xfrm>
          <a:off x="660400" y="1741424"/>
          <a:ext cx="10858500" cy="4632231"/>
        </p:xfrm>
        <a:graphic>
          <a:graphicData uri="http://schemas.openxmlformats.org/drawingml/2006/table">
            <a:tbl>
              <a:tblPr firstRow="1" firstCol="1" bandRow="1"/>
              <a:tblGrid>
                <a:gridCol w="1241876">
                  <a:extLst>
                    <a:ext uri="{9D8B030D-6E8A-4147-A177-3AD203B41FA5}">
                      <a16:colId xmlns:a16="http://schemas.microsoft.com/office/drawing/2014/main" val="1519819727"/>
                    </a:ext>
                  </a:extLst>
                </a:gridCol>
                <a:gridCol w="1550433">
                  <a:extLst>
                    <a:ext uri="{9D8B030D-6E8A-4147-A177-3AD203B41FA5}">
                      <a16:colId xmlns:a16="http://schemas.microsoft.com/office/drawing/2014/main" val="2683295111"/>
                    </a:ext>
                  </a:extLst>
                </a:gridCol>
                <a:gridCol w="4031997">
                  <a:extLst>
                    <a:ext uri="{9D8B030D-6E8A-4147-A177-3AD203B41FA5}">
                      <a16:colId xmlns:a16="http://schemas.microsoft.com/office/drawing/2014/main" val="3889759150"/>
                    </a:ext>
                  </a:extLst>
                </a:gridCol>
                <a:gridCol w="1008822">
                  <a:extLst>
                    <a:ext uri="{9D8B030D-6E8A-4147-A177-3AD203B41FA5}">
                      <a16:colId xmlns:a16="http://schemas.microsoft.com/office/drawing/2014/main" val="417207096"/>
                    </a:ext>
                  </a:extLst>
                </a:gridCol>
                <a:gridCol w="1008822">
                  <a:extLst>
                    <a:ext uri="{9D8B030D-6E8A-4147-A177-3AD203B41FA5}">
                      <a16:colId xmlns:a16="http://schemas.microsoft.com/office/drawing/2014/main" val="3816124548"/>
                    </a:ext>
                  </a:extLst>
                </a:gridCol>
                <a:gridCol w="1008822">
                  <a:extLst>
                    <a:ext uri="{9D8B030D-6E8A-4147-A177-3AD203B41FA5}">
                      <a16:colId xmlns:a16="http://schemas.microsoft.com/office/drawing/2014/main" val="2479713562"/>
                    </a:ext>
                  </a:extLst>
                </a:gridCol>
                <a:gridCol w="1007728">
                  <a:extLst>
                    <a:ext uri="{9D8B030D-6E8A-4147-A177-3AD203B41FA5}">
                      <a16:colId xmlns:a16="http://schemas.microsoft.com/office/drawing/2014/main" val="507102817"/>
                    </a:ext>
                  </a:extLst>
                </a:gridCol>
              </a:tblGrid>
              <a:tr h="180139">
                <a:tc rowSpan="2">
                  <a:txBody>
                    <a:bodyPr/>
                    <a:lstStyle/>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Chương/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dung/Đơn vị kiến thức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Mức độ đánh giá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30000"/>
                        </a:lnSpc>
                        <a:spcAft>
                          <a:spcPts val="800"/>
                        </a:spcAft>
                      </a:pPr>
                      <a:r>
                        <a:rPr lang="vi-VN" sz="105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 câu hỏi theo mức độ nhận thức</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345387"/>
                  </a:ext>
                </a:extLst>
              </a:tr>
              <a:tr h="3113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30000"/>
                        </a:lnSpc>
                        <a:spcAft>
                          <a:spcPts val="8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biết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 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vi-VN"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Vận dụng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0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Vận dụng cao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474889"/>
                  </a:ext>
                </a:extLst>
              </a:tr>
              <a:tr h="3185193">
                <a:tc>
                  <a:txBody>
                    <a:bodyPr/>
                    <a:lstStyle/>
                    <a:p>
                      <a:pPr algn="ctr">
                        <a:lnSpc>
                          <a:spcPct val="130000"/>
                        </a:lnSpc>
                        <a:spcAft>
                          <a:spcPts val="800"/>
                        </a:spcAft>
                      </a:pP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000"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 bản thông tin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phi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2TL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0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048" marR="25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622453"/>
                  </a:ext>
                </a:extLst>
              </a:tr>
            </a:tbl>
          </a:graphicData>
        </a:graphic>
      </p:graphicFrame>
      <p:sp>
        <p:nvSpPr>
          <p:cNvPr id="9" name="TextBox 8">
            <a:extLst>
              <a:ext uri="{FF2B5EF4-FFF2-40B4-BE49-F238E27FC236}">
                <a16:creationId xmlns:a16="http://schemas.microsoft.com/office/drawing/2014/main" id="{83D5F66E-3AE2-A5E4-E621-1356F475D636}"/>
              </a:ext>
            </a:extLst>
          </p:cNvPr>
          <p:cNvSpPr txBox="1"/>
          <p:nvPr/>
        </p:nvSpPr>
        <p:spPr>
          <a:xfrm>
            <a:off x="1860947" y="1174495"/>
            <a:ext cx="6093618" cy="604909"/>
          </a:xfrm>
          <a:prstGeom prst="rect">
            <a:avLst/>
          </a:prstGeom>
          <a:noFill/>
        </p:spPr>
        <p:txBody>
          <a:bodyPr wrap="square">
            <a:spAutoFit/>
          </a:bodyPr>
          <a:lstStyle/>
          <a:p>
            <a:pPr algn="just">
              <a:lnSpc>
                <a:spcPct val="13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6,0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797531"/>
      </p:ext>
    </p:extLst>
  </p:cSld>
  <p:clrMapOvr>
    <a:masterClrMapping/>
  </p:clrMapOvr>
  <p:transition spd="slow">
    <p:randomBar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D3723D5-3266-7B07-A024-EE42F2CD6C01}"/>
              </a:ext>
            </a:extLst>
          </p:cNvPr>
          <p:cNvSpPr txBox="1"/>
          <p:nvPr/>
        </p:nvSpPr>
        <p:spPr>
          <a:xfrm>
            <a:off x="660400" y="1130300"/>
            <a:ext cx="10858500" cy="5016758"/>
          </a:xfrm>
          <a:prstGeom prst="rect">
            <a:avLst/>
          </a:prstGeom>
          <a:noFill/>
        </p:spPr>
        <p:txBody>
          <a:bodyPr wrap="square">
            <a:spAutoFit/>
          </a:bodyPr>
          <a:lstStyle/>
          <a:p>
            <a:pPr algn="just"/>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Lựa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chọn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đáp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án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đúng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nhất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hỏi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1 </a:t>
            </a:r>
            <a:r>
              <a:rPr lang="en-US" sz="2800" b="1" dirty="0" err="1">
                <a:solidFill>
                  <a:srgbClr val="000000"/>
                </a:solidFill>
                <a:effectLst/>
                <a:latin typeface="Times New Roman" panose="02020603050405020304" pitchFamily="18" charset="0"/>
                <a:ea typeface="Times New Roman" panose="02020603050405020304" pitchFamily="18" charset="0"/>
              </a:rPr>
              <a:t>đến</a:t>
            </a:r>
            <a:r>
              <a:rPr lang="en-US" sz="2800" b="1" dirty="0">
                <a:solidFill>
                  <a:srgbClr val="000000"/>
                </a:solidFill>
                <a:effectLst/>
                <a:latin typeface="Times New Roman" panose="02020603050405020304" pitchFamily="18" charset="0"/>
                <a:ea typeface="Times New Roman" panose="02020603050405020304" pitchFamily="18" charset="0"/>
              </a:rPr>
              <a:t> 7:</a:t>
            </a:r>
            <a:endParaRPr lang="en-US" sz="2800" dirty="0">
              <a:effectLst/>
              <a:latin typeface="Times New Roman" panose="02020603050405020304" pitchFamily="18" charset="0"/>
              <a:ea typeface="Times New Roman" panose="02020603050405020304" pitchFamily="18" charset="0"/>
            </a:endParaRPr>
          </a:p>
          <a:p>
            <a:pPr>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lphaUcPeriod"/>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tả</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Cửu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Long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buôn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bán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Tây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UcPeriod"/>
            </a:pP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rao</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8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181533"/>
      </p:ext>
    </p:extLst>
  </p:cSld>
  <p:clrMapOvr>
    <a:masterClrMapping/>
  </p:clrMapOvr>
  <p:transition spd="slow">
    <p:randomBar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0D3A8C3-CE41-6AB1-F8A5-A60FFC3E9862}"/>
              </a:ext>
            </a:extLst>
          </p:cNvPr>
          <p:cNvSpPr txBox="1"/>
          <p:nvPr/>
        </p:nvSpPr>
        <p:spPr>
          <a:xfrm>
            <a:off x="660400" y="1147496"/>
            <a:ext cx="10858500" cy="751424"/>
          </a:xfrm>
          <a:prstGeom prst="rect">
            <a:avLst/>
          </a:prstGeom>
          <a:noFill/>
        </p:spPr>
        <p:txBody>
          <a:bodyPr wrap="square">
            <a:spAutoFit/>
          </a:bodyPr>
          <a:lstStyle/>
          <a:p>
            <a:pPr>
              <a:lnSpc>
                <a:spcPct val="130000"/>
              </a:lnSpc>
              <a:spcAft>
                <a:spcPts val="80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mấy</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26CDF49E-A6D0-8CAD-6B28-49D430FAA78A}"/>
              </a:ext>
            </a:extLst>
          </p:cNvPr>
          <p:cNvGraphicFramePr>
            <a:graphicFrameLocks noGrp="1"/>
          </p:cNvGraphicFramePr>
          <p:nvPr>
            <p:extLst>
              <p:ext uri="{D42A27DB-BD31-4B8C-83A1-F6EECF244321}">
                <p14:modId xmlns:p14="http://schemas.microsoft.com/office/powerpoint/2010/main" val="622369964"/>
              </p:ext>
            </p:extLst>
          </p:nvPr>
        </p:nvGraphicFramePr>
        <p:xfrm>
          <a:off x="660400" y="1921789"/>
          <a:ext cx="10858500" cy="1315784"/>
        </p:xfrm>
        <a:graphic>
          <a:graphicData uri="http://schemas.openxmlformats.org/drawingml/2006/table">
            <a:tbl>
              <a:tblPr firstRow="1" firstCol="1" bandRow="1"/>
              <a:tblGrid>
                <a:gridCol w="5429250">
                  <a:extLst>
                    <a:ext uri="{9D8B030D-6E8A-4147-A177-3AD203B41FA5}">
                      <a16:colId xmlns:a16="http://schemas.microsoft.com/office/drawing/2014/main" val="2130760148"/>
                    </a:ext>
                  </a:extLst>
                </a:gridCol>
                <a:gridCol w="5429250">
                  <a:extLst>
                    <a:ext uri="{9D8B030D-6E8A-4147-A177-3AD203B41FA5}">
                      <a16:colId xmlns:a16="http://schemas.microsoft.com/office/drawing/2014/main" val="2037123861"/>
                    </a:ext>
                  </a:extLst>
                </a:gridCol>
              </a:tblGrid>
              <a:tr h="0">
                <a:tc>
                  <a:txBody>
                    <a:bodyPr/>
                    <a:lstStyle/>
                    <a:p>
                      <a:pPr marL="342900" lvl="0" indent="-342900">
                        <a:lnSpc>
                          <a:spcPct val="130000"/>
                        </a:lnSpc>
                        <a:spcAft>
                          <a:spcPts val="800"/>
                        </a:spcAft>
                        <a:buFont typeface="+mj-lt"/>
                        <a:buAutoNum type="alphaUcPeriod"/>
                      </a:pP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30000"/>
                        </a:lnSpc>
                        <a:spcAft>
                          <a:spcPts val="800"/>
                        </a:spcAft>
                        <a:buFont typeface="+mj-lt"/>
                        <a:buAutoNum type="alphaUcPeriod"/>
                      </a:pP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86200614"/>
                  </a:ext>
                </a:extLst>
              </a:tr>
            </a:tbl>
          </a:graphicData>
        </a:graphic>
      </p:graphicFrame>
      <p:sp>
        <p:nvSpPr>
          <p:cNvPr id="15" name="TextBox 14">
            <a:extLst>
              <a:ext uri="{FF2B5EF4-FFF2-40B4-BE49-F238E27FC236}">
                <a16:creationId xmlns:a16="http://schemas.microsoft.com/office/drawing/2014/main" id="{24B67CCC-B681-A758-B70E-E204B0C0444E}"/>
              </a:ext>
            </a:extLst>
          </p:cNvPr>
          <p:cNvSpPr txBox="1"/>
          <p:nvPr/>
        </p:nvSpPr>
        <p:spPr>
          <a:xfrm>
            <a:off x="660399" y="3260442"/>
            <a:ext cx="10858500" cy="1471621"/>
          </a:xfrm>
          <a:prstGeom prst="rect">
            <a:avLst/>
          </a:prstGeom>
          <a:noFill/>
        </p:spPr>
        <p:txBody>
          <a:bodyPr wrap="square">
            <a:spAutoFit/>
          </a:bodyPr>
          <a:lstStyle/>
          <a:p>
            <a:pPr>
              <a:lnSpc>
                <a:spcPct val="130000"/>
              </a:lnSpc>
              <a:spcAft>
                <a:spcPts val="80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tiện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A8B799F5-1247-A845-A753-16F103A117EF}"/>
              </a:ext>
            </a:extLst>
          </p:cNvPr>
          <p:cNvGraphicFramePr>
            <a:graphicFrameLocks noGrp="1"/>
          </p:cNvGraphicFramePr>
          <p:nvPr>
            <p:extLst>
              <p:ext uri="{D42A27DB-BD31-4B8C-83A1-F6EECF244321}">
                <p14:modId xmlns:p14="http://schemas.microsoft.com/office/powerpoint/2010/main" val="1568659247"/>
              </p:ext>
            </p:extLst>
          </p:nvPr>
        </p:nvGraphicFramePr>
        <p:xfrm>
          <a:off x="666750" y="4754933"/>
          <a:ext cx="10858500" cy="1306322"/>
        </p:xfrm>
        <a:graphic>
          <a:graphicData uri="http://schemas.openxmlformats.org/drawingml/2006/table">
            <a:tbl>
              <a:tblPr firstRow="1" firstCol="1" bandRow="1"/>
              <a:tblGrid>
                <a:gridCol w="5429250">
                  <a:extLst>
                    <a:ext uri="{9D8B030D-6E8A-4147-A177-3AD203B41FA5}">
                      <a16:colId xmlns:a16="http://schemas.microsoft.com/office/drawing/2014/main" val="1546014849"/>
                    </a:ext>
                  </a:extLst>
                </a:gridCol>
                <a:gridCol w="5429250">
                  <a:extLst>
                    <a:ext uri="{9D8B030D-6E8A-4147-A177-3AD203B41FA5}">
                      <a16:colId xmlns:a16="http://schemas.microsoft.com/office/drawing/2014/main" val="3299665757"/>
                    </a:ext>
                  </a:extLst>
                </a:gridCol>
              </a:tblGrid>
              <a:tr h="0">
                <a:tc>
                  <a:txBody>
                    <a:bodyPr/>
                    <a:lstStyle/>
                    <a:p>
                      <a:pPr marL="342900" lvl="0" indent="-342900">
                        <a:lnSpc>
                          <a:spcPct val="130000"/>
                        </a:lnSpc>
                        <a:spcAft>
                          <a:spcPts val="800"/>
                        </a:spcAft>
                        <a:buFont typeface="+mj-lt"/>
                        <a:buAutoNum type="alphaUcPeriod"/>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đạp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nSpc>
                          <a:spcPct val="130000"/>
                        </a:lnSpc>
                        <a:spcAft>
                          <a:spcPts val="800"/>
                        </a:spcAft>
                        <a:buFont typeface="+mj-lt"/>
                        <a:buAutoNum type="alphaUcPeriod"/>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ghe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máy</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30000"/>
                        </a:lnSpc>
                        <a:spcAft>
                          <a:spcPts val="800"/>
                        </a:spcAft>
                        <a:buFont typeface="+mj-lt"/>
                        <a:buAutoNum type="alphaUcPeriod"/>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thúng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0000"/>
                        </a:lnSpc>
                        <a:spcAft>
                          <a:spcPts val="800"/>
                        </a:spcAft>
                        <a:buFont typeface="+mj-lt"/>
                        <a:buAutoNum type="alphaUcPeriod"/>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xuồng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ghe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53946440"/>
                  </a:ext>
                </a:extLst>
              </a:tr>
            </a:tbl>
          </a:graphicData>
        </a:graphic>
      </p:graphicFrame>
    </p:spTree>
    <p:extLst>
      <p:ext uri="{BB962C8B-B14F-4D97-AF65-F5344CB8AC3E}">
        <p14:creationId xmlns:p14="http://schemas.microsoft.com/office/powerpoint/2010/main" val="3320748415"/>
      </p:ext>
    </p:extLst>
  </p:cSld>
  <p:clrMapOvr>
    <a:masterClrMapping/>
  </p:clrMapOvr>
  <p:transition spd="slow">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83EE8AD-B484-C67E-C5F7-D68DEA2EAE87}"/>
              </a:ext>
            </a:extLst>
          </p:cNvPr>
          <p:cNvSpPr txBox="1"/>
          <p:nvPr/>
        </p:nvSpPr>
        <p:spPr>
          <a:xfrm>
            <a:off x="660400" y="1230513"/>
            <a:ext cx="10858500" cy="4833759"/>
          </a:xfrm>
          <a:prstGeom prst="rect">
            <a:avLst/>
          </a:prstGeom>
          <a:noFill/>
        </p:spPr>
        <p:txBody>
          <a:bodyPr wrap="square">
            <a:spAutoFit/>
          </a:bodyPr>
          <a:lstStyle/>
          <a:p>
            <a:pPr>
              <a:lnSpc>
                <a:spcPct val="13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nhô</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bẹo</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cột</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ăng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-ten”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bẹo</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treo</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khóm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bẹo</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kia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treo</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lủng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lẳng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khoai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bẹo</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treo</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dính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chùm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chôm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chôm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nhãn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bòn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bon,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vú</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sữa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 So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sánh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 So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5289181"/>
      </p:ext>
    </p:extLst>
  </p:cSld>
  <p:clrMapOvr>
    <a:masterClrMapping/>
  </p:clrMapOvr>
  <p:transition spd="slow">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BDE71A3-6EE1-E705-642B-EF8686DEA772}"/>
              </a:ext>
            </a:extLst>
          </p:cNvPr>
          <p:cNvSpPr txBox="1"/>
          <p:nvPr/>
        </p:nvSpPr>
        <p:spPr>
          <a:xfrm>
            <a:off x="660400" y="1306533"/>
            <a:ext cx="10858500" cy="4621843"/>
          </a:xfrm>
          <a:prstGeom prst="rect">
            <a:avLst/>
          </a:prstGeom>
          <a:noFill/>
        </p:spPr>
        <p:txBody>
          <a:bodyPr wrap="square">
            <a:spAutoFit/>
          </a:bodyPr>
          <a:lstStyle/>
          <a:p>
            <a:pPr>
              <a:lnSpc>
                <a:spcPct val="13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buFont typeface="+mj-lt"/>
              <a:buAutoNum type="alphaUcPeriod"/>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pô</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pô</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pô</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092579"/>
      </p:ext>
    </p:extLst>
  </p:cSld>
  <p:clrMapOvr>
    <a:masterClrMapping/>
  </p:clrMapOvr>
  <p:transition spd="slow">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04AF1B0-053D-1DE4-2779-8B26E88F9F57}"/>
              </a:ext>
            </a:extLst>
          </p:cNvPr>
          <p:cNvSpPr txBox="1"/>
          <p:nvPr/>
        </p:nvSpPr>
        <p:spPr>
          <a:xfrm>
            <a:off x="666750" y="1202747"/>
            <a:ext cx="10858500" cy="5406352"/>
          </a:xfrm>
          <a:prstGeom prst="rect">
            <a:avLst/>
          </a:prstGeom>
          <a:noFill/>
        </p:spPr>
        <p:txBody>
          <a:bodyPr wrap="square">
            <a:spAutoFit/>
          </a:bodyPr>
          <a:lstStyle/>
          <a:p>
            <a:pPr marL="457200" algn="just">
              <a:lnSpc>
                <a:spcPct val="130000"/>
              </a:lnSpc>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Font typeface="+mj-lt"/>
              <a:buAutoNum type="alphaUcPeriod"/>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buôn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xuồng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200" dirty="0" err="1">
                <a:solidFill>
                  <a:srgbClr val="0D0D0D"/>
                </a:solidFill>
                <a:effectLst/>
                <a:latin typeface="Times New Roman" panose="02020603050405020304" pitchFamily="18" charset="0"/>
                <a:ea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tiếng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rao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mọc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nơi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nổi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nghe</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sao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lảnh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lót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thiết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tha</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342900" lvl="0" indent="-342900" algn="just">
              <a:lnSpc>
                <a:spcPct val="130000"/>
              </a:lnSpc>
              <a:spcAft>
                <a:spcPts val="1000"/>
              </a:spcAft>
              <a:buFont typeface="+mj-lt"/>
              <a:buAutoNum type="alphaUcPeriod"/>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tai.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Font typeface="+mj-lt"/>
              <a:buAutoNum type="alphaUcPeriod"/>
            </a:pPr>
            <a:r>
              <a:rPr lang="en-US" sz="3200" dirty="0" err="1">
                <a:solidFill>
                  <a:srgbClr val="0D0D0D"/>
                </a:solidFill>
                <a:effectLst/>
                <a:latin typeface="Times New Roman" panose="02020603050405020304" pitchFamily="18" charset="0"/>
                <a:ea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đây</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nông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sản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thuỷ</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sản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trong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vùng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sẽ</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theo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các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thương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lái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xuôi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ngược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tỏa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khắp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Đồng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bằng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sông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Cửu</a:t>
            </a:r>
            <a:r>
              <a:rPr lang="en-US" sz="3200" dirty="0">
                <a:solidFill>
                  <a:srgbClr val="0D0D0D"/>
                </a:solidFill>
                <a:effectLst/>
                <a:latin typeface="Times New Roman" panose="02020603050405020304" pitchFamily="18" charset="0"/>
                <a:ea typeface="Times New Roman" panose="02020603050405020304" pitchFamily="18" charset="0"/>
              </a:rPr>
              <a:t> Long </a:t>
            </a:r>
            <a:r>
              <a:rPr lang="en-US" sz="3200" dirty="0" err="1">
                <a:solidFill>
                  <a:srgbClr val="0D0D0D"/>
                </a:solidFill>
                <a:effectLst/>
                <a:latin typeface="Times New Roman" panose="02020603050405020304" pitchFamily="18" charset="0"/>
                <a:ea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khắp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nước</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687862"/>
      </p:ext>
    </p:extLst>
  </p:cSld>
  <p:clrMapOvr>
    <a:masterClrMapping/>
  </p:clrMapOvr>
  <p:transition spd="slow">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635F7C-D3BB-BACE-9A60-43683762C1F7}"/>
              </a:ext>
            </a:extLst>
          </p:cNvPr>
          <p:cNvSpPr txBox="1"/>
          <p:nvPr/>
        </p:nvSpPr>
        <p:spPr>
          <a:xfrm>
            <a:off x="660400" y="1264162"/>
            <a:ext cx="10858500" cy="4637936"/>
          </a:xfrm>
          <a:prstGeom prst="rect">
            <a:avLst/>
          </a:prstGeom>
          <a:noFill/>
        </p:spPr>
        <p:txBody>
          <a:bodyPr wrap="square">
            <a:spAutoFit/>
          </a:bodyPr>
          <a:lstStyle/>
          <a:p>
            <a:pPr marL="457200" algn="just">
              <a:lnSpc>
                <a:spcPct val="130000"/>
              </a:lnSpc>
              <a:spcAft>
                <a:spcPts val="1000"/>
              </a:spcAf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30000"/>
              </a:lnSpc>
            </a:pPr>
            <a:r>
              <a:rPr lang="en-US" sz="3200" b="1" dirty="0" err="1">
                <a:solidFill>
                  <a:srgbClr val="0D0D0D"/>
                </a:solidFill>
                <a:effectLst/>
                <a:latin typeface="Times New Roman" panose="02020603050405020304" pitchFamily="18" charset="0"/>
                <a:ea typeface="Times New Roman" panose="02020603050405020304" pitchFamily="18" charset="0"/>
              </a:rPr>
              <a:t>Câu</a:t>
            </a:r>
            <a:r>
              <a:rPr lang="en-US" sz="3200" b="1" dirty="0">
                <a:solidFill>
                  <a:srgbClr val="0D0D0D"/>
                </a:solidFill>
                <a:effectLst/>
                <a:latin typeface="Times New Roman" panose="02020603050405020304" pitchFamily="18" charset="0"/>
                <a:ea typeface="Times New Roman" panose="02020603050405020304" pitchFamily="18" charset="0"/>
              </a:rPr>
              <a:t> 8.</a:t>
            </a:r>
            <a:r>
              <a:rPr lang="en-US" sz="3200" dirty="0">
                <a:solidFill>
                  <a:srgbClr val="0D0D0D"/>
                </a:solidFill>
                <a:effectLst/>
                <a:latin typeface="Times New Roman" panose="02020603050405020304" pitchFamily="18" charset="0"/>
                <a:ea typeface="Times New Roman" panose="02020603050405020304" pitchFamily="18" charset="0"/>
              </a:rPr>
              <a:t> Theo </a:t>
            </a:r>
            <a:r>
              <a:rPr lang="en-US" sz="3200" dirty="0" err="1">
                <a:solidFill>
                  <a:srgbClr val="0D0D0D"/>
                </a:solidFill>
                <a:effectLst/>
                <a:latin typeface="Times New Roman" panose="02020603050405020304" pitchFamily="18" charset="0"/>
                <a:ea typeface="Times New Roman" panose="02020603050405020304" pitchFamily="18" charset="0"/>
              </a:rPr>
              <a:t>đoạn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trích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để</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hút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khách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hàng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bán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hàng</a:t>
            </a:r>
            <a:r>
              <a:rPr lang="en-US" sz="3200" dirty="0">
                <a:solidFill>
                  <a:srgbClr val="0D0D0D"/>
                </a:solidFill>
                <a:effectLst/>
                <a:latin typeface="Times New Roman" panose="02020603050405020304" pitchFamily="18" charset="0"/>
                <a:ea typeface="Times New Roman" panose="02020603050405020304" pitchFamily="18" charset="0"/>
              </a:rPr>
              <a:t> ở </a:t>
            </a:r>
            <a:r>
              <a:rPr lang="en-US" sz="3200" dirty="0" err="1">
                <a:solidFill>
                  <a:srgbClr val="0D0D0D"/>
                </a:solidFill>
                <a:effectLst/>
                <a:latin typeface="Times New Roman" panose="02020603050405020304" pitchFamily="18" charset="0"/>
                <a:ea typeface="Times New Roman" panose="02020603050405020304" pitchFamily="18" charset="0"/>
              </a:rPr>
              <a:t>chợ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nổi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có</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cách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bẹo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hàng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nào</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fontAlgn="base">
              <a:lnSpc>
                <a:spcPct val="130000"/>
              </a:lnSpc>
            </a:pPr>
            <a:r>
              <a:rPr lang="en-US" sz="3200" b="1" dirty="0" err="1">
                <a:solidFill>
                  <a:srgbClr val="0D0D0D"/>
                </a:solidFill>
                <a:effectLst/>
                <a:latin typeface="Times New Roman" panose="02020603050405020304" pitchFamily="18" charset="0"/>
                <a:ea typeface="Times New Roman" panose="02020603050405020304" pitchFamily="18" charset="0"/>
              </a:rPr>
              <a:t>Câu</a:t>
            </a:r>
            <a:r>
              <a:rPr lang="en-US" sz="3200" b="1" dirty="0">
                <a:solidFill>
                  <a:srgbClr val="0D0D0D"/>
                </a:solidFill>
                <a:effectLst/>
                <a:latin typeface="Times New Roman" panose="02020603050405020304" pitchFamily="18" charset="0"/>
                <a:ea typeface="Times New Roman" panose="02020603050405020304" pitchFamily="18" charset="0"/>
              </a:rPr>
              <a:t> 9</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Chỉ</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ra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nêu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tác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dụng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phương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tiện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giao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tiếp</a:t>
            </a:r>
            <a:r>
              <a:rPr lang="en-US" sz="3200" dirty="0">
                <a:solidFill>
                  <a:srgbClr val="0D0D0D"/>
                </a:solidFill>
                <a:effectLst/>
                <a:latin typeface="Times New Roman" panose="02020603050405020304" pitchFamily="18" charset="0"/>
                <a:ea typeface="Times New Roman" panose="02020603050405020304" pitchFamily="18" charset="0"/>
              </a:rPr>
              <a:t> phi </a:t>
            </a:r>
            <a:r>
              <a:rPr lang="en-US" sz="3200" dirty="0" err="1">
                <a:solidFill>
                  <a:srgbClr val="0D0D0D"/>
                </a:solidFill>
                <a:effectLst/>
                <a:latin typeface="Times New Roman" panose="02020603050405020304" pitchFamily="18" charset="0"/>
                <a:ea typeface="Times New Roman" panose="02020603050405020304" pitchFamily="18" charset="0"/>
              </a:rPr>
              <a:t>ngôn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ngữ</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sử</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dụng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trong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văn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bản</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30000"/>
              </a:lnSpc>
              <a:tabLst>
                <a:tab pos="400050" algn="l"/>
              </a:tabLst>
            </a:pP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10. </a:t>
            </a:r>
            <a:r>
              <a:rPr lang="en-US" sz="3200" dirty="0">
                <a:solidFill>
                  <a:srgbClr val="000000"/>
                </a:solidFill>
                <a:effectLst/>
                <a:latin typeface="Times New Roman" panose="02020603050405020304" pitchFamily="18" charset="0"/>
                <a:ea typeface="Times New Roman" panose="02020603050405020304" pitchFamily="18" charset="0"/>
              </a:rPr>
              <a:t>Sau </a:t>
            </a:r>
            <a:r>
              <a:rPr lang="en-US" sz="3200" dirty="0" err="1">
                <a:solidFill>
                  <a:srgbClr val="000000"/>
                </a:solidFill>
                <a:effectLst/>
                <a:latin typeface="Times New Roman" panose="02020603050405020304" pitchFamily="18" charset="0"/>
                <a:ea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suy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vai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trò</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nổi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miền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Tây</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9933098"/>
      </p:ext>
    </p:extLst>
  </p:cSld>
  <p:clrMapOvr>
    <a:masterClrMapping/>
  </p:clrMapOvr>
  <p:transition spd="slow">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384472F-8723-18B3-BAB1-18722D6E6740}"/>
              </a:ext>
            </a:extLst>
          </p:cNvPr>
          <p:cNvGraphicFramePr>
            <a:graphicFrameLocks noGrp="1"/>
          </p:cNvGraphicFramePr>
          <p:nvPr>
            <p:extLst>
              <p:ext uri="{D42A27DB-BD31-4B8C-83A1-F6EECF244321}">
                <p14:modId xmlns:p14="http://schemas.microsoft.com/office/powerpoint/2010/main" val="1466703534"/>
              </p:ext>
            </p:extLst>
          </p:nvPr>
        </p:nvGraphicFramePr>
        <p:xfrm>
          <a:off x="660400" y="1619631"/>
          <a:ext cx="10858500" cy="4108069"/>
        </p:xfrm>
        <a:graphic>
          <a:graphicData uri="http://schemas.openxmlformats.org/drawingml/2006/table">
            <a:tbl>
              <a:tblPr firstRow="1" firstCol="1" bandRow="1"/>
              <a:tblGrid>
                <a:gridCol w="1057974">
                  <a:extLst>
                    <a:ext uri="{9D8B030D-6E8A-4147-A177-3AD203B41FA5}">
                      <a16:colId xmlns:a16="http://schemas.microsoft.com/office/drawing/2014/main" val="1044921882"/>
                    </a:ext>
                  </a:extLst>
                </a:gridCol>
                <a:gridCol w="9800526">
                  <a:extLst>
                    <a:ext uri="{9D8B030D-6E8A-4147-A177-3AD203B41FA5}">
                      <a16:colId xmlns:a16="http://schemas.microsoft.com/office/drawing/2014/main" val="3389195110"/>
                    </a:ext>
                  </a:extLst>
                </a:gridCol>
              </a:tblGrid>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353954"/>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B. Thuyết minh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173676"/>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  Đặc điểm của chợ nổi </a:t>
                      </a:r>
                      <a:r>
                        <a:rPr lang="en-US" sz="280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một hình thức buôn bán độc đáo, thú vị của người miền Tây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570586"/>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 3</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645491"/>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D. xuồng, ghe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11159"/>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So sánh và liệt kê</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482087"/>
                  </a:ext>
                </a:extLst>
              </a:tr>
              <a:tr h="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459055"/>
                  </a:ext>
                </a:extLst>
              </a:tr>
            </a:tbl>
          </a:graphicData>
        </a:graphic>
      </p:graphicFrame>
    </p:spTree>
    <p:extLst>
      <p:ext uri="{BB962C8B-B14F-4D97-AF65-F5344CB8AC3E}">
        <p14:creationId xmlns:p14="http://schemas.microsoft.com/office/powerpoint/2010/main" val="1571565169"/>
      </p:ext>
    </p:extLst>
  </p:cSld>
  <p:clrMapOvr>
    <a:masterClrMapping/>
  </p:clrMapOvr>
  <p:transition spd="slow">
    <p:randomBar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76F171C-167C-3472-FA9C-1C1BE4CE80F0}"/>
              </a:ext>
            </a:extLst>
          </p:cNvPr>
          <p:cNvGraphicFramePr>
            <a:graphicFrameLocks noGrp="1"/>
          </p:cNvGraphicFramePr>
          <p:nvPr>
            <p:extLst>
              <p:ext uri="{D42A27DB-BD31-4B8C-83A1-F6EECF244321}">
                <p14:modId xmlns:p14="http://schemas.microsoft.com/office/powerpoint/2010/main" val="1354291663"/>
              </p:ext>
            </p:extLst>
          </p:nvPr>
        </p:nvGraphicFramePr>
        <p:xfrm>
          <a:off x="660400" y="1475962"/>
          <a:ext cx="10858500" cy="4412996"/>
        </p:xfrm>
        <a:graphic>
          <a:graphicData uri="http://schemas.openxmlformats.org/drawingml/2006/table">
            <a:tbl>
              <a:tblPr firstRow="1" firstCol="1" bandRow="1"/>
              <a:tblGrid>
                <a:gridCol w="1057974">
                  <a:extLst>
                    <a:ext uri="{9D8B030D-6E8A-4147-A177-3AD203B41FA5}">
                      <a16:colId xmlns:a16="http://schemas.microsoft.com/office/drawing/2014/main" val="1517982451"/>
                    </a:ext>
                  </a:extLst>
                </a:gridCol>
                <a:gridCol w="9800526">
                  <a:extLst>
                    <a:ext uri="{9D8B030D-6E8A-4147-A177-3AD203B41FA5}">
                      <a16:colId xmlns:a16="http://schemas.microsoft.com/office/drawing/2014/main" val="415832304"/>
                    </a:ext>
                  </a:extLst>
                </a:gridCol>
              </a:tblGrid>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Những tiếng rao mời mọc nơi chợ nổi, nghe sao mà lảnh lót, thiết tha!.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657672"/>
                  </a:ext>
                </a:extLst>
              </a:tr>
              <a:tr h="0">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hút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chợ</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bẹo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30000"/>
                        </a:lnSpc>
                        <a:buFont typeface="Times New Roman" panose="02020603050405020304" pitchFamily="18" charset="0"/>
                        <a:buChar char="-"/>
                        <a:tabLst>
                          <a:tab pos="228600" algn="l"/>
                        </a:tabLst>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bẹo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treo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0000"/>
                        </a:lnSpc>
                        <a:spcAft>
                          <a:spcPts val="1000"/>
                        </a:spcAft>
                        <a:buFont typeface="Times New Roman" panose="02020603050405020304" pitchFamily="18" charset="0"/>
                        <a:buChar char="-"/>
                        <a:tabLst>
                          <a:tab pos="228600" algn="l"/>
                        </a:tabLst>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kèn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bẹo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577139"/>
                  </a:ext>
                </a:extLst>
              </a:tr>
            </a:tbl>
          </a:graphicData>
        </a:graphic>
      </p:graphicFrame>
    </p:spTree>
    <p:extLst>
      <p:ext uri="{BB962C8B-B14F-4D97-AF65-F5344CB8AC3E}">
        <p14:creationId xmlns:p14="http://schemas.microsoft.com/office/powerpoint/2010/main" val="85897758"/>
      </p:ext>
    </p:extLst>
  </p:cSld>
  <p:clrMapOvr>
    <a:masterClrMapping/>
  </p:clrMapOvr>
  <p:transition spd="slow">
    <p:randomBar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F971B9C-0AB6-E00D-E44E-6541CCF1E1B1}"/>
              </a:ext>
            </a:extLst>
          </p:cNvPr>
          <p:cNvGraphicFramePr>
            <a:graphicFrameLocks noGrp="1"/>
          </p:cNvGraphicFramePr>
          <p:nvPr>
            <p:extLst>
              <p:ext uri="{D42A27DB-BD31-4B8C-83A1-F6EECF244321}">
                <p14:modId xmlns:p14="http://schemas.microsoft.com/office/powerpoint/2010/main" val="3447710357"/>
              </p:ext>
            </p:extLst>
          </p:nvPr>
        </p:nvGraphicFramePr>
        <p:xfrm>
          <a:off x="660399" y="1325213"/>
          <a:ext cx="10858500" cy="3607245"/>
        </p:xfrm>
        <a:graphic>
          <a:graphicData uri="http://schemas.openxmlformats.org/drawingml/2006/table">
            <a:tbl>
              <a:tblPr firstRow="1" firstCol="1" bandRow="1"/>
              <a:tblGrid>
                <a:gridCol w="1057974">
                  <a:extLst>
                    <a:ext uri="{9D8B030D-6E8A-4147-A177-3AD203B41FA5}">
                      <a16:colId xmlns:a16="http://schemas.microsoft.com/office/drawing/2014/main" val="2628505837"/>
                    </a:ext>
                  </a:extLst>
                </a:gridCol>
                <a:gridCol w="9800526">
                  <a:extLst>
                    <a:ext uri="{9D8B030D-6E8A-4147-A177-3AD203B41FA5}">
                      <a16:colId xmlns:a16="http://schemas.microsoft.com/office/drawing/2014/main" val="4112150178"/>
                    </a:ext>
                  </a:extLst>
                </a:gridCol>
              </a:tblGrid>
              <a:tr h="1076254">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6500" marR="66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30000"/>
                        </a:lnSpc>
                        <a:spcAft>
                          <a:spcPts val="800"/>
                        </a:spcAft>
                        <a:buSzPts val="1400"/>
                        <a:buFont typeface="Times New Roman" panose="02020603050405020304" pitchFamily="18" charset="0"/>
                        <a:buChar char="-"/>
                      </a:pP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bẹo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ghe</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800"/>
                        </a:spcAft>
                        <a:buSzPts val="1400"/>
                        <a:buFont typeface="Times New Roman" panose="02020603050405020304" pitchFamily="18" charset="0"/>
                        <a:buChar char="-"/>
                      </a:pP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00" marR="66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680389"/>
                  </a:ext>
                </a:extLst>
              </a:tr>
            </a:tbl>
          </a:graphicData>
        </a:graphic>
      </p:graphicFrame>
    </p:spTree>
    <p:extLst>
      <p:ext uri="{BB962C8B-B14F-4D97-AF65-F5344CB8AC3E}">
        <p14:creationId xmlns:p14="http://schemas.microsoft.com/office/powerpoint/2010/main" val="1393843299"/>
      </p:ext>
    </p:extLst>
  </p:cSld>
  <p:clrMapOvr>
    <a:masterClrMapping/>
  </p:clrMapOvr>
  <p:transition spd="slow">
    <p:randomBar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F971B9C-0AB6-E00D-E44E-6541CCF1E1B1}"/>
              </a:ext>
            </a:extLst>
          </p:cNvPr>
          <p:cNvGraphicFramePr>
            <a:graphicFrameLocks noGrp="1"/>
          </p:cNvGraphicFramePr>
          <p:nvPr>
            <p:extLst>
              <p:ext uri="{D42A27DB-BD31-4B8C-83A1-F6EECF244321}">
                <p14:modId xmlns:p14="http://schemas.microsoft.com/office/powerpoint/2010/main" val="2555415379"/>
              </p:ext>
            </p:extLst>
          </p:nvPr>
        </p:nvGraphicFramePr>
        <p:xfrm>
          <a:off x="660399" y="1325213"/>
          <a:ext cx="10858500" cy="4572000"/>
        </p:xfrm>
        <a:graphic>
          <a:graphicData uri="http://schemas.openxmlformats.org/drawingml/2006/table">
            <a:tbl>
              <a:tblPr firstRow="1" firstCol="1" bandRow="1"/>
              <a:tblGrid>
                <a:gridCol w="1057974">
                  <a:extLst>
                    <a:ext uri="{9D8B030D-6E8A-4147-A177-3AD203B41FA5}">
                      <a16:colId xmlns:a16="http://schemas.microsoft.com/office/drawing/2014/main" val="2628505837"/>
                    </a:ext>
                  </a:extLst>
                </a:gridCol>
                <a:gridCol w="9800526">
                  <a:extLst>
                    <a:ext uri="{9D8B030D-6E8A-4147-A177-3AD203B41FA5}">
                      <a16:colId xmlns:a16="http://schemas.microsoft.com/office/drawing/2014/main" val="4112150178"/>
                    </a:ext>
                  </a:extLst>
                </a:gridCol>
              </a:tblGrid>
              <a:tr h="2600396">
                <a:tc>
                  <a:txBody>
                    <a:bodyPr/>
                    <a:lstStyle/>
                    <a:p>
                      <a:pPr>
                        <a:lnSpc>
                          <a:spcPct val="100000"/>
                        </a:lnSpc>
                        <a:spcAft>
                          <a:spcPts val="800"/>
                        </a:spcAft>
                      </a:pPr>
                      <a:r>
                        <a:rPr lang="en-SG" sz="3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6500" marR="66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pP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0000"/>
                        </a:lnSpc>
                        <a:buSzPts val="1400"/>
                        <a:buFont typeface="Times New Roman" panose="02020603050405020304" pitchFamily="18" charset="0"/>
                        <a:buChar char="-"/>
                      </a:pP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Cửu</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Long:</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0000"/>
                        </a:lnSpc>
                        <a:buSzPts val="1400"/>
                        <a:buFont typeface="Times New Roman" panose="02020603050405020304" pitchFamily="18" charset="0"/>
                        <a:buChar char="-"/>
                      </a:pP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0000"/>
                        </a:lnSpc>
                        <a:spcAft>
                          <a:spcPts val="1000"/>
                        </a:spcAft>
                        <a:buSzPts val="1400"/>
                        <a:buFont typeface="Times New Roman" panose="02020603050405020304" pitchFamily="18" charset="0"/>
                        <a:buChar char="-"/>
                      </a:pP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3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00" marR="66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986856"/>
                  </a:ext>
                </a:extLst>
              </a:tr>
            </a:tbl>
          </a:graphicData>
        </a:graphic>
      </p:graphicFrame>
    </p:spTree>
    <p:extLst>
      <p:ext uri="{BB962C8B-B14F-4D97-AF65-F5344CB8AC3E}">
        <p14:creationId xmlns:p14="http://schemas.microsoft.com/office/powerpoint/2010/main" val="420326319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533400" y="1130300"/>
            <a:ext cx="11112500"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B81B2F-FD8E-C930-CBBC-2642E0D0307F}"/>
              </a:ext>
            </a:extLst>
          </p:cNvPr>
          <p:cNvSpPr txBox="1"/>
          <p:nvPr/>
        </p:nvSpPr>
        <p:spPr>
          <a:xfrm>
            <a:off x="660400" y="1387475"/>
            <a:ext cx="10858500" cy="4565352"/>
          </a:xfrm>
          <a:prstGeom prst="rect">
            <a:avLst/>
          </a:prstGeom>
          <a:noFill/>
        </p:spPr>
        <p:txBody>
          <a:bodyPr wrap="square">
            <a:spAutoFit/>
          </a:bodyPr>
          <a:lstStyle/>
          <a:p>
            <a:pPr algn="just">
              <a:spcAft>
                <a:spcPts val="800"/>
              </a:spcAft>
            </a:pPr>
            <a:r>
              <a:rPr lang="en-US" sz="24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01: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Bầu khí quyển: Vỏ bọc bảo vệ của Trái đất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8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 ta sống tại đáy của một biển không khí gọi là bầu khí quyển. Bầu khí quyển bao quanh những phần rắn và lỏng của Trái đất - đất và nước - nhưng thực sự chỉ là một phần thôi.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8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 bầu khí quyển không luôn luôn ở đó. Cách đây khoảng 4 tỉ năm, Trái đất chưa phát triển lớp vỏ khí quyển mà tất cả sự sống phụ thuộc vào như ngày nay. Không có bầu trời trong xanh biểu thị cho ngày, và những vì sao cũng không tỏa sáng lấp lánh vào ban đêm, do đó có rất ít không khí để có thể bắt được và tỏa ánh sáng của chúng.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80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Trái đất xoay, mặt bên khuất với Mặt trời bị đóng băng trong khi mặt kia lại bị nung nóng lên, do ở đó có ít không khí để giữ lại nhiệt hay phản nhiệt.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3174564"/>
      </p:ext>
    </p:extLst>
  </p:cSld>
  <p:clrMapOvr>
    <a:masterClrMapping/>
  </p:clrMapOvr>
  <p:transition spd="slow">
    <p:randomBar dir="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B82021D-6687-49E1-EAA3-F59FF9C9228C}"/>
              </a:ext>
            </a:extLst>
          </p:cNvPr>
          <p:cNvSpPr txBox="1"/>
          <p:nvPr/>
        </p:nvSpPr>
        <p:spPr>
          <a:xfrm>
            <a:off x="660400" y="2174042"/>
            <a:ext cx="5711825" cy="3960058"/>
          </a:xfrm>
          <a:prstGeom prst="rect">
            <a:avLst/>
          </a:prstGeom>
          <a:noFill/>
        </p:spPr>
        <p:txBody>
          <a:bodyPr wrap="square">
            <a:spAutoFit/>
          </a:bodyPr>
          <a:lstStyle/>
          <a:p>
            <a:pPr>
              <a:lnSpc>
                <a:spcPct val="130000"/>
              </a:lnSpc>
              <a:spcAft>
                <a:spcPts val="800"/>
              </a:spcAft>
            </a:pP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Mục đích, ý nghĩa, yêu cầu: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Góp phần rèn luyện khả năng ước lượng, di chuyển nhanh nhẹn, khéo léo, tính cẩn thận, tỉ mỉ... cho người 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2800" i="1" dirty="0">
                <a:solidFill>
                  <a:srgbClr val="000000"/>
                </a:solidFill>
                <a:effectLst/>
                <a:latin typeface="Times New Roman" panose="02020603050405020304" pitchFamily="18" charset="0"/>
                <a:ea typeface="Times New Roman" panose="02020603050405020304" pitchFamily="18" charset="0"/>
              </a:rPr>
              <a:t>- Tạo không khí vui chơi sôi nổi, thư giãn, vui vẻ.</a:t>
            </a:r>
            <a:endParaRPr lang="en-US" sz="2800" dirty="0"/>
          </a:p>
        </p:txBody>
      </p:sp>
      <p:sp>
        <p:nvSpPr>
          <p:cNvPr id="8" name="TextBox 7">
            <a:extLst>
              <a:ext uri="{FF2B5EF4-FFF2-40B4-BE49-F238E27FC236}">
                <a16:creationId xmlns:a16="http://schemas.microsoft.com/office/drawing/2014/main" id="{08A1C051-AF1C-BD7C-5429-67ED08F1B194}"/>
              </a:ext>
            </a:extLst>
          </p:cNvPr>
          <p:cNvSpPr txBox="1"/>
          <p:nvPr/>
        </p:nvSpPr>
        <p:spPr>
          <a:xfrm>
            <a:off x="932260" y="1349717"/>
            <a:ext cx="5539978" cy="604909"/>
          </a:xfrm>
          <a:prstGeom prst="rect">
            <a:avLst/>
          </a:prstGeom>
          <a:noFill/>
        </p:spPr>
        <p:txBody>
          <a:bodyPr wrap="square">
            <a:spAutoFit/>
          </a:bodyPr>
          <a:lstStyle/>
          <a:p>
            <a:pPr algn="just">
              <a:lnSpc>
                <a:spcPct val="130000"/>
              </a:lnSpc>
              <a:spcAft>
                <a:spcPts val="800"/>
              </a:spcAft>
            </a:pPr>
            <a:r>
              <a:rPr lang="en-US" sz="2800" b="1" dirty="0" err="1">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solidFill>
                  <a:srgbClr val="0D0D0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06:</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014CCE8-B85B-841B-2EED-5CE8811D00BD}"/>
              </a:ext>
            </a:extLst>
          </p:cNvPr>
          <p:cNvPicPr>
            <a:picLocks noChangeAspect="1"/>
          </p:cNvPicPr>
          <p:nvPr/>
        </p:nvPicPr>
        <p:blipFill>
          <a:blip r:embed="rId2"/>
          <a:stretch>
            <a:fillRect/>
          </a:stretch>
        </p:blipFill>
        <p:spPr>
          <a:xfrm>
            <a:off x="6584157" y="1954626"/>
            <a:ext cx="4977672" cy="3426659"/>
          </a:xfrm>
          <a:prstGeom prst="rect">
            <a:avLst/>
          </a:prstGeom>
        </p:spPr>
      </p:pic>
    </p:spTree>
    <p:extLst>
      <p:ext uri="{BB962C8B-B14F-4D97-AF65-F5344CB8AC3E}">
        <p14:creationId xmlns:p14="http://schemas.microsoft.com/office/powerpoint/2010/main" val="217767180"/>
      </p:ext>
    </p:extLst>
  </p:cSld>
  <p:clrMapOvr>
    <a:masterClrMapping/>
  </p:clrMapOvr>
  <p:transition spd="slow">
    <p:randomBar dir="ver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EEA0593-0E87-1992-E240-9F446F98C52A}"/>
              </a:ext>
            </a:extLst>
          </p:cNvPr>
          <p:cNvSpPr txBox="1"/>
          <p:nvPr/>
        </p:nvSpPr>
        <p:spPr>
          <a:xfrm>
            <a:off x="666750" y="1577259"/>
            <a:ext cx="10858500" cy="4483279"/>
          </a:xfrm>
          <a:prstGeom prst="rect">
            <a:avLst/>
          </a:prstGeom>
          <a:noFill/>
        </p:spPr>
        <p:txBody>
          <a:bodyPr wrap="square">
            <a:spAutoFit/>
          </a:bodyPr>
          <a:lstStyle/>
          <a:p>
            <a:pPr algn="just">
              <a:spcAft>
                <a:spcPts val="800"/>
              </a:spcAft>
            </a:pP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Số lượng, đội hình, địa điểm 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Số lượng người chơi từ 3-5 em, nếu đông chia thành nhiều nhóm.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Địa điểm chơi là sân trường, sân nhà… sạch sẽ, bằng phẳng, thoáng mát.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Hướng dẫn cách 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Chuẩn bị 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Dùng phấn vẽ các hình ô chơi theo ý thích (kiểu ô hình chữ nhật hoặc hình tròn và chữ nhật xen kẽ), 9-11 ô tùy theo độ tuổi và khả năng người 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58112"/>
      </p:ext>
    </p:extLst>
  </p:cSld>
  <p:clrMapOvr>
    <a:masterClrMapping/>
  </p:clrMapOvr>
  <p:transition spd="slow">
    <p:randomBar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C855038-EF5E-5B95-7848-BB051965978B}"/>
              </a:ext>
            </a:extLst>
          </p:cNvPr>
          <p:cNvSpPr txBox="1"/>
          <p:nvPr/>
        </p:nvSpPr>
        <p:spPr>
          <a:xfrm>
            <a:off x="660400" y="1130300"/>
            <a:ext cx="10858500" cy="5263300"/>
          </a:xfrm>
          <a:prstGeom prst="rect">
            <a:avLst/>
          </a:prstGeom>
          <a:noFill/>
        </p:spPr>
        <p:txBody>
          <a:bodyPr wrap="square">
            <a:spAutoFit/>
          </a:bodyPr>
          <a:lstStyle/>
          <a:p>
            <a:pPr algn="just">
              <a:lnSpc>
                <a:spcPct val="130000"/>
              </a:lnSpc>
              <a:spcAft>
                <a:spcPts val="800"/>
              </a:spcAft>
            </a:pP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Làm “cái” trò chơi (miếng chàm) bằng một miếng nhựa đặc… nhỏ, dẹt hoặc các sợi dây điện nhỏ thắt lại với nhau vừa vặn tay cầm ném vào các ô chơi.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Vẽ đậm vạch đứng để đi “cái”, là vạch ngang ở một đầu ô chơi.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Các người chơi “oẳn tù tì” để xếp thứ tự chơi.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Bắt đầu chơi: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chơi đứng vào vạch đi “cái” (ném “miếng cái” vào ô có hình vẽ hoa thị), “cái” của ai gần hoa thị nhất là được đi trước, có thể dùng gang tay hoặc đoạn que làm thước đo cho chính xác. Nếu có 2-3 “cái” cùng chạm “vòng tiêu điểm” thì phải tính cụ thể từ điểm tâm O để phân hơn thua, hoặc nếu không xác định được rõ ràng thì những người có “cái” như thế phải đi lại.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726543"/>
      </p:ext>
    </p:extLst>
  </p:cSld>
  <p:clrMapOvr>
    <a:masterClrMapping/>
  </p:clrMapOvr>
  <p:transition spd="slow">
    <p:randomBar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7879424-657C-6331-D69A-CACB81474788}"/>
              </a:ext>
            </a:extLst>
          </p:cNvPr>
          <p:cNvSpPr txBox="1"/>
          <p:nvPr/>
        </p:nvSpPr>
        <p:spPr>
          <a:xfrm>
            <a:off x="660400" y="1130300"/>
            <a:ext cx="10858500" cy="5098832"/>
          </a:xfrm>
          <a:prstGeom prst="rect">
            <a:avLst/>
          </a:prstGeom>
          <a:noFill/>
        </p:spPr>
        <p:txBody>
          <a:bodyPr wrap="square">
            <a:spAutoFit/>
          </a:bodyPr>
          <a:lstStyle/>
          <a:p>
            <a:pPr algn="just">
              <a:spcAft>
                <a:spcPts val="800"/>
              </a:spcAft>
            </a:pP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 khi phân định thứ tự xong, người chơi thực hiện các động tác chơi chủ yếu như sau: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Đầu tiên, người chơi thảy “miếng cái” vào ô 1 sao cho “cái” không được chạm vào các vạch bốn bên là được, rồi nhảy lò cò lần lượt từ ô số 10 đến hết ô số 6 thì nghỉ bằng cả hai chân, rồi lại lò cò tiếp đến ô số 1 tìm cách lấy bàn chân đang lò cò nhảy lên đánh bạt “miếng cái” thẳng ra ngoài vạch đứng ném “cái”, xong rồi nhảy lò cò ra. Nếu không đẩy được miếng cái ra khỏi ô hoặc nhảy sang ô khác hoặc nằm trên vạch hoặc người chơi mất thăng bằng mà ngã (có tay hoặc chân đang chạm đất hoặc dẫm vạch) làm mất lượt chơi.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 với người chơi giỏi và có sức khỏe, đến ô số 1 vẫn lò cò nhưng dùng ngón chân cái và ngón chân trỏ kẹp “miếng cái” nhảy hất nó lên cao và dùng bàn tay đón bắt lấy nó. Đối với các người chơi bé nhỏ hơn thì nhảy lò cò đến ô số 2 rồi tìm cách cúi xuống nhặt lấy “miếng cái”.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311891"/>
      </p:ext>
    </p:extLst>
  </p:cSld>
  <p:clrMapOvr>
    <a:masterClrMapping/>
  </p:clrMapOvr>
  <p:transition spd="slow">
    <p:randomBar dir="ver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9EEBA21-A808-AE60-535F-45F267391830}"/>
              </a:ext>
            </a:extLst>
          </p:cNvPr>
          <p:cNvSpPr txBox="1"/>
          <p:nvPr/>
        </p:nvSpPr>
        <p:spPr>
          <a:xfrm>
            <a:off x="660400" y="1565525"/>
            <a:ext cx="10858500" cy="7989495"/>
          </a:xfrm>
          <a:prstGeom prst="rect">
            <a:avLst/>
          </a:prstGeom>
          <a:noFill/>
        </p:spPr>
        <p:txBody>
          <a:bodyPr wrap="square">
            <a:spAutoFit/>
          </a:bodyPr>
          <a:lstStyle/>
          <a:p>
            <a:pPr algn="just">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Thực hiện các động tác tương tự như trên với các ô số 2, 3, 4…đến 10 kể cả ô vòng bán nguyệt trên đầu ô số 5 và 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 hết ô số 10 thì được tậu ruộng: Muốn tậu ruộng, phải đứng ở chỗ có hoa thị mà không được giẫm vạch, quay lưng lại các ô, tay cầm “miếng cái” ném qua đầu để “miếng cái” rơi xuống ô nào mà không chạm các vạch trong ô thì được lấy ô đó làm ruộng, được đánh dấu X hoặc gạch vẽ gì tùy ý. Nếu ném cái cái ra ngoài các ô chơi thì mất lượt chơi lần ấy, nếu miếng cái chạm vạch thì vẫn được đi lại lần sau trong ván chơi.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0708552"/>
      </p:ext>
    </p:extLst>
  </p:cSld>
  <p:clrMapOvr>
    <a:masterClrMapping/>
  </p:clrMapOvr>
  <p:transition spd="slow">
    <p:randomBar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9727D10-F99D-3C63-74AB-F4645E1B8906}"/>
              </a:ext>
            </a:extLst>
          </p:cNvPr>
          <p:cNvSpPr txBox="1"/>
          <p:nvPr/>
        </p:nvSpPr>
        <p:spPr>
          <a:xfrm>
            <a:off x="660399" y="1504611"/>
            <a:ext cx="10858500" cy="4628575"/>
          </a:xfrm>
          <a:prstGeom prst="rect">
            <a:avLst/>
          </a:prstGeom>
          <a:noFill/>
        </p:spPr>
        <p:txBody>
          <a:bodyPr wrap="square">
            <a:spAutoFit/>
          </a:bodyPr>
          <a:lstStyle/>
          <a:p>
            <a:pPr algn="just">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Ruộng của ai thì người chơi ấy được nghỉ chân, khi lò cò qua đó. Nếu lần thứ hai được tậu ruộng, người chơi sẽ cố tình ném “miếng cái” sao cho vào được ô gần với ô ruộng cũ để mỗi khi lò cò qua đó chủ ruộng được nghỉ liên tiếp và lâu hơn. Còn ruộng của người khác, khi đi qua phải lò cò cắt qua mà không được ngã hoặc giẫm vạch, hoặc nếu muốn nghỉ ngơi thì phải xin phép chủ ruộng hoặc phải nộp cống chủ ruộng bằng một cái búng tai (sau nhiều lần xin nghỉ chủ ruộng sẽ tính rồi búng luôn một lần).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 với kiểu ô chơi có hình tròn xen kẽ:</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0807858"/>
      </p:ext>
    </p:extLst>
  </p:cSld>
  <p:clrMapOvr>
    <a:masterClrMapping/>
  </p:clrMapOvr>
  <p:transition spd="slow">
    <p:randomBar dir="ver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A836C03-9DED-AFF5-5934-2B2DE388945D}"/>
              </a:ext>
            </a:extLst>
          </p:cNvPr>
          <p:cNvSpPr txBox="1"/>
          <p:nvPr/>
        </p:nvSpPr>
        <p:spPr>
          <a:xfrm>
            <a:off x="832248" y="1320821"/>
            <a:ext cx="6093618" cy="4628575"/>
          </a:xfrm>
          <a:prstGeom prst="rect">
            <a:avLst/>
          </a:prstGeom>
          <a:noFill/>
        </p:spPr>
        <p:txBody>
          <a:bodyPr wrap="square">
            <a:spAutoFit/>
          </a:bodyPr>
          <a:lstStyle/>
          <a:p>
            <a:pPr algn="just">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Cách này với phù hợp với người chơi nhỏ tuổi, vì chỉ phải lò cò ở các ô tròn và được để hai chân ở ô hình chữ nhật. Đến ô số 8 và ô số 9 thì nhảy quay người lại, đổi chân đứng so với chân trước đó.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tậu ruộng có thể đứng trên các ô số 8 và ô số 9 hoặc ở chỗ có hoa thị tùy theo thỏa thuận trước khi 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46139FC-20EA-F57F-1735-B1907C326634}"/>
              </a:ext>
            </a:extLst>
          </p:cNvPr>
          <p:cNvPicPr>
            <a:picLocks noChangeAspect="1"/>
          </p:cNvPicPr>
          <p:nvPr/>
        </p:nvPicPr>
        <p:blipFill>
          <a:blip r:embed="rId2"/>
          <a:stretch>
            <a:fillRect/>
          </a:stretch>
        </p:blipFill>
        <p:spPr>
          <a:xfrm>
            <a:off x="7104057" y="2424188"/>
            <a:ext cx="4414843" cy="2009624"/>
          </a:xfrm>
          <a:prstGeom prst="rect">
            <a:avLst/>
          </a:prstGeom>
        </p:spPr>
      </p:pic>
    </p:spTree>
    <p:extLst>
      <p:ext uri="{BB962C8B-B14F-4D97-AF65-F5344CB8AC3E}">
        <p14:creationId xmlns:p14="http://schemas.microsoft.com/office/powerpoint/2010/main" val="387071523"/>
      </p:ext>
    </p:extLst>
  </p:cSld>
  <p:clrMapOvr>
    <a:masterClrMapping/>
  </p:clrMapOvr>
  <p:transition spd="slow">
    <p:randomBar dir="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C144BB2-2264-DB9C-27F9-7A2DF56AAB9B}"/>
              </a:ext>
            </a:extLst>
          </p:cNvPr>
          <p:cNvSpPr txBox="1"/>
          <p:nvPr/>
        </p:nvSpPr>
        <p:spPr>
          <a:xfrm>
            <a:off x="660400" y="1333105"/>
            <a:ext cx="10858500" cy="4171014"/>
          </a:xfrm>
          <a:prstGeom prst="rect">
            <a:avLst/>
          </a:prstGeom>
          <a:noFill/>
        </p:spPr>
        <p:txBody>
          <a:bodyPr wrap="square">
            <a:spAutoFit/>
          </a:bodyPr>
          <a:lstStyle/>
          <a:p>
            <a:pPr algn="just">
              <a:lnSpc>
                <a:spcPct val="130000"/>
              </a:lnSpc>
              <a:spcAft>
                <a:spcPts val="800"/>
              </a:spcAft>
            </a:pP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thảy</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miếng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trúng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vạch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miếng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trúng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vạch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nhảy</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ô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nhặt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miếng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miếng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lò</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bò</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thằng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ngã</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chạm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vạch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4488774"/>
      </p:ext>
    </p:extLst>
  </p:cSld>
  <p:clrMapOvr>
    <a:masterClrMapping/>
  </p:clrMapOvr>
  <p:transition spd="slow">
    <p:randomBar dir="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E56CA16-2C83-5EDE-5D7D-2FD423C67B21}"/>
              </a:ext>
            </a:extLst>
          </p:cNvPr>
          <p:cNvSpPr txBox="1"/>
          <p:nvPr/>
        </p:nvSpPr>
        <p:spPr>
          <a:xfrm>
            <a:off x="660400" y="1335107"/>
            <a:ext cx="10858500" cy="4548553"/>
          </a:xfrm>
          <a:prstGeom prst="rect">
            <a:avLst/>
          </a:prstGeom>
          <a:noFill/>
        </p:spPr>
        <p:txBody>
          <a:bodyPr wrap="square">
            <a:spAutoFit/>
          </a:bodyPr>
          <a:lstStyle/>
          <a:p>
            <a:pPr algn="just">
              <a:lnSpc>
                <a:spcPct val="130000"/>
              </a:lnSpc>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miếng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vạch</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đợi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thảy</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miếng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thảy</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thảy</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30000"/>
              </a:lnSpc>
              <a:spcAft>
                <a:spcPts val="80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100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NXB Kim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2014)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0408372"/>
      </p:ext>
    </p:extLst>
  </p:cSld>
  <p:clrMapOvr>
    <a:masterClrMapping/>
  </p:clrMapOvr>
  <p:transition spd="slow">
    <p:randomBar dir="ver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9FF41E-2357-C009-52B5-21EF128F5624}"/>
              </a:ext>
            </a:extLst>
          </p:cNvPr>
          <p:cNvSpPr/>
          <p:nvPr/>
        </p:nvSpPr>
        <p:spPr>
          <a:xfrm>
            <a:off x="448468" y="1130300"/>
            <a:ext cx="11282363" cy="5377199"/>
          </a:xfrm>
          <a:prstGeom prst="roundRect">
            <a:avLst>
              <a:gd name="adj" fmla="val 12071"/>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4" name="TextBox 3">
            <a:extLst>
              <a:ext uri="{FF2B5EF4-FFF2-40B4-BE49-F238E27FC236}">
                <a16:creationId xmlns:a16="http://schemas.microsoft.com/office/drawing/2014/main" id="{974791F5-826B-1738-BF6B-AA8195494F70}"/>
              </a:ext>
            </a:extLst>
          </p:cNvPr>
          <p:cNvSpPr txBox="1"/>
          <p:nvPr/>
        </p:nvSpPr>
        <p:spPr>
          <a:xfrm>
            <a:off x="660400" y="350501"/>
            <a:ext cx="10858500" cy="678199"/>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11CF3BF-1821-BD3F-8C54-5FB61E997517}"/>
              </a:ext>
            </a:extLst>
          </p:cNvPr>
          <p:cNvSpPr txBox="1"/>
          <p:nvPr/>
        </p:nvSpPr>
        <p:spPr>
          <a:xfrm>
            <a:off x="660400" y="1253727"/>
            <a:ext cx="10858500" cy="1114472"/>
          </a:xfrm>
          <a:prstGeom prst="rect">
            <a:avLst/>
          </a:prstGeom>
          <a:noFill/>
        </p:spPr>
        <p:txBody>
          <a:bodyPr wrap="square">
            <a:spAutoFit/>
          </a:bodyPr>
          <a:lstStyle/>
          <a:p>
            <a:pPr algn="just">
              <a:lnSpc>
                <a:spcPct val="130000"/>
              </a:lnSpc>
              <a:spcAft>
                <a:spcPts val="800"/>
              </a:spcAft>
            </a:pP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 hiện các yêu cầu</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 bản “Lò cò ô” thuộc loại văn bản nào?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4246F6C0-B0FD-8E6C-4CAF-3B85FECE527D}"/>
              </a:ext>
            </a:extLst>
          </p:cNvPr>
          <p:cNvGraphicFramePr>
            <a:graphicFrameLocks noGrp="1"/>
          </p:cNvGraphicFramePr>
          <p:nvPr>
            <p:extLst>
              <p:ext uri="{D42A27DB-BD31-4B8C-83A1-F6EECF244321}">
                <p14:modId xmlns:p14="http://schemas.microsoft.com/office/powerpoint/2010/main" val="3961525254"/>
              </p:ext>
            </p:extLst>
          </p:nvPr>
        </p:nvGraphicFramePr>
        <p:xfrm>
          <a:off x="660400" y="2521382"/>
          <a:ext cx="10858500" cy="1012254"/>
        </p:xfrm>
        <a:graphic>
          <a:graphicData uri="http://schemas.openxmlformats.org/drawingml/2006/table">
            <a:tbl>
              <a:tblPr firstRow="1" firstCol="1" bandRow="1"/>
              <a:tblGrid>
                <a:gridCol w="5429250">
                  <a:extLst>
                    <a:ext uri="{9D8B030D-6E8A-4147-A177-3AD203B41FA5}">
                      <a16:colId xmlns:a16="http://schemas.microsoft.com/office/drawing/2014/main" val="2220269382"/>
                    </a:ext>
                  </a:extLst>
                </a:gridCol>
                <a:gridCol w="5429250">
                  <a:extLst>
                    <a:ext uri="{9D8B030D-6E8A-4147-A177-3AD203B41FA5}">
                      <a16:colId xmlns:a16="http://schemas.microsoft.com/office/drawing/2014/main" val="3656668677"/>
                    </a:ext>
                  </a:extLst>
                </a:gridCol>
              </a:tblGrid>
              <a:tr h="0">
                <a:tc>
                  <a:txBody>
                    <a:bodyPr/>
                    <a:lstStyle/>
                    <a:p>
                      <a:pPr>
                        <a:lnSpc>
                          <a:spcPct val="130000"/>
                        </a:lnSpc>
                        <a:spcAft>
                          <a:spcPts val="800"/>
                        </a:spcAft>
                      </a:pP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Văn bản biểu cảm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Văn bản nghị luậ</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3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Văn bản thông tin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47839331"/>
                  </a:ext>
                </a:extLst>
              </a:tr>
            </a:tbl>
          </a:graphicData>
        </a:graphic>
      </p:graphicFrame>
      <p:sp>
        <p:nvSpPr>
          <p:cNvPr id="11" name="TextBox 10">
            <a:extLst>
              <a:ext uri="{FF2B5EF4-FFF2-40B4-BE49-F238E27FC236}">
                <a16:creationId xmlns:a16="http://schemas.microsoft.com/office/drawing/2014/main" id="{6AD8698E-B77C-1ADC-9097-F612FCD523C8}"/>
              </a:ext>
            </a:extLst>
          </p:cNvPr>
          <p:cNvSpPr txBox="1"/>
          <p:nvPr/>
        </p:nvSpPr>
        <p:spPr>
          <a:xfrm>
            <a:off x="666750" y="3562855"/>
            <a:ext cx="10858500" cy="2862643"/>
          </a:xfrm>
          <a:prstGeom prst="rect">
            <a:avLst/>
          </a:prstGeom>
          <a:noFill/>
        </p:spPr>
        <p:txBody>
          <a:bodyPr wrap="square">
            <a:spAutoFit/>
          </a:bodyPr>
          <a:lstStyle/>
          <a:p>
            <a:pPr>
              <a:lnSpc>
                <a:spcPct val="130000"/>
              </a:lnSpc>
              <a:spcAft>
                <a:spcPts val="800"/>
              </a:spcAft>
            </a:pPr>
            <a:r>
              <a:rPr lang="vi-VN"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2.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 đích viết của văn bản trên là: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Giới thiệu mục đích, ý nghĩa; chuẩn bị; hướng dẫn cách chơi; luật chơi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Giới thiệu nguồn gốc, chuẩn bị, hướng dẫn cách chơi, hình thức xử phạt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Giới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guồn gốc, chuẩn bị, hướng dẫn cách chơi, luật chơi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vi-VN"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hướng dẫn cách chơi, hình thức xử phạt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144808"/>
      </p:ext>
    </p:extLst>
  </p:cSld>
  <p:clrMapOvr>
    <a:masterClrMapping/>
  </p:clrMapOvr>
  <p:transition spd="slow">
    <p:randomBar dir="vert"/>
  </p:transition>
</p:sld>
</file>

<file path=ppt/theme/theme1.xml><?xml version="1.0" encoding="utf-8"?>
<a:theme xmlns:a="http://schemas.openxmlformats.org/drawingml/2006/main" name="SwellVTI">
  <a:themeElements>
    <a:clrScheme name="AnalogousFromLightSeedRightStep">
      <a:dk1>
        <a:srgbClr val="000000"/>
      </a:dk1>
      <a:lt1>
        <a:srgbClr val="FFFFFF"/>
      </a:lt1>
      <a:dk2>
        <a:srgbClr val="273B21"/>
      </a:dk2>
      <a:lt2>
        <a:srgbClr val="E2E5E8"/>
      </a:lt2>
      <a:accent1>
        <a:srgbClr val="C49A77"/>
      </a:accent1>
      <a:accent2>
        <a:srgbClr val="ACA267"/>
      </a:accent2>
      <a:accent3>
        <a:srgbClr val="98A773"/>
      </a:accent3>
      <a:accent4>
        <a:srgbClr val="7FB06A"/>
      </a:accent4>
      <a:accent5>
        <a:srgbClr val="75B17C"/>
      </a:accent5>
      <a:accent6>
        <a:srgbClr val="69AF8E"/>
      </a:accent6>
      <a:hlink>
        <a:srgbClr val="5C85A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docProps/app.xml><?xml version="1.0" encoding="utf-8"?>
<Properties xmlns="http://schemas.openxmlformats.org/officeDocument/2006/extended-properties" xmlns:vt="http://schemas.openxmlformats.org/officeDocument/2006/docPropsVTypes">
  <TotalTime>404</TotalTime>
  <Words>15284</Words>
  <PresentationFormat>Widescreen</PresentationFormat>
  <Paragraphs>830</Paragraphs>
  <Slides>121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Calibri</vt:lpstr>
      <vt:lpstr>Calibri Light</vt:lpstr>
      <vt:lpstr>Cambria</vt:lpstr>
      <vt:lpstr>Neue Haas Grotesk Text Pro</vt:lpstr>
      <vt:lpstr>Times New Roman</vt:lpstr>
      <vt:lpstr>SwellVTI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2023-06-01T00:58:30Z</dcterms:created>
  <dcterms:modified xsi:type="dcterms:W3CDTF">2023-06-01T07:43:21Z</dcterms:modified>
</cp:coreProperties>
</file>