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9" r:id="rId2"/>
    <p:sldMasterId id="2147483782" r:id="rId3"/>
    <p:sldMasterId id="2147483795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59" r:id="rId7"/>
    <p:sldId id="292" r:id="rId8"/>
    <p:sldId id="261" r:id="rId9"/>
    <p:sldId id="262" r:id="rId10"/>
    <p:sldId id="290" r:id="rId11"/>
    <p:sldId id="265" r:id="rId12"/>
    <p:sldId id="277" r:id="rId13"/>
    <p:sldId id="266" r:id="rId14"/>
    <p:sldId id="267" r:id="rId15"/>
    <p:sldId id="260" r:id="rId16"/>
    <p:sldId id="270" r:id="rId17"/>
    <p:sldId id="273" r:id="rId18"/>
    <p:sldId id="271" r:id="rId19"/>
    <p:sldId id="272" r:id="rId20"/>
    <p:sldId id="275" r:id="rId21"/>
    <p:sldId id="276" r:id="rId22"/>
    <p:sldId id="274" r:id="rId23"/>
    <p:sldId id="278" r:id="rId24"/>
    <p:sldId id="279" r:id="rId25"/>
    <p:sldId id="280" r:id="rId26"/>
    <p:sldId id="258" r:id="rId27"/>
    <p:sldId id="281" r:id="rId28"/>
    <p:sldId id="282" r:id="rId29"/>
    <p:sldId id="283" r:id="rId30"/>
    <p:sldId id="285" r:id="rId31"/>
    <p:sldId id="288" r:id="rId32"/>
    <p:sldId id="286" r:id="rId33"/>
    <p:sldId id="289" r:id="rId34"/>
    <p:sldId id="284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66"/>
    <a:srgbClr val="FF9900"/>
    <a:srgbClr val="B89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9" autoAdjust="0"/>
    <p:restoredTop sz="94624" autoAdjust="0"/>
  </p:normalViewPr>
  <p:slideViewPr>
    <p:cSldViewPr>
      <p:cViewPr>
        <p:scale>
          <a:sx n="80" d="100"/>
          <a:sy n="80" d="100"/>
        </p:scale>
        <p:origin x="-690" y="-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7CA8-41C4-470B-8EA4-2867F6FDAD3C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AD6AD-04EA-4FE2-88A9-22DB64F70E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499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D1EFE-498A-4487-B42B-31A54F3CAC6B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2DB70-5F60-4874-BE4B-8BF208133D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736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2DB70-5F60-4874-BE4B-8BF208133D2C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625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2DB70-5F60-4874-BE4B-8BF208133D2C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625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2DB70-5F60-4874-BE4B-8BF208133D2C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328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4D856-EB24-46CB-989A-2411E27A80F7}" type="slidenum">
              <a:rPr lang="en-US" sz="1200">
                <a:latin typeface="Arial" pitchFamily="34" charset="0"/>
                <a:cs typeface="Arial" pitchFamily="34" charset="0"/>
              </a:rPr>
              <a:pPr eaLnBrk="1" hangingPunct="1"/>
              <a:t>26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90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4D856-EB24-46CB-989A-2411E27A80F7}" type="slidenum">
              <a:rPr lang="en-US" sz="1200">
                <a:latin typeface="Arial" pitchFamily="34" charset="0"/>
                <a:cs typeface="Arial" pitchFamily="34" charset="0"/>
              </a:rPr>
              <a:pPr eaLnBrk="1" hangingPunct="1"/>
              <a:t>27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90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4D856-EB24-46CB-989A-2411E27A80F7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9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4D856-EB24-46CB-989A-2411E27A80F7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90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4D856-EB24-46CB-989A-2411E27A80F7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9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2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667"/>
            <a:ext cx="8229600" cy="130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261F-C04B-4856-9C93-2C72D2902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8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5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1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25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6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80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4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7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3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89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97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0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56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667"/>
            <a:ext cx="8229600" cy="130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261F-C04B-4856-9C93-2C72D29027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56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57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85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95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9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4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30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84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53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93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91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53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64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667"/>
            <a:ext cx="8229600" cy="130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261F-C04B-4856-9C93-2C72D29027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48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2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0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8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5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3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2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2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if animation on Behanc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327535"/>
            <a:ext cx="3893570" cy="389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ted Clock Gif - ClipArt Best - ClipArt Best - ClipArt Bes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195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130147" y="3181350"/>
            <a:ext cx="6096000" cy="1504949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Chuyển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cánh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quạt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giây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giống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3056674"/>
            <a:ext cx="1981199" cy="20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922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66750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TỐC ĐỘ DÀI VÀ TỐC ĐỘ GÓC</a:t>
            </a:r>
          </a:p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Vectơ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tốc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đều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33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2425" y="1631576"/>
                <a:ext cx="8839200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41313"/>
                <a:r>
                  <a:rPr lang="en-US" sz="2400" dirty="0" smtClean="0"/>
                  <a:t>-</a:t>
                </a:r>
                <a:r>
                  <a:rPr lang="en-US" sz="2400" dirty="0" err="1" smtClean="0"/>
                  <a:t>Vectơ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độ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dời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acc>
                  </m:oMath>
                </a14:m>
                <a:r>
                  <a:rPr lang="en-US" sz="2400" dirty="0" err="1" smtClean="0"/>
                  <a:t>dùng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chỉ</a:t>
                </a:r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5" y="1631576"/>
                <a:ext cx="8839200" cy="508857"/>
              </a:xfrm>
              <a:prstGeom prst="rect">
                <a:avLst/>
              </a:prstGeom>
              <a:blipFill rotWithShape="1">
                <a:blip r:embed="rId2"/>
                <a:stretch>
                  <a:fillRect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2667000" y="4065626"/>
                <a:ext cx="1600200" cy="94452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</m:e>
                          </m:acc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065626"/>
                <a:ext cx="1600200" cy="94452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409575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 err="1" smtClean="0"/>
              <a:t>Vectơ</a:t>
            </a:r>
            <a:r>
              <a:rPr lang="en-US" sz="2400" dirty="0" smtClean="0"/>
              <a:t> </a:t>
            </a:r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tốc</a:t>
            </a:r>
            <a:r>
              <a:rPr lang="en-US" sz="2400" dirty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92" y="1912629"/>
            <a:ext cx="3199244" cy="240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38200" y="2311478"/>
            <a:ext cx="3810000" cy="10984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/>
          </a:p>
          <a:p>
            <a:r>
              <a:rPr lang="en-US" sz="2400" b="1" dirty="0" smtClean="0"/>
              <a:t>+ </a:t>
            </a:r>
            <a:r>
              <a:rPr lang="en-US" sz="2400" b="1" dirty="0" err="1"/>
              <a:t>Quãng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endParaRPr lang="en-US" sz="2400" b="1" dirty="0"/>
          </a:p>
          <a:p>
            <a:r>
              <a:rPr lang="en-US" sz="2400" b="1" dirty="0"/>
              <a:t>+</a:t>
            </a:r>
            <a:r>
              <a:rPr lang="en-US" sz="2400" b="1" dirty="0" err="1"/>
              <a:t>Hướng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endParaRPr lang="en-US" sz="2400" b="1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03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3352800" y="1028700"/>
            <a:ext cx="2362200" cy="2110489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>
            <a:off x="4533900" y="1028700"/>
            <a:ext cx="187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</p:cNvCxnSpPr>
          <p:nvPr/>
        </p:nvCxnSpPr>
        <p:spPr>
          <a:xfrm>
            <a:off x="4533900" y="1028700"/>
            <a:ext cx="0" cy="10552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4800" y="1809750"/>
            <a:ext cx="28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2213" y="590550"/>
            <a:ext cx="52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514350"/>
                <a:ext cx="842099" cy="57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𝒔</m:t>
                          </m:r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4350"/>
                <a:ext cx="842099" cy="5783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724400" y="1047750"/>
            <a:ext cx="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33900" y="1200150"/>
            <a:ext cx="202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43600" y="514350"/>
                <a:ext cx="9122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0" smtClean="0">
                              <a:latin typeface="Cambria Math"/>
                            </a:rPr>
                            <m:t>𝐯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14350"/>
                <a:ext cx="91227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879056"/>
            <a:ext cx="1878013" cy="120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562076" y="1028700"/>
            <a:ext cx="6195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0" y="-13883"/>
            <a:ext cx="9144000" cy="45203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09800" y="571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1" name="TextBox 1050"/>
              <p:cNvSpPr txBox="1"/>
              <p:nvPr/>
            </p:nvSpPr>
            <p:spPr>
              <a:xfrm>
                <a:off x="533400" y="3105150"/>
                <a:ext cx="8458200" cy="2355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cs typeface="Times New Roman" pitchFamily="18" charset="0"/>
                  </a:rPr>
                  <a:t>      -</a:t>
                </a:r>
                <a:r>
                  <a:rPr lang="en-US" sz="2400" dirty="0" err="1" smtClean="0">
                    <a:cs typeface="Times New Roman" pitchFamily="18" charset="0"/>
                  </a:rPr>
                  <a:t>Vectơ</a:t>
                </a:r>
                <a:r>
                  <a:rPr lang="en-US" sz="2400" dirty="0" smtClean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vận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tốc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cs typeface="Times New Roman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cùng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phương</a:t>
                </a:r>
                <a:r>
                  <a:rPr lang="en-US" sz="2400" dirty="0"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cs typeface="Times New Roman" pitchFamily="18" charset="0"/>
                  </a:rPr>
                  <a:t>cùng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chiều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với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vectơ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độ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dời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400" dirty="0">
                    <a:cs typeface="Times New Roman" pitchFamily="18" charset="0"/>
                  </a:rPr>
                  <a:t> =&gt;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cs typeface="Times New Roman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nằm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theo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tiếp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tuyến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tại</a:t>
                </a:r>
                <a:r>
                  <a:rPr lang="en-US" sz="2400" dirty="0">
                    <a:cs typeface="Times New Roman" pitchFamily="18" charset="0"/>
                  </a:rPr>
                  <a:t> M</a:t>
                </a:r>
                <a:r>
                  <a:rPr lang="en-US" sz="2400" dirty="0" smtClean="0">
                    <a:cs typeface="Times New Roman" pitchFamily="18" charset="0"/>
                  </a:rPr>
                  <a:t>.</a:t>
                </a:r>
              </a:p>
              <a:p>
                <a:endParaRPr lang="en-US" sz="2400" dirty="0">
                  <a:cs typeface="Times New Roman" pitchFamily="18" charset="0"/>
                </a:endParaRPr>
              </a:p>
              <a:p>
                <a:r>
                  <a:rPr lang="en-US" sz="2400" dirty="0" smtClean="0">
                    <a:cs typeface="Times New Roman" pitchFamily="18" charset="0"/>
                  </a:rPr>
                  <a:t>      </a:t>
                </a:r>
                <a:r>
                  <a:rPr lang="en-US" sz="2400" b="1" i="1" dirty="0" err="1" smtClean="0">
                    <a:cs typeface="Times New Roman" pitchFamily="18" charset="0"/>
                  </a:rPr>
                  <a:t>Vectơ</a:t>
                </a:r>
                <a:r>
                  <a:rPr lang="en-US" sz="2400" b="1" i="1" dirty="0" smtClean="0"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cs typeface="Times New Roman" pitchFamily="18" charset="0"/>
                  </a:rPr>
                  <a:t>vận</a:t>
                </a:r>
                <a:r>
                  <a:rPr lang="en-US" sz="2400" b="1" i="1" dirty="0"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cs typeface="Times New Roman" pitchFamily="18" charset="0"/>
                  </a:rPr>
                  <a:t>tốc</a:t>
                </a:r>
                <a:r>
                  <a:rPr lang="en-US" sz="2400" b="1" i="1" dirty="0"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cs typeface="Times New Roman" pitchFamily="18" charset="0"/>
                  </a:rPr>
                  <a:t>trong</a:t>
                </a:r>
                <a:r>
                  <a:rPr lang="en-US" sz="2400" b="1" i="1" dirty="0"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cs typeface="Times New Roman" pitchFamily="18" charset="0"/>
                  </a:rPr>
                  <a:t>chuyển</a:t>
                </a:r>
                <a:r>
                  <a:rPr lang="en-US" sz="2400" b="1" i="1" dirty="0"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cs typeface="Times New Roman" pitchFamily="18" charset="0"/>
                  </a:rPr>
                  <a:t>động</a:t>
                </a:r>
                <a:r>
                  <a:rPr lang="en-US" sz="2400" b="1" i="1" dirty="0"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cs typeface="Times New Roman" pitchFamily="18" charset="0"/>
                  </a:rPr>
                  <a:t>tròn</a:t>
                </a:r>
                <a:r>
                  <a:rPr lang="en-US" sz="2400" b="1" i="1" dirty="0"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cs typeface="Times New Roman" pitchFamily="18" charset="0"/>
                  </a:rPr>
                  <a:t>đều</a:t>
                </a:r>
                <a:r>
                  <a:rPr lang="en-US" sz="2400" b="1" i="1" dirty="0"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cs typeface="Times New Roman" pitchFamily="18" charset="0"/>
                  </a:rPr>
                  <a:t>luôn</a:t>
                </a:r>
                <a:r>
                  <a:rPr lang="en-US" sz="2400" b="1" i="1" dirty="0"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cs typeface="Times New Roman" pitchFamily="18" charset="0"/>
                  </a:rPr>
                  <a:t>có</a:t>
                </a:r>
                <a:r>
                  <a:rPr lang="en-US" sz="2400" b="1" i="1" dirty="0">
                    <a:cs typeface="Times New Roman" pitchFamily="18" charset="0"/>
                  </a:rPr>
                  <a:t> </a:t>
                </a:r>
                <a:r>
                  <a:rPr lang="en-US" sz="2400" b="1" i="1" u="sng" dirty="0" err="1">
                    <a:cs typeface="Times New Roman" pitchFamily="18" charset="0"/>
                  </a:rPr>
                  <a:t>phương</a:t>
                </a:r>
                <a:r>
                  <a:rPr lang="en-US" sz="2400" b="1" i="1" u="sng" dirty="0">
                    <a:cs typeface="Times New Roman" pitchFamily="18" charset="0"/>
                  </a:rPr>
                  <a:t> </a:t>
                </a:r>
                <a:r>
                  <a:rPr lang="en-US" sz="2400" b="1" i="1" u="sng" dirty="0" err="1">
                    <a:cs typeface="Times New Roman" pitchFamily="18" charset="0"/>
                  </a:rPr>
                  <a:t>tiếp</a:t>
                </a:r>
                <a:r>
                  <a:rPr lang="en-US" sz="2400" b="1" i="1" u="sng" dirty="0">
                    <a:cs typeface="Times New Roman" pitchFamily="18" charset="0"/>
                  </a:rPr>
                  <a:t> </a:t>
                </a:r>
                <a:r>
                  <a:rPr lang="en-US" sz="2400" b="1" i="1" u="sng" dirty="0" err="1">
                    <a:cs typeface="Times New Roman" pitchFamily="18" charset="0"/>
                  </a:rPr>
                  <a:t>tuyến</a:t>
                </a:r>
                <a:r>
                  <a:rPr lang="en-US" sz="2400" b="1" i="1" dirty="0"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cs typeface="Times New Roman" pitchFamily="18" charset="0"/>
                  </a:rPr>
                  <a:t>với</a:t>
                </a:r>
                <a:r>
                  <a:rPr lang="en-US" sz="2400" b="1" i="1" dirty="0"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cs typeface="Times New Roman" pitchFamily="18" charset="0"/>
                  </a:rPr>
                  <a:t>đường</a:t>
                </a:r>
                <a:r>
                  <a:rPr lang="en-US" sz="2400" b="1" i="1" dirty="0"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cs typeface="Times New Roman" pitchFamily="18" charset="0"/>
                  </a:rPr>
                  <a:t>tròn</a:t>
                </a:r>
                <a:r>
                  <a:rPr lang="en-US" sz="2400" b="1" i="1" dirty="0"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cs typeface="Times New Roman" pitchFamily="18" charset="0"/>
                  </a:rPr>
                  <a:t>quỹ</a:t>
                </a:r>
                <a:r>
                  <a:rPr lang="en-US" sz="2400" b="1" i="1" dirty="0"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cs typeface="Times New Roman" pitchFamily="18" charset="0"/>
                  </a:rPr>
                  <a:t>đạo</a:t>
                </a:r>
                <a:r>
                  <a:rPr lang="en-US" sz="2400" b="1" i="1" dirty="0">
                    <a:cs typeface="Times New Roman" pitchFamily="18" charset="0"/>
                  </a:rPr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051" name="TextBox 10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05150"/>
                <a:ext cx="8458200" cy="2355517"/>
              </a:xfrm>
              <a:prstGeom prst="rect">
                <a:avLst/>
              </a:prstGeom>
              <a:blipFill rotWithShape="1">
                <a:blip r:embed="rId5"/>
                <a:stretch>
                  <a:fillRect l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4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883"/>
            <a:ext cx="9144000" cy="45203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571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66750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TỐC ĐỘ DÀI VÀ TỐC ĐỘ GÓC</a:t>
            </a:r>
          </a:p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Tốc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Chu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kì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Tần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số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6019800" y="1428750"/>
            <a:ext cx="2895600" cy="23622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629400" y="1670566"/>
            <a:ext cx="838201" cy="729734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467603" y="1670566"/>
            <a:ext cx="761997" cy="72973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18378" y="2266950"/>
            <a:ext cx="29845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32650" y="180975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650" y="1809750"/>
                <a:ext cx="381000" cy="369332"/>
              </a:xfrm>
              <a:prstGeom prst="rect">
                <a:avLst/>
              </a:prstGeom>
              <a:blipFill rotWithShape="1">
                <a:blip r:embed="rId2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239000" y="2400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1" y="2056805"/>
            <a:ext cx="40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39000" y="1118801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𝐬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118801"/>
                <a:ext cx="6096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72200" y="14859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2970" y="1570494"/>
            <a:ext cx="66436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b="1" dirty="0" err="1" smtClean="0">
                <a:solidFill>
                  <a:srgbClr val="00B050"/>
                </a:solidFill>
              </a:rPr>
              <a:t>Tốc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độ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góc</a:t>
            </a:r>
            <a:r>
              <a:rPr lang="en-US" sz="2400" b="1" dirty="0" smtClean="0">
                <a:solidFill>
                  <a:srgbClr val="00B050"/>
                </a:solidFill>
              </a:rPr>
              <a:t>: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44488"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400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344488"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344488"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400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pPr marL="457200" indent="-457200">
              <a:buAutoNum type="alphaLcParenR"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2000" y="3645367"/>
                <a:ext cx="5562600" cy="1212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 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OM quay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645367"/>
                <a:ext cx="5562600" cy="1212383"/>
              </a:xfrm>
              <a:prstGeom prst="rect">
                <a:avLst/>
              </a:prstGeom>
              <a:blipFill rotWithShape="1">
                <a:blip r:embed="rId4"/>
                <a:stretch>
                  <a:fillRect l="-1643" t="-3015" b="-10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48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883"/>
            <a:ext cx="9144000" cy="45203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571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1123950"/>
            <a:ext cx="8229600" cy="167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i="1" dirty="0" smtClean="0">
              <a:solidFill>
                <a:srgbClr val="FF33CC"/>
              </a:solidFill>
              <a:latin typeface="+mj-lt"/>
              <a:cs typeface="Times New Roman" pitchFamily="18" charset="0"/>
              <a:sym typeface="Wingdings"/>
            </a:endParaRPr>
          </a:p>
          <a:p>
            <a:r>
              <a:rPr lang="en-US" sz="2400" b="1" i="1" dirty="0" smtClean="0">
                <a:solidFill>
                  <a:srgbClr val="FF33CC"/>
                </a:solidFill>
                <a:latin typeface="+mj-lt"/>
                <a:cs typeface="Times New Roman" pitchFamily="18" charset="0"/>
                <a:sym typeface="Wingdings"/>
              </a:rPr>
              <a:t>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24200" y="2952750"/>
                <a:ext cx="2514600" cy="109841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952750"/>
                <a:ext cx="2514600" cy="10984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3400" y="666750"/>
            <a:ext cx="2064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lphaLcParenR"/>
            </a:pPr>
            <a:r>
              <a:rPr lang="en-US" sz="2400" b="1" dirty="0" err="1">
                <a:solidFill>
                  <a:srgbClr val="00B050"/>
                </a:solidFill>
              </a:rPr>
              <a:t>Tốc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góc</a:t>
            </a:r>
            <a:r>
              <a:rPr lang="en-US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432435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rađian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(rad/s).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72509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b) Chu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kì</a:t>
            </a:r>
            <a:endParaRPr lang="en-US" sz="3200" b="1" dirty="0" smtClean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2332732"/>
                <a:ext cx="845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𝜔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chu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T: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32732"/>
                <a:ext cx="84582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875" t="-14583" r="-649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62300" y="2983215"/>
                <a:ext cx="2171700" cy="1075804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𝝎</m:t>
                        </m:r>
                      </m:den>
                    </m:f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983215"/>
                <a:ext cx="2171700" cy="1075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3400" y="419677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(s).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13883"/>
            <a:ext cx="9144000" cy="45203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0" y="571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36175"/>
            <a:ext cx="2749225" cy="257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13883"/>
            <a:ext cx="9144000" cy="45203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571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990600"/>
            <a:ext cx="519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Times New Roman" pitchFamily="18" charset="0"/>
              </a:rPr>
              <a:t>+ Chu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kì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của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kim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giây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là</a:t>
            </a:r>
            <a:r>
              <a:rPr lang="en-US" sz="2400" b="1" dirty="0">
                <a:latin typeface="+mj-lt"/>
                <a:cs typeface="Times New Roman" pitchFamily="18" charset="0"/>
              </a:rPr>
              <a:t> 60s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984" y="1973459"/>
            <a:ext cx="519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Times New Roman" pitchFamily="18" charset="0"/>
              </a:rPr>
              <a:t>+ Chu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kì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của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kim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giờ</a:t>
            </a:r>
            <a:r>
              <a:rPr lang="en-US" sz="2400" b="1" dirty="0">
                <a:latin typeface="+mj-lt"/>
                <a:cs typeface="Times New Roman" pitchFamily="18" charset="0"/>
              </a:rPr>
              <a:t> 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là</a:t>
            </a:r>
            <a:r>
              <a:rPr lang="en-US" sz="2400" b="1" dirty="0">
                <a:latin typeface="+mj-lt"/>
                <a:cs typeface="Times New Roman" pitchFamily="18" charset="0"/>
              </a:rPr>
              <a:t> 12h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9592" y="1477330"/>
            <a:ext cx="519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Times New Roman" pitchFamily="18" charset="0"/>
              </a:rPr>
              <a:t>+ Chu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kì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của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kim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phút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là</a:t>
            </a:r>
            <a:r>
              <a:rPr lang="en-US" sz="2400" b="1" dirty="0">
                <a:latin typeface="+mj-lt"/>
                <a:cs typeface="Times New Roman" pitchFamily="18" charset="0"/>
              </a:rPr>
              <a:t> 60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phút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984" y="3808342"/>
            <a:ext cx="5195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Times New Roman" pitchFamily="18" charset="0"/>
              </a:rPr>
              <a:t>+ Chu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kì</a:t>
            </a:r>
            <a:r>
              <a:rPr lang="en-US" sz="2400" b="1" dirty="0">
                <a:latin typeface="+mj-lt"/>
                <a:cs typeface="Times New Roman" pitchFamily="18" charset="0"/>
              </a:rPr>
              <a:t> quay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của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Trái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Đất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quanh</a:t>
            </a:r>
            <a:r>
              <a:rPr lang="en-US" sz="2400" b="1" dirty="0">
                <a:latin typeface="+mj-lt"/>
                <a:cs typeface="Times New Roman" pitchFamily="18" charset="0"/>
              </a:rPr>
              <a:t> MT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là</a:t>
            </a:r>
            <a:r>
              <a:rPr lang="en-US" sz="2400" b="1" dirty="0">
                <a:latin typeface="+mj-lt"/>
                <a:cs typeface="Times New Roman" pitchFamily="18" charset="0"/>
              </a:rPr>
              <a:t> 365,25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ngày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984" y="2675457"/>
            <a:ext cx="5195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Times New Roman" pitchFamily="18" charset="0"/>
              </a:rPr>
              <a:t>+ Chu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kì</a:t>
            </a:r>
            <a:r>
              <a:rPr lang="en-US" sz="2400" b="1" dirty="0">
                <a:latin typeface="+mj-lt"/>
                <a:cs typeface="Times New Roman" pitchFamily="18" charset="0"/>
              </a:rPr>
              <a:t> quay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của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Trái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Đất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quanh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trục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là</a:t>
            </a:r>
            <a:r>
              <a:rPr lang="en-US" sz="2400" b="1" dirty="0">
                <a:latin typeface="+mj-lt"/>
                <a:cs typeface="Times New Roman" pitchFamily="18" charset="0"/>
              </a:rPr>
              <a:t> 24h.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838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Ta có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883"/>
            <a:ext cx="9144000" cy="45203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571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77155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c)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Tần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số</a:t>
            </a: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89613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29000" y="2571750"/>
                <a:ext cx="2286000" cy="1331893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𝒇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571750"/>
                <a:ext cx="2286000" cy="13318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-152400" y="4171950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(Hz).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2453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d)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tốc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tốc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góc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19347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2171700"/>
                <a:ext cx="6629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s</m:t>
                      </m:r>
                      <m:r>
                        <a:rPr lang="en-US" sz="36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r</m:t>
                      </m:r>
                      <m:r>
                        <a:rPr lang="en-US" sz="36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α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95599"/>
                <a:ext cx="6629400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2777182"/>
                <a:ext cx="8077200" cy="1070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dirty="0" smtClean="0"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en-US" sz="3300" dirty="0" err="1" smtClean="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300" dirty="0" smtClean="0">
                    <a:latin typeface="Times New Roman" pitchFamily="18" charset="0"/>
                    <a:cs typeface="Times New Roman" pitchFamily="18" charset="0"/>
                  </a:rPr>
                  <a:t>: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s</m:t>
                        </m:r>
                      </m:num>
                      <m:den>
                        <m:r>
                          <a:rPr lang="en-US" sz="440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t</m:t>
                        </m:r>
                      </m:den>
                    </m:f>
                    <m:r>
                      <a:rPr lang="en-US" sz="4400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/>
                        <a:cs typeface="Times New Roman" pitchFamily="18" charset="0"/>
                      </a:rPr>
                      <m:t>r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α</m:t>
                        </m:r>
                      </m:num>
                      <m:den>
                        <m:r>
                          <a:rPr lang="en-US" sz="4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777182"/>
                <a:ext cx="8077200" cy="1070806"/>
              </a:xfrm>
              <a:prstGeom prst="rect">
                <a:avLst/>
              </a:prstGeom>
              <a:blipFill rotWithShape="1">
                <a:blip r:embed="rId3"/>
                <a:stretch>
                  <a:fillRect l="-2038" b="-1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19447" y="4012128"/>
            <a:ext cx="1828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Hay: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40726" y="4012128"/>
                <a:ext cx="3276600" cy="685800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V=r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𝝎</m:t>
                    </m:r>
                  </m:oMath>
                </a14:m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726" y="4012128"/>
                <a:ext cx="3276600" cy="685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625453"/>
            <a:ext cx="1878013" cy="120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3883"/>
            <a:ext cx="9144000" cy="45203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09800" y="571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6297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VẬN DỤNG</a:t>
            </a:r>
            <a:endParaRPr lang="en-US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63231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C2.SGK/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30.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300" y="1916284"/>
                <a:ext cx="80772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r = 100 m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5,23 m/s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=?</m:t>
                      </m:r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916284"/>
                <a:ext cx="807720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509" t="-33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19500" y="274651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28800" y="3257550"/>
                <a:ext cx="6553200" cy="1722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Tốc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đạp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rω</m:t>
                      </m:r>
                    </m:oMath>
                  </m:oMathPara>
                </a14:m>
                <a:endParaRPr lang="en-US" sz="320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800" dirty="0" smtClean="0">
                    <a:ea typeface="Cambria Math"/>
                    <a:cs typeface="Times New Roman" pitchFamily="18" charset="0"/>
                    <a:sym typeface="Wingdings"/>
                  </a:rPr>
                  <a:t>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ω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r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5,23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100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0,0523 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rad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257550"/>
                <a:ext cx="6553200" cy="1722203"/>
              </a:xfrm>
              <a:prstGeom prst="rect">
                <a:avLst/>
              </a:prstGeom>
              <a:blipFill rotWithShape="1">
                <a:blip r:embed="rId3"/>
                <a:stretch>
                  <a:fillRect l="-1860" t="-3534" b="-14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0" y="-18348"/>
            <a:ext cx="9144000" cy="45203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09800" y="5268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3883"/>
            <a:ext cx="9144000" cy="45203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571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895350"/>
            <a:ext cx="5410200" cy="1600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* </a:t>
            </a:r>
            <a:r>
              <a:rPr lang="en-US" sz="2000" b="1" dirty="0" err="1" smtClean="0"/>
              <a:t>Chuyển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tròn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chuyển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đặc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điểm</a:t>
            </a:r>
            <a:r>
              <a:rPr lang="en-US" sz="2000" b="1" dirty="0" smtClean="0"/>
              <a:t>:</a:t>
            </a:r>
          </a:p>
          <a:p>
            <a:pPr marL="628650" indent="-93663"/>
            <a:r>
              <a:rPr lang="en-US" sz="2000" b="1" dirty="0" smtClean="0"/>
              <a:t>-</a:t>
            </a:r>
            <a:r>
              <a:rPr lang="en-US" sz="2000" b="1" dirty="0" err="1" smtClean="0"/>
              <a:t>Qũy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đạo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đường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tròn</a:t>
            </a:r>
            <a:r>
              <a:rPr lang="en-US" sz="2000" b="1" dirty="0" smtClean="0"/>
              <a:t>.</a:t>
            </a:r>
          </a:p>
          <a:p>
            <a:pPr marL="628650" indent="-93663"/>
            <a:r>
              <a:rPr lang="en-US" sz="2000" b="1" dirty="0" smtClean="0"/>
              <a:t>-</a:t>
            </a:r>
            <a:r>
              <a:rPr lang="en-US" sz="2000" b="1" dirty="0" err="1" smtClean="0"/>
              <a:t>Tốc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mỗi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tròn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nhau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64274" y="2724150"/>
                <a:ext cx="5398325" cy="10668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smtClean="0"/>
                  <a:t>* </a:t>
                </a:r>
                <a:r>
                  <a:rPr lang="en-US" sz="2000" b="1" dirty="0" err="1" smtClean="0"/>
                  <a:t>Véctơ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vận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tốc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của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chuyển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động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tròn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đều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có</a:t>
                </a:r>
                <a:r>
                  <a:rPr lang="en-US" sz="2000" b="1" dirty="0" smtClean="0"/>
                  <a:t>:</a:t>
                </a:r>
              </a:p>
              <a:p>
                <a:r>
                  <a:rPr lang="en-US" sz="2000" b="1" dirty="0" smtClean="0"/>
                  <a:t>-</a:t>
                </a:r>
                <a:r>
                  <a:rPr lang="en-US" sz="2000" b="1" dirty="0" err="1" smtClean="0"/>
                  <a:t>Phương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tiếp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tuyến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với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đường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tròn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quỹ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đạo</a:t>
                </a:r>
                <a:endParaRPr lang="en-US" sz="2000" b="1" dirty="0" smtClean="0"/>
              </a:p>
              <a:p>
                <a:r>
                  <a:rPr lang="en-US" sz="2000" b="1" dirty="0" smtClean="0"/>
                  <a:t>-</a:t>
                </a:r>
                <a:r>
                  <a:rPr lang="en-US" sz="2000" b="1" dirty="0" err="1" smtClean="0"/>
                  <a:t>độ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lớn</a:t>
                </a:r>
                <a:r>
                  <a:rPr lang="en-US" sz="2000" b="1" dirty="0" smtClean="0"/>
                  <a:t> (</a:t>
                </a:r>
                <a:r>
                  <a:rPr lang="en-US" sz="2000" b="1" dirty="0" err="1" smtClean="0"/>
                  <a:t>tốc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độ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dài</a:t>
                </a:r>
                <a:r>
                  <a:rPr lang="en-US" sz="2000" b="1" dirty="0" smtClean="0"/>
                  <a:t>):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𝒗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</m:oMath>
                </a14:m>
                <a:endParaRPr lang="vi-VN" sz="2000" b="1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74" y="2724150"/>
                <a:ext cx="5398325" cy="10668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838200" y="3998026"/>
                <a:ext cx="3352800" cy="8382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smtClean="0"/>
                  <a:t>Tốc </a:t>
                </a:r>
                <a:r>
                  <a:rPr lang="en-US" sz="2000" b="1" dirty="0" err="1" smtClean="0"/>
                  <a:t>độ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góc</a:t>
                </a:r>
                <a:r>
                  <a:rPr lang="en-US" sz="2000" b="1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2000" b="1" dirty="0" smtClean="0"/>
                  <a:t> </a:t>
                </a:r>
              </a:p>
              <a:p>
                <a:r>
                  <a:rPr lang="en-US" sz="2000" b="1" dirty="0" smtClean="0"/>
                  <a:t>Đơn </a:t>
                </a:r>
                <a:r>
                  <a:rPr lang="en-US" sz="2000" b="1" dirty="0" err="1" smtClean="0"/>
                  <a:t>vị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tốc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độ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góc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là</a:t>
                </a:r>
                <a:r>
                  <a:rPr lang="en-US" sz="2000" b="1" dirty="0" smtClean="0"/>
                  <a:t> rad/s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98026"/>
                <a:ext cx="3352800" cy="8382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5791200" y="819150"/>
                <a:ext cx="3352800" cy="838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/>
                  <a:t>Công </a:t>
                </a:r>
                <a:r>
                  <a:rPr lang="en-US" sz="2000" dirty="0" err="1" smtClean="0"/>
                  <a:t>thức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liên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hệ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giữa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tốc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độ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dài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tốc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độ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𝑟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819150"/>
                <a:ext cx="3352800" cy="8382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791200" y="2038350"/>
                <a:ext cx="3352800" cy="1219200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/>
                  <a:t>Chu </a:t>
                </a:r>
                <a:r>
                  <a:rPr lang="en-US" sz="2000" dirty="0" err="1" smtClean="0"/>
                  <a:t>kì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chuyển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động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đều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thời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vật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vòng</a:t>
                </a:r>
                <a:r>
                  <a:rPr lang="en-US" sz="2000" dirty="0" smtClean="0"/>
                  <a:t>: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/>
                  <a:t>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giây</a:t>
                </a:r>
                <a:r>
                  <a:rPr lang="en-US" sz="2000" dirty="0" smtClean="0"/>
                  <a:t>)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038350"/>
                <a:ext cx="3352800" cy="1219200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5791200" y="3600450"/>
                <a:ext cx="3352800" cy="1333500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/>
                  <a:t>Tần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chuyển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động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đều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vòng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vật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trong</a:t>
                </a:r>
                <a:r>
                  <a:rPr lang="en-US" sz="2000" dirty="0" smtClean="0"/>
                  <a:t> 1 </a:t>
                </a:r>
                <a:r>
                  <a:rPr lang="en-US" sz="2000" dirty="0" err="1" smtClean="0"/>
                  <a:t>giây</a:t>
                </a:r>
                <a:r>
                  <a:rPr lang="en-US" sz="2000" dirty="0"/>
                  <a:t>: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f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000" dirty="0" smtClean="0"/>
                  <a:t> (Hz)</a:t>
                </a: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600450"/>
                <a:ext cx="3352800" cy="1333500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200400" y="43815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 CỐ KIẾN THỨC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8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pt-bang-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0495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Bài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5: </a:t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CHUYỂN ĐỘNG TRÒN ĐỀU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457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CÂU HỎI ÔN TẬP</a:t>
            </a:r>
            <a:endParaRPr lang="en-US" sz="2800" b="1" u="sng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013758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0600" y="2244065"/>
            <a:ext cx="457200" cy="2857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0" y="3218319"/>
                <a:ext cx="838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400" b="1" u="sng" dirty="0" err="1" smtClean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u="sng" dirty="0" smtClean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2.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341438" indent="-1341438"/>
                <a:r>
                  <a:rPr lang="en-US" sz="2800" b="1" dirty="0" smtClean="0">
                    <a:ea typeface="Cambria Math"/>
                    <a:cs typeface="Times New Roman" pitchFamily="18" charset="0"/>
                  </a:rPr>
                  <a:t>                 A.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𝛚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𝐫𝐯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                       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𝐁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. 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𝐓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𝛚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            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𝐂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𝛚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𝐓𝐯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                        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𝐃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𝐯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𝐫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𝛚</m:t>
                    </m:r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18319"/>
                <a:ext cx="8382000" cy="1323439"/>
              </a:xfrm>
              <a:prstGeom prst="rect">
                <a:avLst/>
              </a:prstGeom>
              <a:blipFill rotWithShape="1">
                <a:blip r:embed="rId3"/>
                <a:stretch>
                  <a:fillRect t="-3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 flipH="1">
            <a:off x="5334000" y="4110522"/>
            <a:ext cx="533400" cy="3412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0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125" y="59055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lắc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đồng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hồ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mắc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xích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đạp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van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đạp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ngồi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chạy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đều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van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đạp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chạy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đều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5177" y="2419350"/>
            <a:ext cx="457200" cy="3300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514350"/>
                <a:ext cx="8077200" cy="447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Câu 4.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quỹ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14350" indent="-514350">
                  <a:buAutoNum type="alphaUcPeriod"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v</m:t>
                    </m:r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s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t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ωr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A, B, C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14350" indent="-514350">
                  <a:buAutoNum type="alphaUcPeriod"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4350"/>
                <a:ext cx="8077200" cy="4476867"/>
              </a:xfrm>
              <a:prstGeom prst="rect">
                <a:avLst/>
              </a:prstGeom>
              <a:blipFill rotWithShape="1">
                <a:blip r:embed="rId4"/>
                <a:stretch>
                  <a:fillRect l="-1585" t="-13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81000" y="3486150"/>
            <a:ext cx="457200" cy="3429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937320"/>
                <a:ext cx="80772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Câu 5.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Tần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514350" indent="-514350">
                  <a:buAutoNum type="alphaUcPeriod"/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vòng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14350" indent="-514350">
                  <a:buAutoNum type="alphaUcPeriod"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tần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vòng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/s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Hz.</a:t>
                </a:r>
              </a:p>
              <a:p>
                <a:pPr marL="514350" indent="-514350">
                  <a:buAutoNum type="alphaUcPeriod"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D.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=2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37320"/>
                <a:ext cx="8077200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1509" t="-1724" r="-2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57200" y="3181350"/>
            <a:ext cx="457200" cy="3429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048081" y="608558"/>
            <a:ext cx="3930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+mj-lt"/>
              </a:rPr>
              <a:t>III. GIA TỐC HƯỚNG TÂM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048081" y="1032038"/>
            <a:ext cx="74863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Hướng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của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vectơ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gia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tốc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trong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chuyển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động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tròn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đều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.</a:t>
            </a:r>
            <a:endParaRPr lang="en-US" sz="2400" b="1" u="sng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7235" name="Object 67"/>
          <p:cNvGraphicFramePr>
            <a:graphicFrameLocks noChangeAspect="1"/>
          </p:cNvGraphicFramePr>
          <p:nvPr/>
        </p:nvGraphicFramePr>
        <p:xfrm>
          <a:off x="7962902" y="1895475"/>
          <a:ext cx="314325" cy="386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139680" imgH="279360" progId="Equation.DSMT4">
                  <p:embed/>
                </p:oleObj>
              </mc:Choice>
              <mc:Fallback>
                <p:oleObj name="Equation" r:id="rId3" imgW="139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2902" y="1895475"/>
                        <a:ext cx="314325" cy="386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77"/>
          <p:cNvSpPr txBox="1">
            <a:spLocks noChangeArrowheads="1"/>
          </p:cNvSpPr>
          <p:nvPr/>
        </p:nvSpPr>
        <p:spPr bwMode="auto">
          <a:xfrm>
            <a:off x="1837648" y="4057651"/>
            <a:ext cx="5782352" cy="461665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Tại sao người ta gọi là gia tốc hướng tâm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771650"/>
            <a:ext cx="6248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8348"/>
            <a:ext cx="9144000" cy="4520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5268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8" y="1470162"/>
            <a:ext cx="2057401" cy="25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9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4" grpId="0"/>
      <p:bldP spid="54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8348"/>
            <a:ext cx="9144000" cy="45203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5268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8191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tốc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tâm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40817"/>
            <a:ext cx="624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85800" y="2800350"/>
                <a:ext cx="1981200" cy="9906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00350"/>
                <a:ext cx="1981200" cy="9906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3276600" y="2800350"/>
                <a:ext cx="1981200" cy="990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800350"/>
                <a:ext cx="1981200" cy="990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6019800" y="2760518"/>
                <a:ext cx="1981200" cy="9906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760518"/>
                <a:ext cx="1981200" cy="9906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1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069221" y="1428750"/>
            <a:ext cx="7848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quạt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tần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400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quạt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0,8m.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quạt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2766937" y="3329285"/>
            <a:ext cx="3598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400 </a:t>
            </a:r>
            <a:r>
              <a:rPr lang="en-US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vòng</a:t>
            </a:r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= 6.67 Hz</a:t>
            </a:r>
          </a:p>
        </p:txBody>
      </p:sp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6011865" y="2634855"/>
            <a:ext cx="1512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>
              <a:latin typeface="VNI-WIN Sample Font" pitchFamily="2" charset="0"/>
            </a:endParaRPr>
          </a:p>
        </p:txBody>
      </p:sp>
      <p:sp>
        <p:nvSpPr>
          <p:cNvPr id="21513" name="Rectangle 2"/>
          <p:cNvSpPr>
            <a:spLocks noChangeArrowheads="1"/>
          </p:cNvSpPr>
          <p:nvPr/>
        </p:nvSpPr>
        <p:spPr bwMode="auto">
          <a:xfrm>
            <a:off x="457200" y="819150"/>
            <a:ext cx="4402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11 –</a:t>
            </a:r>
            <a:r>
              <a:rPr lang="en-US" sz="2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/34): 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733800" y="133350"/>
            <a:ext cx="16651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BÀI TẬP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343400" y="2865687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19600" y="1511112"/>
                <a:ext cx="4346370" cy="122027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b="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0" dirty="0" err="1" smtClean="0">
                    <a:solidFill>
                      <a:schemeClr val="bg1"/>
                    </a:solidFill>
                  </a:rPr>
                  <a:t>thể</a:t>
                </a:r>
                <a:r>
                  <a:rPr lang="en-US" sz="2400" b="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0" dirty="0" err="1" smtClean="0">
                    <a:solidFill>
                      <a:schemeClr val="bg1"/>
                    </a:solidFill>
                  </a:rPr>
                  <a:t>làm</a:t>
                </a:r>
                <a:r>
                  <a:rPr lang="en-US" sz="2400" b="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0" dirty="0" err="1" smtClean="0">
                    <a:solidFill>
                      <a:schemeClr val="bg1"/>
                    </a:solidFill>
                  </a:rPr>
                  <a:t>theo</a:t>
                </a:r>
                <a:r>
                  <a:rPr lang="en-US" sz="2400" b="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0" dirty="0" err="1" smtClean="0">
                    <a:solidFill>
                      <a:schemeClr val="bg1"/>
                    </a:solidFill>
                  </a:rPr>
                  <a:t>cách</a:t>
                </a:r>
                <a:r>
                  <a:rPr lang="en-US" sz="2400" b="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0" dirty="0" err="1" smtClean="0">
                    <a:solidFill>
                      <a:schemeClr val="bg1"/>
                    </a:solidFill>
                  </a:rPr>
                  <a:t>tìm</a:t>
                </a:r>
                <a:r>
                  <a:rPr lang="en-US" sz="2400" b="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0" dirty="0" err="1" smtClean="0">
                    <a:solidFill>
                      <a:schemeClr val="bg1"/>
                    </a:solidFill>
                  </a:rPr>
                  <a:t>chu</a:t>
                </a:r>
                <a:r>
                  <a:rPr lang="en-US" sz="2400" b="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0" dirty="0" err="1" smtClean="0">
                    <a:solidFill>
                      <a:schemeClr val="bg1"/>
                    </a:solidFill>
                  </a:rPr>
                  <a:t>kì</a:t>
                </a:r>
                <a:r>
                  <a:rPr lang="en-US" sz="2400" b="0" dirty="0" smtClean="0">
                    <a:solidFill>
                      <a:schemeClr val="bg1"/>
                    </a:solidFill>
                  </a:rPr>
                  <a:t> 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6,67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=0,14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511112"/>
                <a:ext cx="4346370" cy="12202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17694" y="3867150"/>
                <a:ext cx="65598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ố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độ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ó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: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.6,67=41,78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𝑟𝑎𝑑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694" y="3867150"/>
                <a:ext cx="655987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13062" y="4250382"/>
                <a:ext cx="59668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ố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độ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=0,8.41,78=33,5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62" y="4250382"/>
                <a:ext cx="596689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41182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13" grpId="0"/>
      <p:bldP spid="15" grpId="0"/>
      <p:bldP spid="5" grpId="0" animBg="1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24543" y="1047750"/>
            <a:ext cx="84606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tường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10cm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8cm. Cho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7"/>
              <p:cNvSpPr txBox="1">
                <a:spLocks noChangeArrowheads="1"/>
              </p:cNvSpPr>
              <p:nvPr/>
            </p:nvSpPr>
            <p:spPr bwMode="auto">
              <a:xfrm>
                <a:off x="1241847" y="3028950"/>
                <a:ext cx="7236579" cy="1524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Tìm tốc độ góc thông qua chu kì của kim giờ và kim phút</a:t>
                </a:r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50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1847" y="3028950"/>
                <a:ext cx="7236579" cy="1524905"/>
              </a:xfrm>
              <a:prstGeom prst="rect">
                <a:avLst/>
              </a:prstGeom>
              <a:blipFill rotWithShape="1">
                <a:blip r:embed="rId4"/>
                <a:stretch>
                  <a:fillRect l="-1348" t="-3200" r="-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2"/>
          <p:cNvSpPr>
            <a:spLocks noChangeArrowheads="1"/>
          </p:cNvSpPr>
          <p:nvPr/>
        </p:nvSpPr>
        <p:spPr bwMode="auto">
          <a:xfrm>
            <a:off x="457200" y="590550"/>
            <a:ext cx="4402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13 –</a:t>
            </a:r>
            <a:r>
              <a:rPr lang="en-US" sz="2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/34): 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733800" y="57150"/>
            <a:ext cx="16651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BÀI TẬP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324629" y="2567285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Gợi</a:t>
            </a:r>
            <a:r>
              <a:rPr lang="en-US" sz="24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ý</a:t>
            </a:r>
            <a:endParaRPr lang="en-US" sz="24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7952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2"/>
          <p:cNvSpPr>
            <a:spLocks noChangeArrowheads="1"/>
          </p:cNvSpPr>
          <p:nvPr/>
        </p:nvSpPr>
        <p:spPr bwMode="auto">
          <a:xfrm>
            <a:off x="457200" y="590550"/>
            <a:ext cx="4402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13 –</a:t>
            </a:r>
            <a:r>
              <a:rPr lang="en-US" sz="2800" b="1" dirty="0" err="1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/34): </a:t>
            </a:r>
            <a:endParaRPr lang="en-US" sz="2800" b="1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733800" y="57150"/>
            <a:ext cx="16651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BÀI TẬP</a:t>
            </a:r>
            <a:endParaRPr lang="en-US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372077" y="1058807"/>
            <a:ext cx="22466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00"/>
                </a:solidFill>
                <a:latin typeface="Calibri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FF00"/>
              </a:solidFill>
              <a:latin typeface="Calibri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71800" y="1520902"/>
                <a:ext cx="2771207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→ </m:t>
                      </m:r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520902"/>
                <a:ext cx="2771207" cy="7862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312980" y="2307143"/>
                <a:ext cx="7094314" cy="175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vi-VN" sz="24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𝑘𝑖𝑚</m:t>
                                  </m:r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𝑝h</m:t>
                                  </m:r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ú</m:t>
                                  </m:r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vi-VN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𝑘𝑖𝑚</m:t>
                                      </m:r>
                                      <m:r>
                                        <a:rPr lang="vi-VN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  <m:r>
                                        <a:rPr lang="vi-VN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𝑝h</m:t>
                                      </m:r>
                                      <m:r>
                                        <a:rPr lang="vi-VN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ú</m:t>
                                      </m:r>
                                      <m:r>
                                        <a:rPr lang="vi-VN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3600</m:t>
                                  </m:r>
                                </m:den>
                              </m:f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=0,00174 (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𝑟𝑎𝑑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𝑘𝑖𝑚</m:t>
                                  </m:r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𝑔𝑖</m:t>
                                  </m:r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ờ</m:t>
                                  </m:r>
                                </m:sub>
                              </m:s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𝑘𝑖𝑚</m:t>
                                      </m:r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  <m:r>
                                        <a:rPr lang="vi-VN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𝑔𝑖</m:t>
                                      </m:r>
                                      <m:r>
                                        <a:rPr lang="vi-VN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ờ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12.</m:t>
                                  </m:r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3600</m:t>
                                  </m:r>
                                </m:den>
                              </m:f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=0,000145 (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𝑟𝑎𝑑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80" y="2307143"/>
                <a:ext cx="7094314" cy="17571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7441" y="4171950"/>
                <a:ext cx="8991599" cy="1269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𝑘𝑖𝑚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𝑝h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ú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𝑘𝑖𝑚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𝑝h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ú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𝑘𝑖𝑚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𝑝h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ú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=0,1.0,00174=1,74.</m:t>
                      </m:r>
                      <m:sSup>
                        <m:sSupPr>
                          <m:ctrlP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−4</m:t>
                          </m:r>
                        </m:sup>
                      </m:sSup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/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vi-VN" sz="2400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𝑘𝑖𝑚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𝑔𝑖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ờ</m:t>
                          </m:r>
                        </m:sub>
                      </m:sSub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𝑘𝑖𝑚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𝑔𝑖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ờ</m:t>
                          </m:r>
                        </m:sub>
                      </m:sSub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𝑘𝑖𝑚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𝑔𝑖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ờ</m:t>
                          </m:r>
                        </m:sub>
                      </m:sSub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/>
                        </a:rPr>
                        <m:t>=0,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08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/>
                        </a:rPr>
                        <m:t>.0,000145=1,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16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/>
                        </a:rPr>
                        <m:t>/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  <a:p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41" y="4171950"/>
                <a:ext cx="8991599" cy="12691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13868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4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28600" y="1087509"/>
            <a:ext cx="9067799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Chiếc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đu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quay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bán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kính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3m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đang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quay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với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tần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sô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́ </a:t>
            </a:r>
            <a:r>
              <a:rPr lang="en-US" altLang="zh-CN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3vòng/</a:t>
            </a:r>
            <a:r>
              <a:rPr lang="en-US" altLang="zh-CN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phút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Xác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định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chu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ki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̀,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tốc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đô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̣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góc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tốc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đô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̣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dài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va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̀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tốc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hướng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tâm</a:t>
            </a:r>
            <a:r>
              <a:rPr lang="en-US" altLang="zh-C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13" name="Rectangle 2"/>
          <p:cNvSpPr>
            <a:spLocks noChangeArrowheads="1"/>
          </p:cNvSpPr>
          <p:nvPr/>
        </p:nvSpPr>
        <p:spPr bwMode="auto">
          <a:xfrm>
            <a:off x="457200" y="590550"/>
            <a:ext cx="1764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en-US" sz="2800" b="1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733800" y="57150"/>
            <a:ext cx="16651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BÀI TẬP</a:t>
            </a:r>
            <a:endParaRPr lang="en-US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89980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92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81915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ĐỊNH NGHĨA</a:t>
            </a:r>
          </a:p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tròn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33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37369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-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Chuyển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tròn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chuyển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quỹ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đạo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tròn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2" name="Picture 4" descr="Cách vẽ vòng đu quay: Bước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66950"/>
            <a:ext cx="2667000" cy="26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1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81000" y="1087508"/>
            <a:ext cx="8763000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Một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điểm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trên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vành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ngoài</a:t>
            </a:r>
            <a:r>
              <a:rPr lang="en-US" altLang="zh-CN" sz="280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của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một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lốp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xe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máy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cách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bánh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xe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30cm.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Xe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chuyển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thẳng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đều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.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Hỏi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bánh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xe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quay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bao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nhiêu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vòng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thì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số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chỉ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trên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hồ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tốc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độ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của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xe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sẽ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nhảy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một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số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ứng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với</a:t>
            </a:r>
            <a:r>
              <a:rPr lang="en-US" altLang="zh-CN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1km ?</a:t>
            </a:r>
            <a:endParaRPr lang="en-US" altLang="zh-CN" sz="28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21513" name="Rectangle 2"/>
          <p:cNvSpPr>
            <a:spLocks noChangeArrowheads="1"/>
          </p:cNvSpPr>
          <p:nvPr/>
        </p:nvSpPr>
        <p:spPr bwMode="auto">
          <a:xfrm>
            <a:off x="457200" y="590550"/>
            <a:ext cx="3683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( </a:t>
            </a:r>
            <a:r>
              <a:rPr lang="en-US" sz="2800" b="1" dirty="0" err="1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14-SGK)</a:t>
            </a:r>
            <a:endParaRPr lang="en-US" sz="2800" b="1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733800" y="57150"/>
            <a:ext cx="16651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BÀI TẬP</a:t>
            </a:r>
            <a:endParaRPr lang="en-US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60512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196215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Tiết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đến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đây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là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kết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thúc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Hẹn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gặp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lại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các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em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ở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tiết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sau</a:t>
            </a:r>
            <a:endParaRPr lang="en-US" sz="3600" b="1" dirty="0" smtClean="0">
              <a:ln w="11430"/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CHÚC CÁC EM HỌC TỐT !</a:t>
            </a:r>
            <a:endParaRPr lang="en-US" sz="3600" b="1" dirty="0">
              <a:ln w="11430"/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9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92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13335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6228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VÍ DỤ VỀ CHUYỂN ĐỘNG TRÒN</a:t>
            </a:r>
            <a:endParaRPr lang="en-US" sz="2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6" y="1101015"/>
            <a:ext cx="3276599" cy="261373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5" y="1077213"/>
            <a:ext cx="4070606" cy="271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0590" y="379095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quay.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92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81915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ĐỊNH NGHĨA</a:t>
            </a:r>
          </a:p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Tốc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1333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765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Tốc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trung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bình</a:t>
            </a:r>
            <a:r>
              <a:rPr lang="en-US" sz="3200" b="1" dirty="0" smtClean="0"/>
              <a:t> =</a:t>
            </a:r>
            <a:endParaRPr lang="en-US" sz="32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62400" y="3168937"/>
            <a:ext cx="480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8262" y="261494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Độ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325755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Thời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chuyển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9262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92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81915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ĐỊNH NGHĨA</a:t>
            </a:r>
          </a:p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đều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33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00400" y="173355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05200" y="173355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2038350"/>
            <a:ext cx="12192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Quỹ</a:t>
            </a:r>
            <a:r>
              <a:rPr lang="en-US" sz="2000" dirty="0" smtClean="0"/>
              <a:t> </a:t>
            </a:r>
            <a:r>
              <a:rPr lang="en-US" sz="2000" dirty="0" err="1" smtClean="0"/>
              <a:t>đạo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endParaRPr lang="en-US" sz="2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962400" y="173355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91000" y="173355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16566" y="2038350"/>
            <a:ext cx="14478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Tốc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bình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3409950"/>
            <a:ext cx="9144000" cy="1477328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/>
            <a:r>
              <a:rPr lang="en-US" sz="3000" b="1" dirty="0" smtClean="0">
                <a:solidFill>
                  <a:schemeClr val="tx1"/>
                </a:solidFill>
                <a:latin typeface="+mj-lt"/>
              </a:rPr>
              <a:t>      -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Chuyển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sz="30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tròn</a:t>
            </a:r>
            <a:r>
              <a:rPr lang="en-US" sz="30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đều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chuyển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quỹ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đạo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tròn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tốc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trung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bình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mọi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cung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tròn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3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nhau</a:t>
            </a:r>
            <a:endParaRPr lang="en-US" sz="3000" b="1" i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5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92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1333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2395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CHO MỘT SỐ VÍ DỤ VỀ CHUYỂN ĐỘNG TRÒN ĐỀU ?</a:t>
            </a:r>
            <a:endParaRPr lang="en-US" sz="28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09750"/>
            <a:ext cx="4419600" cy="324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92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66750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TỐC ĐỘ DÀI VÀ TỐC ĐỘ GÓC</a:t>
            </a:r>
          </a:p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Tốc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dài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33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1559302"/>
                <a:ext cx="883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41313"/>
                <a:r>
                  <a:rPr lang="en-US" sz="2400" dirty="0" smtClean="0"/>
                  <a:t>-</a:t>
                </a:r>
                <a:r>
                  <a:rPr lang="en-US" sz="2400" dirty="0" err="1" smtClean="0"/>
                  <a:t>Gọi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độ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dài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của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cung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tròn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vật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được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từ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điểm</a:t>
                </a:r>
                <a:r>
                  <a:rPr lang="en-US" sz="2400" dirty="0" smtClean="0"/>
                  <a:t> M </a:t>
                </a:r>
                <a:r>
                  <a:rPr lang="en-US" sz="2400" dirty="0" err="1" smtClean="0"/>
                  <a:t>đến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điểm</a:t>
                </a:r>
                <a:r>
                  <a:rPr lang="en-US" sz="2400" dirty="0" smtClean="0"/>
                  <a:t> M’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khoảng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thời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rất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ngắn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pPr indent="341313"/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Tốc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độ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dài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của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vật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tại</a:t>
                </a:r>
                <a:r>
                  <a:rPr lang="en-US" sz="2400" dirty="0" smtClean="0"/>
                  <a:t> M: </a:t>
                </a:r>
              </a:p>
              <a:p>
                <a:pPr indent="341313"/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59302"/>
                <a:ext cx="88392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034" t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790980" y="2517584"/>
            <a:ext cx="1952740" cy="1882966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8088216" y="2522404"/>
            <a:ext cx="18086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9" name="Arc 22"/>
          <p:cNvSpPr>
            <a:spLocks/>
          </p:cNvSpPr>
          <p:nvPr/>
        </p:nvSpPr>
        <p:spPr bwMode="auto">
          <a:xfrm rot="337763">
            <a:off x="8009704" y="2556771"/>
            <a:ext cx="722510" cy="443918"/>
          </a:xfrm>
          <a:custGeom>
            <a:avLst/>
            <a:gdLst>
              <a:gd name="T0" fmla="*/ 239 w 21318"/>
              <a:gd name="T1" fmla="*/ 0 h 19429"/>
              <a:gd name="T2" fmla="*/ 540 w 21318"/>
              <a:gd name="T3" fmla="*/ 640 h 19429"/>
              <a:gd name="T4" fmla="*/ 0 w 21318"/>
              <a:gd name="T5" fmla="*/ 780 h 194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18" h="19429" fill="none" extrusionOk="0">
                <a:moveTo>
                  <a:pt x="9437" y="0"/>
                </a:moveTo>
                <a:cubicBezTo>
                  <a:pt x="15755" y="3068"/>
                  <a:pt x="20186" y="9018"/>
                  <a:pt x="21317" y="15950"/>
                </a:cubicBezTo>
              </a:path>
              <a:path w="21318" h="19429" stroke="0" extrusionOk="0">
                <a:moveTo>
                  <a:pt x="9437" y="0"/>
                </a:moveTo>
                <a:cubicBezTo>
                  <a:pt x="15755" y="3068"/>
                  <a:pt x="20186" y="9018"/>
                  <a:pt x="21317" y="15950"/>
                </a:cubicBezTo>
                <a:lnTo>
                  <a:pt x="0" y="19429"/>
                </a:lnTo>
                <a:lnTo>
                  <a:pt x="9437" y="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8598815" y="3009840"/>
            <a:ext cx="18086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028082" y="2147867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 dirty="0" smtClean="0">
                <a:latin typeface="+mj-lt"/>
              </a:rPr>
              <a:t>M</a:t>
            </a:r>
            <a:endParaRPr lang="en-US" altLang="vi-VN" sz="2000" b="1" dirty="0">
              <a:latin typeface="+mj-lt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763000" y="3009840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 dirty="0" smtClean="0">
                <a:latin typeface="+mj-lt"/>
              </a:rPr>
              <a:t>M’</a:t>
            </a:r>
            <a:endParaRPr lang="en-US" altLang="vi-VN" sz="2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8407246" y="2378620"/>
                <a:ext cx="838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vi-VN" sz="20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vi-VN" sz="2000" b="1" i="1" smtClean="0">
                          <a:latin typeface="Cambria Math"/>
                          <a:ea typeface="Cambria Math"/>
                        </a:rPr>
                        <m:t>𝒔</m:t>
                      </m:r>
                    </m:oMath>
                  </m:oMathPara>
                </a14:m>
                <a:endParaRPr lang="en-US" altLang="vi-VN" sz="2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07246" y="2378620"/>
                <a:ext cx="83820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057400" y="2876550"/>
                <a:ext cx="1600200" cy="859820"/>
              </a:xfrm>
              <a:prstGeom prst="roundRect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76550"/>
                <a:ext cx="1600200" cy="85982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3959905"/>
            <a:ext cx="664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tròn</a:t>
            </a:r>
            <a:r>
              <a:rPr lang="en-US" sz="2400" dirty="0" smtClean="0"/>
              <a:t> </a:t>
            </a:r>
            <a:r>
              <a:rPr lang="en-US" sz="2400" dirty="0" err="1" smtClean="0"/>
              <a:t>đều</a:t>
            </a:r>
            <a:r>
              <a:rPr lang="en-US" sz="2400" dirty="0" smtClean="0"/>
              <a:t>, </a:t>
            </a:r>
            <a:r>
              <a:rPr lang="en-US" sz="2400" dirty="0" err="1" smtClean="0"/>
              <a:t>tốc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 smtClean="0"/>
              <a:t> </a:t>
            </a:r>
            <a:r>
              <a:rPr lang="en-US" sz="2400" dirty="0" err="1" smtClean="0"/>
              <a:t>chính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tốc</a:t>
            </a:r>
            <a:r>
              <a:rPr lang="en-US" sz="2400" dirty="0" smtClean="0"/>
              <a:t> </a:t>
            </a:r>
            <a:r>
              <a:rPr lang="en-US" sz="2400" dirty="0" err="1" smtClean="0"/>
              <a:t>tức</a:t>
            </a:r>
            <a:r>
              <a:rPr lang="en-US" sz="2400" dirty="0" smtClean="0"/>
              <a:t> </a:t>
            </a:r>
            <a:r>
              <a:rPr lang="en-US" sz="2400" dirty="0" err="1" smtClean="0"/>
              <a:t>thời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đổi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71501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TẬP VẬN DỤNG</a:t>
            </a:r>
          </a:p>
          <a:p>
            <a:endParaRPr lang="en-US" sz="28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29289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C2.SGK/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30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100m.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2987856"/>
                <a:ext cx="8077200" cy="141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Tốc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4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4000" i="1" dirty="0">
                            <a:latin typeface="Cambria Math"/>
                            <a:cs typeface="Times New Roman" pitchFamily="18" charset="0"/>
                          </a:rPr>
                          <m:t>2.60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.3,14</m:t>
                        </m:r>
                        <m:r>
                          <a:rPr lang="en-US" sz="40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.100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2.60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 </m:t>
                    </m:r>
                    <m:r>
                      <a:rPr lang="en-US" sz="40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  <m:r>
                      <a:rPr lang="en-US" sz="4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5,23 </m:t>
                    </m:r>
                    <m:r>
                      <a:rPr lang="en-US" sz="4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4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/</m:t>
                    </m:r>
                    <m:r>
                      <a:rPr lang="en-US" sz="4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𝑠</m:t>
                    </m:r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987856"/>
                <a:ext cx="8077200" cy="1412694"/>
              </a:xfrm>
              <a:prstGeom prst="rect">
                <a:avLst/>
              </a:prstGeom>
              <a:blipFill rotWithShape="1">
                <a:blip r:embed="rId2"/>
                <a:stretch>
                  <a:fillRect l="-2717" t="-4310" b="-77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48000" y="265813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292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800" y="1333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</a:rPr>
              <a:t> 5: CHUYỂN ĐỘNG TRÒN ĐỀU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39200" y="1837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510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594</TotalTime>
  <Words>2019</Words>
  <Application>Microsoft Office PowerPoint</Application>
  <PresentationFormat>On-screen Show (16:9)</PresentationFormat>
  <Paragraphs>210</Paragraphs>
  <Slides>31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Office Theme</vt:lpstr>
      <vt:lpstr>1_Office Theme</vt:lpstr>
      <vt:lpstr>2_Office Theme</vt:lpstr>
      <vt:lpstr>Austin</vt:lpstr>
      <vt:lpstr>Equation</vt:lpstr>
      <vt:lpstr>PowerPoint Presentation</vt:lpstr>
      <vt:lpstr>Bài 5:  CHUYỂN ĐỘNG TRÒN ĐỀU (2 tiết)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2006-08-16T00:00:00Z</dcterms:created>
  <dcterms:modified xsi:type="dcterms:W3CDTF">2021-08-27T15:18:22Z</dcterms:modified>
</cp:coreProperties>
</file>