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305" r:id="rId3"/>
    <p:sldId id="323" r:id="rId4"/>
    <p:sldId id="307" r:id="rId5"/>
    <p:sldId id="308" r:id="rId6"/>
    <p:sldId id="318" r:id="rId7"/>
    <p:sldId id="309" r:id="rId8"/>
    <p:sldId id="319" r:id="rId9"/>
    <p:sldId id="310" r:id="rId10"/>
    <p:sldId id="316" r:id="rId11"/>
    <p:sldId id="317" r:id="rId12"/>
    <p:sldId id="311" r:id="rId13"/>
    <p:sldId id="312" r:id="rId14"/>
    <p:sldId id="313" r:id="rId15"/>
    <p:sldId id="314" r:id="rId16"/>
    <p:sldId id="320" r:id="rId17"/>
    <p:sldId id="321" r:id="rId18"/>
    <p:sldId id="29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B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26" autoAdjust="0"/>
    <p:restoredTop sz="94660"/>
  </p:normalViewPr>
  <p:slideViewPr>
    <p:cSldViewPr>
      <p:cViewPr varScale="1">
        <p:scale>
          <a:sx n="69" d="100"/>
          <a:sy n="69" d="100"/>
        </p:scale>
        <p:origin x="6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6F9BA5-0A74-4BF0-9152-FED0800B5AB2}" type="datetimeFigureOut">
              <a:rPr lang="en-US" smtClean="0"/>
              <a:t>7/1/2023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4F579E-5FCB-448E-BBD7-6222FE0FF5E2}" type="slidenum">
              <a:rPr lang="en-US" smtClean="0"/>
              <a:t>‹#›</a:t>
            </a:fld>
            <a:endParaRPr lang="en-US"/>
          </a:p>
        </p:txBody>
      </p:sp>
    </p:spTree>
    <p:extLst>
      <p:ext uri="{BB962C8B-B14F-4D97-AF65-F5344CB8AC3E}">
        <p14:creationId xmlns:p14="http://schemas.microsoft.com/office/powerpoint/2010/main" val="371376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4F579E-5FCB-448E-BBD7-6222FE0FF5E2}" type="slidenum">
              <a:rPr lang="en-US" smtClean="0"/>
              <a:t>1</a:t>
            </a:fld>
            <a:endParaRPr lang="en-US" dirty="0"/>
          </a:p>
        </p:txBody>
      </p:sp>
    </p:spTree>
    <p:extLst>
      <p:ext uri="{BB962C8B-B14F-4D97-AF65-F5344CB8AC3E}">
        <p14:creationId xmlns:p14="http://schemas.microsoft.com/office/powerpoint/2010/main" val="387749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A05616-229E-412F-A69A-F0679D576289}" type="datetimeFigureOut">
              <a:rPr lang="en-US" smtClean="0"/>
              <a:t>7/1/2023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34FA37-28E7-4035-9073-C8A86A9268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A05616-229E-412F-A69A-F0679D576289}" type="datetimeFigureOut">
              <a:rPr lang="en-US" smtClean="0"/>
              <a:t>7/1/2023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A05616-229E-412F-A69A-F0679D576289}" type="datetimeFigureOut">
              <a:rPr lang="en-US" smtClean="0"/>
              <a:t>7/1/2023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05616-229E-412F-A69A-F0679D576289}" type="datetimeFigureOut">
              <a:rPr lang="en-US" smtClean="0"/>
              <a:t>7/1/2023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34FA37-28E7-4035-9073-C8A86A92681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A05616-229E-412F-A69A-F0679D576289}" type="datetimeFigureOut">
              <a:rPr lang="en-US" smtClean="0"/>
              <a:t>7/1/2023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34FA37-28E7-4035-9073-C8A86A92681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j02321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7300" y="4474462"/>
            <a:ext cx="14478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a:grpSpLocks/>
          </p:cNvGrpSpPr>
          <p:nvPr/>
        </p:nvGrpSpPr>
        <p:grpSpPr bwMode="auto">
          <a:xfrm>
            <a:off x="1331912" y="3167949"/>
            <a:ext cx="1905000" cy="1295400"/>
            <a:chOff x="2400" y="1776"/>
            <a:chExt cx="1597" cy="1178"/>
          </a:xfrm>
        </p:grpSpPr>
        <p:sp>
          <p:nvSpPr>
            <p:cNvPr id="5" name="AutoShape 26"/>
            <p:cNvSpPr>
              <a:spLocks noChangeAspect="1" noChangeArrowheads="1" noTextEdit="1"/>
            </p:cNvSpPr>
            <p:nvPr/>
          </p:nvSpPr>
          <p:spPr bwMode="auto">
            <a:xfrm>
              <a:off x="2400" y="1776"/>
              <a:ext cx="1597" cy="1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6" name="Freeform 5"/>
            <p:cNvSpPr>
              <a:spLocks/>
            </p:cNvSpPr>
            <p:nvPr/>
          </p:nvSpPr>
          <p:spPr bwMode="auto">
            <a:xfrm>
              <a:off x="2400" y="1776"/>
              <a:ext cx="1597" cy="1094"/>
            </a:xfrm>
            <a:custGeom>
              <a:avLst/>
              <a:gdLst>
                <a:gd name="T0" fmla="*/ 2774 w 3194"/>
                <a:gd name="T1" fmla="*/ 1653 h 2188"/>
                <a:gd name="T2" fmla="*/ 2888 w 3194"/>
                <a:gd name="T3" fmla="*/ 1388 h 2188"/>
                <a:gd name="T4" fmla="*/ 2929 w 3194"/>
                <a:gd name="T5" fmla="*/ 1095 h 2188"/>
                <a:gd name="T6" fmla="*/ 2881 w 3194"/>
                <a:gd name="T7" fmla="*/ 770 h 2188"/>
                <a:gd name="T8" fmla="*/ 2743 w 3194"/>
                <a:gd name="T9" fmla="*/ 483 h 2188"/>
                <a:gd name="T10" fmla="*/ 2530 w 3194"/>
                <a:gd name="T11" fmla="*/ 250 h 2188"/>
                <a:gd name="T12" fmla="*/ 2259 w 3194"/>
                <a:gd name="T13" fmla="*/ 86 h 2188"/>
                <a:gd name="T14" fmla="*/ 1946 w 3194"/>
                <a:gd name="T15" fmla="*/ 6 h 2188"/>
                <a:gd name="T16" fmla="*/ 1938 w 3194"/>
                <a:gd name="T17" fmla="*/ 69 h 2188"/>
                <a:gd name="T18" fmla="*/ 2235 w 3194"/>
                <a:gd name="T19" fmla="*/ 146 h 2188"/>
                <a:gd name="T20" fmla="*/ 2489 w 3194"/>
                <a:gd name="T21" fmla="*/ 298 h 2188"/>
                <a:gd name="T22" fmla="*/ 2688 w 3194"/>
                <a:gd name="T23" fmla="*/ 519 h 2188"/>
                <a:gd name="T24" fmla="*/ 2817 w 3194"/>
                <a:gd name="T25" fmla="*/ 789 h 2188"/>
                <a:gd name="T26" fmla="*/ 2864 w 3194"/>
                <a:gd name="T27" fmla="*/ 1095 h 2188"/>
                <a:gd name="T28" fmla="*/ 2821 w 3194"/>
                <a:gd name="T29" fmla="*/ 1386 h 2188"/>
                <a:gd name="T30" fmla="*/ 2703 w 3194"/>
                <a:gd name="T31" fmla="*/ 1645 h 2188"/>
                <a:gd name="T32" fmla="*/ 2520 w 3194"/>
                <a:gd name="T33" fmla="*/ 1860 h 2188"/>
                <a:gd name="T34" fmla="*/ 2285 w 3194"/>
                <a:gd name="T35" fmla="*/ 2018 h 2188"/>
                <a:gd name="T36" fmla="*/ 2011 w 3194"/>
                <a:gd name="T37" fmla="*/ 2108 h 2188"/>
                <a:gd name="T38" fmla="*/ 1778 w 3194"/>
                <a:gd name="T39" fmla="*/ 2121 h 2188"/>
                <a:gd name="T40" fmla="*/ 1563 w 3194"/>
                <a:gd name="T41" fmla="*/ 2086 h 2188"/>
                <a:gd name="T42" fmla="*/ 1366 w 3194"/>
                <a:gd name="T43" fmla="*/ 2009 h 2188"/>
                <a:gd name="T44" fmla="*/ 1187 w 3194"/>
                <a:gd name="T45" fmla="*/ 1893 h 2188"/>
                <a:gd name="T46" fmla="*/ 1035 w 3194"/>
                <a:gd name="T47" fmla="*/ 1742 h 2188"/>
                <a:gd name="T48" fmla="*/ 918 w 3194"/>
                <a:gd name="T49" fmla="*/ 1561 h 2188"/>
                <a:gd name="T50" fmla="*/ 845 w 3194"/>
                <a:gd name="T51" fmla="*/ 1558 h 2188"/>
                <a:gd name="T52" fmla="*/ 907 w 3194"/>
                <a:gd name="T53" fmla="*/ 1671 h 2188"/>
                <a:gd name="T54" fmla="*/ 979 w 3194"/>
                <a:gd name="T55" fmla="*/ 1774 h 2188"/>
                <a:gd name="T56" fmla="*/ 312 w 3194"/>
                <a:gd name="T57" fmla="*/ 1871 h 2188"/>
                <a:gd name="T58" fmla="*/ 1058 w 3194"/>
                <a:gd name="T59" fmla="*/ 1880 h 2188"/>
                <a:gd name="T60" fmla="*/ 1106 w 3194"/>
                <a:gd name="T61" fmla="*/ 1914 h 2188"/>
                <a:gd name="T62" fmla="*/ 1160 w 3194"/>
                <a:gd name="T63" fmla="*/ 1955 h 2188"/>
                <a:gd name="T64" fmla="*/ 1252 w 3194"/>
                <a:gd name="T65" fmla="*/ 2018 h 2188"/>
                <a:gd name="T66" fmla="*/ 1351 w 3194"/>
                <a:gd name="T67" fmla="*/ 2074 h 2188"/>
                <a:gd name="T68" fmla="*/ 1455 w 3194"/>
                <a:gd name="T69" fmla="*/ 2119 h 2188"/>
                <a:gd name="T70" fmla="*/ 1565 w 3194"/>
                <a:gd name="T71" fmla="*/ 2155 h 2188"/>
                <a:gd name="T72" fmla="*/ 1679 w 3194"/>
                <a:gd name="T73" fmla="*/ 2177 h 2188"/>
                <a:gd name="T74" fmla="*/ 1795 w 3194"/>
                <a:gd name="T75" fmla="*/ 2188 h 2188"/>
                <a:gd name="T76" fmla="*/ 1854 w 3194"/>
                <a:gd name="T77" fmla="*/ 2188 h 2188"/>
                <a:gd name="T78" fmla="*/ 1884 w 3194"/>
                <a:gd name="T79" fmla="*/ 2186 h 2188"/>
                <a:gd name="T80" fmla="*/ 1914 w 3194"/>
                <a:gd name="T81" fmla="*/ 2184 h 2188"/>
                <a:gd name="T82" fmla="*/ 2215 w 3194"/>
                <a:gd name="T83" fmla="*/ 2119 h 2188"/>
                <a:gd name="T84" fmla="*/ 2298 w 3194"/>
                <a:gd name="T85" fmla="*/ 2084 h 2188"/>
                <a:gd name="T86" fmla="*/ 2377 w 3194"/>
                <a:gd name="T87" fmla="*/ 2043 h 2188"/>
                <a:gd name="T88" fmla="*/ 2453 w 3194"/>
                <a:gd name="T89" fmla="*/ 1996 h 2188"/>
                <a:gd name="T90" fmla="*/ 2524 w 3194"/>
                <a:gd name="T91" fmla="*/ 1942 h 2188"/>
                <a:gd name="T92" fmla="*/ 2591 w 3194"/>
                <a:gd name="T93" fmla="*/ 1882 h 2188"/>
                <a:gd name="T94" fmla="*/ 3194 w 3194"/>
                <a:gd name="T95" fmla="*/ 1871 h 2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4" h="2188">
                  <a:moveTo>
                    <a:pt x="2662" y="1808"/>
                  </a:moveTo>
                  <a:lnTo>
                    <a:pt x="2722" y="1733"/>
                  </a:lnTo>
                  <a:lnTo>
                    <a:pt x="2774" y="1653"/>
                  </a:lnTo>
                  <a:lnTo>
                    <a:pt x="2819" y="1569"/>
                  </a:lnTo>
                  <a:lnTo>
                    <a:pt x="2858" y="1481"/>
                  </a:lnTo>
                  <a:lnTo>
                    <a:pt x="2888" y="1388"/>
                  </a:lnTo>
                  <a:lnTo>
                    <a:pt x="2910" y="1293"/>
                  </a:lnTo>
                  <a:lnTo>
                    <a:pt x="2925" y="1196"/>
                  </a:lnTo>
                  <a:lnTo>
                    <a:pt x="2929" y="1095"/>
                  </a:lnTo>
                  <a:lnTo>
                    <a:pt x="2923" y="983"/>
                  </a:lnTo>
                  <a:lnTo>
                    <a:pt x="2907" y="875"/>
                  </a:lnTo>
                  <a:lnTo>
                    <a:pt x="2881" y="770"/>
                  </a:lnTo>
                  <a:lnTo>
                    <a:pt x="2843" y="670"/>
                  </a:lnTo>
                  <a:lnTo>
                    <a:pt x="2797" y="573"/>
                  </a:lnTo>
                  <a:lnTo>
                    <a:pt x="2743" y="483"/>
                  </a:lnTo>
                  <a:lnTo>
                    <a:pt x="2679" y="399"/>
                  </a:lnTo>
                  <a:lnTo>
                    <a:pt x="2608" y="321"/>
                  </a:lnTo>
                  <a:lnTo>
                    <a:pt x="2530" y="250"/>
                  </a:lnTo>
                  <a:lnTo>
                    <a:pt x="2446" y="187"/>
                  </a:lnTo>
                  <a:lnTo>
                    <a:pt x="2356" y="132"/>
                  </a:lnTo>
                  <a:lnTo>
                    <a:pt x="2259" y="86"/>
                  </a:lnTo>
                  <a:lnTo>
                    <a:pt x="2159" y="49"/>
                  </a:lnTo>
                  <a:lnTo>
                    <a:pt x="2054" y="22"/>
                  </a:lnTo>
                  <a:lnTo>
                    <a:pt x="1946" y="6"/>
                  </a:lnTo>
                  <a:lnTo>
                    <a:pt x="1834" y="0"/>
                  </a:lnTo>
                  <a:lnTo>
                    <a:pt x="1834" y="63"/>
                  </a:lnTo>
                  <a:lnTo>
                    <a:pt x="1938" y="69"/>
                  </a:lnTo>
                  <a:lnTo>
                    <a:pt x="2041" y="84"/>
                  </a:lnTo>
                  <a:lnTo>
                    <a:pt x="2140" y="110"/>
                  </a:lnTo>
                  <a:lnTo>
                    <a:pt x="2235" y="146"/>
                  </a:lnTo>
                  <a:lnTo>
                    <a:pt x="2325" y="188"/>
                  </a:lnTo>
                  <a:lnTo>
                    <a:pt x="2410" y="241"/>
                  </a:lnTo>
                  <a:lnTo>
                    <a:pt x="2489" y="298"/>
                  </a:lnTo>
                  <a:lnTo>
                    <a:pt x="2562" y="366"/>
                  </a:lnTo>
                  <a:lnTo>
                    <a:pt x="2629" y="438"/>
                  </a:lnTo>
                  <a:lnTo>
                    <a:pt x="2688" y="519"/>
                  </a:lnTo>
                  <a:lnTo>
                    <a:pt x="2739" y="604"/>
                  </a:lnTo>
                  <a:lnTo>
                    <a:pt x="2784" y="694"/>
                  </a:lnTo>
                  <a:lnTo>
                    <a:pt x="2817" y="789"/>
                  </a:lnTo>
                  <a:lnTo>
                    <a:pt x="2843" y="888"/>
                  </a:lnTo>
                  <a:lnTo>
                    <a:pt x="2858" y="991"/>
                  </a:lnTo>
                  <a:lnTo>
                    <a:pt x="2864" y="1095"/>
                  </a:lnTo>
                  <a:lnTo>
                    <a:pt x="2858" y="1196"/>
                  </a:lnTo>
                  <a:lnTo>
                    <a:pt x="2845" y="1293"/>
                  </a:lnTo>
                  <a:lnTo>
                    <a:pt x="2821" y="1386"/>
                  </a:lnTo>
                  <a:lnTo>
                    <a:pt x="2789" y="1477"/>
                  </a:lnTo>
                  <a:lnTo>
                    <a:pt x="2750" y="1563"/>
                  </a:lnTo>
                  <a:lnTo>
                    <a:pt x="2703" y="1645"/>
                  </a:lnTo>
                  <a:lnTo>
                    <a:pt x="2649" y="1724"/>
                  </a:lnTo>
                  <a:lnTo>
                    <a:pt x="2588" y="1795"/>
                  </a:lnTo>
                  <a:lnTo>
                    <a:pt x="2520" y="1860"/>
                  </a:lnTo>
                  <a:lnTo>
                    <a:pt x="2448" y="1919"/>
                  </a:lnTo>
                  <a:lnTo>
                    <a:pt x="2369" y="1974"/>
                  </a:lnTo>
                  <a:lnTo>
                    <a:pt x="2285" y="2018"/>
                  </a:lnTo>
                  <a:lnTo>
                    <a:pt x="2198" y="2056"/>
                  </a:lnTo>
                  <a:lnTo>
                    <a:pt x="2106" y="2086"/>
                  </a:lnTo>
                  <a:lnTo>
                    <a:pt x="2011" y="2108"/>
                  </a:lnTo>
                  <a:lnTo>
                    <a:pt x="1912" y="2119"/>
                  </a:lnTo>
                  <a:lnTo>
                    <a:pt x="1778" y="2119"/>
                  </a:lnTo>
                  <a:lnTo>
                    <a:pt x="1778" y="2121"/>
                  </a:lnTo>
                  <a:lnTo>
                    <a:pt x="1705" y="2113"/>
                  </a:lnTo>
                  <a:lnTo>
                    <a:pt x="1634" y="2102"/>
                  </a:lnTo>
                  <a:lnTo>
                    <a:pt x="1563" y="2086"/>
                  </a:lnTo>
                  <a:lnTo>
                    <a:pt x="1496" y="2065"/>
                  </a:lnTo>
                  <a:lnTo>
                    <a:pt x="1429" y="2039"/>
                  </a:lnTo>
                  <a:lnTo>
                    <a:pt x="1366" y="2009"/>
                  </a:lnTo>
                  <a:lnTo>
                    <a:pt x="1304" y="1974"/>
                  </a:lnTo>
                  <a:lnTo>
                    <a:pt x="1244" y="1936"/>
                  </a:lnTo>
                  <a:lnTo>
                    <a:pt x="1187" y="1893"/>
                  </a:lnTo>
                  <a:lnTo>
                    <a:pt x="1134" y="1847"/>
                  </a:lnTo>
                  <a:lnTo>
                    <a:pt x="1084" y="1796"/>
                  </a:lnTo>
                  <a:lnTo>
                    <a:pt x="1035" y="1742"/>
                  </a:lnTo>
                  <a:lnTo>
                    <a:pt x="993" y="1684"/>
                  </a:lnTo>
                  <a:lnTo>
                    <a:pt x="953" y="1625"/>
                  </a:lnTo>
                  <a:lnTo>
                    <a:pt x="918" y="1561"/>
                  </a:lnTo>
                  <a:lnTo>
                    <a:pt x="886" y="1494"/>
                  </a:lnTo>
                  <a:lnTo>
                    <a:pt x="826" y="1518"/>
                  </a:lnTo>
                  <a:lnTo>
                    <a:pt x="845" y="1558"/>
                  </a:lnTo>
                  <a:lnTo>
                    <a:pt x="864" y="1597"/>
                  </a:lnTo>
                  <a:lnTo>
                    <a:pt x="884" y="1634"/>
                  </a:lnTo>
                  <a:lnTo>
                    <a:pt x="907" y="1671"/>
                  </a:lnTo>
                  <a:lnTo>
                    <a:pt x="929" y="1707"/>
                  </a:lnTo>
                  <a:lnTo>
                    <a:pt x="953" y="1740"/>
                  </a:lnTo>
                  <a:lnTo>
                    <a:pt x="979" y="1774"/>
                  </a:lnTo>
                  <a:lnTo>
                    <a:pt x="1006" y="1808"/>
                  </a:lnTo>
                  <a:lnTo>
                    <a:pt x="312" y="1808"/>
                  </a:lnTo>
                  <a:lnTo>
                    <a:pt x="312" y="1871"/>
                  </a:lnTo>
                  <a:lnTo>
                    <a:pt x="1045" y="1871"/>
                  </a:lnTo>
                  <a:lnTo>
                    <a:pt x="1048" y="1873"/>
                  </a:lnTo>
                  <a:lnTo>
                    <a:pt x="1058" y="1880"/>
                  </a:lnTo>
                  <a:lnTo>
                    <a:pt x="1071" y="1890"/>
                  </a:lnTo>
                  <a:lnTo>
                    <a:pt x="1088" y="1901"/>
                  </a:lnTo>
                  <a:lnTo>
                    <a:pt x="1106" y="1914"/>
                  </a:lnTo>
                  <a:lnTo>
                    <a:pt x="1125" y="1929"/>
                  </a:lnTo>
                  <a:lnTo>
                    <a:pt x="1144" y="1942"/>
                  </a:lnTo>
                  <a:lnTo>
                    <a:pt x="1160" y="1955"/>
                  </a:lnTo>
                  <a:lnTo>
                    <a:pt x="0" y="1955"/>
                  </a:lnTo>
                  <a:lnTo>
                    <a:pt x="0" y="2018"/>
                  </a:lnTo>
                  <a:lnTo>
                    <a:pt x="1252" y="2018"/>
                  </a:lnTo>
                  <a:lnTo>
                    <a:pt x="1284" y="2039"/>
                  </a:lnTo>
                  <a:lnTo>
                    <a:pt x="1317" y="2058"/>
                  </a:lnTo>
                  <a:lnTo>
                    <a:pt x="1351" y="2074"/>
                  </a:lnTo>
                  <a:lnTo>
                    <a:pt x="1386" y="2091"/>
                  </a:lnTo>
                  <a:lnTo>
                    <a:pt x="1420" y="2106"/>
                  </a:lnTo>
                  <a:lnTo>
                    <a:pt x="1455" y="2119"/>
                  </a:lnTo>
                  <a:lnTo>
                    <a:pt x="1493" y="2132"/>
                  </a:lnTo>
                  <a:lnTo>
                    <a:pt x="1528" y="2143"/>
                  </a:lnTo>
                  <a:lnTo>
                    <a:pt x="1565" y="2155"/>
                  </a:lnTo>
                  <a:lnTo>
                    <a:pt x="1603" y="2162"/>
                  </a:lnTo>
                  <a:lnTo>
                    <a:pt x="1640" y="2171"/>
                  </a:lnTo>
                  <a:lnTo>
                    <a:pt x="1679" y="2177"/>
                  </a:lnTo>
                  <a:lnTo>
                    <a:pt x="1716" y="2183"/>
                  </a:lnTo>
                  <a:lnTo>
                    <a:pt x="1756" y="2184"/>
                  </a:lnTo>
                  <a:lnTo>
                    <a:pt x="1795" y="2188"/>
                  </a:lnTo>
                  <a:lnTo>
                    <a:pt x="1834" y="2188"/>
                  </a:lnTo>
                  <a:lnTo>
                    <a:pt x="1845" y="2188"/>
                  </a:lnTo>
                  <a:lnTo>
                    <a:pt x="1854" y="2188"/>
                  </a:lnTo>
                  <a:lnTo>
                    <a:pt x="1866" y="2188"/>
                  </a:lnTo>
                  <a:lnTo>
                    <a:pt x="1875" y="2186"/>
                  </a:lnTo>
                  <a:lnTo>
                    <a:pt x="1884" y="2186"/>
                  </a:lnTo>
                  <a:lnTo>
                    <a:pt x="1894" y="2186"/>
                  </a:lnTo>
                  <a:lnTo>
                    <a:pt x="1905" y="2184"/>
                  </a:lnTo>
                  <a:lnTo>
                    <a:pt x="1914" y="2184"/>
                  </a:lnTo>
                  <a:lnTo>
                    <a:pt x="2866" y="2184"/>
                  </a:lnTo>
                  <a:lnTo>
                    <a:pt x="2866" y="2119"/>
                  </a:lnTo>
                  <a:lnTo>
                    <a:pt x="2215" y="2119"/>
                  </a:lnTo>
                  <a:lnTo>
                    <a:pt x="2243" y="2108"/>
                  </a:lnTo>
                  <a:lnTo>
                    <a:pt x="2271" y="2097"/>
                  </a:lnTo>
                  <a:lnTo>
                    <a:pt x="2298" y="2084"/>
                  </a:lnTo>
                  <a:lnTo>
                    <a:pt x="2325" y="2071"/>
                  </a:lnTo>
                  <a:lnTo>
                    <a:pt x="2351" y="2058"/>
                  </a:lnTo>
                  <a:lnTo>
                    <a:pt x="2377" y="2043"/>
                  </a:lnTo>
                  <a:lnTo>
                    <a:pt x="2403" y="2028"/>
                  </a:lnTo>
                  <a:lnTo>
                    <a:pt x="2427" y="2013"/>
                  </a:lnTo>
                  <a:lnTo>
                    <a:pt x="2453" y="1996"/>
                  </a:lnTo>
                  <a:lnTo>
                    <a:pt x="2478" y="1979"/>
                  </a:lnTo>
                  <a:lnTo>
                    <a:pt x="2500" y="1961"/>
                  </a:lnTo>
                  <a:lnTo>
                    <a:pt x="2524" y="1942"/>
                  </a:lnTo>
                  <a:lnTo>
                    <a:pt x="2547" y="1923"/>
                  </a:lnTo>
                  <a:lnTo>
                    <a:pt x="2569" y="1903"/>
                  </a:lnTo>
                  <a:lnTo>
                    <a:pt x="2591" y="1882"/>
                  </a:lnTo>
                  <a:lnTo>
                    <a:pt x="2612" y="1862"/>
                  </a:lnTo>
                  <a:lnTo>
                    <a:pt x="2612" y="1871"/>
                  </a:lnTo>
                  <a:lnTo>
                    <a:pt x="3194" y="1871"/>
                  </a:lnTo>
                  <a:lnTo>
                    <a:pt x="3194" y="1808"/>
                  </a:lnTo>
                  <a:lnTo>
                    <a:pt x="2662" y="1808"/>
                  </a:lnTo>
                  <a:close/>
                </a:path>
              </a:pathLst>
            </a:custGeom>
            <a:solidFill>
              <a:srgbClr val="000000"/>
            </a:solidFill>
            <a:ln w="9525">
              <a:solidFill>
                <a:schemeClr val="bg1"/>
              </a:solidFill>
              <a:round/>
              <a:headEnd/>
              <a:tailEnd/>
            </a:ln>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7" name="Rectangle 6"/>
            <p:cNvSpPr>
              <a:spLocks noChangeArrowheads="1"/>
            </p:cNvSpPr>
            <p:nvPr/>
          </p:nvSpPr>
          <p:spPr bwMode="auto">
            <a:xfrm>
              <a:off x="2922" y="2922"/>
              <a:ext cx="635" cy="32"/>
            </a:xfrm>
            <a:prstGeom prst="rect">
              <a:avLst/>
            </a:prstGeom>
            <a:solidFill>
              <a:srgbClr val="000000"/>
            </a:solidFill>
            <a:ln w="9525">
              <a:solidFill>
                <a:schemeClr val="bg1"/>
              </a:solidFill>
              <a:miter lim="800000"/>
              <a:headEnd/>
              <a:tailEnd/>
            </a:ln>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8" name="Oval 7"/>
            <p:cNvSpPr>
              <a:spLocks noChangeArrowheads="1"/>
            </p:cNvSpPr>
            <p:nvPr/>
          </p:nvSpPr>
          <p:spPr bwMode="auto">
            <a:xfrm>
              <a:off x="2880" y="1872"/>
              <a:ext cx="912" cy="91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9" name="WordArt 30"/>
            <p:cNvSpPr>
              <a:spLocks noChangeArrowheads="1" noChangeShapeType="1" noTextEdit="1"/>
            </p:cNvSpPr>
            <p:nvPr/>
          </p:nvSpPr>
          <p:spPr bwMode="auto">
            <a:xfrm>
              <a:off x="3144" y="2000"/>
              <a:ext cx="384" cy="666"/>
            </a:xfrm>
            <a:prstGeom prst="rect">
              <a:avLst/>
            </a:prstGeom>
            <a:extLs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r>
                <a:rPr lang="en-US" sz="3600" kern="10" dirty="0">
                  <a:ln w="9525">
                    <a:solidFill>
                      <a:srgbClr val="000000"/>
                    </a:solidFill>
                    <a:round/>
                    <a:headEnd/>
                    <a:tailEnd/>
                  </a:ln>
                  <a:solidFill>
                    <a:srgbClr val="FF3300"/>
                  </a:solidFill>
                  <a:latin typeface=".VnTifani Heavy"/>
                </a:rPr>
                <a:t>?</a:t>
              </a:r>
            </a:p>
          </p:txBody>
        </p:sp>
      </p:grpSp>
      <p:pic>
        <p:nvPicPr>
          <p:cNvPr id="10" name="Picture 1"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1175" y="152400"/>
            <a:ext cx="13716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0307632">
            <a:off x="4141081" y="3857718"/>
            <a:ext cx="1376362"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958561">
            <a:off x="4828177" y="3410106"/>
            <a:ext cx="1376363"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animated%20%20two%20rose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362962" y="3653787"/>
            <a:ext cx="2382838"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1"/>
          <p:cNvSpPr>
            <a:spLocks noChangeArrowheads="1" noChangeShapeType="1" noTextEdit="1"/>
          </p:cNvSpPr>
          <p:nvPr/>
        </p:nvSpPr>
        <p:spPr bwMode="auto">
          <a:xfrm>
            <a:off x="-34925" y="1143000"/>
            <a:ext cx="9026525" cy="3543300"/>
          </a:xfrm>
          <a:prstGeom prst="rect">
            <a:avLst/>
          </a:prstGeom>
        </p:spPr>
        <p:txBody>
          <a:bodyPr wrap="none" fromWordArt="1">
            <a:prstTxWarp prst="textWave1">
              <a:avLst>
                <a:gd name="adj1" fmla="val 12500"/>
                <a:gd name="adj2" fmla="val 1199"/>
              </a:avLst>
            </a:prstTxWarp>
            <a:scene3d>
              <a:camera prst="legacyObliqueRight"/>
              <a:lightRig rig="legacyHarsh3" dir="t"/>
            </a:scene3d>
            <a:sp3d extrusionH="100000" prstMaterial="legacyMatte">
              <a:extrusionClr>
                <a:srgbClr val="663300"/>
              </a:extrusionClr>
            </a:sp3d>
          </a:bodyPr>
          <a:lstStyle/>
          <a:p>
            <a:pPr algn="ctr"/>
            <a:endParaRPr lang="en-US" sz="3600" kern="10" dirty="0">
              <a:ln w="9525">
                <a:round/>
                <a:headEnd/>
                <a:tailEnd/>
              </a:ln>
              <a:solidFill>
                <a:srgbClr val="0070C0"/>
              </a:solidFill>
              <a:latin typeface="Times New Roman"/>
              <a:cs typeface="Times New Roman"/>
            </a:endParaRPr>
          </a:p>
        </p:txBody>
      </p:sp>
      <p:pic>
        <p:nvPicPr>
          <p:cNvPr id="15" name="Picture 4"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52033">
            <a:off x="4417218" y="2779015"/>
            <a:ext cx="1376363"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485182" y="1444870"/>
            <a:ext cx="8382000" cy="1077218"/>
          </a:xfrm>
          <a:prstGeom prst="rect">
            <a:avLst/>
          </a:prstGeom>
          <a:noFill/>
        </p:spPr>
        <p:txBody>
          <a:bodyPr wrap="square" rtlCol="0">
            <a:spAutoFit/>
          </a:bodyPr>
          <a:lstStyle/>
          <a:p>
            <a:pPr algn="ctr"/>
            <a:endParaRPr lang="en-US" sz="3200" b="1" dirty="0" smtClean="0">
              <a:solidFill>
                <a:srgbClr val="FF0000"/>
              </a:solidFill>
              <a:latin typeface="Times New Roman" panose="02020603050405020304" pitchFamily="18" charset="0"/>
              <a:cs typeface="Times New Roman" panose="02020603050405020304" pitchFamily="18" charset="0"/>
            </a:endParaRPr>
          </a:p>
          <a:p>
            <a:pPr algn="ctr"/>
            <a:r>
              <a:rPr lang="en-US" sz="3200" b="1" dirty="0" smtClean="0">
                <a:solidFill>
                  <a:srgbClr val="FF0000"/>
                </a:solidFill>
                <a:latin typeface="Times New Roman" panose="02020603050405020304" pitchFamily="18" charset="0"/>
                <a:cs typeface="Times New Roman" panose="02020603050405020304" pitchFamily="18" charset="0"/>
              </a:rPr>
              <a:t>BÀI TẬP CUỐI CHƯƠNG VI</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529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07585"/>
            <a:ext cx="8458200" cy="1384995"/>
          </a:xfrm>
          <a:prstGeom prst="rect">
            <a:avLst/>
          </a:prstGeom>
        </p:spPr>
        <p:txBody>
          <a:bodyPr wrap="square">
            <a:spAutoFit/>
          </a:bodyPr>
          <a:lstStyle/>
          <a:p>
            <a:r>
              <a:rPr lang="vi-VN" sz="2800" dirty="0">
                <a:solidFill>
                  <a:srgbClr val="FF0000"/>
                </a:solidFill>
              </a:rPr>
              <a:t>a) Lập bảng thống kê tuổi thọ trung bình của người Việt Nam trong các năm 1989, 1999, 2009, 2019 theo mẫu sau (đơn vị: tuổi):</a:t>
            </a:r>
            <a:endParaRPr lang="en-US" sz="28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5657555"/>
              </p:ext>
            </p:extLst>
          </p:nvPr>
        </p:nvGraphicFramePr>
        <p:xfrm>
          <a:off x="381000" y="1828800"/>
          <a:ext cx="7581900" cy="1897380"/>
        </p:xfrm>
        <a:graphic>
          <a:graphicData uri="http://schemas.openxmlformats.org/drawingml/2006/table">
            <a:tbl>
              <a:tblPr/>
              <a:tblGrid>
                <a:gridCol w="1516380">
                  <a:extLst>
                    <a:ext uri="{9D8B030D-6E8A-4147-A177-3AD203B41FA5}">
                      <a16:colId xmlns:a16="http://schemas.microsoft.com/office/drawing/2014/main" val="814768199"/>
                    </a:ext>
                  </a:extLst>
                </a:gridCol>
                <a:gridCol w="1516380">
                  <a:extLst>
                    <a:ext uri="{9D8B030D-6E8A-4147-A177-3AD203B41FA5}">
                      <a16:colId xmlns:a16="http://schemas.microsoft.com/office/drawing/2014/main" val="1341871709"/>
                    </a:ext>
                  </a:extLst>
                </a:gridCol>
                <a:gridCol w="1516380">
                  <a:extLst>
                    <a:ext uri="{9D8B030D-6E8A-4147-A177-3AD203B41FA5}">
                      <a16:colId xmlns:a16="http://schemas.microsoft.com/office/drawing/2014/main" val="2092933303"/>
                    </a:ext>
                  </a:extLst>
                </a:gridCol>
                <a:gridCol w="1516380">
                  <a:extLst>
                    <a:ext uri="{9D8B030D-6E8A-4147-A177-3AD203B41FA5}">
                      <a16:colId xmlns:a16="http://schemas.microsoft.com/office/drawing/2014/main" val="2487020004"/>
                    </a:ext>
                  </a:extLst>
                </a:gridCol>
                <a:gridCol w="1516380">
                  <a:extLst>
                    <a:ext uri="{9D8B030D-6E8A-4147-A177-3AD203B41FA5}">
                      <a16:colId xmlns:a16="http://schemas.microsoft.com/office/drawing/2014/main" val="2729415190"/>
                    </a:ext>
                  </a:extLst>
                </a:gridCol>
              </a:tblGrid>
              <a:tr h="0">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1989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1999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2009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extLst>
                  <a:ext uri="{0D108BD9-81ED-4DB2-BD59-A6C34878D82A}">
                    <a16:rowId xmlns:a16="http://schemas.microsoft.com/office/drawing/2014/main" val="3006085500"/>
                  </a:ext>
                </a:extLst>
              </a:tr>
              <a:tr h="0">
                <a:tc>
                  <a:txBody>
                    <a:bodyPr/>
                    <a:lstStyle/>
                    <a:p>
                      <a:pPr algn="ctr" fontAlgn="t"/>
                      <a:r>
                        <a:rPr lang="en-US" sz="2800">
                          <a:effectLst/>
                          <a:latin typeface="Times New Roman" panose="02020603050405020304" pitchFamily="18" charset="0"/>
                          <a:cs typeface="Times New Roman" panose="02020603050405020304" pitchFamily="18" charset="0"/>
                        </a:rPr>
                        <a:t>Tuổi thọ trung bình</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extLst>
                  <a:ext uri="{0D108BD9-81ED-4DB2-BD59-A6C34878D82A}">
                    <a16:rowId xmlns:a16="http://schemas.microsoft.com/office/drawing/2014/main" val="249524223"/>
                  </a:ext>
                </a:extLst>
              </a:tr>
            </a:tbl>
          </a:graphicData>
        </a:graphic>
      </p:graphicFrame>
      <p:sp>
        <p:nvSpPr>
          <p:cNvPr id="6" name="Rectangle 1"/>
          <p:cNvSpPr>
            <a:spLocks noChangeArrowheads="1"/>
          </p:cNvSpPr>
          <p:nvPr/>
        </p:nvSpPr>
        <p:spPr bwMode="auto">
          <a:xfrm>
            <a:off x="152400" y="3870067"/>
            <a:ext cx="8458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nêu</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tin: So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1989,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2019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đã</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tăng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lên</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14%.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tin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chính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r>
            <a:br>
              <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b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501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81335"/>
            <a:ext cx="569387" cy="523220"/>
          </a:xfrm>
          <a:prstGeom prst="rect">
            <a:avLst/>
          </a:prstGeom>
        </p:spPr>
        <p:txBody>
          <a:bodyPr wrap="none">
            <a:spAutoFit/>
          </a:bodyPr>
          <a:lstStyle/>
          <a:p>
            <a:r>
              <a:rPr lang="en-US" sz="2800" dirty="0">
                <a:solidFill>
                  <a:srgbClr val="333333"/>
                </a:solidFill>
                <a:latin typeface="Roboto"/>
              </a:rPr>
              <a:t>a)</a:t>
            </a:r>
            <a:r>
              <a:rPr lang="en-US" dirty="0">
                <a:solidFill>
                  <a:srgbClr val="333333"/>
                </a:solidFill>
                <a:latin typeface="Roboto"/>
              </a:rPr>
              <a: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39590482"/>
              </p:ext>
            </p:extLst>
          </p:nvPr>
        </p:nvGraphicFramePr>
        <p:xfrm>
          <a:off x="228600" y="1371600"/>
          <a:ext cx="8168870" cy="1706880"/>
        </p:xfrm>
        <a:graphic>
          <a:graphicData uri="http://schemas.openxmlformats.org/drawingml/2006/table">
            <a:tbl>
              <a:tblPr/>
              <a:tblGrid>
                <a:gridCol w="1633774">
                  <a:extLst>
                    <a:ext uri="{9D8B030D-6E8A-4147-A177-3AD203B41FA5}">
                      <a16:colId xmlns:a16="http://schemas.microsoft.com/office/drawing/2014/main" val="4251742183"/>
                    </a:ext>
                  </a:extLst>
                </a:gridCol>
                <a:gridCol w="1633774">
                  <a:extLst>
                    <a:ext uri="{9D8B030D-6E8A-4147-A177-3AD203B41FA5}">
                      <a16:colId xmlns:a16="http://schemas.microsoft.com/office/drawing/2014/main" val="679334468"/>
                    </a:ext>
                  </a:extLst>
                </a:gridCol>
                <a:gridCol w="1633774">
                  <a:extLst>
                    <a:ext uri="{9D8B030D-6E8A-4147-A177-3AD203B41FA5}">
                      <a16:colId xmlns:a16="http://schemas.microsoft.com/office/drawing/2014/main" val="1844065327"/>
                    </a:ext>
                  </a:extLst>
                </a:gridCol>
                <a:gridCol w="1633774">
                  <a:extLst>
                    <a:ext uri="{9D8B030D-6E8A-4147-A177-3AD203B41FA5}">
                      <a16:colId xmlns:a16="http://schemas.microsoft.com/office/drawing/2014/main" val="3034887894"/>
                    </a:ext>
                  </a:extLst>
                </a:gridCol>
                <a:gridCol w="1633774">
                  <a:extLst>
                    <a:ext uri="{9D8B030D-6E8A-4147-A177-3AD203B41FA5}">
                      <a16:colId xmlns:a16="http://schemas.microsoft.com/office/drawing/2014/main" val="1762850457"/>
                    </a:ext>
                  </a:extLst>
                </a:gridCol>
              </a:tblGrid>
              <a:tr h="0">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1989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1999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2009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a:effectLst/>
                          <a:latin typeface="Times New Roman" panose="02020603050405020304" pitchFamily="18" charset="0"/>
                          <a:cs typeface="Times New Roman" panose="02020603050405020304" pitchFamily="18" charset="0"/>
                        </a:rPr>
                        <a:t>2019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extLst>
                  <a:ext uri="{0D108BD9-81ED-4DB2-BD59-A6C34878D82A}">
                    <a16:rowId xmlns:a16="http://schemas.microsoft.com/office/drawing/2014/main" val="938627225"/>
                  </a:ext>
                </a:extLst>
              </a:tr>
              <a:tr h="1184910">
                <a:tc>
                  <a:txBody>
                    <a:bodyPr/>
                    <a:lstStyle/>
                    <a:p>
                      <a:pPr algn="ctr" fontAlgn="t"/>
                      <a:r>
                        <a:rPr lang="en-US" sz="2800">
                          <a:effectLst/>
                          <a:latin typeface="Times New Roman" panose="02020603050405020304" pitchFamily="18" charset="0"/>
                          <a:cs typeface="Times New Roman" panose="02020603050405020304" pitchFamily="18" charset="0"/>
                        </a:rPr>
                        <a:t>Tuổi thọ trung bình</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65,2</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68,2</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72,8</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73,6</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extLst>
                  <a:ext uri="{0D108BD9-81ED-4DB2-BD59-A6C34878D82A}">
                    <a16:rowId xmlns:a16="http://schemas.microsoft.com/office/drawing/2014/main" val="761647935"/>
                  </a:ext>
                </a:extLst>
              </a:tr>
            </a:tbl>
          </a:graphicData>
        </a:graphic>
      </p:graphicFrame>
      <p:sp>
        <p:nvSpPr>
          <p:cNvPr id="6" name="Rectangle 1"/>
          <p:cNvSpPr>
            <a:spLocks noChangeArrowheads="1"/>
          </p:cNvSpPr>
          <p:nvPr/>
        </p:nvSpPr>
        <p:spPr bwMode="auto">
          <a:xfrm>
            <a:off x="228600" y="3276600"/>
            <a:ext cx="777563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phần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2019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1989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73,6×10065,2 ≈ 113%.</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nhận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định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không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chính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68093" y="14426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Tree>
    <p:extLst>
      <p:ext uri="{BB962C8B-B14F-4D97-AF65-F5344CB8AC3E}">
        <p14:creationId xmlns:p14="http://schemas.microsoft.com/office/powerpoint/2010/main" val="174022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14516" y="528924"/>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3" name="TextBox 2"/>
          <p:cNvSpPr txBox="1"/>
          <p:nvPr/>
        </p:nvSpPr>
        <p:spPr>
          <a:xfrm>
            <a:off x="110836" y="1276279"/>
            <a:ext cx="8610600" cy="954107"/>
          </a:xfrm>
          <a:prstGeom prst="rect">
            <a:avLst/>
          </a:prstGeom>
          <a:noFill/>
        </p:spPr>
        <p:txBody>
          <a:bodyPr wrap="square" rtlCol="0">
            <a:spAutoFit/>
          </a:bodyPr>
          <a:lstStyle/>
          <a:p>
            <a:r>
              <a:rPr lang="en-US" sz="2800" dirty="0" err="1" smtClean="0">
                <a:solidFill>
                  <a:srgbClr val="FF0000"/>
                </a:solidFill>
                <a:latin typeface="Times New Roman" panose="02020603050405020304" pitchFamily="18" charset="0"/>
                <a:cs typeface="Times New Roman" panose="02020603050405020304" pitchFamily="18" charset="0"/>
              </a:rPr>
              <a:t>Bài</a:t>
            </a:r>
            <a:r>
              <a:rPr lang="en-US" sz="2800" dirty="0" smtClean="0">
                <a:solidFill>
                  <a:srgbClr val="FF0000"/>
                </a:solidFill>
                <a:latin typeface="Times New Roman" panose="02020603050405020304" pitchFamily="18" charset="0"/>
                <a:cs typeface="Times New Roman" panose="02020603050405020304" pitchFamily="18" charset="0"/>
              </a:rPr>
              <a:t> 4:</a:t>
            </a:r>
            <a:r>
              <a:rPr lang="vi-VN" sz="2800" dirty="0">
                <a:solidFill>
                  <a:srgbClr val="FF0000"/>
                </a:solidFill>
              </a:rPr>
              <a:t>Trong trò chơi vòng quay số đã giới thiệu ở Hoạt động 2 của Bài 4, tính xác suất của biến cố:</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348" name="Picture 84" descr="Giải bài tập 4 trang 38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3136" y="2154635"/>
            <a:ext cx="2975264" cy="351748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85"/>
          <p:cNvSpPr>
            <a:spLocks noChangeArrowheads="1"/>
          </p:cNvSpPr>
          <p:nvPr/>
        </p:nvSpPr>
        <p:spPr bwMode="auto">
          <a:xfrm>
            <a:off x="8845" y="5407762"/>
            <a:ext cx="934798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chia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4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dư</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đúng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ước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nguyên</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r>
            <a:b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br>
            <a:endPar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86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348"/>
                                        </p:tgtEl>
                                        <p:attrNameLst>
                                          <p:attrName>style.visibility</p:attrName>
                                        </p:attrNameLst>
                                      </p:cBhvr>
                                      <p:to>
                                        <p:strVal val="visible"/>
                                      </p:to>
                                    </p:set>
                                    <p:animEffect transition="in" filter="barn(inVertical)">
                                      <p:cBhvr>
                                        <p:cTn id="12" dur="500"/>
                                        <p:tgtEl>
                                          <p:spTgt spid="1134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TextBox 15"/>
          <p:cNvSpPr txBox="1"/>
          <p:nvPr/>
        </p:nvSpPr>
        <p:spPr>
          <a:xfrm>
            <a:off x="114516" y="528924"/>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13" name="Rectangle 81"/>
          <p:cNvSpPr>
            <a:spLocks noChangeArrowheads="1"/>
          </p:cNvSpPr>
          <p:nvPr/>
        </p:nvSpPr>
        <p:spPr bwMode="auto">
          <a:xfrm>
            <a:off x="494480" y="2364139"/>
            <a:ext cx="819171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chia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4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dư</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7.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18.</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17" name="TextBox 16"/>
          <p:cNvSpPr txBox="1"/>
          <p:nvPr/>
        </p:nvSpPr>
        <p:spPr>
          <a:xfrm>
            <a:off x="494480" y="167868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5" name="Rectangle 82"/>
          <p:cNvSpPr>
            <a:spLocks noChangeArrowheads="1"/>
          </p:cNvSpPr>
          <p:nvPr/>
        </p:nvSpPr>
        <p:spPr bwMode="auto">
          <a:xfrm rot="10800000" flipV="1">
            <a:off x="494480" y="4375335"/>
            <a:ext cx="7239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đúng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ước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nguyên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2, 3, 4, 5, 8.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5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58.</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1886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3964" y="898807"/>
            <a:ext cx="8610600" cy="2246769"/>
          </a:xfrm>
          <a:prstGeom prst="rect">
            <a:avLst/>
          </a:prstGeom>
          <a:noFill/>
        </p:spPr>
        <p:txBody>
          <a:bodyPr wrap="square" rtlCol="0">
            <a:spAutoFit/>
          </a:bodyPr>
          <a:lstStyle/>
          <a:p>
            <a:r>
              <a:rPr lang="en-US" sz="2800" dirty="0" err="1" smtClean="0">
                <a:solidFill>
                  <a:srgbClr val="FF0000"/>
                </a:solidFill>
                <a:latin typeface="Times New Roman" panose="02020603050405020304" pitchFamily="18" charset="0"/>
                <a:cs typeface="Times New Roman" panose="02020603050405020304" pitchFamily="18" charset="0"/>
              </a:rPr>
              <a:t>Bài</a:t>
            </a:r>
            <a:r>
              <a:rPr lang="en-US" sz="2800" dirty="0" smtClean="0">
                <a:solidFill>
                  <a:srgbClr val="FF0000"/>
                </a:solidFill>
                <a:latin typeface="Times New Roman" panose="02020603050405020304" pitchFamily="18" charset="0"/>
                <a:cs typeface="Times New Roman" panose="02020603050405020304" pitchFamily="18" charset="0"/>
              </a:rPr>
              <a:t> 5:</a:t>
            </a:r>
            <a:r>
              <a:rPr lang="vi-VN" sz="2800" dirty="0">
                <a:solidFill>
                  <a:srgbClr val="FF0000"/>
                </a:solidFill>
                <a:latin typeface="Times New Roman" panose="02020603050405020304" pitchFamily="18" charset="0"/>
                <a:cs typeface="Times New Roman" panose="02020603050405020304" pitchFamily="18" charset="0"/>
              </a:rPr>
              <a:t>Một hộp có 5 chiếc thẻ cùng loại, mỗi thẻ được ghi một trong các số nguyên dương không vượt quá 5, hai thẻ khác nhau thì ghi hai số khác nhau. Lấy ngẫu nhiên một chiếc thẻ từ trong hộp, ghi lại số của thẻ lấy ra và bỏ lại thẻ đó vào hộp.</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TextBox 15"/>
          <p:cNvSpPr txBox="1"/>
          <p:nvPr/>
        </p:nvSpPr>
        <p:spPr>
          <a:xfrm>
            <a:off x="200891" y="239009"/>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5" name="Rectangle 4"/>
          <p:cNvSpPr/>
          <p:nvPr/>
        </p:nvSpPr>
        <p:spPr>
          <a:xfrm>
            <a:off x="187037" y="3082056"/>
            <a:ext cx="8492835" cy="3970318"/>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a) </a:t>
            </a:r>
            <a:r>
              <a:rPr lang="en-US" sz="2800" dirty="0" err="1">
                <a:solidFill>
                  <a:srgbClr val="FF0000"/>
                </a:solidFill>
                <a:latin typeface="Times New Roman" panose="02020603050405020304" pitchFamily="18" charset="0"/>
                <a:cs typeface="Times New Roman" panose="02020603050405020304" pitchFamily="18" charset="0"/>
              </a:rPr>
              <a:t>Sau</a:t>
            </a:r>
            <a:r>
              <a:rPr lang="en-US" sz="2800" dirty="0">
                <a:solidFill>
                  <a:srgbClr val="FF0000"/>
                </a:solidFill>
                <a:latin typeface="Times New Roman" panose="02020603050405020304" pitchFamily="18" charset="0"/>
                <a:cs typeface="Times New Roman" panose="02020603050405020304" pitchFamily="18" charset="0"/>
              </a:rPr>
              <a:t> 40 </a:t>
            </a:r>
            <a:r>
              <a:rPr lang="en-US" sz="2800" dirty="0" err="1">
                <a:solidFill>
                  <a:srgbClr val="FF0000"/>
                </a:solidFill>
                <a:latin typeface="Times New Roman" panose="02020603050405020304" pitchFamily="18" charset="0"/>
                <a:cs typeface="Times New Roman" panose="02020603050405020304" pitchFamily="18" charset="0"/>
              </a:rPr>
              <a:t>lần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tiếp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hãy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nghiệm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sau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a:t>
            </a:r>
          </a:p>
          <a:p>
            <a:pPr algn="just"/>
            <a:r>
              <a:rPr lang="en-US" sz="2800" dirty="0">
                <a:solidFill>
                  <a:srgbClr val="FF0000"/>
                </a:solidFill>
                <a:latin typeface="Times New Roman" panose="02020603050405020304" pitchFamily="18" charset="0"/>
                <a:cs typeface="Times New Roman" panose="02020603050405020304" pitchFamily="18" charset="0"/>
              </a:rPr>
              <a:t>b)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 </a:t>
            </a:r>
          </a:p>
          <a:p>
            <a:pPr algn="just"/>
            <a:r>
              <a:rPr lang="en-US" sz="2800" dirty="0">
                <a:solidFill>
                  <a:srgbClr val="FF0000"/>
                </a:solidFill>
                <a:latin typeface="Times New Roman" panose="02020603050405020304" pitchFamily="18" charset="0"/>
                <a:cs typeface="Times New Roman" panose="02020603050405020304" pitchFamily="18" charset="0"/>
              </a:rPr>
              <a:t>c)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mối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hệ</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giữa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nghiệm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mỗi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mỗi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lần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ngày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càng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lớn</a:t>
            </a:r>
            <a:r>
              <a:rPr lang="en-US" sz="2800" dirty="0">
                <a:solidFill>
                  <a:srgbClr val="FF0000"/>
                </a:solidFill>
                <a:latin typeface="Times New Roman" panose="02020603050405020304" pitchFamily="18" charset="0"/>
                <a:cs typeface="Times New Roman" panose="02020603050405020304" pitchFamily="18" charset="0"/>
              </a:rPr>
              <a:t>.</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00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132142" y="55099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715549" y="0"/>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5" name="Rectangle 4"/>
          <p:cNvSpPr/>
          <p:nvPr/>
        </p:nvSpPr>
        <p:spPr>
          <a:xfrm>
            <a:off x="152198" y="731390"/>
            <a:ext cx="8876280" cy="3046988"/>
          </a:xfrm>
          <a:prstGeom prst="rect">
            <a:avLst/>
          </a:prstGeom>
        </p:spPr>
        <p:txBody>
          <a:bodyPr wrap="square">
            <a:spAutoFit/>
          </a:bodyPr>
          <a:lstStyle/>
          <a:p>
            <a:pPr algn="just"/>
            <a:r>
              <a:rPr lang="en-US" sz="2400" dirty="0">
                <a:solidFill>
                  <a:srgbClr val="333333"/>
                </a:solidFill>
                <a:latin typeface="Times New Roman" panose="02020603050405020304" pitchFamily="18" charset="0"/>
                <a:cs typeface="Times New Roman" panose="02020603050405020304" pitchFamily="18" charset="0"/>
              </a:rPr>
              <a:t/>
            </a:r>
            <a:br>
              <a:rPr lang="en-US" sz="2400" dirty="0">
                <a:solidFill>
                  <a:srgbClr val="333333"/>
                </a:solidFill>
                <a:latin typeface="Times New Roman" panose="02020603050405020304" pitchFamily="18" charset="0"/>
                <a:cs typeface="Times New Roman" panose="02020603050405020304" pitchFamily="18" charset="0"/>
              </a:rPr>
            </a:br>
            <a:r>
              <a:rPr lang="en-US" sz="2800" dirty="0">
                <a:solidFill>
                  <a:srgbClr val="333333"/>
                </a:solidFill>
                <a:latin typeface="Times New Roman" panose="02020603050405020304" pitchFamily="18" charset="0"/>
                <a:cs typeface="Times New Roman" panose="02020603050405020304" pitchFamily="18" charset="0"/>
              </a:rPr>
              <a:t>a) </a:t>
            </a:r>
            <a:r>
              <a:rPr lang="en-US" sz="2800" dirty="0" err="1">
                <a:solidFill>
                  <a:srgbClr val="333333"/>
                </a:solidFill>
                <a:latin typeface="Times New Roman" panose="02020603050405020304" pitchFamily="18" charset="0"/>
                <a:cs typeface="Times New Roman" panose="02020603050405020304" pitchFamily="18" charset="0"/>
              </a:rPr>
              <a:t>Khi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lớn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thì</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thực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nghiệm</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ra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chẵn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ngày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đó</a:t>
            </a:r>
            <a:r>
              <a:rPr lang="en-US" sz="2800" dirty="0">
                <a:solidFill>
                  <a:srgbClr val="333333"/>
                </a:solidFill>
                <a:latin typeface="Times New Roman" panose="02020603050405020304" pitchFamily="18" charset="0"/>
                <a:cs typeface="Times New Roman" panose="02020603050405020304" pitchFamily="18" charset="0"/>
              </a:rPr>
              <a:t>.</a:t>
            </a:r>
          </a:p>
          <a:p>
            <a:pPr algn="just"/>
            <a:r>
              <a:rPr lang="en-US" sz="2800" dirty="0" err="1">
                <a:solidFill>
                  <a:srgbClr val="333333"/>
                </a:solidFill>
                <a:latin typeface="Times New Roman" panose="02020603050405020304" pitchFamily="18" charset="0"/>
                <a:cs typeface="Times New Roman" panose="02020603050405020304" pitchFamily="18" charset="0"/>
              </a:rPr>
              <a:t>Khi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lớn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thì</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thực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nghiệm</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ra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ngày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đó</a:t>
            </a:r>
            <a:r>
              <a:rPr lang="en-US" sz="2800" dirty="0">
                <a:solidFill>
                  <a:srgbClr val="333333"/>
                </a:solidFill>
                <a:latin typeface="Times New Roman" panose="02020603050405020304" pitchFamily="18" charset="0"/>
                <a:cs typeface="Times New Roman" panose="02020603050405020304" pitchFamily="18" charset="0"/>
              </a:rPr>
              <a:t>.</a:t>
            </a:r>
            <a:endParaRPr lang="en-US" sz="2800" b="0" i="0" dirty="0">
              <a:solidFill>
                <a:srgbClr val="333333"/>
              </a:solidFill>
              <a:effectLst/>
              <a:latin typeface="Times New Roman" panose="02020603050405020304" pitchFamily="18" charset="0"/>
              <a:cs typeface="Times New Roman" panose="02020603050405020304" pitchFamily="18" charset="0"/>
            </a:endParaRPr>
          </a:p>
        </p:txBody>
      </p:sp>
      <p:sp>
        <p:nvSpPr>
          <p:cNvPr id="7" name="Rectangle 78"/>
          <p:cNvSpPr>
            <a:spLocks noChangeArrowheads="1"/>
          </p:cNvSpPr>
          <p:nvPr/>
        </p:nvSpPr>
        <p:spPr bwMode="auto">
          <a:xfrm rot="10800000" flipV="1">
            <a:off x="110836" y="3559388"/>
            <a:ext cx="88253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chẵn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2, 4.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Do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25.</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13" name="Rectangle 79"/>
          <p:cNvSpPr>
            <a:spLocks noChangeArrowheads="1"/>
          </p:cNvSpPr>
          <p:nvPr/>
        </p:nvSpPr>
        <p:spPr bwMode="auto">
          <a:xfrm>
            <a:off x="156984" y="4944384"/>
            <a:ext cx="88253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1, 3, 5.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Do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35.</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0903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p:bldP spid="7"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0" y="971598"/>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240723" y="426741"/>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18" name="Rectangle 80"/>
          <p:cNvSpPr>
            <a:spLocks noChangeArrowheads="1"/>
          </p:cNvSpPr>
          <p:nvPr/>
        </p:nvSpPr>
        <p:spPr bwMode="auto">
          <a:xfrm>
            <a:off x="0" y="1593640"/>
            <a:ext cx="886344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c)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lớn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thực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nghiệm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chẵn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ngày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bằng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lớn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thực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nghiệm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ngày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bằng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42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133600"/>
            <a:ext cx="7391400" cy="2032223"/>
          </a:xfrm>
          <a:prstGeom prst="rect">
            <a:avLst/>
          </a:prstGeom>
        </p:spPr>
        <p:txBody>
          <a:bodyPr wrap="square">
            <a:spAutoFit/>
          </a:bodyPr>
          <a:lstStyle/>
          <a:p>
            <a:pPr>
              <a:lnSpc>
                <a:spcPct val="107000"/>
              </a:lnSpc>
              <a:spcBef>
                <a:spcPts val="600"/>
              </a:spcBef>
              <a:spcAft>
                <a:spcPts val="800"/>
              </a:spcAft>
            </a:pPr>
            <a:r>
              <a:rPr lang="fr-FR" sz="3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HƯỚNG DẪN VỀ NHÀ</a:t>
            </a:r>
            <a:endParaRPr lang="en-US" sz="3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pt-BR" sz="32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Ôn lại toàn bộ kiến thức trong chương. </a:t>
            </a:r>
            <a:endParaRPr lang="en-US" sz="3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pt-BR" sz="32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Hoàn thành các bài tập SBT.</a:t>
            </a:r>
            <a:endParaRPr lang="en-US"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12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zalea"/>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304801" y="1905000"/>
            <a:ext cx="8839199"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1" y="304800"/>
            <a:ext cx="4628190" cy="707886"/>
          </a:xfrm>
          <a:prstGeom prst="rect">
            <a:avLst/>
          </a:prstGeom>
          <a:noFill/>
        </p:spPr>
        <p:txBody>
          <a:bodyPr wrap="none" rtlCol="0">
            <a:spAutoFit/>
          </a:bodyPr>
          <a:lstStyle/>
          <a:p>
            <a:r>
              <a:rPr lang="en-US" sz="4000" smtClean="0">
                <a:solidFill>
                  <a:srgbClr val="00B050"/>
                </a:solidFill>
                <a:latin typeface="Times New Roman" pitchFamily="18" charset="0"/>
                <a:cs typeface="Times New Roman" pitchFamily="18" charset="0"/>
              </a:rPr>
              <a:t>Chào tạm biệt các em</a:t>
            </a:r>
            <a:endParaRPr lang="en-US" sz="400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921496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2"/>
          <p:cNvSpPr>
            <a:spLocks noChangeArrowheads="1"/>
          </p:cNvSpPr>
          <p:nvPr/>
        </p:nvSpPr>
        <p:spPr bwMode="auto">
          <a:xfrm>
            <a:off x="1066800"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8" name="Rectangle 34"/>
          <p:cNvSpPr>
            <a:spLocks noChangeArrowheads="1"/>
          </p:cNvSpPr>
          <p:nvPr/>
        </p:nvSpPr>
        <p:spPr bwMode="auto">
          <a:xfrm>
            <a:off x="3595686" y="32904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156295" y="98501"/>
            <a:ext cx="8824914" cy="3970318"/>
          </a:xfrm>
          <a:prstGeom prst="rect">
            <a:avLst/>
          </a:prstGeom>
        </p:spPr>
        <p:txBody>
          <a:bodyPr wrap="square">
            <a:spAutoFit/>
          </a:bodyPr>
          <a:lstStyle/>
          <a:p>
            <a:pPr algn="just"/>
            <a:r>
              <a:rPr lang="vi-VN" sz="2800" b="1" dirty="0">
                <a:solidFill>
                  <a:srgbClr val="FF0000"/>
                </a:solidFill>
                <a:latin typeface="Roboto"/>
              </a:rPr>
              <a:t>Bài tập 1 </a:t>
            </a:r>
            <a:r>
              <a:rPr lang="vi-VN" sz="2800" b="1" dirty="0" smtClean="0">
                <a:solidFill>
                  <a:srgbClr val="FF0000"/>
                </a:solidFill>
                <a:latin typeface="Roboto"/>
              </a:rPr>
              <a:t>:</a:t>
            </a:r>
            <a:r>
              <a:rPr lang="vi-VN" sz="2800" dirty="0">
                <a:solidFill>
                  <a:srgbClr val="FF0000"/>
                </a:solidFill>
                <a:latin typeface="Roboto"/>
              </a:rPr>
              <a:t> Để học tốt môn Ngữ văn lớp 8, bạn Thảo đọc những văn bản truyện sau: Tôi đi học (Thanh Tịnh); Gió lạnh đầu mùa (Thạch Lam); Lão Hạc (Nam Cao); Người thầy đầu tiên (Chingiz Aitmatov); Tắt đèn (Ngô Tất Tố); Don Quixote (Miguel de Cervantes); Lá cờ thêu sáu chữ vàng (Nguyễn Huy Tưởng); Cái kính (Aziz Nesin).</a:t>
            </a:r>
          </a:p>
          <a:p>
            <a:pPr algn="just"/>
            <a:r>
              <a:rPr lang="vi-VN" sz="2800" dirty="0">
                <a:solidFill>
                  <a:srgbClr val="FF0000"/>
                </a:solidFill>
                <a:latin typeface="Roboto"/>
              </a:rPr>
              <a:t>Hãy phân nhóm những văn bản truyện nêu trên theo những tiêu chí sau:</a:t>
            </a:r>
            <a:endParaRPr lang="vi-VN" sz="2800" b="0" i="0" dirty="0">
              <a:solidFill>
                <a:srgbClr val="FF0000"/>
              </a:solidFill>
              <a:effectLst/>
              <a:latin typeface="Roboto"/>
            </a:endParaRPr>
          </a:p>
        </p:txBody>
      </p:sp>
      <p:graphicFrame>
        <p:nvGraphicFramePr>
          <p:cNvPr id="4" name="Table 3"/>
          <p:cNvGraphicFramePr>
            <a:graphicFrameLocks noGrp="1"/>
          </p:cNvGraphicFramePr>
          <p:nvPr>
            <p:extLst>
              <p:ext uri="{D42A27DB-BD31-4B8C-83A1-F6EECF244321}">
                <p14:modId xmlns:p14="http://schemas.microsoft.com/office/powerpoint/2010/main" val="4203757797"/>
              </p:ext>
            </p:extLst>
          </p:nvPr>
        </p:nvGraphicFramePr>
        <p:xfrm>
          <a:off x="0" y="4089600"/>
          <a:ext cx="9144000" cy="2087880"/>
        </p:xfrm>
        <a:graphic>
          <a:graphicData uri="http://schemas.openxmlformats.org/drawingml/2006/table">
            <a:tbl>
              <a:tblPr/>
              <a:tblGrid>
                <a:gridCol w="2514600">
                  <a:extLst>
                    <a:ext uri="{9D8B030D-6E8A-4147-A177-3AD203B41FA5}">
                      <a16:colId xmlns:a16="http://schemas.microsoft.com/office/drawing/2014/main" val="3703944005"/>
                    </a:ext>
                  </a:extLst>
                </a:gridCol>
                <a:gridCol w="6629400">
                  <a:extLst>
                    <a:ext uri="{9D8B030D-6E8A-4147-A177-3AD203B41FA5}">
                      <a16:colId xmlns:a16="http://schemas.microsoft.com/office/drawing/2014/main" val="157255592"/>
                    </a:ext>
                  </a:extLst>
                </a:gridCol>
              </a:tblGrid>
              <a:tr h="0">
                <a:tc>
                  <a:txBody>
                    <a:bodyPr/>
                    <a:lstStyle/>
                    <a:p>
                      <a:pPr algn="ctr" fontAlgn="t"/>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ngắn</a:t>
                      </a:r>
                      <a:endParaRPr lang="en-US" sz="2800" dirty="0">
                        <a:solidFill>
                          <a:srgbClr val="002060"/>
                        </a:solidFill>
                        <a:effectLst/>
                      </a:endParaRP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a:solidFill>
                            <a:srgbClr val="002060"/>
                          </a:solidFill>
                          <a:effectLst/>
                        </a:rPr>
                        <a:t>Tên văn bản truyện, tác giả (liệt kê cụ thể)</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019405579"/>
                  </a:ext>
                </a:extLst>
              </a:tr>
              <a:tr h="0">
                <a:tc>
                  <a:txBody>
                    <a:bodyPr/>
                    <a:lstStyle/>
                    <a:p>
                      <a:pPr algn="ctr" fontAlgn="t"/>
                      <a:r>
                        <a:rPr lang="en-US" sz="2800" dirty="0" err="1">
                          <a:solidFill>
                            <a:srgbClr val="002060"/>
                          </a:solidFill>
                          <a:effectLst/>
                        </a:rPr>
                        <a:t>Tiểu</a:t>
                      </a:r>
                      <a:r>
                        <a:rPr lang="en-US" sz="2800" dirty="0">
                          <a:solidFill>
                            <a:srgbClr val="002060"/>
                          </a:solidFill>
                          <a:effectLst/>
                        </a:rPr>
                        <a:t> </a:t>
                      </a:r>
                      <a:r>
                        <a:rPr lang="en-US" sz="2800" dirty="0" err="1">
                          <a:solidFill>
                            <a:srgbClr val="002060"/>
                          </a:solidFill>
                          <a:effectLst/>
                        </a:rPr>
                        <a:t>thuyết</a:t>
                      </a:r>
                      <a:endParaRPr lang="en-US" sz="2800" dirty="0">
                        <a:solidFill>
                          <a:srgbClr val="002060"/>
                        </a:solidFill>
                        <a:effectLst/>
                      </a:endParaRP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7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78DCBB"/>
                      </a:solidFill>
                      <a:prstDash val="solid"/>
                      <a:round/>
                      <a:headEnd type="none" w="med" len="med"/>
                      <a:tailEnd type="none" w="med" len="med"/>
                    </a:lnB>
                  </a:tcPr>
                </a:tc>
                <a:extLst>
                  <a:ext uri="{0D108BD9-81ED-4DB2-BD59-A6C34878D82A}">
                    <a16:rowId xmlns:a16="http://schemas.microsoft.com/office/drawing/2014/main" val="1171602359"/>
                  </a:ext>
                </a:extLst>
              </a:tr>
              <a:tr h="0">
                <a:tc>
                  <a:txBody>
                    <a:bodyPr/>
                    <a:lstStyle/>
                    <a:p>
                      <a:pPr algn="ctr" fontAlgn="t"/>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lịch</a:t>
                      </a:r>
                      <a:r>
                        <a:rPr lang="en-US" sz="2800" dirty="0">
                          <a:solidFill>
                            <a:srgbClr val="002060"/>
                          </a:solidFill>
                          <a:effectLst/>
                        </a:rPr>
                        <a:t> </a:t>
                      </a:r>
                      <a:r>
                        <a:rPr lang="en-US" sz="2800" dirty="0" err="1">
                          <a:solidFill>
                            <a:srgbClr val="002060"/>
                          </a:solidFill>
                          <a:effectLst/>
                        </a:rPr>
                        <a:t>sử</a:t>
                      </a:r>
                      <a:endParaRPr lang="en-US" sz="2800" dirty="0">
                        <a:solidFill>
                          <a:srgbClr val="002060"/>
                        </a:solidFill>
                        <a:effectLst/>
                      </a:endParaRPr>
                    </a:p>
                  </a:txBody>
                  <a:tcPr marL="47625" marR="47625" marT="47625" marB="47625">
                    <a:lnL w="12700" cap="flat" cmpd="sng" algn="ctr">
                      <a:solidFill>
                        <a:srgbClr val="78DCBB"/>
                      </a:solidFill>
                      <a:prstDash val="solid"/>
                      <a:round/>
                      <a:headEnd type="none" w="med" len="med"/>
                      <a:tailEnd type="none" w="med" len="med"/>
                    </a:lnL>
                    <a:lnR w="12700" cap="flat" cmpd="sng" algn="ctr">
                      <a:solidFill>
                        <a:srgbClr val="78DCBB"/>
                      </a:solidFill>
                      <a:prstDash val="solid"/>
                      <a:round/>
                      <a:headEnd type="none" w="med" len="med"/>
                      <a:tailEnd type="none" w="med" len="med"/>
                    </a:lnR>
                    <a:lnT w="12700" cap="flat" cmpd="sng" algn="ctr">
                      <a:solidFill>
                        <a:srgbClr val="7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78DCBB"/>
                      </a:solidFill>
                      <a:prstDash val="solid"/>
                      <a:round/>
                      <a:headEnd type="none" w="med" len="med"/>
                      <a:tailEnd type="none" w="med" len="med"/>
                    </a:lnL>
                    <a:lnR w="12700" cap="flat" cmpd="sng" algn="ctr">
                      <a:solidFill>
                        <a:srgbClr val="78DCBB"/>
                      </a:solidFill>
                      <a:prstDash val="solid"/>
                      <a:round/>
                      <a:headEnd type="none" w="med" len="med"/>
                      <a:tailEnd type="none" w="med" len="med"/>
                    </a:lnR>
                    <a:lnT w="12700" cap="flat" cmpd="sng" algn="ctr">
                      <a:solidFill>
                        <a:srgbClr val="7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952311749"/>
                  </a:ext>
                </a:extLst>
              </a:tr>
              <a:tr h="0">
                <a:tc>
                  <a:txBody>
                    <a:bodyPr/>
                    <a:lstStyle/>
                    <a:p>
                      <a:pPr algn="ctr" fontAlgn="t"/>
                      <a:r>
                        <a:rPr lang="vi-VN" sz="2800">
                          <a:solidFill>
                            <a:srgbClr val="002060"/>
                          </a:solidFill>
                          <a:effectLst/>
                        </a:rPr>
                        <a:t>Truyện cười</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649263120"/>
                  </a:ext>
                </a:extLst>
              </a:tr>
            </a:tbl>
          </a:graphicData>
        </a:graphic>
      </p:graphicFrame>
    </p:spTree>
    <p:extLst>
      <p:ext uri="{BB962C8B-B14F-4D97-AF65-F5344CB8AC3E}">
        <p14:creationId xmlns:p14="http://schemas.microsoft.com/office/powerpoint/2010/main" val="270898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1918423" cy="523220"/>
          </a:xfrm>
          <a:prstGeom prst="rect">
            <a:avLst/>
          </a:prstGeom>
        </p:spPr>
        <p:txBody>
          <a:bodyPr wrap="square">
            <a:spAutoFit/>
          </a:bodyPr>
          <a:lstStyle/>
          <a:p>
            <a:r>
              <a:rPr lang="vi-VN" sz="2800" b="1" dirty="0">
                <a:solidFill>
                  <a:srgbClr val="FF0000"/>
                </a:solidFill>
                <a:latin typeface="Roboto"/>
              </a:rPr>
              <a:t>Bài tập 1 :</a:t>
            </a:r>
            <a:endParaRPr lang="en-US" sz="2800" dirty="0"/>
          </a:p>
        </p:txBody>
      </p:sp>
      <p:sp>
        <p:nvSpPr>
          <p:cNvPr id="3" name="TextBox 2"/>
          <p:cNvSpPr txBox="1"/>
          <p:nvPr/>
        </p:nvSpPr>
        <p:spPr>
          <a:xfrm>
            <a:off x="667180" y="1344196"/>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221940169"/>
              </p:ext>
            </p:extLst>
          </p:nvPr>
        </p:nvGraphicFramePr>
        <p:xfrm>
          <a:off x="457200" y="2154992"/>
          <a:ext cx="9144000" cy="3794760"/>
        </p:xfrm>
        <a:graphic>
          <a:graphicData uri="http://schemas.openxmlformats.org/drawingml/2006/table">
            <a:tbl>
              <a:tblPr/>
              <a:tblGrid>
                <a:gridCol w="2116988">
                  <a:extLst>
                    <a:ext uri="{9D8B030D-6E8A-4147-A177-3AD203B41FA5}">
                      <a16:colId xmlns:a16="http://schemas.microsoft.com/office/drawing/2014/main" val="357623841"/>
                    </a:ext>
                  </a:extLst>
                </a:gridCol>
                <a:gridCol w="7027012">
                  <a:extLst>
                    <a:ext uri="{9D8B030D-6E8A-4147-A177-3AD203B41FA5}">
                      <a16:colId xmlns:a16="http://schemas.microsoft.com/office/drawing/2014/main" val="56023520"/>
                    </a:ext>
                  </a:extLst>
                </a:gridCol>
              </a:tblGrid>
              <a:tr h="908390">
                <a:tc>
                  <a:txBody>
                    <a:bodyPr/>
                    <a:lstStyle/>
                    <a:p>
                      <a:pPr fontAlgn="t"/>
                      <a:r>
                        <a:rPr lang="en-US" sz="2800" dirty="0" err="1">
                          <a:solidFill>
                            <a:schemeClr val="accent5">
                              <a:lumMod val="50000"/>
                            </a:schemeClr>
                          </a:solidFill>
                          <a:effectLst/>
                          <a:latin typeface="+mj-lt"/>
                        </a:rPr>
                        <a:t>Truyện</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ngắn</a:t>
                      </a:r>
                      <a:endParaRPr lang="en-US" sz="2800" dirty="0">
                        <a:solidFill>
                          <a:schemeClr val="accent5">
                            <a:lumMod val="50000"/>
                          </a:schemeClr>
                        </a:solidFill>
                        <a:effectLst/>
                        <a:latin typeface="+mj-lt"/>
                      </a:endParaRPr>
                    </a:p>
                  </a:txBody>
                  <a:tcPr marL="47625" marR="47625" marT="47625" marB="47625">
                    <a:lnL w="12700" cap="flat" cmpd="sng" algn="ctr">
                      <a:solidFill>
                        <a:srgbClr val="D03866"/>
                      </a:solidFill>
                      <a:prstDash val="solid"/>
                      <a:round/>
                      <a:headEnd type="none" w="med" len="med"/>
                      <a:tailEnd type="none" w="med" len="med"/>
                    </a:lnL>
                    <a:lnR w="12700" cap="flat" cmpd="sng" algn="ctr">
                      <a:solidFill>
                        <a:srgbClr val="D03866"/>
                      </a:solidFill>
                      <a:prstDash val="solid"/>
                      <a:round/>
                      <a:headEnd type="none" w="med" len="med"/>
                      <a:tailEnd type="none" w="med" len="med"/>
                    </a:lnR>
                    <a:lnT w="12700" cap="flat" cmpd="sng" algn="ctr">
                      <a:solidFill>
                        <a:srgbClr val="D03866"/>
                      </a:solidFill>
                      <a:prstDash val="solid"/>
                      <a:round/>
                      <a:headEnd type="none" w="med" len="med"/>
                      <a:tailEnd type="none" w="med" len="med"/>
                    </a:lnT>
                    <a:lnB w="12700" cap="flat" cmpd="sng" algn="ctr">
                      <a:solidFill>
                        <a:srgbClr val="303966"/>
                      </a:solidFill>
                      <a:prstDash val="solid"/>
                      <a:round/>
                      <a:headEnd type="none" w="med" len="med"/>
                      <a:tailEnd type="none" w="med" len="med"/>
                    </a:lnB>
                    <a:solidFill>
                      <a:srgbClr val="FFFFFF"/>
                    </a:solidFill>
                  </a:tcPr>
                </a:tc>
                <a:tc>
                  <a:txBody>
                    <a:bodyPr/>
                    <a:lstStyle/>
                    <a:p>
                      <a:pPr fontAlgn="t"/>
                      <a:r>
                        <a:rPr lang="en-US" sz="2800" dirty="0" err="1">
                          <a:solidFill>
                            <a:schemeClr val="accent5">
                              <a:lumMod val="50000"/>
                            </a:schemeClr>
                          </a:solidFill>
                          <a:effectLst/>
                          <a:latin typeface="+mj-lt"/>
                        </a:rPr>
                        <a:t>Tôi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đi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học</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Thanh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Tịnh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Gió</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lạnh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đầu</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mùa</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Thạch</a:t>
                      </a:r>
                      <a:r>
                        <a:rPr lang="en-US" sz="2800" dirty="0">
                          <a:solidFill>
                            <a:schemeClr val="accent5">
                              <a:lumMod val="50000"/>
                            </a:schemeClr>
                          </a:solidFill>
                          <a:effectLst/>
                          <a:latin typeface="+mj-lt"/>
                        </a:rPr>
                        <a:t> Lam); </a:t>
                      </a:r>
                      <a:r>
                        <a:rPr lang="en-US" sz="2800" dirty="0" err="1">
                          <a:solidFill>
                            <a:schemeClr val="accent5">
                              <a:lumMod val="50000"/>
                            </a:schemeClr>
                          </a:solidFill>
                          <a:effectLst/>
                          <a:latin typeface="+mj-lt"/>
                        </a:rPr>
                        <a:t>Lão</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Hạc</a:t>
                      </a:r>
                      <a:r>
                        <a:rPr lang="en-US" sz="2800" dirty="0">
                          <a:solidFill>
                            <a:schemeClr val="accent5">
                              <a:lumMod val="50000"/>
                            </a:schemeClr>
                          </a:solidFill>
                          <a:effectLst/>
                          <a:latin typeface="+mj-lt"/>
                        </a:rPr>
                        <a:t> (Nam Cao)</a:t>
                      </a:r>
                    </a:p>
                  </a:txBody>
                  <a:tcPr marL="47625" marR="47625" marT="47625" marB="47625">
                    <a:lnL w="12700" cap="flat" cmpd="sng" algn="ctr">
                      <a:solidFill>
                        <a:srgbClr val="D03866"/>
                      </a:solidFill>
                      <a:prstDash val="solid"/>
                      <a:round/>
                      <a:headEnd type="none" w="med" len="med"/>
                      <a:tailEnd type="none" w="med" len="med"/>
                    </a:lnL>
                    <a:lnR w="12700" cap="flat" cmpd="sng" algn="ctr">
                      <a:solidFill>
                        <a:srgbClr val="D03866"/>
                      </a:solidFill>
                      <a:prstDash val="solid"/>
                      <a:round/>
                      <a:headEnd type="none" w="med" len="med"/>
                      <a:tailEnd type="none" w="med" len="med"/>
                    </a:lnR>
                    <a:lnT w="12700" cap="flat" cmpd="sng" algn="ctr">
                      <a:solidFill>
                        <a:srgbClr val="D03866"/>
                      </a:solidFill>
                      <a:prstDash val="solid"/>
                      <a:round/>
                      <a:headEnd type="none" w="med" len="med"/>
                      <a:tailEnd type="none" w="med" len="med"/>
                    </a:lnT>
                    <a:lnB w="12700" cap="flat" cmpd="sng" algn="ctr">
                      <a:solidFill>
                        <a:srgbClr val="303966"/>
                      </a:solidFill>
                      <a:prstDash val="solid"/>
                      <a:round/>
                      <a:headEnd type="none" w="med" len="med"/>
                      <a:tailEnd type="none" w="med" len="med"/>
                    </a:lnB>
                    <a:solidFill>
                      <a:srgbClr val="FFFFFF"/>
                    </a:solidFill>
                  </a:tcPr>
                </a:tc>
                <a:extLst>
                  <a:ext uri="{0D108BD9-81ED-4DB2-BD59-A6C34878D82A}">
                    <a16:rowId xmlns:a16="http://schemas.microsoft.com/office/drawing/2014/main" val="276403142"/>
                  </a:ext>
                </a:extLst>
              </a:tr>
              <a:tr h="908390">
                <a:tc>
                  <a:txBody>
                    <a:bodyPr/>
                    <a:lstStyle/>
                    <a:p>
                      <a:pPr fontAlgn="t"/>
                      <a:r>
                        <a:rPr lang="en-US" sz="2800" dirty="0" err="1">
                          <a:solidFill>
                            <a:schemeClr val="accent5">
                              <a:lumMod val="50000"/>
                            </a:schemeClr>
                          </a:solidFill>
                          <a:effectLst/>
                          <a:latin typeface="+mj-lt"/>
                        </a:rPr>
                        <a:t>Tiểu</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thuyết</a:t>
                      </a:r>
                      <a:endParaRPr lang="en-US" sz="2800" dirty="0">
                        <a:solidFill>
                          <a:schemeClr val="accent5">
                            <a:lumMod val="50000"/>
                          </a:schemeClr>
                        </a:solidFill>
                        <a:effectLst/>
                        <a:latin typeface="+mj-lt"/>
                      </a:endParaRPr>
                    </a:p>
                  </a:txBody>
                  <a:tcPr marL="47625" marR="47625" marT="47625" marB="47625">
                    <a:lnL w="12700" cap="flat" cmpd="sng" algn="ctr">
                      <a:solidFill>
                        <a:srgbClr val="303966"/>
                      </a:solidFill>
                      <a:prstDash val="solid"/>
                      <a:round/>
                      <a:headEnd type="none" w="med" len="med"/>
                      <a:tailEnd type="none" w="med" len="med"/>
                    </a:lnL>
                    <a:lnR w="12700" cap="flat" cmpd="sng" algn="ctr">
                      <a:solidFill>
                        <a:srgbClr val="303966"/>
                      </a:solidFill>
                      <a:prstDash val="solid"/>
                      <a:round/>
                      <a:headEnd type="none" w="med" len="med"/>
                      <a:tailEnd type="none" w="med" len="med"/>
                    </a:lnR>
                    <a:lnT w="12700" cap="flat" cmpd="sng" algn="ctr">
                      <a:solidFill>
                        <a:srgbClr val="3039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vi-VN" sz="2800" dirty="0">
                          <a:solidFill>
                            <a:schemeClr val="accent5">
                              <a:lumMod val="50000"/>
                            </a:schemeClr>
                          </a:solidFill>
                          <a:effectLst/>
                          <a:latin typeface="+mj-lt"/>
                        </a:rPr>
                        <a:t>Người thầy đầu tiên (Chingiz Aitmatov); Tắt đèn (Ngô Tất Tố); Don Quixote (Miguel de Cervantes)</a:t>
                      </a:r>
                    </a:p>
                  </a:txBody>
                  <a:tcPr marL="47625" marR="47625" marT="47625" marB="47625">
                    <a:lnL w="12700" cap="flat" cmpd="sng" algn="ctr">
                      <a:solidFill>
                        <a:srgbClr val="303966"/>
                      </a:solidFill>
                      <a:prstDash val="solid"/>
                      <a:round/>
                      <a:headEnd type="none" w="med" len="med"/>
                      <a:tailEnd type="none" w="med" len="med"/>
                    </a:lnL>
                    <a:lnR w="12700" cap="flat" cmpd="sng" algn="ctr">
                      <a:solidFill>
                        <a:srgbClr val="303966"/>
                      </a:solidFill>
                      <a:prstDash val="solid"/>
                      <a:round/>
                      <a:headEnd type="none" w="med" len="med"/>
                      <a:tailEnd type="none" w="med" len="med"/>
                    </a:lnR>
                    <a:lnT w="12700" cap="flat" cmpd="sng" algn="ctr">
                      <a:solidFill>
                        <a:srgbClr val="3039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699891355"/>
                  </a:ext>
                </a:extLst>
              </a:tr>
              <a:tr h="637003">
                <a:tc>
                  <a:txBody>
                    <a:bodyPr/>
                    <a:lstStyle/>
                    <a:p>
                      <a:pPr fontAlgn="t"/>
                      <a:r>
                        <a:rPr lang="en-US" sz="2800" dirty="0" err="1">
                          <a:solidFill>
                            <a:schemeClr val="accent5">
                              <a:lumMod val="50000"/>
                            </a:schemeClr>
                          </a:solidFill>
                          <a:effectLst/>
                          <a:latin typeface="+mj-lt"/>
                        </a:rPr>
                        <a:t>Truyện</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lịch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sử</a:t>
                      </a:r>
                      <a:endParaRPr lang="en-US" sz="2800" dirty="0">
                        <a:solidFill>
                          <a:schemeClr val="accent5">
                            <a:lumMod val="50000"/>
                          </a:schemeClr>
                        </a:solidFill>
                        <a:effectLst/>
                        <a:latin typeface="+mj-lt"/>
                      </a:endParaRP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vi-VN" sz="2800" dirty="0">
                          <a:solidFill>
                            <a:schemeClr val="accent5">
                              <a:lumMod val="50000"/>
                            </a:schemeClr>
                          </a:solidFill>
                          <a:effectLst/>
                          <a:latin typeface="+mj-lt"/>
                        </a:rPr>
                        <a:t>Lá cờ thêu sáu chữ vàng (Nguyễn Huy Tưởng) </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3186086771"/>
                  </a:ext>
                </a:extLst>
              </a:tr>
              <a:tr h="365617">
                <a:tc>
                  <a:txBody>
                    <a:bodyPr/>
                    <a:lstStyle/>
                    <a:p>
                      <a:pPr fontAlgn="t"/>
                      <a:r>
                        <a:rPr lang="vi-VN" sz="2800" dirty="0">
                          <a:solidFill>
                            <a:schemeClr val="accent5">
                              <a:lumMod val="50000"/>
                            </a:schemeClr>
                          </a:solidFill>
                          <a:effectLst/>
                          <a:latin typeface="+mj-lt"/>
                        </a:rPr>
                        <a:t>Truyện cười</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en-US" sz="2800" dirty="0" err="1">
                          <a:solidFill>
                            <a:schemeClr val="accent5">
                              <a:lumMod val="50000"/>
                            </a:schemeClr>
                          </a:solidFill>
                          <a:effectLst/>
                          <a:latin typeface="+mj-lt"/>
                        </a:rPr>
                        <a:t>Cái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kính</a:t>
                      </a:r>
                      <a:r>
                        <a:rPr lang="en-US" sz="2800" dirty="0">
                          <a:solidFill>
                            <a:schemeClr val="accent5">
                              <a:lumMod val="50000"/>
                            </a:schemeClr>
                          </a:solidFill>
                          <a:effectLst/>
                          <a:latin typeface="+mj-lt"/>
                        </a:rPr>
                        <a:t> (Aziz </a:t>
                      </a:r>
                      <a:r>
                        <a:rPr lang="en-US" sz="2800" dirty="0" err="1">
                          <a:solidFill>
                            <a:schemeClr val="accent5">
                              <a:lumMod val="50000"/>
                            </a:schemeClr>
                          </a:solidFill>
                          <a:effectLst/>
                          <a:latin typeface="+mj-lt"/>
                        </a:rPr>
                        <a:t>Nesin</a:t>
                      </a:r>
                      <a:r>
                        <a:rPr lang="en-US" sz="2800" dirty="0">
                          <a:solidFill>
                            <a:schemeClr val="accent5">
                              <a:lumMod val="50000"/>
                            </a:schemeClr>
                          </a:solidFill>
                          <a:effectLst/>
                          <a:latin typeface="+mj-lt"/>
                        </a:rPr>
                        <a:t>)</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448033335"/>
                  </a:ext>
                </a:extLst>
              </a:tr>
            </a:tbl>
          </a:graphicData>
        </a:graphic>
      </p:graphicFrame>
    </p:spTree>
    <p:extLst>
      <p:ext uri="{BB962C8B-B14F-4D97-AF65-F5344CB8AC3E}">
        <p14:creationId xmlns:p14="http://schemas.microsoft.com/office/powerpoint/2010/main" val="339044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 y="457200"/>
            <a:ext cx="8610600" cy="2246769"/>
          </a:xfrm>
          <a:prstGeom prst="rect">
            <a:avLst/>
          </a:prstGeom>
        </p:spPr>
        <p:txBody>
          <a:bodyPr wrap="square">
            <a:spAutoFit/>
          </a:bodyPr>
          <a:lstStyle/>
          <a:p>
            <a:r>
              <a:rPr lang="vi-VN" sz="2800" b="1" dirty="0">
                <a:solidFill>
                  <a:srgbClr val="FF0000"/>
                </a:solidFill>
                <a:latin typeface="Roboto"/>
              </a:rPr>
              <a:t>Bài tập 2 </a:t>
            </a:r>
            <a:r>
              <a:rPr lang="vi-VN" sz="2800" b="1" dirty="0" smtClean="0">
                <a:solidFill>
                  <a:srgbClr val="FF0000"/>
                </a:solidFill>
                <a:latin typeface="Roboto"/>
              </a:rPr>
              <a:t>:</a:t>
            </a:r>
            <a:r>
              <a:rPr lang="vi-VN" sz="2800" dirty="0">
                <a:solidFill>
                  <a:srgbClr val="FF0000"/>
                </a:solidFill>
                <a:latin typeface="Roboto"/>
              </a:rPr>
              <a:t> Biểu đồ cột kép trong Hình 39 biểu diễn số lượng học sinh trung học cơ sở (THCS) và trung học phổ thông (THPT) của Việt Nam trong các năm học 2016 - 2017, 2017 - 2018, 2018 - 2019, 2019 - 2020.</a:t>
            </a:r>
            <a:endParaRPr lang="en-US" sz="2800" dirty="0">
              <a:solidFill>
                <a:srgbClr val="FF0000"/>
              </a:solidFill>
            </a:endParaRPr>
          </a:p>
        </p:txBody>
      </p:sp>
      <p:pic>
        <p:nvPicPr>
          <p:cNvPr id="16386" name="Picture 2" descr="Giải bài tập 2 trang 37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506538"/>
            <a:ext cx="6172200" cy="4351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069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wipe(down)">
                                      <p:cBhvr>
                                        <p:cTn id="12"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Table 1"/>
          <p:cNvGraphicFramePr>
            <a:graphicFrameLocks noGrp="1"/>
          </p:cNvGraphicFramePr>
          <p:nvPr>
            <p:extLst>
              <p:ext uri="{D42A27DB-BD31-4B8C-83A1-F6EECF244321}">
                <p14:modId xmlns:p14="http://schemas.microsoft.com/office/powerpoint/2010/main" val="944731183"/>
              </p:ext>
            </p:extLst>
          </p:nvPr>
        </p:nvGraphicFramePr>
        <p:xfrm>
          <a:off x="76200" y="1309988"/>
          <a:ext cx="8818418" cy="4552950"/>
        </p:xfrm>
        <a:graphic>
          <a:graphicData uri="http://schemas.openxmlformats.org/drawingml/2006/table">
            <a:tbl>
              <a:tblPr/>
              <a:tblGrid>
                <a:gridCol w="1787122">
                  <a:extLst>
                    <a:ext uri="{9D8B030D-6E8A-4147-A177-3AD203B41FA5}">
                      <a16:colId xmlns:a16="http://schemas.microsoft.com/office/drawing/2014/main" val="1865306679"/>
                    </a:ext>
                  </a:extLst>
                </a:gridCol>
                <a:gridCol w="1757824">
                  <a:extLst>
                    <a:ext uri="{9D8B030D-6E8A-4147-A177-3AD203B41FA5}">
                      <a16:colId xmlns:a16="http://schemas.microsoft.com/office/drawing/2014/main" val="2739107896"/>
                    </a:ext>
                  </a:extLst>
                </a:gridCol>
                <a:gridCol w="1757824">
                  <a:extLst>
                    <a:ext uri="{9D8B030D-6E8A-4147-A177-3AD203B41FA5}">
                      <a16:colId xmlns:a16="http://schemas.microsoft.com/office/drawing/2014/main" val="1712124996"/>
                    </a:ext>
                  </a:extLst>
                </a:gridCol>
                <a:gridCol w="1757824">
                  <a:extLst>
                    <a:ext uri="{9D8B030D-6E8A-4147-A177-3AD203B41FA5}">
                      <a16:colId xmlns:a16="http://schemas.microsoft.com/office/drawing/2014/main" val="1392986276"/>
                    </a:ext>
                  </a:extLst>
                </a:gridCol>
                <a:gridCol w="1757824">
                  <a:extLst>
                    <a:ext uri="{9D8B030D-6E8A-4147-A177-3AD203B41FA5}">
                      <a16:colId xmlns:a16="http://schemas.microsoft.com/office/drawing/2014/main" val="3170328701"/>
                    </a:ext>
                  </a:extLst>
                </a:gridCol>
              </a:tblGrid>
              <a:tr h="386959">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extLst>
                  <a:ext uri="{0D108BD9-81ED-4DB2-BD59-A6C34878D82A}">
                    <a16:rowId xmlns:a16="http://schemas.microsoft.com/office/drawing/2014/main" val="3538432877"/>
                  </a:ext>
                </a:extLst>
              </a:tr>
              <a:tr h="1000978">
                <a:tc>
                  <a:txBody>
                    <a:bodyPr/>
                    <a:lstStyle/>
                    <a:p>
                      <a:pPr algn="ct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extLst>
                  <a:ext uri="{0D108BD9-81ED-4DB2-BD59-A6C34878D82A}">
                    <a16:rowId xmlns:a16="http://schemas.microsoft.com/office/drawing/2014/main" val="549813063"/>
                  </a:ext>
                </a:extLst>
              </a:tr>
              <a:tr h="1000978">
                <a:tc>
                  <a:txBody>
                    <a:bodyPr/>
                    <a:lstStyle/>
                    <a:p>
                      <a:pPr algn="ct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extLst>
                  <a:ext uri="{0D108BD9-81ED-4DB2-BD59-A6C34878D82A}">
                    <a16:rowId xmlns:a16="http://schemas.microsoft.com/office/drawing/2014/main" val="2320119640"/>
                  </a:ext>
                </a:extLst>
              </a:tr>
            </a:tbl>
          </a:graphicData>
        </a:graphic>
      </p:graphicFrame>
      <p:sp>
        <p:nvSpPr>
          <p:cNvPr id="3" name="Rectangle 83"/>
          <p:cNvSpPr>
            <a:spLocks noChangeArrowheads="1"/>
          </p:cNvSpPr>
          <p:nvPr/>
        </p:nvSpPr>
        <p:spPr bwMode="auto">
          <a:xfrm>
            <a:off x="76200" y="-85406"/>
            <a:ext cx="881841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C00000"/>
                </a:solidFill>
                <a:effectLst/>
                <a:latin typeface="Roboto"/>
              </a:rPr>
              <a:t>a) </a:t>
            </a:r>
            <a:r>
              <a:rPr kumimoji="0" lang="en-US" altLang="en-US" sz="2800" b="0" i="0" u="none" strike="noStrike" cap="none" normalizeH="0" baseline="0" dirty="0" err="1" smtClean="0">
                <a:ln>
                  <a:noFill/>
                </a:ln>
                <a:solidFill>
                  <a:srgbClr val="C00000"/>
                </a:solidFill>
                <a:effectLst/>
                <a:latin typeface="Roboto"/>
              </a:rPr>
              <a:t>Lập</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bảng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thống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kê</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số</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lượng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sinh</a:t>
            </a:r>
            <a:r>
              <a:rPr kumimoji="0" lang="en-US" altLang="en-US" sz="2800" b="0" i="0" u="none" strike="noStrike" cap="none" normalizeH="0" baseline="0" dirty="0" smtClean="0">
                <a:ln>
                  <a:noFill/>
                </a:ln>
                <a:solidFill>
                  <a:srgbClr val="C00000"/>
                </a:solidFill>
                <a:effectLst/>
                <a:latin typeface="Roboto"/>
              </a:rPr>
              <a:t> THCS </a:t>
            </a:r>
            <a:r>
              <a:rPr kumimoji="0" lang="en-US" altLang="en-US" sz="2800" b="0" i="0" u="none" strike="noStrike" cap="none" normalizeH="0" baseline="0" dirty="0" err="1" smtClean="0">
                <a:ln>
                  <a:noFill/>
                </a:ln>
                <a:solidFill>
                  <a:srgbClr val="C00000"/>
                </a:solidFill>
                <a:effectLst/>
                <a:latin typeface="Roboto"/>
              </a:rPr>
              <a:t>và</a:t>
            </a:r>
            <a:r>
              <a:rPr kumimoji="0" lang="en-US" altLang="en-US" sz="2800" b="0" i="0" u="none" strike="noStrike" cap="none" normalizeH="0" baseline="0" dirty="0" smtClean="0">
                <a:ln>
                  <a:noFill/>
                </a:ln>
                <a:solidFill>
                  <a:srgbClr val="C00000"/>
                </a:solidFill>
                <a:effectLst/>
                <a:latin typeface="Roboto"/>
              </a:rPr>
              <a:t> THPT </a:t>
            </a:r>
            <a:r>
              <a:rPr kumimoji="0" lang="en-US" altLang="en-US" sz="2800" b="0" i="0" u="none" strike="noStrike" cap="none" normalizeH="0" baseline="0" dirty="0" err="1" smtClean="0">
                <a:ln>
                  <a:noFill/>
                </a:ln>
                <a:solidFill>
                  <a:srgbClr val="C00000"/>
                </a:solidFill>
                <a:effectLst/>
                <a:latin typeface="Roboto"/>
              </a:rPr>
              <a:t>của</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Việt</a:t>
            </a:r>
            <a:r>
              <a:rPr kumimoji="0" lang="en-US" altLang="en-US" sz="2800" b="0" i="0" u="none" strike="noStrike" cap="none" normalizeH="0" baseline="0" dirty="0" smtClean="0">
                <a:ln>
                  <a:noFill/>
                </a:ln>
                <a:solidFill>
                  <a:srgbClr val="C00000"/>
                </a:solidFill>
                <a:effectLst/>
                <a:latin typeface="Roboto"/>
              </a:rPr>
              <a:t> Nam </a:t>
            </a:r>
            <a:r>
              <a:rPr kumimoji="0" lang="en-US" altLang="en-US" sz="2800" b="0" i="0" u="none" strike="noStrike" cap="none" normalizeH="0" baseline="0" dirty="0" err="1" smtClean="0">
                <a:ln>
                  <a:noFill/>
                </a:ln>
                <a:solidFill>
                  <a:srgbClr val="C00000"/>
                </a:solidFill>
                <a:effectLst/>
                <a:latin typeface="Roboto"/>
              </a:rPr>
              <a:t>trong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các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năm</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đó</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đơn</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vị</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triệu</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sinh</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theo</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mẫu</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sau</a:t>
            </a:r>
            <a:r>
              <a:rPr kumimoji="0" lang="en-US" altLang="en-US" sz="2800" b="0" i="0" u="none" strike="noStrike" cap="none" normalizeH="0" baseline="0" dirty="0" smtClean="0">
                <a:ln>
                  <a:noFill/>
                </a:ln>
                <a:solidFill>
                  <a:srgbClr val="C00000"/>
                </a:solidFill>
                <a:effectLst/>
                <a:latin typeface="Roboto"/>
              </a:rPr>
              <a:t>: </a:t>
            </a:r>
            <a:endParaRPr kumimoji="0" lang="en-US" altLang="en-US" sz="2800" b="0" i="0" u="none" strike="noStrike" cap="none" normalizeH="0" baseline="0" dirty="0" smtClean="0">
              <a:ln>
                <a:noFill/>
              </a:ln>
              <a:solidFill>
                <a:srgbClr val="C00000"/>
              </a:solidFill>
              <a:effectLst/>
              <a:latin typeface="Arial" panose="020B0604020202020204" pitchFamily="34" charset="0"/>
            </a:endParaRPr>
          </a:p>
        </p:txBody>
      </p:sp>
    </p:spTree>
    <p:extLst>
      <p:ext uri="{BB962C8B-B14F-4D97-AF65-F5344CB8AC3E}">
        <p14:creationId xmlns:p14="http://schemas.microsoft.com/office/powerpoint/2010/main" val="79826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90600"/>
            <a:ext cx="8652164" cy="1815882"/>
          </a:xfrm>
          <a:prstGeom prst="rect">
            <a:avLst/>
          </a:prstGeom>
        </p:spPr>
        <p:txBody>
          <a:bodyPr wrap="square">
            <a:spAutoFit/>
          </a:bodyPr>
          <a:lstStyle/>
          <a:p>
            <a:r>
              <a:rPr lang="vi-VN" sz="2800" dirty="0">
                <a:solidFill>
                  <a:srgbClr val="C00000"/>
                </a:solidFill>
              </a:rPr>
              <a:t>b) Lập bảng thống kê tỉ số giữa số lượng học sinh THCS và số lượng học sinh THPT của Việt Nam trong các năm học đó theo mẫu sau (viết tỉ số ở dạng số thập phân và làm tròn đến hàng phần mười):</a:t>
            </a:r>
            <a:endParaRPr lang="en-US" sz="2800" dirty="0">
              <a:solidFill>
                <a:srgbClr val="C00000"/>
              </a:solidFill>
            </a:endParaRPr>
          </a:p>
        </p:txBody>
      </p:sp>
      <p:pic>
        <p:nvPicPr>
          <p:cNvPr id="5" name="Picture 87" descr="Giải bài tập 2 trang 37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06482"/>
            <a:ext cx="8991600" cy="229891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59327" y="5410200"/>
            <a:ext cx="8354291" cy="954107"/>
          </a:xfrm>
          <a:prstGeom prst="rect">
            <a:avLst/>
          </a:prstGeom>
        </p:spPr>
        <p:txBody>
          <a:bodyPr wrap="square">
            <a:spAutoFit/>
          </a:bodyPr>
          <a:lstStyle/>
          <a:p>
            <a:r>
              <a:rPr lang="en-US" sz="2800" dirty="0">
                <a:solidFill>
                  <a:srgbClr val="C00000"/>
                </a:solidFill>
                <a:latin typeface="Times New Roman" panose="02020603050405020304" pitchFamily="18" charset="0"/>
                <a:cs typeface="Times New Roman" panose="02020603050405020304" pitchFamily="18" charset="0"/>
              </a:rPr>
              <a:t>c) </a:t>
            </a:r>
            <a:r>
              <a:rPr lang="en-US" sz="2800" dirty="0" err="1">
                <a:solidFill>
                  <a:srgbClr val="C00000"/>
                </a:solidFill>
                <a:latin typeface="Times New Roman" panose="02020603050405020304" pitchFamily="18" charset="0"/>
                <a:cs typeface="Times New Roman" panose="02020603050405020304" pitchFamily="18" charset="0"/>
              </a:rPr>
              <a:t>Nêu</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nhận</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xét</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về</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sự</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thay</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đổi</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của</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các</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tỉ</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số</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trong</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Bảng</a:t>
            </a:r>
            <a:r>
              <a:rPr lang="en-US" sz="2800" dirty="0">
                <a:solidFill>
                  <a:srgbClr val="C00000"/>
                </a:solidFill>
                <a:latin typeface="Times New Roman" panose="02020603050405020304" pitchFamily="18" charset="0"/>
                <a:cs typeface="Times New Roman" panose="02020603050405020304" pitchFamily="18" charset="0"/>
              </a:rPr>
              <a:t> 12.</a:t>
            </a:r>
          </a:p>
        </p:txBody>
      </p:sp>
    </p:spTree>
    <p:extLst>
      <p:ext uri="{BB962C8B-B14F-4D97-AF65-F5344CB8AC3E}">
        <p14:creationId xmlns:p14="http://schemas.microsoft.com/office/powerpoint/2010/main" val="157580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381000" y="1143000"/>
            <a:ext cx="604653" cy="523220"/>
          </a:xfrm>
          <a:prstGeom prst="rect">
            <a:avLst/>
          </a:prstGeom>
        </p:spPr>
        <p:txBody>
          <a:bodyPr wrap="none">
            <a:spAutoFit/>
          </a:bodyPr>
          <a:lstStyle/>
          <a:p>
            <a:r>
              <a:rPr lang="en-US" sz="2800" dirty="0">
                <a:solidFill>
                  <a:srgbClr val="333333"/>
                </a:solidFill>
                <a:latin typeface="Roboto"/>
              </a:rPr>
              <a:t>a) </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2675459483"/>
              </p:ext>
            </p:extLst>
          </p:nvPr>
        </p:nvGraphicFramePr>
        <p:xfrm>
          <a:off x="152400" y="1828800"/>
          <a:ext cx="8637842" cy="4552950"/>
        </p:xfrm>
        <a:graphic>
          <a:graphicData uri="http://schemas.openxmlformats.org/drawingml/2006/table">
            <a:tbl>
              <a:tblPr/>
              <a:tblGrid>
                <a:gridCol w="1750526">
                  <a:extLst>
                    <a:ext uri="{9D8B030D-6E8A-4147-A177-3AD203B41FA5}">
                      <a16:colId xmlns:a16="http://schemas.microsoft.com/office/drawing/2014/main" val="1252277201"/>
                    </a:ext>
                  </a:extLst>
                </a:gridCol>
                <a:gridCol w="1721829">
                  <a:extLst>
                    <a:ext uri="{9D8B030D-6E8A-4147-A177-3AD203B41FA5}">
                      <a16:colId xmlns:a16="http://schemas.microsoft.com/office/drawing/2014/main" val="3600673214"/>
                    </a:ext>
                  </a:extLst>
                </a:gridCol>
                <a:gridCol w="1721829">
                  <a:extLst>
                    <a:ext uri="{9D8B030D-6E8A-4147-A177-3AD203B41FA5}">
                      <a16:colId xmlns:a16="http://schemas.microsoft.com/office/drawing/2014/main" val="1226098125"/>
                    </a:ext>
                  </a:extLst>
                </a:gridCol>
                <a:gridCol w="1721829">
                  <a:extLst>
                    <a:ext uri="{9D8B030D-6E8A-4147-A177-3AD203B41FA5}">
                      <a16:colId xmlns:a16="http://schemas.microsoft.com/office/drawing/2014/main" val="4159110890"/>
                    </a:ext>
                  </a:extLst>
                </a:gridCol>
                <a:gridCol w="1721829">
                  <a:extLst>
                    <a:ext uri="{9D8B030D-6E8A-4147-A177-3AD203B41FA5}">
                      <a16:colId xmlns:a16="http://schemas.microsoft.com/office/drawing/2014/main" val="104168660"/>
                    </a:ext>
                  </a:extLst>
                </a:gridCol>
              </a:tblGrid>
              <a:tr h="736089">
                <a:tc>
                  <a:txBody>
                    <a:bodyPr/>
                    <a:lstStyle/>
                    <a:p>
                      <a:pP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extLst>
                  <a:ext uri="{0D108BD9-81ED-4DB2-BD59-A6C34878D82A}">
                    <a16:rowId xmlns:a16="http://schemas.microsoft.com/office/drawing/2014/main" val="1213549901"/>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5,4</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5,5</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5,6</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5,9</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extLst>
                  <a:ext uri="{0D108BD9-81ED-4DB2-BD59-A6C34878D82A}">
                    <a16:rowId xmlns:a16="http://schemas.microsoft.com/office/drawing/2014/main" val="1594569571"/>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2,5</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2,6</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2,6</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2,7</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extLst>
                  <a:ext uri="{0D108BD9-81ED-4DB2-BD59-A6C34878D82A}">
                    <a16:rowId xmlns:a16="http://schemas.microsoft.com/office/drawing/2014/main" val="2956315695"/>
                  </a:ext>
                </a:extLst>
              </a:tr>
            </a:tbl>
          </a:graphicData>
        </a:graphic>
      </p:graphicFrame>
      <p:sp>
        <p:nvSpPr>
          <p:cNvPr id="10" name="TextBox 9"/>
          <p:cNvSpPr txBox="1"/>
          <p:nvPr/>
        </p:nvSpPr>
        <p:spPr>
          <a:xfrm>
            <a:off x="180109" y="61978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Tree>
    <p:extLst>
      <p:ext uri="{BB962C8B-B14F-4D97-AF65-F5344CB8AC3E}">
        <p14:creationId xmlns:p14="http://schemas.microsoft.com/office/powerpoint/2010/main" val="355809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218442" y="838200"/>
            <a:ext cx="543558" cy="800219"/>
          </a:xfrm>
          <a:prstGeom prst="rect">
            <a:avLst/>
          </a:prstGeom>
        </p:spPr>
        <p:txBody>
          <a:bodyPr wrap="square">
            <a:spAutoFit/>
          </a:bodyPr>
          <a:lstStyle/>
          <a:p>
            <a:r>
              <a:rPr lang="en-US" sz="2800" dirty="0">
                <a:solidFill>
                  <a:srgbClr val="333333"/>
                </a:solidFill>
                <a:latin typeface="Roboto"/>
              </a:rPr>
              <a:t>b)</a:t>
            </a:r>
            <a:r>
              <a:rPr lang="en-US" dirty="0">
                <a:solidFill>
                  <a:srgbClr val="333333"/>
                </a:solidFill>
                <a:latin typeface="Roboto"/>
              </a:rPr>
              <a:t>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84489001"/>
              </p:ext>
            </p:extLst>
          </p:nvPr>
        </p:nvGraphicFramePr>
        <p:xfrm>
          <a:off x="218442" y="1460539"/>
          <a:ext cx="8544557" cy="3177540"/>
        </p:xfrm>
        <a:graphic>
          <a:graphicData uri="http://schemas.openxmlformats.org/drawingml/2006/table">
            <a:tbl>
              <a:tblPr/>
              <a:tblGrid>
                <a:gridCol w="1991358">
                  <a:extLst>
                    <a:ext uri="{9D8B030D-6E8A-4147-A177-3AD203B41FA5}">
                      <a16:colId xmlns:a16="http://schemas.microsoft.com/office/drawing/2014/main" val="3151947245"/>
                    </a:ext>
                  </a:extLst>
                </a:gridCol>
                <a:gridCol w="1443497">
                  <a:extLst>
                    <a:ext uri="{9D8B030D-6E8A-4147-A177-3AD203B41FA5}">
                      <a16:colId xmlns:a16="http://schemas.microsoft.com/office/drawing/2014/main" val="2312924536"/>
                    </a:ext>
                  </a:extLst>
                </a:gridCol>
                <a:gridCol w="1703234">
                  <a:extLst>
                    <a:ext uri="{9D8B030D-6E8A-4147-A177-3AD203B41FA5}">
                      <a16:colId xmlns:a16="http://schemas.microsoft.com/office/drawing/2014/main" val="2793964668"/>
                    </a:ext>
                  </a:extLst>
                </a:gridCol>
                <a:gridCol w="1703234">
                  <a:extLst>
                    <a:ext uri="{9D8B030D-6E8A-4147-A177-3AD203B41FA5}">
                      <a16:colId xmlns:a16="http://schemas.microsoft.com/office/drawing/2014/main" val="3022887247"/>
                    </a:ext>
                  </a:extLst>
                </a:gridCol>
                <a:gridCol w="1703234">
                  <a:extLst>
                    <a:ext uri="{9D8B030D-6E8A-4147-A177-3AD203B41FA5}">
                      <a16:colId xmlns:a16="http://schemas.microsoft.com/office/drawing/2014/main" val="3667927737"/>
                    </a:ext>
                  </a:extLst>
                </a:gridCol>
              </a:tblGrid>
              <a:tr h="0">
                <a:tc>
                  <a:txBody>
                    <a:bodyPr/>
                    <a:lstStyle/>
                    <a:p>
                      <a:pP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extLst>
                  <a:ext uri="{0D108BD9-81ED-4DB2-BD59-A6C34878D82A}">
                    <a16:rowId xmlns:a16="http://schemas.microsoft.com/office/drawing/2014/main" val="485481396"/>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Tỉ</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 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2,1</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extLst>
                  <a:ext uri="{0D108BD9-81ED-4DB2-BD59-A6C34878D82A}">
                    <a16:rowId xmlns:a16="http://schemas.microsoft.com/office/drawing/2014/main" val="1684483623"/>
                  </a:ext>
                </a:extLst>
              </a:tr>
            </a:tbl>
          </a:graphicData>
        </a:graphic>
      </p:graphicFrame>
      <p:sp>
        <p:nvSpPr>
          <p:cNvPr id="9" name="Rectangle 8"/>
          <p:cNvSpPr/>
          <p:nvPr/>
        </p:nvSpPr>
        <p:spPr>
          <a:xfrm>
            <a:off x="218442" y="4968774"/>
            <a:ext cx="8603206" cy="954107"/>
          </a:xfrm>
          <a:prstGeom prst="rect">
            <a:avLst/>
          </a:prstGeom>
        </p:spPr>
        <p:txBody>
          <a:bodyPr wrap="square">
            <a:spAutoFit/>
          </a:bodyPr>
          <a:lstStyle/>
          <a:p>
            <a:r>
              <a:rPr lang="en-US" sz="2800" dirty="0">
                <a:solidFill>
                  <a:srgbClr val="FF0000"/>
                </a:solidFill>
                <a:latin typeface="Times New Roman" panose="02020603050405020304" pitchFamily="18" charset="0"/>
                <a:cs typeface="Times New Roman" panose="02020603050405020304" pitchFamily="18" charset="0"/>
              </a:rPr>
              <a:t>c) </a:t>
            </a:r>
            <a:r>
              <a:rPr lang="en-US" sz="2800" dirty="0" err="1">
                <a:solidFill>
                  <a:srgbClr val="FF0000"/>
                </a:solidFill>
                <a:latin typeface="Times New Roman" panose="02020603050405020304" pitchFamily="18" charset="0"/>
                <a:cs typeface="Times New Roman" panose="02020603050405020304" pitchFamily="18" charset="0"/>
              </a:rPr>
              <a:t>Tỉ</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ổn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định</a:t>
            </a:r>
            <a:r>
              <a:rPr lang="en-US" sz="2800" dirty="0">
                <a:solidFill>
                  <a:srgbClr val="FF0000"/>
                </a:solidFill>
                <a:latin typeface="Times New Roman" panose="02020603050405020304" pitchFamily="18" charset="0"/>
                <a:cs typeface="Times New Roman" panose="02020603050405020304" pitchFamily="18" charset="0"/>
              </a:rPr>
              <a:t> ở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năm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học</a:t>
            </a:r>
            <a:r>
              <a:rPr lang="en-US" sz="2800" dirty="0">
                <a:solidFill>
                  <a:srgbClr val="FF0000"/>
                </a:solidFill>
                <a:latin typeface="Times New Roman" panose="02020603050405020304" pitchFamily="18" charset="0"/>
                <a:cs typeface="Times New Roman" panose="02020603050405020304" pitchFamily="18" charset="0"/>
              </a:rPr>
              <a:t> 2016 - 2017, 2018 - 2019, 2019 - 2020; </a:t>
            </a:r>
            <a:r>
              <a:rPr lang="en-US" sz="2800" dirty="0" err="1">
                <a:solidFill>
                  <a:srgbClr val="FF0000"/>
                </a:solidFill>
                <a:latin typeface="Times New Roman" panose="02020603050405020304" pitchFamily="18" charset="0"/>
                <a:cs typeface="Times New Roman" panose="02020603050405020304" pitchFamily="18" charset="0"/>
              </a:rPr>
              <a:t>năm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học</a:t>
            </a:r>
            <a:r>
              <a:rPr lang="en-US" sz="2800" dirty="0">
                <a:solidFill>
                  <a:srgbClr val="FF0000"/>
                </a:solidFill>
                <a:latin typeface="Times New Roman" panose="02020603050405020304" pitchFamily="18" charset="0"/>
                <a:cs typeface="Times New Roman" panose="02020603050405020304" pitchFamily="18" charset="0"/>
              </a:rPr>
              <a:t> 2017 - 2018 </a:t>
            </a:r>
            <a:r>
              <a:rPr lang="en-US" sz="2800" dirty="0" err="1">
                <a:solidFill>
                  <a:srgbClr val="FF0000"/>
                </a:solidFill>
                <a:latin typeface="Times New Roman" panose="02020603050405020304" pitchFamily="18" charset="0"/>
                <a:cs typeface="Times New Roman" panose="02020603050405020304" pitchFamily="18" charset="0"/>
              </a:rPr>
              <a:t>có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sự</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giảm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nhẹ</a:t>
            </a:r>
            <a:r>
              <a:rPr 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3022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4636"/>
            <a:ext cx="8534400" cy="1384995"/>
          </a:xfrm>
          <a:prstGeom prst="rect">
            <a:avLst/>
          </a:prstGeom>
        </p:spPr>
        <p:txBody>
          <a:bodyPr wrap="square">
            <a:spAutoFit/>
          </a:bodyPr>
          <a:lstStyle/>
          <a:p>
            <a:r>
              <a:rPr lang="vi-VN" sz="2800" b="1" dirty="0">
                <a:solidFill>
                  <a:srgbClr val="FF0000"/>
                </a:solidFill>
                <a:latin typeface="Times New Roman" panose="02020603050405020304" pitchFamily="18" charset="0"/>
                <a:cs typeface="Times New Roman" panose="02020603050405020304" pitchFamily="18" charset="0"/>
              </a:rPr>
              <a:t>Bài tập 3 </a:t>
            </a:r>
            <a:r>
              <a:rPr lang="vi-VN" sz="2800" b="1" dirty="0" smtClean="0">
                <a:solidFill>
                  <a:srgbClr val="FF0000"/>
                </a:solidFill>
                <a:latin typeface="Times New Roman" panose="02020603050405020304" pitchFamily="18" charset="0"/>
                <a:cs typeface="Times New Roman" panose="02020603050405020304" pitchFamily="18" charset="0"/>
              </a:rPr>
              <a:t>:</a:t>
            </a:r>
            <a:r>
              <a:rPr lang="vi-VN" sz="2800" dirty="0">
                <a:solidFill>
                  <a:srgbClr val="FF0000"/>
                </a:solidFill>
                <a:latin typeface="Times New Roman" panose="02020603050405020304" pitchFamily="18" charset="0"/>
                <a:cs typeface="Times New Roman" panose="02020603050405020304" pitchFamily="18" charset="0"/>
              </a:rPr>
              <a:t> Biểu đồ đoạn thẳng trong Hình 40 biểu diễn tuổi thọ trung bình của người Việt Nam qua 30 năm (từ năm 1989 đến năm 2019).</a:t>
            </a:r>
            <a:endParaRPr lang="en-US" sz="2800" dirty="0">
              <a:solidFill>
                <a:srgbClr val="FF0000"/>
              </a:solidFill>
              <a:latin typeface="Times New Roman" panose="02020603050405020304" pitchFamily="18" charset="0"/>
              <a:cs typeface="Times New Roman" panose="02020603050405020304" pitchFamily="18" charset="0"/>
            </a:endParaRPr>
          </a:p>
        </p:txBody>
      </p:sp>
      <p:pic>
        <p:nvPicPr>
          <p:cNvPr id="17410" name="Picture 2" descr="Giải bài tập 3 trang 38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5181600" cy="5484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52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Effect transition="in" filter="barn(inVertical)">
                                      <p:cBhvr>
                                        <p:cTn id="14"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801</TotalTime>
  <Words>841</Words>
  <PresentationFormat>On-screen Show (4:3)</PresentationFormat>
  <Paragraphs>128</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.VnTifani Heavy</vt:lpstr>
      <vt:lpstr>Arial</vt:lpstr>
      <vt:lpstr>Calibri</vt:lpstr>
      <vt:lpstr>Constantia</vt:lpstr>
      <vt:lpstr>Roboto</vt:lpstr>
      <vt:lpstr>Times New Roman</vt:lpstr>
      <vt:lpstr>Verdana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2017-10-02T11:59:28Z</dcterms:created>
  <dcterms:modified xsi:type="dcterms:W3CDTF">2023-06-30T23:44:47Z</dcterms:modified>
</cp:coreProperties>
</file>