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0" r:id="rId11"/>
    <p:sldId id="281" r:id="rId12"/>
    <p:sldId id="304" r:id="rId13"/>
    <p:sldId id="305" r:id="rId14"/>
    <p:sldId id="30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908"/>
    <a:srgbClr val="FF6D2F"/>
    <a:srgbClr val="01A690"/>
    <a:srgbClr val="F48812"/>
    <a:srgbClr val="FF33CC"/>
    <a:srgbClr val="F56D22"/>
    <a:srgbClr val="FC694A"/>
    <a:srgbClr val="59CAF6"/>
    <a:srgbClr val="55C8FF"/>
    <a:srgbClr val="D9EC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113" d="100"/>
          <a:sy n="113" d="100"/>
        </p:scale>
        <p:origin x="3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8/17/2023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8/17/2023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8/17/2023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875472" y="5809394"/>
            <a:ext cx="8441056"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Ở lớp 6, chúng ta đã biết cách biểu diễn thuật toán bằng cách sử dụng các cấu trúc điều khiển cơ bản. Trong ngôn ngữ lập trình Scratch, có cách nào để biểu diễn các cấu trúc đó không?</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321790" y="130982"/>
            <a:ext cx="2607681" cy="1203362"/>
            <a:chOff x="321790" y="540774"/>
            <a:chExt cx="2607681" cy="1203362"/>
          </a:xfrm>
        </p:grpSpPr>
        <p:sp>
          <p:nvSpPr>
            <p:cNvPr id="4" name="Rectangle 3">
              <a:extLst>
                <a:ext uri="{FF2B5EF4-FFF2-40B4-BE49-F238E27FC236}">
                  <a16:creationId xmlns:a16="http://schemas.microsoft.com/office/drawing/2014/main" id="{00A7CC1E-A992-2D72-C6A4-A3E8458E6B44}"/>
                </a:ext>
              </a:extLst>
            </p:cNvPr>
            <p:cNvSpPr/>
            <p:nvPr/>
          </p:nvSpPr>
          <p:spPr>
            <a:xfrm>
              <a:off x="481781" y="540774"/>
              <a:ext cx="2290916"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321790" y="603846"/>
              <a:ext cx="2607681" cy="1077218"/>
            </a:xfrm>
            <a:prstGeom prst="rect">
              <a:avLst/>
            </a:prstGeom>
            <a:noFill/>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KHỞI </a:t>
              </a:r>
            </a:p>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ĐỘNG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8" name="Picture 7">
            <a:extLst>
              <a:ext uri="{FF2B5EF4-FFF2-40B4-BE49-F238E27FC236}">
                <a16:creationId xmlns:a16="http://schemas.microsoft.com/office/drawing/2014/main" id="{5FA8A508-6049-62F0-05C9-DA3C9081AD15}"/>
              </a:ext>
            </a:extLst>
          </p:cNvPr>
          <p:cNvPicPr>
            <a:picLocks noChangeAspect="1"/>
          </p:cNvPicPr>
          <p:nvPr/>
        </p:nvPicPr>
        <p:blipFill>
          <a:blip r:embed="rId3"/>
          <a:stretch>
            <a:fillRect/>
          </a:stretch>
        </p:blipFill>
        <p:spPr>
          <a:xfrm>
            <a:off x="8480872" y="1744136"/>
            <a:ext cx="2713905" cy="3779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6855B23C-AF4F-56E8-1BAB-E5BA815A6C6A}"/>
              </a:ext>
            </a:extLst>
          </p:cNvPr>
          <p:cNvPicPr>
            <a:picLocks noChangeAspect="1"/>
          </p:cNvPicPr>
          <p:nvPr/>
        </p:nvPicPr>
        <p:blipFill>
          <a:blip r:embed="rId4"/>
          <a:stretch>
            <a:fillRect/>
          </a:stretch>
        </p:blipFill>
        <p:spPr>
          <a:xfrm>
            <a:off x="2160192" y="1744136"/>
            <a:ext cx="2692189" cy="3779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627F854D-C225-7CD2-4B7F-DD9ABFD8FB44}"/>
              </a:ext>
            </a:extLst>
          </p:cNvPr>
          <p:cNvPicPr>
            <a:picLocks noChangeAspect="1"/>
          </p:cNvPicPr>
          <p:nvPr/>
        </p:nvPicPr>
        <p:blipFill>
          <a:blip r:embed="rId5"/>
          <a:stretch>
            <a:fillRect/>
          </a:stretch>
        </p:blipFill>
        <p:spPr>
          <a:xfrm>
            <a:off x="5319419" y="1744136"/>
            <a:ext cx="2694415" cy="3779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4527630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ou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4648520" cy="573716"/>
            <a:chOff x="401785" y="540775"/>
            <a:chExt cx="2473621"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1325538" cy="716598"/>
            </a:xfrm>
            <a:prstGeom prst="rect">
              <a:avLst/>
            </a:prstGeom>
            <a:solidFill>
              <a:srgbClr val="FFC908"/>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GHI NHỚ</a:t>
              </a:r>
              <a:endParaRPr lang="vi-VN" sz="28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9" name="Picture 8">
            <a:extLst>
              <a:ext uri="{FF2B5EF4-FFF2-40B4-BE49-F238E27FC236}">
                <a16:creationId xmlns:a16="http://schemas.microsoft.com/office/drawing/2014/main" id="{D34ADB3C-3519-0C18-1FD5-AB1E48292421}"/>
              </a:ext>
            </a:extLst>
          </p:cNvPr>
          <p:cNvPicPr>
            <a:picLocks noChangeAspect="1"/>
          </p:cNvPicPr>
          <p:nvPr/>
        </p:nvPicPr>
        <p:blipFill>
          <a:blip r:embed="rId3"/>
          <a:stretch>
            <a:fillRect/>
          </a:stretch>
        </p:blipFill>
        <p:spPr>
          <a:xfrm>
            <a:off x="472119" y="2097028"/>
            <a:ext cx="10014286" cy="2888177"/>
          </a:xfrm>
          <a:prstGeom prst="rect">
            <a:avLst/>
          </a:prstGeom>
        </p:spPr>
      </p:pic>
      <p:sp>
        <p:nvSpPr>
          <p:cNvPr id="10" name="TextBox 9">
            <a:extLst>
              <a:ext uri="{FF2B5EF4-FFF2-40B4-BE49-F238E27FC236}">
                <a16:creationId xmlns:a16="http://schemas.microsoft.com/office/drawing/2014/main" id="{4B8ABFC5-0095-9A03-E556-75717B5C0792}"/>
              </a:ext>
            </a:extLst>
          </p:cNvPr>
          <p:cNvSpPr txBox="1"/>
          <p:nvPr/>
        </p:nvSpPr>
        <p:spPr>
          <a:xfrm>
            <a:off x="787400" y="5199193"/>
            <a:ext cx="6112932"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174911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Lặp một khối lệnh vô hạn lần.</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indent="-514350" defTabSz="1217249">
              <a:buAutoNum type="alphaUcPeriod"/>
            </a:pP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Lặp một khối lệnh với số lần định trước.</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107798"/>
          </a:xfrm>
          <a:prstGeom prst="rect">
            <a:avLst/>
          </a:prstGeom>
          <a:solidFill>
            <a:srgbClr val="FFC000"/>
          </a:solidFill>
        </p:spPr>
        <p:txBody>
          <a:bodyPr wrap="square" lIns="121725" tIns="60862" rIns="121725" bIns="60862">
            <a:spAutoFit/>
          </a:bodyPr>
          <a:lstStyle/>
          <a:p>
            <a:pPr algn="ctr" defTabSz="1217249"/>
            <a:r>
              <a:rPr lang="vi-VN" sz="3200">
                <a:latin typeface="Open Sans" panose="020B0606030504020204" pitchFamily="34" charset="0"/>
                <a:ea typeface="Open Sans" panose="020B0606030504020204" pitchFamily="34" charset="0"/>
                <a:cs typeface="Open Sans" panose="020B0606030504020204" pitchFamily="34" charset="0"/>
              </a:rPr>
              <a:t>Cấu trúc lặp nào sau đây không được cho trước trong các nhóm lệnh của Scratch?</a:t>
            </a:r>
            <a:endParaRPr lang="en-US" sz="32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Lặp với điều kiện được kiểm tra sau khi thực hiện khối lệnh.</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Lặp với điều kiện được kiểm tra trước khi thực</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 hiện khối lệnh.</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72119" y="1674660"/>
            <a:ext cx="8441056"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ghép mỗi đoạn lệ</a:t>
            </a:r>
            <a:r>
              <a:rPr lang="en-US" sz="2000">
                <a:latin typeface="Open Sans" panose="020B0606030504020204" pitchFamily="34" charset="0"/>
                <a:ea typeface="Open Sans" panose="020B0606030504020204" pitchFamily="34" charset="0"/>
                <a:cs typeface="Open Sans" panose="020B0606030504020204" pitchFamily="34" charset="0"/>
              </a:rPr>
              <a:t>n</a:t>
            </a:r>
            <a:r>
              <a:rPr lang="vi-VN" sz="2000">
                <a:latin typeface="Open Sans" panose="020B0606030504020204" pitchFamily="34" charset="0"/>
                <a:ea typeface="Open Sans" panose="020B0606030504020204" pitchFamily="34" charset="0"/>
                <a:cs typeface="Open Sans" panose="020B0606030504020204" pitchFamily="34" charset="0"/>
              </a:rPr>
              <a:t>h ở hàng trên với kết quả tương ứng mà đoạn lệnh </a:t>
            </a:r>
            <a:r>
              <a:rPr lang="en-US" sz="2000">
                <a:latin typeface="Open Sans" panose="020B0606030504020204" pitchFamily="34" charset="0"/>
                <a:ea typeface="Open Sans" panose="020B0606030504020204" pitchFamily="34" charset="0"/>
                <a:cs typeface="Open Sans" panose="020B0606030504020204" pitchFamily="34" charset="0"/>
              </a:rPr>
              <a:t>đó</a:t>
            </a:r>
            <a:r>
              <a:rPr lang="vi-VN" sz="2000">
                <a:latin typeface="Open Sans" panose="020B0606030504020204" pitchFamily="34" charset="0"/>
                <a:ea typeface="Open Sans" panose="020B0606030504020204" pitchFamily="34" charset="0"/>
                <a:cs typeface="Open Sans" panose="020B0606030504020204" pitchFamily="34" charset="0"/>
              </a:rPr>
              <a:t> vẽ ở hàng dưới trong bảng 14.</a:t>
            </a:r>
            <a:r>
              <a:rPr lang="en-US" sz="2000">
                <a:latin typeface="Open Sans" panose="020B0606030504020204" pitchFamily="34" charset="0"/>
                <a:ea typeface="Open Sans" panose="020B0606030504020204" pitchFamily="34" charset="0"/>
                <a:cs typeface="Open Sans" panose="020B0606030504020204" pitchFamily="34" charset="0"/>
              </a:rPr>
              <a:t>1</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2188631" cy="963425"/>
            <a:chOff x="510203" y="540774"/>
            <a:chExt cx="1164638" cy="1203362"/>
          </a:xfrm>
        </p:grpSpPr>
        <p:sp>
          <p:nvSpPr>
            <p:cNvPr id="4" name="Rectangle 3">
              <a:extLst>
                <a:ext uri="{FF2B5EF4-FFF2-40B4-BE49-F238E27FC236}">
                  <a16:creationId xmlns:a16="http://schemas.microsoft.com/office/drawing/2014/main" id="{00A7CC1E-A992-2D72-C6A4-A3E8458E6B44}"/>
                </a:ext>
              </a:extLst>
            </p:cNvPr>
            <p:cNvSpPr/>
            <p:nvPr/>
          </p:nvSpPr>
          <p:spPr>
            <a:xfrm>
              <a:off x="510203" y="540774"/>
              <a:ext cx="1164637"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510204" y="815691"/>
              <a:ext cx="1164637"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5" name="Picture 14">
            <a:extLst>
              <a:ext uri="{FF2B5EF4-FFF2-40B4-BE49-F238E27FC236}">
                <a16:creationId xmlns:a16="http://schemas.microsoft.com/office/drawing/2014/main" id="{026E72A4-D367-8E48-D13F-30A099EF969A}"/>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11" y="2962798"/>
            <a:ext cx="10032379" cy="3815997"/>
          </a:xfrm>
          <a:prstGeom prst="rect">
            <a:avLst/>
          </a:prstGeom>
        </p:spPr>
      </p:pic>
      <p:grpSp>
        <p:nvGrpSpPr>
          <p:cNvPr id="20" name="Group 19">
            <a:extLst>
              <a:ext uri="{FF2B5EF4-FFF2-40B4-BE49-F238E27FC236}">
                <a16:creationId xmlns:a16="http://schemas.microsoft.com/office/drawing/2014/main" id="{F6E421A5-3AB2-16D3-56CE-E8FB1D234500}"/>
              </a:ext>
            </a:extLst>
          </p:cNvPr>
          <p:cNvGrpSpPr/>
          <p:nvPr/>
        </p:nvGrpSpPr>
        <p:grpSpPr>
          <a:xfrm>
            <a:off x="2660748" y="6187440"/>
            <a:ext cx="2099342" cy="539577"/>
            <a:chOff x="3269970" y="7016867"/>
            <a:chExt cx="2099342" cy="539577"/>
          </a:xfrm>
        </p:grpSpPr>
        <p:sp>
          <p:nvSpPr>
            <p:cNvPr id="18" name="Rectangle 17">
              <a:extLst>
                <a:ext uri="{FF2B5EF4-FFF2-40B4-BE49-F238E27FC236}">
                  <a16:creationId xmlns:a16="http://schemas.microsoft.com/office/drawing/2014/main" id="{0BC297B4-A4D0-93D4-66C2-98F6947C80C2}"/>
                </a:ext>
              </a:extLst>
            </p:cNvPr>
            <p:cNvSpPr/>
            <p:nvPr/>
          </p:nvSpPr>
          <p:spPr>
            <a:xfrm>
              <a:off x="3269970" y="7016867"/>
              <a:ext cx="2094132" cy="539577"/>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D8005A9-24F5-7881-0CA1-2BCF447A4A3A}"/>
                </a:ext>
              </a:extLst>
            </p:cNvPr>
            <p:cNvSpPr txBox="1"/>
            <p:nvPr/>
          </p:nvSpPr>
          <p:spPr>
            <a:xfrm>
              <a:off x="3410634" y="7086600"/>
              <a:ext cx="1958678" cy="400110"/>
            </a:xfrm>
            <a:prstGeom prst="rect">
              <a:avLst/>
            </a:prstGeom>
            <a:noFill/>
          </p:spPr>
          <p:txBody>
            <a:bodyPr wrap="none" rtlCol="0">
              <a:spAutoFit/>
            </a:bodyPr>
            <a:lstStyle/>
            <a:p>
              <a:r>
                <a:rPr lang="en-US" sz="2000"/>
                <a:t>2) Hình bốn cạnh</a:t>
              </a:r>
            </a:p>
          </p:txBody>
        </p:sp>
      </p:grpSp>
      <p:grpSp>
        <p:nvGrpSpPr>
          <p:cNvPr id="25" name="Group 24">
            <a:extLst>
              <a:ext uri="{FF2B5EF4-FFF2-40B4-BE49-F238E27FC236}">
                <a16:creationId xmlns:a16="http://schemas.microsoft.com/office/drawing/2014/main" id="{D7E1D1D9-A563-D075-D76A-823CB1985954}"/>
              </a:ext>
            </a:extLst>
          </p:cNvPr>
          <p:cNvGrpSpPr/>
          <p:nvPr/>
        </p:nvGrpSpPr>
        <p:grpSpPr>
          <a:xfrm>
            <a:off x="4754880" y="6187440"/>
            <a:ext cx="2158652" cy="539577"/>
            <a:chOff x="3269970" y="7016867"/>
            <a:chExt cx="2158652" cy="539577"/>
          </a:xfrm>
        </p:grpSpPr>
        <p:sp>
          <p:nvSpPr>
            <p:cNvPr id="26" name="Rectangle 25">
              <a:extLst>
                <a:ext uri="{FF2B5EF4-FFF2-40B4-BE49-F238E27FC236}">
                  <a16:creationId xmlns:a16="http://schemas.microsoft.com/office/drawing/2014/main" id="{9CD73B53-0E1E-A611-CB04-17430572F095}"/>
                </a:ext>
              </a:extLst>
            </p:cNvPr>
            <p:cNvSpPr/>
            <p:nvPr/>
          </p:nvSpPr>
          <p:spPr>
            <a:xfrm>
              <a:off x="3269970" y="7016867"/>
              <a:ext cx="2094132" cy="539577"/>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5E038E7-EF48-090F-1DFC-9CB7674CD95A}"/>
                </a:ext>
              </a:extLst>
            </p:cNvPr>
            <p:cNvSpPr txBox="1"/>
            <p:nvPr/>
          </p:nvSpPr>
          <p:spPr>
            <a:xfrm>
              <a:off x="3410634" y="7086600"/>
              <a:ext cx="2017988" cy="400110"/>
            </a:xfrm>
            <a:prstGeom prst="rect">
              <a:avLst/>
            </a:prstGeom>
            <a:noFill/>
          </p:spPr>
          <p:txBody>
            <a:bodyPr wrap="none" rtlCol="0">
              <a:spAutoFit/>
            </a:bodyPr>
            <a:lstStyle/>
            <a:p>
              <a:r>
                <a:rPr lang="en-US" sz="2000"/>
                <a:t>3) Hình năm cạnh</a:t>
              </a:r>
            </a:p>
          </p:txBody>
        </p:sp>
      </p:grpSp>
      <p:grpSp>
        <p:nvGrpSpPr>
          <p:cNvPr id="28" name="Group 27">
            <a:extLst>
              <a:ext uri="{FF2B5EF4-FFF2-40B4-BE49-F238E27FC236}">
                <a16:creationId xmlns:a16="http://schemas.microsoft.com/office/drawing/2014/main" id="{4D810D60-BEEE-1550-AA1B-844AE1035C04}"/>
              </a:ext>
            </a:extLst>
          </p:cNvPr>
          <p:cNvGrpSpPr/>
          <p:nvPr/>
        </p:nvGrpSpPr>
        <p:grpSpPr>
          <a:xfrm>
            <a:off x="6819043" y="6187440"/>
            <a:ext cx="2094132" cy="539577"/>
            <a:chOff x="3269970" y="7016867"/>
            <a:chExt cx="2094132" cy="539577"/>
          </a:xfrm>
        </p:grpSpPr>
        <p:sp>
          <p:nvSpPr>
            <p:cNvPr id="29" name="Rectangle 28">
              <a:extLst>
                <a:ext uri="{FF2B5EF4-FFF2-40B4-BE49-F238E27FC236}">
                  <a16:creationId xmlns:a16="http://schemas.microsoft.com/office/drawing/2014/main" id="{1359C18A-7009-201F-F59F-0C80CCB61E6C}"/>
                </a:ext>
              </a:extLst>
            </p:cNvPr>
            <p:cNvSpPr/>
            <p:nvPr/>
          </p:nvSpPr>
          <p:spPr>
            <a:xfrm>
              <a:off x="3269970" y="7016867"/>
              <a:ext cx="2094132" cy="539577"/>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16CC8A-1C80-6EA3-9B45-BD97E2EB3CC7}"/>
                </a:ext>
              </a:extLst>
            </p:cNvPr>
            <p:cNvSpPr txBox="1"/>
            <p:nvPr/>
          </p:nvSpPr>
          <p:spPr>
            <a:xfrm>
              <a:off x="3410634" y="7086600"/>
              <a:ext cx="1915909" cy="400110"/>
            </a:xfrm>
            <a:prstGeom prst="rect">
              <a:avLst/>
            </a:prstGeom>
            <a:noFill/>
          </p:spPr>
          <p:txBody>
            <a:bodyPr wrap="none" rtlCol="0">
              <a:spAutoFit/>
            </a:bodyPr>
            <a:lstStyle/>
            <a:p>
              <a:r>
                <a:rPr lang="en-US" sz="2000"/>
                <a:t>4) Hình sáu cạnh</a:t>
              </a:r>
            </a:p>
          </p:txBody>
        </p:sp>
      </p:grpSp>
      <p:grpSp>
        <p:nvGrpSpPr>
          <p:cNvPr id="31" name="Group 30">
            <a:extLst>
              <a:ext uri="{FF2B5EF4-FFF2-40B4-BE49-F238E27FC236}">
                <a16:creationId xmlns:a16="http://schemas.microsoft.com/office/drawing/2014/main" id="{FA4B383B-B708-02FF-6402-131EBD55FD4A}"/>
              </a:ext>
            </a:extLst>
          </p:cNvPr>
          <p:cNvGrpSpPr/>
          <p:nvPr/>
        </p:nvGrpSpPr>
        <p:grpSpPr>
          <a:xfrm>
            <a:off x="8913175" y="6187440"/>
            <a:ext cx="2094132" cy="539577"/>
            <a:chOff x="3269970" y="7016867"/>
            <a:chExt cx="2094132" cy="539577"/>
          </a:xfrm>
        </p:grpSpPr>
        <p:sp>
          <p:nvSpPr>
            <p:cNvPr id="32" name="Rectangle 31">
              <a:extLst>
                <a:ext uri="{FF2B5EF4-FFF2-40B4-BE49-F238E27FC236}">
                  <a16:creationId xmlns:a16="http://schemas.microsoft.com/office/drawing/2014/main" id="{4AB416E0-A90E-9EC1-CBB3-AA8B9FB656AD}"/>
                </a:ext>
              </a:extLst>
            </p:cNvPr>
            <p:cNvSpPr/>
            <p:nvPr/>
          </p:nvSpPr>
          <p:spPr>
            <a:xfrm>
              <a:off x="3269970" y="7016867"/>
              <a:ext cx="2094132" cy="539577"/>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00E641B-F311-5A56-88D0-48E5602104BB}"/>
                </a:ext>
              </a:extLst>
            </p:cNvPr>
            <p:cNvSpPr txBox="1"/>
            <p:nvPr/>
          </p:nvSpPr>
          <p:spPr>
            <a:xfrm>
              <a:off x="3410634" y="7086600"/>
              <a:ext cx="1812804" cy="400110"/>
            </a:xfrm>
            <a:prstGeom prst="rect">
              <a:avLst/>
            </a:prstGeom>
            <a:noFill/>
          </p:spPr>
          <p:txBody>
            <a:bodyPr wrap="none" rtlCol="0">
              <a:spAutoFit/>
            </a:bodyPr>
            <a:lstStyle/>
            <a:p>
              <a:r>
                <a:rPr lang="en-US" sz="2000"/>
                <a:t>1) Hình ba cạnh</a:t>
              </a:r>
            </a:p>
          </p:txBody>
        </p:sp>
      </p:grpSp>
    </p:spTree>
    <p:extLst>
      <p:ext uri="{BB962C8B-B14F-4D97-AF65-F5344CB8AC3E}">
        <p14:creationId xmlns:p14="http://schemas.microsoft.com/office/powerpoint/2010/main" val="208586935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72119" y="1674660"/>
            <a:ext cx="7635561" cy="830997"/>
          </a:xfrm>
          <a:prstGeom prst="rect">
            <a:avLst/>
          </a:prstGeom>
          <a:noFill/>
          <a:effectLst/>
        </p:spPr>
        <p:txBody>
          <a:bodyPr wrap="square" rtlCol="0">
            <a:spAutoFit/>
          </a:bodyPr>
          <a:lstStyle/>
          <a:p>
            <a:pPr lvl="0">
              <a:defRPr/>
            </a:pPr>
            <a:r>
              <a:rPr lang="en-US" sz="2400">
                <a:latin typeface="Open Sans" panose="020B0606030504020204" pitchFamily="34" charset="0"/>
                <a:ea typeface="Open Sans" panose="020B0606030504020204" pitchFamily="34" charset="0"/>
                <a:cs typeface="Open Sans" panose="020B0606030504020204" pitchFamily="34" charset="0"/>
              </a:rPr>
              <a:t>V</a:t>
            </a:r>
            <a:r>
              <a:rPr lang="vi-VN" sz="2400">
                <a:latin typeface="Open Sans" panose="020B0606030504020204" pitchFamily="34" charset="0"/>
                <a:ea typeface="Open Sans" panose="020B0606030504020204" pitchFamily="34" charset="0"/>
                <a:cs typeface="Open Sans" panose="020B0606030504020204" pitchFamily="34" charset="0"/>
              </a:rPr>
              <a:t>ề nhà học thuộc ghi nhớ trang 82 SGK và đọc trước phần 2. Thực hành: Xây dựng trò chơi Đoán số</a:t>
            </a:r>
            <a:endParaRPr kumimoji="0" lang="vi-VN" sz="24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2188631" cy="963425"/>
            <a:chOff x="510203" y="540774"/>
            <a:chExt cx="1164638" cy="1203362"/>
          </a:xfrm>
        </p:grpSpPr>
        <p:sp>
          <p:nvSpPr>
            <p:cNvPr id="4" name="Rectangle 3">
              <a:extLst>
                <a:ext uri="{FF2B5EF4-FFF2-40B4-BE49-F238E27FC236}">
                  <a16:creationId xmlns:a16="http://schemas.microsoft.com/office/drawing/2014/main" id="{00A7CC1E-A992-2D72-C6A4-A3E8458E6B44}"/>
                </a:ext>
              </a:extLst>
            </p:cNvPr>
            <p:cNvSpPr/>
            <p:nvPr/>
          </p:nvSpPr>
          <p:spPr>
            <a:xfrm>
              <a:off x="510203" y="540774"/>
              <a:ext cx="1164637"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510204" y="815691"/>
              <a:ext cx="1164637"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4" descr="Serious young student reading a book preparing the exam education and  learning concept, 3d illustration 9312933 PNG">
            <a:extLst>
              <a:ext uri="{FF2B5EF4-FFF2-40B4-BE49-F238E27FC236}">
                <a16:creationId xmlns:a16="http://schemas.microsoft.com/office/drawing/2014/main" id="{6EBEC4BA-618F-A0E0-C4B1-4D0AB7682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386" y="3555492"/>
            <a:ext cx="3349228" cy="334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43783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71573" y="1581571"/>
            <a:ext cx="11448855" cy="2293093"/>
          </a:xfrm>
        </p:spPr>
        <p:txBody>
          <a:bodyPr vert="horz" lIns="91440" tIns="45720" rIns="91440" bIns="45720" rtlCol="0" anchor="t">
            <a:noAutofit/>
          </a:bodyPr>
          <a:lstStyle/>
          <a:p>
            <a:pPr algn="ctr"/>
            <a:r>
              <a:rPr lang="en-US" sz="6600"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TIẾT 29. </a:t>
            </a:r>
            <a:r>
              <a:rPr lang="vi-VN" sz="6600"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BÀI 14: </a:t>
            </a:r>
            <a:br>
              <a:rPr lang="en-US" sz="6600"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r>
              <a:rPr lang="vi-VN" sz="6600"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CẤU TRÚC ĐIỀU KHIỂN</a:t>
            </a:r>
            <a:endParaRPr lang="en-US" sz="6600"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5025136"/>
            <a:ext cx="4395248" cy="445664"/>
          </a:xfrm>
        </p:spPr>
        <p:txBody>
          <a:bodyPr vert="horz" lIns="91440" tIns="45720" rIns="91440" bIns="45720" rtlCol="0" anchor="t">
            <a:normAutofit/>
          </a:bodyPr>
          <a:lstStyle/>
          <a:p>
            <a:r>
              <a:rPr lang="en-US" b="1">
                <a:solidFill>
                  <a:srgbClr val="F4881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AD7D691-84D1-CF3F-01C1-DCDE426DC1BF}"/>
              </a:ext>
            </a:extLst>
          </p:cNvPr>
          <p:cNvSpPr txBox="1"/>
          <p:nvPr/>
        </p:nvSpPr>
        <p:spPr>
          <a:xfrm>
            <a:off x="1875472" y="3687901"/>
            <a:ext cx="8441056" cy="317009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Thuật toán của trò chơi Đoán số:</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1: Bắt đầu.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2: Gán cho số bí mật một giá trị ngẫu nhiên trong khoảng từ một đến 100.</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3: Nhập một số từ bàn phím.</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4: Nếu số vừa nhập = số bí mật thì chuyển sang bước 6. Nếu không thì chuyển sang bước 5.</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5: Nếu số vừa nhập &lt; số bí mật thì thông báo “Quá thấp”, ngược lại thông báo “Quá cao”. Sau đó quay lại bước 3.</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Bước 6: Thông báo “HOAN HÔ!”. Kết thúc</a:t>
            </a:r>
          </a:p>
        </p:txBody>
      </p:sp>
      <p:sp>
        <p:nvSpPr>
          <p:cNvPr id="12" name="TextBox 11">
            <a:extLst>
              <a:ext uri="{FF2B5EF4-FFF2-40B4-BE49-F238E27FC236}">
                <a16:creationId xmlns:a16="http://schemas.microsoft.com/office/drawing/2014/main" id="{DA5C0BF6-A324-397D-A148-64739F70BEE4}"/>
              </a:ext>
            </a:extLst>
          </p:cNvPr>
          <p:cNvSpPr txBox="1"/>
          <p:nvPr/>
        </p:nvSpPr>
        <p:spPr>
          <a:xfrm>
            <a:off x="1875472" y="2253394"/>
            <a:ext cx="8441056"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Mô tả kịch bản của trò chơi Đoán số dưới dạng một thuật toán</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a. Cấu trúc tuần tự</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Picture 9">
            <a:extLst>
              <a:ext uri="{FF2B5EF4-FFF2-40B4-BE49-F238E27FC236}">
                <a16:creationId xmlns:a16="http://schemas.microsoft.com/office/drawing/2014/main" id="{4EAEF5E1-B50C-64FD-599C-2684B195AE5E}"/>
              </a:ext>
            </a:extLst>
          </p:cNvPr>
          <p:cNvPicPr>
            <a:picLocks noChangeAspect="1"/>
          </p:cNvPicPr>
          <p:nvPr/>
        </p:nvPicPr>
        <p:blipFill>
          <a:blip r:embed="rId3"/>
          <a:stretch>
            <a:fillRect/>
          </a:stretch>
        </p:blipFill>
        <p:spPr>
          <a:xfrm>
            <a:off x="1875472" y="3687901"/>
            <a:ext cx="8011632" cy="1794972"/>
          </a:xfrm>
          <a:prstGeom prst="rect">
            <a:avLst/>
          </a:prstGeom>
        </p:spPr>
      </p:pic>
    </p:spTree>
    <p:extLst>
      <p:ext uri="{BB962C8B-B14F-4D97-AF65-F5344CB8AC3E}">
        <p14:creationId xmlns:p14="http://schemas.microsoft.com/office/powerpoint/2010/main" val="281783024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out)">
                                      <p:cBhvr>
                                        <p:cTn id="7" dur="750"/>
                                        <p:tgtEl>
                                          <p:spTgt spid="5"/>
                                        </p:tgtEl>
                                      </p:cBhvr>
                                    </p:animEffect>
                                  </p:childTnLst>
                                </p:cTn>
                              </p:par>
                            </p:childTnLst>
                          </p:cTn>
                        </p:par>
                        <p:par>
                          <p:cTn id="8" fill="hold">
                            <p:stCondLst>
                              <p:cond delay="750"/>
                            </p:stCondLst>
                            <p:childTnLst>
                              <p:par>
                                <p:cTn id="9" presetID="13"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out)">
                                      <p:cBhvr>
                                        <p:cTn id="11" dur="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1.48148E-6 L -1.66667E-6 -0.2669 " pathEditMode="relative" rAng="0" ptsTypes="AA">
                                      <p:cBhvr>
                                        <p:cTn id="26" dur="1000" fill="hold"/>
                                        <p:tgtEl>
                                          <p:spTgt spid="10"/>
                                        </p:tgtEl>
                                        <p:attrNameLst>
                                          <p:attrName>ppt_x</p:attrName>
                                          <p:attrName>ppt_y</p:attrName>
                                        </p:attrNameLst>
                                      </p:cBhvr>
                                      <p:rCtr x="0" y="-13356"/>
                                    </p:animMotion>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875472" y="2037847"/>
            <a:ext cx="8441056" cy="400110"/>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Dựa vào hình 14.1 SGK, </a:t>
            </a:r>
            <a:r>
              <a:rPr lang="vi-VN" sz="2000">
                <a:latin typeface="Open Sans" panose="020B0606030504020204" pitchFamily="34" charset="0"/>
                <a:ea typeface="Open Sans" panose="020B0606030504020204" pitchFamily="34" charset="0"/>
                <a:cs typeface="Open Sans" panose="020B0606030504020204" pitchFamily="34" charset="0"/>
              </a:rPr>
              <a:t>lập trình trò chơi </a:t>
            </a:r>
            <a:r>
              <a:rPr lang="en-US" sz="2000">
                <a:latin typeface="Open Sans" panose="020B0606030504020204" pitchFamily="34" charset="0"/>
                <a:ea typeface="Open Sans" panose="020B0606030504020204" pitchFamily="34" charset="0"/>
                <a:cs typeface="Open Sans" panose="020B0606030504020204" pitchFamily="34" charset="0"/>
              </a:rPr>
              <a:t>Đ</a:t>
            </a:r>
            <a:r>
              <a:rPr lang="vi-VN" sz="2000">
                <a:latin typeface="Open Sans" panose="020B0606030504020204" pitchFamily="34" charset="0"/>
                <a:ea typeface="Open Sans" panose="020B0606030504020204" pitchFamily="34" charset="0"/>
                <a:cs typeface="Open Sans" panose="020B0606030504020204" pitchFamily="34" charset="0"/>
              </a:rPr>
              <a:t>oán số</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a. Cấu trúc tuần tự</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8" name="Picture 7">
            <a:extLst>
              <a:ext uri="{FF2B5EF4-FFF2-40B4-BE49-F238E27FC236}">
                <a16:creationId xmlns:a16="http://schemas.microsoft.com/office/drawing/2014/main" id="{0131E18D-32D8-E6A9-9EF4-366B538A6D71}"/>
              </a:ext>
            </a:extLst>
          </p:cNvPr>
          <p:cNvPicPr>
            <a:picLocks noChangeAspect="1"/>
          </p:cNvPicPr>
          <p:nvPr/>
        </p:nvPicPr>
        <p:blipFill>
          <a:blip r:embed="rId3"/>
          <a:stretch>
            <a:fillRect/>
          </a:stretch>
        </p:blipFill>
        <p:spPr>
          <a:xfrm>
            <a:off x="3788443" y="2604867"/>
            <a:ext cx="4615114" cy="3233145"/>
          </a:xfrm>
          <a:prstGeom prst="rect">
            <a:avLst/>
          </a:prstGeom>
        </p:spPr>
      </p:pic>
      <p:sp>
        <p:nvSpPr>
          <p:cNvPr id="9" name="TextBox 8">
            <a:extLst>
              <a:ext uri="{FF2B5EF4-FFF2-40B4-BE49-F238E27FC236}">
                <a16:creationId xmlns:a16="http://schemas.microsoft.com/office/drawing/2014/main" id="{28242AA5-A20A-345E-2B26-22037FBE46B6}"/>
              </a:ext>
            </a:extLst>
          </p:cNvPr>
          <p:cNvSpPr txBox="1"/>
          <p:nvPr/>
        </p:nvSpPr>
        <p:spPr>
          <a:xfrm>
            <a:off x="1875472" y="5534561"/>
            <a:ext cx="8441056"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trên biểu diễn một cấu trúc tuần tự. Trong ngôn ngữ lập trình trực quan, cấu trúc tuần tự được thể hiện bằng cách lắp ghép các khối lệnh thành phần theo đúng trình tự của các hoạt động, từ trên xuống dưới.</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Arrow Connector 12">
            <a:extLst>
              <a:ext uri="{FF2B5EF4-FFF2-40B4-BE49-F238E27FC236}">
                <a16:creationId xmlns:a16="http://schemas.microsoft.com/office/drawing/2014/main" id="{17676E5A-9214-E182-4EB3-E65EFA826660}"/>
              </a:ext>
            </a:extLst>
          </p:cNvPr>
          <p:cNvCxnSpPr/>
          <p:nvPr/>
        </p:nvCxnSpPr>
        <p:spPr>
          <a:xfrm>
            <a:off x="9167149" y="2604867"/>
            <a:ext cx="0" cy="29296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95399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680445" y="2253394"/>
            <a:ext cx="8831110" cy="163121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của cấu trúc tuần tự chưa kiểm tra được việc nhập số đã đúng với số bí mật hay chưa. Để thực hiện được điều đó, ta cần bổ sung cấu trúc rẽ nhánh vào chương trình. Em có thể thay thế các thao tác hiển thị trong kịch bản trên bằng thao tác so sánh 2 số và cho biết giá trị của biến </a:t>
            </a:r>
            <a:r>
              <a:rPr lang="vi-VN" sz="2000" i="1">
                <a:latin typeface="Open Sans" panose="020B0606030504020204" pitchFamily="34" charset="0"/>
                <a:ea typeface="Open Sans" panose="020B0606030504020204" pitchFamily="34" charset="0"/>
                <a:cs typeface="Open Sans" panose="020B0606030504020204" pitchFamily="34" charset="0"/>
              </a:rPr>
              <a:t>trả lời </a:t>
            </a:r>
            <a:r>
              <a:rPr lang="vi-VN" sz="2000">
                <a:latin typeface="Open Sans" panose="020B0606030504020204" pitchFamily="34" charset="0"/>
                <a:ea typeface="Open Sans" panose="020B0606030504020204" pitchFamily="34" charset="0"/>
                <a:cs typeface="Open Sans" panose="020B0606030504020204" pitchFamily="34" charset="0"/>
              </a:rPr>
              <a:t>bằng, thấp hơn hay cao hơn giá trị của biến </a:t>
            </a:r>
            <a:r>
              <a:rPr lang="vi-VN" sz="2000" i="1">
                <a:latin typeface="Open Sans" panose="020B0606030504020204" pitchFamily="34" charset="0"/>
                <a:ea typeface="Open Sans" panose="020B0606030504020204" pitchFamily="34" charset="0"/>
                <a:cs typeface="Open Sans" panose="020B0606030504020204" pitchFamily="34" charset="0"/>
              </a:rPr>
              <a:t>số bí mật</a:t>
            </a:r>
            <a:endParaRPr kumimoji="0" lang="vi-VN" sz="2000" b="0" i="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b. Cấu trúc rẽ nhánh</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28CD21D6-3AD1-EDF4-89C3-CA03EDD4E8D9}"/>
              </a:ext>
            </a:extLst>
          </p:cNvPr>
          <p:cNvSpPr txBox="1"/>
          <p:nvPr/>
        </p:nvSpPr>
        <p:spPr>
          <a:xfrm>
            <a:off x="1680445" y="3927705"/>
            <a:ext cx="8831110" cy="707886"/>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vi-VN" sz="2000">
                <a:latin typeface="Open Sans" panose="020B0606030504020204" pitchFamily="34" charset="0"/>
                <a:ea typeface="Open Sans" panose="020B0606030504020204" pitchFamily="34" charset="0"/>
                <a:cs typeface="Open Sans" panose="020B0606030504020204" pitchFamily="34" charset="0"/>
              </a:rPr>
              <a:t>Viết ra các trường hợp có thể xảy ra sau khi nhập một số vào biến </a:t>
            </a:r>
            <a:r>
              <a:rPr lang="vi-VN" sz="2000" i="1">
                <a:latin typeface="Open Sans" panose="020B0606030504020204" pitchFamily="34" charset="0"/>
                <a:ea typeface="Open Sans" panose="020B0606030504020204" pitchFamily="34" charset="0"/>
                <a:cs typeface="Open Sans" panose="020B0606030504020204" pitchFamily="34" charset="0"/>
              </a:rPr>
              <a:t>trả lời</a:t>
            </a:r>
            <a:endParaRPr kumimoji="0" lang="vi-VN" sz="2000" b="0" i="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y2meta.com - 5 Minute Timer-(1080p)">
            <a:hlinkClick r:id="" action="ppaction://media"/>
            <a:extLst>
              <a:ext uri="{FF2B5EF4-FFF2-40B4-BE49-F238E27FC236}">
                <a16:creationId xmlns:a16="http://schemas.microsoft.com/office/drawing/2014/main" id="{36133ED7-4021-3528-9D78-7EB896E233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303358"/>
            <a:ext cx="2656266" cy="1161949"/>
          </a:xfrm>
          <a:prstGeom prst="rect">
            <a:avLst/>
          </a:prstGeom>
        </p:spPr>
      </p:pic>
      <p:sp>
        <p:nvSpPr>
          <p:cNvPr id="11" name="Arrow: Pentagon 10">
            <a:extLst>
              <a:ext uri="{FF2B5EF4-FFF2-40B4-BE49-F238E27FC236}">
                <a16:creationId xmlns:a16="http://schemas.microsoft.com/office/drawing/2014/main" id="{D974E9C5-22A8-A887-150C-02DE296006BD}"/>
              </a:ext>
            </a:extLst>
          </p:cNvPr>
          <p:cNvSpPr/>
          <p:nvPr/>
        </p:nvSpPr>
        <p:spPr>
          <a:xfrm>
            <a:off x="5063115" y="5212379"/>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Xem KQ">
            <a:extLst>
              <a:ext uri="{FF2B5EF4-FFF2-40B4-BE49-F238E27FC236}">
                <a16:creationId xmlns:a16="http://schemas.microsoft.com/office/drawing/2014/main" id="{DFEB4C5E-8050-F8DC-1A49-9FF5D06FD4D7}"/>
              </a:ext>
            </a:extLst>
          </p:cNvPr>
          <p:cNvGrpSpPr/>
          <p:nvPr/>
        </p:nvGrpSpPr>
        <p:grpSpPr>
          <a:xfrm>
            <a:off x="2880224" y="5174860"/>
            <a:ext cx="1278588" cy="1278588"/>
            <a:chOff x="1580575" y="4515507"/>
            <a:chExt cx="1278588" cy="1278588"/>
          </a:xfrm>
        </p:grpSpPr>
        <p:pic>
          <p:nvPicPr>
            <p:cNvPr id="14" name="Picture 2" descr="Note Cartoon Vector Art PNG Images | Free Download On Pngtree">
              <a:hlinkClick r:id="" action="ppaction://hlinkshowjump?jump=nextslide"/>
              <a:extLst>
                <a:ext uri="{FF2B5EF4-FFF2-40B4-BE49-F238E27FC236}">
                  <a16:creationId xmlns:a16="http://schemas.microsoft.com/office/drawing/2014/main" id="{8B401037-E453-F4B4-D05F-563C3F58A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hlinkClick r:id="" action="ppaction://hlinkshowjump?jump=nextslide"/>
              <a:extLst>
                <a:ext uri="{FF2B5EF4-FFF2-40B4-BE49-F238E27FC236}">
                  <a16:creationId xmlns:a16="http://schemas.microsoft.com/office/drawing/2014/main" id="{4F525FCC-A843-8024-E17B-ABCAB563A76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80846191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 presetClass="exit" presetSubtype="2" fill="hold" grpId="0" nodeType="click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1+ppt_w/2"/>
                                          </p:val>
                                        </p:tav>
                                      </p:tavLst>
                                    </p:anim>
                                    <p:anim calcmode="lin" valueType="num">
                                      <p:cBhvr additive="base">
                                        <p:cTn id="34" dur="500"/>
                                        <p:tgtEl>
                                          <p:spTgt spid="11"/>
                                        </p:tgtEl>
                                        <p:attrNameLst>
                                          <p:attrName>ppt_y</p:attrName>
                                        </p:attrNameLst>
                                      </p:cBhvr>
                                      <p:tavLst>
                                        <p:tav tm="0">
                                          <p:val>
                                            <p:strVal val="ppt_y"/>
                                          </p:val>
                                        </p:tav>
                                        <p:tav tm="100000">
                                          <p:val>
                                            <p:strVal val="ppt_y"/>
                                          </p:val>
                                        </p:tav>
                                      </p:tavLst>
                                    </p:anim>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315015" fill="hold"/>
                                        <p:tgtEl>
                                          <p:spTgt spid="9"/>
                                        </p:tgtEl>
                                      </p:cBhvr>
                                    </p:cmd>
                                  </p:childTnLst>
                                </p:cTn>
                              </p:par>
                            </p:childTnLst>
                          </p:cTn>
                        </p:par>
                        <p:par>
                          <p:cTn id="39" fill="hold">
                            <p:stCondLst>
                              <p:cond delay="315515"/>
                            </p:stCondLst>
                            <p:childTnLst>
                              <p:par>
                                <p:cTn id="40" presetID="10" presetClass="exit" presetSubtype="0" fill="hold" nodeType="after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md type="call" cmd="stop">
                                      <p:cBhvr>
                                        <p:cTn id="43" dur="1">
                                          <p:stCondLst>
                                            <p:cond delay="499"/>
                                          </p:stCondLst>
                                        </p:cTn>
                                        <p:tgtEl>
                                          <p:spTgt spid="9"/>
                                        </p:tgtEl>
                                      </p:cBhvr>
                                    </p:cmd>
                                  </p:childTnLst>
                                </p:cTn>
                              </p:par>
                            </p:childTnLst>
                          </p:cTn>
                        </p:par>
                      </p:childTnLst>
                    </p:cTn>
                  </p:par>
                </p:childTnLst>
              </p:cTn>
              <p:nextCondLst>
                <p:cond evt="onClick" delay="0">
                  <p:tgtEl>
                    <p:spTgt spid="11"/>
                  </p:tgtEl>
                </p:cond>
              </p:nextCondLst>
            </p:seq>
            <p:video>
              <p:cMediaNode vol="80000" mute="1">
                <p:cTn id="44" fill="hold" display="0">
                  <p:stCondLst>
                    <p:cond delay="indefinite"/>
                  </p:stCondLst>
                </p:cTn>
                <p:tgtEl>
                  <p:spTgt spid="9"/>
                </p:tgtEl>
              </p:cMediaNode>
            </p:video>
          </p:childTnLst>
        </p:cTn>
      </p:par>
    </p:tnLst>
    <p:bldLst>
      <p:bldP spid="12" grpId="0"/>
      <p:bldP spid="8" grpId="0"/>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680445" y="1976476"/>
            <a:ext cx="8831110"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Các trường hợp:</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Nếu </a:t>
            </a:r>
            <a:r>
              <a:rPr lang="vi-VN" sz="2000" i="1">
                <a:latin typeface="Open Sans" panose="020B0606030504020204" pitchFamily="34" charset="0"/>
                <a:ea typeface="Open Sans" panose="020B0606030504020204" pitchFamily="34" charset="0"/>
                <a:cs typeface="Open Sans" panose="020B0606030504020204" pitchFamily="34" charset="0"/>
              </a:rPr>
              <a:t>trả lời </a:t>
            </a:r>
            <a:r>
              <a:rPr lang="vi-VN" sz="2000">
                <a:latin typeface="Open Sans" panose="020B0606030504020204" pitchFamily="34" charset="0"/>
                <a:ea typeface="Open Sans" panose="020B0606030504020204" pitchFamily="34" charset="0"/>
                <a:cs typeface="Open Sans" panose="020B0606030504020204" pitchFamily="34" charset="0"/>
              </a:rPr>
              <a:t>bằng </a:t>
            </a:r>
            <a:r>
              <a:rPr lang="vi-VN" sz="2000" i="1">
                <a:latin typeface="Open Sans" panose="020B0606030504020204" pitchFamily="34" charset="0"/>
                <a:ea typeface="Open Sans" panose="020B0606030504020204" pitchFamily="34" charset="0"/>
                <a:cs typeface="Open Sans" panose="020B0606030504020204" pitchFamily="34" charset="0"/>
              </a:rPr>
              <a:t>số bí mật </a:t>
            </a:r>
            <a:r>
              <a:rPr lang="vi-VN" sz="2000">
                <a:latin typeface="Open Sans" panose="020B0606030504020204" pitchFamily="34" charset="0"/>
                <a:ea typeface="Open Sans" panose="020B0606030504020204" pitchFamily="34" charset="0"/>
                <a:cs typeface="Open Sans" panose="020B0606030504020204" pitchFamily="34" charset="0"/>
              </a:rPr>
              <a:t>thì thông báo: “HOAN HÔ!”</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Nếu </a:t>
            </a:r>
            <a:r>
              <a:rPr lang="vi-VN" sz="2000" i="1">
                <a:latin typeface="Open Sans" panose="020B0606030504020204" pitchFamily="34" charset="0"/>
                <a:ea typeface="Open Sans" panose="020B0606030504020204" pitchFamily="34" charset="0"/>
                <a:cs typeface="Open Sans" panose="020B0606030504020204" pitchFamily="34" charset="0"/>
              </a:rPr>
              <a:t>trả lời </a:t>
            </a:r>
            <a:r>
              <a:rPr lang="vi-VN" sz="2000">
                <a:latin typeface="Open Sans" panose="020B0606030504020204" pitchFamily="34" charset="0"/>
                <a:ea typeface="Open Sans" panose="020B0606030504020204" pitchFamily="34" charset="0"/>
                <a:cs typeface="Open Sans" panose="020B0606030504020204" pitchFamily="34" charset="0"/>
              </a:rPr>
              <a:t>nhỏ hơn </a:t>
            </a:r>
            <a:r>
              <a:rPr lang="vi-VN" sz="2000" i="1">
                <a:latin typeface="Open Sans" panose="020B0606030504020204" pitchFamily="34" charset="0"/>
                <a:ea typeface="Open Sans" panose="020B0606030504020204" pitchFamily="34" charset="0"/>
                <a:cs typeface="Open Sans" panose="020B0606030504020204" pitchFamily="34" charset="0"/>
              </a:rPr>
              <a:t>số bí mật </a:t>
            </a:r>
            <a:r>
              <a:rPr lang="vi-VN" sz="2000">
                <a:latin typeface="Open Sans" panose="020B0606030504020204" pitchFamily="34" charset="0"/>
                <a:ea typeface="Open Sans" panose="020B0606030504020204" pitchFamily="34" charset="0"/>
                <a:cs typeface="Open Sans" panose="020B0606030504020204" pitchFamily="34" charset="0"/>
              </a:rPr>
              <a:t>thì thông báo: “QUÁ THẤP!”</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Nếu </a:t>
            </a:r>
            <a:r>
              <a:rPr lang="vi-VN" sz="2000" i="1">
                <a:latin typeface="Open Sans" panose="020B0606030504020204" pitchFamily="34" charset="0"/>
                <a:ea typeface="Open Sans" panose="020B0606030504020204" pitchFamily="34" charset="0"/>
                <a:cs typeface="Open Sans" panose="020B0606030504020204" pitchFamily="34" charset="0"/>
              </a:rPr>
              <a:t>trả lời </a:t>
            </a:r>
            <a:r>
              <a:rPr lang="vi-VN" sz="2000">
                <a:latin typeface="Open Sans" panose="020B0606030504020204" pitchFamily="34" charset="0"/>
                <a:ea typeface="Open Sans" panose="020B0606030504020204" pitchFamily="34" charset="0"/>
                <a:cs typeface="Open Sans" panose="020B0606030504020204" pitchFamily="34" charset="0"/>
              </a:rPr>
              <a:t>lớn hơn </a:t>
            </a:r>
            <a:r>
              <a:rPr lang="vi-VN" sz="2000" i="1">
                <a:latin typeface="Open Sans" panose="020B0606030504020204" pitchFamily="34" charset="0"/>
                <a:ea typeface="Open Sans" panose="020B0606030504020204" pitchFamily="34" charset="0"/>
                <a:cs typeface="Open Sans" panose="020B0606030504020204" pitchFamily="34" charset="0"/>
              </a:rPr>
              <a:t>số bí mật </a:t>
            </a:r>
            <a:r>
              <a:rPr lang="vi-VN" sz="2000">
                <a:latin typeface="Open Sans" panose="020B0606030504020204" pitchFamily="34" charset="0"/>
                <a:ea typeface="Open Sans" panose="020B0606030504020204" pitchFamily="34" charset="0"/>
                <a:cs typeface="Open Sans" panose="020B0606030504020204" pitchFamily="34" charset="0"/>
              </a:rPr>
              <a:t>thì thông báo: “QUÁ CAO!”</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b. Cấu trúc rẽ nhánh</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16634DEF-C0B4-3366-CE61-A32C84F7AF09}"/>
              </a:ext>
            </a:extLst>
          </p:cNvPr>
          <p:cNvSpPr txBox="1"/>
          <p:nvPr/>
        </p:nvSpPr>
        <p:spPr>
          <a:xfrm>
            <a:off x="1680445" y="3558086"/>
            <a:ext cx="8831110" cy="707886"/>
          </a:xfrm>
          <a:prstGeom prst="rect">
            <a:avLst/>
          </a:prstGeom>
          <a:noFill/>
          <a:effectLst/>
        </p:spPr>
        <p:txBody>
          <a:bodyPr wrap="square" rtlCol="0">
            <a:spAutoFit/>
          </a:bodyPr>
          <a:lstStyle/>
          <a:p>
            <a:pPr lvl="0">
              <a:defRPr/>
            </a:pPr>
            <a:r>
              <a:rPr lang="en-US" sz="2000" b="1">
                <a:latin typeface="Open Sans" panose="020B0606030504020204" pitchFamily="34" charset="0"/>
                <a:ea typeface="Open Sans" panose="020B0606030504020204" pitchFamily="34" charset="0"/>
                <a:cs typeface="Open Sans" panose="020B0606030504020204" pitchFamily="34" charset="0"/>
              </a:rPr>
              <a:t>HOẠT ĐỘNG NHÓM: </a:t>
            </a:r>
            <a:r>
              <a:rPr lang="en-US" sz="2000">
                <a:latin typeface="Open Sans" panose="020B0606030504020204" pitchFamily="34" charset="0"/>
                <a:ea typeface="Open Sans" panose="020B0606030504020204" pitchFamily="34" charset="0"/>
                <a:cs typeface="Open Sans" panose="020B0606030504020204" pitchFamily="34" charset="0"/>
              </a:rPr>
              <a:t>T</a:t>
            </a:r>
            <a:r>
              <a:rPr lang="vi-VN" sz="2000">
                <a:latin typeface="Open Sans" panose="020B0606030504020204" pitchFamily="34" charset="0"/>
                <a:ea typeface="Open Sans" panose="020B0606030504020204" pitchFamily="34" charset="0"/>
                <a:cs typeface="Open Sans" panose="020B0606030504020204" pitchFamily="34" charset="0"/>
              </a:rPr>
              <a:t>ừ các trường hợp vừa liệt kê, hãy xây dựng sơ đồ khối mô tả thuật toán so sánh hai giá trị trả lời và số bí mật vào giấy A0</a:t>
            </a:r>
            <a:endParaRPr kumimoji="0" lang="vi-VN" sz="2000" b="0" i="1"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BD487063-07E5-4C40-81B2-1AA5D5918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220" y="4265973"/>
            <a:ext cx="3125561" cy="2611474"/>
          </a:xfrm>
          <a:prstGeom prst="rect">
            <a:avLst/>
          </a:prstGeom>
        </p:spPr>
      </p:pic>
    </p:spTree>
    <p:extLst>
      <p:ext uri="{BB962C8B-B14F-4D97-AF65-F5344CB8AC3E}">
        <p14:creationId xmlns:p14="http://schemas.microsoft.com/office/powerpoint/2010/main" val="382319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680445" y="2182361"/>
            <a:ext cx="8831110"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Cấu trúc rẽ nhánh có 2 dạng</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dạng khuyết và dạng đầy đủ. Các hình 14.3a và 14.3b lần lượt thể hiện khối lệnh rẽ nhánh khuyết và rẽ nhánh đầy đủ trong ngôn ngữ lập trình </a:t>
            </a:r>
            <a:r>
              <a:rPr lang="en-US" sz="2000">
                <a:latin typeface="Open Sans" panose="020B0606030504020204" pitchFamily="34" charset="0"/>
                <a:ea typeface="Open Sans" panose="020B0606030504020204" pitchFamily="34" charset="0"/>
                <a:cs typeface="Open Sans" panose="020B0606030504020204" pitchFamily="34" charset="0"/>
              </a:rPr>
              <a:t>S</a:t>
            </a:r>
            <a:r>
              <a:rPr lang="vi-VN" sz="2000">
                <a:latin typeface="Open Sans" panose="020B0606030504020204" pitchFamily="34" charset="0"/>
                <a:ea typeface="Open Sans" panose="020B0606030504020204" pitchFamily="34" charset="0"/>
                <a:cs typeface="Open Sans" panose="020B0606030504020204" pitchFamily="34" charset="0"/>
              </a:rPr>
              <a:t>cratch</a:t>
            </a: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b. Cấu trúc rẽ nhánh</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9" name="Picture 8">
            <a:extLst>
              <a:ext uri="{FF2B5EF4-FFF2-40B4-BE49-F238E27FC236}">
                <a16:creationId xmlns:a16="http://schemas.microsoft.com/office/drawing/2014/main" id="{495BAC6D-B814-FB20-24B5-152A573A6590}"/>
              </a:ext>
            </a:extLst>
          </p:cNvPr>
          <p:cNvPicPr>
            <a:picLocks noChangeAspect="1"/>
          </p:cNvPicPr>
          <p:nvPr/>
        </p:nvPicPr>
        <p:blipFill>
          <a:blip r:embed="rId3"/>
          <a:stretch>
            <a:fillRect/>
          </a:stretch>
        </p:blipFill>
        <p:spPr>
          <a:xfrm>
            <a:off x="2398262" y="3420651"/>
            <a:ext cx="7395476" cy="3255870"/>
          </a:xfrm>
          <a:prstGeom prst="rect">
            <a:avLst/>
          </a:prstGeom>
        </p:spPr>
      </p:pic>
      <p:pic>
        <p:nvPicPr>
          <p:cNvPr id="13" name="Picture 12">
            <a:extLst>
              <a:ext uri="{FF2B5EF4-FFF2-40B4-BE49-F238E27FC236}">
                <a16:creationId xmlns:a16="http://schemas.microsoft.com/office/drawing/2014/main" id="{7F8F0C0E-82AC-7B0D-B90E-B22CDCB52AAA}"/>
              </a:ext>
            </a:extLst>
          </p:cNvPr>
          <p:cNvPicPr>
            <a:picLocks noChangeAspect="1"/>
          </p:cNvPicPr>
          <p:nvPr/>
        </p:nvPicPr>
        <p:blipFill>
          <a:blip r:embed="rId4"/>
          <a:stretch>
            <a:fillRect/>
          </a:stretch>
        </p:blipFill>
        <p:spPr>
          <a:xfrm>
            <a:off x="4603648" y="3132686"/>
            <a:ext cx="3225271" cy="3725314"/>
          </a:xfrm>
          <a:prstGeom prst="rect">
            <a:avLst/>
          </a:prstGeom>
        </p:spPr>
      </p:pic>
    </p:spTree>
    <p:extLst>
      <p:ext uri="{BB962C8B-B14F-4D97-AF65-F5344CB8AC3E}">
        <p14:creationId xmlns:p14="http://schemas.microsoft.com/office/powerpoint/2010/main" val="30535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472119" y="2253394"/>
            <a:ext cx="8441056"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trò chơi, việc đoán số không chỉ được thực hiện một lần mà được người chơi thực hiện lặp lại cho đến khi đoán đúng số bí mật. Mỗi khi người chơi đ</a:t>
            </a:r>
            <a:r>
              <a:rPr lang="en-US" sz="2000">
                <a:latin typeface="Open Sans" panose="020B0606030504020204" pitchFamily="34" charset="0"/>
                <a:ea typeface="Open Sans" panose="020B0606030504020204" pitchFamily="34" charset="0"/>
                <a:cs typeface="Open Sans" panose="020B0606030504020204" pitchFamily="34" charset="0"/>
              </a:rPr>
              <a:t>oán</a:t>
            </a:r>
            <a:r>
              <a:rPr lang="vi-VN" sz="2000">
                <a:latin typeface="Open Sans" panose="020B0606030504020204" pitchFamily="34" charset="0"/>
                <a:ea typeface="Open Sans" panose="020B0606030504020204" pitchFamily="34" charset="0"/>
                <a:cs typeface="Open Sans" panose="020B0606030504020204" pitchFamily="34" charset="0"/>
              </a:rPr>
              <a:t> sai, máy tính hỏi lại và câu trả lời mới lại được đem ra so sánh với số bí mật.</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c. Cấu trúc lặp</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93FDFC6A-A672-2A65-C934-92D59E934C94}"/>
              </a:ext>
            </a:extLst>
          </p:cNvPr>
          <p:cNvSpPr txBox="1"/>
          <p:nvPr/>
        </p:nvSpPr>
        <p:spPr>
          <a:xfrm>
            <a:off x="472119" y="3688655"/>
            <a:ext cx="8441056" cy="707886"/>
          </a:xfrm>
          <a:prstGeom prst="rect">
            <a:avLst/>
          </a:prstGeom>
          <a:noFill/>
          <a:effectLst/>
        </p:spPr>
        <p:txBody>
          <a:bodyPr wrap="square" rtlCol="0">
            <a:spAutoFit/>
          </a:bodyPr>
          <a:lstStyle/>
          <a:p>
            <a:pPr lvl="0">
              <a:defRPr/>
            </a:pPr>
            <a:r>
              <a:rPr lang="vi-VN" sz="2000" b="1">
                <a:latin typeface="Open Sans" panose="020B0606030504020204" pitchFamily="34" charset="0"/>
                <a:ea typeface="Open Sans" panose="020B0606030504020204" pitchFamily="34" charset="0"/>
                <a:cs typeface="Open Sans" panose="020B0606030504020204" pitchFamily="34" charset="0"/>
              </a:rPr>
              <a:t>HOẠT ĐỘNG NHÓM: </a:t>
            </a:r>
            <a:r>
              <a:rPr lang="vi-VN" sz="2000">
                <a:latin typeface="Open Sans" panose="020B0606030504020204" pitchFamily="34" charset="0"/>
                <a:ea typeface="Open Sans" panose="020B0606030504020204" pitchFamily="34" charset="0"/>
                <a:cs typeface="Open Sans" panose="020B0606030504020204" pitchFamily="34" charset="0"/>
              </a:rPr>
              <a:t>Hãy xây dựng sơ đồ khối mô tả việc lặp lại việc đoán số của người chơi.</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y2meta.com - 5 Minute Timer-(1080p)">
            <a:hlinkClick r:id="" action="ppaction://media"/>
            <a:extLst>
              <a:ext uri="{FF2B5EF4-FFF2-40B4-BE49-F238E27FC236}">
                <a16:creationId xmlns:a16="http://schemas.microsoft.com/office/drawing/2014/main" id="{39AFFBD0-4938-1841-12DF-99B4295127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028442"/>
            <a:ext cx="2656266" cy="1161949"/>
          </a:xfrm>
          <a:prstGeom prst="rect">
            <a:avLst/>
          </a:prstGeom>
        </p:spPr>
      </p:pic>
      <p:sp>
        <p:nvSpPr>
          <p:cNvPr id="11" name="Arrow: Pentagon 10">
            <a:extLst>
              <a:ext uri="{FF2B5EF4-FFF2-40B4-BE49-F238E27FC236}">
                <a16:creationId xmlns:a16="http://schemas.microsoft.com/office/drawing/2014/main" id="{6A3D035D-6D3C-FF75-70B7-03C3E48CDE38}"/>
              </a:ext>
            </a:extLst>
          </p:cNvPr>
          <p:cNvSpPr/>
          <p:nvPr/>
        </p:nvSpPr>
        <p:spPr>
          <a:xfrm>
            <a:off x="5063115" y="4937463"/>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Xem KQ">
            <a:extLst>
              <a:ext uri="{FF2B5EF4-FFF2-40B4-BE49-F238E27FC236}">
                <a16:creationId xmlns:a16="http://schemas.microsoft.com/office/drawing/2014/main" id="{8E571ECD-F64C-CD5C-2BA2-78FB2CDE75D6}"/>
              </a:ext>
            </a:extLst>
          </p:cNvPr>
          <p:cNvGrpSpPr/>
          <p:nvPr/>
        </p:nvGrpSpPr>
        <p:grpSpPr>
          <a:xfrm>
            <a:off x="2880224" y="4899944"/>
            <a:ext cx="1278588" cy="1278588"/>
            <a:chOff x="1580575" y="4515507"/>
            <a:chExt cx="1278588" cy="1278588"/>
          </a:xfrm>
        </p:grpSpPr>
        <p:pic>
          <p:nvPicPr>
            <p:cNvPr id="14" name="Picture 2" descr="Note Cartoon Vector Art PNG Images | Free Download On Pngtree">
              <a:extLst>
                <a:ext uri="{FF2B5EF4-FFF2-40B4-BE49-F238E27FC236}">
                  <a16:creationId xmlns:a16="http://schemas.microsoft.com/office/drawing/2014/main" id="{F970B2B9-3CF1-CDFD-2CFF-6DAB11D90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B5A26DA-A85F-70AC-C02F-CA046EFD48C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7" name="Picture 16">
            <a:extLst>
              <a:ext uri="{FF2B5EF4-FFF2-40B4-BE49-F238E27FC236}">
                <a16:creationId xmlns:a16="http://schemas.microsoft.com/office/drawing/2014/main" id="{B0371841-28D0-D22F-D49F-DCEE7E172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9358" y="172227"/>
            <a:ext cx="3343996" cy="4480796"/>
          </a:xfrm>
          <a:prstGeom prst="rect">
            <a:avLst/>
          </a:prstGeom>
        </p:spPr>
      </p:pic>
    </p:spTree>
    <p:extLst>
      <p:ext uri="{BB962C8B-B14F-4D97-AF65-F5344CB8AC3E}">
        <p14:creationId xmlns:p14="http://schemas.microsoft.com/office/powerpoint/2010/main" val="144964324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 presetClass="exit" presetSubtype="2" fill="hold" grpId="0" nodeType="click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1+ppt_w/2"/>
                                          </p:val>
                                        </p:tav>
                                      </p:tavLst>
                                    </p:anim>
                                    <p:anim calcmode="lin" valueType="num">
                                      <p:cBhvr additive="base">
                                        <p:cTn id="34" dur="500"/>
                                        <p:tgtEl>
                                          <p:spTgt spid="11"/>
                                        </p:tgtEl>
                                        <p:attrNameLst>
                                          <p:attrName>ppt_y</p:attrName>
                                        </p:attrNameLst>
                                      </p:cBhvr>
                                      <p:tavLst>
                                        <p:tav tm="0">
                                          <p:val>
                                            <p:strVal val="ppt_y"/>
                                          </p:val>
                                        </p:tav>
                                        <p:tav tm="100000">
                                          <p:val>
                                            <p:strVal val="ppt_y"/>
                                          </p:val>
                                        </p:tav>
                                      </p:tavLst>
                                    </p:anim>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315015" fill="hold"/>
                                        <p:tgtEl>
                                          <p:spTgt spid="9"/>
                                        </p:tgtEl>
                                      </p:cBhvr>
                                    </p:cmd>
                                  </p:childTnLst>
                                </p:cTn>
                              </p:par>
                            </p:childTnLst>
                          </p:cTn>
                        </p:par>
                        <p:par>
                          <p:cTn id="39" fill="hold">
                            <p:stCondLst>
                              <p:cond delay="315515"/>
                            </p:stCondLst>
                            <p:childTnLst>
                              <p:par>
                                <p:cTn id="40" presetID="10" presetClass="exit" presetSubtype="0" fill="hold" nodeType="after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md type="call" cmd="stop">
                                      <p:cBhvr>
                                        <p:cTn id="43" dur="1">
                                          <p:stCondLst>
                                            <p:cond delay="499"/>
                                          </p:stCondLst>
                                        </p:cTn>
                                        <p:tgtEl>
                                          <p:spTgt spid="9"/>
                                        </p:tgtEl>
                                      </p:cBhvr>
                                    </p:cmd>
                                  </p:childTnLst>
                                </p:cTn>
                              </p:par>
                            </p:childTnLst>
                          </p:cTn>
                        </p:par>
                      </p:childTnLst>
                    </p:cTn>
                  </p:par>
                </p:childTnLst>
              </p:cTn>
              <p:nextCondLst>
                <p:cond evt="onClick" delay="0">
                  <p:tgtEl>
                    <p:spTgt spid="11"/>
                  </p:tgtEl>
                </p:cond>
              </p:nextCondLst>
            </p:seq>
            <p:video>
              <p:cMediaNode vol="80000" mute="1">
                <p:cTn id="44" fill="hold" display="0">
                  <p:stCondLst>
                    <p:cond delay="indefinite"/>
                  </p:stCondLst>
                </p:cTn>
                <p:tgtEl>
                  <p:spTgt spid="9"/>
                </p:tgtEl>
              </p:cMediaNode>
            </p:video>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12" grpId="0"/>
      <p:bldP spid="8" grpId="0"/>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50E529-33AF-B7D6-0585-D1ED2E69134C}"/>
              </a:ext>
            </a:extLst>
          </p:cNvPr>
          <p:cNvGrpSpPr/>
          <p:nvPr/>
        </p:nvGrpSpPr>
        <p:grpSpPr>
          <a:xfrm>
            <a:off x="472119" y="130983"/>
            <a:ext cx="5087468" cy="1013921"/>
            <a:chOff x="401785" y="540774"/>
            <a:chExt cx="2707199" cy="1266434"/>
          </a:xfrm>
        </p:grpSpPr>
        <p:sp>
          <p:nvSpPr>
            <p:cNvPr id="4" name="Rectangle 3">
              <a:extLst>
                <a:ext uri="{FF2B5EF4-FFF2-40B4-BE49-F238E27FC236}">
                  <a16:creationId xmlns:a16="http://schemas.microsoft.com/office/drawing/2014/main" id="{00A7CC1E-A992-2D72-C6A4-A3E8458E6B44}"/>
                </a:ext>
              </a:extLst>
            </p:cNvPr>
            <p:cNvSpPr/>
            <p:nvPr/>
          </p:nvSpPr>
          <p:spPr>
            <a:xfrm>
              <a:off x="401785" y="540774"/>
              <a:ext cx="2707199" cy="1203362"/>
            </a:xfrm>
            <a:prstGeom prst="rect">
              <a:avLst/>
            </a:prstGeom>
            <a:solidFill>
              <a:srgbClr val="01A690"/>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BC52D196-5353-730F-8B19-5DA33E98B58D}"/>
                </a:ext>
              </a:extLst>
            </p:cNvPr>
            <p:cNvSpPr txBox="1"/>
            <p:nvPr/>
          </p:nvSpPr>
          <p:spPr>
            <a:xfrm>
              <a:off x="635364" y="603846"/>
              <a:ext cx="2240042" cy="1203362"/>
            </a:xfrm>
            <a:prstGeom prst="rect">
              <a:avLst/>
            </a:prstGeom>
            <a:noFill/>
          </p:spPr>
          <p:txBody>
            <a:bodyPr wrap="square" rtlCol="0">
              <a:spAutoFit/>
            </a:bodyPr>
            <a:lstStyle/>
            <a:p>
              <a:r>
                <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rPr>
                <a:t>1. Các cấu trúc điều khiển cơ bản</a:t>
              </a:r>
            </a:p>
          </p:txBody>
        </p:sp>
      </p:grpSp>
      <p:grpSp>
        <p:nvGrpSpPr>
          <p:cNvPr id="2" name="Group 1">
            <a:extLst>
              <a:ext uri="{FF2B5EF4-FFF2-40B4-BE49-F238E27FC236}">
                <a16:creationId xmlns:a16="http://schemas.microsoft.com/office/drawing/2014/main" id="{644A100E-B649-8493-8C69-95426E94365C}"/>
              </a:ext>
            </a:extLst>
          </p:cNvPr>
          <p:cNvGrpSpPr/>
          <p:nvPr/>
        </p:nvGrpSpPr>
        <p:grpSpPr>
          <a:xfrm>
            <a:off x="472119" y="1248584"/>
            <a:ext cx="5087468" cy="573716"/>
            <a:chOff x="401785" y="540775"/>
            <a:chExt cx="2707199" cy="716598"/>
          </a:xfrm>
        </p:grpSpPr>
        <p:sp>
          <p:nvSpPr>
            <p:cNvPr id="3" name="Rectangle 2">
              <a:extLst>
                <a:ext uri="{FF2B5EF4-FFF2-40B4-BE49-F238E27FC236}">
                  <a16:creationId xmlns:a16="http://schemas.microsoft.com/office/drawing/2014/main" id="{07D1790C-5BA9-EDEA-B3A4-EC431729ECCB}"/>
                </a:ext>
              </a:extLst>
            </p:cNvPr>
            <p:cNvSpPr/>
            <p:nvPr/>
          </p:nvSpPr>
          <p:spPr>
            <a:xfrm>
              <a:off x="401785" y="540775"/>
              <a:ext cx="2707199" cy="716598"/>
            </a:xfrm>
            <a:prstGeom prst="rect">
              <a:avLst/>
            </a:prstGeom>
            <a:solidFill>
              <a:srgbClr val="FF6D2F"/>
            </a:solidFill>
            <a:ln>
              <a:noFill/>
            </a:ln>
            <a:effectLst>
              <a:outerShdw blurRad="508000" dist="342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2727C2C2-D17B-8350-413F-3672C7A7DC5F}"/>
                </a:ext>
              </a:extLst>
            </p:cNvPr>
            <p:cNvSpPr txBox="1"/>
            <p:nvPr/>
          </p:nvSpPr>
          <p:spPr>
            <a:xfrm>
              <a:off x="635364" y="603846"/>
              <a:ext cx="2240042" cy="653526"/>
            </a:xfrm>
            <a:prstGeom prst="rect">
              <a:avLst/>
            </a:prstGeom>
            <a:noFill/>
          </p:spPr>
          <p:txBody>
            <a:bodyPr wrap="square" rtlCol="0">
              <a:spAutoFit/>
            </a:bodyPr>
            <a:lstStyle/>
            <a:p>
              <a:r>
                <a:rPr lang="en-US" sz="2800" b="1">
                  <a:solidFill>
                    <a:srgbClr val="FFFF00"/>
                  </a:solidFill>
                  <a:latin typeface="Open Sans" panose="020B0606030504020204" pitchFamily="34" charset="0"/>
                  <a:ea typeface="Open Sans" panose="020B0606030504020204" pitchFamily="34" charset="0"/>
                  <a:cs typeface="Open Sans" panose="020B0606030504020204" pitchFamily="34" charset="0"/>
                </a:rPr>
                <a:t>c. Cấu trúc lặp</a:t>
              </a:r>
              <a:endParaRPr lang="vi-VN" sz="28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5" name="Picture 14">
            <a:extLst>
              <a:ext uri="{FF2B5EF4-FFF2-40B4-BE49-F238E27FC236}">
                <a16:creationId xmlns:a16="http://schemas.microsoft.com/office/drawing/2014/main" id="{74D58F16-1317-3F4C-6E7B-341CB1A6EF59}"/>
              </a:ext>
            </a:extLst>
          </p:cNvPr>
          <p:cNvPicPr>
            <a:picLocks noChangeAspect="1"/>
          </p:cNvPicPr>
          <p:nvPr/>
        </p:nvPicPr>
        <p:blipFill>
          <a:blip r:embed="rId3"/>
          <a:stretch>
            <a:fillRect/>
          </a:stretch>
        </p:blipFill>
        <p:spPr>
          <a:xfrm>
            <a:off x="2194222" y="1976476"/>
            <a:ext cx="7803556" cy="4259949"/>
          </a:xfrm>
          <a:prstGeom prst="rect">
            <a:avLst/>
          </a:prstGeom>
        </p:spPr>
      </p:pic>
    </p:spTree>
    <p:extLst>
      <p:ext uri="{BB962C8B-B14F-4D97-AF65-F5344CB8AC3E}">
        <p14:creationId xmlns:p14="http://schemas.microsoft.com/office/powerpoint/2010/main" val="18693907"/>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899</Words>
  <Application>Microsoft Office PowerPoint</Application>
  <PresentationFormat>Widescreen</PresentationFormat>
  <Paragraphs>66</Paragraphs>
  <Slides>13</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Grandview Display</vt:lpstr>
      <vt:lpstr>Open Sans</vt:lpstr>
      <vt:lpstr>DashVTI</vt:lpstr>
      <vt:lpstr>Office Theme</vt:lpstr>
      <vt:lpstr>PowerPoint Presentation</vt:lpstr>
      <vt:lpstr>TIẾT 29. BÀI 14:  CẤU TRÚC ĐIỀU KHIỂN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2023-06-05T12:10:35Z</dcterms:created>
  <dcterms:modified xsi:type="dcterms:W3CDTF">2023-08-17T11:27:51Z</dcterms:modified>
</cp:coreProperties>
</file>