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60" r:id="rId4"/>
    <p:sldId id="261" r:id="rId5"/>
    <p:sldId id="262" r:id="rId6"/>
    <p:sldId id="264" r:id="rId7"/>
    <p:sldId id="279" r:id="rId8"/>
    <p:sldId id="263" r:id="rId9"/>
    <p:sldId id="265" r:id="rId10"/>
    <p:sldId id="266" r:id="rId11"/>
    <p:sldId id="267" r:id="rId12"/>
    <p:sldId id="280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1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747" autoAdjust="0"/>
  </p:normalViewPr>
  <p:slideViewPr>
    <p:cSldViewPr>
      <p:cViewPr>
        <p:scale>
          <a:sx n="75" d="100"/>
          <a:sy n="75" d="100"/>
        </p:scale>
        <p:origin x="-1260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jpe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C83D94A0-C5D2-4C2C-ABEF-38118B6132F8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D5F2C7CF-FF1B-4CC7-86D0-08A091629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4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Eiffel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Làm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sao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chuyện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ấy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có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thể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xảy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ra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được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?????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Thật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hoang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đường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!!!!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Đừng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nói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thế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,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trên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thực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thế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các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phép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đo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vào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ngày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1/1/1890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và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1/7/1890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cho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thấy,trong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vòng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6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tháng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tháp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đã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cao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hơn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10 cm.!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ư?Hãy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nay.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200" b="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1" hangingPunct="1">
              <a:spcBef>
                <a:spcPct val="0"/>
              </a:spcBef>
            </a:pPr>
            <a:endParaRPr lang="en-US" b="0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46540888-7735-4202-ABE1-851DE28919FA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t</a:t>
            </a:r>
            <a:r>
              <a:rPr lang="vi-VN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ương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</a:t>
            </a:r>
            <a:r>
              <a:rPr lang="vi-VN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ưng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l-GR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en-US" sz="1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F2C7CF-FF1B-4CC7-86D0-08A0916293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7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 err="1" smtClean="0">
                <a:latin typeface="Times New Roman" panose="02020603050405020304" pitchFamily="18" charset="0"/>
              </a:rPr>
              <a:t>Quả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cầu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chui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lọt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qua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vòng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tròn</a:t>
            </a:r>
            <a:endParaRPr lang="en-US" altLang="en-US" sz="1200" b="0" dirty="0" smtClean="0">
              <a:latin typeface="Times New Roman" panose="02020603050405020304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 err="1" smtClean="0">
                <a:latin typeface="Times New Roman" panose="02020603050405020304" pitchFamily="18" charset="0"/>
              </a:rPr>
              <a:t>Dùng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lửa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nung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nóng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quả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cầu</a:t>
            </a:r>
            <a:endParaRPr lang="en-US" altLang="en-US" sz="1200" b="0" dirty="0" smtClean="0">
              <a:latin typeface="Times New Roman" panose="02020603050405020304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 err="1" smtClean="0">
                <a:latin typeface="Times New Roman" panose="02020603050405020304" pitchFamily="18" charset="0"/>
              </a:rPr>
              <a:t>Thả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quả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cầu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xuống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vòng</a:t>
            </a:r>
            <a:r>
              <a:rPr lang="en-US" altLang="en-US" sz="12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1200" b="0" dirty="0" err="1" smtClean="0">
                <a:latin typeface="Times New Roman" panose="02020603050405020304" pitchFamily="18" charset="0"/>
              </a:rPr>
              <a:t>tròn</a:t>
            </a:r>
            <a:endParaRPr lang="en-US" altLang="en-US" sz="1200" b="0" dirty="0" smtClean="0">
              <a:latin typeface="Times New Roman" panose="02020603050405020304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 smtClean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F2C7CF-FF1B-4CC7-86D0-08A0916293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12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000099"/>
                </a:solidFill>
              </a:rPr>
              <a:t>Các ống kim loại dẫn hơi nóng, nước nóng hoặc xăng dầu phải có đoạn uốn cong để tránh bị hỏng do giãn nở vì nhiệt</a:t>
            </a:r>
          </a:p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D563EF24-F081-4F75-B73B-7D137D25BBCF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117C1749-3EDF-4521-91CC-A9EAAA3E63B4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CF76F5BB-9005-4CD2-8671-5CC8A7DFBBE2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62E58-09AE-416E-B1E3-C61B5A669C14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B67DE-F00F-4215-A27B-F46906CCC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B6D6C-BB59-4B78-AE9E-7CBAC4408A06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C6848-400F-4D83-950B-AB12956C4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3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8177-B36A-44D7-A6E9-2A361D75C3CB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BEF6A-FB18-47CC-900F-0E6D638F1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2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64AF0-1431-491C-B6A8-8BE8EACF5C0C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629DE-7C38-4D93-B30D-558517C88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1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C0893-2B78-4A7B-9AB9-397823BEEFAE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EEE5B-FFF8-4B03-846F-65434C63D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5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77768-B05A-4DE0-BAC6-9BFBF3AFF79B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DE0AA-454A-4909-BC8E-F827F10C4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9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74003-D3BB-4317-88AF-F0AEC7C8401D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333B-9AF5-4B21-8997-0670E889B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2E5DB-E248-464D-B12E-9BFE08334489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109D-FA9D-49F8-9BE2-8F759839A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7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8CB0-F8CD-45AC-BBE9-524DFF516339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2F4B4-C0B1-410F-A637-CD6F7DB64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5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4DF31-0A86-43A5-8971-D1B2F3C38C2B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AA1F1-D46C-401C-9B70-BA18D3315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4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06885-C2D1-4413-8AF4-9F08EF59D878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2D3EF-6372-4644-BA6F-51E61E14D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7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E62539-01A0-4049-88E3-5A69FEE5B26A}" type="datetimeFigureOut">
              <a:rPr lang="en-US"/>
              <a:pPr>
                <a:defRPr/>
              </a:pPr>
              <a:t>09-Apr-16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670126-D29E-4274-A8D5-02AE54BB6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gif"/><Relationship Id="rId18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image" Target="../media/image7.gif"/><Relationship Id="rId1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gif"/><Relationship Id="rId20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6.gif"/><Relationship Id="rId5" Type="http://schemas.openxmlformats.org/officeDocument/2006/relationships/audio" Target="../media/audio3.wav"/><Relationship Id="rId15" Type="http://schemas.openxmlformats.org/officeDocument/2006/relationships/image" Target="../media/image10.gif"/><Relationship Id="rId10" Type="http://schemas.openxmlformats.org/officeDocument/2006/relationships/image" Target="../media/image5.gif"/><Relationship Id="rId19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4.gif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ONY\Downloads\v&#7853;t%20l&#237;\B&#192;I%2036%20S&#7920;%20N&#7902;%20V&#204;%20NHI&#7878;T%20C&#7910;A%20V&#7852;T%20R&#7854;N%20s&#432;&#803;%20n&#417;&#777;%20kh&#244;&#769;i.mp4" TargetMode="Externa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30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jpe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6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slide" Target="slide1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16.jpg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jpg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11" Type="http://schemas.openxmlformats.org/officeDocument/2006/relationships/image" Target="../media/image55.gif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gif"/><Relationship Id="rId9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1.gif"/><Relationship Id="rId4" Type="http://schemas.openxmlformats.org/officeDocument/2006/relationships/image" Target="../media/image57.png"/><Relationship Id="rId9" Type="http://schemas.openxmlformats.org/officeDocument/2006/relationships/image" Target="../media/image6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jpeg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4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annon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353050"/>
            <a:ext cx="87979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brksato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700588"/>
            <a:ext cx="134143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Cannon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353050"/>
            <a:ext cx="87979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GEARS4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586413"/>
            <a:ext cx="9144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F:\Ảnh\lí\390155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5060950"/>
            <a:ext cx="210185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Bulb-03-jun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5221288"/>
            <a:ext cx="8334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1" descr="BULB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5238750"/>
            <a:ext cx="122396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2203106" y="183355"/>
            <a:ext cx="12660306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Chào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mừng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cô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và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các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bạn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cùng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đến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với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bài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thuyết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trình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của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nhóm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chúng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em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   </a:t>
            </a:r>
          </a:p>
        </p:txBody>
      </p:sp>
      <p:pic>
        <p:nvPicPr>
          <p:cNvPr id="2058" name="Picture 13" descr="pcheerlead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990600"/>
            <a:ext cx="1671638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:\Ảnh\pháp\2015-Latest-Wall-font-b-Sticker-b-font-font-b-Eiffel-b-font-font-b-Tow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4" t="7899" r="20184"/>
          <a:stretch>
            <a:fillRect/>
          </a:stretch>
        </p:blipFill>
        <p:spPr bwMode="auto">
          <a:xfrm>
            <a:off x="1490663" y="1516063"/>
            <a:ext cx="1935162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F:\Ảnh\pháp\2015-Latest-Wall-font-b-Sticker-b-font-font-b-Eiffel-b-font-font-b-Tow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4" t="7899" r="20184"/>
          <a:stretch>
            <a:fillRect/>
          </a:stretch>
        </p:blipFill>
        <p:spPr bwMode="auto">
          <a:xfrm>
            <a:off x="4156075" y="741363"/>
            <a:ext cx="235585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F:\6590982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387475"/>
            <a:ext cx="7556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F:\301907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371600"/>
            <a:ext cx="75723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F:\7809229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1387475"/>
            <a:ext cx="75723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F:\7659339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401763"/>
            <a:ext cx="75723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F:\7800762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87475"/>
            <a:ext cx="75723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elix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3479800"/>
            <a:ext cx="2971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019800" y="2536825"/>
            <a:ext cx="2025650" cy="1127125"/>
          </a:xfrm>
          <a:prstGeom prst="wedgeRoundRectCallout">
            <a:avLst>
              <a:gd name="adj1" fmla="val 36781"/>
              <a:gd name="adj2" fmla="val 68905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9457" y="3202285"/>
            <a:ext cx="88419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Sự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nở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vì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nhiệt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của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vật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rắn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blinds dir="vert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9"/>
          <p:cNvGraphicFramePr>
            <a:graphicFrameLocks noGrp="1"/>
          </p:cNvGraphicFramePr>
          <p:nvPr/>
        </p:nvGraphicFramePr>
        <p:xfrm>
          <a:off x="422275" y="2354263"/>
          <a:ext cx="3429000" cy="4329112"/>
        </p:xfrm>
        <a:graphic>
          <a:graphicData uri="http://schemas.openxmlformats.org/drawingml/2006/table">
            <a:tbl>
              <a:tblPr/>
              <a:tblGrid>
                <a:gridCol w="2122429">
                  <a:extLst>
                    <a:ext uri="{9D8B030D-6E8A-4147-A177-3AD203B41FA5}"/>
                  </a:extLst>
                </a:gridCol>
                <a:gridCol w="1306571">
                  <a:extLst>
                    <a:ext uri="{9D8B030D-6E8A-4147-A177-3AD203B41FA5}"/>
                  </a:extLst>
                </a:gridCol>
              </a:tblGrid>
              <a:tr h="6649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α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(K</a:t>
                      </a:r>
                      <a:r>
                        <a:rPr kumimoji="0" lang="en-US" sz="3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-1)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664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Nhôm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đỏ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thép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Inva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(Ni-Fe)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Thạch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24.10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17.10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11.10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0,9.10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9.10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0,6.10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253" name="Rectangle 6"/>
          <p:cNvSpPr>
            <a:spLocks noChangeArrowheads="1"/>
          </p:cNvSpPr>
          <p:nvPr/>
        </p:nvSpPr>
        <p:spPr bwMode="auto">
          <a:xfrm>
            <a:off x="269875" y="1524000"/>
            <a:ext cx="373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989388" y="5257800"/>
            <a:ext cx="48466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Nh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ư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vậy hệ số nở dài của thanh rắn có trị số bằng 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giãn tỉ 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đối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của thanh rắn khi nhiệt 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của nó t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ăng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thêm một 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. </a:t>
            </a:r>
            <a:endParaRPr lang="en-US" altLang="en-US" sz="200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6019800" y="1524000"/>
            <a:ext cx="2943225" cy="2255838"/>
          </a:xfrm>
          <a:prstGeom prst="cloud">
            <a:avLst/>
          </a:prstGeom>
          <a:gradFill flip="none" rotWithShape="1">
            <a:gsLst>
              <a:gs pos="0">
                <a:srgbClr val="CC0099">
                  <a:tint val="66000"/>
                  <a:satMod val="160000"/>
                </a:srgbClr>
              </a:gs>
              <a:gs pos="50000">
                <a:srgbClr val="CC0099">
                  <a:tint val="44500"/>
                  <a:satMod val="160000"/>
                </a:srgbClr>
              </a:gs>
              <a:gs pos="100000">
                <a:srgbClr val="CC0099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Tại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sao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ng</a:t>
            </a:r>
            <a:r>
              <a:rPr lang="vi-VN" dirty="0">
                <a:solidFill>
                  <a:srgbClr val="0000CC"/>
                </a:solidFill>
                <a:latin typeface="Times New Roman" pitchFamily="18" charset="0"/>
              </a:rPr>
              <a:t>ười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ta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làm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th</a:t>
            </a:r>
            <a:r>
              <a:rPr lang="vi-VN" dirty="0">
                <a:solidFill>
                  <a:srgbClr val="0000CC"/>
                </a:solidFill>
                <a:latin typeface="Times New Roman" pitchFamily="18" charset="0"/>
              </a:rPr>
              <a:t>ước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dirty="0">
                <a:solidFill>
                  <a:srgbClr val="0000CC"/>
                </a:solidFill>
                <a:latin typeface="Times New Roman" pitchFamily="18" charset="0"/>
              </a:rPr>
              <a:t>đ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o </a:t>
            </a:r>
            <a:r>
              <a:rPr lang="vi-VN" dirty="0">
                <a:solidFill>
                  <a:srgbClr val="0000CC"/>
                </a:solidFill>
                <a:latin typeface="Times New Roman" pitchFamily="18" charset="0"/>
              </a:rPr>
              <a:t>độ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chính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xác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hợp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kim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Inva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mà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không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phải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thép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</a:rPr>
              <a:t>th</a:t>
            </a:r>
            <a:r>
              <a:rPr lang="vi-VN" dirty="0">
                <a:solidFill>
                  <a:srgbClr val="0000CC"/>
                </a:solidFill>
                <a:latin typeface="Times New Roman" pitchFamily="18" charset="0"/>
              </a:rPr>
              <a:t>ường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</a:rPr>
              <a:t> ? </a:t>
            </a:r>
            <a:endParaRPr lang="el-GR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200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000500" y="3911600"/>
            <a:ext cx="48355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Vì hệ số nở dài của Inva nhỏ, khi nhiệt 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không quá lớn thì kích th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ước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của th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ước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thực tế không </a:t>
            </a:r>
            <a:r>
              <a:rPr lang="vi-VN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đổi</a:t>
            </a:r>
            <a:r>
              <a:rPr lang="en-US" altLang="en-US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. </a:t>
            </a:r>
            <a:endParaRPr lang="en-US" altLang="en-US" sz="200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0257" name="Picture 21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2918">
            <a:off x="4021138" y="1806575"/>
            <a:ext cx="2057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5800" y="237448"/>
            <a:ext cx="2743199" cy="107721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319198">
            <a:off x="84083" y="301671"/>
            <a:ext cx="21776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 rot="21297652">
            <a:off x="216094" y="-61046"/>
            <a:ext cx="329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6</a:t>
            </a:r>
          </a:p>
        </p:txBody>
      </p:sp>
      <p:sp>
        <p:nvSpPr>
          <p:cNvPr id="2" name="Action Button: Home 1">
            <a:hlinkClick r:id="rId4" action="ppaction://hlinksldjump" highlightClick="1"/>
          </p:cNvPr>
          <p:cNvSpPr/>
          <p:nvPr/>
        </p:nvSpPr>
        <p:spPr>
          <a:xfrm>
            <a:off x="8458200" y="6400800"/>
            <a:ext cx="377825" cy="3349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588" y="2006600"/>
            <a:ext cx="729138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ÀI 36 SỰ NỞ VÌ NHIỆT CỦA VẬT RẮN sự nở khố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20938"/>
            <a:ext cx="441960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304800" y="3200400"/>
            <a:ext cx="4191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12800" indent="-812800" eaLnBrk="1" hangingPunct="1">
              <a:lnSpc>
                <a:spcPct val="150000"/>
              </a:lnSpc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l-GR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40272"/>
            <a:ext cx="5562600" cy="584775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-228600" y="6185695"/>
            <a:ext cx="944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en-US" alt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 rot="-5400000">
            <a:off x="4900613" y="-52387"/>
            <a:ext cx="304800" cy="4371975"/>
          </a:xfrm>
          <a:prstGeom prst="can">
            <a:avLst>
              <a:gd name="adj" fmla="val 85531"/>
            </a:avLst>
          </a:prstGeom>
          <a:gradFill rotWithShape="1">
            <a:gsLst>
              <a:gs pos="0">
                <a:schemeClr val="bg2"/>
              </a:gs>
              <a:gs pos="50000">
                <a:schemeClr val="tx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648200" y="1981201"/>
            <a:ext cx="0" cy="1600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91000" y="3886201"/>
            <a:ext cx="990600" cy="685800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254000">
                <a:solidFill>
                  <a:schemeClr val="tx1"/>
                </a:solidFill>
              </a:ln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4191000" y="3124201"/>
            <a:ext cx="990600" cy="99060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FF99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38200" y="5029200"/>
            <a:ext cx="7038975" cy="1371600"/>
          </a:xfrm>
          <a:prstGeom prst="parallelogram">
            <a:avLst>
              <a:gd name="adj" fmla="val 118344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790825" y="5181601"/>
            <a:ext cx="733425" cy="676275"/>
          </a:xfrm>
          <a:prstGeom prst="can">
            <a:avLst>
              <a:gd name="adj" fmla="val 25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191000" y="3124201"/>
            <a:ext cx="990600" cy="99060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FF99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5715000" y="1981201"/>
            <a:ext cx="990600" cy="2057400"/>
            <a:chOff x="2678" y="1152"/>
            <a:chExt cx="624" cy="1488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2990" y="1152"/>
              <a:ext cx="0" cy="100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2678" y="1924"/>
              <a:ext cx="624" cy="716"/>
            </a:xfrm>
            <a:prstGeom prst="ellipse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4" name="Group 19"/>
          <p:cNvGrpSpPr>
            <a:grpSpLocks/>
          </p:cNvGrpSpPr>
          <p:nvPr/>
        </p:nvGrpSpPr>
        <p:grpSpPr bwMode="auto">
          <a:xfrm>
            <a:off x="5867400" y="3962401"/>
            <a:ext cx="914400" cy="1439863"/>
            <a:chOff x="1896" y="2614"/>
            <a:chExt cx="349" cy="635"/>
          </a:xfrm>
        </p:grpSpPr>
        <p:pic>
          <p:nvPicPr>
            <p:cNvPr id="15" name="Picture 20" descr="DFIR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" y="2614"/>
              <a:ext cx="24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21"/>
            <p:cNvGrpSpPr>
              <a:grpSpLocks/>
            </p:cNvGrpSpPr>
            <p:nvPr/>
          </p:nvGrpSpPr>
          <p:grpSpPr bwMode="auto">
            <a:xfrm>
              <a:off x="1896" y="3004"/>
              <a:ext cx="349" cy="254"/>
              <a:chOff x="3840" y="3547"/>
              <a:chExt cx="576" cy="449"/>
            </a:xfrm>
          </p:grpSpPr>
          <p:sp>
            <p:nvSpPr>
              <p:cNvPr id="17" name="Oval 22"/>
              <p:cNvSpPr>
                <a:spLocks noChangeArrowheads="1"/>
              </p:cNvSpPr>
              <p:nvPr/>
            </p:nvSpPr>
            <p:spPr bwMode="auto">
              <a:xfrm>
                <a:off x="3840" y="3750"/>
                <a:ext cx="576" cy="24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4067" y="3547"/>
                <a:ext cx="133" cy="246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929" y="3715"/>
                <a:ext cx="398" cy="9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20" name="Arc 19"/>
          <p:cNvSpPr/>
          <p:nvPr/>
        </p:nvSpPr>
        <p:spPr>
          <a:xfrm rot="10800000">
            <a:off x="4225925" y="4027489"/>
            <a:ext cx="955675" cy="544512"/>
          </a:xfrm>
          <a:prstGeom prst="arc">
            <a:avLst>
              <a:gd name="adj1" fmla="val 10624355"/>
              <a:gd name="adj2" fmla="val 21414532"/>
            </a:avLst>
          </a:prstGeom>
          <a:noFill/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 rot="-5400000">
            <a:off x="3467100" y="3603626"/>
            <a:ext cx="171450" cy="1371600"/>
          </a:xfrm>
          <a:prstGeom prst="can">
            <a:avLst>
              <a:gd name="adj" fmla="val 47704"/>
            </a:avLst>
          </a:prstGeom>
          <a:gradFill rotWithShape="1">
            <a:gsLst>
              <a:gs pos="0">
                <a:schemeClr val="bg2"/>
              </a:gs>
              <a:gs pos="50000">
                <a:schemeClr val="tx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22" name="AutoShape 6"/>
          <p:cNvSpPr>
            <a:spLocks noChangeArrowheads="1"/>
          </p:cNvSpPr>
          <p:nvPr/>
        </p:nvSpPr>
        <p:spPr bwMode="auto">
          <a:xfrm>
            <a:off x="2895600" y="1981201"/>
            <a:ext cx="476250" cy="3305175"/>
          </a:xfrm>
          <a:prstGeom prst="can">
            <a:avLst>
              <a:gd name="adj" fmla="val 44245"/>
            </a:avLst>
          </a:prstGeom>
          <a:gradFill rotWithShape="1">
            <a:gsLst>
              <a:gs pos="0">
                <a:schemeClr val="bg2"/>
              </a:gs>
              <a:gs pos="50000">
                <a:schemeClr val="tx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00" y="240272"/>
            <a:ext cx="5562600" cy="584775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6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2.77778E-6 0.237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22109E-6 L -0.17083 0.0055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222 L 0.00174 0.0721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150813" y="2028825"/>
            <a:ext cx="729138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394493" y="3221831"/>
            <a:ext cx="5305426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50000"/>
              </a:lnSpc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V=V – V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marL="812800" indent="-812800" eaLnBrk="1" hangingPunct="1">
              <a:lnSpc>
                <a:spcPct val="150000"/>
              </a:lnSpc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l-GR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240272"/>
            <a:ext cx="5562600" cy="584775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200025" y="3962400"/>
            <a:ext cx="6684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t = t –t</a:t>
            </a:r>
            <a:r>
              <a:rPr lang="en-US" altLang="en-US" sz="2400" baseline="-25000" dirty="0">
                <a:latin typeface="Times New Roman" pitchFamily="18" charset="0"/>
                <a:sym typeface="Symbol" pitchFamily="18" charset="2"/>
              </a:rPr>
              <a:t>0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: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t</a:t>
            </a:r>
            <a:r>
              <a:rPr lang="vi-VN" altLang="en-US" sz="2400" dirty="0">
                <a:latin typeface="Times New Roman" pitchFamily="18" charset="0"/>
                <a:sym typeface="Symbol" pitchFamily="18" charset="2"/>
              </a:rPr>
              <a:t>ăng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nhiệt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vi-VN" altLang="en-US" sz="2400" dirty="0"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( </a:t>
            </a:r>
            <a:r>
              <a:rPr lang="en-US" altLang="en-US" sz="2400" baseline="30000" dirty="0">
                <a:latin typeface="Times New Roman" pitchFamily="18" charset="0"/>
                <a:sym typeface="Symbol" pitchFamily="18" charset="2"/>
              </a:rPr>
              <a:t>0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C)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27013" y="4598043"/>
            <a:ext cx="56403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V :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thể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tích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vật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rắn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ở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nhiệt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vi-VN" altLang="en-US" sz="2400" dirty="0"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t ( m</a:t>
            </a:r>
            <a:r>
              <a:rPr lang="en-US" altLang="en-US" sz="2400" baseline="30000" dirty="0">
                <a:latin typeface="Times New Roman" pitchFamily="18" charset="0"/>
                <a:sym typeface="Symbol" pitchFamily="18" charset="2"/>
              </a:rPr>
              <a:t>3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)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63514" y="5168146"/>
            <a:ext cx="54451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V = V –V</a:t>
            </a:r>
            <a:r>
              <a:rPr lang="en-US" altLang="en-US" sz="2400" baseline="-25000" dirty="0">
                <a:latin typeface="Times New Roman" pitchFamily="18" charset="0"/>
                <a:sym typeface="Symbol" pitchFamily="18" charset="2"/>
              </a:rPr>
              <a:t>0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: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nở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khối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vật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400" dirty="0" err="1">
                <a:latin typeface="Times New Roman" pitchFamily="18" charset="0"/>
                <a:sym typeface="Symbol" pitchFamily="18" charset="2"/>
              </a:rPr>
              <a:t>rắn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 ( m</a:t>
            </a:r>
            <a:r>
              <a:rPr lang="en-US" altLang="en-US" sz="2400" baseline="30000" dirty="0">
                <a:latin typeface="Times New Roman" pitchFamily="18" charset="0"/>
                <a:sym typeface="Symbol" pitchFamily="18" charset="2"/>
              </a:rPr>
              <a:t>3</a:t>
            </a:r>
            <a:r>
              <a:rPr lang="en-US" altLang="en-US" sz="2400" dirty="0"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27013" y="5780388"/>
            <a:ext cx="6402387" cy="830997"/>
            <a:chOff x="1675593" y="6491652"/>
            <a:chExt cx="7239807" cy="831122"/>
          </a:xfrm>
        </p:grpSpPr>
        <p:sp>
          <p:nvSpPr>
            <p:cNvPr id="12300" name="Text Box 22"/>
            <p:cNvSpPr txBox="1">
              <a:spLocks noChangeArrowheads="1"/>
            </p:cNvSpPr>
            <p:nvPr/>
          </p:nvSpPr>
          <p:spPr bwMode="auto">
            <a:xfrm>
              <a:off x="2819401" y="6491652"/>
              <a:ext cx="6095999" cy="83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: </a:t>
              </a:r>
              <a:r>
                <a:rPr lang="en-US" altLang="en-US" sz="2400" dirty="0" err="1">
                  <a:latin typeface="Times New Roman" pitchFamily="18" charset="0"/>
                  <a:sym typeface="Symbol" pitchFamily="18" charset="2"/>
                </a:rPr>
                <a:t>hệ</a:t>
              </a: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  <a:sym typeface="Symbol" pitchFamily="18" charset="2"/>
                </a:rPr>
                <a:t>số</a:t>
              </a: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  <a:sym typeface="Symbol" pitchFamily="18" charset="2"/>
                </a:rPr>
                <a:t>nở</a:t>
              </a: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  <a:sym typeface="Symbol" pitchFamily="18" charset="2"/>
                </a:rPr>
                <a:t>khối</a:t>
              </a: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  <a:sym typeface="Symbol" pitchFamily="18" charset="2"/>
                </a:rPr>
                <a:t>của</a:t>
              </a: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  <a:sym typeface="Symbol" pitchFamily="18" charset="2"/>
                </a:rPr>
                <a:t>vật</a:t>
              </a: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  <a:sym typeface="Symbol" pitchFamily="18" charset="2"/>
                </a:rPr>
                <a:t>rắn</a:t>
              </a: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 (1/K hay K</a:t>
              </a:r>
              <a:r>
                <a:rPr lang="en-US" altLang="en-US" sz="2400" baseline="30000" dirty="0">
                  <a:latin typeface="Times New Roman" pitchFamily="18" charset="0"/>
                  <a:sym typeface="Symbol" pitchFamily="18" charset="2"/>
                </a:rPr>
                <a:t>-1</a:t>
              </a:r>
              <a:r>
                <a:rPr lang="en-US" altLang="en-US" sz="2400" dirty="0">
                  <a:latin typeface="Times New Roman" pitchFamily="18" charset="0"/>
                  <a:sym typeface="Symbol" pitchFamily="18" charset="2"/>
                </a:rPr>
                <a:t>)</a:t>
              </a:r>
            </a:p>
          </p:txBody>
        </p:sp>
        <p:graphicFrame>
          <p:nvGraphicFramePr>
            <p:cNvPr id="12301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5651979"/>
                </p:ext>
              </p:extLst>
            </p:nvPr>
          </p:nvGraphicFramePr>
          <p:xfrm>
            <a:off x="1675593" y="6567539"/>
            <a:ext cx="1068433" cy="374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4" name="Equation" r:id="rId4" imgW="482391" imgH="203112" progId="Equation.3">
                    <p:embed/>
                  </p:oleObj>
                </mc:Choice>
                <mc:Fallback>
                  <p:oleObj name="Equation" r:id="rId4" imgW="482391" imgH="203112" progId="Equation.3">
                    <p:embed/>
                    <p:pic>
                      <p:nvPicPr>
                        <p:cNvPr id="0" name="Object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5593" y="6567539"/>
                          <a:ext cx="1068433" cy="3741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7010400" y="4920393"/>
            <a:ext cx="1371600" cy="1295400"/>
          </a:xfrm>
          <a:prstGeom prst="cube">
            <a:avLst>
              <a:gd name="adj" fmla="val 25000"/>
            </a:avLst>
          </a:prstGeom>
          <a:blipFill>
            <a:blip r:embed="rId6"/>
            <a:tile tx="0" ty="0" sx="100000" sy="100000" flip="none" algn="tl"/>
          </a:blipFill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298" name="Picture 6" descr="Tweety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43225"/>
            <a:ext cx="14478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267200" y="1752600"/>
            <a:ext cx="2682875" cy="1114425"/>
          </a:xfrm>
          <a:prstGeom prst="wedgeEllipseCallout">
            <a:avLst>
              <a:gd name="adj1" fmla="val 60057"/>
              <a:gd name="adj2" fmla="val 81492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^ ^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5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2" grpId="0" animBg="1"/>
      <p:bldP spid="12" grpId="1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1688" y="5715000"/>
            <a:ext cx="4495800" cy="914400"/>
          </a:xfrm>
        </p:spPr>
        <p:txBody>
          <a:bodyPr/>
          <a:lstStyle/>
          <a:p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Sự nở vì nhiệt đặc biệt của nước</a:t>
            </a: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1981200" y="2635250"/>
            <a:ext cx="251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Su no vi nhiet dac biet cua 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40957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228600" y="3657600"/>
            <a:ext cx="4267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V=V – V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l-G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</a:t>
            </a:r>
            <a:endParaRPr lang="en-US" sz="2800" dirty="0"/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304800" y="6324600"/>
            <a:ext cx="457200" cy="4572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 descr="avata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840">
            <a:off x="130205" y="1933605"/>
            <a:ext cx="1776478" cy="177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5713" y="304800"/>
            <a:ext cx="3552576" cy="92333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Ứng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457200" y="1828800"/>
            <a:ext cx="838200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			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			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 			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3" descr="C:\Users\SONY\Pictures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021138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1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447800"/>
            <a:ext cx="4794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5713" y="304800"/>
            <a:ext cx="3552576" cy="92333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Ứng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4" descr="Su no vi nhiet"/>
          <p:cNvPicPr>
            <a:picLocks noChangeAspect="1" noChangeArrowheads="1"/>
          </p:cNvPicPr>
          <p:nvPr/>
        </p:nvPicPr>
        <p:blipFill>
          <a:blip r:embed="rId3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1905000" cy="36480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85900"/>
            <a:ext cx="3506788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161925" y="1384300"/>
            <a:ext cx="297338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ray.</a:t>
            </a:r>
          </a:p>
          <a:p>
            <a:r>
              <a:rPr lang="en-US" dirty="0"/>
              <a:t> </a:t>
            </a:r>
          </a:p>
        </p:txBody>
      </p:sp>
      <p:pic>
        <p:nvPicPr>
          <p:cNvPr id="15368" name="Picture 16" descr="2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04863"/>
            <a:ext cx="60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5713" y="304800"/>
            <a:ext cx="3552576" cy="92333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Ứng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4" descr="Vat%20Ly%206%20SGK%20hinh%2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54400"/>
            <a:ext cx="29718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 no vi nhi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54400"/>
            <a:ext cx="3081338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0"/>
          <p:cNvSpPr>
            <a:spLocks noChangeArrowheads="1"/>
          </p:cNvSpPr>
          <p:nvPr/>
        </p:nvSpPr>
        <p:spPr bwMode="auto">
          <a:xfrm>
            <a:off x="152401" y="2051050"/>
            <a:ext cx="88392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12800" indent="-8128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812800" indent="-8128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-le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ampe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....</a:t>
            </a:r>
          </a:p>
          <a:p>
            <a:pPr marL="812800" indent="-812800">
              <a:lnSpc>
                <a:spcPct val="150000"/>
              </a:lnSpc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5713" y="304800"/>
            <a:ext cx="3552576" cy="92333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Ứng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413" name="Freeform 2"/>
          <p:cNvSpPr>
            <a:spLocks/>
          </p:cNvSpPr>
          <p:nvPr/>
        </p:nvSpPr>
        <p:spPr bwMode="auto">
          <a:xfrm>
            <a:off x="1447800" y="5257800"/>
            <a:ext cx="6096000" cy="469900"/>
          </a:xfrm>
          <a:custGeom>
            <a:avLst/>
            <a:gdLst>
              <a:gd name="T0" fmla="*/ 0 w 3840"/>
              <a:gd name="T1" fmla="*/ 2147483647 h 296"/>
              <a:gd name="T2" fmla="*/ 2147483647 w 3840"/>
              <a:gd name="T3" fmla="*/ 2147483647 h 296"/>
              <a:gd name="T4" fmla="*/ 2147483647 w 3840"/>
              <a:gd name="T5" fmla="*/ 2147483647 h 296"/>
              <a:gd name="T6" fmla="*/ 2147483647 w 3840"/>
              <a:gd name="T7" fmla="*/ 2147483647 h 296"/>
              <a:gd name="T8" fmla="*/ 2147483647 w 3840"/>
              <a:gd name="T9" fmla="*/ 2147483647 h 296"/>
              <a:gd name="T10" fmla="*/ 2147483647 w 3840"/>
              <a:gd name="T11" fmla="*/ 2147483647 h 296"/>
              <a:gd name="T12" fmla="*/ 2147483647 w 3840"/>
              <a:gd name="T13" fmla="*/ 2147483647 h 296"/>
              <a:gd name="T14" fmla="*/ 2147483647 w 3840"/>
              <a:gd name="T15" fmla="*/ 2147483647 h 296"/>
              <a:gd name="T16" fmla="*/ 2147483647 w 3840"/>
              <a:gd name="T17" fmla="*/ 2147483647 h 296"/>
              <a:gd name="T18" fmla="*/ 2147483647 w 3840"/>
              <a:gd name="T19" fmla="*/ 2147483647 h 296"/>
              <a:gd name="T20" fmla="*/ 2147483647 w 3840"/>
              <a:gd name="T21" fmla="*/ 2147483647 h 296"/>
              <a:gd name="T22" fmla="*/ 2147483647 w 3840"/>
              <a:gd name="T23" fmla="*/ 2147483647 h 296"/>
              <a:gd name="T24" fmla="*/ 2147483647 w 3840"/>
              <a:gd name="T25" fmla="*/ 0 h 296"/>
              <a:gd name="T26" fmla="*/ 2147483647 w 3840"/>
              <a:gd name="T27" fmla="*/ 2147483647 h 296"/>
              <a:gd name="T28" fmla="*/ 2147483647 w 3840"/>
              <a:gd name="T29" fmla="*/ 2147483647 h 296"/>
              <a:gd name="T30" fmla="*/ 2147483647 w 3840"/>
              <a:gd name="T31" fmla="*/ 2147483647 h 296"/>
              <a:gd name="T32" fmla="*/ 2147483647 w 3840"/>
              <a:gd name="T33" fmla="*/ 2147483647 h 296"/>
              <a:gd name="T34" fmla="*/ 2147483647 w 3840"/>
              <a:gd name="T35" fmla="*/ 2147483647 h 296"/>
              <a:gd name="T36" fmla="*/ 2147483647 w 3840"/>
              <a:gd name="T37" fmla="*/ 2147483647 h 296"/>
              <a:gd name="T38" fmla="*/ 2147483647 w 3840"/>
              <a:gd name="T39" fmla="*/ 2147483647 h 296"/>
              <a:gd name="T40" fmla="*/ 2147483647 w 3840"/>
              <a:gd name="T41" fmla="*/ 0 h 296"/>
              <a:gd name="T42" fmla="*/ 2147483647 w 3840"/>
              <a:gd name="T43" fmla="*/ 2147483647 h 296"/>
              <a:gd name="T44" fmla="*/ 2147483647 w 3840"/>
              <a:gd name="T45" fmla="*/ 2147483647 h 296"/>
              <a:gd name="T46" fmla="*/ 2147483647 w 3840"/>
              <a:gd name="T47" fmla="*/ 2147483647 h 296"/>
              <a:gd name="T48" fmla="*/ 2147483647 w 3840"/>
              <a:gd name="T49" fmla="*/ 2147483647 h 296"/>
              <a:gd name="T50" fmla="*/ 2147483647 w 3840"/>
              <a:gd name="T51" fmla="*/ 2147483647 h 296"/>
              <a:gd name="T52" fmla="*/ 2147483647 w 3840"/>
              <a:gd name="T53" fmla="*/ 2147483647 h 296"/>
              <a:gd name="T54" fmla="*/ 2147483647 w 3840"/>
              <a:gd name="T55" fmla="*/ 2147483647 h 296"/>
              <a:gd name="T56" fmla="*/ 2147483647 w 3840"/>
              <a:gd name="T57" fmla="*/ 2147483647 h 296"/>
              <a:gd name="T58" fmla="*/ 2147483647 w 3840"/>
              <a:gd name="T59" fmla="*/ 2147483647 h 296"/>
              <a:gd name="T60" fmla="*/ 2147483647 w 3840"/>
              <a:gd name="T61" fmla="*/ 2147483647 h 296"/>
              <a:gd name="T62" fmla="*/ 2147483647 w 3840"/>
              <a:gd name="T63" fmla="*/ 2147483647 h 296"/>
              <a:gd name="T64" fmla="*/ 2147483647 w 3840"/>
              <a:gd name="T65" fmla="*/ 2147483647 h 2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840"/>
              <a:gd name="T100" fmla="*/ 0 h 296"/>
              <a:gd name="T101" fmla="*/ 3840 w 3840"/>
              <a:gd name="T102" fmla="*/ 296 h 29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840" h="296">
                <a:moveTo>
                  <a:pt x="0" y="240"/>
                </a:moveTo>
                <a:cubicBezTo>
                  <a:pt x="52" y="180"/>
                  <a:pt x="104" y="120"/>
                  <a:pt x="144" y="96"/>
                </a:cubicBezTo>
                <a:cubicBezTo>
                  <a:pt x="184" y="72"/>
                  <a:pt x="216" y="72"/>
                  <a:pt x="240" y="96"/>
                </a:cubicBezTo>
                <a:cubicBezTo>
                  <a:pt x="264" y="120"/>
                  <a:pt x="256" y="240"/>
                  <a:pt x="288" y="240"/>
                </a:cubicBezTo>
                <a:cubicBezTo>
                  <a:pt x="320" y="240"/>
                  <a:pt x="384" y="88"/>
                  <a:pt x="432" y="96"/>
                </a:cubicBezTo>
                <a:cubicBezTo>
                  <a:pt x="480" y="104"/>
                  <a:pt x="528" y="288"/>
                  <a:pt x="576" y="288"/>
                </a:cubicBezTo>
                <a:cubicBezTo>
                  <a:pt x="624" y="288"/>
                  <a:pt x="664" y="104"/>
                  <a:pt x="720" y="96"/>
                </a:cubicBezTo>
                <a:cubicBezTo>
                  <a:pt x="776" y="88"/>
                  <a:pt x="864" y="248"/>
                  <a:pt x="912" y="240"/>
                </a:cubicBezTo>
                <a:cubicBezTo>
                  <a:pt x="960" y="232"/>
                  <a:pt x="968" y="48"/>
                  <a:pt x="1008" y="48"/>
                </a:cubicBezTo>
                <a:cubicBezTo>
                  <a:pt x="1048" y="48"/>
                  <a:pt x="1112" y="240"/>
                  <a:pt x="1152" y="240"/>
                </a:cubicBezTo>
                <a:cubicBezTo>
                  <a:pt x="1192" y="240"/>
                  <a:pt x="1224" y="48"/>
                  <a:pt x="1248" y="48"/>
                </a:cubicBezTo>
                <a:cubicBezTo>
                  <a:pt x="1272" y="48"/>
                  <a:pt x="1256" y="248"/>
                  <a:pt x="1296" y="240"/>
                </a:cubicBezTo>
                <a:cubicBezTo>
                  <a:pt x="1336" y="232"/>
                  <a:pt x="1448" y="0"/>
                  <a:pt x="1488" y="0"/>
                </a:cubicBezTo>
                <a:cubicBezTo>
                  <a:pt x="1528" y="0"/>
                  <a:pt x="1504" y="232"/>
                  <a:pt x="1536" y="240"/>
                </a:cubicBezTo>
                <a:cubicBezTo>
                  <a:pt x="1568" y="248"/>
                  <a:pt x="1640" y="48"/>
                  <a:pt x="1680" y="48"/>
                </a:cubicBezTo>
                <a:cubicBezTo>
                  <a:pt x="1720" y="48"/>
                  <a:pt x="1744" y="240"/>
                  <a:pt x="1776" y="240"/>
                </a:cubicBezTo>
                <a:cubicBezTo>
                  <a:pt x="1808" y="240"/>
                  <a:pt x="1848" y="48"/>
                  <a:pt x="1872" y="48"/>
                </a:cubicBezTo>
                <a:cubicBezTo>
                  <a:pt x="1896" y="48"/>
                  <a:pt x="1888" y="240"/>
                  <a:pt x="1920" y="240"/>
                </a:cubicBezTo>
                <a:cubicBezTo>
                  <a:pt x="1952" y="240"/>
                  <a:pt x="2024" y="48"/>
                  <a:pt x="2064" y="48"/>
                </a:cubicBezTo>
                <a:cubicBezTo>
                  <a:pt x="2104" y="48"/>
                  <a:pt x="2112" y="248"/>
                  <a:pt x="2160" y="240"/>
                </a:cubicBezTo>
                <a:cubicBezTo>
                  <a:pt x="2208" y="232"/>
                  <a:pt x="2296" y="0"/>
                  <a:pt x="2352" y="0"/>
                </a:cubicBezTo>
                <a:cubicBezTo>
                  <a:pt x="2408" y="0"/>
                  <a:pt x="2456" y="232"/>
                  <a:pt x="2496" y="240"/>
                </a:cubicBezTo>
                <a:cubicBezTo>
                  <a:pt x="2536" y="248"/>
                  <a:pt x="2552" y="48"/>
                  <a:pt x="2592" y="48"/>
                </a:cubicBezTo>
                <a:cubicBezTo>
                  <a:pt x="2632" y="48"/>
                  <a:pt x="2688" y="232"/>
                  <a:pt x="2736" y="240"/>
                </a:cubicBezTo>
                <a:cubicBezTo>
                  <a:pt x="2784" y="248"/>
                  <a:pt x="2840" y="88"/>
                  <a:pt x="2880" y="96"/>
                </a:cubicBezTo>
                <a:cubicBezTo>
                  <a:pt x="2920" y="104"/>
                  <a:pt x="2936" y="296"/>
                  <a:pt x="2976" y="288"/>
                </a:cubicBezTo>
                <a:cubicBezTo>
                  <a:pt x="3016" y="280"/>
                  <a:pt x="3064" y="56"/>
                  <a:pt x="3120" y="48"/>
                </a:cubicBezTo>
                <a:cubicBezTo>
                  <a:pt x="3176" y="40"/>
                  <a:pt x="3264" y="240"/>
                  <a:pt x="3312" y="240"/>
                </a:cubicBezTo>
                <a:cubicBezTo>
                  <a:pt x="3360" y="240"/>
                  <a:pt x="3368" y="48"/>
                  <a:pt x="3408" y="48"/>
                </a:cubicBezTo>
                <a:cubicBezTo>
                  <a:pt x="3448" y="48"/>
                  <a:pt x="3520" y="240"/>
                  <a:pt x="3552" y="240"/>
                </a:cubicBezTo>
                <a:cubicBezTo>
                  <a:pt x="3584" y="240"/>
                  <a:pt x="3576" y="48"/>
                  <a:pt x="3600" y="48"/>
                </a:cubicBezTo>
                <a:cubicBezTo>
                  <a:pt x="3624" y="48"/>
                  <a:pt x="3656" y="216"/>
                  <a:pt x="3696" y="240"/>
                </a:cubicBezTo>
                <a:cubicBezTo>
                  <a:pt x="3736" y="264"/>
                  <a:pt x="3816" y="200"/>
                  <a:pt x="3840" y="192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2895600" y="4572000"/>
            <a:ext cx="228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 rot="-394233">
            <a:off x="1455738" y="4378325"/>
            <a:ext cx="2895600" cy="609600"/>
            <a:chOff x="1152" y="672"/>
            <a:chExt cx="1824" cy="384"/>
          </a:xfrm>
        </p:grpSpPr>
        <p:grpSp>
          <p:nvGrpSpPr>
            <p:cNvPr id="17453" name="Group 5"/>
            <p:cNvGrpSpPr>
              <a:grpSpLocks/>
            </p:cNvGrpSpPr>
            <p:nvPr/>
          </p:nvGrpSpPr>
          <p:grpSpPr bwMode="auto">
            <a:xfrm>
              <a:off x="1152" y="672"/>
              <a:ext cx="960" cy="384"/>
              <a:chOff x="816" y="720"/>
              <a:chExt cx="960" cy="384"/>
            </a:xfrm>
          </p:grpSpPr>
          <p:sp>
            <p:nvSpPr>
              <p:cNvPr id="17463" name="Rectangle 6"/>
              <p:cNvSpPr>
                <a:spLocks noChangeArrowheads="1"/>
              </p:cNvSpPr>
              <p:nvPr/>
            </p:nvSpPr>
            <p:spPr bwMode="auto">
              <a:xfrm>
                <a:off x="864" y="720"/>
                <a:ext cx="96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4" name="AutoShape 7"/>
              <p:cNvSpPr>
                <a:spLocks noChangeArrowheads="1"/>
              </p:cNvSpPr>
              <p:nvPr/>
            </p:nvSpPr>
            <p:spPr bwMode="auto">
              <a:xfrm rot="10800000">
                <a:off x="816" y="864"/>
                <a:ext cx="960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5" name="AutoShape 8"/>
              <p:cNvSpPr>
                <a:spLocks noChangeArrowheads="1"/>
              </p:cNvSpPr>
              <p:nvPr/>
            </p:nvSpPr>
            <p:spPr bwMode="auto">
              <a:xfrm rot="10800000">
                <a:off x="816" y="816"/>
                <a:ext cx="960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6" name="Oval 9"/>
              <p:cNvSpPr>
                <a:spLocks noChangeArrowheads="1"/>
              </p:cNvSpPr>
              <p:nvPr/>
            </p:nvSpPr>
            <p:spPr bwMode="auto">
              <a:xfrm flipH="1">
                <a:off x="925" y="947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7" name="Oval 10"/>
              <p:cNvSpPr>
                <a:spLocks noChangeArrowheads="1"/>
              </p:cNvSpPr>
              <p:nvPr/>
            </p:nvSpPr>
            <p:spPr bwMode="auto">
              <a:xfrm>
                <a:off x="1370" y="100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8" name="Oval 11"/>
              <p:cNvSpPr>
                <a:spLocks noChangeArrowheads="1"/>
              </p:cNvSpPr>
              <p:nvPr/>
            </p:nvSpPr>
            <p:spPr bwMode="auto">
              <a:xfrm>
                <a:off x="1226" y="100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9" name="Oval 12"/>
              <p:cNvSpPr>
                <a:spLocks noChangeArrowheads="1"/>
              </p:cNvSpPr>
              <p:nvPr/>
            </p:nvSpPr>
            <p:spPr bwMode="auto">
              <a:xfrm>
                <a:off x="1056" y="995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0" name="Oval 13"/>
              <p:cNvSpPr>
                <a:spLocks noChangeArrowheads="1"/>
              </p:cNvSpPr>
              <p:nvPr/>
            </p:nvSpPr>
            <p:spPr bwMode="auto">
              <a:xfrm>
                <a:off x="1514" y="995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54" name="Group 14"/>
            <p:cNvGrpSpPr>
              <a:grpSpLocks/>
            </p:cNvGrpSpPr>
            <p:nvPr/>
          </p:nvGrpSpPr>
          <p:grpSpPr bwMode="auto">
            <a:xfrm>
              <a:off x="2016" y="672"/>
              <a:ext cx="960" cy="384"/>
              <a:chOff x="2016" y="672"/>
              <a:chExt cx="960" cy="384"/>
            </a:xfrm>
          </p:grpSpPr>
          <p:sp>
            <p:nvSpPr>
              <p:cNvPr id="17455" name="Rectangle 15"/>
              <p:cNvSpPr>
                <a:spLocks noChangeArrowheads="1"/>
              </p:cNvSpPr>
              <p:nvPr/>
            </p:nvSpPr>
            <p:spPr bwMode="auto">
              <a:xfrm>
                <a:off x="2784" y="672"/>
                <a:ext cx="96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6" name="AutoShape 16"/>
              <p:cNvSpPr>
                <a:spLocks noChangeArrowheads="1"/>
              </p:cNvSpPr>
              <p:nvPr/>
            </p:nvSpPr>
            <p:spPr bwMode="auto">
              <a:xfrm rot="10800000">
                <a:off x="2016" y="816"/>
                <a:ext cx="960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0000">
                  <a:alpha val="76862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7" name="AutoShape 17"/>
              <p:cNvSpPr>
                <a:spLocks noChangeArrowheads="1"/>
              </p:cNvSpPr>
              <p:nvPr/>
            </p:nvSpPr>
            <p:spPr bwMode="auto">
              <a:xfrm rot="10800000">
                <a:off x="2016" y="768"/>
                <a:ext cx="960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8" name="Oval 18"/>
              <p:cNvSpPr>
                <a:spLocks noChangeArrowheads="1"/>
              </p:cNvSpPr>
              <p:nvPr/>
            </p:nvSpPr>
            <p:spPr bwMode="auto">
              <a:xfrm flipH="1">
                <a:off x="2125" y="899"/>
                <a:ext cx="48" cy="48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9" name="Oval 19"/>
              <p:cNvSpPr>
                <a:spLocks noChangeArrowheads="1"/>
              </p:cNvSpPr>
              <p:nvPr/>
            </p:nvSpPr>
            <p:spPr bwMode="auto">
              <a:xfrm>
                <a:off x="2570" y="96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0" name="Oval 20"/>
              <p:cNvSpPr>
                <a:spLocks noChangeArrowheads="1"/>
              </p:cNvSpPr>
              <p:nvPr/>
            </p:nvSpPr>
            <p:spPr bwMode="auto">
              <a:xfrm>
                <a:off x="2426" y="96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1" name="Oval 21"/>
              <p:cNvSpPr>
                <a:spLocks noChangeArrowheads="1"/>
              </p:cNvSpPr>
              <p:nvPr/>
            </p:nvSpPr>
            <p:spPr bwMode="auto">
              <a:xfrm>
                <a:off x="2256" y="947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2" name="Oval 22"/>
              <p:cNvSpPr>
                <a:spLocks noChangeArrowheads="1"/>
              </p:cNvSpPr>
              <p:nvPr/>
            </p:nvSpPr>
            <p:spPr bwMode="auto">
              <a:xfrm>
                <a:off x="2714" y="947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" name="Group 23"/>
          <p:cNvGrpSpPr>
            <a:grpSpLocks/>
          </p:cNvGrpSpPr>
          <p:nvPr/>
        </p:nvGrpSpPr>
        <p:grpSpPr bwMode="auto">
          <a:xfrm>
            <a:off x="3886200" y="4268788"/>
            <a:ext cx="1308100" cy="112712"/>
            <a:chOff x="2736" y="2316"/>
            <a:chExt cx="824" cy="71"/>
          </a:xfrm>
        </p:grpSpPr>
        <p:sp>
          <p:nvSpPr>
            <p:cNvPr id="17451" name="Line 24"/>
            <p:cNvSpPr>
              <a:spLocks noChangeShapeType="1"/>
            </p:cNvSpPr>
            <p:nvPr/>
          </p:nvSpPr>
          <p:spPr bwMode="auto">
            <a:xfrm rot="637815">
              <a:off x="2736" y="231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25"/>
            <p:cNvSpPr>
              <a:spLocks noChangeShapeType="1"/>
            </p:cNvSpPr>
            <p:nvPr/>
          </p:nvSpPr>
          <p:spPr bwMode="auto">
            <a:xfrm rot="637815" flipV="1">
              <a:off x="3128" y="2351"/>
              <a:ext cx="432" cy="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7" name="Line 26"/>
          <p:cNvSpPr>
            <a:spLocks noChangeShapeType="1"/>
          </p:cNvSpPr>
          <p:nvPr/>
        </p:nvSpPr>
        <p:spPr bwMode="auto">
          <a:xfrm>
            <a:off x="1390650" y="2665413"/>
            <a:ext cx="0" cy="169703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27"/>
          <p:cNvSpPr>
            <a:spLocks noChangeShapeType="1"/>
          </p:cNvSpPr>
          <p:nvPr/>
        </p:nvSpPr>
        <p:spPr bwMode="auto">
          <a:xfrm>
            <a:off x="1377950" y="4343400"/>
            <a:ext cx="22098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28"/>
          <p:cNvSpPr>
            <a:spLocks noChangeShapeType="1"/>
          </p:cNvSpPr>
          <p:nvPr/>
        </p:nvSpPr>
        <p:spPr bwMode="auto">
          <a:xfrm>
            <a:off x="4495800" y="4343400"/>
            <a:ext cx="2224088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29"/>
          <p:cNvSpPr>
            <a:spLocks noChangeShapeType="1"/>
          </p:cNvSpPr>
          <p:nvPr/>
        </p:nvSpPr>
        <p:spPr bwMode="auto">
          <a:xfrm>
            <a:off x="6705600" y="4343400"/>
            <a:ext cx="838200" cy="12192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Line 30"/>
          <p:cNvSpPr>
            <a:spLocks noChangeShapeType="1"/>
          </p:cNvSpPr>
          <p:nvPr/>
        </p:nvSpPr>
        <p:spPr bwMode="auto">
          <a:xfrm>
            <a:off x="1239838" y="2798763"/>
            <a:ext cx="0" cy="28194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Line 31"/>
          <p:cNvSpPr>
            <a:spLocks noChangeShapeType="1"/>
          </p:cNvSpPr>
          <p:nvPr/>
        </p:nvSpPr>
        <p:spPr bwMode="auto">
          <a:xfrm>
            <a:off x="1219200" y="5618163"/>
            <a:ext cx="228600" cy="2063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23" name="Group 32"/>
          <p:cNvGrpSpPr>
            <a:grpSpLocks/>
          </p:cNvGrpSpPr>
          <p:nvPr/>
        </p:nvGrpSpPr>
        <p:grpSpPr bwMode="auto">
          <a:xfrm>
            <a:off x="762000" y="2195513"/>
            <a:ext cx="7696200" cy="3671887"/>
            <a:chOff x="768" y="1383"/>
            <a:chExt cx="4848" cy="2313"/>
          </a:xfrm>
        </p:grpSpPr>
        <p:sp>
          <p:nvSpPr>
            <p:cNvPr id="17442" name="Line 33"/>
            <p:cNvSpPr>
              <a:spLocks noChangeShapeType="1"/>
            </p:cNvSpPr>
            <p:nvPr/>
          </p:nvSpPr>
          <p:spPr bwMode="auto">
            <a:xfrm>
              <a:off x="768" y="1392"/>
              <a:ext cx="432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Line 34"/>
            <p:cNvSpPr>
              <a:spLocks noChangeShapeType="1"/>
            </p:cNvSpPr>
            <p:nvPr/>
          </p:nvSpPr>
          <p:spPr bwMode="auto">
            <a:xfrm>
              <a:off x="768" y="1392"/>
              <a:ext cx="0" cy="230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Line 35"/>
            <p:cNvSpPr>
              <a:spLocks noChangeShapeType="1"/>
            </p:cNvSpPr>
            <p:nvPr/>
          </p:nvSpPr>
          <p:spPr bwMode="auto">
            <a:xfrm flipV="1">
              <a:off x="1632" y="1802"/>
              <a:ext cx="3120" cy="22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Line 36"/>
            <p:cNvSpPr>
              <a:spLocks noChangeShapeType="1"/>
            </p:cNvSpPr>
            <p:nvPr/>
          </p:nvSpPr>
          <p:spPr bwMode="auto">
            <a:xfrm flipH="1">
              <a:off x="4752" y="1383"/>
              <a:ext cx="336" cy="40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Line 37"/>
            <p:cNvSpPr>
              <a:spLocks noChangeShapeType="1"/>
            </p:cNvSpPr>
            <p:nvPr/>
          </p:nvSpPr>
          <p:spPr bwMode="auto">
            <a:xfrm flipH="1">
              <a:off x="1344" y="1802"/>
              <a:ext cx="288" cy="694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Line 38"/>
            <p:cNvSpPr>
              <a:spLocks noChangeShapeType="1"/>
            </p:cNvSpPr>
            <p:nvPr/>
          </p:nvSpPr>
          <p:spPr bwMode="auto">
            <a:xfrm>
              <a:off x="768" y="3696"/>
              <a:ext cx="4848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Line 39"/>
            <p:cNvSpPr>
              <a:spLocks noChangeShapeType="1"/>
            </p:cNvSpPr>
            <p:nvPr/>
          </p:nvSpPr>
          <p:spPr bwMode="auto">
            <a:xfrm flipH="1" flipV="1">
              <a:off x="4656" y="2496"/>
              <a:ext cx="960" cy="1200"/>
            </a:xfrm>
            <a:prstGeom prst="line">
              <a:avLst/>
            </a:prstGeom>
            <a:noFill/>
            <a:ln w="571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Line 40"/>
            <p:cNvSpPr>
              <a:spLocks noChangeShapeType="1"/>
            </p:cNvSpPr>
            <p:nvPr/>
          </p:nvSpPr>
          <p:spPr bwMode="auto">
            <a:xfrm>
              <a:off x="1344" y="2483"/>
              <a:ext cx="3312" cy="13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0" name="Line 41"/>
            <p:cNvSpPr>
              <a:spLocks noChangeShapeType="1"/>
            </p:cNvSpPr>
            <p:nvPr/>
          </p:nvSpPr>
          <p:spPr bwMode="auto">
            <a:xfrm>
              <a:off x="768" y="3180"/>
              <a:ext cx="4416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24" name="Line 42"/>
          <p:cNvSpPr>
            <a:spLocks noChangeShapeType="1"/>
          </p:cNvSpPr>
          <p:nvPr/>
        </p:nvSpPr>
        <p:spPr bwMode="auto">
          <a:xfrm>
            <a:off x="3505200" y="4343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Oval 43"/>
          <p:cNvSpPr>
            <a:spLocks noChangeArrowheads="1"/>
          </p:cNvSpPr>
          <p:nvPr/>
        </p:nvSpPr>
        <p:spPr bwMode="auto">
          <a:xfrm>
            <a:off x="3505200" y="4308475"/>
            <a:ext cx="76200" cy="76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Oval 44"/>
          <p:cNvSpPr>
            <a:spLocks noChangeArrowheads="1"/>
          </p:cNvSpPr>
          <p:nvPr/>
        </p:nvSpPr>
        <p:spPr bwMode="auto">
          <a:xfrm>
            <a:off x="4495800" y="42878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Oval 45"/>
          <p:cNvSpPr>
            <a:spLocks noChangeArrowheads="1"/>
          </p:cNvSpPr>
          <p:nvPr/>
        </p:nvSpPr>
        <p:spPr bwMode="auto">
          <a:xfrm>
            <a:off x="1143000" y="2514600"/>
            <a:ext cx="323850" cy="38100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Freeform 46"/>
          <p:cNvSpPr>
            <a:spLocks/>
          </p:cNvSpPr>
          <p:nvPr/>
        </p:nvSpPr>
        <p:spPr bwMode="auto">
          <a:xfrm>
            <a:off x="1447800" y="5257800"/>
            <a:ext cx="6096000" cy="469900"/>
          </a:xfrm>
          <a:custGeom>
            <a:avLst/>
            <a:gdLst>
              <a:gd name="T0" fmla="*/ 0 w 3840"/>
              <a:gd name="T1" fmla="*/ 2147483647 h 296"/>
              <a:gd name="T2" fmla="*/ 2147483647 w 3840"/>
              <a:gd name="T3" fmla="*/ 2147483647 h 296"/>
              <a:gd name="T4" fmla="*/ 2147483647 w 3840"/>
              <a:gd name="T5" fmla="*/ 2147483647 h 296"/>
              <a:gd name="T6" fmla="*/ 2147483647 w 3840"/>
              <a:gd name="T7" fmla="*/ 2147483647 h 296"/>
              <a:gd name="T8" fmla="*/ 2147483647 w 3840"/>
              <a:gd name="T9" fmla="*/ 2147483647 h 296"/>
              <a:gd name="T10" fmla="*/ 2147483647 w 3840"/>
              <a:gd name="T11" fmla="*/ 2147483647 h 296"/>
              <a:gd name="T12" fmla="*/ 2147483647 w 3840"/>
              <a:gd name="T13" fmla="*/ 2147483647 h 296"/>
              <a:gd name="T14" fmla="*/ 2147483647 w 3840"/>
              <a:gd name="T15" fmla="*/ 2147483647 h 296"/>
              <a:gd name="T16" fmla="*/ 2147483647 w 3840"/>
              <a:gd name="T17" fmla="*/ 2147483647 h 296"/>
              <a:gd name="T18" fmla="*/ 2147483647 w 3840"/>
              <a:gd name="T19" fmla="*/ 2147483647 h 296"/>
              <a:gd name="T20" fmla="*/ 2147483647 w 3840"/>
              <a:gd name="T21" fmla="*/ 2147483647 h 296"/>
              <a:gd name="T22" fmla="*/ 2147483647 w 3840"/>
              <a:gd name="T23" fmla="*/ 2147483647 h 296"/>
              <a:gd name="T24" fmla="*/ 2147483647 w 3840"/>
              <a:gd name="T25" fmla="*/ 0 h 296"/>
              <a:gd name="T26" fmla="*/ 2147483647 w 3840"/>
              <a:gd name="T27" fmla="*/ 2147483647 h 296"/>
              <a:gd name="T28" fmla="*/ 2147483647 w 3840"/>
              <a:gd name="T29" fmla="*/ 2147483647 h 296"/>
              <a:gd name="T30" fmla="*/ 2147483647 w 3840"/>
              <a:gd name="T31" fmla="*/ 2147483647 h 296"/>
              <a:gd name="T32" fmla="*/ 2147483647 w 3840"/>
              <a:gd name="T33" fmla="*/ 2147483647 h 296"/>
              <a:gd name="T34" fmla="*/ 2147483647 w 3840"/>
              <a:gd name="T35" fmla="*/ 2147483647 h 296"/>
              <a:gd name="T36" fmla="*/ 2147483647 w 3840"/>
              <a:gd name="T37" fmla="*/ 2147483647 h 296"/>
              <a:gd name="T38" fmla="*/ 2147483647 w 3840"/>
              <a:gd name="T39" fmla="*/ 2147483647 h 296"/>
              <a:gd name="T40" fmla="*/ 2147483647 w 3840"/>
              <a:gd name="T41" fmla="*/ 0 h 296"/>
              <a:gd name="T42" fmla="*/ 2147483647 w 3840"/>
              <a:gd name="T43" fmla="*/ 2147483647 h 296"/>
              <a:gd name="T44" fmla="*/ 2147483647 w 3840"/>
              <a:gd name="T45" fmla="*/ 2147483647 h 296"/>
              <a:gd name="T46" fmla="*/ 2147483647 w 3840"/>
              <a:gd name="T47" fmla="*/ 2147483647 h 296"/>
              <a:gd name="T48" fmla="*/ 2147483647 w 3840"/>
              <a:gd name="T49" fmla="*/ 2147483647 h 296"/>
              <a:gd name="T50" fmla="*/ 2147483647 w 3840"/>
              <a:gd name="T51" fmla="*/ 2147483647 h 296"/>
              <a:gd name="T52" fmla="*/ 2147483647 w 3840"/>
              <a:gd name="T53" fmla="*/ 2147483647 h 296"/>
              <a:gd name="T54" fmla="*/ 2147483647 w 3840"/>
              <a:gd name="T55" fmla="*/ 2147483647 h 296"/>
              <a:gd name="T56" fmla="*/ 2147483647 w 3840"/>
              <a:gd name="T57" fmla="*/ 2147483647 h 296"/>
              <a:gd name="T58" fmla="*/ 2147483647 w 3840"/>
              <a:gd name="T59" fmla="*/ 2147483647 h 296"/>
              <a:gd name="T60" fmla="*/ 2147483647 w 3840"/>
              <a:gd name="T61" fmla="*/ 2147483647 h 296"/>
              <a:gd name="T62" fmla="*/ 2147483647 w 3840"/>
              <a:gd name="T63" fmla="*/ 2147483647 h 296"/>
              <a:gd name="T64" fmla="*/ 2147483647 w 3840"/>
              <a:gd name="T65" fmla="*/ 2147483647 h 2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840"/>
              <a:gd name="T100" fmla="*/ 0 h 296"/>
              <a:gd name="T101" fmla="*/ 3840 w 3840"/>
              <a:gd name="T102" fmla="*/ 296 h 29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840" h="296">
                <a:moveTo>
                  <a:pt x="0" y="240"/>
                </a:moveTo>
                <a:cubicBezTo>
                  <a:pt x="52" y="180"/>
                  <a:pt x="104" y="120"/>
                  <a:pt x="144" y="96"/>
                </a:cubicBezTo>
                <a:cubicBezTo>
                  <a:pt x="184" y="72"/>
                  <a:pt x="216" y="72"/>
                  <a:pt x="240" y="96"/>
                </a:cubicBezTo>
                <a:cubicBezTo>
                  <a:pt x="264" y="120"/>
                  <a:pt x="256" y="240"/>
                  <a:pt x="288" y="240"/>
                </a:cubicBezTo>
                <a:cubicBezTo>
                  <a:pt x="320" y="240"/>
                  <a:pt x="384" y="88"/>
                  <a:pt x="432" y="96"/>
                </a:cubicBezTo>
                <a:cubicBezTo>
                  <a:pt x="480" y="104"/>
                  <a:pt x="528" y="288"/>
                  <a:pt x="576" y="288"/>
                </a:cubicBezTo>
                <a:cubicBezTo>
                  <a:pt x="624" y="288"/>
                  <a:pt x="664" y="104"/>
                  <a:pt x="720" y="96"/>
                </a:cubicBezTo>
                <a:cubicBezTo>
                  <a:pt x="776" y="88"/>
                  <a:pt x="864" y="248"/>
                  <a:pt x="912" y="240"/>
                </a:cubicBezTo>
                <a:cubicBezTo>
                  <a:pt x="960" y="232"/>
                  <a:pt x="968" y="48"/>
                  <a:pt x="1008" y="48"/>
                </a:cubicBezTo>
                <a:cubicBezTo>
                  <a:pt x="1048" y="48"/>
                  <a:pt x="1112" y="240"/>
                  <a:pt x="1152" y="240"/>
                </a:cubicBezTo>
                <a:cubicBezTo>
                  <a:pt x="1192" y="240"/>
                  <a:pt x="1224" y="48"/>
                  <a:pt x="1248" y="48"/>
                </a:cubicBezTo>
                <a:cubicBezTo>
                  <a:pt x="1272" y="48"/>
                  <a:pt x="1256" y="248"/>
                  <a:pt x="1296" y="240"/>
                </a:cubicBezTo>
                <a:cubicBezTo>
                  <a:pt x="1336" y="232"/>
                  <a:pt x="1448" y="0"/>
                  <a:pt x="1488" y="0"/>
                </a:cubicBezTo>
                <a:cubicBezTo>
                  <a:pt x="1528" y="0"/>
                  <a:pt x="1504" y="232"/>
                  <a:pt x="1536" y="240"/>
                </a:cubicBezTo>
                <a:cubicBezTo>
                  <a:pt x="1568" y="248"/>
                  <a:pt x="1640" y="48"/>
                  <a:pt x="1680" y="48"/>
                </a:cubicBezTo>
                <a:cubicBezTo>
                  <a:pt x="1720" y="48"/>
                  <a:pt x="1744" y="240"/>
                  <a:pt x="1776" y="240"/>
                </a:cubicBezTo>
                <a:cubicBezTo>
                  <a:pt x="1808" y="240"/>
                  <a:pt x="1848" y="48"/>
                  <a:pt x="1872" y="48"/>
                </a:cubicBezTo>
                <a:cubicBezTo>
                  <a:pt x="1896" y="48"/>
                  <a:pt x="1888" y="240"/>
                  <a:pt x="1920" y="240"/>
                </a:cubicBezTo>
                <a:cubicBezTo>
                  <a:pt x="1952" y="240"/>
                  <a:pt x="2024" y="48"/>
                  <a:pt x="2064" y="48"/>
                </a:cubicBezTo>
                <a:cubicBezTo>
                  <a:pt x="2104" y="48"/>
                  <a:pt x="2112" y="248"/>
                  <a:pt x="2160" y="240"/>
                </a:cubicBezTo>
                <a:cubicBezTo>
                  <a:pt x="2208" y="232"/>
                  <a:pt x="2296" y="0"/>
                  <a:pt x="2352" y="0"/>
                </a:cubicBezTo>
                <a:cubicBezTo>
                  <a:pt x="2408" y="0"/>
                  <a:pt x="2456" y="232"/>
                  <a:pt x="2496" y="240"/>
                </a:cubicBezTo>
                <a:cubicBezTo>
                  <a:pt x="2536" y="248"/>
                  <a:pt x="2552" y="48"/>
                  <a:pt x="2592" y="48"/>
                </a:cubicBezTo>
                <a:cubicBezTo>
                  <a:pt x="2632" y="48"/>
                  <a:pt x="2688" y="232"/>
                  <a:pt x="2736" y="240"/>
                </a:cubicBezTo>
                <a:cubicBezTo>
                  <a:pt x="2784" y="248"/>
                  <a:pt x="2840" y="88"/>
                  <a:pt x="2880" y="96"/>
                </a:cubicBezTo>
                <a:cubicBezTo>
                  <a:pt x="2920" y="104"/>
                  <a:pt x="2936" y="296"/>
                  <a:pt x="2976" y="288"/>
                </a:cubicBezTo>
                <a:cubicBezTo>
                  <a:pt x="3016" y="280"/>
                  <a:pt x="3064" y="56"/>
                  <a:pt x="3120" y="48"/>
                </a:cubicBezTo>
                <a:cubicBezTo>
                  <a:pt x="3176" y="40"/>
                  <a:pt x="3264" y="240"/>
                  <a:pt x="3312" y="240"/>
                </a:cubicBezTo>
                <a:cubicBezTo>
                  <a:pt x="3360" y="240"/>
                  <a:pt x="3368" y="48"/>
                  <a:pt x="3408" y="48"/>
                </a:cubicBezTo>
                <a:cubicBezTo>
                  <a:pt x="3448" y="48"/>
                  <a:pt x="3520" y="240"/>
                  <a:pt x="3552" y="240"/>
                </a:cubicBezTo>
                <a:cubicBezTo>
                  <a:pt x="3584" y="240"/>
                  <a:pt x="3576" y="48"/>
                  <a:pt x="3600" y="48"/>
                </a:cubicBezTo>
                <a:cubicBezTo>
                  <a:pt x="3624" y="48"/>
                  <a:pt x="3656" y="216"/>
                  <a:pt x="3696" y="240"/>
                </a:cubicBezTo>
                <a:cubicBezTo>
                  <a:pt x="3736" y="264"/>
                  <a:pt x="3816" y="200"/>
                  <a:pt x="3840" y="192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Oval 47"/>
          <p:cNvSpPr>
            <a:spLocks noChangeArrowheads="1"/>
          </p:cNvSpPr>
          <p:nvPr/>
        </p:nvSpPr>
        <p:spPr bwMode="auto">
          <a:xfrm>
            <a:off x="1143000" y="2514600"/>
            <a:ext cx="323850" cy="38100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Line 48"/>
          <p:cNvSpPr>
            <a:spLocks noChangeShapeType="1"/>
          </p:cNvSpPr>
          <p:nvPr/>
        </p:nvSpPr>
        <p:spPr bwMode="auto">
          <a:xfrm flipV="1">
            <a:off x="4038600" y="34290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Line 49"/>
          <p:cNvSpPr>
            <a:spLocks noChangeShapeType="1"/>
          </p:cNvSpPr>
          <p:nvPr/>
        </p:nvSpPr>
        <p:spPr bwMode="auto">
          <a:xfrm flipV="1">
            <a:off x="4114800" y="3657600"/>
            <a:ext cx="3048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2" name="Line 50"/>
          <p:cNvSpPr>
            <a:spLocks noChangeShapeType="1"/>
          </p:cNvSpPr>
          <p:nvPr/>
        </p:nvSpPr>
        <p:spPr bwMode="auto">
          <a:xfrm flipV="1">
            <a:off x="1295400" y="1752600"/>
            <a:ext cx="914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Line 51"/>
          <p:cNvSpPr>
            <a:spLocks noChangeShapeType="1"/>
          </p:cNvSpPr>
          <p:nvPr/>
        </p:nvSpPr>
        <p:spPr bwMode="auto">
          <a:xfrm flipV="1">
            <a:off x="3962400" y="4724400"/>
            <a:ext cx="982663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Line 52"/>
          <p:cNvSpPr>
            <a:spLocks noChangeShapeType="1"/>
          </p:cNvSpPr>
          <p:nvPr/>
        </p:nvSpPr>
        <p:spPr bwMode="auto">
          <a:xfrm flipH="1">
            <a:off x="2438400" y="4762500"/>
            <a:ext cx="7239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Text Box 53"/>
          <p:cNvSpPr txBox="1">
            <a:spLocks noChangeArrowheads="1"/>
          </p:cNvSpPr>
          <p:nvPr/>
        </p:nvSpPr>
        <p:spPr bwMode="auto">
          <a:xfrm>
            <a:off x="2057400" y="1295400"/>
            <a:ext cx="236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 báo điện</a:t>
            </a:r>
          </a:p>
        </p:txBody>
      </p:sp>
      <p:sp>
        <p:nvSpPr>
          <p:cNvPr id="17436" name="Text Box 54"/>
          <p:cNvSpPr txBox="1">
            <a:spLocks noChangeArrowheads="1"/>
          </p:cNvSpPr>
          <p:nvPr/>
        </p:nvSpPr>
        <p:spPr bwMode="auto">
          <a:xfrm>
            <a:off x="4495800" y="3048000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 điểm</a:t>
            </a:r>
          </a:p>
        </p:txBody>
      </p:sp>
      <p:sp>
        <p:nvSpPr>
          <p:cNvPr id="17437" name="Text Box 55"/>
          <p:cNvSpPr txBox="1">
            <a:spLocks noChangeArrowheads="1"/>
          </p:cNvSpPr>
          <p:nvPr/>
        </p:nvSpPr>
        <p:spPr bwMode="auto">
          <a:xfrm>
            <a:off x="6934200" y="31242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 kép</a:t>
            </a:r>
          </a:p>
        </p:txBody>
      </p:sp>
      <p:sp>
        <p:nvSpPr>
          <p:cNvPr id="17438" name="Text Box 56"/>
          <p:cNvSpPr txBox="1">
            <a:spLocks noChangeArrowheads="1"/>
          </p:cNvSpPr>
          <p:nvPr/>
        </p:nvSpPr>
        <p:spPr bwMode="auto">
          <a:xfrm>
            <a:off x="4876800" y="4433888"/>
            <a:ext cx="1828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 đồng</a:t>
            </a:r>
          </a:p>
        </p:txBody>
      </p:sp>
      <p:sp>
        <p:nvSpPr>
          <p:cNvPr id="17439" name="Text Box 57"/>
          <p:cNvSpPr txBox="1">
            <a:spLocks noChangeArrowheads="1"/>
          </p:cNvSpPr>
          <p:nvPr/>
        </p:nvSpPr>
        <p:spPr bwMode="auto">
          <a:xfrm>
            <a:off x="1219200" y="4357688"/>
            <a:ext cx="152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thép</a:t>
            </a:r>
          </a:p>
        </p:txBody>
      </p:sp>
      <p:sp>
        <p:nvSpPr>
          <p:cNvPr id="17440" name="Oval 58"/>
          <p:cNvSpPr>
            <a:spLocks noChangeArrowheads="1"/>
          </p:cNvSpPr>
          <p:nvPr/>
        </p:nvSpPr>
        <p:spPr bwMode="auto">
          <a:xfrm>
            <a:off x="1371600" y="5543550"/>
            <a:ext cx="228600" cy="17145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Oval 59"/>
          <p:cNvSpPr>
            <a:spLocks noChangeArrowheads="1"/>
          </p:cNvSpPr>
          <p:nvPr/>
        </p:nvSpPr>
        <p:spPr bwMode="auto">
          <a:xfrm>
            <a:off x="7391400" y="5486400"/>
            <a:ext cx="228600" cy="17145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15000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1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1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5713" y="304800"/>
            <a:ext cx="3552576" cy="92333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Ứng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600200" y="3203575"/>
          <a:ext cx="6199188" cy="193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2" name="Bitmap Image" r:id="rId4" imgW="2800741" imgH="876190" progId="Paint.Picture">
                  <p:embed/>
                </p:oleObj>
              </mc:Choice>
              <mc:Fallback>
                <p:oleObj name="Bitmap Image" r:id="rId4" imgW="2800741" imgH="87619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203575"/>
                        <a:ext cx="6199188" cy="193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1581150" y="3241675"/>
          <a:ext cx="6200775" cy="193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3" name="Bitmap Image" r:id="rId6" imgW="2800741" imgH="876190" progId="Paint.Picture">
                  <p:embed/>
                </p:oleObj>
              </mc:Choice>
              <mc:Fallback>
                <p:oleObj name="Bitmap Image" r:id="rId6" imgW="2800741" imgH="87619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3241675"/>
                        <a:ext cx="6200775" cy="193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1600200" y="3184525"/>
          <a:ext cx="6199188" cy="193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4" name="Bitmap Image" r:id="rId8" imgW="2800741" imgH="876190" progId="Paint.Picture">
                  <p:embed/>
                </p:oleObj>
              </mc:Choice>
              <mc:Fallback>
                <p:oleObj name="Bitmap Image" r:id="rId8" imgW="2800741" imgH="87619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184525"/>
                        <a:ext cx="6199188" cy="193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1552575" y="3241675"/>
          <a:ext cx="6200775" cy="193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5" name="Bitmap Image" r:id="rId9" imgW="2800741" imgH="876190" progId="Paint.Picture">
                  <p:embed/>
                </p:oleObj>
              </mc:Choice>
              <mc:Fallback>
                <p:oleObj name="Bitmap Image" r:id="rId9" imgW="2800741" imgH="87619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575" y="3241675"/>
                        <a:ext cx="6200775" cy="193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81150" y="3200400"/>
            <a:ext cx="6172200" cy="1981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latin typeface=".VnTime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8750" y="1371600"/>
            <a:ext cx="8763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85750" y="5181600"/>
            <a:ext cx="8610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4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4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4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4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0" accel="10000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" accel="10000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2933700"/>
            <a:ext cx="3200400" cy="23241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97525" y="5257800"/>
            <a:ext cx="2286000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dụng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91175" y="3543300"/>
            <a:ext cx="2286000" cy="1295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khối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2600" y="1697038"/>
            <a:ext cx="2286000" cy="1295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dài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Curved Connector 37"/>
          <p:cNvCxnSpPr>
            <a:stCxn id="5" idx="3"/>
            <a:endCxn id="7" idx="1"/>
          </p:cNvCxnSpPr>
          <p:nvPr/>
        </p:nvCxnSpPr>
        <p:spPr>
          <a:xfrm>
            <a:off x="3657600" y="4095750"/>
            <a:ext cx="1933575" cy="9525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5" idx="3"/>
          </p:cNvCxnSpPr>
          <p:nvPr/>
        </p:nvCxnSpPr>
        <p:spPr>
          <a:xfrm flipV="1">
            <a:off x="3657600" y="2344738"/>
            <a:ext cx="1905000" cy="175101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5" idx="3"/>
            <a:endCxn id="6" idx="1"/>
          </p:cNvCxnSpPr>
          <p:nvPr/>
        </p:nvCxnSpPr>
        <p:spPr>
          <a:xfrm>
            <a:off x="3657600" y="4095750"/>
            <a:ext cx="1939925" cy="180975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4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Ứng dụng của sự nở vì nhiệt của vật rắn low qua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04800"/>
            <a:ext cx="833119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9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290513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315913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 descr="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750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334963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6" descr="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303213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8" descr="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334963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322263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6" descr="w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34963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Bảng 3"/>
          <p:cNvGraphicFramePr>
            <a:graphicFrameLocks noGrp="1"/>
          </p:cNvGraphicFramePr>
          <p:nvPr/>
        </p:nvGraphicFramePr>
        <p:xfrm>
          <a:off x="315913" y="1349375"/>
          <a:ext cx="431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800"/>
              </a:tblGrid>
              <a:tr h="3851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1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388" marR="91388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Bảng 4"/>
          <p:cNvGraphicFramePr>
            <a:graphicFrameLocks noGrp="1"/>
          </p:cNvGraphicFramePr>
          <p:nvPr/>
        </p:nvGraphicFramePr>
        <p:xfrm>
          <a:off x="306388" y="1801813"/>
          <a:ext cx="45561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12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2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20" marR="9142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Bảng 5"/>
          <p:cNvGraphicFramePr>
            <a:graphicFrameLocks noGrp="1"/>
          </p:cNvGraphicFramePr>
          <p:nvPr/>
        </p:nvGraphicFramePr>
        <p:xfrm>
          <a:off x="304800" y="2254250"/>
          <a:ext cx="4556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13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3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20" marR="9142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Bảng 6"/>
          <p:cNvGraphicFramePr>
            <a:graphicFrameLocks noGrp="1"/>
          </p:cNvGraphicFramePr>
          <p:nvPr/>
        </p:nvGraphicFramePr>
        <p:xfrm>
          <a:off x="304800" y="2703513"/>
          <a:ext cx="4556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13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4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20" marR="9142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Bảng 7"/>
          <p:cNvGraphicFramePr>
            <a:graphicFrameLocks noGrp="1"/>
          </p:cNvGraphicFramePr>
          <p:nvPr/>
        </p:nvGraphicFramePr>
        <p:xfrm>
          <a:off x="304800" y="3155950"/>
          <a:ext cx="4556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13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5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20" marR="9142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Bảng 8"/>
          <p:cNvGraphicFramePr>
            <a:graphicFrameLocks noGrp="1"/>
          </p:cNvGraphicFramePr>
          <p:nvPr/>
        </p:nvGraphicFramePr>
        <p:xfrm>
          <a:off x="304800" y="3617913"/>
          <a:ext cx="4556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13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6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20" marR="9142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Bảng 9"/>
          <p:cNvGraphicFramePr>
            <a:graphicFrameLocks noGrp="1"/>
          </p:cNvGraphicFramePr>
          <p:nvPr/>
        </p:nvGraphicFramePr>
        <p:xfrm>
          <a:off x="304800" y="4102100"/>
          <a:ext cx="4556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13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20" marR="9142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Bảng 10"/>
          <p:cNvGraphicFramePr>
            <a:graphicFrameLocks noGrp="1"/>
          </p:cNvGraphicFramePr>
          <p:nvPr/>
        </p:nvGraphicFramePr>
        <p:xfrm>
          <a:off x="304800" y="4586288"/>
          <a:ext cx="4556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13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8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20" marR="9142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Bảng 11"/>
          <p:cNvGraphicFramePr>
            <a:graphicFrameLocks noGrp="1"/>
          </p:cNvGraphicFramePr>
          <p:nvPr/>
        </p:nvGraphicFramePr>
        <p:xfrm>
          <a:off x="304800" y="5029200"/>
          <a:ext cx="4556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13"/>
              </a:tblGrid>
              <a:tr h="303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9</a:t>
                      </a:r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20" marR="91420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Bảng 12"/>
          <p:cNvGraphicFramePr>
            <a:graphicFrameLocks noGrp="1"/>
          </p:cNvGraphicFramePr>
          <p:nvPr/>
        </p:nvGraphicFramePr>
        <p:xfrm>
          <a:off x="1360488" y="1317625"/>
          <a:ext cx="25923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65"/>
                <a:gridCol w="432065"/>
                <a:gridCol w="432065"/>
                <a:gridCol w="432065"/>
                <a:gridCol w="432065"/>
                <a:gridCol w="4320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43" marR="9144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Ơ</a:t>
                      </a:r>
                      <a:endParaRPr lang="vi-VN" sz="2400" dirty="0"/>
                    </a:p>
                  </a:txBody>
                  <a:tcPr marL="91443" marR="9144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43" marR="91443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Ó</a:t>
                      </a:r>
                      <a:endParaRPr lang="vi-VN" sz="2400" dirty="0"/>
                    </a:p>
                  </a:txBody>
                  <a:tcPr marL="91443" marR="9144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43" marR="9144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</a:t>
                      </a:r>
                      <a:endParaRPr lang="vi-VN" sz="2400" dirty="0"/>
                    </a:p>
                  </a:txBody>
                  <a:tcPr marL="91443" marR="91443"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Bảng 13"/>
          <p:cNvGraphicFramePr>
            <a:graphicFrameLocks noGrp="1"/>
          </p:cNvGraphicFramePr>
          <p:nvPr/>
        </p:nvGraphicFramePr>
        <p:xfrm>
          <a:off x="1793875" y="1779588"/>
          <a:ext cx="172878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97"/>
                <a:gridCol w="432197"/>
                <a:gridCol w="432197"/>
                <a:gridCol w="432197"/>
              </a:tblGrid>
              <a:tr h="41236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72" marR="91472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Ở</a:t>
                      </a:r>
                      <a:endParaRPr lang="vi-VN" sz="2400" dirty="0"/>
                    </a:p>
                  </a:txBody>
                  <a:tcPr marL="91472" marR="91472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</a:t>
                      </a:r>
                      <a:endParaRPr lang="vi-VN" sz="2400" dirty="0"/>
                    </a:p>
                  </a:txBody>
                  <a:tcPr marL="91472" marR="91472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</a:t>
                      </a:r>
                      <a:endParaRPr lang="vi-VN" sz="2400" dirty="0"/>
                    </a:p>
                  </a:txBody>
                  <a:tcPr marL="91472" marR="91472"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Bảng 14"/>
          <p:cNvGraphicFramePr>
            <a:graphicFrameLocks noGrp="1"/>
          </p:cNvGraphicFramePr>
          <p:nvPr/>
        </p:nvGraphicFramePr>
        <p:xfrm>
          <a:off x="2212975" y="2251075"/>
          <a:ext cx="6324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  <a:gridCol w="421640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</a:t>
                      </a:r>
                      <a:endParaRPr lang="vi-VN" sz="2400" dirty="0"/>
                    </a:p>
                  </a:txBody>
                  <a:tcP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Ậ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Ố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Ì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Bảng 15"/>
          <p:cNvGraphicFramePr>
            <a:graphicFrameLocks noGrp="1"/>
          </p:cNvGraphicFramePr>
          <p:nvPr/>
        </p:nvGraphicFramePr>
        <p:xfrm>
          <a:off x="1803400" y="2706688"/>
          <a:ext cx="422751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751"/>
                <a:gridCol w="422751"/>
                <a:gridCol w="422751"/>
                <a:gridCol w="422751"/>
                <a:gridCol w="422751"/>
                <a:gridCol w="422751"/>
                <a:gridCol w="422751"/>
                <a:gridCol w="422751"/>
                <a:gridCol w="422751"/>
                <a:gridCol w="422751"/>
              </a:tblGrid>
              <a:tr h="4114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Ì</a:t>
                      </a:r>
                      <a:endParaRPr lang="vi-VN"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6" marR="91426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Đ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Ộ</a:t>
                      </a:r>
                      <a:endParaRPr lang="vi-VN" sz="2400" dirty="0"/>
                    </a:p>
                  </a:txBody>
                  <a:tcPr marL="91426" marR="91426"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Bảng 16"/>
          <p:cNvGraphicFramePr>
            <a:graphicFrameLocks noGrp="1"/>
          </p:cNvGraphicFramePr>
          <p:nvPr/>
        </p:nvGraphicFramePr>
        <p:xfrm>
          <a:off x="2235200" y="3170238"/>
          <a:ext cx="294163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234"/>
                <a:gridCol w="420234"/>
                <a:gridCol w="420234"/>
                <a:gridCol w="420234"/>
                <a:gridCol w="420234"/>
                <a:gridCol w="420234"/>
                <a:gridCol w="42023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15" marR="91415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15" marR="91415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Ư</a:t>
                      </a:r>
                      <a:endParaRPr lang="vi-VN" sz="2400" dirty="0"/>
                    </a:p>
                  </a:txBody>
                  <a:tcPr marL="91415" marR="91415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15" marR="91415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15" marR="91415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</a:t>
                      </a:r>
                      <a:endParaRPr lang="vi-VN" sz="2400" dirty="0"/>
                    </a:p>
                  </a:txBody>
                  <a:tcPr marL="91415" marR="91415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</a:t>
                      </a:r>
                      <a:endParaRPr lang="vi-VN" sz="2400" dirty="0"/>
                    </a:p>
                  </a:txBody>
                  <a:tcPr marL="91415" marR="91415"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Bảng 17"/>
          <p:cNvGraphicFramePr>
            <a:graphicFrameLocks noGrp="1"/>
          </p:cNvGraphicFramePr>
          <p:nvPr/>
        </p:nvGraphicFramePr>
        <p:xfrm>
          <a:off x="1824038" y="3633788"/>
          <a:ext cx="295116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595"/>
                <a:gridCol w="421595"/>
                <a:gridCol w="421595"/>
                <a:gridCol w="421595"/>
                <a:gridCol w="421595"/>
                <a:gridCol w="421595"/>
                <a:gridCol w="42159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04" marR="91404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04" marR="91404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</a:t>
                      </a:r>
                      <a:endParaRPr lang="vi-VN" sz="2400" dirty="0"/>
                    </a:p>
                  </a:txBody>
                  <a:tcPr marL="91404" marR="91404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Ệ</a:t>
                      </a:r>
                      <a:endParaRPr lang="vi-VN" sz="2400" dirty="0"/>
                    </a:p>
                  </a:txBody>
                  <a:tcPr marL="91404" marR="91404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</a:t>
                      </a:r>
                      <a:endParaRPr lang="vi-VN" sz="2400" dirty="0"/>
                    </a:p>
                  </a:txBody>
                  <a:tcPr marL="91404" marR="91404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K</a:t>
                      </a:r>
                      <a:endParaRPr lang="vi-VN" sz="2400" dirty="0"/>
                    </a:p>
                  </a:txBody>
                  <a:tcPr marL="91404" marR="91404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Ế</a:t>
                      </a:r>
                      <a:endParaRPr lang="vi-VN" sz="2400" dirty="0"/>
                    </a:p>
                  </a:txBody>
                  <a:tcPr marL="91404" marR="91404"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Bảng 19"/>
          <p:cNvGraphicFramePr>
            <a:graphicFrameLocks noGrp="1"/>
          </p:cNvGraphicFramePr>
          <p:nvPr/>
        </p:nvGraphicFramePr>
        <p:xfrm>
          <a:off x="1401763" y="4095750"/>
          <a:ext cx="336073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92"/>
                <a:gridCol w="420092"/>
                <a:gridCol w="420092"/>
                <a:gridCol w="420092"/>
                <a:gridCol w="420092"/>
                <a:gridCol w="420092"/>
                <a:gridCol w="420092"/>
                <a:gridCol w="4200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68" marR="91468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68" marR="91468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endParaRPr lang="vi-VN" sz="2400" dirty="0"/>
                    </a:p>
                  </a:txBody>
                  <a:tcPr marL="91468" marR="91468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Ề</a:t>
                      </a:r>
                      <a:endParaRPr lang="vi-VN" sz="2400" dirty="0"/>
                    </a:p>
                  </a:txBody>
                  <a:tcPr marL="91468" marR="91468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</a:t>
                      </a:r>
                      <a:endParaRPr lang="vi-VN" sz="2400" dirty="0"/>
                    </a:p>
                  </a:txBody>
                  <a:tcPr marL="91468" marR="91468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68" marR="91468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Ơ</a:t>
                      </a:r>
                      <a:endParaRPr lang="vi-VN" sz="2400" dirty="0"/>
                    </a:p>
                  </a:txBody>
                  <a:tcPr marL="91468" marR="91468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68" marR="91468"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Bảng 20"/>
          <p:cNvGraphicFramePr>
            <a:graphicFrameLocks noGrp="1"/>
          </p:cNvGraphicFramePr>
          <p:nvPr/>
        </p:nvGraphicFramePr>
        <p:xfrm>
          <a:off x="990600" y="4554538"/>
          <a:ext cx="2952747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21"/>
                <a:gridCol w="421821"/>
                <a:gridCol w="421821"/>
                <a:gridCol w="421821"/>
                <a:gridCol w="421821"/>
                <a:gridCol w="421821"/>
                <a:gridCol w="4218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Ệ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Đ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Ộ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Bảng 21"/>
          <p:cNvGraphicFramePr>
            <a:graphicFrameLocks noGrp="1"/>
          </p:cNvGraphicFramePr>
          <p:nvPr/>
        </p:nvGraphicFramePr>
        <p:xfrm>
          <a:off x="2255838" y="5016500"/>
          <a:ext cx="2952747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21"/>
                <a:gridCol w="421821"/>
                <a:gridCol w="421821"/>
                <a:gridCol w="421821"/>
                <a:gridCol w="421821"/>
                <a:gridCol w="421821"/>
                <a:gridCol w="4218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Ă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Ê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endParaRPr lang="vi-VN" sz="2400" dirty="0"/>
                    </a:p>
                  </a:txBody>
                  <a:tcPr marL="91453" marR="91453">
                    <a:solidFill>
                      <a:srgbClr val="0000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Bảng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166915"/>
              </p:ext>
            </p:extLst>
          </p:nvPr>
        </p:nvGraphicFramePr>
        <p:xfrm>
          <a:off x="1349372" y="1295400"/>
          <a:ext cx="25923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65"/>
                <a:gridCol w="432065"/>
                <a:gridCol w="432065"/>
                <a:gridCol w="432065"/>
                <a:gridCol w="432065"/>
                <a:gridCol w="432065"/>
              </a:tblGrid>
              <a:tr h="370840"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43" marR="9144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43" marR="9144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43" marR="9144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43" marR="9144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43" marR="9144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43" marR="91443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Bảng 23"/>
          <p:cNvGraphicFramePr>
            <a:graphicFrameLocks noGrp="1"/>
          </p:cNvGraphicFramePr>
          <p:nvPr/>
        </p:nvGraphicFramePr>
        <p:xfrm>
          <a:off x="1792288" y="1812925"/>
          <a:ext cx="1728788" cy="412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97"/>
                <a:gridCol w="432197"/>
                <a:gridCol w="432197"/>
                <a:gridCol w="432197"/>
              </a:tblGrid>
              <a:tr h="412750"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 marL="91471" marR="91471" marT="45762" marB="45762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 marL="91471" marR="91471" marT="45762" marB="45762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 marL="91471" marR="91471" marT="45762" marB="45762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dirty="0"/>
                    </a:p>
                  </a:txBody>
                  <a:tcPr marL="91471" marR="91471" marT="45762" marB="45762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Bảng 24"/>
          <p:cNvGraphicFramePr>
            <a:graphicFrameLocks noGrp="1"/>
          </p:cNvGraphicFramePr>
          <p:nvPr/>
        </p:nvGraphicFramePr>
        <p:xfrm>
          <a:off x="2212975" y="2262188"/>
          <a:ext cx="670243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  <a:gridCol w="418902"/>
              </a:tblGrid>
              <a:tr h="419100"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41" marR="91441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Bảng 25"/>
          <p:cNvGraphicFramePr>
            <a:graphicFrameLocks noGrp="1"/>
          </p:cNvGraphicFramePr>
          <p:nvPr/>
        </p:nvGraphicFramePr>
        <p:xfrm>
          <a:off x="1792288" y="2719388"/>
          <a:ext cx="422751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751"/>
                <a:gridCol w="422751"/>
                <a:gridCol w="422751"/>
                <a:gridCol w="422751"/>
                <a:gridCol w="422751"/>
                <a:gridCol w="422751"/>
                <a:gridCol w="422751"/>
                <a:gridCol w="422751"/>
                <a:gridCol w="422751"/>
                <a:gridCol w="422751"/>
              </a:tblGrid>
              <a:tr h="411480"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26" marR="91426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Bảng 26"/>
          <p:cNvGraphicFramePr>
            <a:graphicFrameLocks noGrp="1"/>
          </p:cNvGraphicFramePr>
          <p:nvPr/>
        </p:nvGraphicFramePr>
        <p:xfrm>
          <a:off x="2225675" y="3182938"/>
          <a:ext cx="294163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234"/>
                <a:gridCol w="420234"/>
                <a:gridCol w="420234"/>
                <a:gridCol w="420234"/>
                <a:gridCol w="420234"/>
                <a:gridCol w="420234"/>
                <a:gridCol w="420234"/>
              </a:tblGrid>
              <a:tr h="370840"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15" marR="91415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15" marR="91415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15" marR="91415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15" marR="91415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15" marR="91415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15" marR="91415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15" marR="91415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Bảng 27"/>
          <p:cNvGraphicFramePr>
            <a:graphicFrameLocks noGrp="1"/>
          </p:cNvGraphicFramePr>
          <p:nvPr/>
        </p:nvGraphicFramePr>
        <p:xfrm>
          <a:off x="1812925" y="3622675"/>
          <a:ext cx="2952747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21"/>
                <a:gridCol w="421821"/>
                <a:gridCol w="421821"/>
                <a:gridCol w="421821"/>
                <a:gridCol w="421821"/>
                <a:gridCol w="421821"/>
                <a:gridCol w="421821"/>
              </a:tblGrid>
              <a:tr h="370840"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Bảng 28"/>
          <p:cNvGraphicFramePr>
            <a:graphicFrameLocks noGrp="1"/>
          </p:cNvGraphicFramePr>
          <p:nvPr/>
        </p:nvGraphicFramePr>
        <p:xfrm>
          <a:off x="1401763" y="4097338"/>
          <a:ext cx="336073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92"/>
                <a:gridCol w="420092"/>
                <a:gridCol w="420092"/>
                <a:gridCol w="420092"/>
                <a:gridCol w="420092"/>
                <a:gridCol w="420092"/>
                <a:gridCol w="420092"/>
                <a:gridCol w="42009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68" marR="91468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68" marR="91468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68" marR="91468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68" marR="91468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68" marR="91468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68" marR="91468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68" marR="91468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68" marR="91468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Bảng 29"/>
          <p:cNvGraphicFramePr>
            <a:graphicFrameLocks noGrp="1"/>
          </p:cNvGraphicFramePr>
          <p:nvPr/>
        </p:nvGraphicFramePr>
        <p:xfrm>
          <a:off x="990600" y="4560888"/>
          <a:ext cx="2952747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21"/>
                <a:gridCol w="421821"/>
                <a:gridCol w="421821"/>
                <a:gridCol w="421821"/>
                <a:gridCol w="421821"/>
                <a:gridCol w="421821"/>
                <a:gridCol w="42182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Bảng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530175"/>
              </p:ext>
            </p:extLst>
          </p:nvPr>
        </p:nvGraphicFramePr>
        <p:xfrm>
          <a:off x="2238378" y="5029200"/>
          <a:ext cx="2952747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21"/>
                <a:gridCol w="421821"/>
                <a:gridCol w="421821"/>
                <a:gridCol w="421821"/>
                <a:gridCol w="421821"/>
                <a:gridCol w="421821"/>
                <a:gridCol w="42182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 marL="91453" marR="91453">
                    <a:solidFill>
                      <a:srgbClr val="D60093"/>
                    </a:solidFill>
                  </a:tcPr>
                </a:tc>
              </a:tr>
            </a:tbl>
          </a:graphicData>
        </a:graphic>
      </p:graphicFrame>
      <p:sp>
        <p:nvSpPr>
          <p:cNvPr id="95" name="Hộp_Văn_Bản 31"/>
          <p:cNvSpPr txBox="1"/>
          <p:nvPr/>
        </p:nvSpPr>
        <p:spPr>
          <a:xfrm>
            <a:off x="561975" y="5849938"/>
            <a:ext cx="679926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Một cách làm cho thể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của vật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(6 ô)</a:t>
            </a:r>
            <a:endParaRPr lang="vi-VN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Hộp_Văn_Bản 32"/>
          <p:cNvSpPr txBox="1"/>
          <p:nvPr/>
        </p:nvSpPr>
        <p:spPr>
          <a:xfrm>
            <a:off x="574675" y="5876925"/>
            <a:ext cx="732472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Hiện tượng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khi vật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được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nóng (4 ô)</a:t>
            </a:r>
            <a:endParaRPr lang="vi-VN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Hộp_Văn_Bản 33"/>
          <p:cNvSpPr txBox="1"/>
          <p:nvPr/>
        </p:nvSpPr>
        <p:spPr>
          <a:xfrm>
            <a:off x="574675" y="5695950"/>
            <a:ext cx="79660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(15 ô)</a:t>
            </a:r>
            <a:endParaRPr lang="vi-VN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Hộp_Văn_Bản 34"/>
          <p:cNvSpPr txBox="1"/>
          <p:nvPr/>
        </p:nvSpPr>
        <p:spPr>
          <a:xfrm>
            <a:off x="600075" y="5926138"/>
            <a:ext cx="60848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Dụng cụ để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thể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của chất lỏng (10 ô)</a:t>
            </a:r>
            <a:endParaRPr lang="vi-VN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Hộp_Văn_Bản 35"/>
          <p:cNvSpPr txBox="1"/>
          <p:nvPr/>
        </p:nvSpPr>
        <p:spPr>
          <a:xfrm>
            <a:off x="657225" y="5907088"/>
            <a:ext cx="82581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5 .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(7 ô)</a:t>
            </a:r>
            <a:endParaRPr lang="vi-VN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Hộp_Văn_Bản 36"/>
          <p:cNvSpPr txBox="1"/>
          <p:nvPr/>
        </p:nvSpPr>
        <p:spPr>
          <a:xfrm>
            <a:off x="695325" y="5937250"/>
            <a:ext cx="49418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Dụng cụ dùng để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độ (7 ô)</a:t>
            </a:r>
            <a:endParaRPr lang="vi-VN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Hộp_Văn_Bản 37"/>
          <p:cNvSpPr txBox="1"/>
          <p:nvPr/>
        </p:nvSpPr>
        <p:spPr>
          <a:xfrm>
            <a:off x="657225" y="5926138"/>
            <a:ext cx="76882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Từ dùng để so sánh sự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Inva</a:t>
            </a: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(8 ô)</a:t>
            </a:r>
            <a:endParaRPr lang="vi-VN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Hộp_Văn_Bản 38"/>
          <p:cNvSpPr txBox="1"/>
          <p:nvPr/>
        </p:nvSpPr>
        <p:spPr>
          <a:xfrm>
            <a:off x="669925" y="5899150"/>
            <a:ext cx="46418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Đơn vị 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lượng này là </a:t>
            </a:r>
            <a:r>
              <a:rPr lang="en-US" sz="2400" b="1" baseline="30000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(7 ô)</a:t>
            </a:r>
            <a:endParaRPr lang="vi-VN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Hộp_Văn_Bản 39"/>
          <p:cNvSpPr txBox="1"/>
          <p:nvPr/>
        </p:nvSpPr>
        <p:spPr>
          <a:xfrm>
            <a:off x="841375" y="5849938"/>
            <a:ext cx="82486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Từ dùng để chỉ chỉ sự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đổi thể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của vật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khi bị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nóng (7 ô)</a:t>
            </a:r>
            <a:endParaRPr lang="vi-VN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 tmFilter="0,0; .5, 1; 1, 1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838200" y="836613"/>
            <a:ext cx="7299325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ebdings" pitchFamily="18" charset="2"/>
              </a:rPr>
              <a:t>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ebdings" pitchFamily="18" charset="2"/>
              </a:rPr>
              <a:t>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en-US" sz="2400" b="1" baseline="-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0°C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ebdings" pitchFamily="18" charset="2"/>
              </a:rPr>
              <a:t>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en-US" sz="2400" b="1" baseline="-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0°C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                                                    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http://thuvienvatly.com/tai-lieu/neohacker/sgk-vat-ly-10/GTDT/Bai%20hoc/Bai36.Su%20no%20vi%20nhiet%20cua%20VR_files/image0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614613"/>
            <a:ext cx="24495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http://thuvienvatly.com/tai-lieu/neohacker/sgk-vat-ly-10/GTDT/Bai%20hoc/Bai36.Su%20no%20vi%20nhiet%20cua%20VR_files/image015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5613"/>
            <a:ext cx="2838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5" name="Object 55"/>
          <p:cNvGraphicFramePr>
            <a:graphicFrameLocks noChangeAspect="1"/>
          </p:cNvGraphicFramePr>
          <p:nvPr/>
        </p:nvGraphicFramePr>
        <p:xfrm>
          <a:off x="5127625" y="4197350"/>
          <a:ext cx="114300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7" imgW="482400" imgH="203040" progId="Equation.3">
                  <p:embed/>
                </p:oleObj>
              </mc:Choice>
              <mc:Fallback>
                <p:oleObj name="Equation" r:id="rId7" imgW="482400" imgH="203040" progId="Equation.3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4197350"/>
                        <a:ext cx="1143000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2683099" y="5562600"/>
            <a:ext cx="3584126" cy="923330"/>
          </a:xfrm>
          <a:prstGeom prst="rect">
            <a:avLst/>
          </a:prstGeom>
          <a:noFill/>
        </p:spPr>
        <p:txBody>
          <a:bodyPr wrap="none">
            <a:prstTxWarp prst="textDoubleWave1">
              <a:avLst>
                <a:gd name="adj1" fmla="val 3499"/>
                <a:gd name="adj2" fmla="val 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7" name="Picture 23" descr="F:\Ảnh\Avatar Love - Avatar miễn phí tải về máy miễn phí   Avatar Đẹp   Tải avatar miễn phí  đf   TroChoiThoiTrang.Net_files\avatar.123trochoi.com_icon387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235575"/>
            <a:ext cx="10318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4" descr="F:\Ảnh\Avatar Love - Avatar miễn phí tải về máy miễn phí   Avatar Đẹp   Tải avatar miễn phí  đf   TroChoiThoiTrang.Net_files\avatar.trochoithoitrang.net-Gif-D_10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602288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570830">
            <a:off x="1846738" y="3406518"/>
            <a:ext cx="5450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Merci beaucoup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37448"/>
            <a:ext cx="2743199" cy="107721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375" y="1828800"/>
            <a:ext cx="7291388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buFontTx/>
              <a:buAutoNum type="romanUcPeriod"/>
              <a:defRPr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Thanh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vi-VN" altLang="en-US" sz="2000" dirty="0">
                <a:latin typeface="Times New Roman" panose="02020603050405020304" pitchFamily="18" charset="0"/>
              </a:rPr>
              <a:t>đồng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+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Bình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chứa</a:t>
            </a:r>
            <a:r>
              <a:rPr lang="en-US" altLang="en-US" sz="2000" dirty="0">
                <a:latin typeface="Times New Roman" panose="02020603050405020304" pitchFamily="18" charset="0"/>
              </a:rPr>
              <a:t> n</a:t>
            </a:r>
            <a:r>
              <a:rPr lang="vi-VN" altLang="en-US" sz="2000" dirty="0">
                <a:latin typeface="Times New Roman" panose="02020603050405020304" pitchFamily="18" charset="0"/>
              </a:rPr>
              <a:t>ước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kín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</a:rPr>
              <a:t> 2 van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	+ N</a:t>
            </a:r>
            <a:r>
              <a:rPr lang="vi-VN" altLang="en-US" sz="2000" dirty="0">
                <a:latin typeface="Times New Roman" panose="02020603050405020304" pitchFamily="18" charset="0"/>
              </a:rPr>
              <a:t>ước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nóng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	+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Nhiệt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kế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000" dirty="0">
                <a:latin typeface="Times New Roman" panose="02020603050405020304" pitchFamily="18" charset="0"/>
              </a:rPr>
              <a:t>	+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hồ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micrômét</a:t>
            </a:r>
            <a:r>
              <a:rPr lang="en-US" altLang="en-US" sz="2000" dirty="0">
                <a:latin typeface="Times New Roman" panose="02020603050405020304" pitchFamily="18" charset="0"/>
              </a:rPr>
              <a:t> (</a:t>
            </a:r>
            <a:r>
              <a:rPr lang="vi-VN" altLang="en-US" sz="2000" dirty="0">
                <a:latin typeface="Times New Roman" panose="02020603050405020304" pitchFamily="18" charset="0"/>
              </a:rPr>
              <a:t>đ</a:t>
            </a:r>
            <a:r>
              <a:rPr lang="en-US" altLang="en-US" sz="2000" dirty="0">
                <a:latin typeface="Times New Roman" panose="02020603050405020304" pitchFamily="18" charset="0"/>
              </a:rPr>
              <a:t>o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l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b) 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Line 2"/>
          <p:cNvSpPr>
            <a:spLocks noChangeShapeType="1"/>
          </p:cNvSpPr>
          <p:nvPr/>
        </p:nvSpPr>
        <p:spPr bwMode="auto">
          <a:xfrm>
            <a:off x="7672388" y="5257800"/>
            <a:ext cx="158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3"/>
          <p:cNvSpPr>
            <a:spLocks noChangeShapeType="1"/>
          </p:cNvSpPr>
          <p:nvPr/>
        </p:nvSpPr>
        <p:spPr bwMode="auto">
          <a:xfrm>
            <a:off x="7672388" y="5334000"/>
            <a:ext cx="1587" cy="152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5233988" y="2362200"/>
            <a:ext cx="2743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Aristote"/>
            </a:endParaRPr>
          </a:p>
        </p:txBody>
      </p:sp>
      <p:grpSp>
        <p:nvGrpSpPr>
          <p:cNvPr id="100" name="Group 123"/>
          <p:cNvGrpSpPr>
            <a:grpSpLocks/>
          </p:cNvGrpSpPr>
          <p:nvPr/>
        </p:nvGrpSpPr>
        <p:grpSpPr bwMode="auto">
          <a:xfrm>
            <a:off x="6910388" y="2476500"/>
            <a:ext cx="228600" cy="1233488"/>
            <a:chOff x="6400800" y="2590800"/>
            <a:chExt cx="228600" cy="1233550"/>
          </a:xfrm>
        </p:grpSpPr>
        <p:sp>
          <p:nvSpPr>
            <p:cNvPr id="101" name="AutoShape 6"/>
            <p:cNvSpPr>
              <a:spLocks noChangeArrowheads="1"/>
            </p:cNvSpPr>
            <p:nvPr/>
          </p:nvSpPr>
          <p:spPr bwMode="auto">
            <a:xfrm>
              <a:off x="6400800" y="2590800"/>
              <a:ext cx="228600" cy="685834"/>
            </a:xfrm>
            <a:prstGeom prst="flowChartOffpageConnector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.VnAristote" pitchFamily="34" charset="0"/>
                <a:cs typeface="+mn-cs"/>
              </a:endParaRPr>
            </a:p>
          </p:txBody>
        </p:sp>
        <p:sp>
          <p:nvSpPr>
            <p:cNvPr id="102" name="Rectangle 7"/>
            <p:cNvSpPr>
              <a:spLocks noChangeArrowheads="1"/>
            </p:cNvSpPr>
            <p:nvPr/>
          </p:nvSpPr>
          <p:spPr bwMode="auto">
            <a:xfrm>
              <a:off x="6400800" y="3290923"/>
              <a:ext cx="228600" cy="53342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.VnAristote" pitchFamily="34" charset="0"/>
                <a:cs typeface="+mn-cs"/>
              </a:endParaRPr>
            </a:p>
          </p:txBody>
        </p:sp>
      </p:grp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5005388" y="1066800"/>
            <a:ext cx="3429000" cy="5562600"/>
            <a:chOff x="3120" y="432"/>
            <a:chExt cx="2160" cy="3504"/>
          </a:xfrm>
        </p:grpSpPr>
        <p:sp>
          <p:nvSpPr>
            <p:cNvPr id="4173" name="Rectangle 9"/>
            <p:cNvSpPr>
              <a:spLocks noChangeArrowheads="1"/>
            </p:cNvSpPr>
            <p:nvPr/>
          </p:nvSpPr>
          <p:spPr bwMode="auto">
            <a:xfrm>
              <a:off x="3408" y="1440"/>
              <a:ext cx="144" cy="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.VnAristote"/>
              </a:endParaRPr>
            </a:p>
          </p:txBody>
        </p:sp>
        <p:sp>
          <p:nvSpPr>
            <p:cNvPr id="4174" name="Rectangle 10"/>
            <p:cNvSpPr>
              <a:spLocks noChangeArrowheads="1"/>
            </p:cNvSpPr>
            <p:nvPr/>
          </p:nvSpPr>
          <p:spPr bwMode="auto">
            <a:xfrm>
              <a:off x="4800" y="1440"/>
              <a:ext cx="144" cy="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.VnAristote"/>
              </a:endParaRPr>
            </a:p>
          </p:txBody>
        </p:sp>
        <p:sp>
          <p:nvSpPr>
            <p:cNvPr id="4175" name="Rectangle 11"/>
            <p:cNvSpPr>
              <a:spLocks noChangeArrowheads="1"/>
            </p:cNvSpPr>
            <p:nvPr/>
          </p:nvSpPr>
          <p:spPr bwMode="auto">
            <a:xfrm>
              <a:off x="3408" y="3840"/>
              <a:ext cx="153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.VnAristote"/>
              </a:endParaRPr>
            </a:p>
          </p:txBody>
        </p:sp>
        <p:sp>
          <p:nvSpPr>
            <p:cNvPr id="4176" name="Rectangle 12"/>
            <p:cNvSpPr>
              <a:spLocks noChangeArrowheads="1"/>
            </p:cNvSpPr>
            <p:nvPr/>
          </p:nvSpPr>
          <p:spPr bwMode="auto">
            <a:xfrm>
              <a:off x="4800" y="3120"/>
              <a:ext cx="43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.VnAristote"/>
              </a:endParaRPr>
            </a:p>
          </p:txBody>
        </p:sp>
        <p:sp>
          <p:nvSpPr>
            <p:cNvPr id="4177" name="Rectangle 13"/>
            <p:cNvSpPr>
              <a:spLocks noChangeArrowheads="1"/>
            </p:cNvSpPr>
            <p:nvPr/>
          </p:nvSpPr>
          <p:spPr bwMode="auto">
            <a:xfrm>
              <a:off x="3120" y="2160"/>
              <a:ext cx="43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.VnAristote"/>
              </a:endParaRPr>
            </a:p>
          </p:txBody>
        </p:sp>
        <p:sp>
          <p:nvSpPr>
            <p:cNvPr id="4178" name="Line 14"/>
            <p:cNvSpPr>
              <a:spLocks noChangeShapeType="1"/>
            </p:cNvSpPr>
            <p:nvPr/>
          </p:nvSpPr>
          <p:spPr bwMode="auto">
            <a:xfrm>
              <a:off x="5088" y="2976"/>
              <a:ext cx="1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Line 15"/>
            <p:cNvSpPr>
              <a:spLocks noChangeShapeType="1"/>
            </p:cNvSpPr>
            <p:nvPr/>
          </p:nvSpPr>
          <p:spPr bwMode="auto">
            <a:xfrm>
              <a:off x="3120" y="2016"/>
              <a:ext cx="1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Line 16"/>
            <p:cNvSpPr>
              <a:spLocks noChangeShapeType="1"/>
            </p:cNvSpPr>
            <p:nvPr/>
          </p:nvSpPr>
          <p:spPr bwMode="auto">
            <a:xfrm>
              <a:off x="5184" y="2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Line 17"/>
            <p:cNvSpPr>
              <a:spLocks noChangeShapeType="1"/>
            </p:cNvSpPr>
            <p:nvPr/>
          </p:nvSpPr>
          <p:spPr bwMode="auto">
            <a:xfrm>
              <a:off x="3216" y="201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82" name="Group 18"/>
            <p:cNvGrpSpPr>
              <a:grpSpLocks/>
            </p:cNvGrpSpPr>
            <p:nvPr/>
          </p:nvGrpSpPr>
          <p:grpSpPr bwMode="auto">
            <a:xfrm>
              <a:off x="3936" y="432"/>
              <a:ext cx="912" cy="816"/>
              <a:chOff x="3648" y="432"/>
              <a:chExt cx="912" cy="816"/>
            </a:xfrm>
          </p:grpSpPr>
          <p:grpSp>
            <p:nvGrpSpPr>
              <p:cNvPr id="4184" name="Group 19"/>
              <p:cNvGrpSpPr>
                <a:grpSpLocks/>
              </p:cNvGrpSpPr>
              <p:nvPr/>
            </p:nvGrpSpPr>
            <p:grpSpPr bwMode="auto">
              <a:xfrm>
                <a:off x="3648" y="432"/>
                <a:ext cx="912" cy="816"/>
                <a:chOff x="3168" y="1440"/>
                <a:chExt cx="912" cy="816"/>
              </a:xfrm>
            </p:grpSpPr>
            <p:sp>
              <p:nvSpPr>
                <p:cNvPr id="124" name="Oval 20"/>
                <p:cNvSpPr>
                  <a:spLocks noChangeArrowheads="1"/>
                </p:cNvSpPr>
                <p:nvPr/>
              </p:nvSpPr>
              <p:spPr bwMode="auto">
                <a:xfrm>
                  <a:off x="3168" y="1440"/>
                  <a:ext cx="912" cy="81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.VnAristote" pitchFamily="34" charset="0"/>
                    <a:cs typeface="+mn-cs"/>
                  </a:endParaRPr>
                </a:p>
              </p:txBody>
            </p:sp>
            <p:sp>
              <p:nvSpPr>
                <p:cNvPr id="4194" name="Oval 21"/>
                <p:cNvSpPr>
                  <a:spLocks noChangeArrowheads="1"/>
                </p:cNvSpPr>
                <p:nvPr/>
              </p:nvSpPr>
              <p:spPr bwMode="auto">
                <a:xfrm>
                  <a:off x="3216" y="1488"/>
                  <a:ext cx="816" cy="72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>
                    <a:latin typeface=".VnAristote"/>
                  </a:endParaRPr>
                </a:p>
              </p:txBody>
            </p:sp>
          </p:grpSp>
          <p:sp>
            <p:nvSpPr>
              <p:cNvPr id="4185" name="Line 22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6" name="Line 23"/>
              <p:cNvSpPr>
                <a:spLocks noChangeShapeType="1"/>
              </p:cNvSpPr>
              <p:nvPr/>
            </p:nvSpPr>
            <p:spPr bwMode="auto">
              <a:xfrm>
                <a:off x="4080" y="48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7" name="Line 24"/>
              <p:cNvSpPr>
                <a:spLocks noChangeShapeType="1"/>
              </p:cNvSpPr>
              <p:nvPr/>
            </p:nvSpPr>
            <p:spPr bwMode="auto">
              <a:xfrm>
                <a:off x="3696" y="8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8" name="Line 25"/>
              <p:cNvSpPr>
                <a:spLocks noChangeShapeType="1"/>
              </p:cNvSpPr>
              <p:nvPr/>
            </p:nvSpPr>
            <p:spPr bwMode="auto">
              <a:xfrm>
                <a:off x="4416" y="8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9" name="Line 26"/>
              <p:cNvSpPr>
                <a:spLocks noChangeShapeType="1"/>
              </p:cNvSpPr>
              <p:nvPr/>
            </p:nvSpPr>
            <p:spPr bwMode="auto">
              <a:xfrm flipH="1">
                <a:off x="4272" y="57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0" name="Line 27"/>
              <p:cNvSpPr>
                <a:spLocks noChangeShapeType="1"/>
              </p:cNvSpPr>
              <p:nvPr/>
            </p:nvSpPr>
            <p:spPr bwMode="auto">
              <a:xfrm flipH="1">
                <a:off x="3840" y="100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1" name="Line 28"/>
              <p:cNvSpPr>
                <a:spLocks noChangeShapeType="1"/>
              </p:cNvSpPr>
              <p:nvPr/>
            </p:nvSpPr>
            <p:spPr bwMode="auto">
              <a:xfrm>
                <a:off x="3840" y="528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2" name="Line 29"/>
              <p:cNvSpPr>
                <a:spLocks noChangeShapeType="1"/>
              </p:cNvSpPr>
              <p:nvPr/>
            </p:nvSpPr>
            <p:spPr bwMode="auto">
              <a:xfrm>
                <a:off x="4272" y="96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83" name="Rectangle 30"/>
            <p:cNvSpPr>
              <a:spLocks noChangeArrowheads="1"/>
            </p:cNvSpPr>
            <p:nvPr/>
          </p:nvSpPr>
          <p:spPr bwMode="auto">
            <a:xfrm>
              <a:off x="4224" y="1248"/>
              <a:ext cx="33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.VnAristote"/>
              </a:endParaRPr>
            </a:p>
          </p:txBody>
        </p:sp>
      </p:grpSp>
      <p:grpSp>
        <p:nvGrpSpPr>
          <p:cNvPr id="4105" name="Group 31"/>
          <p:cNvGrpSpPr>
            <a:grpSpLocks/>
          </p:cNvGrpSpPr>
          <p:nvPr/>
        </p:nvGrpSpPr>
        <p:grpSpPr bwMode="auto">
          <a:xfrm>
            <a:off x="5691188" y="1828800"/>
            <a:ext cx="1981200" cy="4648200"/>
            <a:chOff x="3552" y="912"/>
            <a:chExt cx="1248" cy="2928"/>
          </a:xfrm>
        </p:grpSpPr>
        <p:sp>
          <p:nvSpPr>
            <p:cNvPr id="4170" name="Rectangle 32" descr="Wave"/>
            <p:cNvSpPr>
              <a:spLocks noChangeArrowheads="1"/>
            </p:cNvSpPr>
            <p:nvPr/>
          </p:nvSpPr>
          <p:spPr bwMode="auto">
            <a:xfrm>
              <a:off x="3552" y="1968"/>
              <a:ext cx="1248" cy="1872"/>
            </a:xfrm>
            <a:prstGeom prst="rect">
              <a:avLst/>
            </a:prstGeom>
            <a:pattFill prst="wave">
              <a:fgClr>
                <a:schemeClr val="hlink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>
                <a:latin typeface="Arial" pitchFamily="34" charset="0"/>
              </a:endParaRPr>
            </a:p>
          </p:txBody>
        </p:sp>
        <p:sp>
          <p:nvSpPr>
            <p:cNvPr id="4171" name="Rectangle 33"/>
            <p:cNvSpPr>
              <a:spLocks noChangeArrowheads="1"/>
            </p:cNvSpPr>
            <p:nvPr/>
          </p:nvSpPr>
          <p:spPr bwMode="auto">
            <a:xfrm>
              <a:off x="3552" y="1824"/>
              <a:ext cx="1248" cy="144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.VnAristote"/>
              </a:endParaRPr>
            </a:p>
          </p:txBody>
        </p:sp>
        <p:sp>
          <p:nvSpPr>
            <p:cNvPr id="4172" name="Rectangle 34"/>
            <p:cNvSpPr>
              <a:spLocks noChangeArrowheads="1"/>
            </p:cNvSpPr>
            <p:nvPr/>
          </p:nvSpPr>
          <p:spPr bwMode="auto">
            <a:xfrm>
              <a:off x="3696" y="912"/>
              <a:ext cx="144" cy="1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.VnAristote"/>
              </a:endParaRPr>
            </a:p>
          </p:txBody>
        </p:sp>
      </p:grpSp>
      <p:sp>
        <p:nvSpPr>
          <p:cNvPr id="4106" name="AutoShape 35"/>
          <p:cNvSpPr>
            <a:spLocks noChangeArrowheads="1"/>
          </p:cNvSpPr>
          <p:nvPr/>
        </p:nvSpPr>
        <p:spPr bwMode="auto">
          <a:xfrm>
            <a:off x="5919788" y="4038600"/>
            <a:ext cx="228600" cy="228600"/>
          </a:xfrm>
          <a:prstGeom prst="flowChartOffpageConnector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Aristote"/>
            </a:endParaRPr>
          </a:p>
        </p:txBody>
      </p:sp>
      <p:sp>
        <p:nvSpPr>
          <p:cNvPr id="131" name="Rectangle 36"/>
          <p:cNvSpPr>
            <a:spLocks noChangeArrowheads="1"/>
          </p:cNvSpPr>
          <p:nvPr/>
        </p:nvSpPr>
        <p:spPr bwMode="auto">
          <a:xfrm>
            <a:off x="6910388" y="3267075"/>
            <a:ext cx="228600" cy="3276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.VnAristote" pitchFamily="34" charset="0"/>
              <a:cs typeface="+mn-cs"/>
            </a:endParaRPr>
          </a:p>
        </p:txBody>
      </p:sp>
      <p:grpSp>
        <p:nvGrpSpPr>
          <p:cNvPr id="132" name="Group 37"/>
          <p:cNvGrpSpPr>
            <a:grpSpLocks/>
          </p:cNvGrpSpPr>
          <p:nvPr/>
        </p:nvGrpSpPr>
        <p:grpSpPr bwMode="auto">
          <a:xfrm rot="20866365" flipV="1">
            <a:off x="6910388" y="1295400"/>
            <a:ext cx="152400" cy="838200"/>
            <a:chOff x="2179" y="402"/>
            <a:chExt cx="537" cy="3227"/>
          </a:xfrm>
        </p:grpSpPr>
        <p:grpSp>
          <p:nvGrpSpPr>
            <p:cNvPr id="4164" name="Group 38"/>
            <p:cNvGrpSpPr>
              <a:grpSpLocks/>
            </p:cNvGrpSpPr>
            <p:nvPr/>
          </p:nvGrpSpPr>
          <p:grpSpPr bwMode="auto">
            <a:xfrm rot="-733529">
              <a:off x="2524" y="1997"/>
              <a:ext cx="192" cy="1632"/>
              <a:chOff x="2448" y="1584"/>
              <a:chExt cx="192" cy="1632"/>
            </a:xfrm>
          </p:grpSpPr>
          <p:sp>
            <p:nvSpPr>
              <p:cNvPr id="4168" name="Line 39"/>
              <p:cNvSpPr>
                <a:spLocks noChangeShapeType="1"/>
              </p:cNvSpPr>
              <p:nvPr/>
            </p:nvSpPr>
            <p:spPr bwMode="auto">
              <a:xfrm>
                <a:off x="2544" y="1584"/>
                <a:ext cx="0" cy="1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9" name="Oval 40"/>
              <p:cNvSpPr>
                <a:spLocks noChangeArrowheads="1"/>
              </p:cNvSpPr>
              <p:nvPr/>
            </p:nvSpPr>
            <p:spPr bwMode="auto">
              <a:xfrm>
                <a:off x="2448" y="3024"/>
                <a:ext cx="192" cy="192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 altLang="en-US">
                  <a:latin typeface=".VnAristote"/>
                </a:endParaRPr>
              </a:p>
            </p:txBody>
          </p:sp>
        </p:grpSp>
        <p:grpSp>
          <p:nvGrpSpPr>
            <p:cNvPr id="4165" name="Group 41"/>
            <p:cNvGrpSpPr>
              <a:grpSpLocks/>
            </p:cNvGrpSpPr>
            <p:nvPr/>
          </p:nvGrpSpPr>
          <p:grpSpPr bwMode="auto">
            <a:xfrm rot="10066471">
              <a:off x="2179" y="402"/>
              <a:ext cx="192" cy="1632"/>
              <a:chOff x="2448" y="1584"/>
              <a:chExt cx="192" cy="1632"/>
            </a:xfrm>
          </p:grpSpPr>
          <p:sp>
            <p:nvSpPr>
              <p:cNvPr id="4166" name="Line 42"/>
              <p:cNvSpPr>
                <a:spLocks noChangeShapeType="1"/>
              </p:cNvSpPr>
              <p:nvPr/>
            </p:nvSpPr>
            <p:spPr bwMode="auto">
              <a:xfrm>
                <a:off x="2544" y="1584"/>
                <a:ext cx="0" cy="144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" name="Oval 43"/>
              <p:cNvSpPr>
                <a:spLocks noChangeArrowheads="1"/>
              </p:cNvSpPr>
              <p:nvPr/>
            </p:nvSpPr>
            <p:spPr bwMode="auto">
              <a:xfrm>
                <a:off x="2448" y="3024"/>
                <a:ext cx="192" cy="192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Aristote"/>
                </a:endParaRPr>
              </a:p>
            </p:txBody>
          </p:sp>
        </p:grpSp>
      </p:grpSp>
      <p:sp>
        <p:nvSpPr>
          <p:cNvPr id="4109" name="Rectangle 44"/>
          <p:cNvSpPr>
            <a:spLocks noChangeArrowheads="1"/>
          </p:cNvSpPr>
          <p:nvPr/>
        </p:nvSpPr>
        <p:spPr bwMode="auto">
          <a:xfrm>
            <a:off x="5995988" y="3124200"/>
            <a:ext cx="76200" cy="914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.VnAristote"/>
            </a:endParaRPr>
          </a:p>
        </p:txBody>
      </p:sp>
      <p:sp>
        <p:nvSpPr>
          <p:cNvPr id="140" name="Rectangle 45"/>
          <p:cNvSpPr>
            <a:spLocks noChangeArrowheads="1"/>
          </p:cNvSpPr>
          <p:nvPr/>
        </p:nvSpPr>
        <p:spPr bwMode="auto">
          <a:xfrm>
            <a:off x="5995988" y="2895600"/>
            <a:ext cx="76200" cy="914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.VnAristote"/>
            </a:endParaRPr>
          </a:p>
        </p:txBody>
      </p:sp>
      <p:sp>
        <p:nvSpPr>
          <p:cNvPr id="4111" name="Line 46"/>
          <p:cNvSpPr>
            <a:spLocks noChangeShapeType="1"/>
          </p:cNvSpPr>
          <p:nvPr/>
        </p:nvSpPr>
        <p:spPr bwMode="auto">
          <a:xfrm>
            <a:off x="4090988" y="1752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12" name="Group 47"/>
          <p:cNvGrpSpPr>
            <a:grpSpLocks/>
          </p:cNvGrpSpPr>
          <p:nvPr/>
        </p:nvGrpSpPr>
        <p:grpSpPr bwMode="auto">
          <a:xfrm>
            <a:off x="4090988" y="1327150"/>
            <a:ext cx="1817687" cy="958850"/>
            <a:chOff x="1303" y="356"/>
            <a:chExt cx="1145" cy="604"/>
          </a:xfrm>
        </p:grpSpPr>
        <p:sp>
          <p:nvSpPr>
            <p:cNvPr id="4162" name="Line 48"/>
            <p:cNvSpPr>
              <a:spLocks noChangeShapeType="1"/>
            </p:cNvSpPr>
            <p:nvPr/>
          </p:nvSpPr>
          <p:spPr bwMode="auto">
            <a:xfrm>
              <a:off x="2016" y="624"/>
              <a:ext cx="4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Text Box 49"/>
            <p:cNvSpPr txBox="1">
              <a:spLocks noChangeArrowheads="1"/>
            </p:cNvSpPr>
            <p:nvPr/>
          </p:nvSpPr>
          <p:spPr bwMode="auto">
            <a:xfrm>
              <a:off x="1303" y="356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Nhiệt kế</a:t>
              </a:r>
            </a:p>
          </p:txBody>
        </p:sp>
      </p:grpSp>
      <p:grpSp>
        <p:nvGrpSpPr>
          <p:cNvPr id="4113" name="Group 50"/>
          <p:cNvGrpSpPr>
            <a:grpSpLocks/>
          </p:cNvGrpSpPr>
          <p:nvPr/>
        </p:nvGrpSpPr>
        <p:grpSpPr bwMode="auto">
          <a:xfrm>
            <a:off x="7661275" y="1644650"/>
            <a:ext cx="1720850" cy="641350"/>
            <a:chOff x="3696" y="586"/>
            <a:chExt cx="1084" cy="404"/>
          </a:xfrm>
        </p:grpSpPr>
        <p:grpSp>
          <p:nvGrpSpPr>
            <p:cNvPr id="4158" name="Group 51"/>
            <p:cNvGrpSpPr>
              <a:grpSpLocks/>
            </p:cNvGrpSpPr>
            <p:nvPr/>
          </p:nvGrpSpPr>
          <p:grpSpPr bwMode="auto">
            <a:xfrm>
              <a:off x="3696" y="768"/>
              <a:ext cx="909" cy="218"/>
              <a:chOff x="3696" y="768"/>
              <a:chExt cx="909" cy="218"/>
            </a:xfrm>
          </p:grpSpPr>
          <p:sp>
            <p:nvSpPr>
              <p:cNvPr id="4160" name="Line 52"/>
              <p:cNvSpPr>
                <a:spLocks noChangeShapeType="1"/>
              </p:cNvSpPr>
              <p:nvPr/>
            </p:nvSpPr>
            <p:spPr bwMode="auto">
              <a:xfrm>
                <a:off x="3696" y="768"/>
                <a:ext cx="237" cy="2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Line 53"/>
              <p:cNvSpPr>
                <a:spLocks noChangeShapeType="1"/>
              </p:cNvSpPr>
              <p:nvPr/>
            </p:nvSpPr>
            <p:spPr bwMode="auto">
              <a:xfrm>
                <a:off x="3933" y="986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59" name="Text Box 54"/>
            <p:cNvSpPr txBox="1">
              <a:spLocks noChangeArrowheads="1"/>
            </p:cNvSpPr>
            <p:nvPr/>
          </p:nvSpPr>
          <p:spPr bwMode="auto">
            <a:xfrm>
              <a:off x="3916" y="586"/>
              <a:ext cx="8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altLang="en-US">
                  <a:latin typeface="Arial" pitchFamily="34" charset="0"/>
                </a:rPr>
                <a:t> </a:t>
              </a: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altLang="en-US">
                  <a:latin typeface="Arial" pitchFamily="34" charset="0"/>
                </a:rPr>
                <a:t> </a:t>
              </a:r>
              <a:r>
                <a:rPr lang="en-US" altLang="en-US">
                  <a:latin typeface="Times New Roman" pitchFamily="18" charset="0"/>
                  <a:cs typeface="Times New Roman" pitchFamily="18" charset="0"/>
                </a:rPr>
                <a:t>micromet</a:t>
              </a:r>
            </a:p>
          </p:txBody>
        </p:sp>
      </p:grpSp>
      <p:grpSp>
        <p:nvGrpSpPr>
          <p:cNvPr id="4114" name="Group 60"/>
          <p:cNvGrpSpPr>
            <a:grpSpLocks/>
          </p:cNvGrpSpPr>
          <p:nvPr/>
        </p:nvGrpSpPr>
        <p:grpSpPr bwMode="auto">
          <a:xfrm>
            <a:off x="5919788" y="3505200"/>
            <a:ext cx="76200" cy="533400"/>
            <a:chOff x="2496" y="1008"/>
            <a:chExt cx="48" cy="336"/>
          </a:xfrm>
        </p:grpSpPr>
        <p:sp>
          <p:nvSpPr>
            <p:cNvPr id="4150" name="Line 61"/>
            <p:cNvSpPr>
              <a:spLocks noChangeShapeType="1"/>
            </p:cNvSpPr>
            <p:nvPr/>
          </p:nvSpPr>
          <p:spPr bwMode="auto">
            <a:xfrm>
              <a:off x="2496" y="100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Line 62"/>
            <p:cNvSpPr>
              <a:spLocks noChangeShapeType="1"/>
            </p:cNvSpPr>
            <p:nvPr/>
          </p:nvSpPr>
          <p:spPr bwMode="auto">
            <a:xfrm>
              <a:off x="2496" y="105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Line 63"/>
            <p:cNvSpPr>
              <a:spLocks noChangeShapeType="1"/>
            </p:cNvSpPr>
            <p:nvPr/>
          </p:nvSpPr>
          <p:spPr bwMode="auto">
            <a:xfrm>
              <a:off x="2496" y="110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Line 64"/>
            <p:cNvSpPr>
              <a:spLocks noChangeShapeType="1"/>
            </p:cNvSpPr>
            <p:nvPr/>
          </p:nvSpPr>
          <p:spPr bwMode="auto">
            <a:xfrm>
              <a:off x="2496" y="115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Line 65"/>
            <p:cNvSpPr>
              <a:spLocks noChangeShapeType="1"/>
            </p:cNvSpPr>
            <p:nvPr/>
          </p:nvSpPr>
          <p:spPr bwMode="auto">
            <a:xfrm>
              <a:off x="2496" y="120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Line 66"/>
            <p:cNvSpPr>
              <a:spLocks noChangeShapeType="1"/>
            </p:cNvSpPr>
            <p:nvPr/>
          </p:nvSpPr>
          <p:spPr bwMode="auto">
            <a:xfrm>
              <a:off x="2496" y="124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Line 67"/>
            <p:cNvSpPr>
              <a:spLocks noChangeShapeType="1"/>
            </p:cNvSpPr>
            <p:nvPr/>
          </p:nvSpPr>
          <p:spPr bwMode="auto">
            <a:xfrm>
              <a:off x="2496" y="129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Line 68"/>
            <p:cNvSpPr>
              <a:spLocks noChangeShapeType="1"/>
            </p:cNvSpPr>
            <p:nvPr/>
          </p:nvSpPr>
          <p:spPr bwMode="auto">
            <a:xfrm>
              <a:off x="2496" y="134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15" name="Group 69"/>
          <p:cNvGrpSpPr>
            <a:grpSpLocks/>
          </p:cNvGrpSpPr>
          <p:nvPr/>
        </p:nvGrpSpPr>
        <p:grpSpPr bwMode="auto">
          <a:xfrm>
            <a:off x="5691188" y="2057400"/>
            <a:ext cx="304800" cy="1905000"/>
            <a:chOff x="2352" y="1008"/>
            <a:chExt cx="192" cy="1200"/>
          </a:xfrm>
        </p:grpSpPr>
        <p:grpSp>
          <p:nvGrpSpPr>
            <p:cNvPr id="4118" name="Group 70"/>
            <p:cNvGrpSpPr>
              <a:grpSpLocks/>
            </p:cNvGrpSpPr>
            <p:nvPr/>
          </p:nvGrpSpPr>
          <p:grpSpPr bwMode="auto">
            <a:xfrm>
              <a:off x="2352" y="1008"/>
              <a:ext cx="192" cy="1200"/>
              <a:chOff x="2352" y="1008"/>
              <a:chExt cx="192" cy="1200"/>
            </a:xfrm>
          </p:grpSpPr>
          <p:sp>
            <p:nvSpPr>
              <p:cNvPr id="4120" name="Line 71"/>
              <p:cNvSpPr>
                <a:spLocks noChangeShapeType="1"/>
              </p:cNvSpPr>
              <p:nvPr/>
            </p:nvSpPr>
            <p:spPr bwMode="auto">
              <a:xfrm>
                <a:off x="2352" y="2112"/>
                <a:ext cx="1" cy="9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21" name="Group 72"/>
              <p:cNvGrpSpPr>
                <a:grpSpLocks/>
              </p:cNvGrpSpPr>
              <p:nvPr/>
            </p:nvGrpSpPr>
            <p:grpSpPr bwMode="auto">
              <a:xfrm>
                <a:off x="2496" y="1008"/>
                <a:ext cx="48" cy="336"/>
                <a:chOff x="2496" y="1008"/>
                <a:chExt cx="48" cy="336"/>
              </a:xfrm>
            </p:grpSpPr>
            <p:sp>
              <p:nvSpPr>
                <p:cNvPr id="4142" name="Line 73"/>
                <p:cNvSpPr>
                  <a:spLocks noChangeShapeType="1"/>
                </p:cNvSpPr>
                <p:nvPr/>
              </p:nvSpPr>
              <p:spPr bwMode="auto">
                <a:xfrm>
                  <a:off x="2496" y="100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3" name="Line 74"/>
                <p:cNvSpPr>
                  <a:spLocks noChangeShapeType="1"/>
                </p:cNvSpPr>
                <p:nvPr/>
              </p:nvSpPr>
              <p:spPr bwMode="auto">
                <a:xfrm>
                  <a:off x="2496" y="105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4" name="Line 75"/>
                <p:cNvSpPr>
                  <a:spLocks noChangeShapeType="1"/>
                </p:cNvSpPr>
                <p:nvPr/>
              </p:nvSpPr>
              <p:spPr bwMode="auto">
                <a:xfrm>
                  <a:off x="2496" y="11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5" name="Line 76"/>
                <p:cNvSpPr>
                  <a:spLocks noChangeShapeType="1"/>
                </p:cNvSpPr>
                <p:nvPr/>
              </p:nvSpPr>
              <p:spPr bwMode="auto">
                <a:xfrm>
                  <a:off x="2496" y="115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6" name="Line 77"/>
                <p:cNvSpPr>
                  <a:spLocks noChangeShapeType="1"/>
                </p:cNvSpPr>
                <p:nvPr/>
              </p:nvSpPr>
              <p:spPr bwMode="auto">
                <a:xfrm>
                  <a:off x="2496" y="120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7" name="Line 78"/>
                <p:cNvSpPr>
                  <a:spLocks noChangeShapeType="1"/>
                </p:cNvSpPr>
                <p:nvPr/>
              </p:nvSpPr>
              <p:spPr bwMode="auto">
                <a:xfrm>
                  <a:off x="2496" y="124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8" name="Line 79"/>
                <p:cNvSpPr>
                  <a:spLocks noChangeShapeType="1"/>
                </p:cNvSpPr>
                <p:nvPr/>
              </p:nvSpPr>
              <p:spPr bwMode="auto">
                <a:xfrm>
                  <a:off x="2496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9" name="Line 80"/>
                <p:cNvSpPr>
                  <a:spLocks noChangeShapeType="1"/>
                </p:cNvSpPr>
                <p:nvPr/>
              </p:nvSpPr>
              <p:spPr bwMode="auto">
                <a:xfrm>
                  <a:off x="2496" y="134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22" name="Group 81"/>
              <p:cNvGrpSpPr>
                <a:grpSpLocks/>
              </p:cNvGrpSpPr>
              <p:nvPr/>
            </p:nvGrpSpPr>
            <p:grpSpPr bwMode="auto">
              <a:xfrm>
                <a:off x="2496" y="1488"/>
                <a:ext cx="48" cy="336"/>
                <a:chOff x="2496" y="1008"/>
                <a:chExt cx="48" cy="336"/>
              </a:xfrm>
            </p:grpSpPr>
            <p:sp>
              <p:nvSpPr>
                <p:cNvPr id="4134" name="Line 82"/>
                <p:cNvSpPr>
                  <a:spLocks noChangeShapeType="1"/>
                </p:cNvSpPr>
                <p:nvPr/>
              </p:nvSpPr>
              <p:spPr bwMode="auto">
                <a:xfrm>
                  <a:off x="2496" y="100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5" name="Line 83"/>
                <p:cNvSpPr>
                  <a:spLocks noChangeShapeType="1"/>
                </p:cNvSpPr>
                <p:nvPr/>
              </p:nvSpPr>
              <p:spPr bwMode="auto">
                <a:xfrm>
                  <a:off x="2496" y="105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6" name="Line 84"/>
                <p:cNvSpPr>
                  <a:spLocks noChangeShapeType="1"/>
                </p:cNvSpPr>
                <p:nvPr/>
              </p:nvSpPr>
              <p:spPr bwMode="auto">
                <a:xfrm>
                  <a:off x="2496" y="11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7" name="Line 85"/>
                <p:cNvSpPr>
                  <a:spLocks noChangeShapeType="1"/>
                </p:cNvSpPr>
                <p:nvPr/>
              </p:nvSpPr>
              <p:spPr bwMode="auto">
                <a:xfrm>
                  <a:off x="2496" y="115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8" name="Line 86"/>
                <p:cNvSpPr>
                  <a:spLocks noChangeShapeType="1"/>
                </p:cNvSpPr>
                <p:nvPr/>
              </p:nvSpPr>
              <p:spPr bwMode="auto">
                <a:xfrm>
                  <a:off x="2496" y="120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9" name="Line 87"/>
                <p:cNvSpPr>
                  <a:spLocks noChangeShapeType="1"/>
                </p:cNvSpPr>
                <p:nvPr/>
              </p:nvSpPr>
              <p:spPr bwMode="auto">
                <a:xfrm>
                  <a:off x="2496" y="124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0" name="Line 88"/>
                <p:cNvSpPr>
                  <a:spLocks noChangeShapeType="1"/>
                </p:cNvSpPr>
                <p:nvPr/>
              </p:nvSpPr>
              <p:spPr bwMode="auto">
                <a:xfrm>
                  <a:off x="2496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1" name="Line 89"/>
                <p:cNvSpPr>
                  <a:spLocks noChangeShapeType="1"/>
                </p:cNvSpPr>
                <p:nvPr/>
              </p:nvSpPr>
              <p:spPr bwMode="auto">
                <a:xfrm>
                  <a:off x="2496" y="134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23" name="Group 90"/>
              <p:cNvGrpSpPr>
                <a:grpSpLocks/>
              </p:cNvGrpSpPr>
              <p:nvPr/>
            </p:nvGrpSpPr>
            <p:grpSpPr bwMode="auto">
              <a:xfrm>
                <a:off x="2496" y="1872"/>
                <a:ext cx="48" cy="336"/>
                <a:chOff x="2496" y="1008"/>
                <a:chExt cx="48" cy="336"/>
              </a:xfrm>
            </p:grpSpPr>
            <p:sp>
              <p:nvSpPr>
                <p:cNvPr id="4126" name="Line 91"/>
                <p:cNvSpPr>
                  <a:spLocks noChangeShapeType="1"/>
                </p:cNvSpPr>
                <p:nvPr/>
              </p:nvSpPr>
              <p:spPr bwMode="auto">
                <a:xfrm>
                  <a:off x="2496" y="100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7" name="Line 92"/>
                <p:cNvSpPr>
                  <a:spLocks noChangeShapeType="1"/>
                </p:cNvSpPr>
                <p:nvPr/>
              </p:nvSpPr>
              <p:spPr bwMode="auto">
                <a:xfrm>
                  <a:off x="2496" y="105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8" name="Line 93"/>
                <p:cNvSpPr>
                  <a:spLocks noChangeShapeType="1"/>
                </p:cNvSpPr>
                <p:nvPr/>
              </p:nvSpPr>
              <p:spPr bwMode="auto">
                <a:xfrm>
                  <a:off x="2496" y="11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9" name="Line 94"/>
                <p:cNvSpPr>
                  <a:spLocks noChangeShapeType="1"/>
                </p:cNvSpPr>
                <p:nvPr/>
              </p:nvSpPr>
              <p:spPr bwMode="auto">
                <a:xfrm>
                  <a:off x="2496" y="115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0" name="Line 95"/>
                <p:cNvSpPr>
                  <a:spLocks noChangeShapeType="1"/>
                </p:cNvSpPr>
                <p:nvPr/>
              </p:nvSpPr>
              <p:spPr bwMode="auto">
                <a:xfrm>
                  <a:off x="2496" y="120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1" name="Line 96"/>
                <p:cNvSpPr>
                  <a:spLocks noChangeShapeType="1"/>
                </p:cNvSpPr>
                <p:nvPr/>
              </p:nvSpPr>
              <p:spPr bwMode="auto">
                <a:xfrm>
                  <a:off x="2496" y="124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2" name="Line 97"/>
                <p:cNvSpPr>
                  <a:spLocks noChangeShapeType="1"/>
                </p:cNvSpPr>
                <p:nvPr/>
              </p:nvSpPr>
              <p:spPr bwMode="auto">
                <a:xfrm>
                  <a:off x="2496" y="12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3" name="Line 98"/>
                <p:cNvSpPr>
                  <a:spLocks noChangeShapeType="1"/>
                </p:cNvSpPr>
                <p:nvPr/>
              </p:nvSpPr>
              <p:spPr bwMode="auto">
                <a:xfrm>
                  <a:off x="2496" y="134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24" name="Line 99"/>
              <p:cNvSpPr>
                <a:spLocks noChangeShapeType="1"/>
              </p:cNvSpPr>
              <p:nvPr/>
            </p:nvSpPr>
            <p:spPr bwMode="auto">
              <a:xfrm>
                <a:off x="2544" y="1440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5" name="Line 100"/>
              <p:cNvSpPr>
                <a:spLocks noChangeShapeType="1"/>
              </p:cNvSpPr>
              <p:nvPr/>
            </p:nvSpPr>
            <p:spPr bwMode="auto">
              <a:xfrm>
                <a:off x="2496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9" name="Line 101"/>
            <p:cNvSpPr>
              <a:spLocks noChangeShapeType="1"/>
            </p:cNvSpPr>
            <p:nvPr/>
          </p:nvSpPr>
          <p:spPr bwMode="auto">
            <a:xfrm>
              <a:off x="2496" y="144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3" name="Rectangle 192"/>
          <p:cNvSpPr/>
          <p:nvPr/>
        </p:nvSpPr>
        <p:spPr>
          <a:xfrm rot="20319198">
            <a:off x="84083" y="301671"/>
            <a:ext cx="21776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3</a:t>
            </a:r>
          </a:p>
        </p:txBody>
      </p:sp>
      <p:sp>
        <p:nvSpPr>
          <p:cNvPr id="194" name="Rectangle 193"/>
          <p:cNvSpPr/>
          <p:nvPr/>
        </p:nvSpPr>
        <p:spPr>
          <a:xfrm rot="21297652">
            <a:off x="216094" y="-61046"/>
            <a:ext cx="329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6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3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3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6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6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6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6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6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6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6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6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6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6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6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6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65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65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5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65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6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6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6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65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6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65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65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5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65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65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5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65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65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5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65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65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5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65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65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5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3" dur="3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4" dur="3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5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947E-6 L 0.00017 -0.04672 " pathEditMode="relative" ptsTypes="AA">
                                      <p:cBhvr>
                                        <p:cTn id="150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52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-0.08889 " pathEditMode="relative" rAng="0" ptsTypes="AA">
                                      <p:cBhvr>
                                        <p:cTn id="154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2" grpId="0" animBg="1"/>
      <p:bldP spid="4106" grpId="0" animBg="1"/>
      <p:bldP spid="131" grpId="0" animBg="1"/>
      <p:bldP spid="4109" grpId="0" animBg="1"/>
      <p:bldP spid="140" grpId="0" animBg="1"/>
      <p:bldP spid="140" grpId="1" animBg="1"/>
      <p:bldP spid="41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37448"/>
            <a:ext cx="2743199" cy="107721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275" y="1828800"/>
            <a:ext cx="51339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buFontTx/>
              <a:buAutoNum type="romanUcPeriod"/>
              <a:defRPr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 rot="20319198">
            <a:off x="84083" y="301671"/>
            <a:ext cx="21776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3</a:t>
            </a:r>
          </a:p>
        </p:txBody>
      </p:sp>
      <p:sp>
        <p:nvSpPr>
          <p:cNvPr id="102" name="Rectangle 101"/>
          <p:cNvSpPr/>
          <p:nvPr/>
        </p:nvSpPr>
        <p:spPr>
          <a:xfrm rot="21297652">
            <a:off x="216094" y="-61046"/>
            <a:ext cx="329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6</a:t>
            </a:r>
          </a:p>
        </p:txBody>
      </p:sp>
      <p:graphicFrame>
        <p:nvGraphicFramePr>
          <p:cNvPr id="205" name="Group 44"/>
          <p:cNvGraphicFramePr>
            <a:graphicFrameLocks noGrp="1"/>
          </p:cNvGraphicFramePr>
          <p:nvPr/>
        </p:nvGraphicFramePr>
        <p:xfrm>
          <a:off x="4054475" y="1219200"/>
          <a:ext cx="4403725" cy="5410200"/>
        </p:xfrm>
        <a:graphic>
          <a:graphicData uri="http://schemas.openxmlformats.org/drawingml/2006/table">
            <a:tbl>
              <a:tblPr/>
              <a:tblGrid>
                <a:gridCol w="999075">
                  <a:extLst>
                    <a:ext uri="{9D8B030D-6E8A-4147-A177-3AD203B41FA5}"/>
                  </a:extLst>
                </a:gridCol>
                <a:gridCol w="1073476">
                  <a:extLst>
                    <a:ext uri="{9D8B030D-6E8A-4147-A177-3AD203B41FA5}"/>
                  </a:extLst>
                </a:gridCol>
                <a:gridCol w="2331174">
                  <a:extLst>
                    <a:ext uri="{9D8B030D-6E8A-4147-A177-3AD203B41FA5}"/>
                  </a:extLst>
                </a:gridCol>
              </a:tblGrid>
              <a:tr h="115623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Nhiệt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ban đầu: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</a:t>
                      </a:r>
                      <a:r>
                        <a:rPr kumimoji="0" lang="en-US" sz="2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= 20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dài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ban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đầu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: 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= 500 mm.</a:t>
                      </a:r>
                    </a:p>
                  </a:txBody>
                  <a:tcPr marL="91441" marR="9144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1112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sym typeface="Symbol" pitchFamily="18" charset="2"/>
                        </a:rPr>
                        <a:t>t (</a:t>
                      </a:r>
                      <a:r>
                        <a:rPr kumimoji="0" lang="en-US" sz="2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sym typeface="Symbol" pitchFamily="18" charset="2"/>
                        </a:rPr>
                        <a:t>C)</a:t>
                      </a:r>
                    </a:p>
                  </a:txBody>
                  <a:tcPr marL="91441" marR="9144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sym typeface="Symbol" pitchFamily="18" charset="2"/>
                        </a:rPr>
                        <a:t>l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sym typeface="Symbol" pitchFamily="18" charset="2"/>
                        </a:rPr>
                        <a:t>(mm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sym typeface="Symbol" pitchFamily="18" charset="2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1427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07" name="Text Box 35"/>
          <p:cNvSpPr txBox="1">
            <a:spLocks noChangeArrowheads="1"/>
          </p:cNvSpPr>
          <p:nvPr/>
        </p:nvSpPr>
        <p:spPr bwMode="auto">
          <a:xfrm>
            <a:off x="4206875" y="3586163"/>
            <a:ext cx="685800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12" name="Text Box 52"/>
          <p:cNvSpPr txBox="1">
            <a:spLocks noChangeArrowheads="1"/>
          </p:cNvSpPr>
          <p:nvPr/>
        </p:nvSpPr>
        <p:spPr bwMode="auto">
          <a:xfrm>
            <a:off x="5157788" y="3581400"/>
            <a:ext cx="922337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0,25</a:t>
            </a:r>
          </a:p>
        </p:txBody>
      </p:sp>
      <p:sp>
        <p:nvSpPr>
          <p:cNvPr id="213" name="Text Box 53"/>
          <p:cNvSpPr txBox="1">
            <a:spLocks noChangeArrowheads="1"/>
          </p:cNvSpPr>
          <p:nvPr/>
        </p:nvSpPr>
        <p:spPr bwMode="auto">
          <a:xfrm>
            <a:off x="5121275" y="4191000"/>
            <a:ext cx="88265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0,33</a:t>
            </a:r>
          </a:p>
        </p:txBody>
      </p:sp>
      <p:sp>
        <p:nvSpPr>
          <p:cNvPr id="214" name="Text Box 54"/>
          <p:cNvSpPr txBox="1">
            <a:spLocks noChangeArrowheads="1"/>
          </p:cNvSpPr>
          <p:nvPr/>
        </p:nvSpPr>
        <p:spPr bwMode="auto">
          <a:xfrm>
            <a:off x="5121275" y="4800600"/>
            <a:ext cx="9239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0,41</a:t>
            </a:r>
          </a:p>
        </p:txBody>
      </p:sp>
      <p:sp>
        <p:nvSpPr>
          <p:cNvPr id="215" name="Text Box 55"/>
          <p:cNvSpPr txBox="1">
            <a:spLocks noChangeArrowheads="1"/>
          </p:cNvSpPr>
          <p:nvPr/>
        </p:nvSpPr>
        <p:spPr bwMode="auto">
          <a:xfrm>
            <a:off x="5100638" y="5416550"/>
            <a:ext cx="9239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0,49</a:t>
            </a:r>
          </a:p>
        </p:txBody>
      </p:sp>
      <p:sp>
        <p:nvSpPr>
          <p:cNvPr id="216" name="Text Box 56"/>
          <p:cNvSpPr txBox="1">
            <a:spLocks noChangeArrowheads="1"/>
          </p:cNvSpPr>
          <p:nvPr/>
        </p:nvSpPr>
        <p:spPr bwMode="auto">
          <a:xfrm>
            <a:off x="5121275" y="6016625"/>
            <a:ext cx="9239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0,58</a:t>
            </a:r>
          </a:p>
        </p:txBody>
      </p:sp>
      <p:grpSp>
        <p:nvGrpSpPr>
          <p:cNvPr id="217" name="Group 39"/>
          <p:cNvGrpSpPr>
            <a:grpSpLocks/>
          </p:cNvGrpSpPr>
          <p:nvPr/>
        </p:nvGrpSpPr>
        <p:grpSpPr bwMode="auto">
          <a:xfrm>
            <a:off x="6492875" y="2486025"/>
            <a:ext cx="1676400" cy="1019175"/>
            <a:chOff x="10287000" y="990600"/>
            <a:chExt cx="1676400" cy="1019889"/>
          </a:xfrm>
        </p:grpSpPr>
        <p:sp>
          <p:nvSpPr>
            <p:cNvPr id="218" name="Text Box 57"/>
            <p:cNvSpPr txBox="1">
              <a:spLocks noChangeArrowheads="1"/>
            </p:cNvSpPr>
            <p:nvPr/>
          </p:nvSpPr>
          <p:spPr bwMode="auto">
            <a:xfrm>
              <a:off x="10287000" y="1143107"/>
              <a:ext cx="685800" cy="522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l-GR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+mn-cs"/>
                </a:rPr>
                <a:t>α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10972800" y="1487836"/>
              <a:ext cx="990600" cy="5226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+mn-cs"/>
                  <a:sym typeface="Symbol" pitchFamily="18" charset="2"/>
                </a:rPr>
                <a:t>l</a:t>
              </a:r>
              <a:r>
                <a:rPr lang="en-US" sz="2800" b="1" baseline="-250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+mn-cs"/>
                  <a:sym typeface="Symbol" pitchFamily="18" charset="2"/>
                </a:rPr>
                <a:t>0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+mn-cs"/>
                  <a:sym typeface="Symbol" pitchFamily="18" charset="2"/>
                </a:rPr>
                <a:t>. t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  <a:cs typeface="+mn-cs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11049000" y="990600"/>
              <a:ext cx="685800" cy="5226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+mn-cs"/>
                  <a:sym typeface="Symbol" pitchFamily="18" charset="2"/>
                </a:rPr>
                <a:t>l 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10668000" y="1168525"/>
              <a:ext cx="457200" cy="5846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+mn-cs"/>
                </a:rPr>
                <a:t>=</a:t>
              </a:r>
            </a:p>
          </p:txBody>
        </p:sp>
        <p:cxnSp>
          <p:nvCxnSpPr>
            <p:cNvPr id="222" name="Straight Connector 221"/>
            <p:cNvCxnSpPr/>
            <p:nvPr/>
          </p:nvCxnSpPr>
          <p:spPr>
            <a:xfrm>
              <a:off x="11049000" y="1448120"/>
              <a:ext cx="685800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Text Box 36"/>
          <p:cNvSpPr txBox="1">
            <a:spLocks noChangeArrowheads="1"/>
          </p:cNvSpPr>
          <p:nvPr/>
        </p:nvSpPr>
        <p:spPr bwMode="auto">
          <a:xfrm>
            <a:off x="6370638" y="3581400"/>
            <a:ext cx="17526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1,67.10 </a:t>
            </a:r>
            <a:r>
              <a:rPr lang="en-US" altLang="en-US" sz="2800" b="1" baseline="30000">
                <a:latin typeface="Times New Roman" pitchFamily="18" charset="0"/>
                <a:cs typeface="Times New Roman" pitchFamily="18" charset="0"/>
              </a:rPr>
              <a:t>-5</a:t>
            </a:r>
          </a:p>
        </p:txBody>
      </p:sp>
      <p:sp>
        <p:nvSpPr>
          <p:cNvPr id="229" name="Text Box 62"/>
          <p:cNvSpPr txBox="1">
            <a:spLocks noChangeArrowheads="1"/>
          </p:cNvSpPr>
          <p:nvPr/>
        </p:nvSpPr>
        <p:spPr bwMode="auto">
          <a:xfrm>
            <a:off x="6416675" y="4194175"/>
            <a:ext cx="17526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1,65.10 </a:t>
            </a:r>
            <a:r>
              <a:rPr lang="en-US" altLang="en-US" sz="2800" b="1" baseline="30000">
                <a:latin typeface="Times New Roman" pitchFamily="18" charset="0"/>
                <a:cs typeface="Times New Roman" pitchFamily="18" charset="0"/>
              </a:rPr>
              <a:t>-5</a:t>
            </a:r>
          </a:p>
        </p:txBody>
      </p:sp>
      <p:sp>
        <p:nvSpPr>
          <p:cNvPr id="230" name="Text Box 63"/>
          <p:cNvSpPr txBox="1">
            <a:spLocks noChangeArrowheads="1"/>
          </p:cNvSpPr>
          <p:nvPr/>
        </p:nvSpPr>
        <p:spPr bwMode="auto">
          <a:xfrm>
            <a:off x="6416675" y="4800600"/>
            <a:ext cx="17526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1,64.10 </a:t>
            </a:r>
            <a:r>
              <a:rPr lang="en-US" altLang="en-US" sz="2800" b="1" baseline="30000">
                <a:latin typeface="Times New Roman" pitchFamily="18" charset="0"/>
                <a:cs typeface="Times New Roman" pitchFamily="18" charset="0"/>
              </a:rPr>
              <a:t>-5</a:t>
            </a:r>
          </a:p>
        </p:txBody>
      </p:sp>
      <p:sp>
        <p:nvSpPr>
          <p:cNvPr id="231" name="Text Box 64"/>
          <p:cNvSpPr txBox="1">
            <a:spLocks noChangeArrowheads="1"/>
          </p:cNvSpPr>
          <p:nvPr/>
        </p:nvSpPr>
        <p:spPr bwMode="auto">
          <a:xfrm>
            <a:off x="6416675" y="5413375"/>
            <a:ext cx="17526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1,63.10 </a:t>
            </a:r>
            <a:r>
              <a:rPr lang="en-US" altLang="en-US" sz="2800" b="1" baseline="30000">
                <a:latin typeface="Times New Roman" pitchFamily="18" charset="0"/>
                <a:cs typeface="Times New Roman" pitchFamily="18" charset="0"/>
              </a:rPr>
              <a:t>-5</a:t>
            </a:r>
          </a:p>
        </p:txBody>
      </p:sp>
      <p:sp>
        <p:nvSpPr>
          <p:cNvPr id="232" name="Text Box 65"/>
          <p:cNvSpPr txBox="1">
            <a:spLocks noChangeArrowheads="1"/>
          </p:cNvSpPr>
          <p:nvPr/>
        </p:nvSpPr>
        <p:spPr bwMode="auto">
          <a:xfrm>
            <a:off x="6416675" y="6019800"/>
            <a:ext cx="17526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1,66.10 </a:t>
            </a:r>
            <a:r>
              <a:rPr lang="en-US" altLang="en-US" sz="2800" b="1" baseline="30000">
                <a:latin typeface="Times New Roman" pitchFamily="18" charset="0"/>
                <a:cs typeface="Times New Roman" pitchFamily="18" charset="0"/>
              </a:rPr>
              <a:t>-5</a:t>
            </a:r>
          </a:p>
        </p:txBody>
      </p:sp>
      <p:sp>
        <p:nvSpPr>
          <p:cNvPr id="244" name="Text Box 35"/>
          <p:cNvSpPr txBox="1">
            <a:spLocks noChangeArrowheads="1"/>
          </p:cNvSpPr>
          <p:nvPr/>
        </p:nvSpPr>
        <p:spPr bwMode="auto">
          <a:xfrm>
            <a:off x="4217988" y="4184650"/>
            <a:ext cx="6858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246" name="Text Box 35"/>
          <p:cNvSpPr txBox="1">
            <a:spLocks noChangeArrowheads="1"/>
          </p:cNvSpPr>
          <p:nvPr/>
        </p:nvSpPr>
        <p:spPr bwMode="auto">
          <a:xfrm>
            <a:off x="4217988" y="4791075"/>
            <a:ext cx="6858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47" name="Text Box 35"/>
          <p:cNvSpPr txBox="1">
            <a:spLocks noChangeArrowheads="1"/>
          </p:cNvSpPr>
          <p:nvPr/>
        </p:nvSpPr>
        <p:spPr bwMode="auto">
          <a:xfrm>
            <a:off x="4235450" y="5416550"/>
            <a:ext cx="6858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248" name="Text Box 35"/>
          <p:cNvSpPr txBox="1">
            <a:spLocks noChangeArrowheads="1"/>
          </p:cNvSpPr>
          <p:nvPr/>
        </p:nvSpPr>
        <p:spPr bwMode="auto">
          <a:xfrm>
            <a:off x="4217988" y="6075363"/>
            <a:ext cx="685800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5158" name="Text Box 39"/>
          <p:cNvSpPr txBox="1">
            <a:spLocks noChangeArrowheads="1"/>
          </p:cNvSpPr>
          <p:nvPr/>
        </p:nvSpPr>
        <p:spPr bwMode="auto">
          <a:xfrm>
            <a:off x="-3810000" y="4627563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Với:   </a:t>
            </a:r>
          </a:p>
        </p:txBody>
      </p:sp>
      <p:sp>
        <p:nvSpPr>
          <p:cNvPr id="273" name="Text Box 15"/>
          <p:cNvSpPr txBox="1">
            <a:spLocks noChangeArrowheads="1"/>
          </p:cNvSpPr>
          <p:nvPr/>
        </p:nvSpPr>
        <p:spPr bwMode="auto">
          <a:xfrm>
            <a:off x="569913" y="4213225"/>
            <a:ext cx="26543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à"/>
            </a:pPr>
            <a:r>
              <a:rPr lang="en-US" sz="20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 sai số 5% coi như </a:t>
            </a:r>
            <a:r>
              <a:rPr lang="el-GR" sz="20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α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không thay đổi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= (1,65 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0,08).10</a:t>
            </a:r>
            <a:r>
              <a:rPr lang="en-US" sz="2000" baseline="30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-5  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en-US" sz="2000" baseline="30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el-GR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4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4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4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4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4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4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44" grpId="0" animBg="1"/>
      <p:bldP spid="246" grpId="0" animBg="1"/>
      <p:bldP spid="247" grpId="0" animBg="1"/>
      <p:bldP spid="248" grpId="0" animBg="1"/>
      <p:bldP spid="2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0" descr="Oak"/>
          <p:cNvGraphicFramePr>
            <a:graphicFrameLocks noChangeAspect="1"/>
          </p:cNvGraphicFramePr>
          <p:nvPr/>
        </p:nvGraphicFramePr>
        <p:xfrm>
          <a:off x="4583113" y="2328863"/>
          <a:ext cx="183038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4" imgW="837836" imgH="431613" progId="Equation.3">
                  <p:embed/>
                </p:oleObj>
              </mc:Choice>
              <mc:Fallback>
                <p:oleObj name="Equation" r:id="rId4" imgW="837836" imgH="431613" progId="Equation.3">
                  <p:embed/>
                  <p:pic>
                    <p:nvPicPr>
                      <p:cNvPr id="0" name="Object 40" descr="Oak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2328863"/>
                        <a:ext cx="1830387" cy="1143000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2992438" y="3762375"/>
            <a:ext cx="2660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 : độ nở dài tỉ đối.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286000" y="1722438"/>
            <a:ext cx="6796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 Hệ số</a:t>
            </a:r>
            <a:r>
              <a:rPr lang="el-GR" alt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α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 có giá trị không 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</a:rPr>
              <a:t>đổi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. :</a:t>
            </a:r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2992438" y="4349750"/>
            <a:ext cx="5078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l = l – l</a:t>
            </a:r>
            <a:r>
              <a:rPr lang="en-US" altLang="en-US" sz="2400" baseline="-25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: độ nở dài của vật rắn (m).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2971800" y="4905375"/>
            <a:ext cx="5805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t = t – t</a:t>
            </a:r>
            <a:r>
              <a:rPr lang="en-US" altLang="en-US" sz="2400" baseline="-25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: độ tăng nhiệt độ của vật rắn ( </a:t>
            </a:r>
            <a:r>
              <a:rPr lang="en-US" altLang="en-US" sz="2400" baseline="30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C ).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2992438" y="6015038"/>
            <a:ext cx="4792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l: chiều dài vật rắn ở nhiệt 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t (m).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2992438" y="5459413"/>
            <a:ext cx="4792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l</a:t>
            </a:r>
            <a:r>
              <a:rPr lang="en-US" altLang="en-US" sz="2400" baseline="-25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0 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: chiều dài vật rắn ở nhiệt </a:t>
            </a:r>
            <a:r>
              <a:rPr lang="vi-VN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độ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t</a:t>
            </a:r>
            <a:r>
              <a:rPr lang="en-US" altLang="en-US" sz="2400" baseline="-25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altLang="en-US" sz="24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(m).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5800" y="237448"/>
            <a:ext cx="2743199" cy="107721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0319198">
            <a:off x="84083" y="301671"/>
            <a:ext cx="21776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3</a:t>
            </a:r>
          </a:p>
        </p:txBody>
      </p:sp>
      <p:sp>
        <p:nvSpPr>
          <p:cNvPr id="38" name="Rectangle 37"/>
          <p:cNvSpPr/>
          <p:nvPr/>
        </p:nvSpPr>
        <p:spPr>
          <a:xfrm rot="21297652">
            <a:off x="216094" y="-61046"/>
            <a:ext cx="329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8275" y="1828800"/>
            <a:ext cx="7291388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buFontTx/>
              <a:buAutoNum type="romanUcPeriod"/>
              <a:defRPr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7" name="Picture 3" descr="F:\Ảnh\lí\607068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184650"/>
            <a:ext cx="17335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44" descr="FALLI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1558925"/>
            <a:ext cx="514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4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4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4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4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4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4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4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319198">
            <a:off x="84083" y="301671"/>
            <a:ext cx="21776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 rot="21297652">
            <a:off x="216094" y="-61046"/>
            <a:ext cx="329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237448"/>
            <a:ext cx="2743199" cy="107721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75" y="1828800"/>
            <a:ext cx="7291388" cy="415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buFontTx/>
              <a:buAutoNum type="romanUcPeriod"/>
              <a:defRPr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e)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43200" y="2133600"/>
            <a:ext cx="70627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342900" indent="-342900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kern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Sự tăng độ dài của vật rắn khi nhiệt độ tăng gọi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dài.</a:t>
            </a:r>
            <a:endParaRPr lang="el-GR" sz="20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2746375" y="2606675"/>
            <a:ext cx="614838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5800" y="4648200"/>
            <a:ext cx="873918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latin typeface="Times New Roman" pitchFamily="18" charset="0"/>
              </a:rPr>
              <a:t>Trong đó: </a:t>
            </a:r>
          </a:p>
          <a:p>
            <a:pPr marL="13208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l  là độ nở dài </a:t>
            </a:r>
          </a:p>
          <a:p>
            <a:pPr marL="13208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t  là độ biến thiên nhiệt độ</a:t>
            </a:r>
            <a:r>
              <a:rPr lang="en-US" sz="2000" b="1" dirty="0">
                <a:latin typeface="Times New Roman" pitchFamily="18" charset="0"/>
              </a:rPr>
              <a:t> </a:t>
            </a:r>
          </a:p>
          <a:p>
            <a:pPr marL="1320800"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 : hệ số nở dài ( 1/K hay K</a:t>
            </a:r>
            <a:r>
              <a:rPr lang="en-US" sz="2000" b="1" baseline="30000" dirty="0">
                <a:latin typeface="Times New Roman" pitchFamily="18" charset="0"/>
                <a:sym typeface="Symbol" pitchFamily="18" charset="2"/>
              </a:rPr>
              <a:t>-1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 ) phụ thuộc chất liệu của vật rắn</a:t>
            </a:r>
          </a:p>
        </p:txBody>
      </p:sp>
      <p:graphicFrame>
        <p:nvGraphicFramePr>
          <p:cNvPr id="14" name="Object 13" descr="Oak"/>
          <p:cNvGraphicFramePr>
            <a:graphicFrameLocks noGrp="1" noChangeAspect="1"/>
          </p:cNvGraphicFramePr>
          <p:nvPr/>
        </p:nvGraphicFramePr>
        <p:xfrm>
          <a:off x="3814763" y="3900488"/>
          <a:ext cx="330676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4" imgW="1384300" imgH="228600" progId="Equation.3">
                  <p:embed/>
                </p:oleObj>
              </mc:Choice>
              <mc:Fallback>
                <p:oleObj name="Equation" r:id="rId4" imgW="1384300" imgH="228600" progId="Equation.3">
                  <p:embed/>
                  <p:pic>
                    <p:nvPicPr>
                      <p:cNvPr id="0" name="Object 13" descr="Oak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3900488"/>
                        <a:ext cx="3306762" cy="54610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5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5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17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319198">
            <a:off x="84083" y="301671"/>
            <a:ext cx="21776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 rot="21297652">
            <a:off x="216094" y="-61046"/>
            <a:ext cx="329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237448"/>
            <a:ext cx="2743199" cy="107721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275" y="1828800"/>
            <a:ext cx="7291388" cy="415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buFontTx/>
              <a:buAutoNum type="romanUcPeriod"/>
              <a:defRPr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e)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g)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933699" y="1966258"/>
            <a:ext cx="5943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12,5 m.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</a:t>
            </a:r>
            <a:r>
              <a:rPr lang="en-US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?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11.10</a:t>
            </a:r>
            <a:r>
              <a:rPr lang="en-US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</a:t>
            </a:r>
            <a:r>
              <a:rPr lang="en-US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362198" y="4019490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000" b="1" i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000" b="1" i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048000" y="4422865"/>
            <a:ext cx="381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407317"/>
              </p:ext>
            </p:extLst>
          </p:nvPr>
        </p:nvGraphicFramePr>
        <p:xfrm>
          <a:off x="2895598" y="5029200"/>
          <a:ext cx="58261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4" imgW="2514600" imgH="457200" progId="Equation.3">
                  <p:embed/>
                </p:oleObj>
              </mc:Choice>
              <mc:Fallback>
                <p:oleObj name="Equation" r:id="rId4" imgW="2514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598" y="5029200"/>
                        <a:ext cx="5826125" cy="1060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013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Rot="1" noChangeArrowheads="1"/>
          </p:cNvSpPr>
          <p:nvPr/>
        </p:nvSpPr>
        <p:spPr bwMode="auto">
          <a:xfrm>
            <a:off x="1611313" y="3651250"/>
            <a:ext cx="342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Thanh sắt </a:t>
            </a:r>
          </a:p>
        </p:txBody>
      </p:sp>
      <p:sp>
        <p:nvSpPr>
          <p:cNvPr id="5" name="Rectangle 4" descr="Oak"/>
          <p:cNvSpPr>
            <a:spLocks noChangeArrowheads="1"/>
          </p:cNvSpPr>
          <p:nvPr/>
        </p:nvSpPr>
        <p:spPr bwMode="auto">
          <a:xfrm>
            <a:off x="6934200" y="2076450"/>
            <a:ext cx="1143000" cy="4368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6" name="Rectangle 5" descr="Cork"/>
          <p:cNvSpPr>
            <a:spLocks noChangeArrowheads="1"/>
          </p:cNvSpPr>
          <p:nvPr/>
        </p:nvSpPr>
        <p:spPr bwMode="auto">
          <a:xfrm>
            <a:off x="180975" y="2946400"/>
            <a:ext cx="381000" cy="34798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618038" y="2470150"/>
            <a:ext cx="5037137" cy="2603500"/>
            <a:chOff x="2925" y="1564"/>
            <a:chExt cx="3173" cy="1640"/>
          </a:xfrm>
        </p:grpSpPr>
        <p:sp>
          <p:nvSpPr>
            <p:cNvPr id="8218" name="AutoShape 7"/>
            <p:cNvSpPr>
              <a:spLocks noChangeArrowheads="1"/>
            </p:cNvSpPr>
            <p:nvPr/>
          </p:nvSpPr>
          <p:spPr bwMode="auto">
            <a:xfrm rot="-944077">
              <a:off x="2925" y="1571"/>
              <a:ext cx="3173" cy="16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80 w 21600"/>
                <a:gd name="T13" fmla="*/ 0 h 21600"/>
                <a:gd name="T14" fmla="*/ 19320 w 21600"/>
                <a:gd name="T15" fmla="*/ 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854" y="4919"/>
                  </a:moveTo>
                  <a:cubicBezTo>
                    <a:pt x="7239" y="3754"/>
                    <a:pt x="8990" y="3115"/>
                    <a:pt x="10800" y="3116"/>
                  </a:cubicBezTo>
                  <a:cubicBezTo>
                    <a:pt x="12609" y="3116"/>
                    <a:pt x="14360" y="3754"/>
                    <a:pt x="15745" y="4919"/>
                  </a:cubicBezTo>
                  <a:lnTo>
                    <a:pt x="17751" y="2534"/>
                  </a:lnTo>
                  <a:cubicBezTo>
                    <a:pt x="15804" y="897"/>
                    <a:pt x="13343" y="-1"/>
                    <a:pt x="10799" y="0"/>
                  </a:cubicBezTo>
                  <a:cubicBezTo>
                    <a:pt x="8256" y="0"/>
                    <a:pt x="5795" y="897"/>
                    <a:pt x="3848" y="2534"/>
                  </a:cubicBezTo>
                  <a:lnTo>
                    <a:pt x="5854" y="4919"/>
                  </a:lnTo>
                  <a:close/>
                </a:path>
              </a:pathLst>
            </a:custGeom>
            <a:solidFill>
              <a:srgbClr val="CCCCFF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9" name="Line 8"/>
            <p:cNvSpPr>
              <a:spLocks noChangeShapeType="1"/>
            </p:cNvSpPr>
            <p:nvPr/>
          </p:nvSpPr>
          <p:spPr bwMode="auto">
            <a:xfrm>
              <a:off x="4752" y="1564"/>
              <a:ext cx="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Line 9"/>
            <p:cNvSpPr>
              <a:spLocks noChangeShapeType="1"/>
            </p:cNvSpPr>
            <p:nvPr/>
          </p:nvSpPr>
          <p:spPr bwMode="auto">
            <a:xfrm rot="-900000">
              <a:off x="4434" y="1606"/>
              <a:ext cx="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Line 10"/>
            <p:cNvSpPr>
              <a:spLocks noChangeShapeType="1"/>
            </p:cNvSpPr>
            <p:nvPr/>
          </p:nvSpPr>
          <p:spPr bwMode="auto">
            <a:xfrm rot="-1800000">
              <a:off x="4116" y="1714"/>
              <a:ext cx="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Line 11"/>
            <p:cNvSpPr>
              <a:spLocks noChangeShapeType="1"/>
            </p:cNvSpPr>
            <p:nvPr/>
          </p:nvSpPr>
          <p:spPr bwMode="auto">
            <a:xfrm rot="-2700000">
              <a:off x="3810" y="1876"/>
              <a:ext cx="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367338" y="2466975"/>
            <a:ext cx="4343400" cy="4343400"/>
            <a:chOff x="3394" y="1554"/>
            <a:chExt cx="2736" cy="2736"/>
          </a:xfrm>
        </p:grpSpPr>
        <p:grpSp>
          <p:nvGrpSpPr>
            <p:cNvPr id="8214" name="Group 13"/>
            <p:cNvGrpSpPr>
              <a:grpSpLocks/>
            </p:cNvGrpSpPr>
            <p:nvPr/>
          </p:nvGrpSpPr>
          <p:grpSpPr bwMode="auto">
            <a:xfrm>
              <a:off x="4591" y="1679"/>
              <a:ext cx="340" cy="1754"/>
              <a:chOff x="4591" y="1679"/>
              <a:chExt cx="340" cy="1754"/>
            </a:xfrm>
          </p:grpSpPr>
          <p:sp>
            <p:nvSpPr>
              <p:cNvPr id="8216" name="AutoShape 14"/>
              <p:cNvSpPr>
                <a:spLocks noChangeArrowheads="1"/>
              </p:cNvSpPr>
              <p:nvPr/>
            </p:nvSpPr>
            <p:spPr bwMode="auto">
              <a:xfrm>
                <a:off x="4612" y="1679"/>
                <a:ext cx="274" cy="1754"/>
              </a:xfrm>
              <a:prstGeom prst="upArrow">
                <a:avLst>
                  <a:gd name="adj1" fmla="val 38685"/>
                  <a:gd name="adj2" fmla="val 58176"/>
                </a:avLst>
              </a:prstGeom>
              <a:solidFill>
                <a:srgbClr val="FF0000"/>
              </a:solidFill>
              <a:ln w="9525" algn="ctr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Arial" pitchFamily="34" charset="0"/>
                </a:endParaRPr>
              </a:p>
            </p:txBody>
          </p:sp>
          <p:sp>
            <p:nvSpPr>
              <p:cNvPr id="8217" name="Oval 15"/>
              <p:cNvSpPr>
                <a:spLocks noChangeArrowheads="1"/>
              </p:cNvSpPr>
              <p:nvPr/>
            </p:nvSpPr>
            <p:spPr bwMode="auto">
              <a:xfrm>
                <a:off x="4591" y="2751"/>
                <a:ext cx="340" cy="340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Arial" pitchFamily="34" charset="0"/>
                </a:endParaRPr>
              </a:p>
            </p:txBody>
          </p:sp>
        </p:grpSp>
        <p:sp>
          <p:nvSpPr>
            <p:cNvPr id="8215" name="AutoShape 16"/>
            <p:cNvSpPr>
              <a:spLocks noChangeArrowheads="1"/>
            </p:cNvSpPr>
            <p:nvPr/>
          </p:nvSpPr>
          <p:spPr bwMode="auto">
            <a:xfrm>
              <a:off x="3394" y="1554"/>
              <a:ext cx="2736" cy="27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6 w 21600"/>
                <a:gd name="T25" fmla="*/ 3166 h 21600"/>
                <a:gd name="T26" fmla="*/ 18434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624" y="10800"/>
                  </a:moveTo>
                  <a:cubicBezTo>
                    <a:pt x="10624" y="10897"/>
                    <a:pt x="10703" y="10976"/>
                    <a:pt x="10800" y="10976"/>
                  </a:cubicBezTo>
                  <a:cubicBezTo>
                    <a:pt x="10897" y="10976"/>
                    <a:pt x="10976" y="10897"/>
                    <a:pt x="10976" y="10800"/>
                  </a:cubicBezTo>
                  <a:cubicBezTo>
                    <a:pt x="10976" y="10703"/>
                    <a:pt x="10897" y="10624"/>
                    <a:pt x="10800" y="10624"/>
                  </a:cubicBezTo>
                  <a:cubicBezTo>
                    <a:pt x="10703" y="10624"/>
                    <a:pt x="10624" y="10703"/>
                    <a:pt x="10624" y="1080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54038" y="5272088"/>
            <a:ext cx="6870700" cy="173037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423150" y="5272088"/>
            <a:ext cx="392113" cy="173037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>
              <a:solidFill>
                <a:srgbClr val="CC6600"/>
              </a:solidFill>
              <a:latin typeface="Tahoma" pitchFamily="34" charset="0"/>
            </a:endParaRPr>
          </a:p>
        </p:txBody>
      </p:sp>
      <p:sp>
        <p:nvSpPr>
          <p:cNvPr id="20" name="Rectangle 19" descr="Cork"/>
          <p:cNvSpPr>
            <a:spLocks noChangeArrowheads="1"/>
          </p:cNvSpPr>
          <p:nvPr/>
        </p:nvSpPr>
        <p:spPr bwMode="auto">
          <a:xfrm>
            <a:off x="0" y="6429375"/>
            <a:ext cx="9144000" cy="4191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1" name="Rectangle 20" descr="Sand"/>
          <p:cNvSpPr>
            <a:spLocks noChangeArrowheads="1"/>
          </p:cNvSpPr>
          <p:nvPr/>
        </p:nvSpPr>
        <p:spPr bwMode="auto">
          <a:xfrm>
            <a:off x="990600" y="5441950"/>
            <a:ext cx="228600" cy="10033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2" name="Rectangle 21" descr="Sand"/>
          <p:cNvSpPr>
            <a:spLocks noChangeArrowheads="1"/>
          </p:cNvSpPr>
          <p:nvPr/>
        </p:nvSpPr>
        <p:spPr bwMode="auto">
          <a:xfrm>
            <a:off x="5905500" y="5441950"/>
            <a:ext cx="228600" cy="10033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3200400" y="4953000"/>
            <a:ext cx="914400" cy="1439863"/>
            <a:chOff x="1896" y="2614"/>
            <a:chExt cx="349" cy="635"/>
          </a:xfrm>
        </p:grpSpPr>
        <p:pic>
          <p:nvPicPr>
            <p:cNvPr id="8209" name="Picture 20" descr="DFIR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" y="2614"/>
              <a:ext cx="24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10" name="Group 21"/>
            <p:cNvGrpSpPr>
              <a:grpSpLocks/>
            </p:cNvGrpSpPr>
            <p:nvPr/>
          </p:nvGrpSpPr>
          <p:grpSpPr bwMode="auto">
            <a:xfrm>
              <a:off x="1896" y="3004"/>
              <a:ext cx="349" cy="254"/>
              <a:chOff x="3840" y="3547"/>
              <a:chExt cx="576" cy="449"/>
            </a:xfrm>
          </p:grpSpPr>
          <p:sp>
            <p:nvSpPr>
              <p:cNvPr id="8211" name="Oval 22"/>
              <p:cNvSpPr>
                <a:spLocks noChangeArrowheads="1"/>
              </p:cNvSpPr>
              <p:nvPr/>
            </p:nvSpPr>
            <p:spPr bwMode="auto">
              <a:xfrm>
                <a:off x="3840" y="3750"/>
                <a:ext cx="576" cy="24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Arial" pitchFamily="34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4067" y="3547"/>
                <a:ext cx="133" cy="246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3929" y="3715"/>
                <a:ext cx="398" cy="9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685800" y="237448"/>
            <a:ext cx="2743199" cy="107721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 rot="20319198">
            <a:off x="84083" y="301671"/>
            <a:ext cx="21776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 rot="21297652">
            <a:off x="216094" y="-61046"/>
            <a:ext cx="329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314032" y="1834369"/>
            <a:ext cx="70288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800000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37448"/>
            <a:ext cx="2743199" cy="107721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20319198">
            <a:off x="84083" y="301671"/>
            <a:ext cx="21776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 rot="21297652">
            <a:off x="216094" y="-61046"/>
            <a:ext cx="3292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6</a:t>
            </a:r>
          </a:p>
        </p:txBody>
      </p:sp>
      <p:sp>
        <p:nvSpPr>
          <p:cNvPr id="27" name="Rectangle 4" descr="Oak"/>
          <p:cNvSpPr>
            <a:spLocks noChangeArrowheads="1"/>
          </p:cNvSpPr>
          <p:nvPr/>
        </p:nvSpPr>
        <p:spPr bwMode="auto">
          <a:xfrm>
            <a:off x="7286625" y="2076450"/>
            <a:ext cx="1143000" cy="4368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8" name="Rectangle 5" descr="Cork"/>
          <p:cNvSpPr>
            <a:spLocks noChangeArrowheads="1"/>
          </p:cNvSpPr>
          <p:nvPr/>
        </p:nvSpPr>
        <p:spPr bwMode="auto">
          <a:xfrm>
            <a:off x="209550" y="2952750"/>
            <a:ext cx="381000" cy="3479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grpSp>
        <p:nvGrpSpPr>
          <p:cNvPr id="29" name="Group 6"/>
          <p:cNvGrpSpPr>
            <a:grpSpLocks/>
          </p:cNvGrpSpPr>
          <p:nvPr/>
        </p:nvGrpSpPr>
        <p:grpSpPr bwMode="auto">
          <a:xfrm>
            <a:off x="4959350" y="2470150"/>
            <a:ext cx="5037138" cy="2603500"/>
            <a:chOff x="2925" y="1564"/>
            <a:chExt cx="3173" cy="1640"/>
          </a:xfrm>
        </p:grpSpPr>
        <p:sp>
          <p:nvSpPr>
            <p:cNvPr id="9242" name="AutoShape 7"/>
            <p:cNvSpPr>
              <a:spLocks noChangeArrowheads="1"/>
            </p:cNvSpPr>
            <p:nvPr/>
          </p:nvSpPr>
          <p:spPr bwMode="auto">
            <a:xfrm rot="-944077">
              <a:off x="2925" y="1571"/>
              <a:ext cx="3173" cy="16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80 w 21600"/>
                <a:gd name="T13" fmla="*/ 0 h 21600"/>
                <a:gd name="T14" fmla="*/ 19320 w 21600"/>
                <a:gd name="T15" fmla="*/ 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854" y="4919"/>
                  </a:moveTo>
                  <a:cubicBezTo>
                    <a:pt x="7239" y="3754"/>
                    <a:pt x="8990" y="3115"/>
                    <a:pt x="10800" y="3116"/>
                  </a:cubicBezTo>
                  <a:cubicBezTo>
                    <a:pt x="12609" y="3116"/>
                    <a:pt x="14360" y="3754"/>
                    <a:pt x="15745" y="4919"/>
                  </a:cubicBezTo>
                  <a:lnTo>
                    <a:pt x="17751" y="2534"/>
                  </a:lnTo>
                  <a:cubicBezTo>
                    <a:pt x="15804" y="897"/>
                    <a:pt x="13343" y="-1"/>
                    <a:pt x="10799" y="0"/>
                  </a:cubicBezTo>
                  <a:cubicBezTo>
                    <a:pt x="8256" y="0"/>
                    <a:pt x="5795" y="897"/>
                    <a:pt x="3848" y="2534"/>
                  </a:cubicBezTo>
                  <a:lnTo>
                    <a:pt x="5854" y="4919"/>
                  </a:lnTo>
                  <a:close/>
                </a:path>
              </a:pathLst>
            </a:custGeom>
            <a:solidFill>
              <a:srgbClr val="CCCCFF"/>
            </a:solidFill>
            <a:ln w="9525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Line 8"/>
            <p:cNvSpPr>
              <a:spLocks noChangeShapeType="1"/>
            </p:cNvSpPr>
            <p:nvPr/>
          </p:nvSpPr>
          <p:spPr bwMode="auto">
            <a:xfrm>
              <a:off x="4752" y="1564"/>
              <a:ext cx="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9"/>
            <p:cNvSpPr>
              <a:spLocks noChangeShapeType="1"/>
            </p:cNvSpPr>
            <p:nvPr/>
          </p:nvSpPr>
          <p:spPr bwMode="auto">
            <a:xfrm rot="-900000">
              <a:off x="4434" y="1606"/>
              <a:ext cx="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Line 10"/>
            <p:cNvSpPr>
              <a:spLocks noChangeShapeType="1"/>
            </p:cNvSpPr>
            <p:nvPr/>
          </p:nvSpPr>
          <p:spPr bwMode="auto">
            <a:xfrm rot="-1800000">
              <a:off x="4116" y="1714"/>
              <a:ext cx="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Line 11"/>
            <p:cNvSpPr>
              <a:spLocks noChangeShapeType="1"/>
            </p:cNvSpPr>
            <p:nvPr/>
          </p:nvSpPr>
          <p:spPr bwMode="auto">
            <a:xfrm rot="-2700000">
              <a:off x="3810" y="1876"/>
              <a:ext cx="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2"/>
          <p:cNvGrpSpPr>
            <a:grpSpLocks/>
          </p:cNvGrpSpPr>
          <p:nvPr/>
        </p:nvGrpSpPr>
        <p:grpSpPr bwMode="auto">
          <a:xfrm>
            <a:off x="5715000" y="2466975"/>
            <a:ext cx="4343400" cy="4343400"/>
            <a:chOff x="3394" y="1554"/>
            <a:chExt cx="2736" cy="2736"/>
          </a:xfrm>
        </p:grpSpPr>
        <p:grpSp>
          <p:nvGrpSpPr>
            <p:cNvPr id="9238" name="Group 13"/>
            <p:cNvGrpSpPr>
              <a:grpSpLocks/>
            </p:cNvGrpSpPr>
            <p:nvPr/>
          </p:nvGrpSpPr>
          <p:grpSpPr bwMode="auto">
            <a:xfrm>
              <a:off x="4591" y="1679"/>
              <a:ext cx="340" cy="1754"/>
              <a:chOff x="4591" y="1679"/>
              <a:chExt cx="340" cy="1754"/>
            </a:xfrm>
          </p:grpSpPr>
          <p:sp>
            <p:nvSpPr>
              <p:cNvPr id="9240" name="AutoShape 14"/>
              <p:cNvSpPr>
                <a:spLocks noChangeArrowheads="1"/>
              </p:cNvSpPr>
              <p:nvPr/>
            </p:nvSpPr>
            <p:spPr bwMode="auto">
              <a:xfrm>
                <a:off x="4612" y="1679"/>
                <a:ext cx="274" cy="1754"/>
              </a:xfrm>
              <a:prstGeom prst="upArrow">
                <a:avLst>
                  <a:gd name="adj1" fmla="val 38685"/>
                  <a:gd name="adj2" fmla="val 58176"/>
                </a:avLst>
              </a:prstGeom>
              <a:solidFill>
                <a:srgbClr val="FF0000"/>
              </a:solidFill>
              <a:ln w="9525" algn="ctr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Arial" pitchFamily="34" charset="0"/>
                </a:endParaRPr>
              </a:p>
            </p:txBody>
          </p:sp>
          <p:sp>
            <p:nvSpPr>
              <p:cNvPr id="9241" name="Oval 15"/>
              <p:cNvSpPr>
                <a:spLocks noChangeArrowheads="1"/>
              </p:cNvSpPr>
              <p:nvPr/>
            </p:nvSpPr>
            <p:spPr bwMode="auto">
              <a:xfrm>
                <a:off x="4591" y="2751"/>
                <a:ext cx="340" cy="340"/>
              </a:xfrm>
              <a:prstGeom prst="ellipse">
                <a:avLst/>
              </a:prstGeom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Arial" pitchFamily="34" charset="0"/>
                </a:endParaRPr>
              </a:p>
            </p:txBody>
          </p:sp>
        </p:grpSp>
        <p:sp>
          <p:nvSpPr>
            <p:cNvPr id="9239" name="AutoShape 16"/>
            <p:cNvSpPr>
              <a:spLocks noChangeArrowheads="1"/>
            </p:cNvSpPr>
            <p:nvPr/>
          </p:nvSpPr>
          <p:spPr bwMode="auto">
            <a:xfrm>
              <a:off x="3394" y="1554"/>
              <a:ext cx="2736" cy="27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6 w 21600"/>
                <a:gd name="T25" fmla="*/ 3166 h 21600"/>
                <a:gd name="T26" fmla="*/ 18434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624" y="10800"/>
                  </a:moveTo>
                  <a:cubicBezTo>
                    <a:pt x="10624" y="10897"/>
                    <a:pt x="10703" y="10976"/>
                    <a:pt x="10800" y="10976"/>
                  </a:cubicBezTo>
                  <a:cubicBezTo>
                    <a:pt x="10897" y="10976"/>
                    <a:pt x="10976" y="10897"/>
                    <a:pt x="10976" y="10800"/>
                  </a:cubicBezTo>
                  <a:cubicBezTo>
                    <a:pt x="10976" y="10703"/>
                    <a:pt x="10897" y="10624"/>
                    <a:pt x="10800" y="10624"/>
                  </a:cubicBezTo>
                  <a:cubicBezTo>
                    <a:pt x="10703" y="10624"/>
                    <a:pt x="10624" y="10703"/>
                    <a:pt x="10624" y="1080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569913" y="5272088"/>
            <a:ext cx="7207250" cy="17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7775575" y="5272088"/>
            <a:ext cx="595313" cy="173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2" name="Rectangle 20" descr="Sand"/>
          <p:cNvSpPr>
            <a:spLocks noChangeArrowheads="1"/>
          </p:cNvSpPr>
          <p:nvPr/>
        </p:nvSpPr>
        <p:spPr bwMode="auto">
          <a:xfrm>
            <a:off x="1343025" y="5441950"/>
            <a:ext cx="228600" cy="10033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3" name="Rectangle 21" descr="Sand"/>
          <p:cNvSpPr>
            <a:spLocks noChangeArrowheads="1"/>
          </p:cNvSpPr>
          <p:nvPr/>
        </p:nvSpPr>
        <p:spPr bwMode="auto">
          <a:xfrm>
            <a:off x="6257925" y="5441950"/>
            <a:ext cx="228600" cy="10033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grpSp>
        <p:nvGrpSpPr>
          <p:cNvPr id="44" name="Group 19"/>
          <p:cNvGrpSpPr>
            <a:grpSpLocks/>
          </p:cNvGrpSpPr>
          <p:nvPr/>
        </p:nvGrpSpPr>
        <p:grpSpPr bwMode="auto">
          <a:xfrm>
            <a:off x="3552825" y="4953000"/>
            <a:ext cx="914400" cy="1439863"/>
            <a:chOff x="1896" y="2614"/>
            <a:chExt cx="349" cy="635"/>
          </a:xfrm>
        </p:grpSpPr>
        <p:pic>
          <p:nvPicPr>
            <p:cNvPr id="9233" name="Picture 20" descr="DFIR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" y="2614"/>
              <a:ext cx="24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4" name="Group 21"/>
            <p:cNvGrpSpPr>
              <a:grpSpLocks/>
            </p:cNvGrpSpPr>
            <p:nvPr/>
          </p:nvGrpSpPr>
          <p:grpSpPr bwMode="auto">
            <a:xfrm>
              <a:off x="1896" y="3004"/>
              <a:ext cx="349" cy="254"/>
              <a:chOff x="3840" y="3547"/>
              <a:chExt cx="576" cy="449"/>
            </a:xfrm>
          </p:grpSpPr>
          <p:sp>
            <p:nvSpPr>
              <p:cNvPr id="9235" name="Oval 22"/>
              <p:cNvSpPr>
                <a:spLocks noChangeArrowheads="1"/>
              </p:cNvSpPr>
              <p:nvPr/>
            </p:nvSpPr>
            <p:spPr bwMode="auto">
              <a:xfrm>
                <a:off x="3840" y="3750"/>
                <a:ext cx="576" cy="24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Arial" pitchFamily="34" charset="0"/>
                </a:endParaRPr>
              </a:p>
            </p:txBody>
          </p:sp>
          <p:sp>
            <p:nvSpPr>
              <p:cNvPr id="48" name="Rectangle 23"/>
              <p:cNvSpPr>
                <a:spLocks noChangeArrowheads="1"/>
              </p:cNvSpPr>
              <p:nvPr/>
            </p:nvSpPr>
            <p:spPr bwMode="auto">
              <a:xfrm>
                <a:off x="4067" y="3547"/>
                <a:ext cx="133" cy="246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49" name="Rectangle 24"/>
              <p:cNvSpPr>
                <a:spLocks noChangeArrowheads="1"/>
              </p:cNvSpPr>
              <p:nvPr/>
            </p:nvSpPr>
            <p:spPr bwMode="auto">
              <a:xfrm>
                <a:off x="3929" y="3715"/>
                <a:ext cx="398" cy="9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50" name="Rectangle 49" descr="Cork"/>
          <p:cNvSpPr>
            <a:spLocks noChangeArrowheads="1"/>
          </p:cNvSpPr>
          <p:nvPr/>
        </p:nvSpPr>
        <p:spPr bwMode="auto">
          <a:xfrm>
            <a:off x="0" y="6429375"/>
            <a:ext cx="9144000" cy="4191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52" name="Rectangle 2"/>
          <p:cNvSpPr>
            <a:spLocks noRot="1" noChangeArrowheads="1"/>
          </p:cNvSpPr>
          <p:nvPr/>
        </p:nvSpPr>
        <p:spPr bwMode="auto">
          <a:xfrm>
            <a:off x="1611313" y="3651250"/>
            <a:ext cx="342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Thanh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nhôm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-314032" y="1834369"/>
            <a:ext cx="70288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700000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860</TotalTime>
  <Words>1477</Words>
  <Application>Microsoft Office PowerPoint</Application>
  <PresentationFormat>On-screen Show (4:3)</PresentationFormat>
  <Paragraphs>299</Paragraphs>
  <Slides>23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nở vì nhiệt đặc biệt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SONY</cp:lastModifiedBy>
  <cp:revision>82</cp:revision>
  <dcterms:created xsi:type="dcterms:W3CDTF">2016-04-03T13:14:34Z</dcterms:created>
  <dcterms:modified xsi:type="dcterms:W3CDTF">2016-04-09T13:00:09Z</dcterms:modified>
</cp:coreProperties>
</file>