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357" r:id="rId4"/>
    <p:sldId id="354" r:id="rId5"/>
    <p:sldId id="351" r:id="rId6"/>
    <p:sldId id="358" r:id="rId7"/>
    <p:sldId id="359" r:id="rId8"/>
    <p:sldId id="356" r:id="rId9"/>
    <p:sldId id="360" r:id="rId10"/>
    <p:sldId id="361" r:id="rId11"/>
    <p:sldId id="362" r:id="rId12"/>
    <p:sldId id="365" r:id="rId13"/>
    <p:sldId id="366" r:id="rId14"/>
    <p:sldId id="257" r:id="rId15"/>
    <p:sldId id="368" r:id="rId16"/>
    <p:sldId id="367" r:id="rId17"/>
    <p:sldId id="26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A7F"/>
    <a:srgbClr val="EDEBC0"/>
    <a:srgbClr val="539469"/>
    <a:srgbClr val="5F5F5F"/>
    <a:srgbClr val="45748E"/>
    <a:srgbClr val="64B1B9"/>
    <a:srgbClr val="45856B"/>
    <a:srgbClr val="5DA2B1"/>
    <a:srgbClr val="3F8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74"/>
  </p:normalViewPr>
  <p:slideViewPr>
    <p:cSldViewPr snapToGrid="0">
      <p:cViewPr varScale="1">
        <p:scale>
          <a:sx n="107" d="100"/>
          <a:sy n="107" d="100"/>
        </p:scale>
        <p:origin x="6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73A6B-BB26-4B12-BFB8-2B873AE12267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701FA-A99B-4EA7-BD9A-49A04217BC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4 NHÓM, NHÓM 1-3 ĐỒNG Ý, NHÓM 2-4 KHÔNG ĐỒNG Ý. VÀ BẮT ĐẦU PHẢN BIỆN VỚI NHAU ĐỂ NÊU RA QUAN ĐIỂM CÁ NHÂN CỦA MÌNH.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73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08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08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/>
              <a:t>GV CHIA LỚP THÀNH 4 NHÓM, NHÓM 1-3 ĐỒNG Ý, NHÓM 2-4 KHÔNG ĐỒNG Ý. VÀ BẮT ĐẦU PHẢN BIỆN VỚI NHAU ĐỂ NÊU RA QUAN ĐIỂM CÁ NHÂN CỦA MÌNH.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08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9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778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57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B9371-C6C3-6F88-B2E3-D5009ED10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096B9-20FD-D057-72FD-9AAD97E9D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0EE22-49AB-7361-5B66-274C1CCD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E3711-943A-D3C5-0503-D557C741A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EFFE6-07B9-26F0-167A-76025006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6972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1843-520D-FADA-0B25-CDB697A5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AA7B-20C6-F95A-4005-47658D95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651CA-E192-83D8-6C80-FEEA145D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F8D8A-3285-35D3-EECA-66654711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F4076-BB09-F346-0177-4FCFD106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407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A39D-46EF-4F90-6706-284E0C0D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3FB69-24B8-DEE8-21A2-A852A12D3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C6DDD-C0F7-364F-55BA-129DE035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F54D-AEE5-197C-8D5B-03EC243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EA45-4599-DD2A-F452-347AA35C2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2533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1139-0CF3-96E7-3D6B-ECABBE83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22A1-8CBB-1DA0-B0E2-4E73FEE4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AB42A-ED42-1649-147F-8BE0C2F7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E4447-3B6D-9B79-DE17-355DB89A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82592-F948-E972-FDF3-C93ECB12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09C65-418D-230C-2057-357E5A7B0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573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BF2E-14C2-2190-DFF9-FA9E87D7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D9BDD-2EF8-E8A6-299A-85729D565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3E189-B63D-19B6-4C4E-093926043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30789D-E02B-E1FD-FF1F-0CFC01C7D5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4AD8A-C164-A02C-EDBE-7DBA8944A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1ABEA-DFDA-3E2A-B6AB-1C746B3D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D49BA-3A64-A6B1-06A0-8CF9E4A06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7F4A23-A9CC-EDAA-4AFC-A30F9A5D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666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9597-2511-4C33-0DB1-D680BEA3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45C30-68B9-8059-7A2A-6C43BF0A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4B4564-AE85-CA98-85EC-37705A78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B51F9-A950-21ED-A9A8-F5E81463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19820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BF11B5-DE05-C0A3-163D-0CAF268E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7DB3F4-49DE-0E8C-4F9C-8A0CA4ADA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DE00B-00D6-7144-2716-07D823B8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410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FBA8-5B7D-3348-5ED8-233C38388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E694-76DC-07B2-3BCF-942D39B3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5851B-6CBA-1501-F19E-0E24A5521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3FB8E-C37E-4EE3-E930-750723E2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5B516-CC1B-D239-446D-3E48165CD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10F-2242-CA4A-6114-6B216F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950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B14B-CE6E-814D-D7D7-275A75203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3EC13-C262-A6BA-EC89-95DAE274D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802D7-AA80-5500-48B6-C781E2AD4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BB724-D9C2-8FB9-E5FE-4AFC83CD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3006C-CD70-E1E0-14CA-B03395F83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2117F-1ACF-AB23-A5C6-12C61584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36097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32B7-E204-6A62-DD92-95979CE2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9AE2C-E12B-9765-3398-297FD94C6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B75A6-A95D-11BF-9ED9-1A20659F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8E7B6-2C2C-E482-F3D0-6AF2AD90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3562-A001-5A3B-0529-E7705CB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5177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F49E9-9C51-F50F-2481-6CA267FD3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F2930-9E28-E196-AEC9-4ECFEA9D8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77D84-4C4F-6220-3261-2CC65DBC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83366-5959-52CA-4377-EFB4DD37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2D602-0757-6092-A493-1DC747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987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35">
            <a:extLst>
              <a:ext uri="{FF2B5EF4-FFF2-40B4-BE49-F238E27FC236}">
                <a16:creationId xmlns:a16="http://schemas.microsoft.com/office/drawing/2014/main" id="{60CC2483-EFA4-79F8-8406-DD349C791CB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36">
              <a:extLst>
                <a:ext uri="{FF2B5EF4-FFF2-40B4-BE49-F238E27FC236}">
                  <a16:creationId xmlns:a16="http://schemas.microsoft.com/office/drawing/2014/main" id="{14FE9DCF-95F3-6D86-DF62-45654833E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47">
              <a:extLst>
                <a:ext uri="{FF2B5EF4-FFF2-40B4-BE49-F238E27FC236}">
                  <a16:creationId xmlns:a16="http://schemas.microsoft.com/office/drawing/2014/main" id="{582067D4-2B5E-B050-3E01-CD591A29BD1A}"/>
                </a:ext>
              </a:extLst>
            </p:cNvPr>
            <p:cNvSpPr/>
            <p:nvPr/>
          </p:nvSpPr>
          <p:spPr>
            <a:xfrm flipV="1">
              <a:off x="197963" y="151858"/>
              <a:ext cx="11796074" cy="65040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Elsie" panose="02000000000000000000" charset="0"/>
                <a:cs typeface="Elsie" panose="02000000000000000000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2949A5-3979-DE0A-4654-00A914EFD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A0729-107E-62AB-4EE8-23F3CCEB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6411-8491-D542-D4BE-F5DB8098C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BAB5-B6C3-2349-A137-A1C84FFCEBCA}" type="datetimeFigureOut">
              <a:t>8/24/2023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0D6FC-A388-5681-846B-7B9DEAF3E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054AB-109B-3193-A197-9F1C04650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C5F2-4BB3-1E40-AAED-5A65651084C4}" type="slidenum"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68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36015" y="1105535"/>
            <a:ext cx="9920605" cy="246221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8000" dirty="0">
                <a:solidFill>
                  <a:srgbClr val="539469"/>
                </a:solidFill>
                <a:latin typeface="Elsie" panose="02000000000000000000" charset="0"/>
                <a:ea typeface="Elsie" panose="02000000000000000000" charset="0"/>
                <a:cs typeface="宋体" panose="02010600030101010101" pitchFamily="2" charset="-122"/>
              </a:rPr>
              <a:t>KHÁM PHÁ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8000" dirty="0">
                <a:solidFill>
                  <a:srgbClr val="539469"/>
                </a:solidFill>
                <a:latin typeface="Elsie" panose="02000000000000000000" charset="0"/>
                <a:ea typeface="Elsie" panose="02000000000000000000" charset="0"/>
                <a:cs typeface="宋体" panose="02010600030101010101" pitchFamily="2" charset="-122"/>
              </a:rPr>
              <a:t>BẢN THÂN (T2)</a:t>
            </a:r>
            <a:endParaRPr lang="en-US" altLang="zh-CN" sz="8000" dirty="0">
              <a:solidFill>
                <a:srgbClr val="539469"/>
              </a:solidFill>
              <a:latin typeface="Elsie" panose="02000000000000000000" charset="0"/>
              <a:ea typeface="Elsie" panose="02000000000000000000" charset="0"/>
              <a:cs typeface="宋体" panose="02010600030101010101" pitchFamily="2" charset="-122"/>
            </a:endParaRPr>
          </a:p>
        </p:txBody>
      </p:sp>
      <p:pic>
        <p:nvPicPr>
          <p:cNvPr id="18" name="6-轻音乐-钢琴弦乐铃-欢快可爱配乐-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075" y="-1241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C137D45-A516-1616-F483-EAB029D422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r="-2" b="17509"/>
          <a:stretch/>
        </p:blipFill>
        <p:spPr>
          <a:xfrm>
            <a:off x="466343" y="448055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45E7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146A3-16F5-083A-15DD-056C02DDBBAA}"/>
              </a:ext>
            </a:extLst>
          </p:cNvPr>
          <p:cNvSpPr txBox="1"/>
          <p:nvPr/>
        </p:nvSpPr>
        <p:spPr>
          <a:xfrm>
            <a:off x="9820159" y="825189"/>
            <a:ext cx="1912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LẬP KẾ HOẠCH ĐỂ PHÁT HUY ĐIỂM MẠNH, KHẮC PHỤC ĐIỂM YẾU CỦA BẢN THÂN</a:t>
            </a:r>
          </a:p>
        </p:txBody>
      </p:sp>
      <p:pic>
        <p:nvPicPr>
          <p:cNvPr id="6" name="Picture 5" descr="A picture containing map&#10;&#10;Description automatically generated">
            <a:extLst>
              <a:ext uri="{FF2B5EF4-FFF2-40B4-BE49-F238E27FC236}">
                <a16:creationId xmlns:a16="http://schemas.microsoft.com/office/drawing/2014/main" id="{A240BEF4-9261-0B0C-7F4C-2CE42F8AF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86" y="4419227"/>
            <a:ext cx="1936991" cy="19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73719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AFA80-BD16-B183-6BAA-BC200523C595}"/>
              </a:ext>
            </a:extLst>
          </p:cNvPr>
          <p:cNvSpPr txBox="1"/>
          <p:nvPr/>
        </p:nvSpPr>
        <p:spPr>
          <a:xfrm>
            <a:off x="1600200" y="4269282"/>
            <a:ext cx="89916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ĐỀ XUẤT CÁCH ỨNG XỬ THỂ HIỆN TƯ DUY TÍCH CỰC TRONG TÌNH HUỐNG SAU.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58A685F-42F3-FFB2-B5E6-9ED035A9C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6" y="1216829"/>
            <a:ext cx="5688237" cy="2317955"/>
          </a:xfrm>
          <a:prstGeom prst="rect">
            <a:avLst/>
          </a:prstGeom>
        </p:spPr>
      </p:pic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1A5BDEE-15AD-B6A4-8027-1E7FD2FC2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8827"/>
            <a:ext cx="5811814" cy="219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4083652" y="1429658"/>
            <a:ext cx="4044348" cy="844606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600" dirty="0">
                <a:solidFill>
                  <a:schemeClr val="bg1"/>
                </a:solidFill>
                <a:latin typeface="iCiel Cadena" panose="02000503000000020004" pitchFamily="2" charset="77"/>
                <a:ea typeface="Elsie" panose="02000000000000000000" charset="0"/>
              </a:rPr>
              <a:t>Part FIVE</a:t>
            </a:r>
          </a:p>
        </p:txBody>
      </p:sp>
      <p:sp>
        <p:nvSpPr>
          <p:cNvPr id="4" name="矩形 3"/>
          <p:cNvSpPr/>
          <p:nvPr/>
        </p:nvSpPr>
        <p:spPr>
          <a:xfrm>
            <a:off x="749172" y="2274264"/>
            <a:ext cx="1071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4800" spc="600" dirty="0">
                <a:solidFill>
                  <a:srgbClr val="539469"/>
                </a:solidFill>
                <a:latin typeface="iCiel Cadena" panose="02000503000000020004" pitchFamily="2" charset="77"/>
                <a:ea typeface="Elsie" panose="02000000000000000000" charset="0"/>
              </a:rPr>
              <a:t>VẬN DỤNG</a:t>
            </a:r>
            <a:endParaRPr kumimoji="1" lang="zh-CN" altLang="en-US" sz="4800" spc="600" dirty="0">
              <a:solidFill>
                <a:srgbClr val="539469"/>
              </a:solidFill>
              <a:latin typeface="iCiel Cadena" panose="02000503000000020004" pitchFamily="2" charset="77"/>
              <a:ea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0092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4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E84E753-6C4E-9DEF-6602-6734F2E42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20724"/>
            <a:ext cx="10905066" cy="441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4083652" y="1429658"/>
            <a:ext cx="4044348" cy="844606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600" dirty="0">
                <a:solidFill>
                  <a:schemeClr val="bg1"/>
                </a:solidFill>
                <a:latin typeface="iCiel Cadena" panose="02000503000000020004" pitchFamily="2" charset="77"/>
                <a:ea typeface="Elsie" panose="02000000000000000000" charset="0"/>
              </a:rPr>
              <a:t>Part SIX</a:t>
            </a:r>
          </a:p>
        </p:txBody>
      </p:sp>
      <p:sp>
        <p:nvSpPr>
          <p:cNvPr id="4" name="矩形 3"/>
          <p:cNvSpPr/>
          <p:nvPr/>
        </p:nvSpPr>
        <p:spPr>
          <a:xfrm>
            <a:off x="749172" y="2274264"/>
            <a:ext cx="1071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4800" spc="600" dirty="0">
                <a:solidFill>
                  <a:srgbClr val="539469"/>
                </a:solidFill>
                <a:latin typeface="iCiel Cadena" panose="02000503000000020004" pitchFamily="2" charset="77"/>
                <a:ea typeface="Elsie" panose="02000000000000000000" charset="0"/>
              </a:rPr>
              <a:t>ĐÁNH GIÁ</a:t>
            </a:r>
            <a:endParaRPr kumimoji="1" lang="zh-CN" altLang="en-US" sz="4800" spc="600" dirty="0">
              <a:solidFill>
                <a:srgbClr val="539469"/>
              </a:solidFill>
              <a:latin typeface="iCiel Cadena" panose="02000503000000020004" pitchFamily="2" charset="77"/>
              <a:ea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5036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3123B-AED9-BA8D-F956-9FCDBDDF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pPr algn="ctr"/>
            <a:r>
              <a:rPr lang="en-VN"/>
              <a:t>ĐÁNH GIÁ CUỐI CHỦ ĐỀ</a:t>
            </a:r>
          </a:p>
        </p:txBody>
      </p:sp>
      <p:pic>
        <p:nvPicPr>
          <p:cNvPr id="11" name="Content Placeholder 10" descr="A white flower with yellow center&#10;&#10;Description automatically generated with medium confidence">
            <a:extLst>
              <a:ext uri="{FF2B5EF4-FFF2-40B4-BE49-F238E27FC236}">
                <a16:creationId xmlns:a16="http://schemas.microsoft.com/office/drawing/2014/main" id="{5AA5C3AE-C7BE-0D80-30C9-2C8E9FF69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3094976"/>
            <a:ext cx="3505200" cy="2473036"/>
          </a:xfr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CE5809F-595B-BDA6-4194-4F3D45554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862351"/>
            <a:ext cx="6019331" cy="313005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494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2724" y="1773830"/>
            <a:ext cx="7800276" cy="12306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539469"/>
                </a:solidFill>
                <a:latin typeface="Elsie" panose="02000000000000000000" charset="0"/>
                <a:ea typeface="Elsie" panose="02000000000000000000" charset="0"/>
                <a:cs typeface="宋体" panose="02010600030101010101" pitchFamily="2" charset="-122"/>
              </a:rPr>
              <a:t>THANK  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7D19D-173E-EA94-C258-2CFA4DE07335}"/>
              </a:ext>
            </a:extLst>
          </p:cNvPr>
          <p:cNvSpPr txBox="1"/>
          <p:nvPr/>
        </p:nvSpPr>
        <p:spPr>
          <a:xfrm>
            <a:off x="3128682" y="2829742"/>
            <a:ext cx="78002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4">
            <a:extLst>
              <a:ext uri="{FF2B5EF4-FFF2-40B4-BE49-F238E27FC236}">
                <a16:creationId xmlns:a16="http://schemas.microsoft.com/office/drawing/2014/main" id="{A3E71304-CE03-5679-7067-2614C4580740}"/>
              </a:ext>
            </a:extLst>
          </p:cNvPr>
          <p:cNvSpPr/>
          <p:nvPr/>
        </p:nvSpPr>
        <p:spPr>
          <a:xfrm>
            <a:off x="4140756" y="1920975"/>
            <a:ext cx="4004956" cy="400495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D2E4087-0C33-0D96-2284-A3AB24512916}"/>
              </a:ext>
            </a:extLst>
          </p:cNvPr>
          <p:cNvSpPr/>
          <p:nvPr/>
        </p:nvSpPr>
        <p:spPr>
          <a:xfrm>
            <a:off x="4314666" y="2664307"/>
            <a:ext cx="3700951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TRONG GIỜ KIỂM TRA A HỎI BÀI B THÌ B KHÔNG TRẢ LỜI, VÀ BÀI KTRA ĐÓ A BỊ ĐIỂM THẤP. NGUYÊN NHÂN CHÍNH LÀ DO BẠN B.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E7589D-5DA2-1246-40EF-6C790D3F9E00}"/>
              </a:ext>
            </a:extLst>
          </p:cNvPr>
          <p:cNvSpPr/>
          <p:nvPr/>
        </p:nvSpPr>
        <p:spPr>
          <a:xfrm>
            <a:off x="730190" y="2664307"/>
            <a:ext cx="2214716" cy="212260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ĐÚNG</a:t>
            </a: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</a:t>
            </a: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ì sao?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F1BACC-3F51-85F4-9C11-5C3F11700A3A}"/>
              </a:ext>
            </a:extLst>
          </p:cNvPr>
          <p:cNvSpPr/>
          <p:nvPr/>
        </p:nvSpPr>
        <p:spPr>
          <a:xfrm>
            <a:off x="9341560" y="2551679"/>
            <a:ext cx="2214716" cy="212260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SAI</a:t>
            </a: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</a:t>
            </a:r>
            <a:r>
              <a:rPr kumimoji="0" lang="en-VN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ì sao?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6F707A-31A9-03D7-5E59-FB5632453B7B}"/>
              </a:ext>
            </a:extLst>
          </p:cNvPr>
          <p:cNvCxnSpPr>
            <a:cxnSpLocks/>
          </p:cNvCxnSpPr>
          <p:nvPr/>
        </p:nvCxnSpPr>
        <p:spPr>
          <a:xfrm>
            <a:off x="2944906" y="3725609"/>
            <a:ext cx="1192777" cy="0"/>
          </a:xfrm>
          <a:prstGeom prst="line">
            <a:avLst/>
          </a:prstGeom>
          <a:noFill/>
          <a:ln w="19050" cap="flat" cmpd="sng" algn="ctr">
            <a:solidFill>
              <a:srgbClr val="75A9B4"/>
            </a:solidFill>
            <a:prstDash val="sysDot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5D660-CDF3-F303-0924-D420756D66BC}"/>
              </a:ext>
            </a:extLst>
          </p:cNvPr>
          <p:cNvCxnSpPr>
            <a:cxnSpLocks/>
          </p:cNvCxnSpPr>
          <p:nvPr/>
        </p:nvCxnSpPr>
        <p:spPr>
          <a:xfrm>
            <a:off x="8145711" y="3647894"/>
            <a:ext cx="1192777" cy="0"/>
          </a:xfrm>
          <a:prstGeom prst="line">
            <a:avLst/>
          </a:prstGeom>
          <a:noFill/>
          <a:ln w="19050" cap="flat" cmpd="sng" algn="ctr">
            <a:solidFill>
              <a:srgbClr val="75A9B4"/>
            </a:solidFill>
            <a:prstDash val="sysDot"/>
            <a:miter lim="800000"/>
          </a:ln>
          <a:effectLst/>
        </p:spPr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263" y="524598"/>
            <a:ext cx="44714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dirty="0">
                <a:solidFill>
                  <a:srgbClr val="16727D"/>
                </a:solidFill>
                <a:latin typeface="Montserrat SemiBold" panose="00000700000000000000" pitchFamily="2" charset="0"/>
              </a:rPr>
              <a:t>GÓC TRANH BIỆN</a:t>
            </a:r>
          </a:p>
        </p:txBody>
      </p:sp>
    </p:spTree>
    <p:extLst>
      <p:ext uri="{BB962C8B-B14F-4D97-AF65-F5344CB8AC3E}">
        <p14:creationId xmlns:p14="http://schemas.microsoft.com/office/powerpoint/2010/main" val="2792699240"/>
      </p:ext>
    </p:extLst>
  </p:cSld>
  <p:clrMapOvr>
    <a:masterClrMapping/>
  </p:clrMapOvr>
  <p:transition spd="slow" advClick="0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4083652" y="1429658"/>
            <a:ext cx="4044348" cy="844606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600" dirty="0">
                <a:solidFill>
                  <a:schemeClr val="bg1"/>
                </a:solidFill>
                <a:latin typeface="iCiel Cadena" panose="02000503000000020004" pitchFamily="2" charset="77"/>
                <a:ea typeface="Elsie" panose="02000000000000000000" charset="0"/>
              </a:rPr>
              <a:t>Part three</a:t>
            </a:r>
          </a:p>
        </p:txBody>
      </p:sp>
      <p:sp>
        <p:nvSpPr>
          <p:cNvPr id="4" name="矩形 3"/>
          <p:cNvSpPr/>
          <p:nvPr/>
        </p:nvSpPr>
        <p:spPr>
          <a:xfrm>
            <a:off x="749172" y="2274264"/>
            <a:ext cx="107133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4400" spc="600" dirty="0">
                <a:solidFill>
                  <a:srgbClr val="539469"/>
                </a:solidFill>
                <a:latin typeface="Elsie" panose="02000000000000000000" charset="0"/>
                <a:ea typeface="Elsie" panose="02000000000000000000" charset="0"/>
              </a:rPr>
              <a:t>TÌM HIỂU VỀ QUAN ĐIỂM SỐNG</a:t>
            </a:r>
            <a:endParaRPr kumimoji="1" lang="zh-CN" altLang="en-US" sz="4400" spc="600" dirty="0">
              <a:solidFill>
                <a:srgbClr val="539469"/>
              </a:solidFill>
              <a:latin typeface="Elsie" panose="02000000000000000000" charset="0"/>
              <a:ea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5760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C9718-4B2C-F8A5-0915-D32668228E77}"/>
              </a:ext>
            </a:extLst>
          </p:cNvPr>
          <p:cNvSpPr txBox="1"/>
          <p:nvPr/>
        </p:nvSpPr>
        <p:spPr>
          <a:xfrm>
            <a:off x="526073" y="489439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THẢO LUẬN VỀ QUAN ĐIỂM SỐNG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D2CE951-6E50-6D07-C4F3-D180F725D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377274"/>
            <a:ext cx="11496821" cy="20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8620"/>
      </p:ext>
    </p:extLst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drawing a face on a white board&#10;&#10;Description automatically generated with low confidence">
            <a:extLst>
              <a:ext uri="{FF2B5EF4-FFF2-40B4-BE49-F238E27FC236}">
                <a16:creationId xmlns:a16="http://schemas.microsoft.com/office/drawing/2014/main" id="{D3FF8434-5F48-0446-439E-82D8BA3FD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4" r="1" b="2385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520EBA-7EB8-BF6E-4ECD-D314B112C71B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ĐIỂM SỐNG LÀ GÌ? QUAN ĐIỂM SỐNG SẼ ẢNH HƯỞNG, CHI PHỐI LỐI SỐNG, CÁCH HÀNH ĐỘNG, ỨNG XỬ CỦA CÁ NHÂN NHƯ THẾ NÀO?  VD.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6D49A-54D8-027A-538F-32F06B309413}"/>
              </a:ext>
            </a:extLst>
          </p:cNvPr>
          <p:cNvSpPr/>
          <p:nvPr/>
        </p:nvSpPr>
        <p:spPr>
          <a:xfrm>
            <a:off x="629587" y="5237979"/>
            <a:ext cx="3117954" cy="914400"/>
          </a:xfrm>
          <a:prstGeom prst="rect">
            <a:avLst/>
          </a:prstGeom>
          <a:solidFill>
            <a:srgbClr val="EDEB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THẢO LUẬN </a:t>
            </a:r>
          </a:p>
          <a:p>
            <a:pPr algn="ctr"/>
            <a:r>
              <a:rPr lang="en-VN"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KHĂN TRẢI BÀN</a:t>
            </a:r>
          </a:p>
        </p:txBody>
      </p:sp>
    </p:spTree>
    <p:extLst>
      <p:ext uri="{BB962C8B-B14F-4D97-AF65-F5344CB8AC3E}">
        <p14:creationId xmlns:p14="http://schemas.microsoft.com/office/powerpoint/2010/main" val="10592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FF8434-5F48-0446-439E-82D8BA3FD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2" b="23592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520EBA-7EB8-BF6E-4ECD-D314B112C71B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 QUAN ĐIỂM SỐNG CỦA BẢN THÂN EM?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6D49A-54D8-027A-538F-32F06B309413}"/>
              </a:ext>
            </a:extLst>
          </p:cNvPr>
          <p:cNvSpPr/>
          <p:nvPr/>
        </p:nvSpPr>
        <p:spPr>
          <a:xfrm>
            <a:off x="629587" y="5237979"/>
            <a:ext cx="3117954" cy="914400"/>
          </a:xfrm>
          <a:prstGeom prst="rect">
            <a:avLst/>
          </a:prstGeom>
          <a:solidFill>
            <a:srgbClr val="C29A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VIẾT RA NOTE VÀ DÁN LÊN BẢNG</a:t>
            </a:r>
          </a:p>
        </p:txBody>
      </p:sp>
    </p:spTree>
    <p:extLst>
      <p:ext uri="{BB962C8B-B14F-4D97-AF65-F5344CB8AC3E}">
        <p14:creationId xmlns:p14="http://schemas.microsoft.com/office/powerpoint/2010/main" val="2706359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197963" y="151858"/>
              <a:ext cx="11796074" cy="6504026"/>
              <a:chOff x="197963" y="151858"/>
              <a:chExt cx="11796074" cy="650402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97963" y="151858"/>
                <a:ext cx="11796074" cy="6504026"/>
                <a:chOff x="197963" y="151858"/>
                <a:chExt cx="11796074" cy="6504026"/>
              </a:xfrm>
            </p:grpSpPr>
            <p:sp>
              <p:nvSpPr>
                <p:cNvPr id="19" name="矩形 18"/>
                <p:cNvSpPr/>
                <p:nvPr/>
              </p:nvSpPr>
              <p:spPr>
                <a:xfrm flipV="1">
                  <a:off x="197963" y="151858"/>
                  <a:ext cx="11796074" cy="650402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0" name="TextBox 2"/>
                <p:cNvSpPr txBox="1"/>
                <p:nvPr/>
              </p:nvSpPr>
              <p:spPr>
                <a:xfrm>
                  <a:off x="3862977" y="412176"/>
                  <a:ext cx="44660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altLang="zh-CN" sz="3200" spc="600" dirty="0">
                      <a:solidFill>
                        <a:srgbClr val="539469"/>
                      </a:solidFill>
                      <a:latin typeface="Elsie" panose="02000000000000000000" charset="0"/>
                      <a:ea typeface="Elsie" panose="02000000000000000000" charset="0"/>
                    </a:rPr>
                    <a:t>QUAN ĐIỂM SỐNG</a:t>
                  </a:r>
                  <a:endParaRPr lang="zh-CN" altLang="en-US" sz="3200" spc="600" dirty="0">
                    <a:solidFill>
                      <a:srgbClr val="539469"/>
                    </a:solidFill>
                    <a:latin typeface="Elsie" panose="02000000000000000000" charset="0"/>
                    <a:ea typeface="Elsie" panose="02000000000000000000" charset="0"/>
                  </a:endParaRPr>
                </a:p>
              </p:txBody>
            </p: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2738621" y="1110344"/>
                <a:ext cx="6463884" cy="0"/>
              </a:xfrm>
              <a:prstGeom prst="line">
                <a:avLst/>
              </a:prstGeom>
              <a:ln>
                <a:solidFill>
                  <a:srgbClr val="5394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530601" y="1473500"/>
            <a:ext cx="5667136" cy="4566017"/>
            <a:chOff x="746497" y="1703278"/>
            <a:chExt cx="5667136" cy="4566017"/>
          </a:xfrm>
          <a:solidFill>
            <a:srgbClr val="539469"/>
          </a:solidFill>
        </p:grpSpPr>
        <p:sp>
          <p:nvSpPr>
            <p:cNvPr id="9" name="ïṧḷïḓê-Rectangle 4"/>
            <p:cNvSpPr/>
            <p:nvPr/>
          </p:nvSpPr>
          <p:spPr>
            <a:xfrm>
              <a:off x="746497" y="1703278"/>
              <a:ext cx="5667136" cy="2219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Elsie" panose="02000000000000000000" charset="0"/>
              </a:endParaRPr>
            </a:p>
          </p:txBody>
        </p:sp>
        <p:sp>
          <p:nvSpPr>
            <p:cNvPr id="10" name="ïṧḷïḓê-文本框 10"/>
            <p:cNvSpPr txBox="1"/>
            <p:nvPr/>
          </p:nvSpPr>
          <p:spPr>
            <a:xfrm>
              <a:off x="975473" y="1875835"/>
              <a:ext cx="2915099" cy="688620"/>
            </a:xfrm>
            <a:prstGeom prst="rect">
              <a:avLst/>
            </a:prstGeom>
            <a:grpFill/>
          </p:spPr>
          <p:txBody>
            <a:bodyPr wrap="none" lIns="0" tIns="0" rIns="0" bIns="0">
              <a:normAutofit fontScale="97500"/>
            </a:bodyPr>
            <a:lstStyle/>
            <a:p>
              <a:pPr algn="l" defTabSz="457200"/>
              <a:r>
                <a:rPr kumimoji="1" lang="vi-VN" altLang="zh-CN" sz="3600" dirty="0">
                  <a:solidFill>
                    <a:schemeClr val="bg1"/>
                  </a:solidFill>
                  <a:latin typeface="Calibri Light" panose="020F0302020204030204" pitchFamily="34" charset="0"/>
                  <a:ea typeface="Elsie" panose="02000000000000000000" charset="0"/>
                  <a:cs typeface="Calibri Light" panose="020F0302020204030204" pitchFamily="34" charset="0"/>
                  <a:sym typeface="+mn-ea"/>
                </a:rPr>
                <a:t>KHÁI NIỆM</a:t>
              </a:r>
              <a:endParaRPr kumimoji="1" lang="zh-CN" altLang="en-US" sz="3600" spc="600" dirty="0">
                <a:solidFill>
                  <a:schemeClr val="bg1"/>
                </a:solidFill>
                <a:latin typeface="Calibri Light" panose="020F0302020204030204" pitchFamily="34" charset="0"/>
                <a:ea typeface="Elsie" panose="02000000000000000000" charset="0"/>
                <a:cs typeface="Calibri Light" panose="020F0302020204030204" pitchFamily="34" charset="0"/>
                <a:sym typeface="+mn-ea"/>
              </a:endParaRPr>
            </a:p>
          </p:txBody>
        </p:sp>
        <p:sp>
          <p:nvSpPr>
            <p:cNvPr id="11" name="ïṧḷïḓê-Rectangle 8"/>
            <p:cNvSpPr/>
            <p:nvPr/>
          </p:nvSpPr>
          <p:spPr>
            <a:xfrm>
              <a:off x="746497" y="4049430"/>
              <a:ext cx="5667136" cy="2219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Elsie" panose="02000000000000000000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40750" y="2458419"/>
              <a:ext cx="5228234" cy="1399742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dirty="0">
                  <a:solidFill>
                    <a:schemeClr val="bg1"/>
                  </a:solidFill>
                  <a:latin typeface="Elsie" panose="02000000000000000000" charset="0"/>
                  <a:ea typeface="Elsie" panose="02000000000000000000" charset="0"/>
                </a:rPr>
                <a:t>QUAN ĐIỂM SỐNG LÀ CÁCH NHÌN NHẬN, CÁCH SUY NGHĨ, Ý KIẾN VỀ CUỘC SỐNG, MỤC ĐÍCH SỐNG, Ý NGHĨA, GIÁ TRỊ CỦA CỘC SỐNG, VỀ CÁCH SỐNG, LỐI SỐNG</a:t>
              </a:r>
              <a:endParaRPr lang="zh-CN" altLang="en-US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40750" y="4405843"/>
              <a:ext cx="5228234" cy="1545038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000" dirty="0">
                  <a:solidFill>
                    <a:schemeClr val="bg1"/>
                  </a:solidFill>
                  <a:latin typeface="Elsie" panose="02000000000000000000" charset="0"/>
                  <a:ea typeface="Elsie" panose="02000000000000000000" charset="0"/>
                </a:rPr>
                <a:t>QUAN ĐIỂM SỐNG CỦA CÁ NHÂN RẤT QUAN TRỌNG, NÓ SẼ ĐỊNH HƯỚNG, CHI PHỐI LỐI SỐNG, CÁCH HÀNH ĐỘNG, ỨNG XỬ CỦA CÁ NHÂN ĐÓ.</a:t>
              </a:r>
              <a:endParaRPr lang="zh-CN" altLang="en-US" sz="2000" dirty="0">
                <a:solidFill>
                  <a:schemeClr val="bg1"/>
                </a:solidFill>
                <a:latin typeface="Elsie" panose="02000000000000000000" charset="0"/>
                <a:ea typeface="Elsie" panose="02000000000000000000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9321656-9C48-E8DD-A394-AA1C036D7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97" y="1929708"/>
            <a:ext cx="5355888" cy="3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72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34">
            <a:extLst>
              <a:ext uri="{FF2B5EF4-FFF2-40B4-BE49-F238E27FC236}">
                <a16:creationId xmlns:a16="http://schemas.microsoft.com/office/drawing/2014/main" id="{A3E71304-CE03-5679-7067-2614C4580740}"/>
              </a:ext>
            </a:extLst>
          </p:cNvPr>
          <p:cNvSpPr/>
          <p:nvPr/>
        </p:nvSpPr>
        <p:spPr>
          <a:xfrm>
            <a:off x="4140756" y="1920975"/>
            <a:ext cx="4004956" cy="400495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ED2E4087-0C33-0D96-2284-A3AB24512916}"/>
              </a:ext>
            </a:extLst>
          </p:cNvPr>
          <p:cNvSpPr/>
          <p:nvPr/>
        </p:nvSpPr>
        <p:spPr>
          <a:xfrm>
            <a:off x="4314666" y="2664307"/>
            <a:ext cx="3700951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- TỐT GỖ HƠN TỐT NƯỚC SƠN.</a:t>
            </a:r>
          </a:p>
          <a:p>
            <a:pPr marL="342900" indent="-342900" algn="ctr">
              <a:buFontTx/>
              <a:buChar char="-"/>
            </a:pPr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CÓ CHÍ THÌ NÊN.</a:t>
            </a:r>
          </a:p>
          <a:p>
            <a:pPr marL="342900" indent="-342900" algn="ctr">
              <a:buFontTx/>
              <a:buChar char="-"/>
            </a:pPr>
            <a:r>
              <a:rPr lang="vi-VN" altLang="zh-CN" sz="2400" dirty="0">
                <a:solidFill>
                  <a:prstClr val="white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CÓ CÔNG MÀI SẮT, CÓ NGÀY NÊN KIM.</a:t>
            </a:r>
            <a:endParaRPr lang="zh-CN" altLang="en-US" sz="2400" dirty="0">
              <a:solidFill>
                <a:prstClr val="white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E7589D-5DA2-1246-40EF-6C790D3F9E00}"/>
              </a:ext>
            </a:extLst>
          </p:cNvPr>
          <p:cNvSpPr/>
          <p:nvPr/>
        </p:nvSpPr>
        <p:spPr>
          <a:xfrm>
            <a:off x="730190" y="2664307"/>
            <a:ext cx="2214716" cy="212260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ĐỒNG Ý</a:t>
            </a:r>
            <a:r>
              <a:rPr kumimoji="0" lang="en-V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</a:t>
            </a:r>
            <a:r>
              <a:rPr kumimoji="0" lang="en-V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ì sao?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F1BACC-3F51-85F4-9C11-5C3F11700A3A}"/>
              </a:ext>
            </a:extLst>
          </p:cNvPr>
          <p:cNvSpPr/>
          <p:nvPr/>
        </p:nvSpPr>
        <p:spPr>
          <a:xfrm>
            <a:off x="9341560" y="2551679"/>
            <a:ext cx="2214716" cy="2122607"/>
          </a:xfrm>
          <a:prstGeom prst="ellipse">
            <a:avLst/>
          </a:prstGeom>
          <a:solidFill>
            <a:srgbClr val="3796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KHÔNG ĐỒNG Ý</a:t>
            </a:r>
            <a:r>
              <a:rPr kumimoji="0" lang="en-V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</a:t>
            </a:r>
            <a:r>
              <a:rPr kumimoji="0" lang="en-VN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ì sao?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6F707A-31A9-03D7-5E59-FB5632453B7B}"/>
              </a:ext>
            </a:extLst>
          </p:cNvPr>
          <p:cNvCxnSpPr>
            <a:cxnSpLocks/>
          </p:cNvCxnSpPr>
          <p:nvPr/>
        </p:nvCxnSpPr>
        <p:spPr>
          <a:xfrm>
            <a:off x="2944906" y="3725609"/>
            <a:ext cx="1192777" cy="0"/>
          </a:xfrm>
          <a:prstGeom prst="line">
            <a:avLst/>
          </a:prstGeom>
          <a:noFill/>
          <a:ln w="19050" cap="flat" cmpd="sng" algn="ctr">
            <a:solidFill>
              <a:srgbClr val="75A9B4"/>
            </a:solidFill>
            <a:prstDash val="sysDot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A5D660-CDF3-F303-0924-D420756D66BC}"/>
              </a:ext>
            </a:extLst>
          </p:cNvPr>
          <p:cNvCxnSpPr>
            <a:cxnSpLocks/>
          </p:cNvCxnSpPr>
          <p:nvPr/>
        </p:nvCxnSpPr>
        <p:spPr>
          <a:xfrm>
            <a:off x="8145711" y="3647894"/>
            <a:ext cx="1192777" cy="0"/>
          </a:xfrm>
          <a:prstGeom prst="line">
            <a:avLst/>
          </a:prstGeom>
          <a:noFill/>
          <a:ln w="19050" cap="flat" cmpd="sng" algn="ctr">
            <a:solidFill>
              <a:srgbClr val="75A9B4"/>
            </a:solidFill>
            <a:prstDash val="sysDot"/>
            <a:miter lim="800000"/>
          </a:ln>
          <a:effectLst/>
        </p:spPr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839A8116-D122-66F4-7D41-A97EF4A7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263" y="524598"/>
            <a:ext cx="4471475" cy="4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3200" dirty="0">
                <a:solidFill>
                  <a:srgbClr val="16727D"/>
                </a:solidFill>
                <a:latin typeface="Montserrat SemiBold" panose="00000700000000000000" pitchFamily="2" charset="0"/>
              </a:rPr>
              <a:t>GÓC TRANH BIỆN</a:t>
            </a:r>
          </a:p>
        </p:txBody>
      </p:sp>
    </p:spTree>
    <p:extLst>
      <p:ext uri="{BB962C8B-B14F-4D97-AF65-F5344CB8AC3E}">
        <p14:creationId xmlns:p14="http://schemas.microsoft.com/office/powerpoint/2010/main" val="240716680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4083652" y="1429658"/>
            <a:ext cx="4044348" cy="844606"/>
          </a:xfrm>
          <a:prstGeom prst="roundRect">
            <a:avLst>
              <a:gd name="adj" fmla="val 0"/>
            </a:avLst>
          </a:prstGeom>
          <a:solidFill>
            <a:srgbClr val="539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spc="600" dirty="0">
                <a:solidFill>
                  <a:schemeClr val="bg1"/>
                </a:solidFill>
                <a:latin typeface="iCiel Cadena" panose="02000503000000020004" pitchFamily="2" charset="77"/>
                <a:ea typeface="Elsie" panose="02000000000000000000" charset="0"/>
              </a:rPr>
              <a:t>Part FOUR</a:t>
            </a:r>
          </a:p>
        </p:txBody>
      </p:sp>
      <p:sp>
        <p:nvSpPr>
          <p:cNvPr id="4" name="矩形 3"/>
          <p:cNvSpPr/>
          <p:nvPr/>
        </p:nvSpPr>
        <p:spPr>
          <a:xfrm>
            <a:off x="749172" y="2274264"/>
            <a:ext cx="1071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vi-VN" altLang="zh-CN" sz="4800" spc="600" dirty="0">
                <a:solidFill>
                  <a:srgbClr val="539469"/>
                </a:solidFill>
                <a:latin typeface="iCiel Cadena" panose="02000503000000020004" pitchFamily="2" charset="77"/>
                <a:ea typeface="Elsie" panose="02000000000000000000" charset="0"/>
              </a:rPr>
              <a:t>RÈN LUYỆN</a:t>
            </a:r>
            <a:endParaRPr kumimoji="1" lang="zh-CN" altLang="en-US" sz="4800" spc="600" dirty="0">
              <a:solidFill>
                <a:srgbClr val="539469"/>
              </a:solidFill>
              <a:latin typeface="iCiel Cadena" panose="02000503000000020004" pitchFamily="2" charset="77"/>
              <a:ea typeface="Elsie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429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418</Words>
  <Application>Microsoft Office PowerPoint</Application>
  <PresentationFormat>Widescreen</PresentationFormat>
  <Paragraphs>54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Calibri Light</vt:lpstr>
      <vt:lpstr>Elsie</vt:lpstr>
      <vt:lpstr>iCiel Cadena</vt:lpstr>
      <vt:lpstr>Montserrat</vt:lpstr>
      <vt:lpstr>Montserrat SemiBold</vt:lpstr>
      <vt:lpstr>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CUỐI CHỦ ĐỀ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2018-02-23T07:21:00Z</dcterms:created>
  <dcterms:modified xsi:type="dcterms:W3CDTF">2023-08-23T17:39:24Z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C10D297985EA43C9A6DDDA245C0E326E</vt:lpwstr>
  </property>
</Properties>
</file>