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7" r:id="rId1"/>
    <p:sldMasterId id="2147483849" r:id="rId2"/>
  </p:sldMasterIdLst>
  <p:notesMasterIdLst>
    <p:notesMasterId r:id="rId20"/>
  </p:notesMasterIdLst>
  <p:sldIdLst>
    <p:sldId id="302" r:id="rId3"/>
    <p:sldId id="257" r:id="rId4"/>
    <p:sldId id="304" r:id="rId5"/>
    <p:sldId id="306" r:id="rId6"/>
    <p:sldId id="307" r:id="rId7"/>
    <p:sldId id="311" r:id="rId8"/>
    <p:sldId id="268" r:id="rId9"/>
    <p:sldId id="325" r:id="rId10"/>
    <p:sldId id="312" r:id="rId11"/>
    <p:sldId id="309" r:id="rId12"/>
    <p:sldId id="314" r:id="rId13"/>
    <p:sldId id="326" r:id="rId14"/>
    <p:sldId id="316" r:id="rId15"/>
    <p:sldId id="319" r:id="rId16"/>
    <p:sldId id="320" r:id="rId17"/>
    <p:sldId id="321" r:id="rId18"/>
    <p:sldId id="322" r:id="rId19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9900FF"/>
    <a:srgbClr val="0000CC"/>
    <a:srgbClr val="FF0000"/>
    <a:srgbClr val="FF0066"/>
    <a:srgbClr val="996600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>
      <p:cViewPr varScale="1">
        <p:scale>
          <a:sx n="72" d="100"/>
          <a:sy n="72" d="100"/>
        </p:scale>
        <p:origin x="11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4EF046-C606-4AFD-B4A8-2087F0DB7400}" type="datetimeFigureOut">
              <a:rPr lang="en-US" smtClean="0"/>
              <a:t>8/5/2022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0125BE-28C2-45B7-B4DB-E15D98636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327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5581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85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85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85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85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85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87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215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916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420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50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85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0125BE-28C2-45B7-B4DB-E15D986362E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1660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0125BE-28C2-45B7-B4DB-E15D986362E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85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F8F55DA3-0432-43C1-A9CC-2757F68719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FED928-083D-4EEB-B5E9-D69B456E117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FABEF3-4B61-44E5-9964-FF8EDF37F89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48B5D-F38F-3976-3449-4720D08E6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FA581-81E6-4CC2-BAC7-1AE1637F6E75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704B0-B7CB-93A4-C9B9-418BF589B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B2AC70-6738-1BB6-D8DC-8807AD0BF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BC2DB8-58B6-464E-89DF-68E1C0809551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160345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9A5025-A587-E3C8-54FE-706199C6C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F605E-0816-482C-AA40-6053D78EEBD1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5F42E6-4F5E-1B64-FD3E-7D95862F7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46F40-52E6-58A9-F86A-A654325FE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4B837-884D-4986-9841-4DAAC6600010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156162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8305B2-D134-A658-569F-29F96EB87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333C3-3BBF-4B96-80B3-AE9CD182BE07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B912DB-7C7D-20C6-FE77-5542152F7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6AAB4F-A3C2-59E5-C71A-E340C5E41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57A68-81DC-4F5E-B65F-8A2B6A3FC3E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248746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853944E-6603-5F6B-DE27-3C04FE0F4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3CF38-E812-44E6-A606-B335E236CF91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7C26FF7-F53A-5370-8F07-D243E4C32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4C3621-3675-7078-12F5-1FC7BEB3C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6040B-B4DE-4F42-85B5-0FEC7E9B3585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681386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A0D3AFC-E742-0A9F-5A99-6E6C3AAA6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3C15C-B9B4-4D30-A1B7-9FFF499CFB6C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6834236-F047-6FA5-9AFB-2A3BCE52F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A15C52D-858E-E1AE-2A58-BC5768B34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661C1-58E2-42C9-AA7C-64F699C99B9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610574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93B2D9B-EEA0-BF5B-6EAC-B8AF70B61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82F3F-6AF5-4583-B0BB-18FF9AAC2535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15E667C-1140-A3C8-C346-A7956D768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ECEC259-AA7F-3FAC-5062-FD476D420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548736-D118-4630-A5BD-7F54AF4131A6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4373696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56D6484-B60D-F530-72DF-BF6545FA4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9ED02-2A0D-4065-81DF-2271552B9B8A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C25F227-1F11-0667-663D-504D653BE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4E32A2-4DB3-5AF0-7AB1-6C63D548E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56BDDE-827B-4046-A4BA-ED8FF928267D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721655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8733271-327A-BEED-2A86-DB31D5F95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C079A-D67B-4421-99ED-EFC4D5E681BF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C7E0534-BDD5-377E-30C8-7FD935AD3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CBE820-B9F1-5886-0094-4BAC46965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9A0176-A186-4F14-9CA0-0224E04A976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558838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4F137529-124D-4A18-93F4-D11100F7896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19B9D5-1137-0F3B-6A16-B237E7E53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94564-34AF-4A1D-B624-F0D7C2220365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22903D2-D7D7-A85E-C3CD-6D0560BF7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4C4230-642A-068C-272A-E782994BA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FF2926-182C-44BE-A3D3-C90E1AA7A78D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4089756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7FB9F0-BABA-3AF5-FF2E-6095A83C5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778F6-37DD-46C9-B1C1-A48BF29E8006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7C2FA-21F3-48D6-52FE-CCCFE2D6A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AD051C-2703-B7F6-D0DB-63697521C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2C0E7-8891-48D1-AD2D-EE9F1DD30A0B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6488043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FD426-EA8E-8BC9-F446-16FFC716A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D7A6F-3A90-4A42-B048-24A938A254D3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67944-518C-9D42-06C2-057EA5BEC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D70D3-9DCF-CFF3-CFA1-951E7345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4163A-6857-42CC-B5DA-008799EE703F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480189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7094B2D2-1431-4E6D-B6F3-9144BCF4CAC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43725-F6C7-461F-8049-919101228C8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D57F00-9D7E-4208-830F-48E62BE268D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90E33210-BEEC-4BBB-88C2-6123D69FF5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0B28A5-9FC0-4A4A-AF9D-B003AA208F5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53CDC381-51D3-44B8-AEFC-FA4D3D79AF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652AFCA4-F783-4739-AB19-349DE07969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9C52861-7A50-4278-9E6F-AB92D43C8E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i="0" u="none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Placeholder 1">
            <a:extLst>
              <a:ext uri="{FF2B5EF4-FFF2-40B4-BE49-F238E27FC236}">
                <a16:creationId xmlns:a16="http://schemas.microsoft.com/office/drawing/2014/main" id="{B7EFAB35-2289-DAEE-CCF1-3758C2A75A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vi-VN" altLang="en-US"/>
          </a:p>
        </p:txBody>
      </p:sp>
      <p:sp>
        <p:nvSpPr>
          <p:cNvPr id="19459" name="Text Placeholder 2">
            <a:extLst>
              <a:ext uri="{FF2B5EF4-FFF2-40B4-BE49-F238E27FC236}">
                <a16:creationId xmlns:a16="http://schemas.microsoft.com/office/drawing/2014/main" id="{FE1A768D-979C-FEA7-325F-4587DD05F9B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vi-V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BCA4E-DAE8-09BE-B1DF-0C34AB3252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262853-F5C4-4FAE-9DC9-D63786558FAA}" type="datetimeFigureOut">
              <a:rPr lang="vi-VN"/>
              <a:pPr>
                <a:defRPr/>
              </a:pPr>
              <a:t>04/08/2022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35E82-1371-7F6E-0758-8E61EDC09B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33CED-16C9-01B7-B507-A0D05B58CD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6AF4FB-F58B-4C5C-81F5-30C7FE4B3C9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122521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7.wmf"/><Relationship Id="rId9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4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160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21.jpeg"/><Relationship Id="rId12" Type="http://schemas.openxmlformats.org/officeDocument/2006/relationships/image" Target="../media/image24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23.wmf"/><Relationship Id="rId4" Type="http://schemas.openxmlformats.org/officeDocument/2006/relationships/image" Target="../media/image19.emf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922055" y="53020"/>
            <a:ext cx="7010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vi-VN" sz="2800" i="1" dirty="0"/>
              <a:t>"Nếu tôi có tầm nhìn xa hơn những người khác, đó là vì tôi đứng trên vai của những người khổng lồ"</a:t>
            </a:r>
            <a:endParaRPr lang="en-US" sz="2800" dirty="0"/>
          </a:p>
        </p:txBody>
      </p:sp>
      <p:grpSp>
        <p:nvGrpSpPr>
          <p:cNvPr id="8" name="Group 7"/>
          <p:cNvGrpSpPr/>
          <p:nvPr/>
        </p:nvGrpSpPr>
        <p:grpSpPr>
          <a:xfrm>
            <a:off x="4779969" y="1422512"/>
            <a:ext cx="4439036" cy="4272383"/>
            <a:chOff x="4648810" y="1402581"/>
            <a:chExt cx="4439036" cy="4272383"/>
          </a:xfrm>
        </p:grpSpPr>
        <p:pic>
          <p:nvPicPr>
            <p:cNvPr id="5" name="Picture 2" descr="C:\Users\N5110\Desktop\newton5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17645" y="1402581"/>
              <a:ext cx="3897176" cy="2470819"/>
            </a:xfrm>
            <a:prstGeom prst="rect">
              <a:avLst/>
            </a:prstGeom>
            <a:noFill/>
          </p:spPr>
        </p:pic>
        <p:sp>
          <p:nvSpPr>
            <p:cNvPr id="7" name="Rectangle 6"/>
            <p:cNvSpPr/>
            <p:nvPr/>
          </p:nvSpPr>
          <p:spPr>
            <a:xfrm>
              <a:off x="4648810" y="3889860"/>
              <a:ext cx="4439036" cy="17851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vi-VN" sz="2200" b="1"/>
                <a:t>Isaac Newton </a:t>
              </a:r>
              <a:r>
                <a:rPr lang="vi-VN" sz="2200"/>
                <a:t>(1642</a:t>
              </a:r>
              <a:r>
                <a:rPr lang="en-US" sz="2200"/>
                <a:t> </a:t>
              </a:r>
              <a:r>
                <a:rPr lang="vi-VN" sz="2200"/>
                <a:t>– 1727</a:t>
              </a:r>
              <a:r>
                <a:rPr lang="en-US" sz="2200"/>
                <a:t>)</a:t>
              </a:r>
            </a:p>
            <a:p>
              <a:pPr algn="ctr"/>
              <a:r>
                <a:rPr lang="en-US" sz="2200"/>
                <a:t>Nhà vật lý học, nhà thiên văn học,</a:t>
              </a:r>
            </a:p>
            <a:p>
              <a:pPr algn="ctr"/>
              <a:r>
                <a:rPr lang="en-US" sz="2200"/>
                <a:t>nhà triết học, nhà toán học,</a:t>
              </a:r>
            </a:p>
            <a:p>
              <a:pPr algn="ctr"/>
              <a:r>
                <a:rPr lang="en-US" sz="2200"/>
                <a:t>nhà thần học và nhà giả kim thuật</a:t>
              </a:r>
            </a:p>
            <a:p>
              <a:pPr algn="ctr"/>
              <a:r>
                <a:rPr lang="en-US" sz="2200"/>
                <a:t>người Anh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800219" y="1448280"/>
            <a:ext cx="2995590" cy="4256990"/>
            <a:chOff x="1800219" y="1448280"/>
            <a:chExt cx="2995590" cy="4256990"/>
          </a:xfrm>
        </p:grpSpPr>
        <p:pic>
          <p:nvPicPr>
            <p:cNvPr id="39938" name="Picture 2" descr="https://upload.wikimedia.org/wikipedia/commons/thumb/c/cc/Galileo.arp.300pix.jpg/225px-Galileo.arp.300pix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2055" y="1448280"/>
              <a:ext cx="2726755" cy="2461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1800219" y="3920166"/>
              <a:ext cx="2995590" cy="17851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200" b="1"/>
                <a:t>Galileo Galilei</a:t>
              </a:r>
              <a:endParaRPr lang="en-US" sz="2200"/>
            </a:p>
            <a:p>
              <a:pPr algn="ctr"/>
              <a:r>
                <a:rPr lang="en-US" sz="2200"/>
                <a:t>(1564 – 1642)</a:t>
              </a:r>
            </a:p>
            <a:p>
              <a:pPr algn="ctr"/>
              <a:r>
                <a:rPr lang="vi-VN" sz="2200"/>
                <a:t>Nhà</a:t>
              </a:r>
              <a:r>
                <a:rPr lang="en-US" sz="2200"/>
                <a:t> thiên văn học</a:t>
              </a:r>
              <a:r>
                <a:rPr lang="vi-VN" sz="2200"/>
                <a:t>,</a:t>
              </a:r>
              <a:endParaRPr lang="en-US" sz="2200"/>
            </a:p>
            <a:p>
              <a:pPr algn="ctr"/>
              <a:r>
                <a:rPr lang="en-US" sz="2200"/>
                <a:t>vật lý học, toán học</a:t>
              </a:r>
            </a:p>
            <a:p>
              <a:pPr algn="ctr"/>
              <a:r>
                <a:rPr lang="en-US" sz="2200"/>
                <a:t>và triết học người Ý</a:t>
              </a:r>
            </a:p>
          </p:txBody>
        </p:sp>
      </p:grpSp>
      <p:pic>
        <p:nvPicPr>
          <p:cNvPr id="39942" name="Picture 6" descr="Kết quả hình ảnh cho chuyển độn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862" y="1686229"/>
            <a:ext cx="2381250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6" name="Picture 10" descr="Kết quả hình ảnh cho trái đất quay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695" y="3566663"/>
            <a:ext cx="3386323" cy="18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8" name="Picture 12" descr="Kết quả hình ảnh cho chuyển động thẳng đều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269" y="3975587"/>
            <a:ext cx="2986529" cy="107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0" name="Picture 14" descr="Kết quả hình ảnh cho ảnh tĩnh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055" y="1470345"/>
            <a:ext cx="2726755" cy="2057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1772624" y="126170"/>
            <a:ext cx="7254356" cy="115519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buSzPct val="115000"/>
              <a:defRPr/>
            </a:pPr>
            <a:r>
              <a:rPr lang="en-US" sz="3200" b="1" u="sng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 II</a:t>
            </a:r>
            <a:endParaRPr lang="en-US" sz="32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SzPct val="115000"/>
              <a:defRPr/>
            </a:pP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ĐỘNG LỰC HỌC CHẤT ĐIỂM</a:t>
            </a:r>
          </a:p>
        </p:txBody>
      </p:sp>
      <p:pic>
        <p:nvPicPr>
          <p:cNvPr id="17" name="Picture 10" descr="Kết quả hình ảnh cho trái đất quay.gif">
            <a:extLst>
              <a:ext uri="{FF2B5EF4-FFF2-40B4-BE49-F238E27FC236}">
                <a16:creationId xmlns:a16="http://schemas.microsoft.com/office/drawing/2014/main" id="{4F99E55B-5CEE-1467-FDCB-979FA28514D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188" y="3554879"/>
            <a:ext cx="3386323" cy="1806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00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1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7355323" y="2430470"/>
            <a:ext cx="773113" cy="2619375"/>
            <a:chOff x="5017" y="1358"/>
            <a:chExt cx="487" cy="1650"/>
          </a:xfrm>
        </p:grpSpPr>
        <p:sp>
          <p:nvSpPr>
            <p:cNvPr id="6" name="Line 36"/>
            <p:cNvSpPr>
              <a:spLocks noChangeShapeType="1"/>
            </p:cNvSpPr>
            <p:nvPr/>
          </p:nvSpPr>
          <p:spPr bwMode="auto">
            <a:xfrm>
              <a:off x="5072" y="1424"/>
              <a:ext cx="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7" name="Rectangle 37" descr="Dark upward diagonal"/>
            <p:cNvSpPr>
              <a:spLocks noChangeArrowheads="1"/>
            </p:cNvSpPr>
            <p:nvPr/>
          </p:nvSpPr>
          <p:spPr bwMode="auto">
            <a:xfrm>
              <a:off x="5072" y="1358"/>
              <a:ext cx="432" cy="58"/>
            </a:xfrm>
            <a:prstGeom prst="rect">
              <a:avLst/>
            </a:prstGeom>
            <a:pattFill prst="dkUpDiag">
              <a:fgClr>
                <a:schemeClr val="tx2"/>
              </a:fgClr>
              <a:bgClr>
                <a:schemeClr val="bg1"/>
              </a:bgClr>
            </a:patt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8" name="Line 38"/>
            <p:cNvSpPr>
              <a:spLocks noChangeShapeType="1"/>
            </p:cNvSpPr>
            <p:nvPr/>
          </p:nvSpPr>
          <p:spPr bwMode="auto">
            <a:xfrm>
              <a:off x="5280" y="1424"/>
              <a:ext cx="0" cy="12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5184" y="2672"/>
              <a:ext cx="192" cy="336"/>
            </a:xfrm>
            <a:custGeom>
              <a:avLst/>
              <a:gdLst>
                <a:gd name="T0" fmla="*/ 0 w 192"/>
                <a:gd name="T1" fmla="*/ 0 h 336"/>
                <a:gd name="T2" fmla="*/ 192 w 192"/>
                <a:gd name="T3" fmla="*/ 0 h 336"/>
                <a:gd name="T4" fmla="*/ 192 w 192"/>
                <a:gd name="T5" fmla="*/ 192 h 336"/>
                <a:gd name="T6" fmla="*/ 96 w 192"/>
                <a:gd name="T7" fmla="*/ 336 h 336"/>
                <a:gd name="T8" fmla="*/ 0 w 192"/>
                <a:gd name="T9" fmla="*/ 192 h 336"/>
                <a:gd name="T10" fmla="*/ 0 w 192"/>
                <a:gd name="T11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2" h="336">
                  <a:moveTo>
                    <a:pt x="0" y="0"/>
                  </a:moveTo>
                  <a:lnTo>
                    <a:pt x="192" y="0"/>
                  </a:lnTo>
                  <a:lnTo>
                    <a:pt x="192" y="192"/>
                  </a:lnTo>
                  <a:lnTo>
                    <a:pt x="96" y="336"/>
                  </a:lnTo>
                  <a:lnTo>
                    <a:pt x="0" y="19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0" name="Text Box 40"/>
            <p:cNvSpPr txBox="1">
              <a:spLocks noChangeArrowheads="1"/>
            </p:cNvSpPr>
            <p:nvPr/>
          </p:nvSpPr>
          <p:spPr bwMode="auto">
            <a:xfrm>
              <a:off x="5030" y="2413"/>
              <a:ext cx="28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N</a:t>
              </a:r>
            </a:p>
          </p:txBody>
        </p:sp>
        <p:sp>
          <p:nvSpPr>
            <p:cNvPr id="11" name="Text Box 41"/>
            <p:cNvSpPr txBox="1">
              <a:spLocks noChangeArrowheads="1"/>
            </p:cNvSpPr>
            <p:nvPr/>
          </p:nvSpPr>
          <p:spPr bwMode="auto">
            <a:xfrm>
              <a:off x="5017" y="1408"/>
              <a:ext cx="23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M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772831" y="4699891"/>
            <a:ext cx="507682" cy="1286572"/>
            <a:chOff x="7772831" y="4699891"/>
            <a:chExt cx="507682" cy="1286572"/>
          </a:xfrm>
        </p:grpSpPr>
        <p:graphicFrame>
          <p:nvGraphicFramePr>
            <p:cNvPr id="12" name="Object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89660593"/>
                </p:ext>
              </p:extLst>
            </p:nvPr>
          </p:nvGraphicFramePr>
          <p:xfrm>
            <a:off x="7924800" y="5461007"/>
            <a:ext cx="355713" cy="525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39700" imgH="228600" progId="Equation.3">
                    <p:embed/>
                  </p:oleObj>
                </mc:Choice>
                <mc:Fallback>
                  <p:oleObj name="Equation" r:id="rId3" imgW="139700" imgH="228600" progId="Equation.3">
                    <p:embed/>
                    <p:pic>
                      <p:nvPicPr>
                        <p:cNvPr id="12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924800" y="5461007"/>
                          <a:ext cx="355713" cy="5254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Line 43"/>
            <p:cNvSpPr>
              <a:spLocks noChangeShapeType="1"/>
            </p:cNvSpPr>
            <p:nvPr/>
          </p:nvSpPr>
          <p:spPr bwMode="auto">
            <a:xfrm>
              <a:off x="7772831" y="4699891"/>
              <a:ext cx="0" cy="106115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347450" y="1436885"/>
            <a:ext cx="848750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 các lực khi tác dụng đồng thời vào một vật thì không gây gia tốc cho vật  </a:t>
            </a:r>
          </a:p>
        </p:txBody>
      </p:sp>
      <p:sp>
        <p:nvSpPr>
          <p:cNvPr id="17" name="Text Box 52"/>
          <p:cNvSpPr txBox="1">
            <a:spLocks noChangeArrowheads="1"/>
          </p:cNvSpPr>
          <p:nvPr/>
        </p:nvSpPr>
        <p:spPr bwMode="auto">
          <a:xfrm>
            <a:off x="232234" y="971080"/>
            <a:ext cx="55303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781389" y="3507680"/>
            <a:ext cx="487231" cy="1192212"/>
            <a:chOff x="7768137" y="3507680"/>
            <a:chExt cx="487231" cy="1192212"/>
          </a:xfrm>
        </p:grpSpPr>
        <p:sp>
          <p:nvSpPr>
            <p:cNvPr id="18" name="Line 43"/>
            <p:cNvSpPr>
              <a:spLocks noChangeShapeType="1"/>
            </p:cNvSpPr>
            <p:nvPr/>
          </p:nvSpPr>
          <p:spPr bwMode="auto">
            <a:xfrm>
              <a:off x="7768137" y="3633092"/>
              <a:ext cx="0" cy="1066800"/>
            </a:xfrm>
            <a:prstGeom prst="line">
              <a:avLst/>
            </a:prstGeom>
            <a:noFill/>
            <a:ln w="38100">
              <a:solidFill>
                <a:srgbClr val="0000CC"/>
              </a:solidFill>
              <a:round/>
              <a:headEnd type="arrow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graphicFrame>
          <p:nvGraphicFramePr>
            <p:cNvPr id="19" name="Object 42"/>
            <p:cNvGraphicFramePr>
              <a:graphicFrameLocks noChangeAspect="1"/>
            </p:cNvGraphicFramePr>
            <p:nvPr/>
          </p:nvGraphicFramePr>
          <p:xfrm>
            <a:off x="7844205" y="3507680"/>
            <a:ext cx="411163" cy="539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39680" imgH="203040" progId="Equation.DSMT4">
                    <p:embed/>
                  </p:oleObj>
                </mc:Choice>
                <mc:Fallback>
                  <p:oleObj name="Equation" r:id="rId5" imgW="139680" imgH="203040" progId="Equation.DSMT4">
                    <p:embed/>
                    <p:pic>
                      <p:nvPicPr>
                        <p:cNvPr id="19" name="Object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44205" y="3507680"/>
                          <a:ext cx="411163" cy="5397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373673" y="1451441"/>
            <a:ext cx="8396654" cy="83099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4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0" lang="vi-V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hững lực nào tác dụng lên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quả</a:t>
            </a:r>
            <a:r>
              <a:rPr kumimoji="0" lang="en-US" sz="24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nặng</a:t>
            </a:r>
            <a:r>
              <a:rPr kumimoji="0" lang="vi-V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Các lực này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do </a:t>
            </a:r>
            <a:r>
              <a:rPr kumimoji="0" lang="vi-V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 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gây</a:t>
            </a:r>
            <a:r>
              <a:rPr kumimoji="0" lang="en-US" sz="24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ra</a:t>
            </a:r>
            <a:r>
              <a:rPr kumimoji="0" lang="vi-VN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Text Box 41"/>
          <p:cNvSpPr txBox="1">
            <a:spLocks noChangeArrowheads="1"/>
          </p:cNvSpPr>
          <p:nvPr/>
        </p:nvSpPr>
        <p:spPr bwMode="auto">
          <a:xfrm>
            <a:off x="812806" y="3592629"/>
            <a:ext cx="47987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Hai 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cân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là 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1025985" y="4162272"/>
            <a:ext cx="57177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Cùng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1039045" y="4708997"/>
            <a:ext cx="388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Cùng độ lớn</a:t>
            </a:r>
          </a:p>
        </p:txBody>
      </p:sp>
      <p:sp>
        <p:nvSpPr>
          <p:cNvPr id="24" name="Text Box 44"/>
          <p:cNvSpPr txBox="1">
            <a:spLocks noChangeArrowheads="1"/>
          </p:cNvSpPr>
          <p:nvPr/>
        </p:nvSpPr>
        <p:spPr bwMode="auto">
          <a:xfrm>
            <a:off x="1111188" y="5255722"/>
            <a:ext cx="51514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Cùng giá và ngược chiều</a:t>
            </a:r>
          </a:p>
        </p:txBody>
      </p:sp>
      <p:sp>
        <p:nvSpPr>
          <p:cNvPr id="25" name="AutoShape 45"/>
          <p:cNvSpPr>
            <a:spLocks/>
          </p:cNvSpPr>
          <p:nvPr/>
        </p:nvSpPr>
        <p:spPr bwMode="auto">
          <a:xfrm>
            <a:off x="821197" y="4327944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Line 28"/>
          <p:cNvSpPr>
            <a:spLocks noChangeShapeType="1"/>
          </p:cNvSpPr>
          <p:nvPr/>
        </p:nvSpPr>
        <p:spPr bwMode="auto">
          <a:xfrm>
            <a:off x="7730062" y="4197100"/>
            <a:ext cx="106363" cy="73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8" name="Line 29"/>
          <p:cNvSpPr>
            <a:spLocks noChangeShapeType="1"/>
          </p:cNvSpPr>
          <p:nvPr/>
        </p:nvSpPr>
        <p:spPr bwMode="auto">
          <a:xfrm>
            <a:off x="7710129" y="5227645"/>
            <a:ext cx="106362" cy="904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A40D29-D66B-C87D-92C6-9148ACF45DB7}"/>
              </a:ext>
            </a:extLst>
          </p:cNvPr>
          <p:cNvSpPr txBox="1"/>
          <p:nvPr/>
        </p:nvSpPr>
        <p:spPr>
          <a:xfrm>
            <a:off x="258512" y="259779"/>
            <a:ext cx="71938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dirty="0">
                <a:solidFill>
                  <a:srgbClr val="29109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II. CÁC LỰC CÂN BẰNG VÀ KHÔNG CÂN BẰNG</a:t>
            </a:r>
            <a:endParaRPr lang="vi-VN" altLang="en-US" sz="2400" b="1" dirty="0">
              <a:solidFill>
                <a:srgbClr val="29109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00C0254-6E3D-3C32-BE06-3C75D0B5A3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896408"/>
              </p:ext>
            </p:extLst>
          </p:nvPr>
        </p:nvGraphicFramePr>
        <p:xfrm>
          <a:off x="2171585" y="2475052"/>
          <a:ext cx="3762375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11300" imgH="254000" progId="Equation.DSMT4">
                  <p:embed/>
                </p:oleObj>
              </mc:Choice>
              <mc:Fallback>
                <p:oleObj name="Equation" r:id="rId7" imgW="1511300" imgH="254000" progId="Equation.DSMT4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585" y="2475052"/>
                        <a:ext cx="3762375" cy="64135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38100">
                        <a:solidFill>
                          <a:srgbClr val="CC00FF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2" name="Object 4">
                <a:extLst>
                  <a:ext uri="{FF2B5EF4-FFF2-40B4-BE49-F238E27FC236}">
                    <a16:creationId xmlns:a16="http://schemas.microsoft.com/office/drawing/2014/main" id="{E957C97B-9CDC-546C-F285-3E800D73D8B2}"/>
                  </a:ext>
                </a:extLst>
              </p:cNvPr>
              <p:cNvSpPr txBox="1"/>
              <p:nvPr/>
            </p:nvSpPr>
            <p:spPr bwMode="auto">
              <a:xfrm>
                <a:off x="2369561" y="5886920"/>
                <a:ext cx="2971730" cy="6921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2800" b="0" i="1" smtClean="0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32" name="Object 4">
                <a:extLst>
                  <a:ext uri="{FF2B5EF4-FFF2-40B4-BE49-F238E27FC236}">
                    <a16:creationId xmlns:a16="http://schemas.microsoft.com/office/drawing/2014/main" id="{E957C97B-9CDC-546C-F285-3E800D73D8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69561" y="5886920"/>
                <a:ext cx="2971730" cy="69215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98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 animBg="1"/>
      <p:bldP spid="20" grpId="1" animBg="1"/>
      <p:bldP spid="21" grpId="0"/>
      <p:bldP spid="22" grpId="0"/>
      <p:bldP spid="23" grpId="0"/>
      <p:bldP spid="24" grpId="0"/>
      <p:bldP spid="25" grpId="0" animBg="1"/>
      <p:bldP spid="27" grpId="0" animBg="1"/>
      <p:bldP spid="28" grpId="0" animBg="1"/>
      <p:bldP spid="29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687386" y="663190"/>
            <a:ext cx="4078790" cy="4801275"/>
            <a:chOff x="4687386" y="663190"/>
            <a:chExt cx="4078790" cy="4801275"/>
          </a:xfrm>
        </p:grpSpPr>
        <p:grpSp>
          <p:nvGrpSpPr>
            <p:cNvPr id="49" name="Group 119"/>
            <p:cNvGrpSpPr>
              <a:grpSpLocks/>
            </p:cNvGrpSpPr>
            <p:nvPr/>
          </p:nvGrpSpPr>
          <p:grpSpPr bwMode="auto">
            <a:xfrm>
              <a:off x="4687386" y="1075027"/>
              <a:ext cx="4078790" cy="4389438"/>
              <a:chOff x="2928" y="1296"/>
              <a:chExt cx="2114" cy="2660"/>
            </a:xfrm>
          </p:grpSpPr>
          <p:grpSp>
            <p:nvGrpSpPr>
              <p:cNvPr id="50" name="Group 116"/>
              <p:cNvGrpSpPr>
                <a:grpSpLocks/>
              </p:cNvGrpSpPr>
              <p:nvPr/>
            </p:nvGrpSpPr>
            <p:grpSpPr bwMode="auto">
              <a:xfrm>
                <a:off x="2928" y="1296"/>
                <a:ext cx="2114" cy="2660"/>
                <a:chOff x="3360" y="768"/>
                <a:chExt cx="2114" cy="2660"/>
              </a:xfrm>
            </p:grpSpPr>
            <p:sp>
              <p:nvSpPr>
                <p:cNvPr id="52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518" y="1000"/>
                  <a:ext cx="598" cy="84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53" name="Group 100"/>
                <p:cNvGrpSpPr>
                  <a:grpSpLocks/>
                </p:cNvGrpSpPr>
                <p:nvPr/>
              </p:nvGrpSpPr>
              <p:grpSpPr bwMode="auto">
                <a:xfrm>
                  <a:off x="3360" y="768"/>
                  <a:ext cx="2114" cy="2660"/>
                  <a:chOff x="3360" y="768"/>
                  <a:chExt cx="2114" cy="2660"/>
                </a:xfrm>
              </p:grpSpPr>
              <p:sp>
                <p:nvSpPr>
                  <p:cNvPr id="54" name="Line 1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532" y="1844"/>
                    <a:ext cx="0" cy="158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55" name="Group 46"/>
                  <p:cNvGrpSpPr>
                    <a:grpSpLocks/>
                  </p:cNvGrpSpPr>
                  <p:nvPr/>
                </p:nvGrpSpPr>
                <p:grpSpPr bwMode="auto">
                  <a:xfrm>
                    <a:off x="3360" y="768"/>
                    <a:ext cx="2114" cy="2660"/>
                    <a:chOff x="3360" y="768"/>
                    <a:chExt cx="2114" cy="2660"/>
                  </a:xfrm>
                </p:grpSpPr>
                <p:sp>
                  <p:nvSpPr>
                    <p:cNvPr id="56" name="Text Box 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14" y="822"/>
                      <a:ext cx="240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1pPr>
                      <a:lvl2pPr marL="742950" indent="-285750"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2pPr>
                      <a:lvl3pPr marL="1143000" indent="-228600"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3pPr>
                      <a:lvl4pPr marL="1600200" indent="-228600"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4pPr>
                      <a:lvl5pPr marL="2057400" indent="-228600"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9pPr>
                    </a:lstStyle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sz="1800">
                          <a:latin typeface="Arial" pitchFamily="34" charset="0"/>
                        </a:rPr>
                        <a:t>M</a:t>
                      </a:r>
                    </a:p>
                  </p:txBody>
                </p:sp>
                <p:grpSp>
                  <p:nvGrpSpPr>
                    <p:cNvPr id="57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60" y="768"/>
                      <a:ext cx="2114" cy="2660"/>
                      <a:chOff x="3360" y="768"/>
                      <a:chExt cx="2114" cy="2660"/>
                    </a:xfrm>
                  </p:grpSpPr>
                  <p:sp>
                    <p:nvSpPr>
                      <p:cNvPr id="59" name="Oval 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04" y="96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FF99CC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0" name="Oval 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088" y="960"/>
                        <a:ext cx="240" cy="240"/>
                      </a:xfrm>
                      <a:prstGeom prst="ellipse">
                        <a:avLst/>
                      </a:prstGeom>
                      <a:solidFill>
                        <a:srgbClr val="FF99CC"/>
                      </a:solidFill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1" name="Line 1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722" y="1003"/>
                        <a:ext cx="790" cy="821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2" name="Line 1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504" y="1076"/>
                        <a:ext cx="2" cy="114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3" name="Line 1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328" y="1056"/>
                        <a:ext cx="2" cy="1286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4" name="Rectangle 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360" y="1760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5" name="Rectangle 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360" y="1936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6" name="Rectangle 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362" y="2120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7" name="Rectangle 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184" y="1744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CC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8" name="Rectangle 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184" y="1920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69" name="Rectangle 2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186" y="2104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0" name="Rectangle 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8" y="2600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1" name="Rectangle 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8" y="2776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2" name="Rectangle 2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0" y="2980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3" name="Rectangle 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8" y="3162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4" name="Rectangle 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182" y="2294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5" name="Rectangle 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8" y="3332"/>
                        <a:ext cx="288" cy="96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00FF00"/>
                          </a:gs>
                          <a:gs pos="100000">
                            <a:srgbClr val="FF33CC"/>
                          </a:gs>
                        </a:gsLst>
                        <a:lin ang="5400000" scaled="1"/>
                      </a:gra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6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600" y="768"/>
                        <a:ext cx="0" cy="192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7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5222" y="816"/>
                        <a:ext cx="0" cy="14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8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482" y="768"/>
                        <a:ext cx="240" cy="0"/>
                      </a:xfrm>
                      <a:prstGeom prst="line">
                        <a:avLst/>
                      </a:prstGeom>
                      <a:noFill/>
                      <a:ln w="3810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79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088" y="816"/>
                        <a:ext cx="240" cy="0"/>
                      </a:xfrm>
                      <a:prstGeom prst="line">
                        <a:avLst/>
                      </a:prstGeom>
                      <a:noFill/>
                      <a:ln w="3810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80" name="Text Box 35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896" y="864"/>
                        <a:ext cx="240" cy="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 sz="2400">
                            <a:solidFill>
                              <a:schemeClr val="tx1"/>
                            </a:solidFill>
                            <a:latin typeface=".VnTime" pitchFamily="34" charset="0"/>
                          </a:defRPr>
                        </a:lvl1pPr>
                        <a:lvl2pPr marL="742950" indent="-285750">
                          <a:defRPr sz="2400">
                            <a:solidFill>
                              <a:schemeClr val="tx1"/>
                            </a:solidFill>
                            <a:latin typeface=".VnTime" pitchFamily="34" charset="0"/>
                          </a:defRPr>
                        </a:lvl2pPr>
                        <a:lvl3pPr marL="1143000" indent="-228600">
                          <a:defRPr sz="2400">
                            <a:solidFill>
                              <a:schemeClr val="tx1"/>
                            </a:solidFill>
                            <a:latin typeface=".VnTime" pitchFamily="34" charset="0"/>
                          </a:defRPr>
                        </a:lvl3pPr>
                        <a:lvl4pPr marL="1600200" indent="-228600">
                          <a:defRPr sz="2400">
                            <a:solidFill>
                              <a:schemeClr val="tx1"/>
                            </a:solidFill>
                            <a:latin typeface=".VnTime" pitchFamily="34" charset="0"/>
                          </a:defRPr>
                        </a:lvl4pPr>
                        <a:lvl5pPr marL="2057400" indent="-228600">
                          <a:defRPr sz="2400">
                            <a:solidFill>
                              <a:schemeClr val="tx1"/>
                            </a:solidFill>
                            <a:latin typeface=".VnTime" pitchFamily="34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.VnTime" pitchFamily="34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.VnTime" pitchFamily="34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.VnTime" pitchFamily="34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.VnTime" pitchFamily="34" charset="0"/>
                          </a:defRPr>
                        </a:lvl9pPr>
                      </a:lstStyle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en-US" sz="1800">
                            <a:latin typeface="Arial" pitchFamily="34" charset="0"/>
                          </a:rPr>
                          <a:t>N</a:t>
                        </a:r>
                      </a:p>
                    </p:txBody>
                  </p:sp>
                </p:grpSp>
                <p:sp>
                  <p:nvSpPr>
                    <p:cNvPr id="58" name="Text Box 3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272" y="1776"/>
                      <a:ext cx="240" cy="23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1pPr>
                      <a:lvl2pPr marL="742950" indent="-285750"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2pPr>
                      <a:lvl3pPr marL="1143000" indent="-228600"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3pPr>
                      <a:lvl4pPr marL="1600200" indent="-228600"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4pPr>
                      <a:lvl5pPr marL="2057400" indent="-228600"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.VnTime" pitchFamily="34" charset="0"/>
                        </a:defRPr>
                      </a:lvl9pPr>
                    </a:lstStyle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sz="1800">
                          <a:latin typeface="Arial" pitchFamily="34" charset="0"/>
                        </a:rPr>
                        <a:t>O</a:t>
                      </a:r>
                    </a:p>
                  </p:txBody>
                </p:sp>
              </p:grpSp>
            </p:grpSp>
          </p:grpSp>
          <p:sp>
            <p:nvSpPr>
              <p:cNvPr id="51" name="Oval 118"/>
              <p:cNvSpPr>
                <a:spLocks noChangeArrowheads="1"/>
              </p:cNvSpPr>
              <p:nvPr/>
            </p:nvSpPr>
            <p:spPr bwMode="auto">
              <a:xfrm>
                <a:off x="4050" y="2304"/>
                <a:ext cx="96" cy="9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81" name="Line 43"/>
            <p:cNvSpPr>
              <a:spLocks noChangeShapeType="1"/>
            </p:cNvSpPr>
            <p:nvPr/>
          </p:nvSpPr>
          <p:spPr bwMode="auto">
            <a:xfrm flipV="1">
              <a:off x="6006202" y="932675"/>
              <a:ext cx="908503" cy="112234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Line 44"/>
            <p:cNvSpPr>
              <a:spLocks noChangeShapeType="1"/>
            </p:cNvSpPr>
            <p:nvPr/>
          </p:nvSpPr>
          <p:spPr bwMode="auto">
            <a:xfrm>
              <a:off x="6953156" y="895307"/>
              <a:ext cx="883269" cy="8054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5563829" y="1720130"/>
              <a:ext cx="2678033" cy="2984271"/>
              <a:chOff x="900982" y="3132316"/>
              <a:chExt cx="2767906" cy="2984271"/>
            </a:xfrm>
          </p:grpSpPr>
          <p:grpSp>
            <p:nvGrpSpPr>
              <p:cNvPr id="83" name="Group 101"/>
              <p:cNvGrpSpPr>
                <a:grpSpLocks/>
              </p:cNvGrpSpPr>
              <p:nvPr/>
            </p:nvGrpSpPr>
            <p:grpSpPr bwMode="auto">
              <a:xfrm>
                <a:off x="900982" y="3132316"/>
                <a:ext cx="2767906" cy="2984271"/>
                <a:chOff x="4062" y="1416"/>
                <a:chExt cx="896" cy="1061"/>
              </a:xfrm>
            </p:grpSpPr>
            <p:sp>
              <p:nvSpPr>
                <p:cNvPr id="84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4512" y="1416"/>
                  <a:ext cx="316" cy="40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400"/>
                </a:p>
              </p:txBody>
            </p:sp>
            <p:sp>
              <p:nvSpPr>
                <p:cNvPr id="85" name="Line 38"/>
                <p:cNvSpPr>
                  <a:spLocks noChangeShapeType="1"/>
                </p:cNvSpPr>
                <p:nvPr/>
              </p:nvSpPr>
              <p:spPr bwMode="auto">
                <a:xfrm flipH="1" flipV="1">
                  <a:off x="4217" y="1536"/>
                  <a:ext cx="313" cy="28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400"/>
                </a:p>
              </p:txBody>
            </p:sp>
            <p:sp>
              <p:nvSpPr>
                <p:cNvPr id="86" name="Line 39"/>
                <p:cNvSpPr>
                  <a:spLocks noChangeShapeType="1"/>
                </p:cNvSpPr>
                <p:nvPr/>
              </p:nvSpPr>
              <p:spPr bwMode="auto">
                <a:xfrm>
                  <a:off x="4524" y="1818"/>
                  <a:ext cx="6" cy="659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400"/>
                </a:p>
              </p:txBody>
            </p:sp>
            <p:grpSp>
              <p:nvGrpSpPr>
                <p:cNvPr id="87" name="Group 78"/>
                <p:cNvGrpSpPr>
                  <a:grpSpLocks/>
                </p:cNvGrpSpPr>
                <p:nvPr/>
              </p:nvGrpSpPr>
              <p:grpSpPr bwMode="auto">
                <a:xfrm>
                  <a:off x="4062" y="1467"/>
                  <a:ext cx="157" cy="180"/>
                  <a:chOff x="4062" y="1467"/>
                  <a:chExt cx="157" cy="180"/>
                </a:xfrm>
              </p:grpSpPr>
              <p:sp>
                <p:nvSpPr>
                  <p:cNvPr id="94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4062" y="1467"/>
                    <a:ext cx="157" cy="1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400"/>
                      <a:t>F</a:t>
                    </a:r>
                    <a:r>
                      <a:rPr lang="en-US" sz="2400" baseline="-25000"/>
                      <a:t>1</a:t>
                    </a:r>
                  </a:p>
                </p:txBody>
              </p:sp>
              <p:sp>
                <p:nvSpPr>
                  <p:cNvPr id="95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4080" y="1488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sz="2400"/>
                  </a:p>
                </p:txBody>
              </p:sp>
            </p:grpSp>
            <p:grpSp>
              <p:nvGrpSpPr>
                <p:cNvPr id="88" name="Group 79"/>
                <p:cNvGrpSpPr>
                  <a:grpSpLocks/>
                </p:cNvGrpSpPr>
                <p:nvPr/>
              </p:nvGrpSpPr>
              <p:grpSpPr bwMode="auto">
                <a:xfrm>
                  <a:off x="4644" y="2229"/>
                  <a:ext cx="157" cy="180"/>
                  <a:chOff x="4644" y="2229"/>
                  <a:chExt cx="157" cy="180"/>
                </a:xfrm>
              </p:grpSpPr>
              <p:sp>
                <p:nvSpPr>
                  <p:cNvPr id="92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4644" y="2229"/>
                    <a:ext cx="157" cy="1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400"/>
                      <a:t>F</a:t>
                    </a:r>
                    <a:r>
                      <a:rPr lang="en-US" sz="2400" baseline="-25000"/>
                      <a:t>3</a:t>
                    </a:r>
                  </a:p>
                </p:txBody>
              </p:sp>
              <p:sp>
                <p:nvSpPr>
                  <p:cNvPr id="93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4666" y="2246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sz="2400"/>
                  </a:p>
                </p:txBody>
              </p:sp>
            </p:grpSp>
            <p:grpSp>
              <p:nvGrpSpPr>
                <p:cNvPr id="89" name="Group 80"/>
                <p:cNvGrpSpPr>
                  <a:grpSpLocks/>
                </p:cNvGrpSpPr>
                <p:nvPr/>
              </p:nvGrpSpPr>
              <p:grpSpPr bwMode="auto">
                <a:xfrm>
                  <a:off x="4801" y="1519"/>
                  <a:ext cx="157" cy="180"/>
                  <a:chOff x="4801" y="1519"/>
                  <a:chExt cx="157" cy="180"/>
                </a:xfrm>
              </p:grpSpPr>
              <p:sp>
                <p:nvSpPr>
                  <p:cNvPr id="90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4801" y="1519"/>
                    <a:ext cx="157" cy="1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2400"/>
                      <a:t>F</a:t>
                    </a:r>
                    <a:r>
                      <a:rPr lang="en-US" sz="2400" baseline="-25000"/>
                      <a:t>2</a:t>
                    </a:r>
                  </a:p>
                </p:txBody>
              </p:sp>
              <p:sp>
                <p:nvSpPr>
                  <p:cNvPr id="91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4828" y="1536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 sz="2400"/>
                  </a:p>
                </p:txBody>
              </p:sp>
            </p:grpSp>
          </p:grpSp>
          <p:sp>
            <p:nvSpPr>
              <p:cNvPr id="103" name="Oval 102"/>
              <p:cNvSpPr/>
              <p:nvPr/>
            </p:nvSpPr>
            <p:spPr>
              <a:xfrm>
                <a:off x="1959850" y="3939147"/>
                <a:ext cx="9144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1653525" y="3697835"/>
                <a:ext cx="9144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2522210" y="3939147"/>
                <a:ext cx="9144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2733825" y="3636001"/>
                <a:ext cx="9144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2991677" y="3347811"/>
                <a:ext cx="9144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2292115" y="4546250"/>
                <a:ext cx="9144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2287389" y="4887780"/>
                <a:ext cx="9144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2291475" y="5238150"/>
                <a:ext cx="9144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2291475" y="5622200"/>
                <a:ext cx="91440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6619718" y="663190"/>
              <a:ext cx="371791" cy="2212870"/>
              <a:chOff x="6619718" y="663190"/>
              <a:chExt cx="371791" cy="2212870"/>
            </a:xfrm>
          </p:grpSpPr>
          <p:grpSp>
            <p:nvGrpSpPr>
              <p:cNvPr id="96" name="Group 159"/>
              <p:cNvGrpSpPr>
                <a:grpSpLocks/>
              </p:cNvGrpSpPr>
              <p:nvPr/>
            </p:nvGrpSpPr>
            <p:grpSpPr bwMode="auto">
              <a:xfrm>
                <a:off x="6619718" y="663190"/>
                <a:ext cx="371791" cy="2212870"/>
                <a:chOff x="4369" y="51"/>
                <a:chExt cx="229" cy="1341"/>
              </a:xfrm>
            </p:grpSpPr>
            <p:sp>
              <p:nvSpPr>
                <p:cNvPr id="97" name="Line 42"/>
                <p:cNvSpPr>
                  <a:spLocks noChangeShapeType="1"/>
                </p:cNvSpPr>
                <p:nvPr/>
              </p:nvSpPr>
              <p:spPr bwMode="auto">
                <a:xfrm>
                  <a:off x="4574" y="192"/>
                  <a:ext cx="4" cy="120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  <a:headEnd type="triangle" w="med" len="med"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400"/>
                </a:p>
              </p:txBody>
            </p:sp>
            <p:sp>
              <p:nvSpPr>
                <p:cNvPr id="98" name="Rectangle 111"/>
                <p:cNvSpPr>
                  <a:spLocks noChangeArrowheads="1"/>
                </p:cNvSpPr>
                <p:nvPr/>
              </p:nvSpPr>
              <p:spPr bwMode="auto">
                <a:xfrm>
                  <a:off x="4369" y="51"/>
                  <a:ext cx="229" cy="2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sz="2400"/>
                    <a:t>F</a:t>
                  </a:r>
                  <a:endParaRPr lang="en-US" sz="2400" baseline="-25000"/>
                </a:p>
              </p:txBody>
            </p:sp>
            <p:sp>
              <p:nvSpPr>
                <p:cNvPr id="99" name="Line 113"/>
                <p:cNvSpPr>
                  <a:spLocks noChangeShapeType="1"/>
                </p:cNvSpPr>
                <p:nvPr/>
              </p:nvSpPr>
              <p:spPr bwMode="auto">
                <a:xfrm>
                  <a:off x="4426" y="82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 sz="2400"/>
                </a:p>
              </p:txBody>
            </p:sp>
          </p:grpSp>
          <p:sp>
            <p:nvSpPr>
              <p:cNvPr id="113" name="Oval 112"/>
              <p:cNvSpPr/>
              <p:nvPr/>
            </p:nvSpPr>
            <p:spPr>
              <a:xfrm>
                <a:off x="6900227" y="1316725"/>
                <a:ext cx="88471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6895655" y="1658255"/>
                <a:ext cx="88471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6899608" y="2008625"/>
                <a:ext cx="88471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Oval 115"/>
              <p:cNvSpPr/>
              <p:nvPr/>
            </p:nvSpPr>
            <p:spPr>
              <a:xfrm>
                <a:off x="6899608" y="2392675"/>
                <a:ext cx="88471" cy="914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Object 3"/>
              <p:cNvSpPr txBox="1"/>
              <p:nvPr/>
            </p:nvSpPr>
            <p:spPr bwMode="auto">
              <a:xfrm>
                <a:off x="593947" y="1354730"/>
                <a:ext cx="3762375" cy="641350"/>
              </a:xfrm>
              <a:prstGeom prst="rect">
                <a:avLst/>
              </a:prstGeom>
              <a:solidFill>
                <a:srgbClr val="FFFF00"/>
              </a:solidFill>
              <a:ln w="38100">
                <a:solidFill>
                  <a:srgbClr val="CC00FF"/>
                </a:solidFill>
                <a:miter lim="800000"/>
                <a:headEnd/>
                <a:tailEnd/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</m:acc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acc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4" name="Object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3947" y="1354730"/>
                <a:ext cx="3762375" cy="64135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rgbClr val="CC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Object 4"/>
              <p:cNvSpPr txBox="1"/>
              <p:nvPr/>
            </p:nvSpPr>
            <p:spPr bwMode="auto">
              <a:xfrm>
                <a:off x="1111465" y="2553774"/>
                <a:ext cx="2971730" cy="6921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1465" y="2553774"/>
                <a:ext cx="2971730" cy="6921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815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9F80DD-F5C2-6A02-5B9E-37C496D8ACA8}"/>
              </a:ext>
            </a:extLst>
          </p:cNvPr>
          <p:cNvSpPr txBox="1"/>
          <p:nvPr/>
        </p:nvSpPr>
        <p:spPr>
          <a:xfrm>
            <a:off x="501070" y="510220"/>
            <a:ext cx="7604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8000"/>
                </a:solidFill>
              </a:rPr>
              <a:t>2. </a:t>
            </a:r>
            <a:r>
              <a:rPr lang="en-US" sz="2800" b="1" dirty="0" err="1">
                <a:solidFill>
                  <a:srgbClr val="008000"/>
                </a:solidFill>
              </a:rPr>
              <a:t>Các</a:t>
            </a:r>
            <a:r>
              <a:rPr lang="en-US" sz="2800" b="1" dirty="0">
                <a:solidFill>
                  <a:srgbClr val="008000"/>
                </a:solidFill>
              </a:rPr>
              <a:t> </a:t>
            </a:r>
            <a:r>
              <a:rPr lang="en-US" sz="2800" b="1" dirty="0" err="1">
                <a:solidFill>
                  <a:srgbClr val="008000"/>
                </a:solidFill>
              </a:rPr>
              <a:t>lực</a:t>
            </a:r>
            <a:r>
              <a:rPr lang="en-US" sz="2800" b="1" dirty="0">
                <a:solidFill>
                  <a:srgbClr val="008000"/>
                </a:solidFill>
              </a:rPr>
              <a:t> </a:t>
            </a:r>
            <a:r>
              <a:rPr lang="en-US" sz="2800" b="1" dirty="0" err="1">
                <a:solidFill>
                  <a:srgbClr val="008000"/>
                </a:solidFill>
              </a:rPr>
              <a:t>không</a:t>
            </a:r>
            <a:r>
              <a:rPr lang="en-US" sz="2800" b="1" dirty="0">
                <a:solidFill>
                  <a:srgbClr val="008000"/>
                </a:solidFill>
              </a:rPr>
              <a:t> </a:t>
            </a:r>
            <a:r>
              <a:rPr lang="en-US" sz="2800" b="1" dirty="0" err="1">
                <a:solidFill>
                  <a:srgbClr val="008000"/>
                </a:solidFill>
              </a:rPr>
              <a:t>cân</a:t>
            </a:r>
            <a:r>
              <a:rPr lang="en-US" sz="2800" b="1" dirty="0">
                <a:solidFill>
                  <a:srgbClr val="008000"/>
                </a:solidFill>
              </a:rPr>
              <a:t> </a:t>
            </a:r>
            <a:r>
              <a:rPr lang="en-US" sz="2800" b="1" dirty="0" err="1">
                <a:solidFill>
                  <a:srgbClr val="008000"/>
                </a:solidFill>
              </a:rPr>
              <a:t>bằng</a:t>
            </a:r>
            <a:endParaRPr lang="en-US" sz="2800" b="1" dirty="0">
              <a:solidFill>
                <a:srgbClr val="008000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044985-4724-D7E3-BD58-67C9C7EA0BAD}"/>
              </a:ext>
            </a:extLst>
          </p:cNvPr>
          <p:cNvGrpSpPr/>
          <p:nvPr/>
        </p:nvGrpSpPr>
        <p:grpSpPr>
          <a:xfrm>
            <a:off x="808310" y="1590109"/>
            <a:ext cx="7296950" cy="840361"/>
            <a:chOff x="808310" y="1590109"/>
            <a:chExt cx="7296950" cy="84036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1B38FFC-C705-BCB0-0833-59CB5037074E}"/>
                </a:ext>
              </a:extLst>
            </p:cNvPr>
            <p:cNvSpPr/>
            <p:nvPr/>
          </p:nvSpPr>
          <p:spPr>
            <a:xfrm>
              <a:off x="808310" y="2315255"/>
              <a:ext cx="7296950" cy="11521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7E2B51C-E1D0-B1B0-2220-0B43817949C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890764" y="2160995"/>
              <a:ext cx="681431" cy="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50A4324-E146-D06A-5C34-60DEDB128608}"/>
                </a:ext>
              </a:extLst>
            </p:cNvPr>
            <p:cNvGrpSpPr/>
            <p:nvPr/>
          </p:nvGrpSpPr>
          <p:grpSpPr>
            <a:xfrm>
              <a:off x="3741612" y="1590109"/>
              <a:ext cx="2880481" cy="570886"/>
              <a:chOff x="3160145" y="1545728"/>
              <a:chExt cx="2880481" cy="570886"/>
            </a:xfrm>
          </p:grpSpPr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AB60F9E1-309F-0869-BEB7-F197EE8BA3E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72195" y="2097411"/>
                <a:ext cx="1420985" cy="19203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C0087597-FF38-0E32-6971-A6D4C1512547}"/>
                      </a:ext>
                    </a:extLst>
                  </p:cNvPr>
                  <p:cNvSpPr txBox="1"/>
                  <p:nvPr/>
                </p:nvSpPr>
                <p:spPr>
                  <a:xfrm>
                    <a:off x="5195716" y="1545728"/>
                    <a:ext cx="844910" cy="5064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⃗"/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𝑭</m:t>
                                  </m:r>
                                </m:e>
                                <m:sub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en-US" sz="2400" b="1" dirty="0"/>
                  </a:p>
                </p:txBody>
              </p:sp>
            </mc:Choice>
            <mc:Fallback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C0087597-FF38-0E32-6971-A6D4C151254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95716" y="1545728"/>
                    <a:ext cx="844910" cy="506421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DC6D76A0-6C25-177A-19D9-344421BA4B22}"/>
                      </a:ext>
                    </a:extLst>
                  </p:cNvPr>
                  <p:cNvSpPr txBox="1"/>
                  <p:nvPr/>
                </p:nvSpPr>
                <p:spPr>
                  <a:xfrm>
                    <a:off x="3160145" y="1600439"/>
                    <a:ext cx="844910" cy="5064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⃗"/>
                              <m:ctrlPr>
                                <a:rPr lang="en-US" sz="2400" b="1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𝑭</m:t>
                                  </m:r>
                                </m:e>
                                <m:sub>
                                  <m:r>
                                    <a:rPr lang="en-US" sz="2400" b="1" i="1" smtClean="0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</m:e>
                          </m:acc>
                        </m:oMath>
                      </m:oMathPara>
                    </a14:m>
                    <a:endParaRPr lang="en-US" sz="2400" b="1" dirty="0"/>
                  </a:p>
                </p:txBody>
              </p:sp>
            </mc:Choice>
            <mc:Fallback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DC6D76A0-6C25-177A-19D9-344421BA4B2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60145" y="1600439"/>
                    <a:ext cx="844910" cy="506421"/>
                  </a:xfrm>
                  <a:prstGeom prst="rect">
                    <a:avLst/>
                  </a:prstGeom>
                  <a:blipFill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AB4DEC4-6F72-567F-C0C5-5D3E52CFBB49}"/>
                </a:ext>
              </a:extLst>
            </p:cNvPr>
            <p:cNvSpPr/>
            <p:nvPr/>
          </p:nvSpPr>
          <p:spPr>
            <a:xfrm>
              <a:off x="4601257" y="1969610"/>
              <a:ext cx="537670" cy="34564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 Box 22">
            <a:extLst>
              <a:ext uri="{FF2B5EF4-FFF2-40B4-BE49-F238E27FC236}">
                <a16:creationId xmlns:a16="http://schemas.microsoft.com/office/drawing/2014/main" id="{04F062D3-1888-2DFC-602D-E854AE421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032" y="3296786"/>
            <a:ext cx="848750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khác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 các lực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khi tác dụng đồng thời vào một vật thì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thể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làm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đổi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chuyển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động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43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1"/>
          <p:cNvSpPr txBox="1">
            <a:spLocks noChangeArrowheads="1"/>
          </p:cNvSpPr>
          <p:nvPr/>
        </p:nvSpPr>
        <p:spPr bwMode="auto">
          <a:xfrm>
            <a:off x="109114" y="524670"/>
            <a:ext cx="8572220" cy="661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endParaRPr 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Purple mesh"/>
          <p:cNvSpPr>
            <a:spLocks noChangeArrowheads="1"/>
          </p:cNvSpPr>
          <p:nvPr/>
        </p:nvSpPr>
        <p:spPr bwMode="auto">
          <a:xfrm>
            <a:off x="664767" y="2638429"/>
            <a:ext cx="7561262" cy="3402012"/>
          </a:xfrm>
          <a:prstGeom prst="rtTriangl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33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" name="Rectangle 5" descr="Cork"/>
          <p:cNvSpPr>
            <a:spLocks noChangeArrowheads="1"/>
          </p:cNvSpPr>
          <p:nvPr/>
        </p:nvSpPr>
        <p:spPr bwMode="auto">
          <a:xfrm rot="1394960">
            <a:off x="2305985" y="2836910"/>
            <a:ext cx="1441450" cy="80962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9966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091742" y="3215926"/>
            <a:ext cx="2049463" cy="731838"/>
            <a:chOff x="2981722" y="4232275"/>
            <a:chExt cx="2049463" cy="731838"/>
          </a:xfrm>
        </p:grpSpPr>
        <p:sp>
          <p:nvSpPr>
            <p:cNvPr id="10" name="Line 14"/>
            <p:cNvSpPr>
              <a:spLocks noChangeShapeType="1"/>
            </p:cNvSpPr>
            <p:nvPr/>
          </p:nvSpPr>
          <p:spPr bwMode="auto">
            <a:xfrm>
              <a:off x="2981722" y="4241800"/>
              <a:ext cx="793750" cy="358775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" name="Group 15"/>
            <p:cNvGrpSpPr>
              <a:grpSpLocks/>
            </p:cNvGrpSpPr>
            <p:nvPr/>
          </p:nvGrpSpPr>
          <p:grpSpPr bwMode="auto">
            <a:xfrm>
              <a:off x="3951685" y="4232275"/>
              <a:ext cx="1079500" cy="731838"/>
              <a:chOff x="3243" y="2296"/>
              <a:chExt cx="680" cy="461"/>
            </a:xfrm>
          </p:grpSpPr>
          <p:sp>
            <p:nvSpPr>
              <p:cNvPr id="12" name="Text Box 16"/>
              <p:cNvSpPr txBox="1">
                <a:spLocks noChangeArrowheads="1"/>
              </p:cNvSpPr>
              <p:nvPr/>
            </p:nvSpPr>
            <p:spPr bwMode="auto">
              <a:xfrm>
                <a:off x="3243" y="2315"/>
                <a:ext cx="680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  <a:buClrTx/>
                </a:pPr>
                <a:r>
                  <a:rPr lang="en-US" sz="4000">
                    <a:solidFill>
                      <a:srgbClr val="00FFFF"/>
                    </a:solidFill>
                    <a:latin typeface="Tahoma" pitchFamily="34" charset="0"/>
                  </a:rPr>
                  <a:t>P</a:t>
                </a:r>
                <a:r>
                  <a:rPr lang="en-US" sz="4000" baseline="-25000">
                    <a:solidFill>
                      <a:srgbClr val="00FFFF"/>
                    </a:solidFill>
                    <a:latin typeface="Tahoma" pitchFamily="34" charset="0"/>
                  </a:rPr>
                  <a:t>2</a:t>
                </a:r>
                <a:endParaRPr lang="en-US" sz="4000">
                  <a:solidFill>
                    <a:srgbClr val="00FFFF"/>
                  </a:solidFill>
                  <a:latin typeface="Tahoma" pitchFamily="34" charset="0"/>
                </a:endParaRPr>
              </a:p>
            </p:txBody>
          </p:sp>
          <p:sp>
            <p:nvSpPr>
              <p:cNvPr id="13" name="Line 17"/>
              <p:cNvSpPr>
                <a:spLocks noChangeShapeType="1"/>
              </p:cNvSpPr>
              <p:nvPr/>
            </p:nvSpPr>
            <p:spPr bwMode="auto">
              <a:xfrm flipV="1">
                <a:off x="3243" y="2296"/>
                <a:ext cx="311" cy="19"/>
              </a:xfrm>
              <a:prstGeom prst="line">
                <a:avLst/>
              </a:prstGeom>
              <a:noFill/>
              <a:ln w="28575">
                <a:solidFill>
                  <a:srgbClr val="00FF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1632442" y="3193354"/>
            <a:ext cx="1163638" cy="2035175"/>
            <a:chOff x="1575197" y="4213225"/>
            <a:chExt cx="1163638" cy="2035175"/>
          </a:xfrm>
        </p:grpSpPr>
        <p:sp>
          <p:nvSpPr>
            <p:cNvPr id="9" name="Line 13"/>
            <p:cNvSpPr>
              <a:spLocks noChangeShapeType="1"/>
            </p:cNvSpPr>
            <p:nvPr/>
          </p:nvSpPr>
          <p:spPr bwMode="auto">
            <a:xfrm rot="1021339" flipH="1">
              <a:off x="2522935" y="4213225"/>
              <a:ext cx="215900" cy="1782763"/>
            </a:xfrm>
            <a:prstGeom prst="line">
              <a:avLst/>
            </a:prstGeom>
            <a:noFill/>
            <a:ln w="57150">
              <a:solidFill>
                <a:srgbClr val="00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" name="Group 18"/>
            <p:cNvGrpSpPr>
              <a:grpSpLocks/>
            </p:cNvGrpSpPr>
            <p:nvPr/>
          </p:nvGrpSpPr>
          <p:grpSpPr bwMode="auto">
            <a:xfrm>
              <a:off x="1575197" y="5516563"/>
              <a:ext cx="1079500" cy="731837"/>
              <a:chOff x="3243" y="2296"/>
              <a:chExt cx="680" cy="461"/>
            </a:xfrm>
          </p:grpSpPr>
          <p:sp>
            <p:nvSpPr>
              <p:cNvPr id="15" name="Text Box 19"/>
              <p:cNvSpPr txBox="1">
                <a:spLocks noChangeArrowheads="1"/>
              </p:cNvSpPr>
              <p:nvPr/>
            </p:nvSpPr>
            <p:spPr bwMode="auto">
              <a:xfrm>
                <a:off x="3243" y="2315"/>
                <a:ext cx="680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  <a:buClrTx/>
                </a:pPr>
                <a:r>
                  <a:rPr lang="en-US" sz="4000">
                    <a:solidFill>
                      <a:srgbClr val="00FFFF"/>
                    </a:solidFill>
                    <a:latin typeface="Tahoma" pitchFamily="34" charset="0"/>
                  </a:rPr>
                  <a:t>P</a:t>
                </a:r>
                <a:r>
                  <a:rPr lang="en-US" sz="4000" baseline="-25000">
                    <a:solidFill>
                      <a:srgbClr val="00FFFF"/>
                    </a:solidFill>
                    <a:latin typeface="Tahoma" pitchFamily="34" charset="0"/>
                  </a:rPr>
                  <a:t>1</a:t>
                </a:r>
                <a:endParaRPr lang="en-US" sz="4000">
                  <a:solidFill>
                    <a:srgbClr val="00FFFF"/>
                  </a:solidFill>
                  <a:latin typeface="Tahoma" pitchFamily="34" charset="0"/>
                </a:endParaRPr>
              </a:p>
            </p:txBody>
          </p:sp>
          <p:sp>
            <p:nvSpPr>
              <p:cNvPr id="16" name="Line 20"/>
              <p:cNvSpPr>
                <a:spLocks noChangeShapeType="1"/>
              </p:cNvSpPr>
              <p:nvPr/>
            </p:nvSpPr>
            <p:spPr bwMode="auto">
              <a:xfrm flipV="1">
                <a:off x="3243" y="2296"/>
                <a:ext cx="311" cy="19"/>
              </a:xfrm>
              <a:prstGeom prst="line">
                <a:avLst/>
              </a:prstGeom>
              <a:noFill/>
              <a:ln w="28575">
                <a:solidFill>
                  <a:srgbClr val="00FF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3085391" y="3231454"/>
            <a:ext cx="614770" cy="2424115"/>
            <a:chOff x="2999185" y="4259263"/>
            <a:chExt cx="614770" cy="2424115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2999185" y="4259263"/>
              <a:ext cx="0" cy="1997075"/>
            </a:xfrm>
            <a:prstGeom prst="line">
              <a:avLst/>
            </a:prstGeom>
            <a:noFill/>
            <a:ln w="57150">
              <a:solidFill>
                <a:srgbClr val="FFFF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7" name="Group 21"/>
            <p:cNvGrpSpPr>
              <a:grpSpLocks/>
            </p:cNvGrpSpPr>
            <p:nvPr/>
          </p:nvGrpSpPr>
          <p:grpSpPr bwMode="auto">
            <a:xfrm>
              <a:off x="3074205" y="5981703"/>
              <a:ext cx="539750" cy="701675"/>
              <a:chOff x="3243" y="2315"/>
              <a:chExt cx="340" cy="442"/>
            </a:xfrm>
          </p:grpSpPr>
          <p:sp>
            <p:nvSpPr>
              <p:cNvPr id="18" name="Text Box 22"/>
              <p:cNvSpPr txBox="1">
                <a:spLocks noChangeArrowheads="1"/>
              </p:cNvSpPr>
              <p:nvPr/>
            </p:nvSpPr>
            <p:spPr bwMode="auto">
              <a:xfrm>
                <a:off x="3243" y="2315"/>
                <a:ext cx="340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defRPr sz="3200">
                    <a:solidFill>
                      <a:schemeClr val="tx1"/>
                    </a:solidFill>
                    <a:latin typeface="Arial Black" pitchFamily="34" charset="0"/>
                    <a:cs typeface="Arial" pitchFamily="34" charset="0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  <a:buClrTx/>
                </a:pPr>
                <a:r>
                  <a:rPr lang="en-US" sz="4000">
                    <a:solidFill>
                      <a:srgbClr val="FFFF66"/>
                    </a:solidFill>
                    <a:latin typeface="Tahoma" pitchFamily="34" charset="0"/>
                  </a:rPr>
                  <a:t>P</a:t>
                </a:r>
              </a:p>
            </p:txBody>
          </p:sp>
          <p:sp>
            <p:nvSpPr>
              <p:cNvPr id="19" name="Line 23"/>
              <p:cNvSpPr>
                <a:spLocks noChangeShapeType="1"/>
              </p:cNvSpPr>
              <p:nvPr/>
            </p:nvSpPr>
            <p:spPr bwMode="auto">
              <a:xfrm flipV="1">
                <a:off x="3243" y="2352"/>
                <a:ext cx="337" cy="0"/>
              </a:xfrm>
              <a:prstGeom prst="line">
                <a:avLst/>
              </a:prstGeom>
              <a:noFill/>
              <a:ln w="28575">
                <a:solidFill>
                  <a:srgbClr val="FFFF66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2367195" y="3586210"/>
            <a:ext cx="1485900" cy="1647825"/>
            <a:chOff x="2281635" y="4591050"/>
            <a:chExt cx="1485900" cy="1647825"/>
          </a:xfrm>
        </p:grpSpPr>
        <p:sp>
          <p:nvSpPr>
            <p:cNvPr id="20" name="Line 30"/>
            <p:cNvSpPr>
              <a:spLocks noChangeShapeType="1"/>
            </p:cNvSpPr>
            <p:nvPr/>
          </p:nvSpPr>
          <p:spPr bwMode="auto">
            <a:xfrm>
              <a:off x="2281635" y="5905500"/>
              <a:ext cx="717550" cy="3333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31"/>
            <p:cNvSpPr>
              <a:spLocks noChangeShapeType="1"/>
            </p:cNvSpPr>
            <p:nvPr/>
          </p:nvSpPr>
          <p:spPr bwMode="auto">
            <a:xfrm flipH="1">
              <a:off x="3005535" y="4591050"/>
              <a:ext cx="762000" cy="16398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095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4"/>
          <p:cNvSpPr txBox="1">
            <a:spLocks noChangeArrowheads="1"/>
          </p:cNvSpPr>
          <p:nvPr/>
        </p:nvSpPr>
        <p:spPr bwMode="auto">
          <a:xfrm>
            <a:off x="362009" y="2303453"/>
            <a:ext cx="4416576" cy="57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052690" y="3166445"/>
            <a:ext cx="42443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 Box 25">
            <a:extLst>
              <a:ext uri="{FF2B5EF4-FFF2-40B4-BE49-F238E27FC236}">
                <a16:creationId xmlns:a16="http://schemas.microsoft.com/office/drawing/2014/main" id="{CDE6ED1C-1E50-7515-C855-4B1176DE8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235" y="865368"/>
            <a:ext cx="848736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i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b="1" i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Phân tích lực là thay thế một lực bằng hai hay nhiều lực tác dụng đồng thời và gây ra hiệu quả giống hệt như lực ấy.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1175A7-22C8-8D9E-1A78-25316F8E0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219" y="1869589"/>
            <a:ext cx="83564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Group 27">
            <a:extLst>
              <a:ext uri="{FF2B5EF4-FFF2-40B4-BE49-F238E27FC236}">
                <a16:creationId xmlns:a16="http://schemas.microsoft.com/office/drawing/2014/main" id="{D6BDB274-DC20-CB4F-7E34-5ED60594C493}"/>
              </a:ext>
            </a:extLst>
          </p:cNvPr>
          <p:cNvGrpSpPr>
            <a:grpSpLocks/>
          </p:cNvGrpSpPr>
          <p:nvPr/>
        </p:nvGrpSpPr>
        <p:grpSpPr bwMode="auto">
          <a:xfrm>
            <a:off x="3343040" y="4005057"/>
            <a:ext cx="2073275" cy="1447800"/>
            <a:chOff x="1937" y="2431"/>
            <a:chExt cx="1306" cy="912"/>
          </a:xfrm>
        </p:grpSpPr>
        <p:sp>
          <p:nvSpPr>
            <p:cNvPr id="49" name="Line 28">
              <a:extLst>
                <a:ext uri="{FF2B5EF4-FFF2-40B4-BE49-F238E27FC236}">
                  <a16:creationId xmlns:a16="http://schemas.microsoft.com/office/drawing/2014/main" id="{1117DFDC-076A-39C2-725F-771D51A628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7" y="2431"/>
              <a:ext cx="1295" cy="292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Line 29">
              <a:extLst>
                <a:ext uri="{FF2B5EF4-FFF2-40B4-BE49-F238E27FC236}">
                  <a16:creationId xmlns:a16="http://schemas.microsoft.com/office/drawing/2014/main" id="{85230A01-587C-0CEC-70BE-0674171992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33" y="2704"/>
              <a:ext cx="610" cy="639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984B495-65B3-1DB5-B9A3-509866BE72CA}"/>
              </a:ext>
            </a:extLst>
          </p:cNvPr>
          <p:cNvGrpSpPr/>
          <p:nvPr/>
        </p:nvGrpSpPr>
        <p:grpSpPr>
          <a:xfrm>
            <a:off x="2348843" y="4256241"/>
            <a:ext cx="3055938" cy="737390"/>
            <a:chOff x="5565190" y="4364933"/>
            <a:chExt cx="3055938" cy="737390"/>
          </a:xfrm>
        </p:grpSpPr>
        <p:sp>
          <p:nvSpPr>
            <p:cNvPr id="52" name="Line 30">
              <a:extLst>
                <a:ext uri="{FF2B5EF4-FFF2-40B4-BE49-F238E27FC236}">
                  <a16:creationId xmlns:a16="http://schemas.microsoft.com/office/drawing/2014/main" id="{A10900AF-B25C-24CB-D8E8-76D9419681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65190" y="4607816"/>
              <a:ext cx="3055938" cy="494507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3" name="Group 31">
              <a:extLst>
                <a:ext uri="{FF2B5EF4-FFF2-40B4-BE49-F238E27FC236}">
                  <a16:creationId xmlns:a16="http://schemas.microsoft.com/office/drawing/2014/main" id="{62258B42-9EAF-1A05-F8E9-F4DFD17939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95505" y="4364933"/>
              <a:ext cx="1079501" cy="523875"/>
              <a:chOff x="2348" y="2604"/>
              <a:chExt cx="680" cy="330"/>
            </a:xfrm>
          </p:grpSpPr>
          <p:sp>
            <p:nvSpPr>
              <p:cNvPr id="54" name="Text Box 32">
                <a:extLst>
                  <a:ext uri="{FF2B5EF4-FFF2-40B4-BE49-F238E27FC236}">
                    <a16:creationId xmlns:a16="http://schemas.microsoft.com/office/drawing/2014/main" id="{0F5DAB4D-6EE3-15E8-5481-22AA6E0052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48" y="2604"/>
                <a:ext cx="68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vi-VN" sz="28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F</a:t>
                </a:r>
                <a:endParaRPr lang="en-US" sz="2800" dirty="0">
                  <a:solidFill>
                    <a:srgbClr val="3366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55" name="Line 33">
                <a:extLst>
                  <a:ext uri="{FF2B5EF4-FFF2-40B4-BE49-F238E27FC236}">
                    <a16:creationId xmlns:a16="http://schemas.microsoft.com/office/drawing/2014/main" id="{CA2E4489-BAFA-E351-E047-3AE646E30A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48" y="2628"/>
                <a:ext cx="251" cy="4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6" name="Arc 55">
            <a:extLst>
              <a:ext uri="{FF2B5EF4-FFF2-40B4-BE49-F238E27FC236}">
                <a16:creationId xmlns:a16="http://schemas.microsoft.com/office/drawing/2014/main" id="{DDB0564A-774A-CCA9-F9D4-4F5AC02B9B50}"/>
              </a:ext>
            </a:extLst>
          </p:cNvPr>
          <p:cNvSpPr/>
          <p:nvPr/>
        </p:nvSpPr>
        <p:spPr>
          <a:xfrm>
            <a:off x="2334494" y="4824522"/>
            <a:ext cx="392781" cy="462701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1BB7AE4-4A1B-3A74-FC31-C2D64ED52D96}"/>
              </a:ext>
            </a:extLst>
          </p:cNvPr>
          <p:cNvSpPr txBox="1"/>
          <p:nvPr/>
        </p:nvSpPr>
        <p:spPr>
          <a:xfrm>
            <a:off x="2654332" y="4522441"/>
            <a:ext cx="660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B3A098FB-4D43-FD04-429B-56FCAE5C5D5D}"/>
              </a:ext>
            </a:extLst>
          </p:cNvPr>
          <p:cNvGrpSpPr/>
          <p:nvPr/>
        </p:nvGrpSpPr>
        <p:grpSpPr>
          <a:xfrm>
            <a:off x="2301677" y="3609405"/>
            <a:ext cx="2290763" cy="2546350"/>
            <a:chOff x="5565190" y="3720402"/>
            <a:chExt cx="2290763" cy="2546350"/>
          </a:xfrm>
        </p:grpSpPr>
        <p:grpSp>
          <p:nvGrpSpPr>
            <p:cNvPr id="59" name="Group 16">
              <a:extLst>
                <a:ext uri="{FF2B5EF4-FFF2-40B4-BE49-F238E27FC236}">
                  <a16:creationId xmlns:a16="http://schemas.microsoft.com/office/drawing/2014/main" id="{AD337D60-CB1B-E487-F8D1-D1CB2BCA1E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65190" y="4112517"/>
              <a:ext cx="2093913" cy="1503363"/>
              <a:chOff x="1618" y="2400"/>
              <a:chExt cx="1319" cy="947"/>
            </a:xfrm>
          </p:grpSpPr>
          <p:sp>
            <p:nvSpPr>
              <p:cNvPr id="66" name="Line 17">
                <a:extLst>
                  <a:ext uri="{FF2B5EF4-FFF2-40B4-BE49-F238E27FC236}">
                    <a16:creationId xmlns:a16="http://schemas.microsoft.com/office/drawing/2014/main" id="{188A09D6-E93F-C6AF-934D-7FD8F3DC6F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618" y="2400"/>
                <a:ext cx="628" cy="655"/>
              </a:xfrm>
              <a:prstGeom prst="line">
                <a:avLst/>
              </a:prstGeom>
              <a:noFill/>
              <a:ln w="57150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Line 18">
                <a:extLst>
                  <a:ext uri="{FF2B5EF4-FFF2-40B4-BE49-F238E27FC236}">
                    <a16:creationId xmlns:a16="http://schemas.microsoft.com/office/drawing/2014/main" id="{C05B23B4-8BCF-7B00-493B-EBE83CB63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2" y="3055"/>
                <a:ext cx="1295" cy="292"/>
              </a:xfrm>
              <a:prstGeom prst="line">
                <a:avLst/>
              </a:prstGeom>
              <a:noFill/>
              <a:ln w="57150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0" name="Group 19">
              <a:extLst>
                <a:ext uri="{FF2B5EF4-FFF2-40B4-BE49-F238E27FC236}">
                  <a16:creationId xmlns:a16="http://schemas.microsoft.com/office/drawing/2014/main" id="{FD7899EB-39DD-55A3-D866-9437880960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77915" y="3720402"/>
              <a:ext cx="1079500" cy="523875"/>
              <a:chOff x="3294" y="2425"/>
              <a:chExt cx="680" cy="330"/>
            </a:xfrm>
          </p:grpSpPr>
          <p:sp>
            <p:nvSpPr>
              <p:cNvPr id="64" name="Text Box 20">
                <a:extLst>
                  <a:ext uri="{FF2B5EF4-FFF2-40B4-BE49-F238E27FC236}">
                    <a16:creationId xmlns:a16="http://schemas.microsoft.com/office/drawing/2014/main" id="{2487BCCC-6944-43C4-A7B8-FF7FF3D621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94" y="2425"/>
                <a:ext cx="68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vi-VN" sz="28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F</a:t>
                </a:r>
                <a:r>
                  <a:rPr lang="vi-VN" sz="2800" baseline="-250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1</a:t>
                </a:r>
                <a:endParaRPr lang="en-US" sz="2800" dirty="0">
                  <a:solidFill>
                    <a:srgbClr val="3366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65" name="Line 21">
                <a:extLst>
                  <a:ext uri="{FF2B5EF4-FFF2-40B4-BE49-F238E27FC236}">
                    <a16:creationId xmlns:a16="http://schemas.microsoft.com/office/drawing/2014/main" id="{029BBA0A-9CED-ECA0-6304-7EE3675010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94" y="2425"/>
                <a:ext cx="246" cy="0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1" name="Group 22">
              <a:extLst>
                <a:ext uri="{FF2B5EF4-FFF2-40B4-BE49-F238E27FC236}">
                  <a16:creationId xmlns:a16="http://schemas.microsoft.com/office/drawing/2014/main" id="{800E9E57-EED0-F752-51BF-8902F15109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76453" y="5701602"/>
              <a:ext cx="1079500" cy="565150"/>
              <a:chOff x="3243" y="2229"/>
              <a:chExt cx="680" cy="356"/>
            </a:xfrm>
          </p:grpSpPr>
          <p:sp>
            <p:nvSpPr>
              <p:cNvPr id="62" name="Text Box 23">
                <a:extLst>
                  <a:ext uri="{FF2B5EF4-FFF2-40B4-BE49-F238E27FC236}">
                    <a16:creationId xmlns:a16="http://schemas.microsoft.com/office/drawing/2014/main" id="{93D2EEBA-8FB8-1192-8DE2-7F1E6DC982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43" y="2255"/>
                <a:ext cx="68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vi-VN" sz="28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F</a:t>
                </a:r>
                <a:r>
                  <a:rPr lang="en-US" sz="2800" baseline="-250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2</a:t>
                </a:r>
                <a:endParaRPr lang="en-US" sz="2800" dirty="0">
                  <a:solidFill>
                    <a:srgbClr val="3366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63" name="Line 24">
                <a:extLst>
                  <a:ext uri="{FF2B5EF4-FFF2-40B4-BE49-F238E27FC236}">
                    <a16:creationId xmlns:a16="http://schemas.microsoft.com/office/drawing/2014/main" id="{FC31C98F-2034-182E-AB3E-CA1061E74D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45" y="2229"/>
                <a:ext cx="243" cy="10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814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56" grpId="0" animBg="1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4"/>
          <p:cNvSpPr txBox="1">
            <a:spLocks noChangeArrowheads="1"/>
          </p:cNvSpPr>
          <p:nvPr/>
        </p:nvSpPr>
        <p:spPr bwMode="auto">
          <a:xfrm>
            <a:off x="652372" y="494772"/>
            <a:ext cx="44165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</a:t>
            </a:r>
          </a:p>
        </p:txBody>
      </p:sp>
      <p:sp>
        <p:nvSpPr>
          <p:cNvPr id="5" name="Rectangle 4"/>
          <p:cNvSpPr/>
          <p:nvPr/>
        </p:nvSpPr>
        <p:spPr>
          <a:xfrm>
            <a:off x="501070" y="1168492"/>
            <a:ext cx="8141860" cy="1598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ct val="50000"/>
              </a:spcBef>
            </a:pP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218996" y="4081084"/>
            <a:ext cx="3546475" cy="1711325"/>
            <a:chOff x="2860660" y="5106895"/>
            <a:chExt cx="3546475" cy="1711325"/>
          </a:xfrm>
        </p:grpSpPr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 rot="1542598">
              <a:off x="3851260" y="5279933"/>
              <a:ext cx="457200" cy="381000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2860660" y="5106895"/>
              <a:ext cx="3546475" cy="1711325"/>
              <a:chOff x="2860660" y="5106895"/>
              <a:chExt cx="3546475" cy="1711325"/>
            </a:xfrm>
          </p:grpSpPr>
          <p:sp>
            <p:nvSpPr>
              <p:cNvPr id="30" name="AutoShape 30"/>
              <p:cNvSpPr>
                <a:spLocks noChangeArrowheads="1"/>
              </p:cNvSpPr>
              <p:nvPr/>
            </p:nvSpPr>
            <p:spPr bwMode="auto">
              <a:xfrm>
                <a:off x="2860660" y="5106895"/>
                <a:ext cx="3546475" cy="1711325"/>
              </a:xfrm>
              <a:prstGeom prst="rtTriangl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" name="Arc 31"/>
              <p:cNvSpPr>
                <a:spLocks/>
              </p:cNvSpPr>
              <p:nvPr/>
            </p:nvSpPr>
            <p:spPr bwMode="auto">
              <a:xfrm flipH="1">
                <a:off x="5680060" y="6499133"/>
                <a:ext cx="76200" cy="304800"/>
              </a:xfrm>
              <a:custGeom>
                <a:avLst/>
                <a:gdLst>
                  <a:gd name="T0" fmla="*/ 0 w 21600"/>
                  <a:gd name="T1" fmla="*/ 0 h 21600"/>
                  <a:gd name="T2" fmla="*/ 76200 w 21600"/>
                  <a:gd name="T3" fmla="*/ 304800 h 21600"/>
                  <a:gd name="T4" fmla="*/ 0 w 21600"/>
                  <a:gd name="T5" fmla="*/ 30480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Text Box 32"/>
              <p:cNvSpPr txBox="1">
                <a:spLocks noChangeArrowheads="1"/>
              </p:cNvSpPr>
              <p:nvPr/>
            </p:nvSpPr>
            <p:spPr bwMode="auto">
              <a:xfrm>
                <a:off x="5305410" y="6353083"/>
                <a:ext cx="914400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400" b="1">
                    <a:solidFill>
                      <a:srgbClr val="FF3300"/>
                    </a:solidFill>
                    <a:sym typeface="Symbol" pitchFamily="18" charset="2"/>
                  </a:rPr>
                  <a:t>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3566662" y="4303334"/>
            <a:ext cx="1816101" cy="1428843"/>
            <a:chOff x="3208326" y="5329145"/>
            <a:chExt cx="1816101" cy="1428843"/>
          </a:xfrm>
        </p:grpSpPr>
        <p:sp>
          <p:nvSpPr>
            <p:cNvPr id="46" name="Line 33"/>
            <p:cNvSpPr>
              <a:spLocks noChangeShapeType="1"/>
            </p:cNvSpPr>
            <p:nvPr/>
          </p:nvSpPr>
          <p:spPr bwMode="auto">
            <a:xfrm>
              <a:off x="4079860" y="5452970"/>
              <a:ext cx="0" cy="1143000"/>
            </a:xfrm>
            <a:prstGeom prst="line">
              <a:avLst/>
            </a:prstGeom>
            <a:noFill/>
            <a:ln w="38100">
              <a:solidFill>
                <a:srgbClr val="FF3399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aphicFrame>
          <p:nvGraphicFramePr>
            <p:cNvPr id="47" name="Object 3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39708801"/>
                </p:ext>
              </p:extLst>
            </p:nvPr>
          </p:nvGraphicFramePr>
          <p:xfrm>
            <a:off x="4210050" y="6305550"/>
            <a:ext cx="323850" cy="452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152280" imgH="203040" progId="Equation.DSMT4">
                    <p:embed/>
                  </p:oleObj>
                </mc:Choice>
                <mc:Fallback>
                  <p:oleObj name="Equation" r:id="rId3" imgW="15228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10050" y="6305550"/>
                          <a:ext cx="323850" cy="4524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8" name="Group 35"/>
            <p:cNvGrpSpPr>
              <a:grpSpLocks/>
            </p:cNvGrpSpPr>
            <p:nvPr/>
          </p:nvGrpSpPr>
          <p:grpSpPr bwMode="auto">
            <a:xfrm>
              <a:off x="3208326" y="5329145"/>
              <a:ext cx="1816101" cy="1274763"/>
              <a:chOff x="3560" y="1968"/>
              <a:chExt cx="1144" cy="803"/>
            </a:xfrm>
          </p:grpSpPr>
          <p:sp>
            <p:nvSpPr>
              <p:cNvPr id="49" name="Line 36"/>
              <p:cNvSpPr>
                <a:spLocks noChangeShapeType="1"/>
              </p:cNvSpPr>
              <p:nvPr/>
            </p:nvSpPr>
            <p:spPr bwMode="auto">
              <a:xfrm flipH="1">
                <a:off x="3821" y="2051"/>
                <a:ext cx="288" cy="576"/>
              </a:xfrm>
              <a:prstGeom prst="line">
                <a:avLst/>
              </a:prstGeom>
              <a:noFill/>
              <a:ln w="9525">
                <a:solidFill>
                  <a:srgbClr val="3333CC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Line 37"/>
              <p:cNvSpPr>
                <a:spLocks noChangeShapeType="1"/>
              </p:cNvSpPr>
              <p:nvPr/>
            </p:nvSpPr>
            <p:spPr bwMode="auto">
              <a:xfrm>
                <a:off x="4122" y="2051"/>
                <a:ext cx="288" cy="144"/>
              </a:xfrm>
              <a:prstGeom prst="line">
                <a:avLst/>
              </a:prstGeom>
              <a:noFill/>
              <a:ln w="9525">
                <a:solidFill>
                  <a:srgbClr val="FF00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Line 38"/>
              <p:cNvSpPr>
                <a:spLocks noChangeShapeType="1"/>
              </p:cNvSpPr>
              <p:nvPr/>
            </p:nvSpPr>
            <p:spPr bwMode="auto">
              <a:xfrm>
                <a:off x="3821" y="2618"/>
                <a:ext cx="288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" name="Line 39"/>
              <p:cNvSpPr>
                <a:spLocks noChangeShapeType="1"/>
              </p:cNvSpPr>
              <p:nvPr/>
            </p:nvSpPr>
            <p:spPr bwMode="auto">
              <a:xfrm flipH="1">
                <a:off x="4122" y="2195"/>
                <a:ext cx="288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Arc 40"/>
              <p:cNvSpPr>
                <a:spLocks/>
              </p:cNvSpPr>
              <p:nvPr/>
            </p:nvSpPr>
            <p:spPr bwMode="auto">
              <a:xfrm rot="10647591">
                <a:off x="4013" y="2256"/>
                <a:ext cx="96" cy="48"/>
              </a:xfrm>
              <a:custGeom>
                <a:avLst/>
                <a:gdLst>
                  <a:gd name="T0" fmla="*/ 0 w 21600"/>
                  <a:gd name="T1" fmla="*/ 0 h 21600"/>
                  <a:gd name="T2" fmla="*/ 96 w 21600"/>
                  <a:gd name="T3" fmla="*/ 48 h 21600"/>
                  <a:gd name="T4" fmla="*/ 0 w 21600"/>
                  <a:gd name="T5" fmla="*/ 48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Text Box 41"/>
              <p:cNvSpPr txBox="1">
                <a:spLocks noChangeArrowheads="1"/>
              </p:cNvSpPr>
              <p:nvPr/>
            </p:nvSpPr>
            <p:spPr bwMode="auto">
              <a:xfrm>
                <a:off x="3926" y="2252"/>
                <a:ext cx="480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>
                    <a:sym typeface="Symbol" pitchFamily="18" charset="2"/>
                  </a:rPr>
                  <a:t></a:t>
                </a:r>
              </a:p>
            </p:txBody>
          </p:sp>
          <p:graphicFrame>
            <p:nvGraphicFramePr>
              <p:cNvPr id="55" name="Object 4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74229715"/>
                  </p:ext>
                </p:extLst>
              </p:nvPr>
            </p:nvGraphicFramePr>
            <p:xfrm>
              <a:off x="4424" y="1968"/>
              <a:ext cx="280" cy="32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5" imgW="203040" imgH="215640" progId="Equation.DSMT4">
                      <p:embed/>
                    </p:oleObj>
                  </mc:Choice>
                  <mc:Fallback>
                    <p:oleObj name="Equation" r:id="rId5" imgW="203040" imgH="21564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24" y="1968"/>
                            <a:ext cx="280" cy="32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6" name="Object 4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06719663"/>
                  </p:ext>
                </p:extLst>
              </p:nvPr>
            </p:nvGraphicFramePr>
            <p:xfrm>
              <a:off x="3560" y="2405"/>
              <a:ext cx="252" cy="32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7" imgW="177480" imgH="215640" progId="Equation.DSMT4">
                      <p:embed/>
                    </p:oleObj>
                  </mc:Choice>
                  <mc:Fallback>
                    <p:oleObj name="Equation" r:id="rId7" imgW="177480" imgH="21564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60" y="2405"/>
                            <a:ext cx="252" cy="32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1" name="Group 10"/>
          <p:cNvGrpSpPr/>
          <p:nvPr/>
        </p:nvGrpSpPr>
        <p:grpSpPr>
          <a:xfrm>
            <a:off x="4381101" y="3433569"/>
            <a:ext cx="3352800" cy="851465"/>
            <a:chOff x="4022765" y="4459380"/>
            <a:chExt cx="3352800" cy="851465"/>
          </a:xfrm>
        </p:grpSpPr>
        <p:sp>
          <p:nvSpPr>
            <p:cNvPr id="57" name="AutoShape 44"/>
            <p:cNvSpPr>
              <a:spLocks noChangeArrowheads="1"/>
            </p:cNvSpPr>
            <p:nvPr/>
          </p:nvSpPr>
          <p:spPr bwMode="auto">
            <a:xfrm>
              <a:off x="4022765" y="4459380"/>
              <a:ext cx="3352800" cy="813060"/>
            </a:xfrm>
            <a:prstGeom prst="cloudCallout">
              <a:avLst>
                <a:gd name="adj1" fmla="val -23958"/>
                <a:gd name="adj2" fmla="val 77442"/>
              </a:avLst>
            </a:prstGeom>
            <a:gradFill rotWithShape="1">
              <a:gsLst>
                <a:gs pos="0">
                  <a:srgbClr val="FFFFD5"/>
                </a:gs>
                <a:gs pos="50000">
                  <a:srgbClr val="FFFF67"/>
                </a:gs>
                <a:gs pos="100000">
                  <a:srgbClr val="FFFFD5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58" name="Text Box 45"/>
            <p:cNvSpPr txBox="1">
              <a:spLocks noChangeArrowheads="1"/>
            </p:cNvSpPr>
            <p:nvPr/>
          </p:nvSpPr>
          <p:spPr bwMode="auto">
            <a:xfrm>
              <a:off x="4379975" y="4479848"/>
              <a:ext cx="2773362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b="1" dirty="0" err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Làm</a:t>
              </a:r>
              <a:r>
                <a:rPr lang="en-US" sz="2400" b="1" dirty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400" b="1" dirty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tr</a:t>
              </a:r>
              <a:r>
                <a:rPr lang="vi-VN" sz="2400" b="1" dirty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400" b="1" dirty="0" err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ợt</a:t>
              </a:r>
              <a:r>
                <a:rPr lang="en-US" sz="2400" b="1" dirty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xuống</a:t>
              </a:r>
              <a:endParaRPr lang="en-US" sz="2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47966" y="4173810"/>
            <a:ext cx="3733800" cy="891432"/>
            <a:chOff x="-10370" y="5199621"/>
            <a:chExt cx="3733800" cy="891432"/>
          </a:xfrm>
        </p:grpSpPr>
        <p:sp>
          <p:nvSpPr>
            <p:cNvPr id="60" name="AutoShape 47"/>
            <p:cNvSpPr>
              <a:spLocks noChangeArrowheads="1"/>
            </p:cNvSpPr>
            <p:nvPr/>
          </p:nvSpPr>
          <p:spPr bwMode="auto">
            <a:xfrm>
              <a:off x="-10370" y="5199621"/>
              <a:ext cx="3733800" cy="891432"/>
            </a:xfrm>
            <a:prstGeom prst="cloudCallout">
              <a:avLst>
                <a:gd name="adj1" fmla="val 34738"/>
                <a:gd name="adj2" fmla="val 88987"/>
              </a:avLst>
            </a:prstGeom>
            <a:gradFill rotWithShape="1">
              <a:gsLst>
                <a:gs pos="0">
                  <a:srgbClr val="FFFFD9"/>
                </a:gs>
                <a:gs pos="50000">
                  <a:srgbClr val="FFFF67"/>
                </a:gs>
                <a:gs pos="100000">
                  <a:srgbClr val="FFFFD9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1" hangingPunct="1"/>
              <a:endParaRPr lang="en-US"/>
            </a:p>
          </p:txBody>
        </p:sp>
        <p:sp>
          <p:nvSpPr>
            <p:cNvPr id="61" name="Text Box 48"/>
            <p:cNvSpPr txBox="1">
              <a:spLocks noChangeArrowheads="1"/>
            </p:cNvSpPr>
            <p:nvPr/>
          </p:nvSpPr>
          <p:spPr bwMode="auto">
            <a:xfrm>
              <a:off x="357930" y="5234035"/>
              <a:ext cx="3200400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2400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Ép</a:t>
              </a:r>
              <a:r>
                <a:rPr 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xuống</a:t>
              </a:r>
              <a:r>
                <a:rPr 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mặt</a:t>
              </a:r>
              <a:r>
                <a:rPr 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phẳng</a:t>
              </a:r>
              <a:r>
                <a:rPr 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nghiêng</a:t>
              </a:r>
              <a:r>
                <a:rPr lang="en-US" sz="24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263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le 2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82338537"/>
              </p:ext>
            </p:extLst>
          </p:nvPr>
        </p:nvGraphicFramePr>
        <p:xfrm>
          <a:off x="193830" y="825222"/>
          <a:ext cx="8487504" cy="5207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26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48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816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r>
                        <a:rPr lang="en-US" sz="2400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hợp lực</a:t>
                      </a:r>
                      <a:endParaRPr lang="en-US" sz="2400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400" baseline="0" dirty="0">
                          <a:solidFill>
                            <a:srgbClr val="008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tích lực</a:t>
                      </a:r>
                      <a:endParaRPr lang="en-US" sz="2400" dirty="0">
                        <a:solidFill>
                          <a:srgbClr val="008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8292"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2812"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8292"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07084" y="1572712"/>
            <a:ext cx="42304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7084" y="3289697"/>
            <a:ext cx="42175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vectơ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50835" y="1558287"/>
            <a:ext cx="42437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hay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ngược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endParaRPr 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50835" y="3299599"/>
            <a:ext cx="4243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572000" y="4355665"/>
            <a:ext cx="42437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9DD3C8-E43E-1882-8C5C-66F197CBCB11}"/>
              </a:ext>
            </a:extLst>
          </p:cNvPr>
          <p:cNvCxnSpPr>
            <a:endCxn id="26" idx="2"/>
          </p:cNvCxnSpPr>
          <p:nvPr/>
        </p:nvCxnSpPr>
        <p:spPr>
          <a:xfrm flipH="1">
            <a:off x="4437582" y="817460"/>
            <a:ext cx="13253" cy="5215318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555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186174" y="203504"/>
            <a:ext cx="8487505" cy="44881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buSzPct val="115000"/>
              <a:defRPr/>
            </a:pP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 DỤNG TỔNG HỢP VÀ PHÂN TÍCH LỰC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78734" y="1142568"/>
            <a:ext cx="8095399" cy="2729423"/>
            <a:chOff x="585935" y="638877"/>
            <a:chExt cx="8095399" cy="2729423"/>
          </a:xfrm>
        </p:grpSpPr>
        <p:pic>
          <p:nvPicPr>
            <p:cNvPr id="12" name="Picture 11" descr="http://drive.sopro.vn/s1/hiec/articles/012-14195584085989.jpg?size=60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240" y="638877"/>
              <a:ext cx="3802094" cy="27294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 Box 37"/>
            <p:cNvSpPr txBox="1">
              <a:spLocks noChangeArrowheads="1"/>
            </p:cNvSpPr>
            <p:nvPr/>
          </p:nvSpPr>
          <p:spPr bwMode="auto">
            <a:xfrm>
              <a:off x="585935" y="1159375"/>
              <a:ext cx="4032525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eaLnBrk="1" hangingPunct="1">
                <a:spcBef>
                  <a:spcPct val="50000"/>
                </a:spcBef>
              </a:pPr>
              <a:r>
                <a:rPr lang="en-US" sz="2400" b="1" i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Tại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sao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khi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nhiều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cùng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kéo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nặng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như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kéo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pháo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kéo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gỗ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thì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cần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phải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bắt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nhịp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hò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dô</a:t>
              </a:r>
              <a:r>
                <a:rPr lang="en-US" sz="2400" b="1" i="1" dirty="0">
                  <a:ln w="1905"/>
                  <a:solidFill>
                    <a:srgbClr val="008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sp>
        <p:nvSpPr>
          <p:cNvPr id="3" name="Rectangle 2"/>
          <p:cNvSpPr/>
          <p:nvPr/>
        </p:nvSpPr>
        <p:spPr>
          <a:xfrm>
            <a:off x="182682" y="4350720"/>
            <a:ext cx="8487505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dàng</a:t>
            </a:r>
            <a:r>
              <a:rPr lang="en-US" sz="24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581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7" descr="10831_1383999633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15" y="52163"/>
            <a:ext cx="1447800" cy="145658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WordArt 4"/>
          <p:cNvSpPr>
            <a:spLocks noChangeArrowheads="1" noChangeShapeType="1" noTextEdit="1"/>
          </p:cNvSpPr>
          <p:nvPr/>
        </p:nvSpPr>
        <p:spPr bwMode="auto">
          <a:xfrm>
            <a:off x="1903794" y="202980"/>
            <a:ext cx="6547111" cy="100349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822"/>
                <a:gd name="adj2" fmla="val -71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kern="10" spc="5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 LÝ 10</a:t>
            </a:r>
          </a:p>
        </p:txBody>
      </p:sp>
      <p:pic>
        <p:nvPicPr>
          <p:cNvPr id="3084" name="Picture 12" descr="Kết quả hình ảnh cho tổng hợp lự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85" y="3653494"/>
            <a:ext cx="4762500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2007091000332964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909614" y="81893"/>
            <a:ext cx="705105" cy="284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293402" y="1748948"/>
            <a:ext cx="8391565" cy="179526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buSzPct val="115000"/>
              <a:defRPr/>
            </a:pPr>
            <a:r>
              <a:rPr lang="en-US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13:</a:t>
            </a:r>
          </a:p>
          <a:p>
            <a:pPr algn="ctr" eaLnBrk="1" hangingPunct="1">
              <a:lnSpc>
                <a:spcPct val="120000"/>
              </a:lnSpc>
              <a:spcBef>
                <a:spcPts val="1200"/>
              </a:spcBef>
              <a:buSzPct val="115000"/>
              <a:defRPr/>
            </a:pP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TỔNG HỢP VÀ PHÂN TÍCH LỰC. </a:t>
            </a:r>
          </a:p>
          <a:p>
            <a:pPr algn="ctr" eaLnBrk="1" hangingPunct="1">
              <a:lnSpc>
                <a:spcPct val="120000"/>
              </a:lnSpc>
              <a:spcBef>
                <a:spcPts val="1200"/>
              </a:spcBef>
              <a:buSzPct val="115000"/>
              <a:defRPr/>
            </a:pPr>
            <a:r>
              <a:rPr lang="en-US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CÂN BẰNG LỰC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dministrator\Desktop\Bien-dang-dan-ho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816" y="4163728"/>
            <a:ext cx="4474195" cy="2676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ết quả hình ảnh cho đánh bida.gif">
            <a:extLst>
              <a:ext uri="{FF2B5EF4-FFF2-40B4-BE49-F238E27FC236}">
                <a16:creationId xmlns:a16="http://schemas.microsoft.com/office/drawing/2014/main" id="{D4C9DE2A-A0FB-D0CC-4E87-6DFDF6B9CC2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030" y="1086365"/>
            <a:ext cx="4358981" cy="2667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4B7B4A-58EF-E974-2D10-AADA2513C42D}"/>
              </a:ext>
            </a:extLst>
          </p:cNvPr>
          <p:cNvSpPr txBox="1"/>
          <p:nvPr/>
        </p:nvSpPr>
        <p:spPr>
          <a:xfrm>
            <a:off x="2536535" y="217430"/>
            <a:ext cx="37849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NHẮC LẠI VỀ LỰC.</a:t>
            </a:r>
            <a:endParaRPr lang="vi-VN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93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334880" y="279790"/>
            <a:ext cx="8474239" cy="1133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Lực là đại lượng đặc trưng cho tác dụng của vật này lên vật khác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24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4880" y="1757424"/>
            <a:ext cx="3541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véc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tơ</a:t>
            </a:r>
            <a:r>
              <a:rPr lang="vi-VN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8" name="Text Box 34"/>
          <p:cNvSpPr txBox="1">
            <a:spLocks noChangeArrowheads="1"/>
          </p:cNvSpPr>
          <p:nvPr/>
        </p:nvSpPr>
        <p:spPr bwMode="auto">
          <a:xfrm>
            <a:off x="348467" y="2243582"/>
            <a:ext cx="847423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vi-VN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điểm đặt của lực.</a:t>
            </a:r>
          </a:p>
          <a:p>
            <a:pPr algn="just"/>
            <a:r>
              <a:rPr lang="vi-VN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và chiều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phương và chiều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của lực.</a:t>
            </a:r>
          </a:p>
          <a:p>
            <a:pPr algn="just"/>
            <a:r>
              <a:rPr lang="vi-VN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 dài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biểu thị độ lớn của lực (theo một tỉ lệ xích nhất định).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8467" y="3658625"/>
            <a:ext cx="6283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Giá của lực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là đường thẳng mang vec tơ lực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D3E53AA-9779-D432-5D34-292EA26B870A}"/>
              </a:ext>
            </a:extLst>
          </p:cNvPr>
          <p:cNvGrpSpPr/>
          <p:nvPr/>
        </p:nvGrpSpPr>
        <p:grpSpPr>
          <a:xfrm>
            <a:off x="1732211" y="5048518"/>
            <a:ext cx="5904656" cy="1222452"/>
            <a:chOff x="899592" y="4300086"/>
            <a:chExt cx="5904656" cy="1222452"/>
          </a:xfrm>
        </p:grpSpPr>
        <p:sp>
          <p:nvSpPr>
            <p:cNvPr id="19" name="Cube 18">
              <a:extLst>
                <a:ext uri="{FF2B5EF4-FFF2-40B4-BE49-F238E27FC236}">
                  <a16:creationId xmlns:a16="http://schemas.microsoft.com/office/drawing/2014/main" id="{398020F8-F72F-A553-A240-55B55ACE29AC}"/>
                </a:ext>
              </a:extLst>
            </p:cNvPr>
            <p:cNvSpPr/>
            <p:nvPr/>
          </p:nvSpPr>
          <p:spPr>
            <a:xfrm>
              <a:off x="2222381" y="4359798"/>
              <a:ext cx="1530587" cy="1162740"/>
            </a:xfrm>
            <a:prstGeom prst="cube">
              <a:avLst/>
            </a:prstGeom>
            <a:blipFill>
              <a:blip r:embed="rId3" cstate="print"/>
              <a:tile tx="0" ty="0" sx="100000" sy="100000" flip="none" algn="tl"/>
            </a:blip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graphicFrame>
          <p:nvGraphicFramePr>
            <p:cNvPr id="20" name="Object 8">
              <a:extLst>
                <a:ext uri="{FF2B5EF4-FFF2-40B4-BE49-F238E27FC236}">
                  <a16:creationId xmlns:a16="http://schemas.microsoft.com/office/drawing/2014/main" id="{D53AFCA1-AEEA-621A-7FE4-F82E868214A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43935108"/>
                </p:ext>
              </p:extLst>
            </p:nvPr>
          </p:nvGraphicFramePr>
          <p:xfrm>
            <a:off x="4231051" y="4300086"/>
            <a:ext cx="360040" cy="6161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4" imgW="177480" imgH="304560" progId="Equation.DSMT4">
                    <p:embed/>
                  </p:oleObj>
                </mc:Choice>
                <mc:Fallback>
                  <p:oleObj name="Equation" r:id="rId4" imgW="177480" imgH="304560" progId="Equation.DSMT4">
                    <p:embed/>
                    <p:pic>
                      <p:nvPicPr>
                        <p:cNvPr id="1099" name="Object 8">
                          <a:extLst>
                            <a:ext uri="{FF2B5EF4-FFF2-40B4-BE49-F238E27FC236}">
                              <a16:creationId xmlns:a16="http://schemas.microsoft.com/office/drawing/2014/main" id="{7D68CC2A-1D59-A9C6-6FA8-3C8D7CC3671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31051" y="4300086"/>
                          <a:ext cx="360040" cy="61611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1336BEC-4415-9C06-4492-6708CDAE43A4}"/>
                </a:ext>
              </a:extLst>
            </p:cNvPr>
            <p:cNvCxnSpPr>
              <a:cxnSpLocks/>
            </p:cNvCxnSpPr>
            <p:nvPr/>
          </p:nvCxnSpPr>
          <p:spPr>
            <a:xfrm>
              <a:off x="899592" y="5013176"/>
              <a:ext cx="5904656" cy="0"/>
            </a:xfrm>
            <a:prstGeom prst="line">
              <a:avLst/>
            </a:prstGeom>
            <a:noFill/>
            <a:ln w="25400" cap="flat" cmpd="sng" algn="ctr">
              <a:solidFill>
                <a:srgbClr val="4F81BD">
                  <a:shade val="95000"/>
                  <a:satMod val="105000"/>
                </a:srgbClr>
              </a:solidFill>
              <a:prstDash val="dash"/>
            </a:ln>
            <a:effectLst/>
          </p:spPr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905693F-2FE8-E6C6-0E9C-E02DB7E83A33}"/>
                </a:ext>
              </a:extLst>
            </p:cNvPr>
            <p:cNvCxnSpPr>
              <a:cxnSpLocks/>
            </p:cNvCxnSpPr>
            <p:nvPr/>
          </p:nvCxnSpPr>
          <p:spPr>
            <a:xfrm>
              <a:off x="3609755" y="5013176"/>
              <a:ext cx="1322285" cy="0"/>
            </a:xfrm>
            <a:prstGeom prst="straightConnector1">
              <a:avLst/>
            </a:prstGeom>
            <a:noFill/>
            <a:ln w="50800" cap="flat" cmpd="sng" algn="ctr">
              <a:solidFill>
                <a:sysClr val="windowText" lastClr="000000"/>
              </a:solidFill>
              <a:prstDash val="solid"/>
              <a:tailEnd type="stealth" w="lg" len="lg"/>
            </a:ln>
            <a:effectLst/>
          </p:spPr>
        </p:cxnSp>
      </p:grpSp>
      <p:sp>
        <p:nvSpPr>
          <p:cNvPr id="25" name="Text Box 46">
            <a:extLst>
              <a:ext uri="{FF2B5EF4-FFF2-40B4-BE49-F238E27FC236}">
                <a16:creationId xmlns:a16="http://schemas.microsoft.com/office/drawing/2014/main" id="{FD0C3955-F7A0-15E4-746D-84159EAD4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70" y="4203922"/>
            <a:ext cx="6248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Đơn vị của lực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 niutơn (N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8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5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 descr="DSC0017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15" y="1663983"/>
            <a:ext cx="3157083" cy="241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27"/>
          <p:cNvSpPr>
            <a:spLocks noChangeShapeType="1"/>
          </p:cNvSpPr>
          <p:nvPr/>
        </p:nvSpPr>
        <p:spPr bwMode="auto">
          <a:xfrm>
            <a:off x="1909681" y="2973630"/>
            <a:ext cx="152400" cy="685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" name="Picture 28" descr="a3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865" y="1663983"/>
            <a:ext cx="3580425" cy="2412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9"/>
          <p:cNvSpPr>
            <a:spLocks noChangeShapeType="1"/>
          </p:cNvSpPr>
          <p:nvPr/>
        </p:nvSpPr>
        <p:spPr bwMode="auto">
          <a:xfrm>
            <a:off x="6509179" y="3018573"/>
            <a:ext cx="661987" cy="1031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8" name="Picture 30" descr="a3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15" y="4340507"/>
            <a:ext cx="3157083" cy="2229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31"/>
          <p:cNvSpPr>
            <a:spLocks noChangeShapeType="1"/>
          </p:cNvSpPr>
          <p:nvPr/>
        </p:nvSpPr>
        <p:spPr bwMode="auto">
          <a:xfrm flipH="1">
            <a:off x="1467871" y="6136705"/>
            <a:ext cx="398462" cy="4603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51"/>
          <p:cNvSpPr txBox="1">
            <a:spLocks noChangeArrowheads="1"/>
          </p:cNvSpPr>
          <p:nvPr/>
        </p:nvSpPr>
        <p:spPr bwMode="auto">
          <a:xfrm>
            <a:off x="2306105" y="452436"/>
            <a:ext cx="525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endParaRPr lang="en-US" sz="2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836" y="4340508"/>
            <a:ext cx="3578454" cy="222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/>
          <p:cNvGrpSpPr/>
          <p:nvPr>
            <p:custDataLst>
              <p:tags r:id="rId1"/>
            </p:custDataLst>
          </p:nvPr>
        </p:nvGrpSpPr>
        <p:grpSpPr>
          <a:xfrm>
            <a:off x="4675186" y="5333187"/>
            <a:ext cx="882970" cy="630238"/>
            <a:chOff x="4876800" y="5264452"/>
            <a:chExt cx="882970" cy="630238"/>
          </a:xfrm>
        </p:grpSpPr>
        <p:cxnSp>
          <p:nvCxnSpPr>
            <p:cNvPr id="15" name="Straight Arrow Connector 14"/>
            <p:cNvCxnSpPr/>
            <p:nvPr/>
          </p:nvCxnSpPr>
          <p:spPr>
            <a:xfrm flipH="1" flipV="1">
              <a:off x="4876800" y="5264452"/>
              <a:ext cx="838200" cy="13134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Rectangle 15"/>
                <p:cNvSpPr/>
                <p:nvPr/>
              </p:nvSpPr>
              <p:spPr>
                <a:xfrm>
                  <a:off x="5257800" y="5388269"/>
                  <a:ext cx="501970" cy="50642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𝐹</m:t>
                            </m:r>
                          </m:e>
                        </m:acc>
                      </m:oMath>
                    </m:oMathPara>
                  </a14:m>
                  <a:endParaRPr lang="en-US" sz="2400" dirty="0"/>
                </a:p>
              </p:txBody>
            </p:sp>
          </mc:Choice>
          <mc:Fallback xmlns="">
            <p:sp>
              <p:nvSpPr>
                <p:cNvPr id="15" name="Rectangle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57800" y="5388269"/>
                  <a:ext cx="501970" cy="506421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t="-1205" r="-19512" b="-2650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72607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" name="Object 4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7237214"/>
              </p:ext>
            </p:extLst>
          </p:nvPr>
        </p:nvGraphicFramePr>
        <p:xfrm>
          <a:off x="0" y="2743200"/>
          <a:ext cx="177165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3" imgW="1771888" imgH="567928" progId="CorelDRAW.Graphic.11">
                  <p:embed/>
                </p:oleObj>
              </mc:Choice>
              <mc:Fallback>
                <p:oleObj name="CorelDRAW" r:id="rId3" imgW="1771888" imgH="567928" progId="CorelDRAW.Graphic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743200"/>
                        <a:ext cx="177165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156992"/>
              </p:ext>
            </p:extLst>
          </p:nvPr>
        </p:nvGraphicFramePr>
        <p:xfrm>
          <a:off x="5951538" y="2516860"/>
          <a:ext cx="142240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5" imgW="1422797" imgH="796766" progId="CorelDRAW.Graphic.11">
                  <p:embed/>
                </p:oleObj>
              </mc:Choice>
              <mc:Fallback>
                <p:oleObj name="CorelDRAW" r:id="rId5" imgW="1422797" imgH="796766" progId="CorelDRAW.Graphic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1538" y="2516860"/>
                        <a:ext cx="1422400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" name="Picture 6" descr="nuoc bie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9154" y="40544"/>
            <a:ext cx="9423154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-279154" y="663840"/>
            <a:ext cx="5657659" cy="2476500"/>
            <a:chOff x="-4511545" y="3848100"/>
            <a:chExt cx="6494463" cy="2476500"/>
          </a:xfrm>
        </p:grpSpPr>
        <p:pic>
          <p:nvPicPr>
            <p:cNvPr id="26633" name="Picture 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11545" y="4039985"/>
              <a:ext cx="6494463" cy="1943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08" name="Group 107"/>
            <p:cNvGrpSpPr/>
            <p:nvPr/>
          </p:nvGrpSpPr>
          <p:grpSpPr>
            <a:xfrm>
              <a:off x="-1704773" y="3848100"/>
              <a:ext cx="1830388" cy="2476500"/>
              <a:chOff x="-1704773" y="3848100"/>
              <a:chExt cx="1830388" cy="2476500"/>
            </a:xfrm>
          </p:grpSpPr>
          <p:graphicFrame>
            <p:nvGraphicFramePr>
              <p:cNvPr id="109" name="Object 1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20328327"/>
                  </p:ext>
                </p:extLst>
              </p:nvPr>
            </p:nvGraphicFramePr>
            <p:xfrm>
              <a:off x="-369685" y="3848100"/>
              <a:ext cx="495300" cy="7064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9" imgW="177569" imgH="253670" progId="Equation.DSMT4">
                      <p:embed/>
                    </p:oleObj>
                  </mc:Choice>
                  <mc:Fallback>
                    <p:oleObj name="Equation" r:id="rId9" imgW="177569" imgH="25367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369685" y="3848100"/>
                            <a:ext cx="495300" cy="706438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0" name="Line 8"/>
              <p:cNvSpPr>
                <a:spLocks noChangeShapeType="1"/>
              </p:cNvSpPr>
              <p:nvPr/>
            </p:nvSpPr>
            <p:spPr bwMode="auto">
              <a:xfrm flipV="1">
                <a:off x="-1704773" y="4543425"/>
                <a:ext cx="1733550" cy="385763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Line 9"/>
              <p:cNvSpPr>
                <a:spLocks noChangeShapeType="1"/>
              </p:cNvSpPr>
              <p:nvPr/>
            </p:nvSpPr>
            <p:spPr bwMode="auto">
              <a:xfrm>
                <a:off x="-1704773" y="4927600"/>
                <a:ext cx="1295400" cy="60960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112" name="Object 1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51912862"/>
                  </p:ext>
                </p:extLst>
              </p:nvPr>
            </p:nvGraphicFramePr>
            <p:xfrm>
              <a:off x="-715760" y="5613400"/>
              <a:ext cx="534987" cy="711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1" imgW="190417" imgH="253890" progId="Equation.DSMT4">
                      <p:embed/>
                    </p:oleObj>
                  </mc:Choice>
                  <mc:Fallback>
                    <p:oleObj name="Equation" r:id="rId11" imgW="190417" imgH="25389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715760" y="5613400"/>
                            <a:ext cx="534987" cy="711200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  <a:effectLst/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86C4863-3023-FBA0-17C3-FD15774D33EF}"/>
              </a:ext>
            </a:extLst>
          </p:cNvPr>
          <p:cNvCxnSpPr>
            <a:cxnSpLocks/>
            <a:stCxn id="26633" idx="1"/>
          </p:cNvCxnSpPr>
          <p:nvPr/>
        </p:nvCxnSpPr>
        <p:spPr>
          <a:xfrm flipV="1">
            <a:off x="-279154" y="1623965"/>
            <a:ext cx="9423154" cy="2033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522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44 L 0.70417 -0.01689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78" y="-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EE80B216-EB40-D431-B213-C4CDD27DA08A}"/>
              </a:ext>
            </a:extLst>
          </p:cNvPr>
          <p:cNvSpPr txBox="1"/>
          <p:nvPr/>
        </p:nvSpPr>
        <p:spPr>
          <a:xfrm>
            <a:off x="347450" y="363760"/>
            <a:ext cx="609307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TỔNG HỢP LỰC. HỢP</a:t>
            </a:r>
            <a:r>
              <a:rPr kumimoji="0" lang="en-US" altLang="en-US" sz="24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LỰC TÁC DỤNG</a:t>
            </a:r>
            <a:endParaRPr kumimoji="0" lang="vi-V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BB20581-74E5-DE3F-DCD0-90DC9A2B2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47" y="1206868"/>
            <a:ext cx="8392105" cy="21154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nghĩa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</a:p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thời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vào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cùng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vật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tác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giống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hệt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như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ấy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715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vi-V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715C5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DCBC3A-EBD9-9B6C-F0FB-DF7B2E65C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947" y="3767723"/>
            <a:ext cx="8392105" cy="954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này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gọi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hợp</a:t>
            </a:r>
            <a:r>
              <a:rPr kumimoji="0" lang="en-US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thay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thế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gọi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là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lực</a:t>
            </a:r>
            <a:r>
              <a:rPr kumimoji="0" lang="en-US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thành</a:t>
            </a:r>
            <a:r>
              <a:rPr kumimoji="0" lang="en-US" altLang="en-US" sz="2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</a:t>
            </a:r>
            <a:r>
              <a:rPr kumimoji="0" lang="en-US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vi-V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6167" name="Object 23">
            <a:extLst>
              <a:ext uri="{FF2B5EF4-FFF2-40B4-BE49-F238E27FC236}">
                <a16:creationId xmlns:a16="http://schemas.microsoft.com/office/drawing/2014/main" id="{0FDA9A6E-16F8-1A47-33F3-320D10C95B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842497"/>
              </p:ext>
            </p:extLst>
          </p:nvPr>
        </p:nvGraphicFramePr>
        <p:xfrm>
          <a:off x="3265488" y="5167213"/>
          <a:ext cx="2125153" cy="965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253800" progId="Equation.DSMT4">
                  <p:embed/>
                </p:oleObj>
              </mc:Choice>
              <mc:Fallback>
                <p:oleObj name="Equation" r:id="rId3" imgW="558720" imgH="253800" progId="Equation.DSMT4">
                  <p:embed/>
                  <p:pic>
                    <p:nvPicPr>
                      <p:cNvPr id="6167" name="Object 23">
                        <a:extLst>
                          <a:ext uri="{FF2B5EF4-FFF2-40B4-BE49-F238E27FC236}">
                            <a16:creationId xmlns:a16="http://schemas.microsoft.com/office/drawing/2014/main" id="{0FDA9A6E-16F8-1A47-33F3-320D10C95B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5488" y="5167213"/>
                        <a:ext cx="2125153" cy="9652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976073-C591-24F7-E619-50C7BAB1C5F1}"/>
              </a:ext>
            </a:extLst>
          </p:cNvPr>
          <p:cNvSpPr txBox="1"/>
          <p:nvPr/>
        </p:nvSpPr>
        <p:spPr>
          <a:xfrm>
            <a:off x="424260" y="463446"/>
            <a:ext cx="848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8000"/>
                </a:solidFill>
              </a:rPr>
              <a:t>2. </a:t>
            </a:r>
            <a:r>
              <a:rPr lang="en-US" sz="2400" b="1" dirty="0" err="1">
                <a:solidFill>
                  <a:srgbClr val="008000"/>
                </a:solidFill>
              </a:rPr>
              <a:t>Tổng</a:t>
            </a:r>
            <a:r>
              <a:rPr lang="en-US" sz="2400" b="1" dirty="0">
                <a:solidFill>
                  <a:srgbClr val="008000"/>
                </a:solidFill>
              </a:rPr>
              <a:t> </a:t>
            </a:r>
            <a:r>
              <a:rPr lang="en-US" sz="2400" b="1" dirty="0" err="1">
                <a:solidFill>
                  <a:srgbClr val="008000"/>
                </a:solidFill>
              </a:rPr>
              <a:t>hợp</a:t>
            </a:r>
            <a:r>
              <a:rPr lang="en-US" sz="2400" b="1" dirty="0">
                <a:solidFill>
                  <a:srgbClr val="008000"/>
                </a:solidFill>
              </a:rPr>
              <a:t> </a:t>
            </a:r>
            <a:r>
              <a:rPr lang="en-US" sz="2400" b="1" dirty="0" err="1">
                <a:solidFill>
                  <a:srgbClr val="008000"/>
                </a:solidFill>
              </a:rPr>
              <a:t>các</a:t>
            </a:r>
            <a:r>
              <a:rPr lang="en-US" sz="2400" b="1" dirty="0">
                <a:solidFill>
                  <a:srgbClr val="008000"/>
                </a:solidFill>
              </a:rPr>
              <a:t> </a:t>
            </a:r>
            <a:r>
              <a:rPr lang="en-US" sz="2400" b="1" dirty="0" err="1">
                <a:solidFill>
                  <a:srgbClr val="008000"/>
                </a:solidFill>
              </a:rPr>
              <a:t>lực</a:t>
            </a:r>
            <a:r>
              <a:rPr lang="en-US" sz="2400" b="1" dirty="0">
                <a:solidFill>
                  <a:srgbClr val="008000"/>
                </a:solidFill>
              </a:rPr>
              <a:t> </a:t>
            </a:r>
            <a:r>
              <a:rPr lang="en-US" sz="2400" b="1" dirty="0" err="1">
                <a:solidFill>
                  <a:srgbClr val="008000"/>
                </a:solidFill>
              </a:rPr>
              <a:t>cùng</a:t>
            </a:r>
            <a:r>
              <a:rPr lang="en-US" sz="2400" b="1" dirty="0">
                <a:solidFill>
                  <a:srgbClr val="008000"/>
                </a:solidFill>
              </a:rPr>
              <a:t> </a:t>
            </a:r>
            <a:r>
              <a:rPr lang="en-US" sz="2400" b="1" dirty="0" err="1">
                <a:solidFill>
                  <a:srgbClr val="008000"/>
                </a:solidFill>
              </a:rPr>
              <a:t>phương</a:t>
            </a:r>
            <a:endParaRPr lang="en-US" sz="2400" b="1" dirty="0">
              <a:solidFill>
                <a:srgbClr val="008000"/>
              </a:solidFill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011CCB6-3AB7-1F5E-D8F6-206A8F371981}"/>
              </a:ext>
            </a:extLst>
          </p:cNvPr>
          <p:cNvCxnSpPr>
            <a:cxnSpLocks/>
          </p:cNvCxnSpPr>
          <p:nvPr/>
        </p:nvCxnSpPr>
        <p:spPr>
          <a:xfrm flipV="1">
            <a:off x="1160413" y="2164888"/>
            <a:ext cx="2322138" cy="999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69D5906-312B-73B0-45D8-723192ADEA55}"/>
              </a:ext>
            </a:extLst>
          </p:cNvPr>
          <p:cNvCxnSpPr>
            <a:cxnSpLocks/>
          </p:cNvCxnSpPr>
          <p:nvPr/>
        </p:nvCxnSpPr>
        <p:spPr>
          <a:xfrm>
            <a:off x="2663898" y="2129613"/>
            <a:ext cx="844910" cy="0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D5A2F09-A7DE-2A04-6A82-A8F06150CE9E}"/>
              </a:ext>
            </a:extLst>
          </p:cNvPr>
          <p:cNvGrpSpPr/>
          <p:nvPr/>
        </p:nvGrpSpPr>
        <p:grpSpPr>
          <a:xfrm>
            <a:off x="832606" y="1560251"/>
            <a:ext cx="2011169" cy="720680"/>
            <a:chOff x="832606" y="1560251"/>
            <a:chExt cx="2011169" cy="720680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0862983-9A57-8A19-C6F7-46300EAB5002}"/>
                </a:ext>
              </a:extLst>
            </p:cNvPr>
            <p:cNvSpPr/>
            <p:nvPr/>
          </p:nvSpPr>
          <p:spPr>
            <a:xfrm>
              <a:off x="832606" y="1935286"/>
              <a:ext cx="384050" cy="34564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0FE07FE3-CF11-754F-ED31-265577084AAC}"/>
                </a:ext>
              </a:extLst>
            </p:cNvPr>
            <p:cNvCxnSpPr>
              <a:stCxn id="3" idx="6"/>
            </p:cNvCxnSpPr>
            <p:nvPr/>
          </p:nvCxnSpPr>
          <p:spPr>
            <a:xfrm flipV="1">
              <a:off x="1216656" y="2088906"/>
              <a:ext cx="1420985" cy="1920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30CB83B7-AFBC-1D89-7CCE-678612266D8A}"/>
                </a:ext>
              </a:extLst>
            </p:cNvPr>
            <p:cNvCxnSpPr>
              <a:cxnSpLocks/>
            </p:cNvCxnSpPr>
            <p:nvPr/>
          </p:nvCxnSpPr>
          <p:spPr>
            <a:xfrm>
              <a:off x="1216656" y="2062402"/>
              <a:ext cx="84491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09B5EA8-30CB-36A7-C635-CA745C18CE31}"/>
                    </a:ext>
                  </a:extLst>
                </p:cNvPr>
                <p:cNvSpPr txBox="1"/>
                <p:nvPr/>
              </p:nvSpPr>
              <p:spPr>
                <a:xfrm>
                  <a:off x="1160413" y="1560251"/>
                  <a:ext cx="844910" cy="5064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𝑭</m:t>
                                </m:r>
                              </m:e>
                              <m:sub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en-US" sz="2400" b="1" dirty="0"/>
                </a:p>
              </p:txBody>
            </p:sp>
          </mc:Choice>
          <mc:Fallback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09B5EA8-30CB-36A7-C635-CA745C18CE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60413" y="1560251"/>
                  <a:ext cx="844910" cy="506421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3627FC3C-4C06-4828-C40D-077FA6B9F038}"/>
                    </a:ext>
                  </a:extLst>
                </p:cNvPr>
                <p:cNvSpPr txBox="1"/>
                <p:nvPr/>
              </p:nvSpPr>
              <p:spPr>
                <a:xfrm>
                  <a:off x="1998865" y="1585560"/>
                  <a:ext cx="844910" cy="5064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𝑭</m:t>
                                </m:r>
                              </m:e>
                              <m:sub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en-US" sz="2400" b="1" dirty="0"/>
                </a:p>
              </p:txBody>
            </p:sp>
          </mc:Choice>
          <mc:Fallback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3627FC3C-4C06-4828-C40D-077FA6B9F03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98865" y="1585560"/>
                  <a:ext cx="844910" cy="506421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288E4AD-3234-25A2-10D9-D6BA91399C65}"/>
                  </a:ext>
                </a:extLst>
              </p:cNvPr>
              <p:cNvSpPr txBox="1"/>
              <p:nvPr/>
            </p:nvSpPr>
            <p:spPr>
              <a:xfrm>
                <a:off x="2613540" y="2154479"/>
                <a:ext cx="844910" cy="506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lang="en-US" sz="2400" b="1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288E4AD-3234-25A2-10D9-D6BA91399C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3540" y="2154479"/>
                <a:ext cx="844910" cy="50642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Oval 16">
            <a:extLst>
              <a:ext uri="{FF2B5EF4-FFF2-40B4-BE49-F238E27FC236}">
                <a16:creationId xmlns:a16="http://schemas.microsoft.com/office/drawing/2014/main" id="{588B0F28-C21D-AFDF-8B9E-74DE16B03EBE}"/>
              </a:ext>
            </a:extLst>
          </p:cNvPr>
          <p:cNvSpPr/>
          <p:nvPr/>
        </p:nvSpPr>
        <p:spPr>
          <a:xfrm>
            <a:off x="5476903" y="1908782"/>
            <a:ext cx="384050" cy="3456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AE854F5-88A7-5801-DC41-8C43E8C0F1F0}"/>
              </a:ext>
            </a:extLst>
          </p:cNvPr>
          <p:cNvCxnSpPr>
            <a:cxnSpLocks/>
          </p:cNvCxnSpPr>
          <p:nvPr/>
        </p:nvCxnSpPr>
        <p:spPr>
          <a:xfrm>
            <a:off x="5860953" y="2125987"/>
            <a:ext cx="63231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B66A45B-E505-EE00-40CE-7A6B5CF29A65}"/>
              </a:ext>
            </a:extLst>
          </p:cNvPr>
          <p:cNvCxnSpPr>
            <a:cxnSpLocks/>
          </p:cNvCxnSpPr>
          <p:nvPr/>
        </p:nvCxnSpPr>
        <p:spPr>
          <a:xfrm flipH="1">
            <a:off x="6373795" y="2129613"/>
            <a:ext cx="908143" cy="0"/>
          </a:xfrm>
          <a:prstGeom prst="straightConnector1">
            <a:avLst/>
          </a:prstGeom>
          <a:ln w="28575"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1ECF5B2-2AD0-4EB3-74D0-6F23DFC06674}"/>
              </a:ext>
            </a:extLst>
          </p:cNvPr>
          <p:cNvGrpSpPr/>
          <p:nvPr/>
        </p:nvGrpSpPr>
        <p:grpSpPr>
          <a:xfrm>
            <a:off x="4439773" y="1550551"/>
            <a:ext cx="3048299" cy="538355"/>
            <a:chOff x="4439773" y="1550551"/>
            <a:chExt cx="3048299" cy="538355"/>
          </a:xfrm>
        </p:grpSpPr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F0C712C-4EDD-73B8-E7EA-968F08D8EAC9}"/>
                </a:ext>
              </a:extLst>
            </p:cNvPr>
            <p:cNvCxnSpPr>
              <a:stCxn id="17" idx="6"/>
            </p:cNvCxnSpPr>
            <p:nvPr/>
          </p:nvCxnSpPr>
          <p:spPr>
            <a:xfrm flipV="1">
              <a:off x="5860953" y="2062402"/>
              <a:ext cx="1420985" cy="19203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0C34A790-3D57-0A53-F45B-9FF60C283C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72000" y="2088906"/>
              <a:ext cx="1288953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519DBF14-DC22-B7A0-81E0-6B7928AB443E}"/>
                    </a:ext>
                  </a:extLst>
                </p:cNvPr>
                <p:cNvSpPr txBox="1"/>
                <p:nvPr/>
              </p:nvSpPr>
              <p:spPr>
                <a:xfrm>
                  <a:off x="4439773" y="1550551"/>
                  <a:ext cx="844910" cy="5064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𝑭</m:t>
                                </m:r>
                              </m:e>
                              <m:sub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en-US" sz="2400" b="1" dirty="0"/>
                </a:p>
              </p:txBody>
            </p:sp>
          </mc:Choice>
          <mc:Fallback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519DBF14-DC22-B7A0-81E0-6B7928AB443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39773" y="1550551"/>
                  <a:ext cx="844910" cy="50642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2B0FECC2-209A-8F4B-5BFA-0ABCD8BF65F1}"/>
                    </a:ext>
                  </a:extLst>
                </p:cNvPr>
                <p:cNvSpPr txBox="1"/>
                <p:nvPr/>
              </p:nvSpPr>
              <p:spPr>
                <a:xfrm>
                  <a:off x="6643162" y="1559056"/>
                  <a:ext cx="844910" cy="5064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2400" b="1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𝑭</m:t>
                                </m:r>
                              </m:e>
                              <m:sub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</m:e>
                        </m:acc>
                      </m:oMath>
                    </m:oMathPara>
                  </a14:m>
                  <a:endParaRPr lang="en-US" sz="2400" b="1" dirty="0"/>
                </a:p>
              </p:txBody>
            </p:sp>
          </mc:Choice>
          <mc:Fallback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2B0FECC2-209A-8F4B-5BFA-0ABCD8BF65F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3162" y="1559056"/>
                  <a:ext cx="844910" cy="506421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859532C-CF69-ED07-B1B0-6865FEDD0F9D}"/>
                  </a:ext>
                </a:extLst>
              </p:cNvPr>
              <p:cNvSpPr txBox="1"/>
              <p:nvPr/>
            </p:nvSpPr>
            <p:spPr>
              <a:xfrm>
                <a:off x="5719481" y="2098507"/>
                <a:ext cx="844910" cy="5064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24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𝑭</m:t>
                          </m:r>
                        </m:e>
                      </m:acc>
                    </m:oMath>
                  </m:oMathPara>
                </a14:m>
                <a:endParaRPr lang="en-US" sz="2400" b="1" dirty="0"/>
              </a:p>
            </p:txBody>
          </p:sp>
        </mc:Choice>
        <mc:Fallback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859532C-CF69-ED07-B1B0-6865FEDD0F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481" y="2098507"/>
                <a:ext cx="844910" cy="50642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9375505-5AEC-A376-9E6B-2E5DEDB9CEA9}"/>
                  </a:ext>
                </a:extLst>
              </p:cNvPr>
              <p:cNvSpPr txBox="1"/>
              <p:nvPr/>
            </p:nvSpPr>
            <p:spPr>
              <a:xfrm>
                <a:off x="1216656" y="2798706"/>
                <a:ext cx="21045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:r>
                  <a:rPr lang="en-US" sz="2400" b="1" dirty="0">
                    <a:solidFill>
                      <a:srgbClr val="C00000"/>
                    </a:solidFill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en-US" sz="2400" b="1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69375505-5AEC-A376-9E6B-2E5DEDB9CE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6656" y="2798706"/>
                <a:ext cx="2104532" cy="461665"/>
              </a:xfrm>
              <a:prstGeom prst="rect">
                <a:avLst/>
              </a:prstGeom>
              <a:blipFill>
                <a:blip r:embed="rId8"/>
                <a:stretch>
                  <a:fillRect l="-4638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798DE0B-9587-1B0D-D4DF-06CD3857DB72}"/>
                  </a:ext>
                </a:extLst>
              </p:cNvPr>
              <p:cNvSpPr txBox="1"/>
              <p:nvPr/>
            </p:nvSpPr>
            <p:spPr>
              <a:xfrm>
                <a:off x="5032860" y="2792178"/>
                <a:ext cx="210453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:r>
                  <a:rPr lang="en-US" sz="2400" b="1" dirty="0">
                    <a:solidFill>
                      <a:srgbClr val="C00000"/>
                    </a:solidFill>
                  </a:rPr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 |</m:t>
                        </m:r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sz="24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</m:e>
                      <m:sub>
                        <m:r>
                          <a:rPr lang="en-US" sz="24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sz="2400" b="1" dirty="0">
                    <a:solidFill>
                      <a:srgbClr val="C00000"/>
                    </a:solidFill>
                  </a:rPr>
                  <a:t>|</a:t>
                </a:r>
              </a:p>
            </p:txBody>
          </p:sp>
        </mc:Choice>
        <mc:Fallback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798DE0B-9587-1B0D-D4DF-06CD3857DB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860" y="2792178"/>
                <a:ext cx="2104531" cy="461665"/>
              </a:xfrm>
              <a:prstGeom prst="rect">
                <a:avLst/>
              </a:prstGeom>
              <a:blipFill>
                <a:blip r:embed="rId9"/>
                <a:stretch>
                  <a:fillRect l="-4638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2248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 animBg="1"/>
      <p:bldP spid="24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Box 101"/>
          <p:cNvSpPr txBox="1">
            <a:spLocks noChangeArrowheads="1"/>
          </p:cNvSpPr>
          <p:nvPr/>
        </p:nvSpPr>
        <p:spPr bwMode="auto">
          <a:xfrm>
            <a:off x="892349" y="1052071"/>
            <a:ext cx="424436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b="1" dirty="0">
                <a:solidFill>
                  <a:srgbClr val="99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400" b="1" dirty="0">
              <a:solidFill>
                <a:srgbClr val="99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539204"/>
              </p:ext>
            </p:extLst>
          </p:nvPr>
        </p:nvGraphicFramePr>
        <p:xfrm>
          <a:off x="4725620" y="1002096"/>
          <a:ext cx="1899208" cy="583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11000" imgH="253800" progId="Equation.DSMT4">
                  <p:embed/>
                </p:oleObj>
              </mc:Choice>
              <mc:Fallback>
                <p:oleObj name="Equation" r:id="rId3" imgW="7110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5620" y="1002096"/>
                        <a:ext cx="1899208" cy="5834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322256" y="1848399"/>
            <a:ext cx="2290763" cy="2546350"/>
            <a:chOff x="5565190" y="3720402"/>
            <a:chExt cx="2290763" cy="2546350"/>
          </a:xfrm>
        </p:grpSpPr>
        <p:grpSp>
          <p:nvGrpSpPr>
            <p:cNvPr id="121" name="Group 16"/>
            <p:cNvGrpSpPr>
              <a:grpSpLocks/>
            </p:cNvGrpSpPr>
            <p:nvPr/>
          </p:nvGrpSpPr>
          <p:grpSpPr bwMode="auto">
            <a:xfrm>
              <a:off x="5565190" y="4112517"/>
              <a:ext cx="2093913" cy="1503363"/>
              <a:chOff x="1618" y="2400"/>
              <a:chExt cx="1319" cy="947"/>
            </a:xfrm>
          </p:grpSpPr>
          <p:sp>
            <p:nvSpPr>
              <p:cNvPr id="122" name="Line 17"/>
              <p:cNvSpPr>
                <a:spLocks noChangeShapeType="1"/>
              </p:cNvSpPr>
              <p:nvPr/>
            </p:nvSpPr>
            <p:spPr bwMode="auto">
              <a:xfrm flipV="1">
                <a:off x="1618" y="2400"/>
                <a:ext cx="628" cy="655"/>
              </a:xfrm>
              <a:prstGeom prst="line">
                <a:avLst/>
              </a:prstGeom>
              <a:noFill/>
              <a:ln w="57150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" name="Line 18"/>
              <p:cNvSpPr>
                <a:spLocks noChangeShapeType="1"/>
              </p:cNvSpPr>
              <p:nvPr/>
            </p:nvSpPr>
            <p:spPr bwMode="auto">
              <a:xfrm>
                <a:off x="1642" y="3055"/>
                <a:ext cx="1295" cy="292"/>
              </a:xfrm>
              <a:prstGeom prst="line">
                <a:avLst/>
              </a:prstGeom>
              <a:noFill/>
              <a:ln w="57150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4" name="Group 19"/>
            <p:cNvGrpSpPr>
              <a:grpSpLocks/>
            </p:cNvGrpSpPr>
            <p:nvPr/>
          </p:nvGrpSpPr>
          <p:grpSpPr bwMode="auto">
            <a:xfrm>
              <a:off x="5777915" y="3720402"/>
              <a:ext cx="1079500" cy="523875"/>
              <a:chOff x="3294" y="2425"/>
              <a:chExt cx="680" cy="330"/>
            </a:xfrm>
          </p:grpSpPr>
          <p:sp>
            <p:nvSpPr>
              <p:cNvPr id="125" name="Text Box 20"/>
              <p:cNvSpPr txBox="1">
                <a:spLocks noChangeArrowheads="1"/>
              </p:cNvSpPr>
              <p:nvPr/>
            </p:nvSpPr>
            <p:spPr bwMode="auto">
              <a:xfrm>
                <a:off x="3294" y="2425"/>
                <a:ext cx="68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vi-VN" sz="28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F</a:t>
                </a:r>
                <a:r>
                  <a:rPr lang="vi-VN" sz="2800" baseline="-250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1</a:t>
                </a:r>
                <a:endParaRPr lang="en-US" sz="2800" dirty="0">
                  <a:solidFill>
                    <a:srgbClr val="3366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26" name="Line 21"/>
              <p:cNvSpPr>
                <a:spLocks noChangeShapeType="1"/>
              </p:cNvSpPr>
              <p:nvPr/>
            </p:nvSpPr>
            <p:spPr bwMode="auto">
              <a:xfrm flipV="1">
                <a:off x="3294" y="2425"/>
                <a:ext cx="246" cy="0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7" name="Group 22"/>
            <p:cNvGrpSpPr>
              <a:grpSpLocks/>
            </p:cNvGrpSpPr>
            <p:nvPr/>
          </p:nvGrpSpPr>
          <p:grpSpPr bwMode="auto">
            <a:xfrm>
              <a:off x="6776453" y="5701602"/>
              <a:ext cx="1079500" cy="565150"/>
              <a:chOff x="3243" y="2229"/>
              <a:chExt cx="680" cy="356"/>
            </a:xfrm>
          </p:grpSpPr>
          <p:sp>
            <p:nvSpPr>
              <p:cNvPr id="128" name="Text Box 23"/>
              <p:cNvSpPr txBox="1">
                <a:spLocks noChangeArrowheads="1"/>
              </p:cNvSpPr>
              <p:nvPr/>
            </p:nvSpPr>
            <p:spPr bwMode="auto">
              <a:xfrm>
                <a:off x="3243" y="2255"/>
                <a:ext cx="68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vi-VN" sz="28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F</a:t>
                </a:r>
                <a:r>
                  <a:rPr lang="en-US" sz="2800" baseline="-250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2</a:t>
                </a:r>
                <a:endParaRPr lang="en-US" sz="2800" dirty="0">
                  <a:solidFill>
                    <a:srgbClr val="3366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29" name="Line 24"/>
              <p:cNvSpPr>
                <a:spLocks noChangeShapeType="1"/>
              </p:cNvSpPr>
              <p:nvPr/>
            </p:nvSpPr>
            <p:spPr bwMode="auto">
              <a:xfrm flipV="1">
                <a:off x="3245" y="2229"/>
                <a:ext cx="243" cy="10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31" name="Group 27"/>
          <p:cNvGrpSpPr>
            <a:grpSpLocks/>
          </p:cNvGrpSpPr>
          <p:nvPr/>
        </p:nvGrpSpPr>
        <p:grpSpPr bwMode="auto">
          <a:xfrm>
            <a:off x="3330802" y="2269827"/>
            <a:ext cx="2073275" cy="1447800"/>
            <a:chOff x="1937" y="2431"/>
            <a:chExt cx="1306" cy="912"/>
          </a:xfrm>
        </p:grpSpPr>
        <p:sp>
          <p:nvSpPr>
            <p:cNvPr id="132" name="Line 28"/>
            <p:cNvSpPr>
              <a:spLocks noChangeShapeType="1"/>
            </p:cNvSpPr>
            <p:nvPr/>
          </p:nvSpPr>
          <p:spPr bwMode="auto">
            <a:xfrm>
              <a:off x="1937" y="2431"/>
              <a:ext cx="1295" cy="292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Line 29"/>
            <p:cNvSpPr>
              <a:spLocks noChangeShapeType="1"/>
            </p:cNvSpPr>
            <p:nvPr/>
          </p:nvSpPr>
          <p:spPr bwMode="auto">
            <a:xfrm flipV="1">
              <a:off x="2633" y="2704"/>
              <a:ext cx="610" cy="639"/>
            </a:xfrm>
            <a:prstGeom prst="line">
              <a:avLst/>
            </a:prstGeom>
            <a:noFill/>
            <a:ln w="28575">
              <a:solidFill>
                <a:srgbClr val="3366FF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336605" y="2521011"/>
            <a:ext cx="3055938" cy="737390"/>
            <a:chOff x="5565190" y="4364933"/>
            <a:chExt cx="3055938" cy="737390"/>
          </a:xfrm>
        </p:grpSpPr>
        <p:sp>
          <p:nvSpPr>
            <p:cNvPr id="134" name="Line 30"/>
            <p:cNvSpPr>
              <a:spLocks noChangeShapeType="1"/>
            </p:cNvSpPr>
            <p:nvPr/>
          </p:nvSpPr>
          <p:spPr bwMode="auto">
            <a:xfrm flipV="1">
              <a:off x="5565190" y="4607816"/>
              <a:ext cx="3055938" cy="494507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5" name="Group 31"/>
            <p:cNvGrpSpPr>
              <a:grpSpLocks/>
            </p:cNvGrpSpPr>
            <p:nvPr/>
          </p:nvGrpSpPr>
          <p:grpSpPr bwMode="auto">
            <a:xfrm>
              <a:off x="6795505" y="4364933"/>
              <a:ext cx="1079501" cy="523875"/>
              <a:chOff x="2348" y="2604"/>
              <a:chExt cx="680" cy="330"/>
            </a:xfrm>
          </p:grpSpPr>
          <p:sp>
            <p:nvSpPr>
              <p:cNvPr id="136" name="Text Box 32"/>
              <p:cNvSpPr txBox="1">
                <a:spLocks noChangeArrowheads="1"/>
              </p:cNvSpPr>
              <p:nvPr/>
            </p:nvSpPr>
            <p:spPr bwMode="auto">
              <a:xfrm>
                <a:off x="2348" y="2604"/>
                <a:ext cx="68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vi-VN" sz="2800" dirty="0">
                    <a:solidFill>
                      <a:srgbClr val="3366FF"/>
                    </a:solidFill>
                    <a:latin typeface="Tahoma" pitchFamily="34" charset="0"/>
                    <a:cs typeface="Arial" charset="0"/>
                  </a:rPr>
                  <a:t>F</a:t>
                </a:r>
                <a:endParaRPr lang="en-US" sz="2800" dirty="0">
                  <a:solidFill>
                    <a:srgbClr val="3366FF"/>
                  </a:solidFill>
                  <a:latin typeface="Tahoma" pitchFamily="34" charset="0"/>
                  <a:cs typeface="Arial" charset="0"/>
                </a:endParaRPr>
              </a:p>
            </p:txBody>
          </p:sp>
          <p:sp>
            <p:nvSpPr>
              <p:cNvPr id="137" name="Line 33"/>
              <p:cNvSpPr>
                <a:spLocks noChangeShapeType="1"/>
              </p:cNvSpPr>
              <p:nvPr/>
            </p:nvSpPr>
            <p:spPr bwMode="auto">
              <a:xfrm flipV="1">
                <a:off x="2348" y="2628"/>
                <a:ext cx="251" cy="4"/>
              </a:xfrm>
              <a:prstGeom prst="line">
                <a:avLst/>
              </a:prstGeom>
              <a:noFill/>
              <a:ln w="28575">
                <a:solidFill>
                  <a:srgbClr val="3366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2007222" y="5612018"/>
                <a:ext cx="518504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7222" y="5612018"/>
                <a:ext cx="5185049" cy="461665"/>
              </a:xfrm>
              <a:prstGeom prst="rect">
                <a:avLst/>
              </a:prstGeom>
              <a:blipFill>
                <a:blip r:embed="rId5"/>
                <a:stretch>
                  <a:fillRect l="-1763" t="-10667" b="-3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92B0A976-1125-CCA6-C4D3-4D85DA9CE36E}"/>
              </a:ext>
            </a:extLst>
          </p:cNvPr>
          <p:cNvSpPr txBox="1"/>
          <p:nvPr/>
        </p:nvSpPr>
        <p:spPr>
          <a:xfrm>
            <a:off x="424260" y="463446"/>
            <a:ext cx="848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3.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Tổng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hợp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các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lực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đồng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</a:rPr>
              <a:t>quy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225D88-90C3-D092-C83A-1FFB88241D44}"/>
              </a:ext>
            </a:extLst>
          </p:cNvPr>
          <p:cNvSpPr txBox="1"/>
          <p:nvPr/>
        </p:nvSpPr>
        <p:spPr>
          <a:xfrm>
            <a:off x="2518646" y="4691126"/>
            <a:ext cx="3943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2400" baseline="30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= F</a:t>
            </a:r>
            <a:r>
              <a:rPr lang="en-US" sz="2400" baseline="-25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400" baseline="30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+ F</a:t>
            </a:r>
            <a:r>
              <a:rPr lang="en-US" sz="2400" baseline="-25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400" baseline="30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+2F</a:t>
            </a:r>
            <a:r>
              <a:rPr lang="en-US" sz="2400" baseline="-25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F</a:t>
            </a:r>
            <a:r>
              <a:rPr lang="en-US" sz="2400" baseline="-250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</a:t>
            </a:r>
            <a:r>
              <a:rPr lang="en-US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cosα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C170B4FA-D913-E0F2-0B3D-007E6BEF2117}"/>
              </a:ext>
            </a:extLst>
          </p:cNvPr>
          <p:cNvSpPr/>
          <p:nvPr/>
        </p:nvSpPr>
        <p:spPr>
          <a:xfrm>
            <a:off x="2322256" y="3089292"/>
            <a:ext cx="392781" cy="462701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B8E6B3-B8F7-3958-385E-CF8CE858D1C1}"/>
              </a:ext>
            </a:extLst>
          </p:cNvPr>
          <p:cNvSpPr txBox="1"/>
          <p:nvPr/>
        </p:nvSpPr>
        <p:spPr>
          <a:xfrm>
            <a:off x="2642094" y="2787211"/>
            <a:ext cx="660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09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7" grpId="0"/>
      <p:bldP spid="27" grpId="0"/>
      <p:bldP spid="8" grpId="0"/>
      <p:bldP spid="9" grpId="0" animBg="1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2&quot; unique_id=&quot;10002&quot;&gt;&lt;object type=&quot;3&quot; unique_id=&quot;10003&quot;&gt;&lt;property id=&quot;20148&quot; value=&quot;5&quot;/&gt;&lt;property id=&quot;20300&quot; value=&quot;Slide 2&quot;/&gt;&lt;property id=&quot;20307&quot; value=&quot;302&quot;/&gt;&lt;/object&gt;&lt;object type=&quot;3&quot; unique_id=&quot;10004&quot;&gt;&lt;property id=&quot;20148&quot; value=&quot;5&quot;/&gt;&lt;property id=&quot;20300&quot; value=&quot;Slide 3&quot;/&gt;&lt;property id=&quot;20307&quot; value=&quot;257&quot;/&gt;&lt;/object&gt;&lt;object type=&quot;3&quot; unique_id=&quot;10005&quot;&gt;&lt;property id=&quot;20148&quot; value=&quot;5&quot;/&gt;&lt;property id=&quot;20300&quot; value=&quot;Slide 4&quot;/&gt;&lt;property id=&quot;20307&quot; value=&quot;303&quot;/&gt;&lt;/object&gt;&lt;object type=&quot;3&quot; unique_id=&quot;10006&quot;&gt;&lt;property id=&quot;20148&quot; value=&quot;5&quot;/&gt;&lt;property id=&quot;20300&quot; value=&quot;Slide 5&quot;/&gt;&lt;property id=&quot;20307&quot; value=&quot;304&quot;/&gt;&lt;/object&gt;&lt;object type=&quot;3&quot; unique_id=&quot;10007&quot;&gt;&lt;property id=&quot;20148&quot; value=&quot;5&quot;/&gt;&lt;property id=&quot;20300&quot; value=&quot;Slide 6&quot;/&gt;&lt;property id=&quot;20307&quot; value=&quot;305&quot;/&gt;&lt;/object&gt;&lt;object type=&quot;3&quot; unique_id=&quot;10008&quot;&gt;&lt;property id=&quot;20148&quot; value=&quot;5&quot;/&gt;&lt;property id=&quot;20300&quot; value=&quot;Slide 7&quot;/&gt;&lt;property id=&quot;20307&quot; value=&quot;306&quot;/&gt;&lt;/object&gt;&lt;object type=&quot;3&quot; unique_id=&quot;10009&quot;&gt;&lt;property id=&quot;20148&quot; value=&quot;5&quot;/&gt;&lt;property id=&quot;20300&quot; value=&quot;Slide 8&quot;/&gt;&lt;property id=&quot;20307&quot; value=&quot;307&quot;/&gt;&lt;/object&gt;&lt;object type=&quot;3&quot; unique_id=&quot;10010&quot;&gt;&lt;property id=&quot;20148&quot; value=&quot;5&quot;/&gt;&lt;property id=&quot;20300&quot; value=&quot;Slide 9&quot;/&gt;&lt;property id=&quot;20307&quot; value=&quot;308&quot;/&gt;&lt;/object&gt;&lt;object type=&quot;3&quot; unique_id=&quot;10011&quot;&gt;&lt;property id=&quot;20148&quot; value=&quot;5&quot;/&gt;&lt;property id=&quot;20300&quot; value=&quot;Slide 10&quot;/&gt;&lt;property id=&quot;20307&quot; value=&quot;309&quot;/&gt;&lt;/object&gt;&lt;object type=&quot;3&quot; unique_id=&quot;10012&quot;&gt;&lt;property id=&quot;20148&quot; value=&quot;5&quot;/&gt;&lt;property id=&quot;20300&quot; value=&quot;Slide 11&quot;/&gt;&lt;property id=&quot;20307&quot; value=&quot;311&quot;/&gt;&lt;/object&gt;&lt;object type=&quot;3&quot; unique_id=&quot;10013&quot;&gt;&lt;property id=&quot;20148&quot; value=&quot;5&quot;/&gt;&lt;property id=&quot;20300&quot; value=&quot;Slide 12&quot;/&gt;&lt;property id=&quot;20307&quot; value=&quot;310&quot;/&gt;&lt;/object&gt;&lt;object type=&quot;3&quot; unique_id=&quot;10014&quot;&gt;&lt;property id=&quot;20148&quot; value=&quot;5&quot;/&gt;&lt;property id=&quot;20300&quot; value=&quot;Slide 13&quot;/&gt;&lt;property id=&quot;20307&quot; value=&quot;312&quot;/&gt;&lt;/object&gt;&lt;object type=&quot;3&quot; unique_id=&quot;10015&quot;&gt;&lt;property id=&quot;20148&quot; value=&quot;5&quot;/&gt;&lt;property id=&quot;20300&quot; value=&quot;Slide 14&quot;/&gt;&lt;property id=&quot;20307&quot; value=&quot;313&quot;/&gt;&lt;/object&gt;&lt;object type=&quot;3&quot; unique_id=&quot;10016&quot;&gt;&lt;property id=&quot;20148&quot; value=&quot;5&quot;/&gt;&lt;property id=&quot;20300&quot; value=&quot;Slide 15&quot;/&gt;&lt;property id=&quot;20307&quot; value=&quot;314&quot;/&gt;&lt;/object&gt;&lt;object type=&quot;3&quot; unique_id=&quot;10017&quot;&gt;&lt;property id=&quot;20148&quot; value=&quot;5&quot;/&gt;&lt;property id=&quot;20300&quot; value=&quot;Slide 16&quot;/&gt;&lt;property id=&quot;20307&quot; value=&quot;315&quot;/&gt;&lt;/object&gt;&lt;object type=&quot;3&quot; unique_id=&quot;10018&quot;&gt;&lt;property id=&quot;20148&quot; value=&quot;5&quot;/&gt;&lt;property id=&quot;20300&quot; value=&quot;Slide 17&quot;/&gt;&lt;property id=&quot;20307&quot; value=&quot;316&quot;/&gt;&lt;/object&gt;&lt;object type=&quot;3&quot; unique_id=&quot;10019&quot;&gt;&lt;property id=&quot;20148&quot; value=&quot;5&quot;/&gt;&lt;property id=&quot;20300&quot; value=&quot;Slide 18&quot;/&gt;&lt;property id=&quot;20307&quot; value=&quot;318&quot;/&gt;&lt;/object&gt;&lt;object type=&quot;3&quot; unique_id=&quot;10020&quot;&gt;&lt;property id=&quot;20148&quot; value=&quot;5&quot;/&gt;&lt;property id=&quot;20300&quot; value=&quot;Slide 19&quot;/&gt;&lt;property id=&quot;20307&quot; value=&quot;319&quot;/&gt;&lt;/object&gt;&lt;object type=&quot;3&quot; unique_id=&quot;10021&quot;&gt;&lt;property id=&quot;20148&quot; value=&quot;5&quot;/&gt;&lt;property id=&quot;20300&quot; value=&quot;Slide 20&quot;/&gt;&lt;property id=&quot;20307&quot; value=&quot;320&quot;/&gt;&lt;/object&gt;&lt;object type=&quot;3&quot; unique_id=&quot;10022&quot;&gt;&lt;property id=&quot;20148&quot; value=&quot;5&quot;/&gt;&lt;property id=&quot;20300&quot; value=&quot;Slide 21&quot;/&gt;&lt;property id=&quot;20307&quot; value=&quot;321&quot;/&gt;&lt;/object&gt;&lt;object type=&quot;3&quot; unique_id=&quot;10023&quot;&gt;&lt;property id=&quot;20148&quot; value=&quot;5&quot;/&gt;&lt;property id=&quot;20300&quot; value=&quot;Slide 22&quot;/&gt;&lt;property id=&quot;20307&quot; value=&quot;322&quot;/&gt;&lt;/object&gt;&lt;object type=&quot;3&quot; unique_id=&quot;10024&quot;&gt;&lt;property id=&quot;20148&quot; value=&quot;5&quot;/&gt;&lt;property id=&quot;20300&quot; value=&quot;Slide 23&quot;/&gt;&lt;property id=&quot;20307&quot; value=&quot;323&quot;/&gt;&lt;/object&gt;&lt;object type=&quot;3&quot; unique_id=&quot;10025&quot;&gt;&lt;property id=&quot;20148&quot; value=&quot;5&quot;/&gt;&lt;property id=&quot;20300&quot; value=&quot;Slide 24&quot;/&gt;&lt;property id=&quot;20307&quot; value=&quot;324&quot;/&gt;&lt;/object&gt;&lt;object type=&quot;3&quot; unique_id=&quot;10026&quot;&gt;&lt;property id=&quot;20148&quot; value=&quot;5&quot;/&gt;&lt;property id=&quot;20300&quot; value=&quot;Slide 25&quot;/&gt;&lt;property id=&quot;20307&quot; value=&quot;298&quot;/&gt;&lt;/object&gt;&lt;object type=&quot;3&quot; unique_id=&quot;12545&quot;&gt;&lt;property id=&quot;20148&quot; value=&quot;5&quot;/&gt;&lt;property id=&quot;20300&quot; value=&quot;Slide 1&quot;/&gt;&lt;property id=&quot;20307&quot; value=&quot;430&quot;/&gt;&lt;/object&gt;&lt;/object&gt;&lt;object type=&quot;8&quot; unique_id=&quot;10052&quot;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FA9B82A7-9E24-4830-A5D2-85CA6E505F19}&quot;/&gt;&lt;filename val=&quot;C:\Documents and Settings\Administrator\Desktop\BÀI ELEARNING TỔ VẬT LÝ\data\asimages\{FA9B82A7-9E24-4830-A5D2-85CA6E505F19}.png&quot;/&gt;&lt;hasEffects val=&quot;1&quot;/&gt;&lt;left val=&quot;366&quot;/&gt;&lt;top val=&quot;388.56&quot;/&gt;&lt;width val=&quot;90.36&quot;/&gt;&lt;height val=&quot;77.52&quot;/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77D5E2D3-70DA-4E6B-9330-FC2E93512C1A}&quot;/&gt;&lt;filename val=&quot;C:\Documents and Settings\Administrator\Desktop\BÀI ELEARNING TỔ VẬT LÝ\data\asimages\{77D5E2D3-70DA-4E6B-9330-FC2E93512C1A}.png&quot;/&gt;&lt;hasEffects val=&quot;0&quot;/&gt;&lt;left val=&quot;51&quot;/&gt;&lt;top val=&quot;75&quot;/&gt;&lt;width val=&quot;643.08&quot;/&gt;&lt;height val=&quot;407.64&quot;/&gt;&lt;/ThreeDShapeInfo&gt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2153</TotalTime>
  <Words>820</Words>
  <Application>Microsoft Office PowerPoint</Application>
  <PresentationFormat>On-screen Show (4:3)</PresentationFormat>
  <Paragraphs>114</Paragraphs>
  <Slides>17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17</vt:i4>
      </vt:variant>
    </vt:vector>
  </HeadingPairs>
  <TitlesOfParts>
    <vt:vector size="31" baseType="lpstr">
      <vt:lpstr>Arial</vt:lpstr>
      <vt:lpstr>Calibri</vt:lpstr>
      <vt:lpstr>Cambria Math</vt:lpstr>
      <vt:lpstr>Century Schoolbook</vt:lpstr>
      <vt:lpstr>Tahoma</vt:lpstr>
      <vt:lpstr>Times New Roman</vt:lpstr>
      <vt:lpstr>Wingdings</vt:lpstr>
      <vt:lpstr>Wingdings 2</vt:lpstr>
      <vt:lpstr>Oriel</vt:lpstr>
      <vt:lpstr>Office Theme</vt:lpstr>
      <vt:lpstr>CorelDRAW</vt:lpstr>
      <vt:lpstr>Equation</vt:lpstr>
      <vt:lpstr>MathType 5.0 Equation</vt:lpstr>
      <vt:lpstr>MathType 6.0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DP COMPUTER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</dc:creator>
  <cp:lastModifiedBy>MY PC</cp:lastModifiedBy>
  <cp:revision>183</cp:revision>
  <dcterms:created xsi:type="dcterms:W3CDTF">2008-03-08T06:52:21Z</dcterms:created>
  <dcterms:modified xsi:type="dcterms:W3CDTF">2022-08-05T18:46:02Z</dcterms:modified>
</cp:coreProperties>
</file>