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66" r:id="rId2"/>
    <p:sldId id="367" r:id="rId3"/>
    <p:sldId id="365" r:id="rId4"/>
    <p:sldId id="370" r:id="rId5"/>
    <p:sldId id="371" r:id="rId6"/>
    <p:sldId id="372" r:id="rId7"/>
    <p:sldId id="373" r:id="rId8"/>
    <p:sldId id="368" r:id="rId9"/>
    <p:sldId id="380" r:id="rId10"/>
    <p:sldId id="378" r:id="rId11"/>
    <p:sldId id="377" r:id="rId12"/>
    <p:sldId id="379" r:id="rId13"/>
    <p:sldId id="369" r:id="rId14"/>
    <p:sldId id="374" r:id="rId15"/>
    <p:sldId id="375" r:id="rId16"/>
    <p:sldId id="376" r:id="rId17"/>
    <p:sldId id="340" r:id="rId18"/>
    <p:sldId id="256" r:id="rId19"/>
    <p:sldId id="257" r:id="rId20"/>
    <p:sldId id="259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348" r:id="rId29"/>
    <p:sldId id="349" r:id="rId30"/>
    <p:sldId id="350" r:id="rId31"/>
    <p:sldId id="351" r:id="rId32"/>
    <p:sldId id="352" r:id="rId33"/>
    <p:sldId id="353" r:id="rId34"/>
    <p:sldId id="354" r:id="rId35"/>
    <p:sldId id="355" r:id="rId36"/>
    <p:sldId id="356" r:id="rId37"/>
    <p:sldId id="357" r:id="rId38"/>
    <p:sldId id="358" r:id="rId39"/>
    <p:sldId id="361" r:id="rId40"/>
    <p:sldId id="359" r:id="rId41"/>
    <p:sldId id="363" r:id="rId42"/>
    <p:sldId id="364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400"/>
    <a:srgbClr val="790B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01/07/2022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01/07/2022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01/07/2022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01/07/2022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01/07/2022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01/07/2022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01/07/2022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01/07/2022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01/07/2022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01/07/2022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01/07/2022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A3767-BAF4-49DA-8235-3C84EEF81B07}" type="datetimeFigureOut">
              <a:rPr lang="fr-FR" smtClean="0"/>
              <a:t>01/07/2022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14.jpeg"/><Relationship Id="rId9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1.wdp"/><Relationship Id="rId11" Type="http://schemas.openxmlformats.org/officeDocument/2006/relationships/image" Target="../media/image19.jpg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1.wdp"/><Relationship Id="rId11" Type="http://schemas.openxmlformats.org/officeDocument/2006/relationships/image" Target="../media/image20.jpg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14.jpe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81749" y="2045932"/>
            <a:ext cx="6819496" cy="1826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</a:pPr>
            <a:r>
              <a:rPr lang="en-US" sz="48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 TẬP CHƯƠNG </a:t>
            </a:r>
            <a:r>
              <a:rPr lang="en-US" sz="48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algn="ctr">
              <a:lnSpc>
                <a:spcPct val="107000"/>
              </a:lnSpc>
              <a:spcBef>
                <a:spcPts val="1200"/>
              </a:spcBef>
            </a:pPr>
            <a:r>
              <a:rPr lang="en-US" sz="48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 SẢN Ở SINH VẬT</a:t>
            </a:r>
            <a:endParaRPr lang="en-US" sz="4800" b="1" kern="0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694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ác phương pháp nhân giống vô tính thực vật sinh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11" y="657628"/>
            <a:ext cx="10999173" cy="575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417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inh sản vô tính ở thực vậ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17" y="744582"/>
            <a:ext cx="8722205" cy="524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066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inh sản hữu tính ở sinh vật có vai trò và ứng dụng như thế nào? Cho ví dụ.  | VietJack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49" y="305571"/>
            <a:ext cx="4795248" cy="386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ản Xuất Và Cấy Truyền Phôi Ở Bò Sữ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747" y="305571"/>
            <a:ext cx="520065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BỘI THU KHI SỬ DỤNG ĐÈN LED CHIẾU SÁNG THANH LO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56" y="3722913"/>
            <a:ext cx="3639187" cy="313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459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91886"/>
            <a:ext cx="11782697" cy="577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Phiếu</a:t>
            </a:r>
            <a:r>
              <a:rPr lang="en-US" sz="2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2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2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vi-VN" sz="2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vi-VN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từ/ cụm từ: </a:t>
            </a:r>
            <a:r>
              <a:rPr 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vi-VN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vi-VN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thống</a:t>
            </a:r>
            <a:r>
              <a:rPr 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vi-VN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trao</a:t>
            </a:r>
            <a:r>
              <a:rPr 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hóa</a:t>
            </a:r>
            <a:r>
              <a:rPr 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vi-VN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trưởng</a:t>
            </a:r>
            <a:r>
              <a:rPr 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vi-VN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 chọn các từ/ cụm từ phù hợp để hoàn thiện đoạn thông tin sau:</a:t>
            </a:r>
            <a:endParaRPr lang="en-US" sz="2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Mọi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cấu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(1)... 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lấy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dinh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dưỡng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khoáng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oxygen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cung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cấp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vi-VN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(2)...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vi-VN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(3) ..., (4) ...  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mối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mật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đảm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bảo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thống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vi-VN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)... 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vi-VN" sz="2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 </a:t>
            </a:r>
            <a:r>
              <a:rPr lang="vi-VN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mối quan hệ giữa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vi-VN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8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</a:t>
            </a:r>
            <a:r>
              <a:rPr lang="en-US" sz="2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mối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001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iagramDescription automatically gene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46" y="718458"/>
            <a:ext cx="12315419" cy="581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783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iagramDescription automatically gene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1" y="0"/>
            <a:ext cx="8503920" cy="665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374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87383"/>
            <a:ext cx="12192000" cy="6906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7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Phiếu</a:t>
            </a:r>
            <a:r>
              <a:rPr lang="en-US" sz="27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7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vi-VN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</a:t>
            </a:r>
            <a:r>
              <a:rPr lang="vi-VN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vi-VN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trao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hóa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vi-VN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endParaRPr lang="en-US" sz="2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vi-VN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trưởng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; </a:t>
            </a:r>
            <a:r>
              <a:rPr lang="vi-VN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vi-VN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vi-VN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vi-VN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thống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M</a:t>
            </a:r>
            <a:r>
              <a:rPr lang="vi-VN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ối quan hệ giữa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27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7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Mọi</a:t>
            </a:r>
            <a:r>
              <a:rPr lang="en-US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  <a:r>
              <a:rPr lang="vi-VN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ow</a:t>
            </a:r>
            <a:r>
              <a:rPr lang="en-US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cấu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bào.Cơ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lấy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chấtdinh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dưỡng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khoáng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oxygen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cung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cấp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trao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giúp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7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Mối</a:t>
            </a:r>
            <a:r>
              <a:rPr lang="en-US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27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Trao</a:t>
            </a:r>
            <a:r>
              <a:rPr lang="en-US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cung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cấp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đảm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bảo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trưởng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ngược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trưởng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trở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trinh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trao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mối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mật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7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430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ung Chuông Vàng 2018 - Power Point -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ung Chuông Vàng 2018 - Power Poi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62818" y="104218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5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40641" y="2161517"/>
            <a:ext cx="8435259" cy="2891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thí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sinh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lần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lượt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trả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lời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b="1" dirty="0" smtClean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20 </a:t>
            </a:r>
            <a:r>
              <a:rPr lang="fr-FR" sz="2600" b="1" dirty="0" err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câu</a:t>
            </a:r>
            <a:r>
              <a:rPr lang="fr-FR" sz="2600" b="1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b="1" dirty="0" err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hỏi</a:t>
            </a:r>
            <a:r>
              <a:rPr lang="fr-FR" sz="2600" b="1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chương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trình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thuộc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lĩnh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vực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khoa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tự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nhiên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khoa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xã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hội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tiếng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anh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…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Thí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sinh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trả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lời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vào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bảng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Nếu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trả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lời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đúng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thì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giữ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lại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ở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trên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hiện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trường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để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trả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lời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câu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tiếp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theo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Nếu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sai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bị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loại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bước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ra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khỏi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hiện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trường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Thí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sinh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còn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lại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cuối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cùng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sẽ và </a:t>
            </a:r>
            <a:r>
              <a:rPr lang="fr-FR" sz="260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vòng</a:t>
            </a:r>
            <a:r>
              <a:rPr lang="fr-FR" sz="26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chung</a:t>
            </a:r>
            <a:r>
              <a:rPr lang="fr-FR" sz="26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kết</a:t>
            </a:r>
            <a:r>
              <a:rPr lang="fr-FR" sz="26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Người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nào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trả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lời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đúng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câu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hỏi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cuối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cùng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là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người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chiến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thắng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rung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chuông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vàng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301" y="-123663"/>
            <a:ext cx="2721429" cy="2721429"/>
          </a:xfrm>
          <a:prstGeom prst="rect">
            <a:avLst/>
          </a:prstGeom>
        </p:spPr>
      </p:pic>
      <p:pic>
        <p:nvPicPr>
          <p:cNvPr id="3" name="Nhac RC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52332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17525" y="233802"/>
            <a:ext cx="7213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r>
              <a:rPr lang="fr-FR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Adobe Garamond Pro" panose="02020602060506090403" pitchFamily="18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RUNG CHUÔNG VÀNG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117600"/>
            <a:ext cx="11524343" cy="5314463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203954" y="183692"/>
            <a:ext cx="3759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Câu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hỏi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1</a:t>
            </a: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940642" y="1915363"/>
            <a:ext cx="794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hoạt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sống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yếu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diễn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439085" y="4081577"/>
            <a:ext cx="268846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A. 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Tê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́ 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bào</a:t>
            </a:r>
            <a:endParaRPr lang="en-US" sz="2400" b="1" dirty="0">
              <a:solidFill>
                <a:schemeClr val="bg1"/>
              </a:solidFill>
              <a:effectLst/>
              <a:latin typeface="Times New Roman" panose="0202060305040502030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39084" y="5194957"/>
            <a:ext cx="268846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Cơ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quan</a:t>
            </a:r>
            <a:endParaRPr lang="fr-FR" sz="32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02658" y="4081577"/>
            <a:ext cx="268846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B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Mô</a:t>
            </a:r>
            <a:endParaRPr lang="fr-FR" sz="32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02657" y="5194957"/>
            <a:ext cx="268846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D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Cơ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thê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̉</a:t>
            </a:r>
            <a:endParaRPr lang="fr-FR" sz="32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221" name="Group 22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22" name="Freeform: Shape 22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23" name="Group 22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26" name="Rectangle 22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7" name="Rectangle 22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8" name="Rectangle 22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9" name="Rectangle 22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0" name="Rectangle 22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1" name="Rectangle 23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2" name="Rectangle 23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3" name="Rectangle 23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4" name="Rectangle 23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5" name="Rectangle 23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6" name="Rectangle 23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7" name="Rectangle 23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24" name="Oval 22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39" name="Freeform: Shape 23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40" name="Group 23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43" name="Rectangle 24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4" name="Rectangle 24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5" name="Rectangle 24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6" name="Rectangle 24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7" name="Rectangle 24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8" name="Rectangle 24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9" name="Rectangle 24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0" name="Rectangle 24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1" name="Rectangle 25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2" name="Rectangle 25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3" name="Rectangle 25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4" name="Rectangle 25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41" name="Oval 24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255" name="Group 25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56" name="Freeform: Shape 25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57" name="Group 25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60" name="Rectangle 25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1" name="Rectangle 26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2" name="Rectangle 26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3" name="Rectangle 26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4" name="Rectangle 26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5" name="Rectangle 26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6" name="Rectangle 26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7" name="Rectangle 26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8" name="Rectangle 26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9" name="Rectangle 26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0" name="Rectangle 26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1" name="Rectangle 27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58" name="Oval 25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272" name="Group 27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73" name="Freeform: Shape 27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74" name="Group 27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77" name="Rectangle 27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8" name="Rectangle 27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9" name="Rectangle 27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0" name="Rectangle 27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1" name="Rectangle 28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2" name="Rectangle 28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3" name="Rectangle 28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4" name="Rectangle 28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5" name="Rectangle 28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6" name="Rectangle 28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7" name="Rectangle 28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8" name="Rectangle 28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75" name="Oval 27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76" name="TextBox 27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289" name="Group 28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90" name="Freeform: Shape 28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91" name="Group 29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94" name="Rectangle 29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5" name="Rectangle 29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6" name="Rectangle 29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7" name="Rectangle 29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8" name="Rectangle 29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9" name="Rectangle 29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0" name="Rectangle 29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1" name="Rectangle 30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2" name="Rectangle 30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3" name="Rectangle 30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4" name="Rectangle 30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5" name="Rectangle 30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92" name="Oval 29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93" name="TextBox 29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306" name="Group 30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07" name="Freeform: Shape 30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08" name="Group 30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11" name="Rectangle 31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2" name="Rectangle 31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3" name="Rectangle 31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4" name="Rectangle 31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5" name="Rectangle 31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6" name="Rectangle 31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7" name="Rectangle 31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8" name="Rectangle 31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9" name="Rectangle 31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0" name="Rectangle 31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1" name="Rectangle 32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2" name="Rectangle 32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09" name="Oval 30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10" name="TextBox 30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323" name="Group 32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24" name="Freeform: Shape 32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25" name="Group 32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28" name="Rectangle 32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9" name="Rectangle 32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0" name="Rectangle 32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1" name="Rectangle 33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2" name="Rectangle 33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3" name="Rectangle 33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4" name="Rectangle 33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5" name="Rectangle 33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6" name="Rectangle 33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7" name="Rectangle 33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8" name="Rectangle 33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9" name="Rectangle 33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26" name="Oval 32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27" name="TextBox 32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340" name="Group 33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41" name="Freeform: Shape 34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42" name="Group 34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45" name="Rectangle 34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6" name="Rectangle 34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7" name="Rectangle 34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8" name="Rectangle 34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9" name="Rectangle 34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0" name="Rectangle 34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1" name="Rectangle 35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2" name="Rectangle 35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3" name="Rectangle 35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4" name="Rectangle 35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5" name="Rectangle 35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6" name="Rectangle 35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43" name="Oval 34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44" name="TextBox 34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357" name="Group 35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58" name="Freeform: Shape 35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59" name="Group 35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62" name="Rectangle 36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3" name="Rectangle 36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4" name="Rectangle 36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5" name="Rectangle 36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6" name="Rectangle 36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7" name="Rectangle 36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8" name="Rectangle 36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9" name="Rectangle 36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0" name="Rectangle 36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1" name="Rectangle 37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2" name="Rectangle 37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3" name="Rectangle 37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60" name="Oval 35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61" name="TextBox 36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374" name="Group 37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75" name="Freeform: Shape 37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76" name="Group 37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79" name="Rectangle 37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0" name="Rectangle 37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1" name="Rectangle 38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2" name="Rectangle 38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3" name="Rectangle 38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4" name="Rectangle 38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5" name="Rectangle 38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6" name="Rectangle 38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7" name="Rectangle 38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8" name="Rectangle 38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9" name="Rectangle 38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0" name="Rectangle 38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77" name="Oval 37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78" name="TextBox 37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391" name="Group 39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92" name="Freeform: Shape 39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93" name="Group 39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96" name="Rectangle 39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7" name="Rectangle 39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8" name="Rectangle 39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9" name="Rectangle 39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0" name="Rectangle 39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1" name="Rectangle 40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2" name="Rectangle 40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3" name="Rectangle 40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4" name="Rectangle 40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5" name="Rectangle 40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6" name="Rectangle 40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7" name="Rectangle 40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94" name="Oval 39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95" name="TextBox 39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25506"/>
            <a:ext cx="609600" cy="609600"/>
          </a:xfrm>
          <a:prstGeom prst="rect">
            <a:avLst/>
          </a:prstGeom>
        </p:spPr>
      </p:pic>
      <p:sp>
        <p:nvSpPr>
          <p:cNvPr id="214" name="TextBox 213"/>
          <p:cNvSpPr txBox="1"/>
          <p:nvPr/>
        </p:nvSpPr>
        <p:spPr>
          <a:xfrm>
            <a:off x="2433772" y="4065512"/>
            <a:ext cx="2688468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A. </a:t>
            </a:r>
            <a:r>
              <a:rPr lang="en-US" sz="2400" b="1" dirty="0" err="1" smtClean="0">
                <a:solidFill>
                  <a:srgbClr val="FFFF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Tê</a:t>
            </a:r>
            <a:r>
              <a:rPr lang="en-US" sz="2400" b="1" dirty="0" smtClean="0">
                <a:solidFill>
                  <a:srgbClr val="FFFF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́ </a:t>
            </a:r>
            <a:r>
              <a:rPr lang="en-US" sz="2400" b="1" dirty="0" err="1" smtClean="0">
                <a:solidFill>
                  <a:srgbClr val="FFFF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bào</a:t>
            </a:r>
            <a:endParaRPr lang="en-US" sz="2400" b="1" dirty="0">
              <a:solidFill>
                <a:srgbClr val="FFFF00"/>
              </a:solidFill>
              <a:effectLst/>
              <a:latin typeface="Times New Roman" panose="0202060305040502030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875211" y="691229"/>
            <a:ext cx="10598332" cy="353943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3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 DUNG</a:t>
            </a:r>
            <a:endParaRPr lang="en-US" altLang="en-US" sz="32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en-US" sz="320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altLang="en-US" sz="3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39. </a:t>
            </a:r>
            <a:r>
              <a:rPr lang="en-US" altLang="en-US" sz="320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altLang="en-US" sz="3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altLang="en-US" sz="3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vô</a:t>
            </a:r>
            <a:r>
              <a:rPr lang="en-US" altLang="en-US" sz="3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altLang="en-US" sz="3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altLang="en-US" sz="320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altLang="en-US" sz="3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endParaRPr lang="en-US" altLang="en-US" sz="32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en-US" sz="320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altLang="en-US" sz="3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40. </a:t>
            </a:r>
            <a:r>
              <a:rPr lang="en-US" altLang="en-US" sz="320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altLang="en-US" sz="3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altLang="en-US" sz="3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hữu</a:t>
            </a:r>
            <a:r>
              <a:rPr lang="en-US" altLang="en-US" sz="3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altLang="en-US" sz="3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altLang="en-US" sz="320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altLang="en-US" sz="3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endParaRPr lang="en-US" altLang="en-US" sz="32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en-US" sz="320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altLang="en-US" sz="3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41. </a:t>
            </a:r>
            <a:r>
              <a:rPr lang="en-US" altLang="en-US" sz="3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altLang="en-US" sz="3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altLang="en-US" sz="3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yếu</a:t>
            </a:r>
            <a:r>
              <a:rPr lang="en-US" altLang="en-US" sz="3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</a:t>
            </a:r>
            <a:r>
              <a:rPr lang="en-US" altLang="en-US" sz="3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altLang="en-US" sz="3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hưởng</a:t>
            </a:r>
            <a:r>
              <a:rPr lang="en-US" altLang="en-US" sz="3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en-US" sz="3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altLang="en-US" sz="3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hòa</a:t>
            </a:r>
            <a:r>
              <a:rPr lang="en-US" altLang="en-US" sz="3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3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altLang="en-US" sz="3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khiển</a:t>
            </a:r>
            <a:r>
              <a:rPr lang="en-US" altLang="en-US" sz="3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altLang="en-US" sz="3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altLang="en-US" sz="3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altLang="en-US" sz="3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altLang="en-US" sz="3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endParaRPr lang="en-US" altLang="en-US" sz="32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en-US" sz="320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altLang="en-US" sz="3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42. </a:t>
            </a:r>
            <a:r>
              <a:rPr lang="vi-VN" altLang="en-US" sz="3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altLang="en-US" sz="3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altLang="en-US" sz="3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altLang="en-US" sz="3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altLang="en-US" sz="3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en-US" sz="3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altLang="en-US" sz="3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altLang="en-US" sz="3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thống</a:t>
            </a:r>
            <a:r>
              <a:rPr lang="en-US" altLang="en-US" sz="3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endParaRPr lang="en-US" altLang="en-US" sz="32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altLang="en-US" sz="32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047376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041008"/>
            <a:ext cx="11524343" cy="5816991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133596" y="1560447"/>
            <a:ext cx="8433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đặc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bản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cần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thiết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nhằm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41945" y="3230300"/>
            <a:ext cx="4208349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70522" y="3292810"/>
            <a:ext cx="425262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341945" y="4853547"/>
            <a:ext cx="4190893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4263988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1863948" y="3337443"/>
            <a:ext cx="3527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đảm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bảo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phát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triển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59640" y="4948090"/>
            <a:ext cx="3683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ứng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cầu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32493" y="3371370"/>
            <a:ext cx="304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trì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phát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triển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78301" y="4969861"/>
            <a:ext cx="33652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giư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cá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tồn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tại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5" name="Freeform: Shape 3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9" name="Rectangle 3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2" name="Rectangle 4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7" name="Oval 3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2" name="Freeform: Shape 5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6" name="Rectangle 5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7" name="Rectangle 5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9" name="Rectangle 5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4" name="Oval 5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69" name="Freeform: Shape 6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3" name="Rectangle 7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4" name="Rectangle 7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5" name="Rectangle 7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6" name="Rectangle 7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1" name="Oval 7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6" name="Freeform: Shape 8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0" name="Rectangle 8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1" name="Rectangle 9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2" name="Rectangle 9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3" name="Rectangle 9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88" name="Oval 8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3" name="Freeform: Shape 10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0" name="Rectangle 10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5" name="Oval 10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0" name="Freeform: Shape 11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4" name="Rectangle 12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2" name="Oval 12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37" name="Freeform: Shape 13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1" name="Rectangle 14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3" name="Rectangle 14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39" name="Oval 13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4" name="Freeform: Shape 15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58" name="Rectangle 15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9" name="Rectangle 15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0" name="Rectangle 15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1" name="Rectangle 16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6" name="Oval 15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1" name="Freeform: Shape 17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5" name="Rectangle 17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6" name="Rectangle 17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7" name="Rectangle 17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8" name="Rectangle 17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3" name="Oval 17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88" name="Freeform: Shape 18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89" name="Group 18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2" name="Rectangle 19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3" name="Rectangle 19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4" name="Rectangle 19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5" name="Rectangle 19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0" name="Oval 18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5" name="Freeform: Shape 20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6" name="Group 20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09" name="Rectangle 20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0" name="Rectangle 20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1" name="Rectangle 21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2" name="Rectangle 21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07" name="Oval 20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1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sp>
        <p:nvSpPr>
          <p:cNvPr id="222" name="TextBox 221"/>
          <p:cNvSpPr txBox="1"/>
          <p:nvPr/>
        </p:nvSpPr>
        <p:spPr>
          <a:xfrm>
            <a:off x="4203954" y="183692"/>
            <a:ext cx="3759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Câu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hỏi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2</a:t>
            </a:r>
            <a:endParaRPr lang="fr-FR" sz="60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ongolian Baiti" panose="03000500000000000000" pitchFamily="66" charset="0"/>
              <a:ea typeface="Open Sans Extrabold" panose="020B0906030804020204" pitchFamily="34" charset="0"/>
              <a:cs typeface="Mongolian Baiti" panose="03000500000000000000" pitchFamily="66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1868080" y="3320112"/>
            <a:ext cx="304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đảm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bảo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phát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triển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fr-FR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336" fill="hold"/>
                                        <p:tgtEl>
                                          <p:spTgt spid="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1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041008"/>
            <a:ext cx="11524343" cy="5816991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938542" y="1554634"/>
            <a:ext cx="5829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55500" y="2290207"/>
            <a:ext cx="4530209" cy="205508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464123" y="2303479"/>
            <a:ext cx="4538457" cy="2041812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341945" y="4363451"/>
            <a:ext cx="4500581" cy="2049065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464123" y="4496089"/>
            <a:ext cx="4559021" cy="1996929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1709847" y="2501091"/>
            <a:ext cx="37727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kết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biệt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48867" y="4454570"/>
            <a:ext cx="33787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kết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giữa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10046" y="2626353"/>
            <a:ext cx="3480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tất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cả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182706" y="4703970"/>
            <a:ext cx="33652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nhiều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cá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5" name="Freeform: Shape 3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9" name="Rectangle 3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2" name="Rectangle 4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7" name="Oval 3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2" name="Freeform: Shape 5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6" name="Rectangle 5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7" name="Rectangle 5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9" name="Rectangle 5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4" name="Oval 5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69" name="Freeform: Shape 6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3" name="Rectangle 7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4" name="Rectangle 7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5" name="Rectangle 7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6" name="Rectangle 7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1" name="Oval 7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6" name="Freeform: Shape 8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0" name="Rectangle 8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1" name="Rectangle 9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2" name="Rectangle 9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3" name="Rectangle 9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88" name="Oval 8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3" name="Freeform: Shape 10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0" name="Rectangle 10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5" name="Oval 10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0" name="Freeform: Shape 11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4" name="Rectangle 12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2" name="Oval 12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37" name="Freeform: Shape 13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1" name="Rectangle 14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3" name="Rectangle 14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39" name="Oval 13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4" name="Freeform: Shape 15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58" name="Rectangle 15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9" name="Rectangle 15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0" name="Rectangle 15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1" name="Rectangle 16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6" name="Oval 15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1" name="Freeform: Shape 17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5" name="Rectangle 17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6" name="Rectangle 17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7" name="Rectangle 17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8" name="Rectangle 17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3" name="Oval 17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88" name="Freeform: Shape 18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89" name="Group 18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2" name="Rectangle 19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3" name="Rectangle 19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4" name="Rectangle 19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5" name="Rectangle 19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0" name="Oval 18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5" name="Freeform: Shape 20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6" name="Group 20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09" name="Rectangle 20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0" name="Rectangle 20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1" name="Rectangle 21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2" name="Rectangle 21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07" name="Oval 20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1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sp>
        <p:nvSpPr>
          <p:cNvPr id="222" name="TextBox 221"/>
          <p:cNvSpPr txBox="1"/>
          <p:nvPr/>
        </p:nvSpPr>
        <p:spPr>
          <a:xfrm>
            <a:off x="4203954" y="183692"/>
            <a:ext cx="3759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Câu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hỏi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3</a:t>
            </a:r>
            <a:endParaRPr lang="fr-FR" sz="60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ongolian Baiti" panose="03000500000000000000" pitchFamily="66" charset="0"/>
              <a:ea typeface="Open Sans Extrabold" panose="020B0906030804020204" pitchFamily="34" charset="0"/>
              <a:cs typeface="Mongolian Baiti" panose="03000500000000000000" pitchFamily="66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1850732" y="4461426"/>
            <a:ext cx="33974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kết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giữa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đực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48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336" fill="hold"/>
                                        <p:tgtEl>
                                          <p:spTgt spid="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1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6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041008"/>
            <a:ext cx="11524343" cy="5816991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133596" y="1806255"/>
            <a:ext cx="8433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Chúng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có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giống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phận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41945" y="3230300"/>
            <a:ext cx="4208349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70522" y="3292810"/>
            <a:ext cx="425262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341945" y="4853547"/>
            <a:ext cx="4190893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4263988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1863948" y="3337443"/>
            <a:ext cx="3527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Lá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30778" y="4948090"/>
            <a:ext cx="3378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củ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32493" y="3371370"/>
            <a:ext cx="304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78301" y="4969861"/>
            <a:ext cx="3365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Hạt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giống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5" name="Freeform: Shape 3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9" name="Rectangle 3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2" name="Rectangle 4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7" name="Oval 3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2" name="Freeform: Shape 5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6" name="Rectangle 5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7" name="Rectangle 5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9" name="Rectangle 5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4" name="Oval 5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69" name="Freeform: Shape 6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3" name="Rectangle 7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4" name="Rectangle 7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5" name="Rectangle 7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6" name="Rectangle 7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1" name="Oval 7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6" name="Freeform: Shape 8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0" name="Rectangle 8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1" name="Rectangle 9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2" name="Rectangle 9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3" name="Rectangle 9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88" name="Oval 8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3" name="Freeform: Shape 10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0" name="Rectangle 10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5" name="Oval 10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0" name="Freeform: Shape 11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4" name="Rectangle 12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2" name="Oval 12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37" name="Freeform: Shape 13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1" name="Rectangle 14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3" name="Rectangle 14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39" name="Oval 13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4" name="Freeform: Shape 15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58" name="Rectangle 15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9" name="Rectangle 15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0" name="Rectangle 15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1" name="Rectangle 16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6" name="Oval 15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1" name="Freeform: Shape 17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5" name="Rectangle 17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6" name="Rectangle 17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7" name="Rectangle 17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8" name="Rectangle 17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3" name="Oval 17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88" name="Freeform: Shape 18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89" name="Group 18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2" name="Rectangle 19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3" name="Rectangle 19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4" name="Rectangle 19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5" name="Rectangle 19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0" name="Oval 18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5" name="Freeform: Shape 20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6" name="Group 20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09" name="Rectangle 20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0" name="Rectangle 20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1" name="Rectangle 21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2" name="Rectangle 21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07" name="Oval 20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1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sp>
        <p:nvSpPr>
          <p:cNvPr id="222" name="TextBox 221"/>
          <p:cNvSpPr txBox="1"/>
          <p:nvPr/>
        </p:nvSpPr>
        <p:spPr>
          <a:xfrm>
            <a:off x="4203954" y="183692"/>
            <a:ext cx="3759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Câu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hỏi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4</a:t>
            </a:r>
            <a:endParaRPr lang="fr-FR" sz="60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ongolian Baiti" panose="03000500000000000000" pitchFamily="66" charset="0"/>
              <a:ea typeface="Open Sans Extrabold" panose="020B0906030804020204" pitchFamily="34" charset="0"/>
              <a:cs typeface="Mongolian Baiti" panose="03000500000000000000" pitchFamily="66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1827050" y="4945893"/>
            <a:ext cx="304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củ.</a:t>
            </a:r>
            <a:endParaRPr lang="fr-FR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40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336" fill="hold"/>
                                        <p:tgtEl>
                                          <p:spTgt spid="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1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1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041008"/>
            <a:ext cx="11524343" cy="5816991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042892" y="1923794"/>
            <a:ext cx="6614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phận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tròn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củ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gọi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̀?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41945" y="3230300"/>
            <a:ext cx="4208349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70522" y="3292810"/>
            <a:ext cx="425262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341945" y="4853547"/>
            <a:ext cx="4190893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4263988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1863948" y="3337443"/>
            <a:ext cx="3527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30778" y="4948090"/>
            <a:ext cx="3378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Chồi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32493" y="3371370"/>
            <a:ext cx="304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Chồi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mầm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66916" y="4986579"/>
            <a:ext cx="3365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phấn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5" name="Freeform: Shape 3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9" name="Rectangle 3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2" name="Rectangle 4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7" name="Oval 3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2" name="Freeform: Shape 5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6" name="Rectangle 5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7" name="Rectangle 5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9" name="Rectangle 5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4" name="Oval 5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69" name="Freeform: Shape 6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3" name="Rectangle 7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4" name="Rectangle 7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5" name="Rectangle 7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6" name="Rectangle 7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1" name="Oval 7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6" name="Freeform: Shape 8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0" name="Rectangle 8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1" name="Rectangle 9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2" name="Rectangle 9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3" name="Rectangle 9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88" name="Oval 8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3" name="Freeform: Shape 10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0" name="Rectangle 10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5" name="Oval 10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0" name="Freeform: Shape 11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4" name="Rectangle 12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2" name="Oval 12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37" name="Freeform: Shape 13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1" name="Rectangle 14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3" name="Rectangle 14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39" name="Oval 13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4" name="Freeform: Shape 15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58" name="Rectangle 15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9" name="Rectangle 15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0" name="Rectangle 15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1" name="Rectangle 16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6" name="Oval 15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1" name="Freeform: Shape 17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5" name="Rectangle 17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6" name="Rectangle 17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7" name="Rectangle 17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8" name="Rectangle 17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3" name="Oval 17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88" name="Freeform: Shape 18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89" name="Group 18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2" name="Rectangle 19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3" name="Rectangle 19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4" name="Rectangle 19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5" name="Rectangle 19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0" name="Oval 18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5" name="Freeform: Shape 20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6" name="Group 20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09" name="Rectangle 20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0" name="Rectangle 20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1" name="Rectangle 21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2" name="Rectangle 21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07" name="Oval 20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1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sp>
        <p:nvSpPr>
          <p:cNvPr id="222" name="TextBox 221"/>
          <p:cNvSpPr txBox="1"/>
          <p:nvPr/>
        </p:nvSpPr>
        <p:spPr>
          <a:xfrm>
            <a:off x="4203954" y="183692"/>
            <a:ext cx="3759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Câu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hỏi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5</a:t>
            </a:r>
            <a:endParaRPr lang="fr-FR" sz="60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ongolian Baiti" panose="03000500000000000000" pitchFamily="66" charset="0"/>
              <a:ea typeface="Open Sans Extrabold" panose="020B0906030804020204" pitchFamily="34" charset="0"/>
              <a:cs typeface="Mongolian Baiti" panose="03000500000000000000" pitchFamily="66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7435323" y="3364035"/>
            <a:ext cx="304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Chồi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mầm</a:t>
            </a:r>
            <a:endParaRPr lang="fr-FR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7" r="8247"/>
          <a:stretch/>
        </p:blipFill>
        <p:spPr>
          <a:xfrm>
            <a:off x="0" y="-23739"/>
            <a:ext cx="3234174" cy="202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3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5336" fill="hold"/>
                                        <p:tgtEl>
                                          <p:spTgt spid="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1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041008"/>
            <a:ext cx="11524343" cy="5816991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685315" y="1407989"/>
            <a:ext cx="889300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Ở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cóc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mùa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vào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khoảng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tháng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hằng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khối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lượng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buồng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trứng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cóc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giảm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tháng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nếu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nguồn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dưỡng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dồi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dào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khối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lượng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buồng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trứng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cóc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lứa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Yếu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ảnh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hướng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đến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loài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cóc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59225" y="3687478"/>
            <a:ext cx="4208349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53892" y="3655045"/>
            <a:ext cx="425262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341945" y="4853547"/>
            <a:ext cx="4190893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4263988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1829167" y="3967452"/>
            <a:ext cx="3527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Nhiệt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30778" y="4948090"/>
            <a:ext cx="3378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50524" y="3974899"/>
            <a:ext cx="304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Mùa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34818" y="4986579"/>
            <a:ext cx="3098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ormone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5" name="Freeform: Shape 3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9" name="Rectangle 3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2" name="Rectangle 4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7" name="Oval 3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2" name="Freeform: Shape 5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6" name="Rectangle 5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7" name="Rectangle 5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9" name="Rectangle 5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4" name="Oval 5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69" name="Freeform: Shape 6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3" name="Rectangle 7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4" name="Rectangle 7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5" name="Rectangle 7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6" name="Rectangle 7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1" name="Oval 7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6" name="Freeform: Shape 8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0" name="Rectangle 8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1" name="Rectangle 9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2" name="Rectangle 9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3" name="Rectangle 9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88" name="Oval 8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3" name="Freeform: Shape 10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0" name="Rectangle 10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5" name="Oval 10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0" name="Freeform: Shape 11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4" name="Rectangle 12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2" name="Oval 12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37" name="Freeform: Shape 13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1" name="Rectangle 14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3" name="Rectangle 14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39" name="Oval 13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4" name="Freeform: Shape 15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58" name="Rectangle 15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9" name="Rectangle 15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0" name="Rectangle 15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1" name="Rectangle 16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6" name="Oval 15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1" name="Freeform: Shape 17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5" name="Rectangle 17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6" name="Rectangle 17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7" name="Rectangle 17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8" name="Rectangle 17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3" name="Oval 17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88" name="Freeform: Shape 18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89" name="Group 18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2" name="Rectangle 19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3" name="Rectangle 19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4" name="Rectangle 19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5" name="Rectangle 19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0" name="Oval 18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5" name="Freeform: Shape 20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6" name="Group 20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09" name="Rectangle 20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0" name="Rectangle 20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1" name="Rectangle 21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2" name="Rectangle 21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07" name="Oval 20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1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sp>
        <p:nvSpPr>
          <p:cNvPr id="222" name="TextBox 221"/>
          <p:cNvSpPr txBox="1"/>
          <p:nvPr/>
        </p:nvSpPr>
        <p:spPr>
          <a:xfrm>
            <a:off x="4203954" y="183692"/>
            <a:ext cx="3759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Câu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hỏi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6</a:t>
            </a:r>
            <a:endParaRPr lang="fr-FR" sz="60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ongolian Baiti" panose="03000500000000000000" pitchFamily="66" charset="0"/>
              <a:ea typeface="Open Sans Extrabold" panose="020B0906030804020204" pitchFamily="34" charset="0"/>
              <a:cs typeface="Mongolian Baiti" panose="03000500000000000000" pitchFamily="66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1843956" y="4938550"/>
            <a:ext cx="304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68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336" fill="hold"/>
                                        <p:tgtEl>
                                          <p:spTgt spid="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1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041008"/>
            <a:ext cx="11524343" cy="5816991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480904" y="1826995"/>
            <a:ext cx="9085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chồi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nhìn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thấy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dưới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41945" y="3230300"/>
            <a:ext cx="4208349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70522" y="3292810"/>
            <a:ext cx="425262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341945" y="4853547"/>
            <a:ext cx="4190893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4263988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1863948" y="3337443"/>
            <a:ext cx="3527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30778" y="4948090"/>
            <a:ext cx="3378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Thủy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tức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32493" y="3371370"/>
            <a:ext cx="304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Amip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13726" y="4973112"/>
            <a:ext cx="2865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khuẩn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5" name="Freeform: Shape 3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9" name="Rectangle 3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2" name="Rectangle 4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7" name="Oval 3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2" name="Freeform: Shape 5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6" name="Rectangle 5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7" name="Rectangle 5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9" name="Rectangle 5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4" name="Oval 5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69" name="Freeform: Shape 6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3" name="Rectangle 7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4" name="Rectangle 7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5" name="Rectangle 7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6" name="Rectangle 7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1" name="Oval 7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6" name="Freeform: Shape 8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0" name="Rectangle 8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1" name="Rectangle 9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2" name="Rectangle 9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3" name="Rectangle 9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88" name="Oval 8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3" name="Freeform: Shape 10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0" name="Rectangle 10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5" name="Oval 10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0" name="Freeform: Shape 11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4" name="Rectangle 12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2" name="Oval 12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37" name="Freeform: Shape 13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1" name="Rectangle 14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3" name="Rectangle 14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39" name="Oval 13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4" name="Freeform: Shape 15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58" name="Rectangle 15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9" name="Rectangle 15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0" name="Rectangle 15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1" name="Rectangle 16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6" name="Oval 15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1" name="Freeform: Shape 17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5" name="Rectangle 17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6" name="Rectangle 17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7" name="Rectangle 17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8" name="Rectangle 17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3" name="Oval 17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88" name="Freeform: Shape 18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89" name="Group 18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2" name="Rectangle 19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3" name="Rectangle 19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4" name="Rectangle 19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5" name="Rectangle 19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0" name="Oval 18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5" name="Freeform: Shape 20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6" name="Group 20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09" name="Rectangle 20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0" name="Rectangle 20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1" name="Rectangle 21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2" name="Rectangle 21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07" name="Oval 20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1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sp>
        <p:nvSpPr>
          <p:cNvPr id="222" name="TextBox 221"/>
          <p:cNvSpPr txBox="1"/>
          <p:nvPr/>
        </p:nvSpPr>
        <p:spPr>
          <a:xfrm>
            <a:off x="4091413" y="197159"/>
            <a:ext cx="3759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Câu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hỏi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7</a:t>
            </a:r>
            <a:endParaRPr lang="fr-FR" sz="60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ongolian Baiti" panose="03000500000000000000" pitchFamily="66" charset="0"/>
              <a:ea typeface="Open Sans Extrabold" panose="020B0906030804020204" pitchFamily="34" charset="0"/>
              <a:cs typeface="Mongolian Baiti" panose="03000500000000000000" pitchFamily="66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1830068" y="4949837"/>
            <a:ext cx="304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Thủy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tức</a:t>
            </a:r>
            <a:endParaRPr lang="fr-FR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77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336" fill="hold"/>
                                        <p:tgtEl>
                                          <p:spTgt spid="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1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041008"/>
            <a:ext cx="11524343" cy="5816991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759640" y="1538930"/>
            <a:ext cx="84332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 Quá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trình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diễn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định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ở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mỗi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loài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 do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yếu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quá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trình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điều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hòa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41945" y="3230300"/>
            <a:ext cx="4208349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70522" y="3292810"/>
            <a:ext cx="425262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341945" y="4853547"/>
            <a:ext cx="4190893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4263988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1863948" y="3337443"/>
            <a:ext cx="3527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Nhiệt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30778" y="4948090"/>
            <a:ext cx="3378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32493" y="3371370"/>
            <a:ext cx="304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94369" y="5011725"/>
            <a:ext cx="2942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Hormone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5" name="Freeform: Shape 3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9" name="Rectangle 3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2" name="Rectangle 4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7" name="Oval 3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2" name="Freeform: Shape 5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6" name="Rectangle 5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7" name="Rectangle 5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9" name="Rectangle 5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4" name="Oval 5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69" name="Freeform: Shape 6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3" name="Rectangle 7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4" name="Rectangle 7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5" name="Rectangle 7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6" name="Rectangle 7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1" name="Oval 7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6" name="Freeform: Shape 8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0" name="Rectangle 8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1" name="Rectangle 9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2" name="Rectangle 9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3" name="Rectangle 9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88" name="Oval 8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3" name="Freeform: Shape 10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0" name="Rectangle 10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5" name="Oval 10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0" name="Freeform: Shape 11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4" name="Rectangle 12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2" name="Oval 12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37" name="Freeform: Shape 13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1" name="Rectangle 14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3" name="Rectangle 14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39" name="Oval 13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4" name="Freeform: Shape 15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58" name="Rectangle 15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9" name="Rectangle 15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0" name="Rectangle 15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1" name="Rectangle 16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6" name="Oval 15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1" name="Freeform: Shape 17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5" name="Rectangle 17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6" name="Rectangle 17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7" name="Rectangle 17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8" name="Rectangle 17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3" name="Oval 17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88" name="Freeform: Shape 18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89" name="Group 18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2" name="Rectangle 19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3" name="Rectangle 19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4" name="Rectangle 19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5" name="Rectangle 19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0" name="Oval 18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5" name="Freeform: Shape 20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6" name="Group 20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09" name="Rectangle 20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0" name="Rectangle 20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1" name="Rectangle 21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2" name="Rectangle 21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07" name="Oval 20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1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sp>
        <p:nvSpPr>
          <p:cNvPr id="222" name="TextBox 221"/>
          <p:cNvSpPr txBox="1"/>
          <p:nvPr/>
        </p:nvSpPr>
        <p:spPr>
          <a:xfrm>
            <a:off x="4203954" y="183692"/>
            <a:ext cx="3759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Câu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hỏi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8</a:t>
            </a:r>
            <a:endParaRPr lang="fr-FR" sz="60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ongolian Baiti" panose="03000500000000000000" pitchFamily="66" charset="0"/>
              <a:ea typeface="Open Sans Extrabold" panose="020B0906030804020204" pitchFamily="34" charset="0"/>
              <a:cs typeface="Mongolian Baiti" panose="03000500000000000000" pitchFamily="66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7700181" y="5005688"/>
            <a:ext cx="304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Hormone</a:t>
            </a:r>
            <a:endParaRPr lang="fr-FR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8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336" fill="hold"/>
                                        <p:tgtEl>
                                          <p:spTgt spid="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1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041008"/>
            <a:ext cx="11524343" cy="5816991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188381" y="1961166"/>
            <a:ext cx="8433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trùng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giày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 Quá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trình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gọi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41945" y="3230300"/>
            <a:ext cx="4208349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70522" y="3292810"/>
            <a:ext cx="425262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341945" y="4853547"/>
            <a:ext cx="4190893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4263988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1830778" y="3458645"/>
            <a:ext cx="3527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Mọc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chồi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30778" y="4948090"/>
            <a:ext cx="3378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32493" y="3371370"/>
            <a:ext cx="304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Tái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72688" y="4915600"/>
            <a:ext cx="3365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giống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5" name="Freeform: Shape 3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9" name="Rectangle 3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7" name="Oval 3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295033" y="1712142"/>
              <a:ext cx="3659988" cy="3609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bg1"/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2" name="Freeform: Shape 5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6" name="Rectangle 5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4" name="Oval 5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295033" y="1712142"/>
              <a:ext cx="3659988" cy="3609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bg1"/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69" name="Freeform: Shape 6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3" name="Rectangle 7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1" name="Oval 7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295033" y="1712142"/>
              <a:ext cx="3659988" cy="3609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bg1"/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6" name="Freeform: Shape 8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0" name="Rectangle 8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8" name="Oval 8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295033" y="1712142"/>
              <a:ext cx="3659988" cy="3609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bg1"/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3" name="Freeform: Shape 10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5" name="Oval 10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295033" y="1712142"/>
              <a:ext cx="3659988" cy="3609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bg1"/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0" name="Freeform: Shape 11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4" name="Rectangle 12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2" name="Oval 12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295033" y="1712142"/>
              <a:ext cx="3659988" cy="3609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bg1"/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37" name="Freeform: Shape 13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1" name="Rectangle 14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9" name="Oval 13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295033" y="1712142"/>
              <a:ext cx="3659988" cy="3609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bg1"/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4" name="Freeform: Shape 15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58" name="Rectangle 15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6" name="Oval 15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4295033" y="1712142"/>
              <a:ext cx="3659988" cy="3609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bg1"/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1" name="Freeform: Shape 17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5" name="Rectangle 17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76" name="Rectangle 17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73" name="Oval 17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4295033" y="1712142"/>
              <a:ext cx="3659988" cy="3609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bg1"/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88" name="Freeform: Shape 18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grpSp>
          <p:nvGrpSpPr>
            <p:cNvPr id="189" name="Group 18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2" name="Rectangle 19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0" name="Oval 18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4295033" y="1712142"/>
              <a:ext cx="3659988" cy="3609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bg1"/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5" name="Freeform: Shape 20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grpSp>
          <p:nvGrpSpPr>
            <p:cNvPr id="206" name="Group 20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09" name="Rectangle 20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212" name="Rectangle 21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07" name="Oval 20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295033" y="1712142"/>
              <a:ext cx="3659988" cy="3609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bg1"/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1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sp>
        <p:nvSpPr>
          <p:cNvPr id="222" name="TextBox 221"/>
          <p:cNvSpPr txBox="1"/>
          <p:nvPr/>
        </p:nvSpPr>
        <p:spPr>
          <a:xfrm>
            <a:off x="4203954" y="27312"/>
            <a:ext cx="3759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Câu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hỏi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9</a:t>
            </a:r>
            <a:endParaRPr lang="fr-FR" sz="60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ongolian Baiti" panose="03000500000000000000" pitchFamily="66" charset="0"/>
              <a:ea typeface="Open Sans Extrabold" panose="020B0906030804020204" pitchFamily="34" charset="0"/>
              <a:cs typeface="Mongolian Baiti" panose="03000500000000000000" pitchFamily="66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1835380" y="4953700"/>
            <a:ext cx="304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fr-FR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7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336" fill="hold"/>
                                        <p:tgtEl>
                                          <p:spTgt spid="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1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041008"/>
            <a:ext cx="11524343" cy="5816991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282099" y="1567458"/>
            <a:ext cx="8433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phấn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 quá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trình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56622" y="2811283"/>
            <a:ext cx="4208349" cy="1602451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11259" y="2743200"/>
            <a:ext cx="4252622" cy="1674017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341945" y="4457233"/>
            <a:ext cx="4190893" cy="1726776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572503"/>
            <a:ext cx="4263988" cy="1611506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1919867" y="2973085"/>
            <a:ext cx="35279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chuyển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hạt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phấn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phấn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bầu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11660" y="4684619"/>
            <a:ext cx="33787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chuyển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hạt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phấn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phấn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đầu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84136" y="2891443"/>
            <a:ext cx="33637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chuyển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bầu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phấn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vòi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78301" y="4969861"/>
            <a:ext cx="33652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chuyển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hạt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phấn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phấn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noãn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5" name="Freeform: Shape 3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9" name="Rectangle 3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2" name="Rectangle 4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7" name="Oval 3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2" name="Freeform: Shape 5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6" name="Rectangle 5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7" name="Rectangle 5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9" name="Rectangle 5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4" name="Oval 5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69" name="Freeform: Shape 6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3" name="Rectangle 7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4" name="Rectangle 7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5" name="Rectangle 7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6" name="Rectangle 7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1" name="Oval 7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6" name="Freeform: Shape 8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0" name="Rectangle 8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1" name="Rectangle 9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2" name="Rectangle 9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3" name="Rectangle 9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88" name="Oval 8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3" name="Freeform: Shape 10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0" name="Rectangle 10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5" name="Oval 10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0" name="Freeform: Shape 11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4" name="Rectangle 12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2" name="Oval 12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37" name="Freeform: Shape 13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1" name="Rectangle 14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3" name="Rectangle 14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39" name="Oval 13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4" name="Freeform: Shape 15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58" name="Rectangle 15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9" name="Rectangle 15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0" name="Rectangle 15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1" name="Rectangle 16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6" name="Oval 15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1" name="Freeform: Shape 17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5" name="Rectangle 17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6" name="Rectangle 17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7" name="Rectangle 17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8" name="Rectangle 17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3" name="Oval 17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88" name="Freeform: Shape 18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89" name="Group 18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2" name="Rectangle 19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3" name="Rectangle 19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4" name="Rectangle 19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5" name="Rectangle 19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0" name="Oval 18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5" name="Freeform: Shape 20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6" name="Group 20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09" name="Rectangle 20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0" name="Rectangle 20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1" name="Rectangle 21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2" name="Rectangle 21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07" name="Oval 20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1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sp>
        <p:nvSpPr>
          <p:cNvPr id="222" name="TextBox 221"/>
          <p:cNvSpPr txBox="1"/>
          <p:nvPr/>
        </p:nvSpPr>
        <p:spPr>
          <a:xfrm>
            <a:off x="4203954" y="183692"/>
            <a:ext cx="3759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Câu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hỏi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10</a:t>
            </a:r>
            <a:endParaRPr lang="fr-FR" sz="60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ongolian Baiti" panose="03000500000000000000" pitchFamily="66" charset="0"/>
              <a:ea typeface="Open Sans Extrabold" panose="020B0906030804020204" pitchFamily="34" charset="0"/>
              <a:cs typeface="Mongolian Baiti" panose="03000500000000000000" pitchFamily="66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1821560" y="4684619"/>
            <a:ext cx="33411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chuyển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hạt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phấn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phấn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đầu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nhụy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099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336" fill="hold"/>
                                        <p:tgtEl>
                                          <p:spTgt spid="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1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041008"/>
            <a:ext cx="11524343" cy="5816991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282805" y="1659539"/>
            <a:ext cx="6889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11. Ở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quá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trình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nhất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giữa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đực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gọi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41945" y="3230300"/>
            <a:ext cx="4208349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70522" y="3292810"/>
            <a:ext cx="425262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341945" y="4853547"/>
            <a:ext cx="4190893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4263988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1863948" y="3337443"/>
            <a:ext cx="3527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30778" y="4948090"/>
            <a:ext cx="3378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Tái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xuất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32493" y="3371370"/>
            <a:ext cx="304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phấn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78301" y="4969861"/>
            <a:ext cx="3365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hạt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5" name="Freeform: Shape 3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9" name="Rectangle 3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2" name="Rectangle 4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7" name="Oval 3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2" name="Freeform: Shape 5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6" name="Rectangle 5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7" name="Rectangle 5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9" name="Rectangle 5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4" name="Oval 5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69" name="Freeform: Shape 6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3" name="Rectangle 7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4" name="Rectangle 7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5" name="Rectangle 7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6" name="Rectangle 7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1" name="Oval 7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6" name="Freeform: Shape 8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0" name="Rectangle 8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1" name="Rectangle 9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2" name="Rectangle 9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3" name="Rectangle 9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88" name="Oval 8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3" name="Freeform: Shape 10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0" name="Rectangle 10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5" name="Oval 10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0" name="Freeform: Shape 11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4" name="Rectangle 12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2" name="Oval 12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37" name="Freeform: Shape 13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1" name="Rectangle 14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3" name="Rectangle 14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39" name="Oval 13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4" name="Freeform: Shape 15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58" name="Rectangle 15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9" name="Rectangle 15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0" name="Rectangle 15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1" name="Rectangle 16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6" name="Oval 15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1" name="Freeform: Shape 17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5" name="Rectangle 17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6" name="Rectangle 17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7" name="Rectangle 17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8" name="Rectangle 17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3" name="Oval 17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88" name="Freeform: Shape 18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89" name="Group 18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2" name="Rectangle 19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3" name="Rectangle 19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4" name="Rectangle 19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5" name="Rectangle 19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0" name="Oval 18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5" name="Freeform: Shape 20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6" name="Group 20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09" name="Rectangle 20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0" name="Rectangle 20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1" name="Rectangle 21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2" name="Rectangle 21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07" name="Oval 20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1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sp>
        <p:nvSpPr>
          <p:cNvPr id="222" name="TextBox 221"/>
          <p:cNvSpPr txBox="1"/>
          <p:nvPr/>
        </p:nvSpPr>
        <p:spPr>
          <a:xfrm>
            <a:off x="4203954" y="183692"/>
            <a:ext cx="3759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Câu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hỏi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11</a:t>
            </a:r>
            <a:endParaRPr lang="fr-FR" sz="60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ongolian Baiti" panose="03000500000000000000" pitchFamily="66" charset="0"/>
              <a:ea typeface="Open Sans Extrabold" panose="020B0906030804020204" pitchFamily="34" charset="0"/>
              <a:cs typeface="Mongolian Baiti" panose="03000500000000000000" pitchFamily="66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1858321" y="3348492"/>
            <a:ext cx="304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fr-FR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34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336" fill="hold"/>
                                        <p:tgtEl>
                                          <p:spTgt spid="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1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anvas 574446"/>
          <p:cNvGrpSpPr/>
          <p:nvPr/>
        </p:nvGrpSpPr>
        <p:grpSpPr>
          <a:xfrm>
            <a:off x="666206" y="809896"/>
            <a:ext cx="11038114" cy="5819503"/>
            <a:chOff x="0" y="0"/>
            <a:chExt cx="6743700" cy="64008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6743700" cy="640080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sp>
        <p:grpSp>
          <p:nvGrpSpPr>
            <p:cNvPr id="6" name="Group 5"/>
            <p:cNvGrpSpPr/>
            <p:nvPr/>
          </p:nvGrpSpPr>
          <p:grpSpPr>
            <a:xfrm>
              <a:off x="87677" y="2172286"/>
              <a:ext cx="1114622" cy="981075"/>
              <a:chOff x="470535" y="1095375"/>
              <a:chExt cx="1114622" cy="981075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508635" y="1095375"/>
                <a:ext cx="981075" cy="9810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32" name="Text Box 574410"/>
              <p:cNvSpPr txBox="1"/>
              <p:nvPr/>
            </p:nvSpPr>
            <p:spPr>
              <a:xfrm>
                <a:off x="470535" y="1328442"/>
                <a:ext cx="1114622" cy="71881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Sinh sản ở 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sinh vật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Rounded Rectangle 6"/>
            <p:cNvSpPr/>
            <p:nvPr/>
          </p:nvSpPr>
          <p:spPr>
            <a:xfrm>
              <a:off x="1470661" y="172036"/>
              <a:ext cx="1619250" cy="5715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……………………….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470661" y="2581861"/>
              <a:ext cx="1619250" cy="5715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………………………..</a:t>
              </a:r>
            </a:p>
          </p:txBody>
        </p:sp>
        <p:sp>
          <p:nvSpPr>
            <p:cNvPr id="9" name="Text Box 574413"/>
            <p:cNvSpPr txBox="1"/>
            <p:nvPr/>
          </p:nvSpPr>
          <p:spPr>
            <a:xfrm>
              <a:off x="3461386" y="38686"/>
              <a:ext cx="2562225" cy="4286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00"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Khái niệm:………………………...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574414"/>
            <p:cNvSpPr txBox="1"/>
            <p:nvPr/>
          </p:nvSpPr>
          <p:spPr>
            <a:xfrm>
              <a:off x="3366136" y="953086"/>
              <a:ext cx="2562225" cy="4286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00"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 hình thức: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574415"/>
            <p:cNvSpPr txBox="1"/>
            <p:nvPr/>
          </p:nvSpPr>
          <p:spPr>
            <a:xfrm>
              <a:off x="3470911" y="2172286"/>
              <a:ext cx="2562225" cy="4286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00"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Khái niệm: ………………………..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574416"/>
            <p:cNvSpPr txBox="1"/>
            <p:nvPr/>
          </p:nvSpPr>
          <p:spPr>
            <a:xfrm>
              <a:off x="3470911" y="2734261"/>
              <a:ext cx="2562225" cy="4286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00"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ở thực vật:……………….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574417"/>
            <p:cNvSpPr txBox="1"/>
            <p:nvPr/>
          </p:nvSpPr>
          <p:spPr>
            <a:xfrm>
              <a:off x="3480436" y="3305761"/>
              <a:ext cx="2562225" cy="4286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00"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Động vật:…………………………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628650" y="676276"/>
              <a:ext cx="819150" cy="14477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712471" y="3172411"/>
              <a:ext cx="516254" cy="12852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3118486" y="252946"/>
              <a:ext cx="342900" cy="2142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118485" y="476836"/>
              <a:ext cx="342900" cy="5613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3128011" y="2877136"/>
              <a:ext cx="4191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3137536" y="2386219"/>
              <a:ext cx="333375" cy="4904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128011" y="2896186"/>
              <a:ext cx="381000" cy="4090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4447200" y="865800"/>
              <a:ext cx="342900" cy="2139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447199" y="1094400"/>
              <a:ext cx="381000" cy="4089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 Box 574417"/>
            <p:cNvSpPr txBox="1"/>
            <p:nvPr/>
          </p:nvSpPr>
          <p:spPr>
            <a:xfrm>
              <a:off x="4709160" y="665775"/>
              <a:ext cx="2034540" cy="4286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00"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Động vật:…………………………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Text Box 574417"/>
            <p:cNvSpPr txBox="1"/>
            <p:nvPr/>
          </p:nvSpPr>
          <p:spPr>
            <a:xfrm>
              <a:off x="4709160" y="1418906"/>
              <a:ext cx="2034540" cy="35423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00"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Thực vật:…………………………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1040374" y="2734261"/>
              <a:ext cx="407426" cy="190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ounded Rectangle 25"/>
            <p:cNvSpPr/>
            <p:nvPr/>
          </p:nvSpPr>
          <p:spPr>
            <a:xfrm>
              <a:off x="1418250" y="4247175"/>
              <a:ext cx="1619250" cy="5715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Các yếu tố ảnh hưởng đến sinh sản..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3047025" y="4047150"/>
              <a:ext cx="333375" cy="490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3037500" y="4537370"/>
              <a:ext cx="458175" cy="3870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 Box 574415"/>
            <p:cNvSpPr txBox="1"/>
            <p:nvPr/>
          </p:nvSpPr>
          <p:spPr>
            <a:xfrm>
              <a:off x="3495675" y="3866175"/>
              <a:ext cx="2562225" cy="4286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00"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Bên trong: ………………………..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" name="Text Box 574415"/>
            <p:cNvSpPr txBox="1"/>
            <p:nvPr/>
          </p:nvSpPr>
          <p:spPr>
            <a:xfrm>
              <a:off x="3509011" y="4790100"/>
              <a:ext cx="2562225" cy="4286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00"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Bên ngoài: ………………………..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3664541" y="-5228"/>
            <a:ext cx="3946914" cy="6871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0268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041008"/>
            <a:ext cx="11524343" cy="5816991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236116" y="1599058"/>
            <a:ext cx="7258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Nhóm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yếu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ảnh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hưởng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đến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41945" y="3230300"/>
            <a:ext cx="4208349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70522" y="3292810"/>
            <a:ext cx="425262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341945" y="4853547"/>
            <a:ext cx="4190893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4263988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1691570" y="3337992"/>
            <a:ext cx="3716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hormone. 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30778" y="4948090"/>
            <a:ext cx="3378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hormone. 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32493" y="3371370"/>
            <a:ext cx="304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nhiệt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ẩm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32493" y="4969861"/>
            <a:ext cx="33652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nhiệt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̣, con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5" name="Freeform: Shape 3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9" name="Rectangle 3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2" name="Rectangle 4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7" name="Oval 3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2" name="Freeform: Shape 5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6" name="Rectangle 5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7" name="Rectangle 5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9" name="Rectangle 5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4" name="Oval 5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69" name="Freeform: Shape 6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3" name="Rectangle 7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4" name="Rectangle 7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5" name="Rectangle 7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6" name="Rectangle 7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1" name="Oval 7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6" name="Freeform: Shape 8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0" name="Rectangle 8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1" name="Rectangle 9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2" name="Rectangle 9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3" name="Rectangle 9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88" name="Oval 8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3" name="Freeform: Shape 10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0" name="Rectangle 10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5" name="Oval 10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0" name="Freeform: Shape 11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4" name="Rectangle 12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2" name="Oval 12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37" name="Freeform: Shape 13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1" name="Rectangle 14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3" name="Rectangle 14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39" name="Oval 13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4" name="Freeform: Shape 15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58" name="Rectangle 15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9" name="Rectangle 15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0" name="Rectangle 15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1" name="Rectangle 16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6" name="Oval 15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1" name="Freeform: Shape 17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5" name="Rectangle 17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6" name="Rectangle 17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7" name="Rectangle 17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8" name="Rectangle 17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3" name="Oval 17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88" name="Freeform: Shape 18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89" name="Group 18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2" name="Rectangle 19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3" name="Rectangle 19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4" name="Rectangle 19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5" name="Rectangle 19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0" name="Oval 18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5" name="Freeform: Shape 20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6" name="Group 20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09" name="Rectangle 20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0" name="Rectangle 20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1" name="Rectangle 21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2" name="Rectangle 21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07" name="Oval 20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1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sp>
        <p:nvSpPr>
          <p:cNvPr id="222" name="TextBox 221"/>
          <p:cNvSpPr txBox="1"/>
          <p:nvPr/>
        </p:nvSpPr>
        <p:spPr>
          <a:xfrm>
            <a:off x="4203954" y="183692"/>
            <a:ext cx="3759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Câu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hỏi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12</a:t>
            </a:r>
            <a:endParaRPr lang="fr-FR" sz="60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ongolian Baiti" panose="03000500000000000000" pitchFamily="66" charset="0"/>
              <a:ea typeface="Open Sans Extrabold" panose="020B0906030804020204" pitchFamily="34" charset="0"/>
              <a:cs typeface="Mongolian Baiti" panose="03000500000000000000" pitchFamily="66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7441796" y="3366713"/>
            <a:ext cx="304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nhiệt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ẩm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39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336" fill="hold"/>
                                        <p:tgtEl>
                                          <p:spTgt spid="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1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041008"/>
            <a:ext cx="11524343" cy="5816991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033481" y="1805667"/>
            <a:ext cx="66334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13. Quả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phận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41945" y="3230300"/>
            <a:ext cx="4208349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70522" y="3292810"/>
            <a:ext cx="425262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341945" y="4853547"/>
            <a:ext cx="4190893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4263988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1863948" y="3337443"/>
            <a:ext cx="3527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Đài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30778" y="4948090"/>
            <a:ext cx="3378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Nụ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32493" y="3371370"/>
            <a:ext cx="304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Tràng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43817" y="4935598"/>
            <a:ext cx="30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Bầu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nhụy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5" name="Freeform: Shape 3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9" name="Rectangle 3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2" name="Rectangle 4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7" name="Oval 3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2" name="Freeform: Shape 5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6" name="Rectangle 5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7" name="Rectangle 5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9" name="Rectangle 5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4" name="Oval 5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69" name="Freeform: Shape 6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3" name="Rectangle 7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4" name="Rectangle 7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5" name="Rectangle 7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6" name="Rectangle 7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1" name="Oval 7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6" name="Freeform: Shape 8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0" name="Rectangle 8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1" name="Rectangle 9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2" name="Rectangle 9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3" name="Rectangle 9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88" name="Oval 8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3" name="Freeform: Shape 10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0" name="Rectangle 10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5" name="Oval 10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0" name="Freeform: Shape 11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4" name="Rectangle 12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2" name="Oval 12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37" name="Freeform: Shape 13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1" name="Rectangle 14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3" name="Rectangle 14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39" name="Oval 13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4" name="Freeform: Shape 15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58" name="Rectangle 15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9" name="Rectangle 15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0" name="Rectangle 15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1" name="Rectangle 16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6" name="Oval 15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1" name="Freeform: Shape 17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5" name="Rectangle 17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6" name="Rectangle 17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7" name="Rectangle 17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8" name="Rectangle 17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3" name="Oval 17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88" name="Freeform: Shape 18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89" name="Group 18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2" name="Rectangle 19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3" name="Rectangle 19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4" name="Rectangle 19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5" name="Rectangle 19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0" name="Oval 18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5" name="Freeform: Shape 20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6" name="Group 20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09" name="Rectangle 20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0" name="Rectangle 20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1" name="Rectangle 21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2" name="Rectangle 21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07" name="Oval 20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1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sp>
        <p:nvSpPr>
          <p:cNvPr id="222" name="TextBox 221"/>
          <p:cNvSpPr txBox="1"/>
          <p:nvPr/>
        </p:nvSpPr>
        <p:spPr>
          <a:xfrm>
            <a:off x="4203954" y="183692"/>
            <a:ext cx="3759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Câu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hỏi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13</a:t>
            </a:r>
            <a:endParaRPr lang="fr-FR" sz="60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ongolian Baiti" panose="03000500000000000000" pitchFamily="66" charset="0"/>
              <a:ea typeface="Open Sans Extrabold" panose="020B0906030804020204" pitchFamily="34" charset="0"/>
              <a:cs typeface="Mongolian Baiti" panose="03000500000000000000" pitchFamily="66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7053868" y="4935597"/>
            <a:ext cx="304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Bầu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nhụy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80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336" fill="hold"/>
                                        <p:tgtEl>
                                          <p:spTgt spid="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1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041008"/>
            <a:ext cx="11524343" cy="5816991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012544" y="1693878"/>
            <a:ext cx="4878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lưỡng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41945" y="3230300"/>
            <a:ext cx="4208349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70522" y="3292810"/>
            <a:ext cx="425262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341945" y="4853547"/>
            <a:ext cx="4190893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4263988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1863948" y="3337443"/>
            <a:ext cx="32053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đài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tràng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73628" y="4948090"/>
            <a:ext cx="3378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32493" y="3371370"/>
            <a:ext cx="304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đài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tràng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66916" y="4969861"/>
            <a:ext cx="33652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có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đài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tràng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5" name="Freeform: Shape 3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9" name="Rectangle 3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2" name="Rectangle 4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7" name="Oval 3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2" name="Freeform: Shape 5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6" name="Rectangle 5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7" name="Rectangle 5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9" name="Rectangle 5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4" name="Oval 5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69" name="Freeform: Shape 6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3" name="Rectangle 7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4" name="Rectangle 7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5" name="Rectangle 7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6" name="Rectangle 7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1" name="Oval 7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6" name="Freeform: Shape 8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0" name="Rectangle 8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1" name="Rectangle 9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2" name="Rectangle 9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3" name="Rectangle 9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88" name="Oval 8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3" name="Freeform: Shape 10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0" name="Rectangle 10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5" name="Oval 10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0" name="Freeform: Shape 11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4" name="Rectangle 12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2" name="Oval 12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37" name="Freeform: Shape 13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1" name="Rectangle 14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3" name="Rectangle 14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39" name="Oval 13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4" name="Freeform: Shape 15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58" name="Rectangle 15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9" name="Rectangle 15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0" name="Rectangle 15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1" name="Rectangle 16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6" name="Oval 15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1" name="Freeform: Shape 17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5" name="Rectangle 17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6" name="Rectangle 17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7" name="Rectangle 17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8" name="Rectangle 17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3" name="Oval 17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88" name="Freeform: Shape 18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89" name="Group 18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2" name="Rectangle 19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3" name="Rectangle 19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4" name="Rectangle 19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5" name="Rectangle 19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0" name="Oval 18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5" name="Freeform: Shape 20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6" name="Group 20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09" name="Rectangle 20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0" name="Rectangle 20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1" name="Rectangle 21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2" name="Rectangle 21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07" name="Oval 20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1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sp>
        <p:nvSpPr>
          <p:cNvPr id="222" name="TextBox 221"/>
          <p:cNvSpPr txBox="1"/>
          <p:nvPr/>
        </p:nvSpPr>
        <p:spPr>
          <a:xfrm>
            <a:off x="4203954" y="183692"/>
            <a:ext cx="3759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Câu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hỏi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14</a:t>
            </a:r>
            <a:endParaRPr lang="fr-FR" sz="60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ongolian Baiti" panose="03000500000000000000" pitchFamily="66" charset="0"/>
              <a:ea typeface="Open Sans Extrabold" panose="020B0906030804020204" pitchFamily="34" charset="0"/>
              <a:cs typeface="Mongolian Baiti" panose="03000500000000000000" pitchFamily="66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1773003" y="4954285"/>
            <a:ext cx="3449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nhụy</a:t>
            </a:r>
            <a:endParaRPr lang="fr-FR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48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336" fill="hold"/>
                                        <p:tgtEl>
                                          <p:spTgt spid="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1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041008"/>
            <a:ext cx="11524343" cy="5816991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154893" y="1959567"/>
            <a:ext cx="77511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15. Ý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đúng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bản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điều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khiển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41945" y="3230300"/>
            <a:ext cx="4208349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70522" y="3292810"/>
            <a:ext cx="425262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341945" y="4853547"/>
            <a:ext cx="4190893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4263988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1768698" y="3337443"/>
            <a:ext cx="3527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Điều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khiển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tuổi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̣.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68698" y="4948090"/>
            <a:ext cx="3569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Điều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khiển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thời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điểm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30611" y="3371370"/>
            <a:ext cx="3251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Điều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khiển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giới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78301" y="4969861"/>
            <a:ext cx="3365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Điều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khiển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con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5" name="Freeform: Shape 3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9" name="Rectangle 3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7" name="Oval 3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295033" y="1712142"/>
              <a:ext cx="3659988" cy="1573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2" name="Freeform: Shape 5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6" name="Rectangle 5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4" name="Oval 5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295033" y="1712142"/>
              <a:ext cx="3659988" cy="1573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69" name="Freeform: Shape 6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3" name="Rectangle 7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1" name="Oval 7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295033" y="1712142"/>
              <a:ext cx="3659988" cy="1573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6" name="Freeform: Shape 8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0" name="Rectangle 8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8" name="Oval 8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295033" y="1712142"/>
              <a:ext cx="3659988" cy="1573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3" name="Freeform: Shape 10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5" name="Oval 10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295033" y="1712142"/>
              <a:ext cx="3659988" cy="1573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0" name="Freeform: Shape 11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4" name="Rectangle 12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2" name="Oval 12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295033" y="1712142"/>
              <a:ext cx="3659988" cy="1573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37" name="Freeform: Shape 13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1" name="Rectangle 14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9" name="Oval 13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295033" y="1712142"/>
              <a:ext cx="3659988" cy="1573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4" name="Freeform: Shape 15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58" name="Rectangle 15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6" name="Oval 15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4295033" y="1712142"/>
              <a:ext cx="3659988" cy="1573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1" name="Freeform: Shape 17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5" name="Rectangle 17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6" name="Rectangle 17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3" name="Oval 17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4295033" y="1712142"/>
              <a:ext cx="3659988" cy="1573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88" name="Freeform: Shape 18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9" name="Group 18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2" name="Rectangle 19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90" name="Oval 18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4295033" y="1712142"/>
              <a:ext cx="3659988" cy="1573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5" name="Freeform: Shape 20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6" name="Group 20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09" name="Rectangle 20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2" name="Rectangle 21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07" name="Oval 20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295033" y="1712142"/>
              <a:ext cx="3659988" cy="1573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pic>
        <p:nvPicPr>
          <p:cNvPr id="221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sp>
        <p:nvSpPr>
          <p:cNvPr id="222" name="TextBox 221"/>
          <p:cNvSpPr txBox="1"/>
          <p:nvPr/>
        </p:nvSpPr>
        <p:spPr>
          <a:xfrm>
            <a:off x="4203954" y="183692"/>
            <a:ext cx="3759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Câu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 </a:t>
            </a:r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hỏi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 </a:t>
            </a:r>
            <a:r>
              <a:rPr lang="fr-FR" sz="60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15</a:t>
            </a:r>
            <a:endParaRPr lang="fr-FR" sz="60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Open Sans Extrabold" panose="020B09060308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1774634" y="3350397"/>
            <a:ext cx="3561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Điều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khiển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tuổi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̣.</a:t>
            </a:r>
            <a:endParaRPr lang="fr-FR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33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336" fill="hold"/>
                                        <p:tgtEl>
                                          <p:spTgt spid="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1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041008"/>
            <a:ext cx="11524343" cy="5816991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007516" y="1919754"/>
            <a:ext cx="8433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sát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yếu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ảnh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hưởng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đến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phấn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chùm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41945" y="3230300"/>
            <a:ext cx="4208349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70522" y="3292810"/>
            <a:ext cx="425262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341945" y="4853547"/>
            <a:ext cx="4190893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4263988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1863948" y="3337443"/>
            <a:ext cx="3527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trùng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30778" y="4948090"/>
            <a:ext cx="3378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76725" y="3408806"/>
            <a:ext cx="304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78301" y="4969861"/>
            <a:ext cx="3365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5" name="Freeform: Shape 3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9" name="Rectangle 3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2" name="Rectangle 4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7" name="Oval 3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2" name="Freeform: Shape 5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6" name="Rectangle 5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7" name="Rectangle 5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9" name="Rectangle 5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4" name="Oval 5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69" name="Freeform: Shape 6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3" name="Rectangle 7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4" name="Rectangle 7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5" name="Rectangle 7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6" name="Rectangle 7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1" name="Oval 7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6" name="Freeform: Shape 8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0" name="Rectangle 8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1" name="Rectangle 9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2" name="Rectangle 9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3" name="Rectangle 9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88" name="Oval 8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3" name="Freeform: Shape 10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0" name="Rectangle 10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5" name="Oval 10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0" name="Freeform: Shape 11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4" name="Rectangle 12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2" name="Oval 12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37" name="Freeform: Shape 13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1" name="Rectangle 14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3" name="Rectangle 14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39" name="Oval 13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4" name="Freeform: Shape 15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58" name="Rectangle 15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9" name="Rectangle 15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0" name="Rectangle 15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1" name="Rectangle 16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6" name="Oval 15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1" name="Freeform: Shape 17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5" name="Rectangle 17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6" name="Rectangle 17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7" name="Rectangle 17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8" name="Rectangle 17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3" name="Oval 17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88" name="Freeform: Shape 18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89" name="Group 18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2" name="Rectangle 19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3" name="Rectangle 19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4" name="Rectangle 19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5" name="Rectangle 19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0" name="Oval 18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5" name="Freeform: Shape 20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6" name="Group 20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09" name="Rectangle 20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0" name="Rectangle 20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1" name="Rectangle 21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2" name="Rectangle 21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07" name="Oval 20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1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sp>
        <p:nvSpPr>
          <p:cNvPr id="222" name="TextBox 221"/>
          <p:cNvSpPr txBox="1"/>
          <p:nvPr/>
        </p:nvSpPr>
        <p:spPr>
          <a:xfrm>
            <a:off x="4203954" y="183692"/>
            <a:ext cx="3759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Câu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hỏi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16</a:t>
            </a:r>
            <a:endParaRPr lang="fr-FR" sz="60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ongolian Baiti" panose="03000500000000000000" pitchFamily="66" charset="0"/>
              <a:ea typeface="Open Sans Extrabold" panose="020B0906030804020204" pitchFamily="34" charset="0"/>
              <a:cs typeface="Mongolian Baiti" panose="03000500000000000000" pitchFamily="66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7874713" y="3411792"/>
            <a:ext cx="304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endParaRPr lang="fr-FR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61"/>
          <a:stretch/>
        </p:blipFill>
        <p:spPr>
          <a:xfrm>
            <a:off x="4312" y="20084"/>
            <a:ext cx="2029968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9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5336" fill="hold"/>
                                        <p:tgtEl>
                                          <p:spTgt spid="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1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041008"/>
            <a:ext cx="11524343" cy="5816991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435477" y="1599058"/>
            <a:ext cx="72961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dưỡng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mới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63828" y="2962715"/>
            <a:ext cx="4208349" cy="1510784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70522" y="2913932"/>
            <a:ext cx="4252622" cy="1476941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341945" y="4853547"/>
            <a:ext cx="4190893" cy="1468459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4263988" cy="1476025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1882352" y="3012852"/>
            <a:ext cx="35279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dưỡng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30778" y="4948090"/>
            <a:ext cx="3378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90782" y="3102384"/>
            <a:ext cx="304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Chỉ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rẽ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78301" y="4969861"/>
            <a:ext cx="3365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Chỉ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lá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5" name="Freeform: Shape 3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9" name="Rectangle 3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2" name="Rectangle 4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7" name="Oval 3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2" name="Freeform: Shape 5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6" name="Rectangle 5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7" name="Rectangle 5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9" name="Rectangle 5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4" name="Oval 5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69" name="Freeform: Shape 6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3" name="Rectangle 7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4" name="Rectangle 7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5" name="Rectangle 7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6" name="Rectangle 7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1" name="Oval 7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6" name="Freeform: Shape 8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0" name="Rectangle 8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1" name="Rectangle 9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2" name="Rectangle 9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3" name="Rectangle 9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88" name="Oval 8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3" name="Freeform: Shape 10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0" name="Rectangle 10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5" name="Oval 10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0" name="Freeform: Shape 11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4" name="Rectangle 12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2" name="Oval 12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37" name="Freeform: Shape 13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1" name="Rectangle 14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3" name="Rectangle 14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39" name="Oval 13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4" name="Freeform: Shape 15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58" name="Rectangle 15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9" name="Rectangle 15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0" name="Rectangle 15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1" name="Rectangle 16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6" name="Oval 15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1" name="Freeform: Shape 17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5" name="Rectangle 17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6" name="Rectangle 17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7" name="Rectangle 17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8" name="Rectangle 17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3" name="Oval 17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88" name="Freeform: Shape 18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89" name="Group 18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2" name="Rectangle 19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3" name="Rectangle 19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4" name="Rectangle 19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5" name="Rectangle 19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0" name="Oval 18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5" name="Freeform: Shape 20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6" name="Group 20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09" name="Rectangle 20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0" name="Rectangle 20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1" name="Rectangle 21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2" name="Rectangle 21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07" name="Oval 20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1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sp>
        <p:nvSpPr>
          <p:cNvPr id="222" name="TextBox 221"/>
          <p:cNvSpPr txBox="1"/>
          <p:nvPr/>
        </p:nvSpPr>
        <p:spPr>
          <a:xfrm>
            <a:off x="4203954" y="183692"/>
            <a:ext cx="3759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Câu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hỏi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17</a:t>
            </a:r>
            <a:endParaRPr lang="fr-FR" sz="60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ongolian Baiti" panose="03000500000000000000" pitchFamily="66" charset="0"/>
              <a:ea typeface="Open Sans Extrabold" panose="020B0906030804020204" pitchFamily="34" charset="0"/>
              <a:cs typeface="Mongolian Baiti" panose="03000500000000000000" pitchFamily="66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1870231" y="3013011"/>
            <a:ext cx="32708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dưỡng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fr-FR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89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336" fill="hold"/>
                                        <p:tgtEl>
                                          <p:spTgt spid="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1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2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041008"/>
            <a:ext cx="11524343" cy="5816991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648509" y="1447163"/>
            <a:ext cx="84332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tiễn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quả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thường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giống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pháp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chiết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cành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vì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55500" y="2926701"/>
            <a:ext cx="4208349" cy="1341416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70522" y="2876832"/>
            <a:ext cx="4252622" cy="1514042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341945" y="4463362"/>
            <a:ext cx="4190893" cy="199224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530244"/>
            <a:ext cx="4263988" cy="1935489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1845138" y="2995396"/>
            <a:ext cx="3527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trồng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ít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tốn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sóc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11660" y="4707410"/>
            <a:ext cx="3378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tránh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bệnh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hại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78173" y="3050168"/>
            <a:ext cx="304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giống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nhiều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19245" y="4645854"/>
            <a:ext cx="35426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rút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ngắn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thời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sớm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hoạch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trước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quả.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5" name="Freeform: Shape 3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9" name="Rectangle 3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2" name="Rectangle 4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7" name="Oval 3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2" name="Freeform: Shape 5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6" name="Rectangle 5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7" name="Rectangle 5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9" name="Rectangle 5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4" name="Oval 5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69" name="Freeform: Shape 6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3" name="Rectangle 7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4" name="Rectangle 7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5" name="Rectangle 7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6" name="Rectangle 7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1" name="Oval 7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6" name="Freeform: Shape 8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0" name="Rectangle 8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1" name="Rectangle 9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2" name="Rectangle 9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3" name="Rectangle 9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88" name="Oval 8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3" name="Freeform: Shape 10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0" name="Rectangle 10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5" name="Oval 10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0" name="Freeform: Shape 11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4" name="Rectangle 12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2" name="Oval 12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37" name="Freeform: Shape 13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1" name="Rectangle 14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3" name="Rectangle 14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39" name="Oval 13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4" name="Freeform: Shape 15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58" name="Rectangle 15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9" name="Rectangle 15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0" name="Rectangle 15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1" name="Rectangle 16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6" name="Oval 15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1" name="Freeform: Shape 17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5" name="Rectangle 17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6" name="Rectangle 17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7" name="Rectangle 17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8" name="Rectangle 17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3" name="Oval 17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88" name="Freeform: Shape 18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89" name="Group 18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2" name="Rectangle 19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3" name="Rectangle 19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4" name="Rectangle 19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5" name="Rectangle 19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0" name="Oval 18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5" name="Freeform: Shape 20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6" name="Group 20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09" name="Rectangle 20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0" name="Rectangle 20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1" name="Rectangle 21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2" name="Rectangle 21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07" name="Oval 20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1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sp>
        <p:nvSpPr>
          <p:cNvPr id="222" name="TextBox 221"/>
          <p:cNvSpPr txBox="1"/>
          <p:nvPr/>
        </p:nvSpPr>
        <p:spPr>
          <a:xfrm>
            <a:off x="4203954" y="183692"/>
            <a:ext cx="3759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Câu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hỏi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18</a:t>
            </a:r>
            <a:endParaRPr lang="fr-FR" sz="60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ongolian Baiti" panose="03000500000000000000" pitchFamily="66" charset="0"/>
              <a:ea typeface="Open Sans Extrabold" panose="020B0906030804020204" pitchFamily="34" charset="0"/>
              <a:cs typeface="Mongolian Baiti" panose="03000500000000000000" pitchFamily="66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7224361" y="4631663"/>
            <a:ext cx="35887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rút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ngắn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thời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sớm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hoạch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trước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đặc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quả.</a:t>
            </a:r>
          </a:p>
        </p:txBody>
      </p:sp>
    </p:spTree>
    <p:extLst>
      <p:ext uri="{BB962C8B-B14F-4D97-AF65-F5344CB8AC3E}">
        <p14:creationId xmlns:p14="http://schemas.microsoft.com/office/powerpoint/2010/main" val="5403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336" fill="hold"/>
                                        <p:tgtEl>
                                          <p:spTgt spid="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1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2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041008"/>
            <a:ext cx="11524343" cy="5816991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318698" y="1806453"/>
            <a:ext cx="76771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Biện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pháp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dưới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giúp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điều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khiển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đạt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quả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nhất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41945" y="3230300"/>
            <a:ext cx="4208349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70522" y="3292810"/>
            <a:ext cx="425262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341945" y="4853547"/>
            <a:ext cx="4190893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4263988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1863948" y="3337443"/>
            <a:ext cx="3527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hormone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30778" y="4948090"/>
            <a:ext cx="3378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Thụ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32493" y="3371370"/>
            <a:ext cx="304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đổi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yếu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78301" y="4969861"/>
            <a:ext cx="33652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kích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thích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tổng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5" name="Freeform: Shape 3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9" name="Rectangle 3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2" name="Rectangle 4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7" name="Oval 3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2" name="Freeform: Shape 5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6" name="Rectangle 5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7" name="Rectangle 5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9" name="Rectangle 5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4" name="Oval 5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69" name="Freeform: Shape 6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3" name="Rectangle 7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4" name="Rectangle 7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5" name="Rectangle 7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6" name="Rectangle 7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1" name="Oval 7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6" name="Freeform: Shape 8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0" name="Rectangle 8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1" name="Rectangle 9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2" name="Rectangle 9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3" name="Rectangle 9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88" name="Oval 8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3" name="Freeform: Shape 10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0" name="Rectangle 10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5" name="Oval 10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0" name="Freeform: Shape 11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4" name="Rectangle 12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2" name="Oval 12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37" name="Freeform: Shape 13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1" name="Rectangle 14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3" name="Rectangle 14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39" name="Oval 13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4" name="Freeform: Shape 15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58" name="Rectangle 15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9" name="Rectangle 15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0" name="Rectangle 15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1" name="Rectangle 16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6" name="Oval 15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1" name="Freeform: Shape 17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5" name="Rectangle 17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6" name="Rectangle 17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7" name="Rectangle 17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8" name="Rectangle 17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3" name="Oval 17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88" name="Freeform: Shape 18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89" name="Group 18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2" name="Rectangle 19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3" name="Rectangle 19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4" name="Rectangle 19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5" name="Rectangle 19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0" name="Oval 18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5" name="Freeform: Shape 20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6" name="Group 20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09" name="Rectangle 20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0" name="Rectangle 20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1" name="Rectangle 21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2" name="Rectangle 21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07" name="Oval 20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1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sp>
        <p:nvSpPr>
          <p:cNvPr id="222" name="TextBox 221"/>
          <p:cNvSpPr txBox="1"/>
          <p:nvPr/>
        </p:nvSpPr>
        <p:spPr>
          <a:xfrm>
            <a:off x="4203954" y="183692"/>
            <a:ext cx="3759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Câu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hỏi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19</a:t>
            </a:r>
            <a:endParaRPr lang="fr-FR" sz="60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ongolian Baiti" panose="03000500000000000000" pitchFamily="66" charset="0"/>
              <a:ea typeface="Open Sans Extrabold" panose="020B0906030804020204" pitchFamily="34" charset="0"/>
              <a:cs typeface="Mongolian Baiti" panose="03000500000000000000" pitchFamily="66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1827846" y="4939600"/>
            <a:ext cx="3256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Thụ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endParaRPr lang="fr-FR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76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336" fill="hold"/>
                                        <p:tgtEl>
                                          <p:spTgt spid="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1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2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041008"/>
            <a:ext cx="11524343" cy="5816991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225927" y="1693878"/>
            <a:ext cx="7715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Hoạt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đổi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chuyển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hóa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lượng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diễn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yếu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cấp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41945" y="3230300"/>
            <a:ext cx="4208349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70522" y="3292810"/>
            <a:ext cx="425262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341945" y="4853547"/>
            <a:ext cx="4190893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4263988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1863948" y="3337443"/>
            <a:ext cx="3527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bào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30778" y="4948090"/>
            <a:ext cx="3378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bào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32493" y="3371370"/>
            <a:ext cx="304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78301" y="4969861"/>
            <a:ext cx="3365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5" name="Freeform: Shape 3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9" name="Rectangle 3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2" name="Rectangle 4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7" name="Oval 3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2" name="Freeform: Shape 5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6" name="Rectangle 5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7" name="Rectangle 5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9" name="Rectangle 5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4" name="Oval 5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69" name="Freeform: Shape 6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3" name="Rectangle 7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4" name="Rectangle 7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5" name="Rectangle 7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6" name="Rectangle 7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1" name="Oval 7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6" name="Freeform: Shape 8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0" name="Rectangle 8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1" name="Rectangle 9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2" name="Rectangle 9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3" name="Rectangle 9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88" name="Oval 8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3" name="Freeform: Shape 10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0" name="Rectangle 10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5" name="Oval 10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0" name="Freeform: Shape 11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4" name="Rectangle 12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2" name="Oval 12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37" name="Freeform: Shape 13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1" name="Rectangle 14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3" name="Rectangle 14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39" name="Oval 13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4" name="Freeform: Shape 15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58" name="Rectangle 15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9" name="Rectangle 15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0" name="Rectangle 15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1" name="Rectangle 16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6" name="Oval 15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1" name="Freeform: Shape 17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5" name="Rectangle 17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6" name="Rectangle 17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7" name="Rectangle 17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8" name="Rectangle 17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3" name="Oval 17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88" name="Freeform: Shape 18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89" name="Group 18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2" name="Rectangle 19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3" name="Rectangle 19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4" name="Rectangle 19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5" name="Rectangle 19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0" name="Oval 18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5" name="Freeform: Shape 20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6" name="Group 20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09" name="Rectangle 20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0" name="Rectangle 20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1" name="Rectangle 21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2" name="Rectangle 21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07" name="Oval 20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1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sp>
        <p:nvSpPr>
          <p:cNvPr id="222" name="TextBox 221"/>
          <p:cNvSpPr txBox="1"/>
          <p:nvPr/>
        </p:nvSpPr>
        <p:spPr>
          <a:xfrm>
            <a:off x="4203954" y="183692"/>
            <a:ext cx="3759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Câu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hỏi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20</a:t>
            </a:r>
            <a:endParaRPr lang="fr-FR" sz="60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ongolian Baiti" panose="03000500000000000000" pitchFamily="66" charset="0"/>
              <a:ea typeface="Open Sans Extrabold" panose="020B0906030804020204" pitchFamily="34" charset="0"/>
              <a:cs typeface="Mongolian Baiti" panose="03000500000000000000" pitchFamily="66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1841755" y="4954285"/>
            <a:ext cx="304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</a:t>
            </a:r>
            <a:endParaRPr lang="fr-FR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91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336" fill="hold"/>
                                        <p:tgtEl>
                                          <p:spTgt spid="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1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2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40641" y="2161517"/>
            <a:ext cx="84352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Chung </a:t>
            </a:r>
            <a:r>
              <a:rPr lang="fr-FR" sz="800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kết</a:t>
            </a:r>
            <a:endParaRPr lang="fr-FR" sz="8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301" y="-123663"/>
            <a:ext cx="2721429" cy="2721429"/>
          </a:xfrm>
          <a:prstGeom prst="rect">
            <a:avLst/>
          </a:prstGeom>
        </p:spPr>
      </p:pic>
      <p:pic>
        <p:nvPicPr>
          <p:cNvPr id="3" name="Nhac RC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52332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17525" y="233802"/>
            <a:ext cx="7213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r>
              <a:rPr lang="fr-FR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Adobe Garamond Pro" panose="02020602060506090403" pitchFamily="18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RUNG CHUÔNG VÀNG</a:t>
            </a:r>
          </a:p>
        </p:txBody>
      </p:sp>
    </p:spTree>
    <p:extLst>
      <p:ext uri="{BB962C8B-B14F-4D97-AF65-F5344CB8AC3E}">
        <p14:creationId xmlns:p14="http://schemas.microsoft.com/office/powerpoint/2010/main" val="128656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picture containing text, cat, mammalDescription automatically gene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960" y="522516"/>
            <a:ext cx="8823616" cy="515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469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0"/>
            <a:ext cx="11524343" cy="6857999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509" y="-474485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28271" y="567518"/>
            <a:ext cx="84816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Nối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cột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ứng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cột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pic>
        <p:nvPicPr>
          <p:cNvPr id="221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846425"/>
              </p:ext>
            </p:extLst>
          </p:nvPr>
        </p:nvGraphicFramePr>
        <p:xfrm>
          <a:off x="1699575" y="1659430"/>
          <a:ext cx="8915400" cy="391864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499124">
                  <a:extLst>
                    <a:ext uri="{9D8B030D-6E8A-4147-A177-3AD203B41FA5}">
                      <a16:colId xmlns:a16="http://schemas.microsoft.com/office/drawing/2014/main" val="2880790898"/>
                    </a:ext>
                  </a:extLst>
                </a:gridCol>
                <a:gridCol w="5416276">
                  <a:extLst>
                    <a:ext uri="{9D8B030D-6E8A-4147-A177-3AD203B41FA5}">
                      <a16:colId xmlns:a16="http://schemas.microsoft.com/office/drawing/2014/main" val="3000470742"/>
                    </a:ext>
                  </a:extLst>
                </a:gridCol>
              </a:tblGrid>
              <a:tr h="3960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Cột A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Cột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3135698"/>
                  </a:ext>
                </a:extLst>
              </a:tr>
              <a:tr h="5871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Củ khoai lang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sinh sản vô tính bằng phân mảnh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1984897"/>
                  </a:ext>
                </a:extLst>
              </a:tr>
              <a:tr h="5871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Nhánh xương rồng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sinh sản vô tính bằng cách phân đôi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0503409"/>
                  </a:ext>
                </a:extLst>
              </a:tr>
              <a:tr h="5871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Thủy tức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sinh sản sinh dưỡng bằng lá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588007"/>
                  </a:ext>
                </a:extLst>
              </a:tr>
              <a:tr h="5871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Sao biển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sinh sản vô tính bằng cách mọc chồi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8840515"/>
                  </a:ext>
                </a:extLst>
              </a:tr>
              <a:tr h="5871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Trùng biến hình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 sinh sản sinh dưỡng bằng rễ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3398793"/>
                  </a:ext>
                </a:extLst>
              </a:tr>
              <a:tr h="5871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́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sản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dưỡng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bằng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4024658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641280"/>
              </p:ext>
            </p:extLst>
          </p:nvPr>
        </p:nvGraphicFramePr>
        <p:xfrm>
          <a:off x="1699575" y="5760000"/>
          <a:ext cx="8915401" cy="434023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485076">
                  <a:extLst>
                    <a:ext uri="{9D8B030D-6E8A-4147-A177-3AD203B41FA5}">
                      <a16:colId xmlns:a16="http://schemas.microsoft.com/office/drawing/2014/main" val="1265709322"/>
                    </a:ext>
                  </a:extLst>
                </a:gridCol>
                <a:gridCol w="1486065">
                  <a:extLst>
                    <a:ext uri="{9D8B030D-6E8A-4147-A177-3AD203B41FA5}">
                      <a16:colId xmlns:a16="http://schemas.microsoft.com/office/drawing/2014/main" val="4213522449"/>
                    </a:ext>
                  </a:extLst>
                </a:gridCol>
                <a:gridCol w="1486065">
                  <a:extLst>
                    <a:ext uri="{9D8B030D-6E8A-4147-A177-3AD203B41FA5}">
                      <a16:colId xmlns:a16="http://schemas.microsoft.com/office/drawing/2014/main" val="2922241927"/>
                    </a:ext>
                  </a:extLst>
                </a:gridCol>
                <a:gridCol w="1486065">
                  <a:extLst>
                    <a:ext uri="{9D8B030D-6E8A-4147-A177-3AD203B41FA5}">
                      <a16:colId xmlns:a16="http://schemas.microsoft.com/office/drawing/2014/main" val="806811200"/>
                    </a:ext>
                  </a:extLst>
                </a:gridCol>
                <a:gridCol w="1486065">
                  <a:extLst>
                    <a:ext uri="{9D8B030D-6E8A-4147-A177-3AD203B41FA5}">
                      <a16:colId xmlns:a16="http://schemas.microsoft.com/office/drawing/2014/main" val="430658064"/>
                    </a:ext>
                  </a:extLst>
                </a:gridCol>
                <a:gridCol w="1486065">
                  <a:extLst>
                    <a:ext uri="{9D8B030D-6E8A-4147-A177-3AD203B41FA5}">
                      <a16:colId xmlns:a16="http://schemas.microsoft.com/office/drawing/2014/main" val="5101416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1-E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2- G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3-D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4-A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5-B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6-C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8141714"/>
                  </a:ext>
                </a:extLst>
              </a:tr>
            </a:tbl>
          </a:graphicData>
        </a:graphic>
      </p:graphicFrame>
      <p:sp>
        <p:nvSpPr>
          <p:cNvPr id="225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3924" y="15240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26" name="Group 225"/>
          <p:cNvGrpSpPr/>
          <p:nvPr/>
        </p:nvGrpSpPr>
        <p:grpSpPr>
          <a:xfrm>
            <a:off x="10215130" y="5034341"/>
            <a:ext cx="1780072" cy="1780072"/>
            <a:chOff x="3419475" y="752475"/>
            <a:chExt cx="5353050" cy="5353050"/>
          </a:xfrm>
        </p:grpSpPr>
        <p:sp>
          <p:nvSpPr>
            <p:cNvPr id="227" name="Freeform: Shape 3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28" name="Group 22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31" name="Rectangle 23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2" name="Rectangle 23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3" name="Rectangle 23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4" name="Rectangle 23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5" name="Rectangle 23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6" name="Rectangle 23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7" name="Rectangle 23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8" name="Rectangle 23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9" name="Rectangle 23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0" name="Rectangle 23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1" name="Rectangle 24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2" name="Rectangle 24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29" name="Oval 22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243" name="Group 242"/>
          <p:cNvGrpSpPr/>
          <p:nvPr/>
        </p:nvGrpSpPr>
        <p:grpSpPr>
          <a:xfrm>
            <a:off x="10215130" y="5034341"/>
            <a:ext cx="1780072" cy="1780072"/>
            <a:chOff x="3419475" y="752475"/>
            <a:chExt cx="5353050" cy="5353050"/>
          </a:xfrm>
        </p:grpSpPr>
        <p:sp>
          <p:nvSpPr>
            <p:cNvPr id="244" name="Freeform: Shape 5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45" name="Group 24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48" name="Rectangle 24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9" name="Rectangle 24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0" name="Rectangle 24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1" name="Rectangle 25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2" name="Rectangle 25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3" name="Rectangle 25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4" name="Rectangle 25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5" name="Rectangle 25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6" name="Rectangle 25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7" name="Rectangle 25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8" name="Rectangle 25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9" name="Rectangle 25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46" name="Oval 24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47" name="TextBox 24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260" name="Group 259"/>
          <p:cNvGrpSpPr/>
          <p:nvPr/>
        </p:nvGrpSpPr>
        <p:grpSpPr>
          <a:xfrm>
            <a:off x="10215130" y="5034341"/>
            <a:ext cx="1780072" cy="1780072"/>
            <a:chOff x="3419475" y="752475"/>
            <a:chExt cx="5353050" cy="5353050"/>
          </a:xfrm>
        </p:grpSpPr>
        <p:sp>
          <p:nvSpPr>
            <p:cNvPr id="261" name="Freeform: Shape 6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65" name="Rectangle 26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6" name="Rectangle 26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7" name="Rectangle 26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8" name="Rectangle 26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9" name="Rectangle 26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0" name="Rectangle 26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1" name="Rectangle 27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2" name="Rectangle 27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3" name="Rectangle 27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4" name="Rectangle 27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5" name="Rectangle 27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6" name="Rectangle 27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63" name="Oval 26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64" name="TextBox 26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277" name="Group 276"/>
          <p:cNvGrpSpPr/>
          <p:nvPr/>
        </p:nvGrpSpPr>
        <p:grpSpPr>
          <a:xfrm>
            <a:off x="10215130" y="5034341"/>
            <a:ext cx="1780072" cy="1780072"/>
            <a:chOff x="3419475" y="752475"/>
            <a:chExt cx="5353050" cy="5353050"/>
          </a:xfrm>
        </p:grpSpPr>
        <p:sp>
          <p:nvSpPr>
            <p:cNvPr id="278" name="Freeform: Shape 8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79" name="Group 27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82" name="Rectangle 28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3" name="Rectangle 28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4" name="Rectangle 28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5" name="Rectangle 28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6" name="Rectangle 28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7" name="Rectangle 28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8" name="Rectangle 28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9" name="Rectangle 28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0" name="Rectangle 28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1" name="Rectangle 29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2" name="Rectangle 29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3" name="Rectangle 29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80" name="Oval 27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81" name="TextBox 28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294" name="Group 293"/>
          <p:cNvGrpSpPr/>
          <p:nvPr/>
        </p:nvGrpSpPr>
        <p:grpSpPr>
          <a:xfrm>
            <a:off x="10215130" y="5034341"/>
            <a:ext cx="1780072" cy="1780072"/>
            <a:chOff x="3419475" y="752475"/>
            <a:chExt cx="5353050" cy="5353050"/>
          </a:xfrm>
        </p:grpSpPr>
        <p:sp>
          <p:nvSpPr>
            <p:cNvPr id="295" name="Freeform: Shape 10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96" name="Group 29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99" name="Rectangle 29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0" name="Rectangle 29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1" name="Rectangle 30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2" name="Rectangle 30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3" name="Rectangle 30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4" name="Rectangle 30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5" name="Rectangle 30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6" name="Rectangle 30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7" name="Rectangle 30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8" name="Rectangle 30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9" name="Rectangle 30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0" name="Rectangle 30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97" name="Oval 29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98" name="TextBox 29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311" name="Group 310"/>
          <p:cNvGrpSpPr/>
          <p:nvPr/>
        </p:nvGrpSpPr>
        <p:grpSpPr>
          <a:xfrm>
            <a:off x="10215130" y="5034341"/>
            <a:ext cx="1780072" cy="1780072"/>
            <a:chOff x="3419475" y="752475"/>
            <a:chExt cx="5353050" cy="5353050"/>
          </a:xfrm>
        </p:grpSpPr>
        <p:sp>
          <p:nvSpPr>
            <p:cNvPr id="312" name="Freeform: Shape 11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13" name="Group 31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16" name="Rectangle 31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7" name="Rectangle 31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8" name="Rectangle 31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9" name="Rectangle 31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0" name="Rectangle 31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1" name="Rectangle 32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2" name="Rectangle 32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3" name="Rectangle 32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4" name="Rectangle 32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5" name="Rectangle 32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6" name="Rectangle 32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7" name="Rectangle 32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14" name="Oval 31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15" name="TextBox 31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328" name="Group 327"/>
          <p:cNvGrpSpPr/>
          <p:nvPr/>
        </p:nvGrpSpPr>
        <p:grpSpPr>
          <a:xfrm>
            <a:off x="10215130" y="5034341"/>
            <a:ext cx="1780072" cy="1780072"/>
            <a:chOff x="3419475" y="752475"/>
            <a:chExt cx="5353050" cy="5353050"/>
          </a:xfrm>
        </p:grpSpPr>
        <p:sp>
          <p:nvSpPr>
            <p:cNvPr id="329" name="Freeform: Shape 13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30" name="Group 32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33" name="Rectangle 33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4" name="Rectangle 33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5" name="Rectangle 33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6" name="Rectangle 33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7" name="Rectangle 33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8" name="Rectangle 33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9" name="Rectangle 33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0" name="Rectangle 33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1" name="Rectangle 34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2" name="Rectangle 34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3" name="Rectangle 34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4" name="Rectangle 34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31" name="Oval 33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32" name="TextBox 33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345" name="Group 344"/>
          <p:cNvGrpSpPr/>
          <p:nvPr/>
        </p:nvGrpSpPr>
        <p:grpSpPr>
          <a:xfrm>
            <a:off x="10215130" y="5034341"/>
            <a:ext cx="1780072" cy="1780072"/>
            <a:chOff x="3419475" y="752475"/>
            <a:chExt cx="5353050" cy="5353050"/>
          </a:xfrm>
        </p:grpSpPr>
        <p:sp>
          <p:nvSpPr>
            <p:cNvPr id="346" name="Freeform: Shape 15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47" name="Group 34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50" name="Rectangle 34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1" name="Rectangle 35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2" name="Rectangle 35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3" name="Rectangle 35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4" name="Rectangle 35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5" name="Rectangle 35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6" name="Rectangle 35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7" name="Rectangle 35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8" name="Rectangle 35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9" name="Rectangle 35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0" name="Rectangle 35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1" name="Rectangle 36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48" name="Oval 34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49" name="TextBox 34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362" name="Group 361"/>
          <p:cNvGrpSpPr/>
          <p:nvPr/>
        </p:nvGrpSpPr>
        <p:grpSpPr>
          <a:xfrm>
            <a:off x="10215130" y="5034341"/>
            <a:ext cx="1780072" cy="1780072"/>
            <a:chOff x="3419475" y="752475"/>
            <a:chExt cx="5353050" cy="5353050"/>
          </a:xfrm>
        </p:grpSpPr>
        <p:sp>
          <p:nvSpPr>
            <p:cNvPr id="363" name="Freeform: Shape 17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64" name="Group 36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67" name="Rectangle 36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8" name="Rectangle 36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9" name="Rectangle 36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0" name="Rectangle 36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1" name="Rectangle 37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2" name="Rectangle 37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3" name="Rectangle 37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4" name="Rectangle 37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5" name="Rectangle 37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6" name="Rectangle 37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7" name="Rectangle 37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8" name="Rectangle 37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65" name="Oval 36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66" name="TextBox 36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379" name="Group 378"/>
          <p:cNvGrpSpPr/>
          <p:nvPr/>
        </p:nvGrpSpPr>
        <p:grpSpPr>
          <a:xfrm>
            <a:off x="10215130" y="5034341"/>
            <a:ext cx="1780072" cy="1780072"/>
            <a:chOff x="3419475" y="752475"/>
            <a:chExt cx="5353050" cy="5353050"/>
          </a:xfrm>
        </p:grpSpPr>
        <p:sp>
          <p:nvSpPr>
            <p:cNvPr id="380" name="Freeform: Shape 18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81" name="Group 38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84" name="Rectangle 38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5" name="Rectangle 38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6" name="Rectangle 38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7" name="Rectangle 38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8" name="Rectangle 38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9" name="Rectangle 38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0" name="Rectangle 38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1" name="Rectangle 39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2" name="Rectangle 39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3" name="Rectangle 39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4" name="Rectangle 39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5" name="Rectangle 39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82" name="Oval 38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83" name="TextBox 38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396" name="Group 395"/>
          <p:cNvGrpSpPr/>
          <p:nvPr/>
        </p:nvGrpSpPr>
        <p:grpSpPr>
          <a:xfrm>
            <a:off x="10200650" y="5059681"/>
            <a:ext cx="1780072" cy="1780072"/>
            <a:chOff x="3419475" y="752475"/>
            <a:chExt cx="5353050" cy="5353050"/>
          </a:xfrm>
        </p:grpSpPr>
        <p:sp>
          <p:nvSpPr>
            <p:cNvPr id="397" name="Freeform: Shape 20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98" name="Group 39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401" name="Rectangle 40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2" name="Rectangle 40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3" name="Rectangle 40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4" name="Rectangle 40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5" name="Rectangle 40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6" name="Rectangle 40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7" name="Rectangle 40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8" name="Rectangle 40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9" name="Rectangle 40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10" name="Rectangle 40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11" name="Rectangle 41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12" name="Rectangle 41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99" name="Oval 39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00" name="TextBox 39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413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041095" y="27610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336" fill="hold"/>
                                        <p:tgtEl>
                                          <p:spTgt spid="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5336" fill="hold"/>
                                        <p:tgtEl>
                                          <p:spTgt spid="4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1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3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0"/>
            <a:ext cx="11524343" cy="6857999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479" y="-94497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993885" y="514165"/>
            <a:ext cx="8326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Nối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nội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ở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cột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định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nghĩa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cột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</a:p>
        </p:txBody>
      </p:sp>
      <p:pic>
        <p:nvPicPr>
          <p:cNvPr id="221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504864"/>
              </p:ext>
            </p:extLst>
          </p:nvPr>
        </p:nvGraphicFramePr>
        <p:xfrm>
          <a:off x="1645920" y="1163991"/>
          <a:ext cx="8989255" cy="407932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418449">
                  <a:extLst>
                    <a:ext uri="{9D8B030D-6E8A-4147-A177-3AD203B41FA5}">
                      <a16:colId xmlns:a16="http://schemas.microsoft.com/office/drawing/2014/main" val="3664452727"/>
                    </a:ext>
                  </a:extLst>
                </a:gridCol>
                <a:gridCol w="5570806">
                  <a:extLst>
                    <a:ext uri="{9D8B030D-6E8A-4147-A177-3AD203B41FA5}">
                      <a16:colId xmlns:a16="http://schemas.microsoft.com/office/drawing/2014/main" val="2957214950"/>
                    </a:ext>
                  </a:extLst>
                </a:gridCol>
              </a:tblGrid>
              <a:tr h="5236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Cột 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Cột B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2979376"/>
                  </a:ext>
                </a:extLst>
              </a:tr>
              <a:tr h="523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Sự thụ tinh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Sự kết hợp giao tử đực và giao tử cái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2044941"/>
                  </a:ext>
                </a:extLst>
              </a:tr>
              <a:tr h="523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Động vật đẻ trứng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Giao tử cái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5349879"/>
                  </a:ext>
                </a:extLst>
              </a:tr>
              <a:tr h="523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Động vật đẻ con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Giao tử đực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2511773"/>
                  </a:ext>
                </a:extLst>
              </a:tr>
              <a:tr h="523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Tinh trùng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Con non được sinh ra từ trứng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2006946"/>
                  </a:ext>
                </a:extLst>
              </a:tr>
              <a:tr h="1071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Noãn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 Con non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được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̉ mẹ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̀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̉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ngoài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2241133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442873"/>
              </p:ext>
            </p:extLst>
          </p:nvPr>
        </p:nvGraphicFramePr>
        <p:xfrm>
          <a:off x="1911341" y="5563183"/>
          <a:ext cx="8458411" cy="4565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1307">
                  <a:extLst>
                    <a:ext uri="{9D8B030D-6E8A-4147-A177-3AD203B41FA5}">
                      <a16:colId xmlns:a16="http://schemas.microsoft.com/office/drawing/2014/main" val="2339470301"/>
                    </a:ext>
                  </a:extLst>
                </a:gridCol>
                <a:gridCol w="1691307">
                  <a:extLst>
                    <a:ext uri="{9D8B030D-6E8A-4147-A177-3AD203B41FA5}">
                      <a16:colId xmlns:a16="http://schemas.microsoft.com/office/drawing/2014/main" val="1318433623"/>
                    </a:ext>
                  </a:extLst>
                </a:gridCol>
                <a:gridCol w="1691307">
                  <a:extLst>
                    <a:ext uri="{9D8B030D-6E8A-4147-A177-3AD203B41FA5}">
                      <a16:colId xmlns:a16="http://schemas.microsoft.com/office/drawing/2014/main" val="1086134036"/>
                    </a:ext>
                  </a:extLst>
                </a:gridCol>
                <a:gridCol w="1692245">
                  <a:extLst>
                    <a:ext uri="{9D8B030D-6E8A-4147-A177-3AD203B41FA5}">
                      <a16:colId xmlns:a16="http://schemas.microsoft.com/office/drawing/2014/main" val="1176643519"/>
                    </a:ext>
                  </a:extLst>
                </a:gridCol>
                <a:gridCol w="1692245">
                  <a:extLst>
                    <a:ext uri="{9D8B030D-6E8A-4147-A177-3AD203B41FA5}">
                      <a16:colId xmlns:a16="http://schemas.microsoft.com/office/drawing/2014/main" val="32752158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2-D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3-E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4-C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5-B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1260502"/>
                  </a:ext>
                </a:extLst>
              </a:tr>
            </a:tbl>
          </a:graphicData>
        </a:graphic>
      </p:graphicFrame>
      <p:sp>
        <p:nvSpPr>
          <p:cNvPr id="22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3924" y="15240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24" name="Group 223"/>
          <p:cNvGrpSpPr/>
          <p:nvPr/>
        </p:nvGrpSpPr>
        <p:grpSpPr>
          <a:xfrm>
            <a:off x="10274392" y="5039501"/>
            <a:ext cx="1780072" cy="1780072"/>
            <a:chOff x="3419475" y="752475"/>
            <a:chExt cx="5353050" cy="5353050"/>
          </a:xfrm>
        </p:grpSpPr>
        <p:sp>
          <p:nvSpPr>
            <p:cNvPr id="225" name="Freeform: Shape 3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26" name="Group 22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29" name="Rectangle 22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0" name="Rectangle 22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1" name="Rectangle 23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2" name="Rectangle 23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3" name="Rectangle 23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4" name="Rectangle 23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5" name="Rectangle 23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6" name="Rectangle 23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7" name="Rectangle 23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8" name="Rectangle 23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9" name="Rectangle 23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0" name="Rectangle 23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27" name="Oval 22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241" name="Group 240"/>
          <p:cNvGrpSpPr/>
          <p:nvPr/>
        </p:nvGrpSpPr>
        <p:grpSpPr>
          <a:xfrm>
            <a:off x="10274392" y="5039501"/>
            <a:ext cx="1780072" cy="1780072"/>
            <a:chOff x="3419475" y="752475"/>
            <a:chExt cx="5353050" cy="5353050"/>
          </a:xfrm>
        </p:grpSpPr>
        <p:sp>
          <p:nvSpPr>
            <p:cNvPr id="242" name="Freeform: Shape 5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43" name="Group 24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46" name="Rectangle 24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7" name="Rectangle 24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8" name="Rectangle 24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9" name="Rectangle 24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0" name="Rectangle 24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1" name="Rectangle 25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2" name="Rectangle 25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3" name="Rectangle 25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4" name="Rectangle 25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5" name="Rectangle 25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6" name="Rectangle 25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7" name="Rectangle 25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44" name="Oval 24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258" name="Group 257"/>
          <p:cNvGrpSpPr/>
          <p:nvPr/>
        </p:nvGrpSpPr>
        <p:grpSpPr>
          <a:xfrm>
            <a:off x="10274392" y="5039501"/>
            <a:ext cx="1780072" cy="1780072"/>
            <a:chOff x="3419475" y="752475"/>
            <a:chExt cx="5353050" cy="5353050"/>
          </a:xfrm>
        </p:grpSpPr>
        <p:sp>
          <p:nvSpPr>
            <p:cNvPr id="259" name="Freeform: Shape 6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60" name="Group 25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63" name="Rectangle 26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4" name="Rectangle 26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5" name="Rectangle 26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6" name="Rectangle 26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7" name="Rectangle 26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8" name="Rectangle 26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9" name="Rectangle 26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0" name="Rectangle 26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1" name="Rectangle 27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2" name="Rectangle 27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3" name="Rectangle 27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4" name="Rectangle 27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61" name="Oval 26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62" name="TextBox 26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275" name="Group 274"/>
          <p:cNvGrpSpPr/>
          <p:nvPr/>
        </p:nvGrpSpPr>
        <p:grpSpPr>
          <a:xfrm>
            <a:off x="10274392" y="5039501"/>
            <a:ext cx="1780072" cy="1780072"/>
            <a:chOff x="3419475" y="752475"/>
            <a:chExt cx="5353050" cy="5353050"/>
          </a:xfrm>
        </p:grpSpPr>
        <p:sp>
          <p:nvSpPr>
            <p:cNvPr id="276" name="Freeform: Shape 8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77" name="Group 27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80" name="Rectangle 27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1" name="Rectangle 28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2" name="Rectangle 28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3" name="Rectangle 28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4" name="Rectangle 28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5" name="Rectangle 28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6" name="Rectangle 28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7" name="Rectangle 28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8" name="Rectangle 28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9" name="Rectangle 28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0" name="Rectangle 28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1" name="Rectangle 29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78" name="Oval 27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79" name="TextBox 27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292" name="Group 291"/>
          <p:cNvGrpSpPr/>
          <p:nvPr/>
        </p:nvGrpSpPr>
        <p:grpSpPr>
          <a:xfrm>
            <a:off x="10274392" y="5039501"/>
            <a:ext cx="1780072" cy="1780072"/>
            <a:chOff x="3419475" y="752475"/>
            <a:chExt cx="5353050" cy="5353050"/>
          </a:xfrm>
        </p:grpSpPr>
        <p:sp>
          <p:nvSpPr>
            <p:cNvPr id="293" name="Freeform: Shape 10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94" name="Group 29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97" name="Rectangle 29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8" name="Rectangle 29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9" name="Rectangle 29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0" name="Rectangle 29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1" name="Rectangle 30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2" name="Rectangle 30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3" name="Rectangle 30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4" name="Rectangle 30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5" name="Rectangle 30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6" name="Rectangle 30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7" name="Rectangle 30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8" name="Rectangle 30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95" name="Oval 29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96" name="TextBox 29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309" name="Group 308"/>
          <p:cNvGrpSpPr/>
          <p:nvPr/>
        </p:nvGrpSpPr>
        <p:grpSpPr>
          <a:xfrm>
            <a:off x="10274392" y="5039501"/>
            <a:ext cx="1780072" cy="1780072"/>
            <a:chOff x="3419475" y="752475"/>
            <a:chExt cx="5353050" cy="5353050"/>
          </a:xfrm>
        </p:grpSpPr>
        <p:sp>
          <p:nvSpPr>
            <p:cNvPr id="310" name="Freeform: Shape 11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11" name="Group 31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14" name="Rectangle 31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5" name="Rectangle 31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6" name="Rectangle 31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7" name="Rectangle 31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8" name="Rectangle 31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9" name="Rectangle 31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0" name="Rectangle 31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1" name="Rectangle 32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2" name="Rectangle 32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3" name="Rectangle 32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4" name="Rectangle 32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5" name="Rectangle 32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12" name="Oval 31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13" name="TextBox 31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326" name="Group 325"/>
          <p:cNvGrpSpPr/>
          <p:nvPr/>
        </p:nvGrpSpPr>
        <p:grpSpPr>
          <a:xfrm>
            <a:off x="10274392" y="5039501"/>
            <a:ext cx="1780072" cy="1780072"/>
            <a:chOff x="3419475" y="752475"/>
            <a:chExt cx="5353050" cy="5353050"/>
          </a:xfrm>
        </p:grpSpPr>
        <p:sp>
          <p:nvSpPr>
            <p:cNvPr id="327" name="Freeform: Shape 13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28" name="Group 32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31" name="Rectangle 33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2" name="Rectangle 33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3" name="Rectangle 33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4" name="Rectangle 33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5" name="Rectangle 33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6" name="Rectangle 33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7" name="Rectangle 33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8" name="Rectangle 33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9" name="Rectangle 33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0" name="Rectangle 33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1" name="Rectangle 34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2" name="Rectangle 34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29" name="Oval 32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30" name="TextBox 32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343" name="Group 342"/>
          <p:cNvGrpSpPr/>
          <p:nvPr/>
        </p:nvGrpSpPr>
        <p:grpSpPr>
          <a:xfrm>
            <a:off x="10274392" y="5039501"/>
            <a:ext cx="1780072" cy="1780072"/>
            <a:chOff x="3419475" y="752475"/>
            <a:chExt cx="5353050" cy="5353050"/>
          </a:xfrm>
        </p:grpSpPr>
        <p:sp>
          <p:nvSpPr>
            <p:cNvPr id="344" name="Freeform: Shape 15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45" name="Group 34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48" name="Rectangle 34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9" name="Rectangle 34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0" name="Rectangle 34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1" name="Rectangle 35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2" name="Rectangle 35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3" name="Rectangle 35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4" name="Rectangle 35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5" name="Rectangle 35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6" name="Rectangle 35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7" name="Rectangle 35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8" name="Rectangle 35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9" name="Rectangle 35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46" name="Oval 34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47" name="TextBox 34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360" name="Group 359"/>
          <p:cNvGrpSpPr/>
          <p:nvPr/>
        </p:nvGrpSpPr>
        <p:grpSpPr>
          <a:xfrm>
            <a:off x="10274392" y="5039501"/>
            <a:ext cx="1780072" cy="1780072"/>
            <a:chOff x="3419475" y="752475"/>
            <a:chExt cx="5353050" cy="5353050"/>
          </a:xfrm>
        </p:grpSpPr>
        <p:sp>
          <p:nvSpPr>
            <p:cNvPr id="361" name="Freeform: Shape 17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62" name="Group 36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65" name="Rectangle 36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6" name="Rectangle 36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7" name="Rectangle 36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8" name="Rectangle 36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9" name="Rectangle 36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0" name="Rectangle 36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1" name="Rectangle 37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2" name="Rectangle 37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3" name="Rectangle 37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4" name="Rectangle 37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5" name="Rectangle 37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6" name="Rectangle 37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63" name="Oval 36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64" name="TextBox 36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377" name="Group 376"/>
          <p:cNvGrpSpPr/>
          <p:nvPr/>
        </p:nvGrpSpPr>
        <p:grpSpPr>
          <a:xfrm>
            <a:off x="10274392" y="5039501"/>
            <a:ext cx="1780072" cy="1780072"/>
            <a:chOff x="3419475" y="752475"/>
            <a:chExt cx="5353050" cy="5353050"/>
          </a:xfrm>
        </p:grpSpPr>
        <p:sp>
          <p:nvSpPr>
            <p:cNvPr id="378" name="Freeform: Shape 18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79" name="Group 37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82" name="Rectangle 38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3" name="Rectangle 38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4" name="Rectangle 38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5" name="Rectangle 38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6" name="Rectangle 38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7" name="Rectangle 38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8" name="Rectangle 38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9" name="Rectangle 38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0" name="Rectangle 38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1" name="Rectangle 39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2" name="Rectangle 39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3" name="Rectangle 39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80" name="Oval 37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81" name="TextBox 38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394" name="Group 393"/>
          <p:cNvGrpSpPr/>
          <p:nvPr/>
        </p:nvGrpSpPr>
        <p:grpSpPr>
          <a:xfrm>
            <a:off x="10259912" y="5064841"/>
            <a:ext cx="1780072" cy="1780072"/>
            <a:chOff x="3419475" y="752475"/>
            <a:chExt cx="5353050" cy="5353050"/>
          </a:xfrm>
        </p:grpSpPr>
        <p:sp>
          <p:nvSpPr>
            <p:cNvPr id="395" name="Freeform: Shape 20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96" name="Group 39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99" name="Rectangle 39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0" name="Rectangle 39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1" name="Rectangle 40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2" name="Rectangle 40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3" name="Rectangle 40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4" name="Rectangle 40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5" name="Rectangle 40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6" name="Rectangle 40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7" name="Rectangle 40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8" name="Rectangle 40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9" name="Rectangle 40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10" name="Rectangle 40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97" name="Oval 39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98" name="TextBox 39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411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100357" y="27662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4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336" fill="hold"/>
                                        <p:tgtEl>
                                          <p:spTgt spid="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5336" fill="hold"/>
                                        <p:tgtEl>
                                          <p:spTgt spid="4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1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1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ung Chuông Vàng 2018 - Power Point -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ung Chuông Vàng 2018 - Power Poi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62818" y="10421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6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5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Description automatically generated with medium confid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08" y="1149531"/>
            <a:ext cx="11109084" cy="408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881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iagramDescription automatically gene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696" y="195943"/>
            <a:ext cx="8667967" cy="627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648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iagramDescription automatically gene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909" y="138446"/>
            <a:ext cx="9562011" cy="6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443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anvas 28"/>
          <p:cNvGrpSpPr/>
          <p:nvPr/>
        </p:nvGrpSpPr>
        <p:grpSpPr>
          <a:xfrm>
            <a:off x="143691" y="182881"/>
            <a:ext cx="11456126" cy="6675120"/>
            <a:chOff x="0" y="0"/>
            <a:chExt cx="6691630" cy="564134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6691630" cy="564134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sp>
        <p:grpSp>
          <p:nvGrpSpPr>
            <p:cNvPr id="6" name="Group 5"/>
            <p:cNvGrpSpPr/>
            <p:nvPr/>
          </p:nvGrpSpPr>
          <p:grpSpPr>
            <a:xfrm>
              <a:off x="87677" y="2172286"/>
              <a:ext cx="1114622" cy="981075"/>
              <a:chOff x="470535" y="1095375"/>
              <a:chExt cx="1114622" cy="981075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508635" y="1095375"/>
                <a:ext cx="981075" cy="9810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32" name="Text Box 3"/>
              <p:cNvSpPr txBox="1"/>
              <p:nvPr/>
            </p:nvSpPr>
            <p:spPr>
              <a:xfrm>
                <a:off x="470535" y="1328442"/>
                <a:ext cx="1114622" cy="71881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Sinh sản ở 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sinh vật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Rounded Rectangle 6"/>
            <p:cNvSpPr/>
            <p:nvPr/>
          </p:nvSpPr>
          <p:spPr>
            <a:xfrm>
              <a:off x="1470661" y="172036"/>
              <a:ext cx="1619250" cy="5715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SS vô tính</a:t>
              </a:r>
              <a:endPara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470661" y="2581861"/>
              <a:ext cx="1619250" cy="5715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SS hữu tính</a:t>
              </a:r>
              <a:endPara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6"/>
            <p:cNvSpPr txBox="1"/>
            <p:nvPr/>
          </p:nvSpPr>
          <p:spPr>
            <a:xfrm>
              <a:off x="3460574" y="38685"/>
              <a:ext cx="3216248" cy="62708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Khái niệm: SS không có sự kết hợp của giao tử đực và cái, con tạo thành từ một phần cơ thể mẹ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7"/>
            <p:cNvSpPr txBox="1"/>
            <p:nvPr/>
          </p:nvSpPr>
          <p:spPr>
            <a:xfrm>
              <a:off x="3366136" y="953086"/>
              <a:ext cx="2562225" cy="4286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 hình thức: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8"/>
            <p:cNvSpPr txBox="1"/>
            <p:nvPr/>
          </p:nvSpPr>
          <p:spPr>
            <a:xfrm>
              <a:off x="3470505" y="2105026"/>
              <a:ext cx="3220922" cy="49588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Khái niệm: SS có sự hợp nhất giao tử đực và cái tạo hợp tử và ptrien thành cơ thể mới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9"/>
            <p:cNvSpPr txBox="1"/>
            <p:nvPr/>
          </p:nvSpPr>
          <p:spPr>
            <a:xfrm>
              <a:off x="3470505" y="2657475"/>
              <a:ext cx="3139642" cy="50541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ở thực vật:gồm các giai đoạn: tạo giao tử, thụ phấn, thụ tinh, hình thành quả và hạt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10"/>
            <p:cNvSpPr txBox="1"/>
            <p:nvPr/>
          </p:nvSpPr>
          <p:spPr>
            <a:xfrm>
              <a:off x="3480028" y="3209925"/>
              <a:ext cx="3129528" cy="5244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Động vật:gồm các giai đoạn: hình thành giao tử, thụ tinh, ptrien phôi thành cơ thể mới.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628650" y="676276"/>
              <a:ext cx="819150" cy="14477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712471" y="3172411"/>
              <a:ext cx="516254" cy="12852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3118486" y="252946"/>
              <a:ext cx="342900" cy="2142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118485" y="476836"/>
              <a:ext cx="342900" cy="5613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3128011" y="2877136"/>
              <a:ext cx="4191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3137536" y="2386219"/>
              <a:ext cx="333375" cy="4904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128011" y="2896186"/>
              <a:ext cx="381000" cy="4090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4447200" y="865800"/>
              <a:ext cx="342900" cy="2139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447199" y="1094400"/>
              <a:ext cx="381000" cy="4089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 Box 574417"/>
            <p:cNvSpPr txBox="1"/>
            <p:nvPr/>
          </p:nvSpPr>
          <p:spPr>
            <a:xfrm>
              <a:off x="4708884" y="665775"/>
              <a:ext cx="1982746" cy="49627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Động vật: nảy chồi, phân mảnh, trinh sản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Text Box 574417"/>
            <p:cNvSpPr txBox="1"/>
            <p:nvPr/>
          </p:nvSpPr>
          <p:spPr>
            <a:xfrm>
              <a:off x="4708884" y="1418906"/>
              <a:ext cx="1982746" cy="54324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Thực vật:SS sinh dưỡng và SS bào tử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1040374" y="2734261"/>
              <a:ext cx="407426" cy="190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ounded Rectangle 25"/>
            <p:cNvSpPr/>
            <p:nvPr/>
          </p:nvSpPr>
          <p:spPr>
            <a:xfrm>
              <a:off x="1418250" y="4247175"/>
              <a:ext cx="1619250" cy="5715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Các yếu tố ảnh hưởng đến sinh sản..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3047025" y="4047150"/>
              <a:ext cx="333375" cy="490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3037500" y="4537370"/>
              <a:ext cx="458175" cy="3870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 Box 574415"/>
            <p:cNvSpPr txBox="1"/>
            <p:nvPr/>
          </p:nvSpPr>
          <p:spPr>
            <a:xfrm>
              <a:off x="3495265" y="3866175"/>
              <a:ext cx="3038680" cy="5153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Bên trong: đặc điểm di truyền, hoocmon, tuổi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" name="Text Box 574415"/>
            <p:cNvSpPr txBox="1"/>
            <p:nvPr/>
          </p:nvSpPr>
          <p:spPr>
            <a:xfrm>
              <a:off x="3508599" y="4610100"/>
              <a:ext cx="2844576" cy="6086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Bên ngoài: ánh sáng, nhiệt độ, độ ẩm, chế độ dinh dưỡng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2645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0868" y="2194560"/>
            <a:ext cx="8164285" cy="1567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256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2453</Words>
  <PresentationFormat>Widescreen</PresentationFormat>
  <Paragraphs>480</Paragraphs>
  <Slides>42</Slides>
  <Notes>0</Notes>
  <HiddenSlides>0</HiddenSlides>
  <MMClips>28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Adobe Garamond Pro</vt:lpstr>
      <vt:lpstr>Agency FB</vt:lpstr>
      <vt:lpstr>Arial</vt:lpstr>
      <vt:lpstr>Calibri</vt:lpstr>
      <vt:lpstr>Calibri Light</vt:lpstr>
      <vt:lpstr>Mongolian Baiti</vt:lpstr>
      <vt:lpstr>Open Sans Extrabold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2021-01-07T03:44:00Z</dcterms:created>
  <dcterms:modified xsi:type="dcterms:W3CDTF">2022-07-01T01:22:09Z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8CCEAE62B29B4E73B9F60E10C9CC03F3</vt:lpwstr>
  </property>
  <property fmtid="{D5CDD505-2E9C-101B-9397-08002B2CF9AE}" pid="3" name="KSOProductBuildVer">
    <vt:lpwstr>1033-11.2.0.10463</vt:lpwstr>
  </property>
</Properties>
</file>