
<file path=[Content_Types].xml><?xml version="1.0" encoding="utf-8"?>
<Types xmlns="http://schemas.openxmlformats.org/package/2006/content-types">
  <Default Extension="png" ContentType="image/png"/>
  <Default Extension="bin" ContentType="application/vnd.ms-office.activeX"/>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4476" r:id="rId1"/>
  </p:sldMasterIdLst>
  <p:notesMasterIdLst>
    <p:notesMasterId r:id="rId25"/>
  </p:notesMasterIdLst>
  <p:handoutMasterIdLst>
    <p:handoutMasterId r:id="rId26"/>
  </p:handoutMasterIdLst>
  <p:sldIdLst>
    <p:sldId id="256" r:id="rId2"/>
    <p:sldId id="281" r:id="rId3"/>
    <p:sldId id="398" r:id="rId4"/>
    <p:sldId id="399" r:id="rId5"/>
    <p:sldId id="402" r:id="rId6"/>
    <p:sldId id="401" r:id="rId7"/>
    <p:sldId id="405" r:id="rId8"/>
    <p:sldId id="406" r:id="rId9"/>
    <p:sldId id="403" r:id="rId10"/>
    <p:sldId id="408" r:id="rId11"/>
    <p:sldId id="414" r:id="rId12"/>
    <p:sldId id="404" r:id="rId13"/>
    <p:sldId id="410" r:id="rId14"/>
    <p:sldId id="409" r:id="rId15"/>
    <p:sldId id="411" r:id="rId16"/>
    <p:sldId id="415" r:id="rId17"/>
    <p:sldId id="416" r:id="rId18"/>
    <p:sldId id="412" r:id="rId19"/>
    <p:sldId id="417" r:id="rId20"/>
    <p:sldId id="420" r:id="rId21"/>
    <p:sldId id="418" r:id="rId22"/>
    <p:sldId id="419" r:id="rId23"/>
    <p:sldId id="276" r:id="rId24"/>
  </p:sldIdLst>
  <p:sldSz cx="9144000" cy="6858000" type="screen4x3"/>
  <p:notesSz cx="7104063" cy="10234613"/>
  <p:embeddedFontLst>
    <p:embeddedFont>
      <p:font typeface="Calibri"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8D2668F7-66CA-45C5-9E7D-CFAE3C1ED636}" type="datetimeFigureOut">
              <a:rPr lang="en-US" smtClean="0"/>
              <a:t>10/10/2020</a:t>
            </a:fld>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42AA0F32-7828-4B50-B900-80F7094AF665}" type="slidenum">
              <a:rPr lang="en-US" smtClean="0"/>
              <a:t>‹#›</a:t>
            </a:fld>
            <a:endParaRPr lang="en-US"/>
          </a:p>
        </p:txBody>
      </p:sp>
    </p:spTree>
    <p:extLst>
      <p:ext uri="{BB962C8B-B14F-4D97-AF65-F5344CB8AC3E}">
        <p14:creationId xmlns:p14="http://schemas.microsoft.com/office/powerpoint/2010/main" val="13327636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D81FE3CA-BD17-4C90-9BF6-6BABA79F689F}" type="datetimeFigureOut">
              <a:rPr lang="en-US" smtClean="0"/>
              <a:t>10/10/2020</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3D85117B-5ABF-4DAD-B190-C75FBBBEF072}" type="slidenum">
              <a:rPr lang="en-US" smtClean="0"/>
              <a:t>‹#›</a:t>
            </a:fld>
            <a:endParaRPr lang="en-US"/>
          </a:p>
        </p:txBody>
      </p:sp>
    </p:spTree>
    <p:extLst>
      <p:ext uri="{BB962C8B-B14F-4D97-AF65-F5344CB8AC3E}">
        <p14:creationId xmlns:p14="http://schemas.microsoft.com/office/powerpoint/2010/main" val="34350552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2322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2743200"/>
          </a:xfrm>
        </p:spPr>
        <p:txBody>
          <a:bodyPr>
            <a:normAutofit/>
          </a:bodyPr>
          <a:lstStyle>
            <a:lvl1pPr algn="ctr">
              <a:defRPr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273821" y="4191000"/>
            <a:ext cx="6597705" cy="1600200"/>
          </a:xfrm>
        </p:spPr>
        <p:txBody>
          <a:bodyPr>
            <a:normAutofit/>
          </a:bodyPr>
          <a:lstStyle>
            <a:lvl1pPr marL="0" indent="0" algn="l">
              <a:buNone/>
              <a:defRPr sz="2800" b="1">
                <a:solidFill>
                  <a:srgbClr val="00B050"/>
                </a:solidFill>
                <a:effectLst>
                  <a:outerShdw blurRad="38100" dist="38100" dir="2700000" algn="tl">
                    <a:srgbClr val="000000">
                      <a:alpha val="43137"/>
                    </a:srgbClr>
                  </a:outerShdw>
                </a:effectLst>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346" y="30346"/>
            <a:ext cx="960254" cy="960254"/>
          </a:xfrm>
          <a:prstGeom prst="rect">
            <a:avLst/>
          </a:prstGeom>
        </p:spPr>
      </p:pic>
      <p:sp>
        <p:nvSpPr>
          <p:cNvPr id="8" name="TextBox 7"/>
          <p:cNvSpPr txBox="1"/>
          <p:nvPr userDrawn="1"/>
        </p:nvSpPr>
        <p:spPr>
          <a:xfrm>
            <a:off x="1165927" y="0"/>
            <a:ext cx="6705600" cy="923330"/>
          </a:xfrm>
          <a:prstGeom prst="rect">
            <a:avLst/>
          </a:prstGeom>
          <a:noFill/>
        </p:spPr>
        <p:txBody>
          <a:bodyPr wrap="square" rtlCol="0" anchor="b" anchorCtr="0">
            <a:spAutoFit/>
          </a:bodyPr>
          <a:lstStyle/>
          <a:p>
            <a:pPr algn="ctr"/>
            <a:r>
              <a:rPr lang="en-US" b="0" smtClean="0">
                <a:solidFill>
                  <a:srgbClr val="7030A0"/>
                </a:solidFill>
                <a:latin typeface="Times New Roman" pitchFamily="18" charset="0"/>
                <a:cs typeface="Times New Roman" pitchFamily="18" charset="0"/>
              </a:rPr>
              <a:t>SỞ</a:t>
            </a:r>
            <a:r>
              <a:rPr lang="en-US" b="0" baseline="0" smtClean="0">
                <a:solidFill>
                  <a:srgbClr val="7030A0"/>
                </a:solidFill>
                <a:latin typeface="Times New Roman" pitchFamily="18" charset="0"/>
                <a:cs typeface="Times New Roman" pitchFamily="18" charset="0"/>
              </a:rPr>
              <a:t> GIÁO DỤC VÀ ĐÀO TẠO THÀNH PHỐ HỒ CHÍ MINH</a:t>
            </a:r>
          </a:p>
          <a:p>
            <a:pPr algn="ctr"/>
            <a:r>
              <a:rPr lang="en-US" b="1" baseline="0" smtClean="0">
                <a:solidFill>
                  <a:srgbClr val="7030A0"/>
                </a:solidFill>
                <a:latin typeface="Times New Roman" pitchFamily="18" charset="0"/>
                <a:cs typeface="Times New Roman" pitchFamily="18" charset="0"/>
              </a:rPr>
              <a:t>Trường THPT TRẦN QUANG KHẢI</a:t>
            </a:r>
          </a:p>
          <a:p>
            <a:pPr algn="ctr"/>
            <a:r>
              <a:rPr lang="en-US" b="0" baseline="0" err="1" smtClean="0">
                <a:solidFill>
                  <a:srgbClr val="7030A0"/>
                </a:solidFill>
                <a:latin typeface="Times New Roman" pitchFamily="18" charset="0"/>
                <a:cs typeface="Times New Roman" pitchFamily="18" charset="0"/>
              </a:rPr>
              <a:t>Tổ</a:t>
            </a:r>
            <a:r>
              <a:rPr lang="en-US" b="0" baseline="0" smtClean="0">
                <a:solidFill>
                  <a:srgbClr val="7030A0"/>
                </a:solidFill>
                <a:latin typeface="Times New Roman" pitchFamily="18" charset="0"/>
                <a:cs typeface="Times New Roman" pitchFamily="18" charset="0"/>
              </a:rPr>
              <a:t> </a:t>
            </a:r>
            <a:r>
              <a:rPr lang="en-US" b="0" baseline="0" err="1" smtClean="0">
                <a:solidFill>
                  <a:srgbClr val="7030A0"/>
                </a:solidFill>
                <a:latin typeface="Times New Roman" pitchFamily="18" charset="0"/>
                <a:cs typeface="Times New Roman" pitchFamily="18" charset="0"/>
              </a:rPr>
              <a:t>bộ</a:t>
            </a:r>
            <a:r>
              <a:rPr lang="en-US" b="0" baseline="0" smtClean="0">
                <a:solidFill>
                  <a:srgbClr val="7030A0"/>
                </a:solidFill>
                <a:latin typeface="Times New Roman" pitchFamily="18" charset="0"/>
                <a:cs typeface="Times New Roman" pitchFamily="18" charset="0"/>
              </a:rPr>
              <a:t> </a:t>
            </a:r>
            <a:r>
              <a:rPr lang="en-US" b="0" baseline="0" err="1" smtClean="0">
                <a:solidFill>
                  <a:srgbClr val="7030A0"/>
                </a:solidFill>
                <a:latin typeface="Times New Roman" pitchFamily="18" charset="0"/>
                <a:cs typeface="Times New Roman" pitchFamily="18" charset="0"/>
              </a:rPr>
              <a:t>môn</a:t>
            </a:r>
            <a:r>
              <a:rPr lang="en-US" b="0" baseline="0" smtClean="0">
                <a:solidFill>
                  <a:srgbClr val="7030A0"/>
                </a:solidFill>
                <a:latin typeface="Times New Roman" pitchFamily="18" charset="0"/>
                <a:cs typeface="Times New Roman" pitchFamily="18" charset="0"/>
              </a:rPr>
              <a:t>: </a:t>
            </a:r>
            <a:r>
              <a:rPr lang="en-US" b="1" baseline="0" smtClean="0">
                <a:solidFill>
                  <a:srgbClr val="7030A0"/>
                </a:solidFill>
                <a:latin typeface="Times New Roman" pitchFamily="18" charset="0"/>
                <a:cs typeface="Times New Roman" pitchFamily="18" charset="0"/>
              </a:rPr>
              <a:t>TIN HỌC</a:t>
            </a:r>
            <a:endParaRPr lang="en-US" b="1">
              <a:solidFill>
                <a:srgbClr val="7030A0"/>
              </a:solidFill>
              <a:latin typeface="Times New Roman" pitchFamily="18" charset="0"/>
              <a:cs typeface="Times New Roman" pitchFamily="18" charset="0"/>
            </a:endParaRPr>
          </a:p>
        </p:txBody>
      </p:sp>
      <p:cxnSp>
        <p:nvCxnSpPr>
          <p:cNvPr id="10" name="Straight Connector 9"/>
          <p:cNvCxnSpPr/>
          <p:nvPr userDrawn="1"/>
        </p:nvCxnSpPr>
        <p:spPr>
          <a:xfrm>
            <a:off x="5105400" y="5943600"/>
            <a:ext cx="373380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86375" y="5943600"/>
            <a:ext cx="3371850" cy="369332"/>
          </a:xfrm>
          <a:prstGeom prst="rect">
            <a:avLst/>
          </a:prstGeom>
          <a:noFill/>
        </p:spPr>
        <p:txBody>
          <a:bodyPr wrap="square" rtlCol="0">
            <a:spAutoFit/>
          </a:bodyPr>
          <a:lstStyle/>
          <a:p>
            <a:pPr algn="ctr"/>
            <a:r>
              <a:rPr lang="en-US" sz="1800" b="0" smtClean="0">
                <a:solidFill>
                  <a:srgbClr val="7030A0"/>
                </a:solidFill>
                <a:effectLst/>
                <a:latin typeface="Times New Roman" pitchFamily="18" charset="0"/>
                <a:cs typeface="Times New Roman" pitchFamily="18" charset="0"/>
              </a:rPr>
              <a:t>Bài</a:t>
            </a:r>
            <a:r>
              <a:rPr lang="en-US" sz="1800" b="0" baseline="0" smtClean="0">
                <a:solidFill>
                  <a:srgbClr val="7030A0"/>
                </a:solidFill>
                <a:effectLst/>
                <a:latin typeface="Times New Roman" pitchFamily="18" charset="0"/>
                <a:cs typeface="Times New Roman" pitchFamily="18" charset="0"/>
              </a:rPr>
              <a:t> dạy điện </a:t>
            </a:r>
            <a:r>
              <a:rPr lang="en-US" sz="1800" b="0" baseline="0" smtClean="0">
                <a:solidFill>
                  <a:srgbClr val="7030A0"/>
                </a:solidFill>
                <a:effectLst/>
                <a:latin typeface="Times New Roman" pitchFamily="18" charset="0"/>
                <a:cs typeface="Times New Roman" pitchFamily="18" charset="0"/>
              </a:rPr>
              <a:t>tử Tin học Lớp 12</a:t>
            </a:r>
            <a:endParaRPr lang="en-US" sz="1800" b="0">
              <a:solidFill>
                <a:srgbClr val="7030A0"/>
              </a:solidFill>
              <a:effectLst/>
              <a:latin typeface="Times New Roman" pitchFamily="18" charset="0"/>
              <a:cs typeface="Times New Roman" pitchFamily="18" charset="0"/>
            </a:endParaRPr>
          </a:p>
        </p:txBody>
      </p:sp>
      <p:sp>
        <p:nvSpPr>
          <p:cNvPr id="12"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3"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4"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itchFamily="18" charset="0"/>
                <a:cs typeface="Times New Roman" pitchFamily="18" charset="0"/>
              </a:defRPr>
            </a:lvl1pPr>
          </a:lstStyle>
          <a:p>
            <a:fld id="{B6F15528-21DE-4FAA-801E-634DDDAF4B2B}" type="slidenum">
              <a:rPr lang="en-US" smtClean="0"/>
              <a:pPr/>
              <a:t>‹#›</a:t>
            </a:fld>
            <a:endParaRPr lang="en-US"/>
          </a:p>
        </p:txBody>
      </p:sp>
    </p:spTree>
    <p:controls>
      <mc:AlternateContent xmlns:mc="http://schemas.openxmlformats.org/markup-compatibility/2006">
        <mc:Choice xmlns:v="urn:schemas-microsoft-com:vml" Requires="v">
          <p:control spid="1057" name="ShockwaveFlash1" r:id="rId2" imgW="914286" imgH="914286"/>
        </mc:Choice>
        <mc:Fallback>
          <p:control name="ShockwaveFlash1" r:id="rId2" imgW="914286" imgH="914286">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218643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0809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3570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342900" indent="-342900">
              <a:buFont typeface="Times New Roman" pitchFamily="18" charset="0"/>
              <a:buChar char="‒"/>
              <a:defRPr sz="2400"/>
            </a:lvl1pPr>
            <a:lvl2pPr marL="742950" indent="-285750">
              <a:buFont typeface="Times New Roman" pitchFamily="18" charset="0"/>
              <a:buChar char="+"/>
              <a:defRPr sz="2400"/>
            </a:lvl2pPr>
            <a:lvl3pPr marL="1143000" indent="-228600">
              <a:buFont typeface="Courier New" pitchFamily="49" charset="0"/>
              <a:buChar char="o"/>
              <a:defRPr sz="2400"/>
            </a:lvl3pPr>
            <a:lvl4pPr marL="1600200" indent="-228600">
              <a:buFont typeface="Arial" pitchFamily="34" charset="0"/>
              <a:buChar cha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13524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203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013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90600"/>
            <a:ext cx="4040188" cy="639762"/>
          </a:xfrm>
        </p:spPr>
        <p:txBody>
          <a:bodyPr anchor="b"/>
          <a:lstStyle>
            <a:lvl1pPr marL="0" indent="0" algn="ctr">
              <a:spcBef>
                <a:spcPts val="600"/>
              </a:spcBef>
              <a:spcAft>
                <a:spcPts val="600"/>
              </a:spcAft>
              <a:buNone/>
              <a:defRPr sz="24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52600"/>
            <a:ext cx="4040188" cy="4495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90600"/>
            <a:ext cx="4041775" cy="639762"/>
          </a:xfrm>
        </p:spPr>
        <p:txBody>
          <a:bodyPr anchor="b"/>
          <a:lstStyle>
            <a:lvl1pPr marL="0" indent="0" algn="ctr">
              <a:spcBef>
                <a:spcPts val="600"/>
              </a:spcBef>
              <a:spcAft>
                <a:spcPts val="600"/>
              </a:spcAft>
              <a:buNone/>
              <a:defRPr sz="24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52600"/>
            <a:ext cx="4041775" cy="4495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2" name="Slide Number Placeholder 5"/>
          <p:cNvSpPr>
            <a:spLocks noGrp="1"/>
          </p:cNvSpPr>
          <p:nvPr>
            <p:ph type="sldNum" sz="quarter" idx="12"/>
          </p:nvPr>
        </p:nvSpPr>
        <p:spPr>
          <a:xfrm>
            <a:off x="6858000" y="6356350"/>
            <a:ext cx="2133600" cy="365125"/>
          </a:xfrm>
          <a:prstGeom prst="rect">
            <a:avLst/>
          </a:prstGeom>
        </p:spPr>
        <p:txBody>
          <a:bodyPr/>
          <a:lstStyle>
            <a:lvl1pPr algn="r">
              <a:defRPr sz="1800">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241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7"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4554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7"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0439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0668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90600"/>
            <a:ext cx="5111750"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2918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4"/>
          </p:nvPr>
        </p:nvSpPr>
        <p:spPr>
          <a:xfrm>
            <a:off x="6858000" y="6356350"/>
            <a:ext cx="2133600" cy="365125"/>
          </a:xfrm>
          <a:prstGeom prst="rect">
            <a:avLst/>
          </a:prstGeom>
        </p:spPr>
        <p:txBody>
          <a:bodyPr/>
          <a:lstStyle>
            <a:lvl1pPr algn="r">
              <a:defRPr sz="1800">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5969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ontrol" Target="../activeX/activeX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14300"/>
            <a:ext cx="7924800" cy="685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990601"/>
            <a:ext cx="8458200"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4"/>
          </p:nvPr>
        </p:nvSpPr>
        <p:spPr>
          <a:xfrm>
            <a:off x="6858000" y="6356350"/>
            <a:ext cx="2133600" cy="365125"/>
          </a:xfrm>
          <a:prstGeom prst="rect">
            <a:avLst/>
          </a:prstGeom>
        </p:spPr>
        <p:txBody>
          <a:bodyPr/>
          <a:lstStyle>
            <a:lvl1pPr algn="r">
              <a:defRPr sz="1400">
                <a:latin typeface="Times New Roman" pitchFamily="18" charset="0"/>
                <a:cs typeface="Times New Roman" pitchFamily="18" charset="0"/>
              </a:defRPr>
            </a:lvl1pPr>
          </a:lstStyle>
          <a:p>
            <a:fld id="{B6F15528-21DE-4FAA-801E-634DDDAF4B2B}" type="slidenum">
              <a:rPr lang="en-US" smtClean="0"/>
              <a:pPr/>
              <a:t>‹#›</a:t>
            </a:fld>
            <a:endParaRPr lang="en-US"/>
          </a:p>
        </p:txBody>
      </p:sp>
    </p:spTree>
    <p:controls>
      <mc:AlternateContent xmlns:mc="http://schemas.openxmlformats.org/markup-compatibility/2006">
        <mc:Choice xmlns:v="urn:schemas-microsoft-com:vml" Requires="v">
          <p:control spid="2080" name="ShockwaveFlash1" r:id="rId14" imgW="914286" imgH="914286"/>
        </mc:Choice>
        <mc:Fallback>
          <p:control name="ShockwaveFlash1" r:id="rId14" imgW="914286" imgH="914286">
            <p:pic>
              <p:nvPicPr>
                <p:cNvPr id="0" name="ShockwaveFlash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23106812"/>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iming>
    <p:tnLst>
      <p:par>
        <p:cTn id="1" dur="indefinite" restart="never" nodeType="tmRoot"/>
      </p:par>
    </p:tnLst>
  </p:timing>
  <p:hf hdr="0" ftr="0" dt="0"/>
  <p:txStyles>
    <p:title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p:titleStyle>
    <p:body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a:t>
            </a:r>
            <a:b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CƠ SỞ DỮ LIỆU</a:t>
            </a:r>
            <a:b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QUAN HỆ</a:t>
            </a:r>
            <a:endParaRPr lang="en-US"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1295400" y="4267200"/>
            <a:ext cx="6705600" cy="1600200"/>
          </a:xfrm>
        </p:spPr>
        <p:txBody>
          <a:bodyPr>
            <a:normAutofit/>
          </a:bodyPr>
          <a:lstStyle/>
          <a:p>
            <a:pPr algn="l"/>
            <a:r>
              <a:rPr lang="en-US" smtClean="0"/>
              <a:t>GVHD: Vũ Trường</a:t>
            </a:r>
          </a:p>
          <a:p>
            <a:pPr algn="l"/>
            <a:r>
              <a:rPr lang="en-US" smtClean="0"/>
              <a:t>Lớp: 12</a:t>
            </a:r>
            <a:r>
              <a:rPr lang="en-US" baseline="30000" smtClean="0"/>
              <a:t>A</a:t>
            </a:r>
            <a:r>
              <a:rPr lang="en-US" smtClean="0"/>
              <a:t>…… – Tiết: ……</a:t>
            </a:r>
          </a:p>
          <a:p>
            <a:pPr algn="l"/>
            <a:r>
              <a:rPr lang="en-US" smtClean="0"/>
              <a:t>Ngày: ………………</a:t>
            </a:r>
            <a:endParaRPr lang="en-US"/>
          </a:p>
        </p:txBody>
      </p:sp>
    </p:spTree>
    <p:extLst>
      <p:ext uri="{BB962C8B-B14F-4D97-AF65-F5344CB8AC3E}">
        <p14:creationId xmlns:p14="http://schemas.microsoft.com/office/powerpoint/2010/main" val="1808227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1&gt; Mô hình dữ liệu quan hệ</a:t>
            </a:r>
          </a:p>
        </p:txBody>
      </p:sp>
      <p:sp>
        <p:nvSpPr>
          <p:cNvPr id="3" name="Slide Number Placeholder 2"/>
          <p:cNvSpPr>
            <a:spLocks noGrp="1"/>
          </p:cNvSpPr>
          <p:nvPr>
            <p:ph type="sldNum" sz="quarter" idx="4"/>
          </p:nvPr>
        </p:nvSpPr>
        <p:spPr/>
        <p:txBody>
          <a:bodyPr/>
          <a:lstStyle/>
          <a:p>
            <a:fld id="{B6F15528-21DE-4FAA-801E-634DDDAF4B2B}" type="slidenum">
              <a:rPr lang="en-US" smtClean="0"/>
              <a:pPr/>
              <a:t>10</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352800"/>
            <a:ext cx="475456" cy="428759"/>
          </a:xfrm>
          <a:prstGeom prst="rect">
            <a:avLst/>
          </a:prstGeom>
        </p:spPr>
      </p:pic>
      <p:sp>
        <p:nvSpPr>
          <p:cNvPr id="7" name="Cloud Callout 6"/>
          <p:cNvSpPr/>
          <p:nvPr/>
        </p:nvSpPr>
        <p:spPr>
          <a:xfrm>
            <a:off x="1371600" y="1066799"/>
            <a:ext cx="6629400" cy="2362201"/>
          </a:xfrm>
          <a:prstGeom prst="cloudCallout">
            <a:avLst>
              <a:gd name="adj1" fmla="val -60780"/>
              <a:gd name="adj2" fmla="val 48783"/>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000" i="1" smtClean="0">
                <a:latin typeface="Times New Roman" pitchFamily="18" charset="0"/>
                <a:cs typeface="Times New Roman" pitchFamily="18" charset="0"/>
              </a:rPr>
              <a:t>Hãy trình hiểu biết của bản thân về các yếu tố trong mô hình dữ liệu quan hệ?</a:t>
            </a:r>
          </a:p>
          <a:p>
            <a:pPr marL="342900" indent="-342900" algn="just">
              <a:buFont typeface="Times New Roman" pitchFamily="18" charset="0"/>
              <a:buChar char="‒"/>
            </a:pPr>
            <a:r>
              <a:rPr lang="en-US" sz="2000" i="1" smtClean="0">
                <a:latin typeface="Times New Roman" pitchFamily="18" charset="0"/>
                <a:cs typeface="Times New Roman" pitchFamily="18" charset="0"/>
              </a:rPr>
              <a:t>Về mặt cấu trúc.</a:t>
            </a:r>
          </a:p>
          <a:p>
            <a:pPr marL="342900" indent="-342900" algn="just">
              <a:buFont typeface="Times New Roman" pitchFamily="18" charset="0"/>
              <a:buChar char="‒"/>
            </a:pPr>
            <a:r>
              <a:rPr lang="en-US" sz="2000" i="1" smtClean="0">
                <a:latin typeface="Times New Roman" pitchFamily="18" charset="0"/>
                <a:cs typeface="Times New Roman" pitchFamily="18" charset="0"/>
              </a:rPr>
              <a:t>Về mặt thao tác trên dữ liệu.</a:t>
            </a:r>
          </a:p>
          <a:p>
            <a:pPr marL="342900" indent="-342900" algn="just">
              <a:buFont typeface="Times New Roman" pitchFamily="18" charset="0"/>
              <a:buChar char="‒"/>
            </a:pPr>
            <a:r>
              <a:rPr lang="en-US" sz="2000" i="1" smtClean="0">
                <a:latin typeface="Times New Roman" pitchFamily="18" charset="0"/>
                <a:cs typeface="Times New Roman" pitchFamily="18" charset="0"/>
              </a:rPr>
              <a:t>Về mặt các </a:t>
            </a:r>
            <a:r>
              <a:rPr lang="en-US" sz="2000" i="1">
                <a:latin typeface="Times New Roman" pitchFamily="18" charset="0"/>
                <a:cs typeface="Times New Roman" pitchFamily="18" charset="0"/>
              </a:rPr>
              <a:t>ràng buộc dữ </a:t>
            </a:r>
            <a:r>
              <a:rPr lang="en-US" sz="2000" i="1" smtClean="0">
                <a:latin typeface="Times New Roman" pitchFamily="18" charset="0"/>
                <a:cs typeface="Times New Roman" pitchFamily="18" charset="0"/>
              </a:rPr>
              <a:t>liệu.</a:t>
            </a:r>
            <a:endParaRPr lang="en-US" sz="2000" i="1">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839259"/>
            <a:ext cx="465881" cy="717709"/>
          </a:xfrm>
          <a:prstGeom prst="rect">
            <a:avLst/>
          </a:prstGeom>
        </p:spPr>
      </p:pic>
      <p:sp>
        <p:nvSpPr>
          <p:cNvPr id="9" name="Rounded Rectangular Callout 8"/>
          <p:cNvSpPr/>
          <p:nvPr/>
        </p:nvSpPr>
        <p:spPr>
          <a:xfrm>
            <a:off x="1371600" y="3886200"/>
            <a:ext cx="6629400" cy="2743200"/>
          </a:xfrm>
          <a:prstGeom prst="wedgeRoundRectCallout">
            <a:avLst>
              <a:gd name="adj1" fmla="val -61571"/>
              <a:gd name="adj2" fmla="val 3388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2900" lvl="0" indent="-342900" algn="just">
              <a:buFont typeface="Times New Roman" pitchFamily="18" charset="0"/>
              <a:buChar char="‒"/>
            </a:pPr>
            <a:r>
              <a:rPr lang="en-US" sz="2000" b="1">
                <a:latin typeface="Times New Roman" pitchFamily="18" charset="0"/>
                <a:cs typeface="Times New Roman" pitchFamily="18" charset="0"/>
              </a:rPr>
              <a:t>Về mặt cấu trúc</a:t>
            </a:r>
            <a:r>
              <a:rPr lang="en-US" sz="2000">
                <a:latin typeface="Times New Roman" pitchFamily="18" charset="0"/>
                <a:cs typeface="Times New Roman" pitchFamily="18" charset="0"/>
              </a:rPr>
              <a:t>: dữ liệu được thể hiện trong các bảng. Mỗi bảng bao gồm các hàng và các cột thể hiện thông tin về một chủ </a:t>
            </a:r>
            <a:r>
              <a:rPr lang="en-US" sz="2000" smtClean="0">
                <a:latin typeface="Times New Roman" pitchFamily="18" charset="0"/>
                <a:cs typeface="Times New Roman" pitchFamily="18" charset="0"/>
              </a:rPr>
              <a:t>thể.</a:t>
            </a:r>
          </a:p>
          <a:p>
            <a:pPr marL="342900" lvl="0" indent="-342900" algn="just">
              <a:buFont typeface="Times New Roman" pitchFamily="18" charset="0"/>
              <a:buChar char="‒"/>
            </a:pPr>
            <a:r>
              <a:rPr lang="en-US" sz="2000" b="1" smtClean="0">
                <a:latin typeface="Times New Roman" pitchFamily="18" charset="0"/>
                <a:cs typeface="Times New Roman" pitchFamily="18" charset="0"/>
              </a:rPr>
              <a:t>Về </a:t>
            </a:r>
            <a:r>
              <a:rPr lang="en-US" sz="2000" b="1">
                <a:latin typeface="Times New Roman" pitchFamily="18" charset="0"/>
                <a:cs typeface="Times New Roman" pitchFamily="18" charset="0"/>
              </a:rPr>
              <a:t>mặt thao tác trên dữ liệu</a:t>
            </a:r>
            <a:r>
              <a:rPr lang="en-US" sz="2000">
                <a:latin typeface="Times New Roman" pitchFamily="18" charset="0"/>
                <a:cs typeface="Times New Roman" pitchFamily="18" charset="0"/>
              </a:rPr>
              <a:t>: có thể cập nhật dữ liệu như thêm, xóa hay sửa bản ghi trong một </a:t>
            </a:r>
            <a:r>
              <a:rPr lang="en-US" sz="2000" smtClean="0">
                <a:latin typeface="Times New Roman" pitchFamily="18" charset="0"/>
                <a:cs typeface="Times New Roman" pitchFamily="18" charset="0"/>
              </a:rPr>
              <a:t>bảng.</a:t>
            </a:r>
          </a:p>
          <a:p>
            <a:pPr marL="342900" lvl="0" indent="-342900" algn="just">
              <a:buFont typeface="Times New Roman" pitchFamily="18" charset="0"/>
              <a:buChar char="‒"/>
            </a:pPr>
            <a:r>
              <a:rPr lang="en-US" sz="2000" b="1" smtClean="0">
                <a:latin typeface="Times New Roman" pitchFamily="18" charset="0"/>
                <a:cs typeface="Times New Roman" pitchFamily="18" charset="0"/>
              </a:rPr>
              <a:t>Về </a:t>
            </a:r>
            <a:r>
              <a:rPr lang="en-US" sz="2000" b="1">
                <a:latin typeface="Times New Roman" pitchFamily="18" charset="0"/>
                <a:cs typeface="Times New Roman" pitchFamily="18" charset="0"/>
              </a:rPr>
              <a:t>mặt các ràng buộc dữ liệu</a:t>
            </a:r>
            <a:r>
              <a:rPr lang="en-US" sz="2000">
                <a:latin typeface="Times New Roman" pitchFamily="18" charset="0"/>
                <a:cs typeface="Times New Roman" pitchFamily="18" charset="0"/>
              </a:rPr>
              <a:t>: dữ liệu trong một bảng phải thỏa mãn một số ràng buộc, chẳng hạn, không được có hai bộ nào trong một bảng giống nhau hoàn toàn.</a:t>
            </a:r>
          </a:p>
        </p:txBody>
      </p:sp>
    </p:spTree>
    <p:extLst>
      <p:ext uri="{BB962C8B-B14F-4D97-AF65-F5344CB8AC3E}">
        <p14:creationId xmlns:p14="http://schemas.microsoft.com/office/powerpoint/2010/main" val="1390441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nextCondLst>
                <p:cond evt="onClick" delay="0">
                  <p:tgtEl>
                    <p:spTgt spid="8"/>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1&gt; Mô hình dữ liệu quan hệ</a:t>
            </a:r>
          </a:p>
        </p:txBody>
      </p:sp>
      <p:sp>
        <p:nvSpPr>
          <p:cNvPr id="3" name="Content Placeholder 2"/>
          <p:cNvSpPr>
            <a:spLocks noGrp="1"/>
          </p:cNvSpPr>
          <p:nvPr>
            <p:ph idx="1"/>
          </p:nvPr>
        </p:nvSpPr>
        <p:spPr/>
        <p:txBody>
          <a:bodyPr>
            <a:normAutofit fontScale="85000" lnSpcReduction="20000"/>
          </a:bodyPr>
          <a:lstStyle/>
          <a:p>
            <a:pPr lvl="0"/>
            <a:r>
              <a:rPr lang="en-US" b="1" smtClean="0">
                <a:solidFill>
                  <a:srgbClr val="00B050"/>
                </a:solidFill>
              </a:rPr>
              <a:t>Mô </a:t>
            </a:r>
            <a:r>
              <a:rPr lang="en-US" b="1">
                <a:solidFill>
                  <a:srgbClr val="00B050"/>
                </a:solidFill>
              </a:rPr>
              <a:t>hình dữ liệu quan hệ </a:t>
            </a:r>
            <a:r>
              <a:rPr lang="en-US"/>
              <a:t>(mô hình </a:t>
            </a:r>
            <a:r>
              <a:rPr lang="en-US" smtClean="0"/>
              <a:t>quan hệ) </a:t>
            </a:r>
            <a:r>
              <a:rPr lang="en-US"/>
              <a:t>là một tập các khái niệm dùng để mô </a:t>
            </a:r>
            <a:r>
              <a:rPr lang="en-US" smtClean="0"/>
              <a:t>tả: </a:t>
            </a:r>
          </a:p>
          <a:p>
            <a:pPr lvl="1"/>
            <a:r>
              <a:rPr lang="en-US" smtClean="0"/>
              <a:t>Cấu trúc </a:t>
            </a:r>
            <a:r>
              <a:rPr lang="en-US"/>
              <a:t>dữ </a:t>
            </a:r>
            <a:r>
              <a:rPr lang="en-US" smtClean="0"/>
              <a:t>liệu.</a:t>
            </a:r>
          </a:p>
          <a:p>
            <a:pPr lvl="1"/>
            <a:r>
              <a:rPr lang="en-US" smtClean="0"/>
              <a:t>Các thao </a:t>
            </a:r>
            <a:r>
              <a:rPr lang="en-US"/>
              <a:t>tác và phép toán trên dữ </a:t>
            </a:r>
            <a:r>
              <a:rPr lang="en-US" smtClean="0"/>
              <a:t>liệu.</a:t>
            </a:r>
          </a:p>
          <a:p>
            <a:pPr lvl="1"/>
            <a:r>
              <a:rPr lang="en-US" smtClean="0"/>
              <a:t>Các ràng </a:t>
            </a:r>
            <a:r>
              <a:rPr lang="en-US"/>
              <a:t>buộc dữ </a:t>
            </a:r>
            <a:r>
              <a:rPr lang="en-US" smtClean="0"/>
              <a:t>liệu.</a:t>
            </a:r>
            <a:endParaRPr lang="en-US"/>
          </a:p>
          <a:p>
            <a:r>
              <a:rPr lang="en-US" b="1" smtClean="0">
                <a:solidFill>
                  <a:srgbClr val="00B050"/>
                </a:solidFill>
              </a:rPr>
              <a:t>Các </a:t>
            </a:r>
            <a:r>
              <a:rPr lang="en-US" b="1">
                <a:solidFill>
                  <a:srgbClr val="00B050"/>
                </a:solidFill>
              </a:rPr>
              <a:t>loại mô hình dữ liệu:</a:t>
            </a:r>
            <a:r>
              <a:rPr lang="en-US">
                <a:solidFill>
                  <a:srgbClr val="00B050"/>
                </a:solidFill>
              </a:rPr>
              <a:t> </a:t>
            </a:r>
          </a:p>
          <a:p>
            <a:pPr lvl="1"/>
            <a:r>
              <a:rPr lang="en-US"/>
              <a:t>Mô hình dữ liệu hướng đối </a:t>
            </a:r>
            <a:r>
              <a:rPr lang="en-US" smtClean="0"/>
              <a:t>tượng</a:t>
            </a:r>
            <a:r>
              <a:rPr lang="en-US"/>
              <a:t>.</a:t>
            </a:r>
          </a:p>
          <a:p>
            <a:pPr lvl="1"/>
            <a:r>
              <a:rPr lang="en-US"/>
              <a:t>Mô hình dữ liệu quan </a:t>
            </a:r>
            <a:r>
              <a:rPr lang="en-US" smtClean="0"/>
              <a:t>hệ</a:t>
            </a:r>
            <a:r>
              <a:rPr lang="en-US"/>
              <a:t>.</a:t>
            </a:r>
          </a:p>
          <a:p>
            <a:pPr lvl="1"/>
            <a:r>
              <a:rPr lang="en-US"/>
              <a:t>Mô hình dữ liệu phân cấp.</a:t>
            </a:r>
          </a:p>
          <a:p>
            <a:r>
              <a:rPr lang="en-US" b="1" smtClean="0">
                <a:solidFill>
                  <a:srgbClr val="00B050"/>
                </a:solidFill>
              </a:rPr>
              <a:t>Trong </a:t>
            </a:r>
            <a:r>
              <a:rPr lang="en-US" b="1">
                <a:solidFill>
                  <a:srgbClr val="00B050"/>
                </a:solidFill>
              </a:rPr>
              <a:t>mô hình quan hệ: </a:t>
            </a:r>
            <a:endParaRPr lang="en-US">
              <a:solidFill>
                <a:srgbClr val="00B050"/>
              </a:solidFill>
            </a:endParaRPr>
          </a:p>
          <a:p>
            <a:pPr lvl="1"/>
            <a:r>
              <a:rPr lang="en-US" b="1"/>
              <a:t>Về mặt cấu trúc</a:t>
            </a:r>
            <a:r>
              <a:rPr lang="en-US"/>
              <a:t>: dữ liệu được thể hiện trong các bảng. Mỗi bảng bao gồm các hàng và các cột thể hiện thông tin về một chủ thể.</a:t>
            </a:r>
          </a:p>
          <a:p>
            <a:pPr lvl="1"/>
            <a:r>
              <a:rPr lang="en-US" b="1"/>
              <a:t>Về mặt thao tác trên dữ liệu</a:t>
            </a:r>
            <a:r>
              <a:rPr lang="en-US"/>
              <a:t>: có thể cập nhật dữ liệu như thêm, xóa hay sửa bản ghi trong một bảng.</a:t>
            </a:r>
          </a:p>
          <a:p>
            <a:pPr lvl="1"/>
            <a:r>
              <a:rPr lang="en-US" b="1"/>
              <a:t>Về mặt các ràng buộc dữ liệu</a:t>
            </a:r>
            <a:r>
              <a:rPr lang="en-US"/>
              <a:t>: dữ liệu trong một bảng phải thỏa mãn một số ràng buộc, chẳng hạn, không được có hai bộ nào trong một bảng giống nhau hoàn toàn.</a:t>
            </a:r>
          </a:p>
          <a:p>
            <a:endParaRPr lang="en-US"/>
          </a:p>
        </p:txBody>
      </p:sp>
      <p:sp>
        <p:nvSpPr>
          <p:cNvPr id="4" name="Slide Number Placeholder 3"/>
          <p:cNvSpPr>
            <a:spLocks noGrp="1"/>
          </p:cNvSpPr>
          <p:nvPr>
            <p:ph type="sldNum" sz="quarter" idx="4"/>
          </p:nvPr>
        </p:nvSpPr>
        <p:spPr/>
        <p:txBody>
          <a:bodyPr/>
          <a:lstStyle/>
          <a:p>
            <a:fld id="{B6F15528-21DE-4FAA-801E-634DDDAF4B2B}" type="slidenum">
              <a:rPr lang="en-US" smtClean="0"/>
              <a:pPr/>
              <a:t>11</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6096000"/>
            <a:ext cx="425114" cy="285853"/>
          </a:xfrm>
          <a:prstGeom prst="rect">
            <a:avLst/>
          </a:prstGeom>
        </p:spPr>
      </p:pic>
    </p:spTree>
    <p:extLst>
      <p:ext uri="{BB962C8B-B14F-4D97-AF65-F5344CB8AC3E}">
        <p14:creationId xmlns:p14="http://schemas.microsoft.com/office/powerpoint/2010/main" val="1088131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2&gt; Cơ sở </a:t>
            </a:r>
            <a:r>
              <a:rPr lang="en-US"/>
              <a:t>dữ liệu quan hệ</a:t>
            </a:r>
          </a:p>
        </p:txBody>
      </p:sp>
      <p:sp>
        <p:nvSpPr>
          <p:cNvPr id="3" name="Slide Number Placeholder 2"/>
          <p:cNvSpPr>
            <a:spLocks noGrp="1"/>
          </p:cNvSpPr>
          <p:nvPr>
            <p:ph type="sldNum" sz="quarter" idx="4"/>
          </p:nvPr>
        </p:nvSpPr>
        <p:spPr/>
        <p:txBody>
          <a:bodyPr/>
          <a:lstStyle/>
          <a:p>
            <a:fld id="{B6F15528-21DE-4FAA-801E-634DDDAF4B2B}" type="slidenum">
              <a:rPr lang="en-US" smtClean="0"/>
              <a:pPr/>
              <a:t>12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895600"/>
            <a:ext cx="475456" cy="428759"/>
          </a:xfrm>
          <a:prstGeom prst="rect">
            <a:avLst/>
          </a:prstGeom>
        </p:spPr>
      </p:pic>
      <p:sp>
        <p:nvSpPr>
          <p:cNvPr id="5" name="Cloud Callout 4"/>
          <p:cNvSpPr/>
          <p:nvPr/>
        </p:nvSpPr>
        <p:spPr>
          <a:xfrm>
            <a:off x="1752600" y="1066799"/>
            <a:ext cx="5638800" cy="1828801"/>
          </a:xfrm>
          <a:prstGeom prst="cloudCallout">
            <a:avLst>
              <a:gd name="adj1" fmla="val -69196"/>
              <a:gd name="adj2" fmla="val 56378"/>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smtClean="0">
                <a:latin typeface="Times New Roman" pitchFamily="18" charset="0"/>
                <a:cs typeface="Times New Roman" pitchFamily="18" charset="0"/>
              </a:rPr>
              <a:t>Cơ sở dữ liệu là gì?</a:t>
            </a:r>
          </a:p>
        </p:txBody>
      </p:sp>
      <p:sp>
        <p:nvSpPr>
          <p:cNvPr id="7" name="Rounded Rectangular Callout 6"/>
          <p:cNvSpPr/>
          <p:nvPr/>
        </p:nvSpPr>
        <p:spPr>
          <a:xfrm>
            <a:off x="971550" y="3454912"/>
            <a:ext cx="7200900" cy="2869687"/>
          </a:xfrm>
          <a:prstGeom prst="wedgeRoundRectCallout">
            <a:avLst>
              <a:gd name="adj1" fmla="val -55471"/>
              <a:gd name="adj2" fmla="val 3305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4763" lvl="1" algn="just"/>
            <a:r>
              <a:rPr lang="en-US" sz="2400">
                <a:latin typeface="Times New Roman" pitchFamily="18" charset="0"/>
                <a:cs typeface="Times New Roman" pitchFamily="18" charset="0"/>
              </a:rPr>
              <a:t>Một CSDL (Database) là một tập hợp các dữ liệu có liên quan với nhau, chứa thông tin của một tổ chức nào đó (như một trường học, một ngân hàng, một công ty, một nhà máy, …), được lưu trữ trên các thiết bị nhớ (như băng từ, đĩa từ, USB, …) để đáp ứng nhu cầu khai thác thông tin của nhiều người dùng với nhiều mục đích khác nhau.</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9" y="5638800"/>
            <a:ext cx="438211" cy="438211"/>
          </a:xfrm>
          <a:prstGeom prst="rect">
            <a:avLst/>
          </a:prstGeom>
        </p:spPr>
      </p:pic>
      <p:sp>
        <p:nvSpPr>
          <p:cNvPr id="9" name="TextBox 8"/>
          <p:cNvSpPr txBox="1"/>
          <p:nvPr/>
        </p:nvSpPr>
        <p:spPr>
          <a:xfrm>
            <a:off x="228600" y="838200"/>
            <a:ext cx="3276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Khái niệm</a:t>
            </a:r>
            <a:endParaRPr lang="en-US"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19857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nextCondLst>
                <p:cond evt="onClick" delay="0">
                  <p:tgtEl>
                    <p:spTgt spid="8"/>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2&gt; Cơ sở </a:t>
            </a:r>
            <a:r>
              <a:rPr lang="en-US"/>
              <a:t>dữ liệu quan hệ</a:t>
            </a:r>
          </a:p>
        </p:txBody>
      </p:sp>
      <p:sp>
        <p:nvSpPr>
          <p:cNvPr id="3" name="Slide Number Placeholder 2"/>
          <p:cNvSpPr>
            <a:spLocks noGrp="1"/>
          </p:cNvSpPr>
          <p:nvPr>
            <p:ph type="sldNum" sz="quarter" idx="4"/>
          </p:nvPr>
        </p:nvSpPr>
        <p:spPr/>
        <p:txBody>
          <a:bodyPr/>
          <a:lstStyle/>
          <a:p>
            <a:fld id="{B6F15528-21DE-4FAA-801E-634DDDAF4B2B}" type="slidenum">
              <a:rPr lang="en-US" smtClean="0"/>
              <a:pPr/>
              <a:t>13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895600"/>
            <a:ext cx="475456" cy="428759"/>
          </a:xfrm>
          <a:prstGeom prst="rect">
            <a:avLst/>
          </a:prstGeom>
        </p:spPr>
      </p:pic>
      <p:sp>
        <p:nvSpPr>
          <p:cNvPr id="5" name="Cloud Callout 4"/>
          <p:cNvSpPr/>
          <p:nvPr/>
        </p:nvSpPr>
        <p:spPr>
          <a:xfrm>
            <a:off x="1752600" y="1066799"/>
            <a:ext cx="5638800" cy="1828801"/>
          </a:xfrm>
          <a:prstGeom prst="cloudCallout">
            <a:avLst>
              <a:gd name="adj1" fmla="val -69196"/>
              <a:gd name="adj2" fmla="val 56378"/>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smtClean="0">
                <a:latin typeface="Times New Roman" pitchFamily="18" charset="0"/>
                <a:cs typeface="Times New Roman" pitchFamily="18" charset="0"/>
              </a:rPr>
              <a:t>Cơ sở dữ liệu quan hệ là gì?</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5" y="5469794"/>
            <a:ext cx="465881" cy="717709"/>
          </a:xfrm>
          <a:prstGeom prst="rect">
            <a:avLst/>
          </a:prstGeom>
        </p:spPr>
      </p:pic>
      <p:sp>
        <p:nvSpPr>
          <p:cNvPr id="7" name="Rounded Rectangular Callout 6"/>
          <p:cNvSpPr/>
          <p:nvPr/>
        </p:nvSpPr>
        <p:spPr>
          <a:xfrm>
            <a:off x="971550" y="3454912"/>
            <a:ext cx="7200900" cy="2869687"/>
          </a:xfrm>
          <a:prstGeom prst="wedgeRoundRectCallout">
            <a:avLst>
              <a:gd name="adj1" fmla="val -55471"/>
              <a:gd name="adj2" fmla="val 3305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2900" lvl="0" indent="-342900" algn="just">
              <a:buFont typeface="Wingdings" pitchFamily="2" charset="2"/>
              <a:buChar char="q"/>
            </a:pPr>
            <a:r>
              <a:rPr lang="en-US" sz="2400">
                <a:latin typeface="Times New Roman" pitchFamily="18" charset="0"/>
                <a:cs typeface="Times New Roman" pitchFamily="18" charset="0"/>
              </a:rPr>
              <a:t>Cơ sở dữ liệu được xây dựng dựa trên mô hình dữ liệu quan hệ gọi là </a:t>
            </a:r>
            <a:r>
              <a:rPr lang="en-US" sz="2400" b="1">
                <a:latin typeface="Times New Roman" pitchFamily="18" charset="0"/>
                <a:cs typeface="Times New Roman" pitchFamily="18" charset="0"/>
              </a:rPr>
              <a:t>cơ sở dữ liệu quan hệ</a:t>
            </a:r>
            <a:r>
              <a:rPr lang="en-US" sz="2400">
                <a:latin typeface="Times New Roman" pitchFamily="18" charset="0"/>
                <a:cs typeface="Times New Roman" pitchFamily="18" charset="0"/>
              </a:rPr>
              <a:t>. </a:t>
            </a:r>
          </a:p>
        </p:txBody>
      </p:sp>
      <p:sp>
        <p:nvSpPr>
          <p:cNvPr id="8" name="TextBox 7"/>
          <p:cNvSpPr txBox="1"/>
          <p:nvPr/>
        </p:nvSpPr>
        <p:spPr>
          <a:xfrm>
            <a:off x="228600" y="838200"/>
            <a:ext cx="3276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Khái niệm</a:t>
            </a:r>
            <a:endParaRPr lang="en-US"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175751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nextCondLst>
                <p:cond evt="onClick" delay="0">
                  <p:tgtEl>
                    <p:spTgt spid="6"/>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2&gt; Cơ sở </a:t>
            </a:r>
            <a:r>
              <a:rPr lang="en-US"/>
              <a:t>dữ liệu quan hệ</a:t>
            </a:r>
          </a:p>
        </p:txBody>
      </p:sp>
      <p:sp>
        <p:nvSpPr>
          <p:cNvPr id="3" name="Slide Number Placeholder 2"/>
          <p:cNvSpPr>
            <a:spLocks noGrp="1"/>
          </p:cNvSpPr>
          <p:nvPr>
            <p:ph type="sldNum" sz="quarter" idx="4"/>
          </p:nvPr>
        </p:nvSpPr>
        <p:spPr/>
        <p:txBody>
          <a:bodyPr/>
          <a:lstStyle/>
          <a:p>
            <a:fld id="{B6F15528-21DE-4FAA-801E-634DDDAF4B2B}" type="slidenum">
              <a:rPr lang="en-US" smtClean="0"/>
              <a:pPr/>
              <a:t>14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895600"/>
            <a:ext cx="475456" cy="428759"/>
          </a:xfrm>
          <a:prstGeom prst="rect">
            <a:avLst/>
          </a:prstGeom>
        </p:spPr>
      </p:pic>
      <p:sp>
        <p:nvSpPr>
          <p:cNvPr id="5" name="Cloud Callout 4"/>
          <p:cNvSpPr/>
          <p:nvPr/>
        </p:nvSpPr>
        <p:spPr>
          <a:xfrm>
            <a:off x="1752600" y="1066799"/>
            <a:ext cx="5638800" cy="1828801"/>
          </a:xfrm>
          <a:prstGeom prst="cloudCallout">
            <a:avLst>
              <a:gd name="adj1" fmla="val -69196"/>
              <a:gd name="adj2" fmla="val 56378"/>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smtClean="0">
                <a:latin typeface="Times New Roman" pitchFamily="18" charset="0"/>
                <a:cs typeface="Times New Roman" pitchFamily="18" charset="0"/>
              </a:rPr>
              <a:t>Hệ quản trị cơ sở dữ liệu là gì?</a:t>
            </a:r>
          </a:p>
        </p:txBody>
      </p:sp>
      <p:sp>
        <p:nvSpPr>
          <p:cNvPr id="7" name="Rounded Rectangular Callout 6"/>
          <p:cNvSpPr/>
          <p:nvPr/>
        </p:nvSpPr>
        <p:spPr>
          <a:xfrm>
            <a:off x="971550" y="3454912"/>
            <a:ext cx="7200900" cy="2869687"/>
          </a:xfrm>
          <a:prstGeom prst="wedgeRoundRectCallout">
            <a:avLst>
              <a:gd name="adj1" fmla="val -55471"/>
              <a:gd name="adj2" fmla="val 3305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4763" lvl="1" algn="just"/>
            <a:r>
              <a:rPr lang="en-US" sz="2400">
                <a:latin typeface="Times New Roman" pitchFamily="18" charset="0"/>
                <a:cs typeface="Times New Roman" pitchFamily="18" charset="0"/>
              </a:rPr>
              <a:t>Phần mềm cung cấp một môi trường thuận lợi và hiệu quả để tạo lập, lưu trữ và khai thác thông tin của cơ sở dữ liệu</a:t>
            </a:r>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được gọi là hệ quản trị cơ sở dữ liệu (Database Management System).</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9" y="5638800"/>
            <a:ext cx="438211" cy="438211"/>
          </a:xfrm>
          <a:prstGeom prst="rect">
            <a:avLst/>
          </a:prstGeom>
        </p:spPr>
      </p:pic>
      <p:sp>
        <p:nvSpPr>
          <p:cNvPr id="9" name="TextBox 8"/>
          <p:cNvSpPr txBox="1"/>
          <p:nvPr/>
        </p:nvSpPr>
        <p:spPr>
          <a:xfrm>
            <a:off x="228600" y="838200"/>
            <a:ext cx="3276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Khái niệm</a:t>
            </a:r>
            <a:endParaRPr lang="en-US"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94589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nextCondLst>
                <p:cond evt="onClick" delay="0">
                  <p:tgtEl>
                    <p:spTgt spid="8"/>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2&gt; Cơ sở </a:t>
            </a:r>
            <a:r>
              <a:rPr lang="en-US"/>
              <a:t>dữ liệu quan hệ</a:t>
            </a:r>
          </a:p>
        </p:txBody>
      </p:sp>
      <p:sp>
        <p:nvSpPr>
          <p:cNvPr id="3" name="Slide Number Placeholder 2"/>
          <p:cNvSpPr>
            <a:spLocks noGrp="1"/>
          </p:cNvSpPr>
          <p:nvPr>
            <p:ph type="sldNum" sz="quarter" idx="4"/>
          </p:nvPr>
        </p:nvSpPr>
        <p:spPr/>
        <p:txBody>
          <a:bodyPr/>
          <a:lstStyle/>
          <a:p>
            <a:fld id="{B6F15528-21DE-4FAA-801E-634DDDAF4B2B}" type="slidenum">
              <a:rPr lang="en-US" smtClean="0"/>
              <a:pPr/>
              <a:t>15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895600"/>
            <a:ext cx="475456" cy="428759"/>
          </a:xfrm>
          <a:prstGeom prst="rect">
            <a:avLst/>
          </a:prstGeom>
        </p:spPr>
      </p:pic>
      <p:sp>
        <p:nvSpPr>
          <p:cNvPr id="5" name="Cloud Callout 4"/>
          <p:cNvSpPr/>
          <p:nvPr/>
        </p:nvSpPr>
        <p:spPr>
          <a:xfrm>
            <a:off x="1752600" y="1066799"/>
            <a:ext cx="5638800" cy="1828801"/>
          </a:xfrm>
          <a:prstGeom prst="cloudCallout">
            <a:avLst>
              <a:gd name="adj1" fmla="val -69196"/>
              <a:gd name="adj2" fmla="val 56378"/>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smtClean="0">
                <a:latin typeface="Times New Roman" pitchFamily="18" charset="0"/>
                <a:cs typeface="Times New Roman" pitchFamily="18" charset="0"/>
              </a:rPr>
              <a:t>Hệ quản trị cơ sở dữ liệu quan hệ là gì?</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5" y="5469794"/>
            <a:ext cx="465881" cy="717709"/>
          </a:xfrm>
          <a:prstGeom prst="rect">
            <a:avLst/>
          </a:prstGeom>
        </p:spPr>
      </p:pic>
      <p:sp>
        <p:nvSpPr>
          <p:cNvPr id="7" name="Rounded Rectangular Callout 6"/>
          <p:cNvSpPr/>
          <p:nvPr/>
        </p:nvSpPr>
        <p:spPr>
          <a:xfrm>
            <a:off x="971550" y="3454912"/>
            <a:ext cx="7200900" cy="2869687"/>
          </a:xfrm>
          <a:prstGeom prst="wedgeRoundRectCallout">
            <a:avLst>
              <a:gd name="adj1" fmla="val -55471"/>
              <a:gd name="adj2" fmla="val 3305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7663" lvl="1" indent="-342900" algn="just">
              <a:buFont typeface="Wingdings" pitchFamily="2" charset="2"/>
              <a:buChar char="q"/>
            </a:pPr>
            <a:r>
              <a:rPr lang="en-US" sz="2400">
                <a:latin typeface="Times New Roman" pitchFamily="18" charset="0"/>
                <a:cs typeface="Times New Roman" pitchFamily="18" charset="0"/>
              </a:rPr>
              <a:t>Hệ </a:t>
            </a:r>
            <a:r>
              <a:rPr lang="en-US" sz="2400" smtClean="0">
                <a:latin typeface="Times New Roman" pitchFamily="18" charset="0"/>
                <a:cs typeface="Times New Roman" pitchFamily="18" charset="0"/>
              </a:rPr>
              <a:t>quản trị CSDL </a:t>
            </a:r>
            <a:r>
              <a:rPr lang="en-US" sz="2400">
                <a:latin typeface="Times New Roman" pitchFamily="18" charset="0"/>
                <a:cs typeface="Times New Roman" pitchFamily="18" charset="0"/>
              </a:rPr>
              <a:t>dùng để tạo lập, cập nhật và khai thác CSDL quan hệ gọi là </a:t>
            </a:r>
            <a:r>
              <a:rPr lang="en-US" sz="2400" b="1">
                <a:latin typeface="Times New Roman" pitchFamily="18" charset="0"/>
                <a:cs typeface="Times New Roman" pitchFamily="18" charset="0"/>
              </a:rPr>
              <a:t>hệ QTCSDL quan </a:t>
            </a:r>
            <a:r>
              <a:rPr lang="en-US" sz="2400" b="1" smtClean="0">
                <a:latin typeface="Times New Roman" pitchFamily="18" charset="0"/>
                <a:cs typeface="Times New Roman" pitchFamily="18" charset="0"/>
              </a:rPr>
              <a:t>hệ.</a:t>
            </a:r>
            <a:endParaRPr lang="en-US" sz="2400">
              <a:latin typeface="Times New Roman" pitchFamily="18" charset="0"/>
              <a:cs typeface="Times New Roman" pitchFamily="18" charset="0"/>
            </a:endParaRPr>
          </a:p>
        </p:txBody>
      </p:sp>
      <p:sp>
        <p:nvSpPr>
          <p:cNvPr id="8" name="TextBox 7"/>
          <p:cNvSpPr txBox="1"/>
          <p:nvPr/>
        </p:nvSpPr>
        <p:spPr>
          <a:xfrm>
            <a:off x="228600" y="838200"/>
            <a:ext cx="3276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Khái niệm</a:t>
            </a:r>
            <a:endParaRPr lang="en-US"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51585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nextCondLst>
                <p:cond evt="onClick" delay="0">
                  <p:tgtEl>
                    <p:spTgt spid="6"/>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2&gt; Cơ sở </a:t>
            </a:r>
            <a:r>
              <a:rPr lang="en-US"/>
              <a:t>dữ liệu quan hệ</a:t>
            </a:r>
          </a:p>
        </p:txBody>
      </p:sp>
      <p:sp>
        <p:nvSpPr>
          <p:cNvPr id="3" name="Slide Number Placeholder 2"/>
          <p:cNvSpPr>
            <a:spLocks noGrp="1"/>
          </p:cNvSpPr>
          <p:nvPr>
            <p:ph type="sldNum" sz="quarter" idx="4"/>
          </p:nvPr>
        </p:nvSpPr>
        <p:spPr/>
        <p:txBody>
          <a:bodyPr/>
          <a:lstStyle/>
          <a:p>
            <a:fld id="{B6F15528-21DE-4FAA-801E-634DDDAF4B2B}" type="slidenum">
              <a:rPr lang="en-US" smtClean="0"/>
              <a:pPr/>
              <a:t>16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895600"/>
            <a:ext cx="475456" cy="428759"/>
          </a:xfrm>
          <a:prstGeom prst="rect">
            <a:avLst/>
          </a:prstGeom>
        </p:spPr>
      </p:pic>
      <p:sp>
        <p:nvSpPr>
          <p:cNvPr id="5" name="Cloud Callout 4"/>
          <p:cNvSpPr/>
          <p:nvPr/>
        </p:nvSpPr>
        <p:spPr>
          <a:xfrm>
            <a:off x="1752600" y="1066799"/>
            <a:ext cx="5638800" cy="1828801"/>
          </a:xfrm>
          <a:prstGeom prst="cloudCallout">
            <a:avLst>
              <a:gd name="adj1" fmla="val -69196"/>
              <a:gd name="adj2" fmla="val 56378"/>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smtClean="0">
                <a:latin typeface="Times New Roman" pitchFamily="18" charset="0"/>
                <a:cs typeface="Times New Roman" pitchFamily="18" charset="0"/>
              </a:rPr>
              <a:t>Hãy trình bày các đặc trưng chính của một </a:t>
            </a:r>
            <a:r>
              <a:rPr lang="en-US" sz="2400" i="1">
                <a:latin typeface="Times New Roman" pitchFamily="18" charset="0"/>
                <a:cs typeface="Times New Roman" pitchFamily="18" charset="0"/>
              </a:rPr>
              <a:t>quan hệ trong hệ CSDL quan </a:t>
            </a:r>
            <a:r>
              <a:rPr lang="en-US" sz="2400" i="1" smtClean="0">
                <a:latin typeface="Times New Roman" pitchFamily="18" charset="0"/>
                <a:cs typeface="Times New Roman" pitchFamily="18" charset="0"/>
              </a:rPr>
              <a:t>hệ?</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5" y="5469794"/>
            <a:ext cx="465881" cy="717709"/>
          </a:xfrm>
          <a:prstGeom prst="rect">
            <a:avLst/>
          </a:prstGeom>
        </p:spPr>
      </p:pic>
      <p:sp>
        <p:nvSpPr>
          <p:cNvPr id="7" name="Rounded Rectangular Callout 6"/>
          <p:cNvSpPr/>
          <p:nvPr/>
        </p:nvSpPr>
        <p:spPr>
          <a:xfrm>
            <a:off x="971550" y="3454912"/>
            <a:ext cx="7200900" cy="2869687"/>
          </a:xfrm>
          <a:prstGeom prst="wedgeRoundRectCallout">
            <a:avLst>
              <a:gd name="adj1" fmla="val -55471"/>
              <a:gd name="adj2" fmla="val 33059"/>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2900" lvl="0" indent="-342900" algn="just">
              <a:buFont typeface="Times New Roman" pitchFamily="18" charset="0"/>
              <a:buChar char="‒"/>
            </a:pPr>
            <a:r>
              <a:rPr lang="en-US" sz="2400">
                <a:latin typeface="Times New Roman" pitchFamily="18" charset="0"/>
                <a:cs typeface="Times New Roman" pitchFamily="18" charset="0"/>
              </a:rPr>
              <a:t>Mỗi quan hệ có một tên phân biệt với tên các quan hệ </a:t>
            </a:r>
            <a:r>
              <a:rPr lang="en-US" sz="2400" smtClean="0">
                <a:latin typeface="Times New Roman" pitchFamily="18" charset="0"/>
                <a:cs typeface="Times New Roman" pitchFamily="18" charset="0"/>
              </a:rPr>
              <a:t>khác.</a:t>
            </a:r>
          </a:p>
          <a:p>
            <a:pPr marL="342900" lvl="0" indent="-342900" algn="just">
              <a:buFont typeface="Times New Roman" pitchFamily="18" charset="0"/>
              <a:buChar char="‒"/>
            </a:pPr>
            <a:r>
              <a:rPr lang="en-US" sz="2400" smtClean="0">
                <a:latin typeface="Times New Roman" pitchFamily="18" charset="0"/>
                <a:cs typeface="Times New Roman" pitchFamily="18" charset="0"/>
              </a:rPr>
              <a:t>Các </a:t>
            </a:r>
            <a:r>
              <a:rPr lang="en-US" sz="2400">
                <a:latin typeface="Times New Roman" pitchFamily="18" charset="0"/>
                <a:cs typeface="Times New Roman" pitchFamily="18" charset="0"/>
              </a:rPr>
              <a:t>bộ là phân biệt và thứ tự các bộ không quan </a:t>
            </a:r>
            <a:r>
              <a:rPr lang="en-US" sz="2400" smtClean="0">
                <a:latin typeface="Times New Roman" pitchFamily="18" charset="0"/>
                <a:cs typeface="Times New Roman" pitchFamily="18" charset="0"/>
              </a:rPr>
              <a:t>trọng.</a:t>
            </a:r>
          </a:p>
          <a:p>
            <a:pPr marL="342900" lvl="0" indent="-342900" algn="just">
              <a:buFont typeface="Times New Roman" pitchFamily="18" charset="0"/>
              <a:buChar char="‒"/>
            </a:pPr>
            <a:r>
              <a:rPr lang="en-US" sz="2400" smtClean="0">
                <a:latin typeface="Times New Roman" pitchFamily="18" charset="0"/>
                <a:cs typeface="Times New Roman" pitchFamily="18" charset="0"/>
              </a:rPr>
              <a:t>Mỗi </a:t>
            </a:r>
            <a:r>
              <a:rPr lang="en-US" sz="2400">
                <a:latin typeface="Times New Roman" pitchFamily="18" charset="0"/>
                <a:cs typeface="Times New Roman" pitchFamily="18" charset="0"/>
              </a:rPr>
              <a:t>thuộc tính có một tên để phân biệt, thứ tự các thuộc tính không quan </a:t>
            </a:r>
            <a:r>
              <a:rPr lang="en-US" sz="2400" smtClean="0">
                <a:latin typeface="Times New Roman" pitchFamily="18" charset="0"/>
                <a:cs typeface="Times New Roman" pitchFamily="18" charset="0"/>
              </a:rPr>
              <a:t>trọng.</a:t>
            </a:r>
          </a:p>
          <a:p>
            <a:pPr marL="342900" lvl="0" indent="-342900" algn="just">
              <a:buFont typeface="Times New Roman" pitchFamily="18" charset="0"/>
              <a:buChar char="‒"/>
            </a:pPr>
            <a:r>
              <a:rPr lang="en-US" sz="2400" smtClean="0">
                <a:latin typeface="Times New Roman" pitchFamily="18" charset="0"/>
                <a:cs typeface="Times New Roman" pitchFamily="18" charset="0"/>
              </a:rPr>
              <a:t>Quan </a:t>
            </a:r>
            <a:r>
              <a:rPr lang="en-US" sz="2400">
                <a:latin typeface="Times New Roman" pitchFamily="18" charset="0"/>
                <a:cs typeface="Times New Roman" pitchFamily="18" charset="0"/>
              </a:rPr>
              <a:t>hệ không có thuộc tính đa trị hay phức hợp.</a:t>
            </a:r>
          </a:p>
        </p:txBody>
      </p:sp>
      <p:sp>
        <p:nvSpPr>
          <p:cNvPr id="8" name="TextBox 7"/>
          <p:cNvSpPr txBox="1"/>
          <p:nvPr/>
        </p:nvSpPr>
        <p:spPr>
          <a:xfrm>
            <a:off x="228600" y="838200"/>
            <a:ext cx="3276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Khái niệm</a:t>
            </a:r>
            <a:endParaRPr lang="en-US"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4164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nextCondLst>
                <p:cond evt="onClick" delay="0">
                  <p:tgtEl>
                    <p:spTgt spid="6"/>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2&gt; Cơ sở </a:t>
            </a:r>
            <a:r>
              <a:rPr lang="en-US"/>
              <a:t>dữ liệu quan hệ</a:t>
            </a:r>
          </a:p>
        </p:txBody>
      </p:sp>
      <p:sp>
        <p:nvSpPr>
          <p:cNvPr id="3" name="Slide Number Placeholder 2"/>
          <p:cNvSpPr>
            <a:spLocks noGrp="1"/>
          </p:cNvSpPr>
          <p:nvPr>
            <p:ph type="sldNum" sz="quarter" idx="4"/>
          </p:nvPr>
        </p:nvSpPr>
        <p:spPr/>
        <p:txBody>
          <a:bodyPr/>
          <a:lstStyle/>
          <a:p>
            <a:fld id="{B6F15528-21DE-4FAA-801E-634DDDAF4B2B}" type="slidenum">
              <a:rPr lang="en-US" smtClean="0"/>
              <a:pPr/>
              <a:t>17</a:t>
            </a:fld>
            <a:endParaRPr lang="en-US"/>
          </a:p>
        </p:txBody>
      </p:sp>
      <p:sp>
        <p:nvSpPr>
          <p:cNvPr id="8" name="TextBox 7"/>
          <p:cNvSpPr txBox="1"/>
          <p:nvPr/>
        </p:nvSpPr>
        <p:spPr>
          <a:xfrm>
            <a:off x="228600" y="838200"/>
            <a:ext cx="32766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Khái niệm</a:t>
            </a:r>
            <a:endParaRPr lang="en-US" sz="2400" b="1">
              <a:solidFill>
                <a:srgbClr val="FF0000"/>
              </a:solidFill>
              <a:latin typeface="Times New Roman" pitchFamily="18" charset="0"/>
              <a:cs typeface="Times New Roman" pitchFamily="18" charset="0"/>
            </a:endParaRPr>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71600"/>
            <a:ext cx="5230906" cy="2286000"/>
          </a:xfrm>
          <a:prstGeom prst="rect">
            <a:avLst/>
          </a:prstGeom>
        </p:spPr>
      </p:pic>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838" y="3657600"/>
            <a:ext cx="4793609" cy="2695643"/>
          </a:xfrm>
          <a:prstGeom prst="rect">
            <a:avLst/>
          </a:prstGeom>
        </p:spPr>
      </p:pic>
    </p:spTree>
    <p:extLst>
      <p:ext uri="{BB962C8B-B14F-4D97-AF65-F5344CB8AC3E}">
        <p14:creationId xmlns:p14="http://schemas.microsoft.com/office/powerpoint/2010/main" val="3484476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Cơ sở dữ liệu quan hệ</a:t>
            </a:r>
          </a:p>
        </p:txBody>
      </p:sp>
      <p:sp>
        <p:nvSpPr>
          <p:cNvPr id="3" name="Slide Number Placeholder 2"/>
          <p:cNvSpPr>
            <a:spLocks noGrp="1"/>
          </p:cNvSpPr>
          <p:nvPr>
            <p:ph type="sldNum" sz="quarter" idx="4"/>
          </p:nvPr>
        </p:nvSpPr>
        <p:spPr/>
        <p:txBody>
          <a:bodyPr/>
          <a:lstStyle/>
          <a:p>
            <a:fld id="{B6F15528-21DE-4FAA-801E-634DDDAF4B2B}" type="slidenum">
              <a:rPr lang="en-US" smtClean="0"/>
              <a:pPr/>
              <a:t>18</a:t>
            </a:fld>
            <a:endParaRPr lang="en-US"/>
          </a:p>
        </p:txBody>
      </p:sp>
      <p:sp>
        <p:nvSpPr>
          <p:cNvPr id="4" name="TextBox 3"/>
          <p:cNvSpPr txBox="1"/>
          <p:nvPr/>
        </p:nvSpPr>
        <p:spPr>
          <a:xfrm>
            <a:off x="228600" y="838200"/>
            <a:ext cx="3276600"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b</a:t>
            </a:r>
            <a:r>
              <a:rPr lang="en-US" sz="2400" b="1" smtClean="0">
                <a:solidFill>
                  <a:srgbClr val="FF0000"/>
                </a:solidFill>
                <a:latin typeface="Times New Roman" pitchFamily="18" charset="0"/>
                <a:cs typeface="Times New Roman" pitchFamily="18" charset="0"/>
              </a:rPr>
              <a:t>) Ví dụ: (SGK</a:t>
            </a:r>
            <a:r>
              <a:rPr lang="en-US" sz="2400" b="1" baseline="-25000" smtClean="0">
                <a:solidFill>
                  <a:srgbClr val="FF0000"/>
                </a:solidFill>
                <a:latin typeface="Times New Roman" pitchFamily="18" charset="0"/>
                <a:cs typeface="Times New Roman" pitchFamily="18" charset="0"/>
              </a:rPr>
              <a:t>83</a:t>
            </a:r>
            <a:r>
              <a:rPr lang="en-US" sz="2400" b="1" smtClean="0">
                <a:solidFill>
                  <a:srgbClr val="FF0000"/>
                </a:solidFill>
                <a:latin typeface="Times New Roman" pitchFamily="18" charset="0"/>
                <a:cs typeface="Times New Roman" pitchFamily="18" charset="0"/>
              </a:rPr>
              <a:t>)</a:t>
            </a:r>
            <a:endParaRPr lang="en-US" sz="2400" b="1">
              <a:solidFill>
                <a:srgbClr val="FF0000"/>
              </a:solidFill>
              <a:latin typeface="Times New Roman" pitchFamily="18" charset="0"/>
              <a:cs typeface="Times New Roman" pitchFamily="18" charset="0"/>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262" y="1407695"/>
            <a:ext cx="7299476" cy="4840705"/>
          </a:xfrm>
          <a:prstGeom prst="rect">
            <a:avLst/>
          </a:prstGeom>
        </p:spPr>
      </p:pic>
    </p:spTree>
    <p:extLst>
      <p:ext uri="{BB962C8B-B14F-4D97-AF65-F5344CB8AC3E}">
        <p14:creationId xmlns:p14="http://schemas.microsoft.com/office/powerpoint/2010/main" val="3207232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F15528-21DE-4FAA-801E-634DDDAF4B2B}" type="slidenum">
              <a:rPr lang="en-US" smtClean="0"/>
              <a:pPr/>
              <a:t>19</a:t>
            </a:fld>
            <a:endParaRPr lang="en-US"/>
          </a:p>
        </p:txBody>
      </p:sp>
      <p:sp>
        <p:nvSpPr>
          <p:cNvPr id="4" name="Title 1"/>
          <p:cNvSpPr>
            <a:spLocks noGrp="1"/>
          </p:cNvSpPr>
          <p:nvPr>
            <p:ph type="title"/>
          </p:nvPr>
        </p:nvSpPr>
        <p:spPr>
          <a:xfrm>
            <a:off x="228600" y="114300"/>
            <a:ext cx="7924800" cy="685800"/>
          </a:xfrm>
        </p:spPr>
        <p:txBody>
          <a:bodyPr/>
          <a:lstStyle/>
          <a:p>
            <a:r>
              <a:rPr lang="en-US"/>
              <a:t>2&gt; Cơ sở dữ liệu quan hệ</a:t>
            </a:r>
          </a:p>
        </p:txBody>
      </p:sp>
      <p:sp>
        <p:nvSpPr>
          <p:cNvPr id="5" name="TextBox 4"/>
          <p:cNvSpPr txBox="1"/>
          <p:nvPr/>
        </p:nvSpPr>
        <p:spPr>
          <a:xfrm>
            <a:off x="228600" y="838200"/>
            <a:ext cx="79248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c) Khóa và liên kết giữa các bảng</a:t>
            </a:r>
            <a:endParaRPr lang="en-US" sz="2400" b="1">
              <a:solidFill>
                <a:srgbClr val="FF0000"/>
              </a:solidFill>
              <a:latin typeface="Times New Roman" pitchFamily="18" charset="0"/>
              <a:cs typeface="Times New Roman"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974" y="5105400"/>
            <a:ext cx="537825" cy="512009"/>
          </a:xfrm>
          <a:prstGeom prst="rect">
            <a:avLst/>
          </a:prstGeom>
        </p:spPr>
      </p:pic>
      <p:sp>
        <p:nvSpPr>
          <p:cNvPr id="11" name="Rectangular Callout 10"/>
          <p:cNvSpPr/>
          <p:nvPr/>
        </p:nvSpPr>
        <p:spPr>
          <a:xfrm>
            <a:off x="4495800" y="1447800"/>
            <a:ext cx="4034174" cy="2643120"/>
          </a:xfrm>
          <a:prstGeom prst="wedgeRectCallout">
            <a:avLst>
              <a:gd name="adj1" fmla="val 50789"/>
              <a:gd name="adj2" fmla="val 90043"/>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a:latin typeface="Times New Roman" pitchFamily="18" charset="0"/>
                <a:cs typeface="Times New Roman" pitchFamily="18" charset="0"/>
              </a:rPr>
              <a:t>Khi các em gửi thư, các em phải ghi đầy đủ địa chỉ của người gửi và địa chỉ người </a:t>
            </a:r>
            <a:r>
              <a:rPr lang="en-US" sz="2400" smtClean="0">
                <a:latin typeface="Times New Roman" pitchFamily="18" charset="0"/>
                <a:cs typeface="Times New Roman" pitchFamily="18" charset="0"/>
              </a:rPr>
              <a:t>nhận. Như vậy </a:t>
            </a:r>
            <a:r>
              <a:rPr lang="en-US" sz="2400">
                <a:latin typeface="Times New Roman" pitchFamily="18" charset="0"/>
                <a:cs typeface="Times New Roman" pitchFamily="18" charset="0"/>
              </a:rPr>
              <a:t>địa chỉ của người gửi và địa chỉ của người nhận chính là </a:t>
            </a:r>
            <a:r>
              <a:rPr lang="en-US" sz="2400" b="1" i="1">
                <a:latin typeface="Times New Roman" pitchFamily="18" charset="0"/>
                <a:cs typeface="Times New Roman" pitchFamily="18" charset="0"/>
              </a:rPr>
              <a:t>các khóa</a:t>
            </a:r>
            <a:r>
              <a:rPr lang="en-US" sz="2400">
                <a:latin typeface="Times New Roman" pitchFamily="18" charset="0"/>
                <a:cs typeface="Times New Roman" pitchFamily="18" charset="0"/>
              </a:rPr>
              <a:t>.</a:t>
            </a:r>
            <a:endParaRPr lang="en-US" sz="2400" smtClean="0">
              <a:latin typeface="Times New Roman" pitchFamily="18" charset="0"/>
              <a:cs typeface="Times New Roman" pitchFamily="18"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724400"/>
            <a:ext cx="533475" cy="481080"/>
          </a:xfrm>
          <a:prstGeom prst="rect">
            <a:avLst/>
          </a:prstGeom>
        </p:spPr>
      </p:pic>
      <p:sp>
        <p:nvSpPr>
          <p:cNvPr id="14" name="Cloud Callout 13"/>
          <p:cNvSpPr/>
          <p:nvPr/>
        </p:nvSpPr>
        <p:spPr>
          <a:xfrm>
            <a:off x="228601" y="1447800"/>
            <a:ext cx="4114800" cy="2643120"/>
          </a:xfrm>
          <a:prstGeom prst="cloudCallout">
            <a:avLst>
              <a:gd name="adj1" fmla="val -39501"/>
              <a:gd name="adj2" fmla="val 73608"/>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smtClean="0">
                <a:latin typeface="Times New Roman" pitchFamily="18" charset="0"/>
                <a:cs typeface="Times New Roman" pitchFamily="18" charset="0"/>
              </a:rPr>
              <a:t>Nếu các </a:t>
            </a:r>
            <a:r>
              <a:rPr lang="en-US" sz="2400" i="1">
                <a:latin typeface="Times New Roman" pitchFamily="18" charset="0"/>
                <a:cs typeface="Times New Roman" pitchFamily="18" charset="0"/>
              </a:rPr>
              <a:t>em không ghi 1 trong 2 địa chỉ thì điều gì sẽ xảy ra</a:t>
            </a:r>
            <a:r>
              <a:rPr lang="en-US" sz="2400">
                <a:latin typeface="Times New Roman" pitchFamily="18" charset="0"/>
                <a:cs typeface="Times New Roman" pitchFamily="18" charset="0"/>
              </a:rPr>
              <a:t>?</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6172200"/>
            <a:ext cx="438211" cy="438211"/>
          </a:xfrm>
          <a:prstGeom prst="rect">
            <a:avLst/>
          </a:prstGeom>
        </p:spPr>
      </p:pic>
      <p:sp>
        <p:nvSpPr>
          <p:cNvPr id="16" name="Rounded Rectangular Callout 15"/>
          <p:cNvSpPr/>
          <p:nvPr/>
        </p:nvSpPr>
        <p:spPr>
          <a:xfrm>
            <a:off x="1790700" y="4724400"/>
            <a:ext cx="5562600" cy="1447800"/>
          </a:xfrm>
          <a:prstGeom prst="wedgeRoundRectCallout">
            <a:avLst>
              <a:gd name="adj1" fmla="val -72707"/>
              <a:gd name="adj2" fmla="val 56104"/>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a:latin typeface="Times New Roman" pitchFamily="18" charset="0"/>
                <a:cs typeface="Times New Roman" pitchFamily="18" charset="0"/>
              </a:rPr>
              <a:t>Có thể không ghi địa chỉ người gửi, nhưng bắt buộc phải ghi địa chỉ người </a:t>
            </a:r>
            <a:r>
              <a:rPr lang="en-US" sz="2400" smtClean="0">
                <a:latin typeface="Times New Roman" pitchFamily="18" charset="0"/>
                <a:cs typeface="Times New Roman" pitchFamily="18" charset="0"/>
              </a:rPr>
              <a:t>nhận</a:t>
            </a:r>
            <a:r>
              <a:rPr lang="en-US" sz="2400">
                <a:latin typeface="Times New Roman" pitchFamily="18" charset="0"/>
                <a:cs typeface="Times New Roman" pitchFamily="18" charset="0"/>
              </a:rPr>
              <a:t>.</a:t>
            </a:r>
          </a:p>
        </p:txBody>
      </p:sp>
    </p:spTree>
    <p:extLst>
      <p:ext uri="{BB962C8B-B14F-4D97-AF65-F5344CB8AC3E}">
        <p14:creationId xmlns:p14="http://schemas.microsoft.com/office/powerpoint/2010/main" val="28434402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nextCondLst>
                <p:cond evt="onClick" delay="0">
                  <p:tgtEl>
                    <p:spTgt spid="15"/>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6F15528-21DE-4FAA-801E-634DDDAF4B2B}" type="slidenum">
              <a:rPr lang="en-US" smtClean="0"/>
              <a:pPr/>
              <a:t>2</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975" y="4157582"/>
            <a:ext cx="537825" cy="512009"/>
          </a:xfrm>
          <a:prstGeom prst="rect">
            <a:avLst/>
          </a:prstGeom>
        </p:spPr>
      </p:pic>
      <p:sp>
        <p:nvSpPr>
          <p:cNvPr id="7" name="Rectangular Callout 6"/>
          <p:cNvSpPr/>
          <p:nvPr/>
        </p:nvSpPr>
        <p:spPr>
          <a:xfrm>
            <a:off x="952500" y="990600"/>
            <a:ext cx="7239000" cy="2514600"/>
          </a:xfrm>
          <a:prstGeom prst="wedgeRectCallout">
            <a:avLst>
              <a:gd name="adj1" fmla="val 53650"/>
              <a:gd name="adj2" fmla="val 80121"/>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lgn="just">
              <a:buFont typeface="Times New Roman" pitchFamily="18" charset="0"/>
              <a:buChar char="‒"/>
            </a:pPr>
            <a:r>
              <a:rPr lang="en-US" sz="2400">
                <a:latin typeface="Times New Roman" pitchFamily="18" charset="0"/>
                <a:cs typeface="Times New Roman" pitchFamily="18" charset="0"/>
              </a:rPr>
              <a:t>Như đã biết ở các bài trước, có thể mô tả dữ liệu lưu trữ trong CSDL bằng ngôn ngữ định nghĩa dữ liệu của một hệ quản trị CSDL cụ thể. </a:t>
            </a:r>
            <a:endParaRPr lang="en-US" sz="2400" smtClean="0">
              <a:latin typeface="Times New Roman" pitchFamily="18" charset="0"/>
              <a:cs typeface="Times New Roman" pitchFamily="18" charset="0"/>
            </a:endParaRPr>
          </a:p>
          <a:p>
            <a:pPr marL="342900" indent="-342900" algn="just">
              <a:buFont typeface="Times New Roman" pitchFamily="18" charset="0"/>
              <a:buChar char="‒"/>
            </a:pPr>
            <a:r>
              <a:rPr lang="en-US" sz="2400" smtClean="0">
                <a:latin typeface="Times New Roman" pitchFamily="18" charset="0"/>
                <a:cs typeface="Times New Roman" pitchFamily="18" charset="0"/>
              </a:rPr>
              <a:t>Tuy </a:t>
            </a:r>
            <a:r>
              <a:rPr lang="en-US" sz="2400">
                <a:latin typeface="Times New Roman" pitchFamily="18" charset="0"/>
                <a:cs typeface="Times New Roman" pitchFamily="18" charset="0"/>
              </a:rPr>
              <a:t>nhiên, để mô tả các yêu cầu dữ liệu của một tổ chức sao cho dễ hiểu đối với người sử dụng khác nhau cần có mô tả ở mức cao hơn (trừu tượng hơn).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1" y="6200641"/>
            <a:ext cx="475456" cy="428759"/>
          </a:xfrm>
          <a:prstGeom prst="rect">
            <a:avLst/>
          </a:prstGeom>
        </p:spPr>
      </p:pic>
      <p:sp>
        <p:nvSpPr>
          <p:cNvPr id="9" name="Cloud Callout 8"/>
          <p:cNvSpPr/>
          <p:nvPr/>
        </p:nvSpPr>
        <p:spPr>
          <a:xfrm>
            <a:off x="1505957" y="4157582"/>
            <a:ext cx="6132086" cy="2105160"/>
          </a:xfrm>
          <a:prstGeom prst="cloudCallout">
            <a:avLst>
              <a:gd name="adj1" fmla="val -63690"/>
              <a:gd name="adj2" fmla="val 48829"/>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itchFamily="18" charset="0"/>
                <a:cs typeface="Times New Roman" pitchFamily="18" charset="0"/>
              </a:rPr>
              <a:t>Theo em, để </a:t>
            </a:r>
            <a:r>
              <a:rPr lang="en-US" sz="2400" i="1" smtClean="0">
                <a:latin typeface="Times New Roman" pitchFamily="18" charset="0"/>
                <a:cs typeface="Times New Roman" pitchFamily="18" charset="0"/>
              </a:rPr>
              <a:t>mô tả ở mức cao hơn (trừu tượng hơn) thì làm như thế nào?</a:t>
            </a:r>
            <a:endParaRPr lang="en-US" sz="2400" i="1">
              <a:latin typeface="Times New Roman" pitchFamily="18" charset="0"/>
              <a:cs typeface="Times New Roman" pitchFamily="18"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270027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F15528-21DE-4FAA-801E-634DDDAF4B2B}" type="slidenum">
              <a:rPr lang="en-US" smtClean="0"/>
              <a:pPr/>
              <a:t>20</a:t>
            </a:fld>
            <a:endParaRPr lang="en-US"/>
          </a:p>
        </p:txBody>
      </p:sp>
      <p:sp>
        <p:nvSpPr>
          <p:cNvPr id="4" name="Title 1"/>
          <p:cNvSpPr>
            <a:spLocks noGrp="1"/>
          </p:cNvSpPr>
          <p:nvPr>
            <p:ph type="title"/>
          </p:nvPr>
        </p:nvSpPr>
        <p:spPr>
          <a:xfrm>
            <a:off x="228600" y="114300"/>
            <a:ext cx="7924800" cy="685800"/>
          </a:xfrm>
        </p:spPr>
        <p:txBody>
          <a:bodyPr/>
          <a:lstStyle/>
          <a:p>
            <a:r>
              <a:rPr lang="en-US"/>
              <a:t>2&gt; Cơ sở dữ liệu quan hệ</a:t>
            </a:r>
          </a:p>
        </p:txBody>
      </p:sp>
      <p:sp>
        <p:nvSpPr>
          <p:cNvPr id="5" name="TextBox 4"/>
          <p:cNvSpPr txBox="1"/>
          <p:nvPr/>
        </p:nvSpPr>
        <p:spPr>
          <a:xfrm>
            <a:off x="228600" y="838200"/>
            <a:ext cx="7924800"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c) Khóa và liên kết giữa các bảng</a:t>
            </a:r>
            <a:endParaRPr lang="en-US" sz="2400" b="1">
              <a:solidFill>
                <a:srgbClr val="FF0000"/>
              </a:solidFill>
              <a:latin typeface="Times New Roman" pitchFamily="18" charset="0"/>
              <a:cs typeface="Times New Roman" pitchFamily="18"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200" y="5791200"/>
            <a:ext cx="537825" cy="512009"/>
          </a:xfrm>
          <a:prstGeom prst="rect">
            <a:avLst/>
          </a:prstGeom>
        </p:spPr>
      </p:pic>
      <p:sp>
        <p:nvSpPr>
          <p:cNvPr id="11" name="Rectangular Callout 10"/>
          <p:cNvSpPr/>
          <p:nvPr/>
        </p:nvSpPr>
        <p:spPr>
          <a:xfrm>
            <a:off x="228600" y="1447800"/>
            <a:ext cx="8301374" cy="3913604"/>
          </a:xfrm>
          <a:prstGeom prst="wedgeRectCallout">
            <a:avLst>
              <a:gd name="adj1" fmla="val 48559"/>
              <a:gd name="adj2" fmla="val 65911"/>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lgn="just">
              <a:buFont typeface="Times New Roman" pitchFamily="18" charset="0"/>
              <a:buChar char="‒"/>
            </a:pPr>
            <a:r>
              <a:rPr lang="en-US" sz="2400">
                <a:latin typeface="Times New Roman" pitchFamily="18" charset="0"/>
                <a:cs typeface="Times New Roman" pitchFamily="18" charset="0"/>
              </a:rPr>
              <a:t>Vậy địa chỉ người nhận chính là </a:t>
            </a:r>
            <a:r>
              <a:rPr lang="en-US" sz="2400" b="1" i="1">
                <a:latin typeface="Times New Roman" pitchFamily="18" charset="0"/>
                <a:cs typeface="Times New Roman" pitchFamily="18" charset="0"/>
              </a:rPr>
              <a:t>khóa </a:t>
            </a:r>
            <a:r>
              <a:rPr lang="en-US" sz="2400" b="1" i="1" smtClean="0">
                <a:latin typeface="Times New Roman" pitchFamily="18" charset="0"/>
                <a:cs typeface="Times New Roman" pitchFamily="18" charset="0"/>
              </a:rPr>
              <a:t>chính</a:t>
            </a:r>
            <a:r>
              <a:rPr lang="en-US" sz="2400" smtClean="0">
                <a:latin typeface="Times New Roman" pitchFamily="18" charset="0"/>
                <a:cs typeface="Times New Roman" pitchFamily="18" charset="0"/>
              </a:rPr>
              <a:t>.</a:t>
            </a:r>
          </a:p>
          <a:p>
            <a:pPr marL="342900" indent="-342900" algn="just">
              <a:buFont typeface="Times New Roman" pitchFamily="18" charset="0"/>
              <a:buChar char="‒"/>
            </a:pPr>
            <a:r>
              <a:rPr lang="en-US" sz="2400">
                <a:latin typeface="Times New Roman" pitchFamily="18" charset="0"/>
                <a:cs typeface="Times New Roman" pitchFamily="18" charset="0"/>
              </a:rPr>
              <a:t>Để đảm bảo sự nhất quán về dữ liệu, tránh trường hợp thông tin về một đối tượng xuất hiện hơn một lần sau những lần cập nhật. Do đó người ta sẽ chọn 1 khóa trong các khóa của bảng làm khóa chính.</a:t>
            </a:r>
          </a:p>
          <a:p>
            <a:pPr marL="342900" indent="-342900" algn="just">
              <a:buFont typeface="Times New Roman" pitchFamily="18" charset="0"/>
              <a:buChar char="‒"/>
            </a:pPr>
            <a:r>
              <a:rPr lang="en-US" sz="2400" smtClean="0">
                <a:latin typeface="Times New Roman" pitchFamily="18" charset="0"/>
                <a:cs typeface="Times New Roman" pitchFamily="18" charset="0"/>
              </a:rPr>
              <a:t>Mục </a:t>
            </a:r>
            <a:r>
              <a:rPr lang="en-US" sz="2400">
                <a:latin typeface="Times New Roman" pitchFamily="18" charset="0"/>
                <a:cs typeface="Times New Roman" pitchFamily="18" charset="0"/>
              </a:rPr>
              <a:t>đích chính của việc xác định khóa là thiết lập sự liên kết giữa các bảng. Điều đó cũng giải thích tại sao ta cần xác định khóa sao cho nó bao gồm càng ít thuộc tính càng tốt. </a:t>
            </a:r>
          </a:p>
        </p:txBody>
      </p:sp>
    </p:spTree>
    <p:extLst>
      <p:ext uri="{BB962C8B-B14F-4D97-AF65-F5344CB8AC3E}">
        <p14:creationId xmlns:p14="http://schemas.microsoft.com/office/powerpoint/2010/main" val="1865962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Cơ sở dữ liệu quan hệ</a:t>
            </a:r>
          </a:p>
        </p:txBody>
      </p:sp>
      <p:sp>
        <p:nvSpPr>
          <p:cNvPr id="3" name="Content Placeholder 2"/>
          <p:cNvSpPr>
            <a:spLocks noGrp="1"/>
          </p:cNvSpPr>
          <p:nvPr>
            <p:ph idx="1"/>
          </p:nvPr>
        </p:nvSpPr>
        <p:spPr>
          <a:xfrm>
            <a:off x="228600" y="990601"/>
            <a:ext cx="8248726" cy="5334000"/>
          </a:xfrm>
        </p:spPr>
        <p:txBody>
          <a:bodyPr/>
          <a:lstStyle/>
          <a:p>
            <a:pPr lvl="0"/>
            <a:r>
              <a:rPr lang="en-US" b="1" smtClean="0">
                <a:solidFill>
                  <a:srgbClr val="00B050"/>
                </a:solidFill>
              </a:rPr>
              <a:t>Cơ sở </a:t>
            </a:r>
            <a:r>
              <a:rPr lang="en-US" b="1">
                <a:solidFill>
                  <a:srgbClr val="00B050"/>
                </a:solidFill>
              </a:rPr>
              <a:t>dữ liệu quan </a:t>
            </a:r>
            <a:r>
              <a:rPr lang="en-US" b="1" smtClean="0">
                <a:solidFill>
                  <a:srgbClr val="00B050"/>
                </a:solidFill>
              </a:rPr>
              <a:t>hệ </a:t>
            </a:r>
            <a:r>
              <a:rPr lang="en-US" smtClean="0"/>
              <a:t>là</a:t>
            </a:r>
            <a:r>
              <a:rPr lang="en-US" b="1" smtClean="0"/>
              <a:t> </a:t>
            </a:r>
            <a:r>
              <a:rPr lang="en-US" smtClean="0"/>
              <a:t>cơ </a:t>
            </a:r>
            <a:r>
              <a:rPr lang="en-US"/>
              <a:t>sở dữ liệu được xây dựng dựa trên mô hình dữ liệu quan </a:t>
            </a:r>
            <a:r>
              <a:rPr lang="en-US" smtClean="0"/>
              <a:t>hệ. </a:t>
            </a:r>
            <a:endParaRPr lang="en-US"/>
          </a:p>
          <a:p>
            <a:pPr lvl="0"/>
            <a:r>
              <a:rPr lang="en-US" b="1" smtClean="0">
                <a:solidFill>
                  <a:srgbClr val="00B050"/>
                </a:solidFill>
              </a:rPr>
              <a:t>Hệ QTCSDL </a:t>
            </a:r>
            <a:r>
              <a:rPr lang="en-US" b="1">
                <a:solidFill>
                  <a:srgbClr val="00B050"/>
                </a:solidFill>
              </a:rPr>
              <a:t>quan hệ </a:t>
            </a:r>
            <a:r>
              <a:rPr lang="en-US" smtClean="0"/>
              <a:t>là hệ quản trị CSDL </a:t>
            </a:r>
            <a:r>
              <a:rPr lang="en-US"/>
              <a:t>dùng để tạo lập, cập nhật và khai thác CSDL quan </a:t>
            </a:r>
            <a:r>
              <a:rPr lang="en-US" smtClean="0"/>
              <a:t>hệ.</a:t>
            </a:r>
            <a:endParaRPr lang="en-US"/>
          </a:p>
          <a:p>
            <a:r>
              <a:rPr lang="en-US" b="1" smtClean="0">
                <a:solidFill>
                  <a:srgbClr val="00B050"/>
                </a:solidFill>
              </a:rPr>
              <a:t>Một </a:t>
            </a:r>
            <a:r>
              <a:rPr lang="en-US" b="1">
                <a:solidFill>
                  <a:srgbClr val="00B050"/>
                </a:solidFill>
              </a:rPr>
              <a:t>quan hệ trong hệ CSDL quan hệ có các đặc trưng chính sau:</a:t>
            </a:r>
            <a:endParaRPr lang="en-US">
              <a:solidFill>
                <a:srgbClr val="00B050"/>
              </a:solidFill>
            </a:endParaRPr>
          </a:p>
          <a:p>
            <a:pPr lvl="1"/>
            <a:r>
              <a:rPr lang="en-US"/>
              <a:t>Mỗi quan hệ có một tên phân biệt với tên các quan hệ khác;</a:t>
            </a:r>
          </a:p>
          <a:p>
            <a:pPr lvl="1"/>
            <a:r>
              <a:rPr lang="en-US"/>
              <a:t>Các bộ là phân biệt và thứ tự các bộ không quan trọng;</a:t>
            </a:r>
          </a:p>
          <a:p>
            <a:pPr lvl="1"/>
            <a:r>
              <a:rPr lang="en-US"/>
              <a:t>Mỗi thuộc tính có một tên để phân biệt, thứ tự các thuộc tính không quan trọng;</a:t>
            </a:r>
          </a:p>
          <a:p>
            <a:pPr lvl="1"/>
            <a:r>
              <a:rPr lang="en-US"/>
              <a:t>Quan hệ không có thuộc tính đa trị hay phức hợp.</a:t>
            </a:r>
          </a:p>
        </p:txBody>
      </p:sp>
      <p:sp>
        <p:nvSpPr>
          <p:cNvPr id="4" name="Slide Number Placeholder 3"/>
          <p:cNvSpPr>
            <a:spLocks noGrp="1"/>
          </p:cNvSpPr>
          <p:nvPr>
            <p:ph type="sldNum" sz="quarter" idx="4"/>
          </p:nvPr>
        </p:nvSpPr>
        <p:spPr/>
        <p:txBody>
          <a:bodyPr/>
          <a:lstStyle/>
          <a:p>
            <a:fld id="{B6F15528-21DE-4FAA-801E-634DDDAF4B2B}" type="slidenum">
              <a:rPr lang="en-US" smtClean="0"/>
              <a:pPr/>
              <a:t>21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6096000"/>
            <a:ext cx="425114" cy="285853"/>
          </a:xfrm>
          <a:prstGeom prst="rect">
            <a:avLst/>
          </a:prstGeom>
        </p:spPr>
      </p:pic>
    </p:spTree>
    <p:extLst>
      <p:ext uri="{BB962C8B-B14F-4D97-AF65-F5344CB8AC3E}">
        <p14:creationId xmlns:p14="http://schemas.microsoft.com/office/powerpoint/2010/main" val="1676758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Cơ sở dữ liệu quan hệ</a:t>
            </a:r>
          </a:p>
        </p:txBody>
      </p:sp>
      <p:sp>
        <p:nvSpPr>
          <p:cNvPr id="3" name="Content Placeholder 2"/>
          <p:cNvSpPr>
            <a:spLocks noGrp="1"/>
          </p:cNvSpPr>
          <p:nvPr>
            <p:ph idx="1"/>
          </p:nvPr>
        </p:nvSpPr>
        <p:spPr>
          <a:xfrm>
            <a:off x="228600" y="990600"/>
            <a:ext cx="8248726" cy="5391253"/>
          </a:xfrm>
        </p:spPr>
        <p:txBody>
          <a:bodyPr>
            <a:noAutofit/>
          </a:bodyPr>
          <a:lstStyle/>
          <a:p>
            <a:r>
              <a:rPr lang="en-US" sz="2200" b="1" smtClean="0">
                <a:solidFill>
                  <a:srgbClr val="00B050"/>
                </a:solidFill>
              </a:rPr>
              <a:t>Khóa</a:t>
            </a:r>
            <a:r>
              <a:rPr lang="en-US" sz="2200" smtClean="0">
                <a:solidFill>
                  <a:srgbClr val="00B050"/>
                </a:solidFill>
              </a:rPr>
              <a:t>: </a:t>
            </a:r>
            <a:r>
              <a:rPr lang="en-US" sz="2200" smtClean="0"/>
              <a:t>là </a:t>
            </a:r>
            <a:r>
              <a:rPr lang="en-US" sz="2200"/>
              <a:t>một tập thuộc tính gồm một hay một số thuộc tính của bảng có tính </a:t>
            </a:r>
            <a:r>
              <a:rPr lang="en-US" sz="2200" smtClean="0"/>
              <a:t>chất: </a:t>
            </a:r>
            <a:r>
              <a:rPr lang="en-US" sz="2200" i="1" smtClean="0"/>
              <a:t>không </a:t>
            </a:r>
            <a:r>
              <a:rPr lang="en-US" sz="2200" i="1"/>
              <a:t>có hai hàng nào (trong một bảng) tương ứng bằng nhau trên tất cả các thuộc tính</a:t>
            </a:r>
            <a:r>
              <a:rPr lang="en-US" sz="2200"/>
              <a:t>.</a:t>
            </a:r>
          </a:p>
          <a:p>
            <a:r>
              <a:rPr lang="en-US" sz="2200" b="1" smtClean="0">
                <a:solidFill>
                  <a:srgbClr val="00B050"/>
                </a:solidFill>
              </a:rPr>
              <a:t>Khoá chính</a:t>
            </a:r>
            <a:r>
              <a:rPr lang="en-US" sz="2200" smtClean="0">
                <a:solidFill>
                  <a:srgbClr val="00B050"/>
                </a:solidFill>
              </a:rPr>
              <a:t>: </a:t>
            </a:r>
            <a:r>
              <a:rPr lang="en-US" sz="2200" smtClean="0"/>
              <a:t>một bảng </a:t>
            </a:r>
            <a:r>
              <a:rPr lang="en-US" sz="2200"/>
              <a:t>có thể có nhiều khóa. Trong các khóa của một bảng người ta thường chọn (chỉ định) một khóa làm </a:t>
            </a:r>
            <a:r>
              <a:rPr lang="en-US" sz="2200" b="1"/>
              <a:t>khóa chính </a:t>
            </a:r>
            <a:r>
              <a:rPr lang="en-US" sz="2200"/>
              <a:t>(</a:t>
            </a:r>
            <a:r>
              <a:rPr lang="en-US" sz="2200" b="1" i="1"/>
              <a:t>Primary Key</a:t>
            </a:r>
            <a:r>
              <a:rPr lang="en-US" sz="2200"/>
              <a:t>).</a:t>
            </a:r>
          </a:p>
          <a:p>
            <a:pPr lvl="1"/>
            <a:r>
              <a:rPr lang="en-US" sz="2200"/>
              <a:t>Trong một hệ QTCSDL quan hệ, khi nhập dữ liệu cho một bảng, dữ liệu tại các cột </a:t>
            </a:r>
            <a:r>
              <a:rPr lang="en-US" sz="2200" b="1" i="1"/>
              <a:t>khóa chính </a:t>
            </a:r>
            <a:r>
              <a:rPr lang="en-US" sz="2200"/>
              <a:t>không được để trống.</a:t>
            </a:r>
          </a:p>
          <a:p>
            <a:r>
              <a:rPr lang="en-US" sz="2200" b="1" smtClean="0">
                <a:solidFill>
                  <a:srgbClr val="00B050"/>
                </a:solidFill>
              </a:rPr>
              <a:t>Chú </a:t>
            </a:r>
            <a:r>
              <a:rPr lang="en-US" sz="2200" b="1">
                <a:solidFill>
                  <a:srgbClr val="00B050"/>
                </a:solidFill>
              </a:rPr>
              <a:t>ý</a:t>
            </a:r>
            <a:r>
              <a:rPr lang="en-US" sz="2200">
                <a:solidFill>
                  <a:srgbClr val="00B050"/>
                </a:solidFill>
              </a:rPr>
              <a:t>: </a:t>
            </a:r>
          </a:p>
          <a:p>
            <a:pPr lvl="1"/>
            <a:r>
              <a:rPr lang="en-US" sz="2200"/>
              <a:t>Mỗi bảng có ít nhất một khóa. Việc xác định khóa phụ thuộc vào quan hệ lôgic của các dữ liệu chứ không phụ thuộc vào giá trị các dữ liệu.</a:t>
            </a:r>
          </a:p>
          <a:p>
            <a:pPr lvl="1"/>
            <a:r>
              <a:rPr lang="en-US" sz="2200"/>
              <a:t>Nên chọn khóa chính là khóa có ít thuộc tính nhất.</a:t>
            </a:r>
          </a:p>
          <a:p>
            <a:r>
              <a:rPr lang="en-US" sz="2200" b="1" smtClean="0">
                <a:solidFill>
                  <a:srgbClr val="00B050"/>
                </a:solidFill>
              </a:rPr>
              <a:t>Liên kết</a:t>
            </a:r>
            <a:r>
              <a:rPr lang="en-US" sz="2200" smtClean="0">
                <a:solidFill>
                  <a:srgbClr val="00B050"/>
                </a:solidFill>
              </a:rPr>
              <a:t>:</a:t>
            </a:r>
            <a:r>
              <a:rPr lang="en-US" sz="2200" smtClean="0"/>
              <a:t> thực </a:t>
            </a:r>
            <a:r>
              <a:rPr lang="en-US" sz="2200"/>
              <a:t>chất sự liên kết giữa các bảng là dựa trên thuộc tính khóa. </a:t>
            </a:r>
          </a:p>
        </p:txBody>
      </p:sp>
      <p:sp>
        <p:nvSpPr>
          <p:cNvPr id="4" name="Slide Number Placeholder 3"/>
          <p:cNvSpPr>
            <a:spLocks noGrp="1"/>
          </p:cNvSpPr>
          <p:nvPr>
            <p:ph type="sldNum" sz="quarter" idx="4"/>
          </p:nvPr>
        </p:nvSpPr>
        <p:spPr/>
        <p:txBody>
          <a:bodyPr/>
          <a:lstStyle/>
          <a:p>
            <a:fld id="{B6F15528-21DE-4FAA-801E-634DDDAF4B2B}" type="slidenum">
              <a:rPr lang="en-US" smtClean="0"/>
              <a:pPr/>
              <a:t>22</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6096000"/>
            <a:ext cx="425114" cy="285853"/>
          </a:xfrm>
          <a:prstGeom prst="rect">
            <a:avLst/>
          </a:prstGeom>
          <a:ln w="38100">
            <a:solidFill>
              <a:srgbClr val="FF0000"/>
            </a:solidFill>
          </a:ln>
        </p:spPr>
      </p:pic>
    </p:spTree>
    <p:extLst>
      <p:ext uri="{BB962C8B-B14F-4D97-AF65-F5344CB8AC3E}">
        <p14:creationId xmlns:p14="http://schemas.microsoft.com/office/powerpoint/2010/main" val="2131913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F15528-21DE-4FAA-801E-634DDDAF4B2B}" type="slidenum">
              <a:rPr lang="en-US" smtClean="0"/>
              <a:pPr/>
              <a:t>23</a:t>
            </a:fld>
            <a:endParaRPr lang="en-US"/>
          </a:p>
        </p:txBody>
      </p:sp>
      <p:sp>
        <p:nvSpPr>
          <p:cNvPr id="5" name="AutoShape 13"/>
          <p:cNvSpPr>
            <a:spLocks noChangeArrowheads="1"/>
          </p:cNvSpPr>
          <p:nvPr/>
        </p:nvSpPr>
        <p:spPr bwMode="auto">
          <a:xfrm>
            <a:off x="731044" y="2362200"/>
            <a:ext cx="7681912" cy="3886200"/>
          </a:xfrm>
          <a:prstGeom prst="star32">
            <a:avLst>
              <a:gd name="adj" fmla="val 36816"/>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r>
              <a:rPr lang="en-US" sz="3600" b="1" smtClean="0">
                <a:latin typeface="Times New Roman" pitchFamily="18" charset="0"/>
                <a:cs typeface="Times New Roman" pitchFamily="18" charset="0"/>
              </a:rPr>
              <a:t>Cám ơn</a:t>
            </a:r>
          </a:p>
          <a:p>
            <a:pPr algn="ctr" eaLnBrk="0" hangingPunct="0"/>
            <a:r>
              <a:rPr lang="en-US" sz="3600" b="1" smtClean="0">
                <a:latin typeface="Times New Roman" pitchFamily="18" charset="0"/>
                <a:cs typeface="Times New Roman" pitchFamily="18" charset="0"/>
              </a:rPr>
              <a:t>quý thầy/cô đã tham dự</a:t>
            </a:r>
          </a:p>
          <a:p>
            <a:pPr algn="ctr" eaLnBrk="0" hangingPunct="0"/>
            <a:r>
              <a:rPr lang="en-US" sz="3600" b="1" smtClean="0">
                <a:latin typeface="Times New Roman" pitchFamily="18" charset="0"/>
                <a:cs typeface="Times New Roman" pitchFamily="18" charset="0"/>
              </a:rPr>
              <a:t>Thân ái</a:t>
            </a:r>
          </a:p>
          <a:p>
            <a:pPr algn="ctr" eaLnBrk="0" hangingPunct="0"/>
            <a:r>
              <a:rPr lang="en-US" sz="3600" b="1" smtClean="0">
                <a:latin typeface="Times New Roman" pitchFamily="18" charset="0"/>
                <a:cs typeface="Times New Roman" pitchFamily="18" charset="0"/>
              </a:rPr>
              <a:t>chào các em</a:t>
            </a:r>
            <a:endParaRPr lang="en-US" sz="3600" b="1">
              <a:latin typeface="Times New Roman" pitchFamily="18" charset="0"/>
              <a:cs typeface="Times New Roman" pitchFamily="18" charset="0"/>
            </a:endParaRPr>
          </a:p>
        </p:txBody>
      </p:sp>
      <p:sp>
        <p:nvSpPr>
          <p:cNvPr id="8" name="WordArt 14"/>
          <p:cNvSpPr>
            <a:spLocks noChangeArrowheads="1" noChangeShapeType="1" noTextEdit="1"/>
          </p:cNvSpPr>
          <p:nvPr/>
        </p:nvSpPr>
        <p:spPr bwMode="auto">
          <a:xfrm>
            <a:off x="962025" y="533400"/>
            <a:ext cx="7219950" cy="1743075"/>
          </a:xfrm>
          <a:prstGeom prst="rect">
            <a:avLst/>
          </a:prstGeom>
        </p:spPr>
        <p:txBody>
          <a:bodyPr wrap="none" fromWordArt="1">
            <a:prstTxWarp prst="textDeflate">
              <a:avLst>
                <a:gd name="adj" fmla="val 23183"/>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Tiết học </a:t>
            </a:r>
            <a:r>
              <a:rPr lang="vi-VN" sz="3600" b="1" kern="1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đã </a:t>
            </a:r>
            <a:r>
              <a:rPr lang="vi-VN"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kết thúc</a:t>
            </a:r>
            <a:endPar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255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F15528-21DE-4FAA-801E-634DDDAF4B2B}" type="slidenum">
              <a:rPr lang="en-US" smtClean="0"/>
              <a:pPr/>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5" y="4191000"/>
            <a:ext cx="475456" cy="428759"/>
          </a:xfrm>
          <a:prstGeom prst="rect">
            <a:avLst/>
          </a:prstGeom>
        </p:spPr>
      </p:pic>
      <p:sp>
        <p:nvSpPr>
          <p:cNvPr id="6" name="Cloud Callout 5"/>
          <p:cNvSpPr/>
          <p:nvPr/>
        </p:nvSpPr>
        <p:spPr>
          <a:xfrm>
            <a:off x="647700" y="1066799"/>
            <a:ext cx="7848600" cy="2652779"/>
          </a:xfrm>
          <a:prstGeom prst="cloudCallout">
            <a:avLst>
              <a:gd name="adj1" fmla="val -50100"/>
              <a:gd name="adj2" fmla="val 65874"/>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itchFamily="18" charset="0"/>
                <a:cs typeface="Times New Roman" pitchFamily="18" charset="0"/>
              </a:rPr>
              <a:t>Theo em, để tiến hành xây dựng và khai thác một hệ CSDL thường được tiến hành qua mấy bước?</a:t>
            </a:r>
          </a:p>
        </p:txBody>
      </p:sp>
      <p:sp>
        <p:nvSpPr>
          <p:cNvPr id="8" name="Rounded Rectangular Callout 7"/>
          <p:cNvSpPr/>
          <p:nvPr/>
        </p:nvSpPr>
        <p:spPr>
          <a:xfrm>
            <a:off x="1752600" y="4202692"/>
            <a:ext cx="5638800" cy="1995421"/>
          </a:xfrm>
          <a:prstGeom prst="wedgeRoundRectCallout">
            <a:avLst>
              <a:gd name="adj1" fmla="val -70302"/>
              <a:gd name="adj2" fmla="val 4335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lgn="just">
              <a:buFont typeface="Times New Roman" pitchFamily="18" charset="0"/>
              <a:buChar char="‒"/>
            </a:pPr>
            <a:r>
              <a:rPr lang="en-US" sz="2400" smtClean="0">
                <a:latin typeface="Times New Roman" pitchFamily="18" charset="0"/>
                <a:cs typeface="Times New Roman" pitchFamily="18" charset="0"/>
              </a:rPr>
              <a:t>Tiến hành qua 3 bước:</a:t>
            </a:r>
          </a:p>
          <a:p>
            <a:pPr marL="800100" lvl="1" indent="-342900" algn="just">
              <a:buFont typeface="Times New Roman" pitchFamily="18" charset="0"/>
              <a:buChar char="+"/>
            </a:pPr>
            <a:r>
              <a:rPr lang="en-US" sz="2400" smtClean="0">
                <a:latin typeface="Times New Roman" pitchFamily="18" charset="0"/>
                <a:cs typeface="Times New Roman" pitchFamily="18" charset="0"/>
              </a:rPr>
              <a:t>Tạo lập.</a:t>
            </a:r>
          </a:p>
          <a:p>
            <a:pPr marL="800100" lvl="1" indent="-342900" algn="just">
              <a:buFont typeface="Times New Roman" pitchFamily="18" charset="0"/>
              <a:buChar char="+"/>
            </a:pPr>
            <a:r>
              <a:rPr lang="en-US" sz="2400" smtClean="0">
                <a:latin typeface="Times New Roman" pitchFamily="18" charset="0"/>
                <a:cs typeface="Times New Roman" pitchFamily="18" charset="0"/>
              </a:rPr>
              <a:t>Cập nhật.</a:t>
            </a:r>
          </a:p>
          <a:p>
            <a:pPr marL="800100" lvl="1" indent="-342900" algn="just">
              <a:buFont typeface="Times New Roman" pitchFamily="18" charset="0"/>
              <a:buChar char="+"/>
            </a:pPr>
            <a:r>
              <a:rPr lang="en-US" sz="2400" smtClean="0">
                <a:latin typeface="Times New Roman" pitchFamily="18" charset="0"/>
                <a:cs typeface="Times New Roman" pitchFamily="18" charset="0"/>
              </a:rPr>
              <a:t>Khai thác.</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9" y="5979006"/>
            <a:ext cx="438211" cy="438211"/>
          </a:xfrm>
          <a:prstGeom prst="rect">
            <a:avLst/>
          </a:prstGeom>
        </p:spPr>
      </p:pic>
      <p:sp>
        <p:nvSpPr>
          <p:cNvPr id="10" name="Title 9"/>
          <p:cNvSpPr>
            <a:spLocks noGrp="1"/>
          </p:cNvSpPr>
          <p:nvPr>
            <p:ph type="title"/>
          </p:nvPr>
        </p:nvSpPr>
        <p:spPr/>
        <p:txBody>
          <a:bodyPr/>
          <a:lstStyle/>
          <a:p>
            <a:endParaRPr lang="en-US"/>
          </a:p>
        </p:txBody>
      </p:sp>
    </p:spTree>
    <p:extLst>
      <p:ext uri="{BB962C8B-B14F-4D97-AF65-F5344CB8AC3E}">
        <p14:creationId xmlns:p14="http://schemas.microsoft.com/office/powerpoint/2010/main" val="28444460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nextCondLst>
                <p:cond evt="onClick" delay="0">
                  <p:tgtEl>
                    <p:spTgt spid="9"/>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6F15528-21DE-4FAA-801E-634DDDAF4B2B}" type="slidenum">
              <a:rPr lang="en-US" smtClean="0"/>
              <a:pPr/>
              <a:t>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5" y="4191000"/>
            <a:ext cx="475456" cy="428759"/>
          </a:xfrm>
          <a:prstGeom prst="rect">
            <a:avLst/>
          </a:prstGeom>
        </p:spPr>
      </p:pic>
      <p:sp>
        <p:nvSpPr>
          <p:cNvPr id="6" name="Cloud Callout 5"/>
          <p:cNvSpPr/>
          <p:nvPr/>
        </p:nvSpPr>
        <p:spPr>
          <a:xfrm>
            <a:off x="647700" y="1066799"/>
            <a:ext cx="7848600" cy="2652779"/>
          </a:xfrm>
          <a:prstGeom prst="cloudCallout">
            <a:avLst>
              <a:gd name="adj1" fmla="val -50100"/>
              <a:gd name="adj2" fmla="val 65874"/>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itchFamily="18" charset="0"/>
                <a:cs typeface="Times New Roman" pitchFamily="18" charset="0"/>
              </a:rPr>
              <a:t>Để </a:t>
            </a:r>
            <a:r>
              <a:rPr lang="en-US" sz="2400" i="1" smtClean="0">
                <a:latin typeface="Times New Roman" pitchFamily="18" charset="0"/>
                <a:cs typeface="Times New Roman" pitchFamily="18" charset="0"/>
              </a:rPr>
              <a:t>có thể nghiên cứu và phát triển các ứng dụng CSDL, cộng đồng những người làm việc trong lĩnh vực CSDL cần trao đổi với nhau về những yếu tố nào?</a:t>
            </a:r>
            <a:endParaRPr lang="en-US" sz="2400" i="1">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839259"/>
            <a:ext cx="465881" cy="717709"/>
          </a:xfrm>
          <a:prstGeom prst="rect">
            <a:avLst/>
          </a:prstGeom>
        </p:spPr>
      </p:pic>
      <p:sp>
        <p:nvSpPr>
          <p:cNvPr id="8" name="Rounded Rectangular Callout 7"/>
          <p:cNvSpPr/>
          <p:nvPr/>
        </p:nvSpPr>
        <p:spPr>
          <a:xfrm>
            <a:off x="1752600" y="4202692"/>
            <a:ext cx="5638800" cy="1995421"/>
          </a:xfrm>
          <a:prstGeom prst="wedgeRoundRectCallout">
            <a:avLst>
              <a:gd name="adj1" fmla="val -70302"/>
              <a:gd name="adj2" fmla="val 43358"/>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lgn="just">
              <a:buFont typeface="Times New Roman" pitchFamily="18" charset="0"/>
              <a:buChar char="‒"/>
            </a:pPr>
            <a:r>
              <a:rPr lang="en-US" sz="2400" smtClean="0">
                <a:latin typeface="Times New Roman" pitchFamily="18" charset="0"/>
                <a:cs typeface="Times New Roman" pitchFamily="18" charset="0"/>
              </a:rPr>
              <a:t>Cấu trúc dữ liệu.</a:t>
            </a:r>
          </a:p>
          <a:p>
            <a:pPr marL="342900" indent="-342900" algn="just">
              <a:buFont typeface="Times New Roman" pitchFamily="18" charset="0"/>
              <a:buChar char="‒"/>
            </a:pPr>
            <a:r>
              <a:rPr lang="en-US" sz="2400" smtClean="0">
                <a:latin typeface="Times New Roman" pitchFamily="18" charset="0"/>
                <a:cs typeface="Times New Roman" pitchFamily="18" charset="0"/>
              </a:rPr>
              <a:t>Các thao tác, phép toán trên dữ liệu.</a:t>
            </a:r>
          </a:p>
          <a:p>
            <a:pPr marL="342900" indent="-342900" algn="just">
              <a:buFont typeface="Times New Roman" pitchFamily="18" charset="0"/>
              <a:buChar char="‒"/>
            </a:pPr>
            <a:r>
              <a:rPr lang="en-US" sz="2400" smtClean="0">
                <a:latin typeface="Times New Roman" pitchFamily="18" charset="0"/>
                <a:cs typeface="Times New Roman" pitchFamily="18" charset="0"/>
              </a:rPr>
              <a:t>Các ràng buộc dữ liệu.</a:t>
            </a:r>
            <a:endParaRPr lang="en-US" sz="2400">
              <a:latin typeface="Times New Roman" pitchFamily="18" charset="0"/>
              <a:cs typeface="Times New Roman" pitchFamily="18"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42817479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nextCondLst>
                <p:cond evt="onClick" delay="0">
                  <p:tgtEl>
                    <p:spTgt spid="7"/>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6F15528-21DE-4FAA-801E-634DDDAF4B2B}" type="slidenum">
              <a:rPr lang="en-US" smtClean="0"/>
              <a:pPr/>
              <a:t>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975" y="4157582"/>
            <a:ext cx="537825" cy="512009"/>
          </a:xfrm>
          <a:prstGeom prst="rect">
            <a:avLst/>
          </a:prstGeom>
        </p:spPr>
      </p:pic>
      <p:sp>
        <p:nvSpPr>
          <p:cNvPr id="7" name="Rectangular Callout 6"/>
          <p:cNvSpPr/>
          <p:nvPr/>
        </p:nvSpPr>
        <p:spPr>
          <a:xfrm>
            <a:off x="952500" y="990600"/>
            <a:ext cx="7239000" cy="2514600"/>
          </a:xfrm>
          <a:prstGeom prst="wedgeRectCallout">
            <a:avLst>
              <a:gd name="adj1" fmla="val 53650"/>
              <a:gd name="adj2" fmla="val 80121"/>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lgn="just">
              <a:buFont typeface="Times New Roman" pitchFamily="18" charset="0"/>
              <a:buChar char="‒"/>
            </a:pPr>
            <a:r>
              <a:rPr lang="en-US" sz="2400" smtClean="0">
                <a:latin typeface="Times New Roman" pitchFamily="18" charset="0"/>
                <a:cs typeface="Times New Roman" pitchFamily="18" charset="0"/>
              </a:rPr>
              <a:t>Tóm lại, để mô </a:t>
            </a:r>
            <a:r>
              <a:rPr lang="en-US" sz="2400">
                <a:latin typeface="Times New Roman" pitchFamily="18" charset="0"/>
                <a:cs typeface="Times New Roman" pitchFamily="18" charset="0"/>
              </a:rPr>
              <a:t>tả các yêu cầu dữ liệu của một tổ chức sao cho dễ hiểu đối với người sử dụng khác nhau cần có </a:t>
            </a:r>
            <a:r>
              <a:rPr lang="en-US" sz="2400" smtClean="0">
                <a:latin typeface="Times New Roman" pitchFamily="18" charset="0"/>
                <a:cs typeface="Times New Roman" pitchFamily="18" charset="0"/>
              </a:rPr>
              <a:t>một mô hình dữ liệu quan hệ.</a:t>
            </a:r>
            <a:endParaRPr lang="en-US" sz="2400">
              <a:latin typeface="Times New Roman" pitchFamily="18" charset="0"/>
              <a:cs typeface="Times New Roman" pitchFamily="18" charset="0"/>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44501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1&gt; Mô hình dữ liệu quan hệ</a:t>
            </a:r>
          </a:p>
        </p:txBody>
      </p:sp>
      <p:sp>
        <p:nvSpPr>
          <p:cNvPr id="3" name="Slide Number Placeholder 2"/>
          <p:cNvSpPr>
            <a:spLocks noGrp="1"/>
          </p:cNvSpPr>
          <p:nvPr>
            <p:ph type="sldNum" sz="quarter" idx="4"/>
          </p:nvPr>
        </p:nvSpPr>
        <p:spPr/>
        <p:txBody>
          <a:bodyPr/>
          <a:lstStyle/>
          <a:p>
            <a:fld id="{B6F15528-21DE-4FAA-801E-634DDDAF4B2B}" type="slidenum">
              <a:rPr lang="en-US" smtClean="0"/>
              <a:pPr/>
              <a:t>6</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352800"/>
            <a:ext cx="475456" cy="428759"/>
          </a:xfrm>
          <a:prstGeom prst="rect">
            <a:avLst/>
          </a:prstGeom>
        </p:spPr>
      </p:pic>
      <p:sp>
        <p:nvSpPr>
          <p:cNvPr id="7" name="Cloud Callout 6"/>
          <p:cNvSpPr/>
          <p:nvPr/>
        </p:nvSpPr>
        <p:spPr>
          <a:xfrm>
            <a:off x="1543050" y="1066799"/>
            <a:ext cx="6057900" cy="1905001"/>
          </a:xfrm>
          <a:prstGeom prst="cloudCallout">
            <a:avLst>
              <a:gd name="adj1" fmla="val -64621"/>
              <a:gd name="adj2" fmla="val 73773"/>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smtClean="0">
                <a:latin typeface="Times New Roman" pitchFamily="18" charset="0"/>
                <a:cs typeface="Times New Roman" pitchFamily="18" charset="0"/>
              </a:rPr>
              <a:t>Theo em, mô hình dữ liệu quan hệ là gì?</a:t>
            </a:r>
            <a:endParaRPr lang="en-US" sz="2400" i="1">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839259"/>
            <a:ext cx="465881" cy="717709"/>
          </a:xfrm>
          <a:prstGeom prst="rect">
            <a:avLst/>
          </a:prstGeom>
        </p:spPr>
      </p:pic>
      <p:sp>
        <p:nvSpPr>
          <p:cNvPr id="9" name="Rounded Rectangular Callout 8"/>
          <p:cNvSpPr/>
          <p:nvPr/>
        </p:nvSpPr>
        <p:spPr>
          <a:xfrm>
            <a:off x="1371600" y="3657600"/>
            <a:ext cx="6629400" cy="2514600"/>
          </a:xfrm>
          <a:prstGeom prst="wedgeRoundRectCallout">
            <a:avLst>
              <a:gd name="adj1" fmla="val -61572"/>
              <a:gd name="adj2" fmla="val 4612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b="1">
                <a:latin typeface="Times New Roman" pitchFamily="18" charset="0"/>
                <a:cs typeface="Times New Roman" pitchFamily="18" charset="0"/>
              </a:rPr>
              <a:t>Mô hình dữ liệu quan hệ </a:t>
            </a:r>
            <a:r>
              <a:rPr lang="en-US" sz="2400">
                <a:latin typeface="Times New Roman" pitchFamily="18" charset="0"/>
                <a:cs typeface="Times New Roman" pitchFamily="18" charset="0"/>
              </a:rPr>
              <a:t>(mô hình quan hệ): là một tập các khái niệm dùng để mô tả cấu trúc dữ </a:t>
            </a:r>
            <a:r>
              <a:rPr lang="en-US" sz="2400" smtClean="0">
                <a:latin typeface="Times New Roman" pitchFamily="18" charset="0"/>
                <a:cs typeface="Times New Roman" pitchFamily="18" charset="0"/>
              </a:rPr>
              <a:t>liệu; </a:t>
            </a:r>
            <a:r>
              <a:rPr lang="en-US" sz="2400">
                <a:latin typeface="Times New Roman" pitchFamily="18" charset="0"/>
                <a:cs typeface="Times New Roman" pitchFamily="18" charset="0"/>
              </a:rPr>
              <a:t>các thao tác và phép toán trên dữ liệu; các ràng buộc dữ liệu của một CSDL.</a:t>
            </a:r>
          </a:p>
        </p:txBody>
      </p:sp>
    </p:spTree>
    <p:extLst>
      <p:ext uri="{BB962C8B-B14F-4D97-AF65-F5344CB8AC3E}">
        <p14:creationId xmlns:p14="http://schemas.microsoft.com/office/powerpoint/2010/main" val="6027678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nextCondLst>
                <p:cond evt="onClick" delay="0">
                  <p:tgtEl>
                    <p:spTgt spid="8"/>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1&gt; Mô hình dữ liệu quan hệ</a:t>
            </a:r>
          </a:p>
        </p:txBody>
      </p:sp>
      <p:sp>
        <p:nvSpPr>
          <p:cNvPr id="3" name="Slide Number Placeholder 2"/>
          <p:cNvSpPr>
            <a:spLocks noGrp="1"/>
          </p:cNvSpPr>
          <p:nvPr>
            <p:ph type="sldNum" sz="quarter" idx="4"/>
          </p:nvPr>
        </p:nvSpPr>
        <p:spPr/>
        <p:txBody>
          <a:bodyPr/>
          <a:lstStyle/>
          <a:p>
            <a:fld id="{B6F15528-21DE-4FAA-801E-634DDDAF4B2B}" type="slidenum">
              <a:rPr lang="en-US" smtClean="0"/>
              <a:pPr/>
              <a:t>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352800"/>
            <a:ext cx="475456" cy="428759"/>
          </a:xfrm>
          <a:prstGeom prst="rect">
            <a:avLst/>
          </a:prstGeom>
        </p:spPr>
      </p:pic>
      <p:sp>
        <p:nvSpPr>
          <p:cNvPr id="7" name="Cloud Callout 6"/>
          <p:cNvSpPr/>
          <p:nvPr/>
        </p:nvSpPr>
        <p:spPr>
          <a:xfrm>
            <a:off x="1543050" y="1066799"/>
            <a:ext cx="6057900" cy="1905001"/>
          </a:xfrm>
          <a:prstGeom prst="cloudCallout">
            <a:avLst>
              <a:gd name="adj1" fmla="val -64621"/>
              <a:gd name="adj2" fmla="val 73773"/>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smtClean="0">
                <a:latin typeface="Times New Roman" pitchFamily="18" charset="0"/>
                <a:cs typeface="Times New Roman" pitchFamily="18" charset="0"/>
              </a:rPr>
              <a:t>Theo em, mô hình dữ liệu quan hệ do ai đề xuất và đề xuất vào năm nào?</a:t>
            </a:r>
            <a:endParaRPr lang="en-US" sz="2400" i="1">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839259"/>
            <a:ext cx="465881" cy="717709"/>
          </a:xfrm>
          <a:prstGeom prst="rect">
            <a:avLst/>
          </a:prstGeom>
        </p:spPr>
      </p:pic>
      <p:sp>
        <p:nvSpPr>
          <p:cNvPr id="9" name="Rounded Rectangular Callout 8"/>
          <p:cNvSpPr/>
          <p:nvPr/>
        </p:nvSpPr>
        <p:spPr>
          <a:xfrm>
            <a:off x="1371600" y="3657600"/>
            <a:ext cx="6629400" cy="2514600"/>
          </a:xfrm>
          <a:prstGeom prst="wedgeRoundRectCallout">
            <a:avLst>
              <a:gd name="adj1" fmla="val -61572"/>
              <a:gd name="adj2" fmla="val 4612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a:latin typeface="Times New Roman" pitchFamily="18" charset="0"/>
                <a:cs typeface="Times New Roman" pitchFamily="18" charset="0"/>
              </a:rPr>
              <a:t>Mô hình quan hệ được E.F.Codd đề xuất năm 1970. </a:t>
            </a:r>
          </a:p>
        </p:txBody>
      </p:sp>
    </p:spTree>
    <p:extLst>
      <p:ext uri="{BB962C8B-B14F-4D97-AF65-F5344CB8AC3E}">
        <p14:creationId xmlns:p14="http://schemas.microsoft.com/office/powerpoint/2010/main" val="4069936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nextCondLst>
                <p:cond evt="onClick" delay="0">
                  <p:tgtEl>
                    <p:spTgt spid="8"/>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1&gt; Mô hình dữ liệu quan hệ</a:t>
            </a:r>
          </a:p>
        </p:txBody>
      </p:sp>
      <p:sp>
        <p:nvSpPr>
          <p:cNvPr id="3" name="Slide Number Placeholder 2"/>
          <p:cNvSpPr>
            <a:spLocks noGrp="1"/>
          </p:cNvSpPr>
          <p:nvPr>
            <p:ph type="sldNum" sz="quarter" idx="4"/>
          </p:nvPr>
        </p:nvSpPr>
        <p:spPr/>
        <p:txBody>
          <a:bodyPr/>
          <a:lstStyle/>
          <a:p>
            <a:fld id="{B6F15528-21DE-4FAA-801E-634DDDAF4B2B}" type="slidenum">
              <a:rPr lang="en-US" smtClean="0"/>
              <a:pPr/>
              <a:t>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352800"/>
            <a:ext cx="475456" cy="428759"/>
          </a:xfrm>
          <a:prstGeom prst="rect">
            <a:avLst/>
          </a:prstGeom>
        </p:spPr>
      </p:pic>
      <p:sp>
        <p:nvSpPr>
          <p:cNvPr id="7" name="Cloud Callout 6"/>
          <p:cNvSpPr/>
          <p:nvPr/>
        </p:nvSpPr>
        <p:spPr>
          <a:xfrm>
            <a:off x="1543050" y="1066799"/>
            <a:ext cx="6057900" cy="1905001"/>
          </a:xfrm>
          <a:prstGeom prst="cloudCallout">
            <a:avLst>
              <a:gd name="adj1" fmla="val -64621"/>
              <a:gd name="adj2" fmla="val 73773"/>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smtClean="0">
                <a:latin typeface="Times New Roman" pitchFamily="18" charset="0"/>
                <a:cs typeface="Times New Roman" pitchFamily="18" charset="0"/>
              </a:rPr>
              <a:t>Hãy kể tên các loại mô hình dữ liệu mà em biết?</a:t>
            </a:r>
            <a:endParaRPr lang="en-US" sz="2400" i="1">
              <a:latin typeface="Times New Roman" pitchFamily="18" charset="0"/>
              <a:cs typeface="Times New Roman" pitchFamily="18" charset="0"/>
            </a:endParaRPr>
          </a:p>
        </p:txBody>
      </p:sp>
      <p:sp>
        <p:nvSpPr>
          <p:cNvPr id="9" name="Rounded Rectangular Callout 8"/>
          <p:cNvSpPr/>
          <p:nvPr/>
        </p:nvSpPr>
        <p:spPr>
          <a:xfrm>
            <a:off x="1371600" y="3657600"/>
            <a:ext cx="6629400" cy="2514600"/>
          </a:xfrm>
          <a:prstGeom prst="wedgeRoundRectCallout">
            <a:avLst>
              <a:gd name="adj1" fmla="val -61572"/>
              <a:gd name="adj2" fmla="val 4612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2900" lvl="0" indent="-342900" algn="just">
              <a:buFont typeface="Calibri" pitchFamily="34" charset="0"/>
              <a:buChar char="‒"/>
            </a:pPr>
            <a:r>
              <a:rPr lang="en-US" sz="2400">
                <a:latin typeface="Times New Roman" pitchFamily="18" charset="0"/>
                <a:cs typeface="Times New Roman" pitchFamily="18" charset="0"/>
              </a:rPr>
              <a:t>Mô hình dữ liệu hướng đối tượng; </a:t>
            </a:r>
          </a:p>
          <a:p>
            <a:pPr marL="342900" lvl="0" indent="-342900" algn="just">
              <a:buFont typeface="Calibri" pitchFamily="34" charset="0"/>
              <a:buChar char="‒"/>
            </a:pPr>
            <a:r>
              <a:rPr lang="en-US" sz="2400">
                <a:latin typeface="Times New Roman" pitchFamily="18" charset="0"/>
                <a:cs typeface="Times New Roman" pitchFamily="18" charset="0"/>
              </a:rPr>
              <a:t>Mô hình dữ liệu quan hệ; </a:t>
            </a:r>
          </a:p>
          <a:p>
            <a:pPr marL="342900" lvl="0" indent="-342900" algn="just">
              <a:buFont typeface="Calibri" pitchFamily="34" charset="0"/>
              <a:buChar char="‒"/>
            </a:pPr>
            <a:r>
              <a:rPr lang="en-US" sz="2400">
                <a:latin typeface="Times New Roman" pitchFamily="18" charset="0"/>
                <a:cs typeface="Times New Roman" pitchFamily="18" charset="0"/>
              </a:rPr>
              <a:t>Mô hình dữ liệu phân cấp.</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89" y="5979006"/>
            <a:ext cx="438211" cy="438211"/>
          </a:xfrm>
          <a:prstGeom prst="rect">
            <a:avLst/>
          </a:prstGeom>
        </p:spPr>
      </p:pic>
    </p:spTree>
    <p:extLst>
      <p:ext uri="{BB962C8B-B14F-4D97-AF65-F5344CB8AC3E}">
        <p14:creationId xmlns:p14="http://schemas.microsoft.com/office/powerpoint/2010/main" val="25286215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nextCondLst>
                <p:cond evt="onClick" delay="0">
                  <p:tgtEl>
                    <p:spTgt spid="10"/>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1&gt; Mô hình dữ liệu quan hệ</a:t>
            </a:r>
          </a:p>
        </p:txBody>
      </p:sp>
      <p:sp>
        <p:nvSpPr>
          <p:cNvPr id="3" name="Slide Number Placeholder 2"/>
          <p:cNvSpPr>
            <a:spLocks noGrp="1"/>
          </p:cNvSpPr>
          <p:nvPr>
            <p:ph type="sldNum" sz="quarter" idx="4"/>
          </p:nvPr>
        </p:nvSpPr>
        <p:spPr/>
        <p:txBody>
          <a:bodyPr/>
          <a:lstStyle/>
          <a:p>
            <a:fld id="{B6F15528-21DE-4FAA-801E-634DDDAF4B2B}" type="slidenum">
              <a:rPr lang="en-US" smtClean="0"/>
              <a:pPr/>
              <a:t>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9975" y="5562600"/>
            <a:ext cx="537825" cy="512009"/>
          </a:xfrm>
          <a:prstGeom prst="rect">
            <a:avLst/>
          </a:prstGeom>
        </p:spPr>
      </p:pic>
      <p:sp>
        <p:nvSpPr>
          <p:cNvPr id="5" name="Rectangular Callout 4"/>
          <p:cNvSpPr/>
          <p:nvPr/>
        </p:nvSpPr>
        <p:spPr>
          <a:xfrm>
            <a:off x="952500" y="990600"/>
            <a:ext cx="7239000" cy="3422986"/>
          </a:xfrm>
          <a:prstGeom prst="wedgeRectCallout">
            <a:avLst>
              <a:gd name="adj1" fmla="val 54289"/>
              <a:gd name="adj2" fmla="val 88236"/>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lgn="just">
              <a:buFont typeface="Times New Roman" pitchFamily="18" charset="0"/>
              <a:buChar char="‒"/>
            </a:pPr>
            <a:r>
              <a:rPr lang="en-US" sz="2400">
                <a:latin typeface="Times New Roman" pitchFamily="18" charset="0"/>
                <a:cs typeface="Times New Roman" pitchFamily="18" charset="0"/>
              </a:rPr>
              <a:t>Theo mức mô tả chi tiết về CSDL, có thể phân chia các mô hình thành 2 </a:t>
            </a:r>
            <a:r>
              <a:rPr lang="en-US" sz="2400" smtClean="0">
                <a:latin typeface="Times New Roman" pitchFamily="18" charset="0"/>
                <a:cs typeface="Times New Roman" pitchFamily="18" charset="0"/>
              </a:rPr>
              <a:t>loại:</a:t>
            </a:r>
          </a:p>
          <a:p>
            <a:pPr marL="800100" lvl="1" indent="-342900" algn="just">
              <a:buFont typeface="Times New Roman" pitchFamily="18" charset="0"/>
              <a:buChar char="+"/>
            </a:pPr>
            <a:r>
              <a:rPr lang="en-US" sz="2400" b="1" i="1">
                <a:latin typeface="Times New Roman" pitchFamily="18" charset="0"/>
                <a:cs typeface="Times New Roman" pitchFamily="18" charset="0"/>
              </a:rPr>
              <a:t>Các mô hình vật lí</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a:t>
            </a:r>
            <a:r>
              <a:rPr lang="en-US" sz="2400" i="1">
                <a:latin typeface="Times New Roman" pitchFamily="18" charset="0"/>
                <a:cs typeface="Times New Roman" pitchFamily="18" charset="0"/>
              </a:rPr>
              <a:t>còn được gọi là các mô hình dữ liệu bậc thấp</a:t>
            </a:r>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cho biết dữ liệu được lưu trữ như thế nào.</a:t>
            </a:r>
          </a:p>
          <a:p>
            <a:pPr marL="800100" lvl="1" indent="-342900" algn="just">
              <a:buFont typeface="Times New Roman" pitchFamily="18" charset="0"/>
              <a:buChar char="+"/>
            </a:pPr>
            <a:r>
              <a:rPr lang="en-US" sz="2400" b="1" i="1" smtClean="0">
                <a:latin typeface="Times New Roman" pitchFamily="18" charset="0"/>
                <a:cs typeface="Times New Roman" pitchFamily="18" charset="0"/>
              </a:rPr>
              <a:t>Các </a:t>
            </a:r>
            <a:r>
              <a:rPr lang="en-US" sz="2400" b="1" i="1">
                <a:latin typeface="Times New Roman" pitchFamily="18" charset="0"/>
                <a:cs typeface="Times New Roman" pitchFamily="18" charset="0"/>
              </a:rPr>
              <a:t>mô hình lôgic</a:t>
            </a: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a:t>
            </a:r>
            <a:r>
              <a:rPr lang="en-US" sz="2400" i="1">
                <a:latin typeface="Times New Roman" pitchFamily="18" charset="0"/>
                <a:cs typeface="Times New Roman" pitchFamily="18" charset="0"/>
              </a:rPr>
              <a:t>còn được gọi là mô hình dữ liệu bậc cao</a:t>
            </a:r>
            <a:r>
              <a:rPr lang="en-US" sz="2400" smtClean="0">
                <a:latin typeface="Times New Roman" pitchFamily="18" charset="0"/>
                <a:cs typeface="Times New Roman" pitchFamily="18" charset="0"/>
              </a:rPr>
              <a:t>): </a:t>
            </a:r>
            <a:r>
              <a:rPr lang="en-US" sz="2400">
                <a:latin typeface="Times New Roman" pitchFamily="18" charset="0"/>
                <a:cs typeface="Times New Roman" pitchFamily="18" charset="0"/>
              </a:rPr>
              <a:t>cho mô tả CSDL ở mức khái niệm và mức khung </a:t>
            </a:r>
            <a:r>
              <a:rPr lang="en-US" sz="2400" smtClean="0">
                <a:latin typeface="Times New Roman" pitchFamily="18" charset="0"/>
                <a:cs typeface="Times New Roman" pitchFamily="18" charset="0"/>
              </a:rPr>
              <a:t>nhìn.</a:t>
            </a:r>
          </a:p>
        </p:txBody>
      </p:sp>
    </p:spTree>
    <p:extLst>
      <p:ext uri="{BB962C8B-B14F-4D97-AF65-F5344CB8AC3E}">
        <p14:creationId xmlns:p14="http://schemas.microsoft.com/office/powerpoint/2010/main" val="3268419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2323</TotalTime>
  <Words>1733</Words>
  <Application>Microsoft Office PowerPoint</Application>
  <PresentationFormat>On-screen Show (4:3)</PresentationFormat>
  <Paragraphs>133</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Courier New</vt:lpstr>
      <vt:lpstr>Times New Roman</vt:lpstr>
      <vt:lpstr>Wingdings</vt:lpstr>
      <vt:lpstr>Office Theme</vt:lpstr>
      <vt:lpstr>§10 CƠ SỞ DỮ LIỆU QUAN HỆ</vt:lpstr>
      <vt:lpstr>PowerPoint Presentation</vt:lpstr>
      <vt:lpstr>PowerPoint Presentation</vt:lpstr>
      <vt:lpstr>PowerPoint Presentation</vt:lpstr>
      <vt:lpstr>PowerPoint Presentation</vt:lpstr>
      <vt:lpstr>1&gt; Mô hình dữ liệu quan hệ</vt:lpstr>
      <vt:lpstr>1&gt; Mô hình dữ liệu quan hệ</vt:lpstr>
      <vt:lpstr>1&gt; Mô hình dữ liệu quan hệ</vt:lpstr>
      <vt:lpstr>1&gt; Mô hình dữ liệu quan hệ</vt:lpstr>
      <vt:lpstr>1&gt; Mô hình dữ liệu quan hệ</vt:lpstr>
      <vt:lpstr>1&gt; Mô hình dữ liệu quan hệ</vt:lpstr>
      <vt:lpstr>2&gt; Cơ sở dữ liệu quan hệ</vt:lpstr>
      <vt:lpstr>2&gt; Cơ sở dữ liệu quan hệ</vt:lpstr>
      <vt:lpstr>2&gt; Cơ sở dữ liệu quan hệ</vt:lpstr>
      <vt:lpstr>2&gt; Cơ sở dữ liệu quan hệ</vt:lpstr>
      <vt:lpstr>2&gt; Cơ sở dữ liệu quan hệ</vt:lpstr>
      <vt:lpstr>2&gt; Cơ sở dữ liệu quan hệ</vt:lpstr>
      <vt:lpstr>2&gt; Cơ sở dữ liệu quan hệ</vt:lpstr>
      <vt:lpstr>2&gt; Cơ sở dữ liệu quan hệ</vt:lpstr>
      <vt:lpstr>2&gt; Cơ sở dữ liệu quan hệ</vt:lpstr>
      <vt:lpstr>2&gt; Cơ sở dữ liệu quan hệ</vt:lpstr>
      <vt:lpstr>2&gt; Cơ sở dữ liệu quan hệ</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Trường</dc:creator>
  <cp:lastModifiedBy>Vu_Truong</cp:lastModifiedBy>
  <cp:revision>274</cp:revision>
  <cp:lastPrinted>2020-10-05T01:40:52Z</cp:lastPrinted>
  <dcterms:created xsi:type="dcterms:W3CDTF">2006-08-16T00:00:00Z</dcterms:created>
  <dcterms:modified xsi:type="dcterms:W3CDTF">2020-10-10T14:30:22Z</dcterms:modified>
</cp:coreProperties>
</file>