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309" r:id="rId2"/>
    <p:sldId id="287" r:id="rId3"/>
    <p:sldId id="288" r:id="rId4"/>
    <p:sldId id="313" r:id="rId5"/>
    <p:sldId id="315" r:id="rId6"/>
    <p:sldId id="312" r:id="rId7"/>
    <p:sldId id="314" r:id="rId8"/>
    <p:sldId id="318" r:id="rId9"/>
    <p:sldId id="319" r:id="rId10"/>
    <p:sldId id="320" r:id="rId11"/>
    <p:sldId id="321" r:id="rId12"/>
    <p:sldId id="323" r:id="rId13"/>
    <p:sldId id="324" r:id="rId14"/>
    <p:sldId id="325" r:id="rId15"/>
    <p:sldId id="326" r:id="rId16"/>
    <p:sldId id="327" r:id="rId17"/>
    <p:sldId id="328" r:id="rId18"/>
    <p:sldId id="329" r:id="rId19"/>
    <p:sldId id="33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80" y="4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5D5D6F-CDBF-4E2F-B396-D8F661505F59}" type="datetimeFigureOut">
              <a:rPr lang="en-US" smtClean="0"/>
              <a:t>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6ACE6-B1FB-4DB9-80DB-AC20698281EB}" type="slidenum">
              <a:rPr lang="en-US" smtClean="0"/>
              <a:t>‹#›</a:t>
            </a:fld>
            <a:endParaRPr lang="en-US"/>
          </a:p>
        </p:txBody>
      </p:sp>
    </p:spTree>
    <p:extLst>
      <p:ext uri="{BB962C8B-B14F-4D97-AF65-F5344CB8AC3E}">
        <p14:creationId xmlns:p14="http://schemas.microsoft.com/office/powerpoint/2010/main" val="3733390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6ACE6-B1FB-4DB9-80DB-AC20698281EB}" type="slidenum">
              <a:rPr lang="en-US" smtClean="0"/>
              <a:t>3</a:t>
            </a:fld>
            <a:endParaRPr lang="en-US"/>
          </a:p>
        </p:txBody>
      </p:sp>
    </p:spTree>
    <p:extLst>
      <p:ext uri="{BB962C8B-B14F-4D97-AF65-F5344CB8AC3E}">
        <p14:creationId xmlns:p14="http://schemas.microsoft.com/office/powerpoint/2010/main" val="1462202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6ACE6-B1FB-4DB9-80DB-AC20698281EB}" type="slidenum">
              <a:rPr lang="en-US" smtClean="0"/>
              <a:t>13</a:t>
            </a:fld>
            <a:endParaRPr lang="en-US"/>
          </a:p>
        </p:txBody>
      </p:sp>
    </p:spTree>
    <p:extLst>
      <p:ext uri="{BB962C8B-B14F-4D97-AF65-F5344CB8AC3E}">
        <p14:creationId xmlns:p14="http://schemas.microsoft.com/office/powerpoint/2010/main" val="2349706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6ACE6-B1FB-4DB9-80DB-AC20698281EB}" type="slidenum">
              <a:rPr lang="en-US" smtClean="0"/>
              <a:t>14</a:t>
            </a:fld>
            <a:endParaRPr lang="en-US"/>
          </a:p>
        </p:txBody>
      </p:sp>
    </p:spTree>
    <p:extLst>
      <p:ext uri="{BB962C8B-B14F-4D97-AF65-F5344CB8AC3E}">
        <p14:creationId xmlns:p14="http://schemas.microsoft.com/office/powerpoint/2010/main" val="327138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6ACE6-B1FB-4DB9-80DB-AC20698281EB}" type="slidenum">
              <a:rPr lang="en-US" smtClean="0"/>
              <a:t>15</a:t>
            </a:fld>
            <a:endParaRPr lang="en-US"/>
          </a:p>
        </p:txBody>
      </p:sp>
    </p:spTree>
    <p:extLst>
      <p:ext uri="{BB962C8B-B14F-4D97-AF65-F5344CB8AC3E}">
        <p14:creationId xmlns:p14="http://schemas.microsoft.com/office/powerpoint/2010/main" val="2067396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6ACE6-B1FB-4DB9-80DB-AC20698281EB}" type="slidenum">
              <a:rPr lang="en-US" smtClean="0"/>
              <a:t>16</a:t>
            </a:fld>
            <a:endParaRPr lang="en-US"/>
          </a:p>
        </p:txBody>
      </p:sp>
    </p:spTree>
    <p:extLst>
      <p:ext uri="{BB962C8B-B14F-4D97-AF65-F5344CB8AC3E}">
        <p14:creationId xmlns:p14="http://schemas.microsoft.com/office/powerpoint/2010/main" val="3474231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6ACE6-B1FB-4DB9-80DB-AC20698281EB}" type="slidenum">
              <a:rPr lang="en-US" smtClean="0"/>
              <a:t>5</a:t>
            </a:fld>
            <a:endParaRPr lang="en-US"/>
          </a:p>
        </p:txBody>
      </p:sp>
    </p:spTree>
    <p:extLst>
      <p:ext uri="{BB962C8B-B14F-4D97-AF65-F5344CB8AC3E}">
        <p14:creationId xmlns:p14="http://schemas.microsoft.com/office/powerpoint/2010/main" val="2235780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6ACE6-B1FB-4DB9-80DB-AC20698281EB}" type="slidenum">
              <a:rPr lang="en-US" smtClean="0"/>
              <a:t>6</a:t>
            </a:fld>
            <a:endParaRPr lang="en-US"/>
          </a:p>
        </p:txBody>
      </p:sp>
    </p:spTree>
    <p:extLst>
      <p:ext uri="{BB962C8B-B14F-4D97-AF65-F5344CB8AC3E}">
        <p14:creationId xmlns:p14="http://schemas.microsoft.com/office/powerpoint/2010/main" val="1355434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6ACE6-B1FB-4DB9-80DB-AC20698281EB}" type="slidenum">
              <a:rPr lang="en-US" smtClean="0"/>
              <a:t>7</a:t>
            </a:fld>
            <a:endParaRPr lang="en-US"/>
          </a:p>
        </p:txBody>
      </p:sp>
    </p:spTree>
    <p:extLst>
      <p:ext uri="{BB962C8B-B14F-4D97-AF65-F5344CB8AC3E}">
        <p14:creationId xmlns:p14="http://schemas.microsoft.com/office/powerpoint/2010/main" val="1315868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6ACE6-B1FB-4DB9-80DB-AC20698281EB}" type="slidenum">
              <a:rPr lang="en-US" smtClean="0"/>
              <a:t>8</a:t>
            </a:fld>
            <a:endParaRPr lang="en-US"/>
          </a:p>
        </p:txBody>
      </p:sp>
    </p:spTree>
    <p:extLst>
      <p:ext uri="{BB962C8B-B14F-4D97-AF65-F5344CB8AC3E}">
        <p14:creationId xmlns:p14="http://schemas.microsoft.com/office/powerpoint/2010/main" val="2495396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6ACE6-B1FB-4DB9-80DB-AC20698281EB}" type="slidenum">
              <a:rPr lang="en-US" smtClean="0"/>
              <a:t>9</a:t>
            </a:fld>
            <a:endParaRPr lang="en-US"/>
          </a:p>
        </p:txBody>
      </p:sp>
    </p:spTree>
    <p:extLst>
      <p:ext uri="{BB962C8B-B14F-4D97-AF65-F5344CB8AC3E}">
        <p14:creationId xmlns:p14="http://schemas.microsoft.com/office/powerpoint/2010/main" val="1475208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6ACE6-B1FB-4DB9-80DB-AC20698281EB}" type="slidenum">
              <a:rPr lang="en-US" smtClean="0"/>
              <a:t>10</a:t>
            </a:fld>
            <a:endParaRPr lang="en-US"/>
          </a:p>
        </p:txBody>
      </p:sp>
    </p:spTree>
    <p:extLst>
      <p:ext uri="{BB962C8B-B14F-4D97-AF65-F5344CB8AC3E}">
        <p14:creationId xmlns:p14="http://schemas.microsoft.com/office/powerpoint/2010/main" val="1268124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6ACE6-B1FB-4DB9-80DB-AC20698281EB}" type="slidenum">
              <a:rPr lang="en-US" smtClean="0"/>
              <a:t>11</a:t>
            </a:fld>
            <a:endParaRPr lang="en-US"/>
          </a:p>
        </p:txBody>
      </p:sp>
    </p:spTree>
    <p:extLst>
      <p:ext uri="{BB962C8B-B14F-4D97-AF65-F5344CB8AC3E}">
        <p14:creationId xmlns:p14="http://schemas.microsoft.com/office/powerpoint/2010/main" val="818775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6ACE6-B1FB-4DB9-80DB-AC20698281EB}" type="slidenum">
              <a:rPr lang="en-US" smtClean="0"/>
              <a:t>12</a:t>
            </a:fld>
            <a:endParaRPr lang="en-US"/>
          </a:p>
        </p:txBody>
      </p:sp>
    </p:spTree>
    <p:extLst>
      <p:ext uri="{BB962C8B-B14F-4D97-AF65-F5344CB8AC3E}">
        <p14:creationId xmlns:p14="http://schemas.microsoft.com/office/powerpoint/2010/main" val="3625956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248F41-61BA-44AB-9C09-1757113D1C4E}"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4275624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248F41-61BA-44AB-9C09-1757113D1C4E}"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1928833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248F41-61BA-44AB-9C09-1757113D1C4E}"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1705320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248F41-61BA-44AB-9C09-1757113D1C4E}"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389632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248F41-61BA-44AB-9C09-1757113D1C4E}"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4136542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248F41-61BA-44AB-9C09-1757113D1C4E}"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1536853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248F41-61BA-44AB-9C09-1757113D1C4E}" type="datetimeFigureOut">
              <a:rPr lang="en-US" smtClean="0"/>
              <a:t>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598514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248F41-61BA-44AB-9C09-1757113D1C4E}" type="datetimeFigureOut">
              <a:rPr lang="en-US" smtClean="0"/>
              <a:t>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1486871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48F41-61BA-44AB-9C09-1757113D1C4E}" type="datetimeFigureOut">
              <a:rPr lang="en-US" smtClean="0"/>
              <a:t>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3260759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248F41-61BA-44AB-9C09-1757113D1C4E}"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3339539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248F41-61BA-44AB-9C09-1757113D1C4E}"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3114467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48F41-61BA-44AB-9C09-1757113D1C4E}" type="datetimeFigureOut">
              <a:rPr lang="en-US" smtClean="0"/>
              <a:t>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85E4B-7911-4D6C-9BB2-8BA484EC3CB5}" type="slidenum">
              <a:rPr lang="en-US" smtClean="0"/>
              <a:t>‹#›</a:t>
            </a:fld>
            <a:endParaRPr lang="en-US"/>
          </a:p>
        </p:txBody>
      </p:sp>
    </p:spTree>
    <p:extLst>
      <p:ext uri="{BB962C8B-B14F-4D97-AF65-F5344CB8AC3E}">
        <p14:creationId xmlns:p14="http://schemas.microsoft.com/office/powerpoint/2010/main" val="1654586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6.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8.jpg"/></Relationships>
</file>

<file path=ppt/slides/_rels/slide1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6.png"/><Relationship Id="rId7" Type="http://schemas.openxmlformats.org/officeDocument/2006/relationships/image" Target="../media/image31.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6.png"/><Relationship Id="rId7"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6.png"/><Relationship Id="rId7"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6.png"/><Relationship Id="rId7"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person, laser&#10;&#10;Description automatically generated">
            <a:extLst>
              <a:ext uri="{FF2B5EF4-FFF2-40B4-BE49-F238E27FC236}">
                <a16:creationId xmlns:a16="http://schemas.microsoft.com/office/drawing/2014/main" id="{0AECD9A1-B6FA-46AD-A096-BE1F2876B683}"/>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1" name="Rectangle 8">
            <a:extLst>
              <a:ext uri="{FF2B5EF4-FFF2-40B4-BE49-F238E27FC236}">
                <a16:creationId xmlns:a16="http://schemas.microsoft.com/office/drawing/2014/main" id="{4A9B8C59-B2B8-4614-8152-F26CEEE25682}"/>
              </a:ext>
            </a:extLst>
          </p:cNvPr>
          <p:cNvSpPr>
            <a:spLocks noChangeArrowheads="1"/>
          </p:cNvSpPr>
          <p:nvPr/>
        </p:nvSpPr>
        <p:spPr bwMode="auto">
          <a:xfrm>
            <a:off x="7081" y="2773205"/>
            <a:ext cx="12176335" cy="953454"/>
          </a:xfrm>
          <a:prstGeom prst="rect">
            <a:avLst/>
          </a:prstGeom>
          <a:solidFill>
            <a:schemeClr val="bg1">
              <a:alpha val="69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FFFF00"/>
              </a:solidFill>
            </a:endParaRPr>
          </a:p>
        </p:txBody>
      </p:sp>
      <p:sp>
        <p:nvSpPr>
          <p:cNvPr id="13" name="TextBox 10">
            <a:extLst>
              <a:ext uri="{FF2B5EF4-FFF2-40B4-BE49-F238E27FC236}">
                <a16:creationId xmlns:a16="http://schemas.microsoft.com/office/drawing/2014/main" id="{637E2605-A0AF-4BDE-BB33-1887B4646FDD}"/>
              </a:ext>
            </a:extLst>
          </p:cNvPr>
          <p:cNvSpPr>
            <a:spLocks noChangeArrowheads="1"/>
          </p:cNvSpPr>
          <p:nvPr>
            <p:custDataLst>
              <p:tags r:id="rId1"/>
            </p:custDataLst>
          </p:nvPr>
        </p:nvSpPr>
        <p:spPr bwMode="auto">
          <a:xfrm>
            <a:off x="-8563" y="2773206"/>
            <a:ext cx="12191979" cy="95345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ja-JP" sz="5000" b="1">
                <a:solidFill>
                  <a:srgbClr val="002060"/>
                </a:solidFill>
                <a:ea typeface="ＭＳ Ｐゴシック" panose="020B0600070205080204" pitchFamily="50" charset="-128"/>
              </a:rPr>
              <a:t>Sơ lược về Laser</a:t>
            </a:r>
            <a:endParaRPr lang="en-US" altLang="en-US" sz="5000" b="1">
              <a:solidFill>
                <a:srgbClr val="002060"/>
              </a:solidFill>
            </a:endParaRPr>
          </a:p>
        </p:txBody>
      </p:sp>
      <p:sp>
        <p:nvSpPr>
          <p:cNvPr id="15" name="TextBox 11">
            <a:extLst>
              <a:ext uri="{FF2B5EF4-FFF2-40B4-BE49-F238E27FC236}">
                <a16:creationId xmlns:a16="http://schemas.microsoft.com/office/drawing/2014/main" id="{6A4D15F6-BFF6-40EB-A4ED-D45D7449C567}"/>
              </a:ext>
            </a:extLst>
          </p:cNvPr>
          <p:cNvSpPr>
            <a:spLocks noChangeArrowheads="1"/>
          </p:cNvSpPr>
          <p:nvPr>
            <p:custDataLst>
              <p:tags r:id="rId2"/>
            </p:custDataLst>
          </p:nvPr>
        </p:nvSpPr>
        <p:spPr bwMode="auto">
          <a:xfrm>
            <a:off x="152400" y="2943465"/>
            <a:ext cx="1875640" cy="61293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000" b="1" i="1">
                <a:solidFill>
                  <a:srgbClr val="002060"/>
                </a:solidFill>
                <a:latin typeface="Times New Roman" panose="02020603050405020304" pitchFamily="18" charset="0"/>
                <a:cs typeface="Times New Roman" panose="02020603050405020304" pitchFamily="18" charset="0"/>
              </a:rPr>
              <a:t>Bài 34</a:t>
            </a:r>
          </a:p>
        </p:txBody>
      </p:sp>
    </p:spTree>
    <p:extLst>
      <p:ext uri="{BB962C8B-B14F-4D97-AF65-F5344CB8AC3E}">
        <p14:creationId xmlns:p14="http://schemas.microsoft.com/office/powerpoint/2010/main" val="505195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7981CC-B42F-4ECB-90BB-EC434DF38284}"/>
              </a:ext>
            </a:extLst>
          </p:cNvPr>
          <p:cNvGrpSpPr/>
          <p:nvPr/>
        </p:nvGrpSpPr>
        <p:grpSpPr>
          <a:xfrm>
            <a:off x="-271124" y="58878"/>
            <a:ext cx="6062323" cy="505010"/>
            <a:chOff x="38033" y="2282878"/>
            <a:chExt cx="7543268" cy="704958"/>
          </a:xfrm>
        </p:grpSpPr>
        <p:grpSp>
          <p:nvGrpSpPr>
            <p:cNvPr id="7" name="Group 70">
              <a:extLst>
                <a:ext uri="{FF2B5EF4-FFF2-40B4-BE49-F238E27FC236}">
                  <a16:creationId xmlns:a16="http://schemas.microsoft.com/office/drawing/2014/main" id="{62A280E9-FF8F-4812-9B41-B18049989109}"/>
                </a:ext>
              </a:extLst>
            </p:cNvPr>
            <p:cNvGrpSpPr>
              <a:grpSpLocks/>
            </p:cNvGrpSpPr>
            <p:nvPr/>
          </p:nvGrpSpPr>
          <p:grpSpPr bwMode="auto">
            <a:xfrm>
              <a:off x="368179" y="2294628"/>
              <a:ext cx="7213122" cy="693208"/>
              <a:chOff x="607010" y="3430752"/>
              <a:chExt cx="3714421" cy="1335216"/>
            </a:xfrm>
          </p:grpSpPr>
          <p:pic>
            <p:nvPicPr>
              <p:cNvPr id="10" name="Picture 9" descr="empty-green-rectangle">
                <a:extLst>
                  <a:ext uri="{FF2B5EF4-FFF2-40B4-BE49-F238E27FC236}">
                    <a16:creationId xmlns:a16="http://schemas.microsoft.com/office/drawing/2014/main" id="{834446A4-27A5-4D43-957D-0A97D3BE8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932B3BED-F302-4CB5-AA4B-4AE40327F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9F1DCAB2-F75F-4E9E-B8C9-8BA1E7C96473}"/>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29BCE00-2C31-4ADB-BEE8-FE3CFD6DE658}"/>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Cấu tạo và hoạt động của laser</a:t>
              </a:r>
              <a:endParaRPr lang="en-US" sz="2500" b="0" i="1" dirty="0">
                <a:cs typeface="Arial" panose="020B0604020202020204" pitchFamily="34" charset="0"/>
              </a:endParaRPr>
            </a:p>
          </p:txBody>
        </p:sp>
      </p:grpSp>
      <p:sp>
        <p:nvSpPr>
          <p:cNvPr id="12" name="Content Placeholder 2">
            <a:extLst>
              <a:ext uri="{FF2B5EF4-FFF2-40B4-BE49-F238E27FC236}">
                <a16:creationId xmlns:a16="http://schemas.microsoft.com/office/drawing/2014/main" id="{0D16E92B-5055-4584-9193-B5537A9AA0C7}"/>
              </a:ext>
            </a:extLst>
          </p:cNvPr>
          <p:cNvSpPr txBox="1">
            <a:spLocks/>
          </p:cNvSpPr>
          <p:nvPr/>
        </p:nvSpPr>
        <p:spPr bwMode="auto">
          <a:xfrm>
            <a:off x="281068" y="619267"/>
            <a:ext cx="4824331"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3. Cấu tạo laser</a:t>
            </a:r>
          </a:p>
        </p:txBody>
      </p:sp>
      <p:sp>
        <p:nvSpPr>
          <p:cNvPr id="20" name="Rectangle 6">
            <a:extLst>
              <a:ext uri="{FF2B5EF4-FFF2-40B4-BE49-F238E27FC236}">
                <a16:creationId xmlns:a16="http://schemas.microsoft.com/office/drawing/2014/main" id="{F50F1BF3-625D-48A7-A745-6727400EC28E}"/>
              </a:ext>
            </a:extLst>
          </p:cNvPr>
          <p:cNvSpPr>
            <a:spLocks noChangeArrowheads="1"/>
          </p:cNvSpPr>
          <p:nvPr/>
        </p:nvSpPr>
        <p:spPr bwMode="auto">
          <a:xfrm>
            <a:off x="149627" y="2840119"/>
            <a:ext cx="3630518" cy="794834"/>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1" name="Rectangle 6">
            <a:extLst>
              <a:ext uri="{FF2B5EF4-FFF2-40B4-BE49-F238E27FC236}">
                <a16:creationId xmlns:a16="http://schemas.microsoft.com/office/drawing/2014/main" id="{1AAC0BE7-6D66-4BAE-91F7-0422C061B5AE}"/>
              </a:ext>
            </a:extLst>
          </p:cNvPr>
          <p:cNvSpPr>
            <a:spLocks noChangeArrowheads="1"/>
          </p:cNvSpPr>
          <p:nvPr/>
        </p:nvSpPr>
        <p:spPr bwMode="auto">
          <a:xfrm>
            <a:off x="149629" y="2155758"/>
            <a:ext cx="2895227" cy="757127"/>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3" name="Rectangle 6">
            <a:extLst>
              <a:ext uri="{FF2B5EF4-FFF2-40B4-BE49-F238E27FC236}">
                <a16:creationId xmlns:a16="http://schemas.microsoft.com/office/drawing/2014/main" id="{C5CABB11-E128-483C-9EF5-975C67C0012E}"/>
              </a:ext>
            </a:extLst>
          </p:cNvPr>
          <p:cNvSpPr>
            <a:spLocks noChangeArrowheads="1"/>
          </p:cNvSpPr>
          <p:nvPr/>
        </p:nvSpPr>
        <p:spPr bwMode="auto">
          <a:xfrm>
            <a:off x="149628" y="3447469"/>
            <a:ext cx="3168607" cy="719181"/>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7" name="Rectangle 6">
            <a:extLst>
              <a:ext uri="{FF2B5EF4-FFF2-40B4-BE49-F238E27FC236}">
                <a16:creationId xmlns:a16="http://schemas.microsoft.com/office/drawing/2014/main" id="{5B942CC5-18B3-4500-9B1A-DDD84C4BB3F8}"/>
              </a:ext>
            </a:extLst>
          </p:cNvPr>
          <p:cNvSpPr>
            <a:spLocks noChangeArrowheads="1"/>
          </p:cNvSpPr>
          <p:nvPr/>
        </p:nvSpPr>
        <p:spPr bwMode="auto">
          <a:xfrm>
            <a:off x="149627" y="4123558"/>
            <a:ext cx="3074340" cy="731488"/>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823666B6-240C-4B18-B2F9-1B677267BB51}"/>
              </a:ext>
            </a:extLst>
          </p:cNvPr>
          <p:cNvGrpSpPr/>
          <p:nvPr/>
        </p:nvGrpSpPr>
        <p:grpSpPr>
          <a:xfrm>
            <a:off x="160274" y="1083622"/>
            <a:ext cx="11892371" cy="2261935"/>
            <a:chOff x="392748" y="1138550"/>
            <a:chExt cx="11593288" cy="759051"/>
          </a:xfrm>
        </p:grpSpPr>
        <p:grpSp>
          <p:nvGrpSpPr>
            <p:cNvPr id="24" name="Group 23">
              <a:extLst>
                <a:ext uri="{FF2B5EF4-FFF2-40B4-BE49-F238E27FC236}">
                  <a16:creationId xmlns:a16="http://schemas.microsoft.com/office/drawing/2014/main" id="{DF343CD7-D17F-448F-B828-CE862393D218}"/>
                </a:ext>
              </a:extLst>
            </p:cNvPr>
            <p:cNvGrpSpPr/>
            <p:nvPr/>
          </p:nvGrpSpPr>
          <p:grpSpPr>
            <a:xfrm>
              <a:off x="392748" y="1138550"/>
              <a:ext cx="11593288" cy="759051"/>
              <a:chOff x="1314997" y="2125361"/>
              <a:chExt cx="2231091" cy="864745"/>
            </a:xfrm>
          </p:grpSpPr>
          <p:pic>
            <p:nvPicPr>
              <p:cNvPr id="28" name="Picture 4" descr="empty-blue-rectangle">
                <a:extLst>
                  <a:ext uri="{FF2B5EF4-FFF2-40B4-BE49-F238E27FC236}">
                    <a16:creationId xmlns:a16="http://schemas.microsoft.com/office/drawing/2014/main" id="{629826AC-C80F-4375-BF1D-B3429D3B6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14997" y="2125361"/>
                <a:ext cx="2231091" cy="86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26060">
                <a:extLst>
                  <a:ext uri="{FF2B5EF4-FFF2-40B4-BE49-F238E27FC236}">
                    <a16:creationId xmlns:a16="http://schemas.microsoft.com/office/drawing/2014/main" id="{68A182EA-C7C2-44E1-AFDB-E39792BB50E1}"/>
                  </a:ext>
                </a:extLst>
              </p:cNvPr>
              <p:cNvSpPr>
                <a:spLocks noChangeArrowheads="1"/>
              </p:cNvSpPr>
              <p:nvPr/>
            </p:nvSpPr>
            <p:spPr bwMode="auto">
              <a:xfrm>
                <a:off x="1418774" y="2179131"/>
                <a:ext cx="2026953" cy="579232"/>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6" name="Content Placeholder 2">
              <a:extLst>
                <a:ext uri="{FF2B5EF4-FFF2-40B4-BE49-F238E27FC236}">
                  <a16:creationId xmlns:a16="http://schemas.microsoft.com/office/drawing/2014/main" id="{F931D3FC-9808-4FEE-AC71-7E448FEA240D}"/>
                </a:ext>
              </a:extLst>
            </p:cNvPr>
            <p:cNvSpPr txBox="1">
              <a:spLocks/>
            </p:cNvSpPr>
            <p:nvPr/>
          </p:nvSpPr>
          <p:spPr>
            <a:xfrm>
              <a:off x="800805" y="1175818"/>
              <a:ext cx="10777172" cy="6730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b="0" i="0" u="none" strike="noStrike" kern="1200" baseline="0">
                  <a:latin typeface="Arial" panose="020B0604020202020204" pitchFamily="34" charset="0"/>
                  <a:cs typeface="Arial" panose="020B0604020202020204" pitchFamily="34" charset="0"/>
                </a:rPr>
                <a:t>Thanh rubi hình trụ A được mài nhẵn hai đầu vuông góc với trục của thanh</a:t>
              </a:r>
            </a:p>
            <a:p>
              <a:pPr marL="287338" indent="-287338" algn="just" defTabSz="1095375">
                <a:buClr>
                  <a:schemeClr val="tx2"/>
                </a:buClr>
                <a:buSzPct val="95000"/>
                <a:buBlip>
                  <a:blip r:embed="rId6"/>
                </a:buBlip>
              </a:pPr>
              <a:r>
                <a:rPr lang="en-US" sz="2500">
                  <a:latin typeface="Arial" panose="020B0604020202020204" pitchFamily="34" charset="0"/>
                  <a:cs typeface="Arial" panose="020B0604020202020204" pitchFamily="34" charset="0"/>
                </a:rPr>
                <a:t>Mặt 1 được mạ bạc thành gương phẳng G1 có mặt phẳng quay vào trong</a:t>
              </a:r>
            </a:p>
            <a:p>
              <a:pPr marL="287338" indent="-287338" algn="just" defTabSz="1095375">
                <a:buClr>
                  <a:schemeClr val="tx2"/>
                </a:buClr>
                <a:buSzPct val="95000"/>
                <a:buBlip>
                  <a:blip r:embed="rId6"/>
                </a:buBlip>
              </a:pPr>
              <a:r>
                <a:rPr lang="en-US" sz="2500" b="0" i="0" u="none" strike="noStrike" kern="1200" baseline="0">
                  <a:latin typeface="Arial" panose="020B0604020202020204" pitchFamily="34" charset="0"/>
                  <a:cs typeface="Arial" panose="020B0604020202020204" pitchFamily="34" charset="0"/>
                </a:rPr>
                <a:t>Mặt 2 l</a:t>
              </a:r>
              <a:r>
                <a:rPr lang="en-US" sz="2500">
                  <a:latin typeface="Arial" panose="020B0604020202020204" pitchFamily="34" charset="0"/>
                  <a:cs typeface="Arial" panose="020B0604020202020204" pitchFamily="34" charset="0"/>
                </a:rPr>
                <a:t>à mặt bán mạ (mạ 1 lớp rất mỏng để phản xạ 50% cường độ chùm sáng tới, còn 50% truyền qua) thành gương phẳng G2 có mặt phản xạ quay về G1 </a:t>
              </a:r>
              <a:endParaRPr lang="en-US" sz="2500" b="0" i="0" u="none" strike="noStrike" kern="1200" baseline="0">
                <a:latin typeface="Arial" panose="020B0604020202020204" pitchFamily="34" charset="0"/>
                <a:cs typeface="Arial" panose="020B0604020202020204" pitchFamily="34" charset="0"/>
              </a:endParaRPr>
            </a:p>
          </p:txBody>
        </p:sp>
      </p:grpSp>
      <p:pic>
        <p:nvPicPr>
          <p:cNvPr id="18" name="Picture 18">
            <a:extLst>
              <a:ext uri="{FF2B5EF4-FFF2-40B4-BE49-F238E27FC236}">
                <a16:creationId xmlns:a16="http://schemas.microsoft.com/office/drawing/2014/main" id="{2C604CBE-E32B-48F3-B5BD-076AC44B26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9257" y="4166650"/>
            <a:ext cx="5521776" cy="1871789"/>
          </a:xfrm>
          <a:prstGeom prst="rect">
            <a:avLst/>
          </a:prstGeom>
          <a:solidFill>
            <a:schemeClr val="accent1"/>
          </a:solidFill>
          <a:ln w="9525">
            <a:solidFill>
              <a:schemeClr val="accent1"/>
            </a:solidFill>
            <a:miter lim="800000"/>
            <a:headEnd/>
            <a:tailEnd/>
          </a:ln>
        </p:spPr>
      </p:pic>
      <p:pic>
        <p:nvPicPr>
          <p:cNvPr id="5" name="Picture 4" descr="Diagram&#10;&#10;Description automatically generated">
            <a:extLst>
              <a:ext uri="{FF2B5EF4-FFF2-40B4-BE49-F238E27FC236}">
                <a16:creationId xmlns:a16="http://schemas.microsoft.com/office/drawing/2014/main" id="{C6339D3A-B575-42E5-8289-0C1A2367A5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3041" y="3733800"/>
            <a:ext cx="4181840" cy="2770136"/>
          </a:xfrm>
          <a:prstGeom prst="rect">
            <a:avLst/>
          </a:prstGeom>
        </p:spPr>
      </p:pic>
    </p:spTree>
    <p:extLst>
      <p:ext uri="{BB962C8B-B14F-4D97-AF65-F5344CB8AC3E}">
        <p14:creationId xmlns:p14="http://schemas.microsoft.com/office/powerpoint/2010/main" val="3233389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7981CC-B42F-4ECB-90BB-EC434DF38284}"/>
              </a:ext>
            </a:extLst>
          </p:cNvPr>
          <p:cNvGrpSpPr/>
          <p:nvPr/>
        </p:nvGrpSpPr>
        <p:grpSpPr>
          <a:xfrm>
            <a:off x="-271124" y="58878"/>
            <a:ext cx="6062323" cy="505010"/>
            <a:chOff x="38033" y="2282878"/>
            <a:chExt cx="7543268" cy="704958"/>
          </a:xfrm>
        </p:grpSpPr>
        <p:grpSp>
          <p:nvGrpSpPr>
            <p:cNvPr id="7" name="Group 70">
              <a:extLst>
                <a:ext uri="{FF2B5EF4-FFF2-40B4-BE49-F238E27FC236}">
                  <a16:creationId xmlns:a16="http://schemas.microsoft.com/office/drawing/2014/main" id="{62A280E9-FF8F-4812-9B41-B18049989109}"/>
                </a:ext>
              </a:extLst>
            </p:cNvPr>
            <p:cNvGrpSpPr>
              <a:grpSpLocks/>
            </p:cNvGrpSpPr>
            <p:nvPr/>
          </p:nvGrpSpPr>
          <p:grpSpPr bwMode="auto">
            <a:xfrm>
              <a:off x="368179" y="2294628"/>
              <a:ext cx="7213122" cy="693208"/>
              <a:chOff x="607010" y="3430752"/>
              <a:chExt cx="3714421" cy="1335216"/>
            </a:xfrm>
          </p:grpSpPr>
          <p:pic>
            <p:nvPicPr>
              <p:cNvPr id="10" name="Picture 9" descr="empty-green-rectangle">
                <a:extLst>
                  <a:ext uri="{FF2B5EF4-FFF2-40B4-BE49-F238E27FC236}">
                    <a16:creationId xmlns:a16="http://schemas.microsoft.com/office/drawing/2014/main" id="{834446A4-27A5-4D43-957D-0A97D3BE8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932B3BED-F302-4CB5-AA4B-4AE40327F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9F1DCAB2-F75F-4E9E-B8C9-8BA1E7C96473}"/>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29BCE00-2C31-4ADB-BEE8-FE3CFD6DE658}"/>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Cấu tạo và hoạt động của laser</a:t>
              </a:r>
              <a:endParaRPr lang="en-US" sz="2500" b="0" i="1" dirty="0">
                <a:cs typeface="Arial" panose="020B0604020202020204" pitchFamily="34" charset="0"/>
              </a:endParaRPr>
            </a:p>
          </p:txBody>
        </p:sp>
      </p:grpSp>
      <p:sp>
        <p:nvSpPr>
          <p:cNvPr id="12" name="Content Placeholder 2">
            <a:extLst>
              <a:ext uri="{FF2B5EF4-FFF2-40B4-BE49-F238E27FC236}">
                <a16:creationId xmlns:a16="http://schemas.microsoft.com/office/drawing/2014/main" id="{0D16E92B-5055-4584-9193-B5537A9AA0C7}"/>
              </a:ext>
            </a:extLst>
          </p:cNvPr>
          <p:cNvSpPr txBox="1">
            <a:spLocks/>
          </p:cNvSpPr>
          <p:nvPr/>
        </p:nvSpPr>
        <p:spPr bwMode="auto">
          <a:xfrm>
            <a:off x="281068" y="619267"/>
            <a:ext cx="4824331"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3. Cấu tạo laser</a:t>
            </a:r>
          </a:p>
        </p:txBody>
      </p:sp>
      <p:sp>
        <p:nvSpPr>
          <p:cNvPr id="20" name="Rectangle 6">
            <a:extLst>
              <a:ext uri="{FF2B5EF4-FFF2-40B4-BE49-F238E27FC236}">
                <a16:creationId xmlns:a16="http://schemas.microsoft.com/office/drawing/2014/main" id="{F50F1BF3-625D-48A7-A745-6727400EC28E}"/>
              </a:ext>
            </a:extLst>
          </p:cNvPr>
          <p:cNvSpPr>
            <a:spLocks noChangeArrowheads="1"/>
          </p:cNvSpPr>
          <p:nvPr/>
        </p:nvSpPr>
        <p:spPr bwMode="auto">
          <a:xfrm>
            <a:off x="149627" y="2840119"/>
            <a:ext cx="3630518" cy="794834"/>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1" name="Rectangle 6">
            <a:extLst>
              <a:ext uri="{FF2B5EF4-FFF2-40B4-BE49-F238E27FC236}">
                <a16:creationId xmlns:a16="http://schemas.microsoft.com/office/drawing/2014/main" id="{1AAC0BE7-6D66-4BAE-91F7-0422C061B5AE}"/>
              </a:ext>
            </a:extLst>
          </p:cNvPr>
          <p:cNvSpPr>
            <a:spLocks noChangeArrowheads="1"/>
          </p:cNvSpPr>
          <p:nvPr/>
        </p:nvSpPr>
        <p:spPr bwMode="auto">
          <a:xfrm>
            <a:off x="149629" y="2155758"/>
            <a:ext cx="2895227" cy="757127"/>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3" name="Rectangle 6">
            <a:extLst>
              <a:ext uri="{FF2B5EF4-FFF2-40B4-BE49-F238E27FC236}">
                <a16:creationId xmlns:a16="http://schemas.microsoft.com/office/drawing/2014/main" id="{C5CABB11-E128-483C-9EF5-975C67C0012E}"/>
              </a:ext>
            </a:extLst>
          </p:cNvPr>
          <p:cNvSpPr>
            <a:spLocks noChangeArrowheads="1"/>
          </p:cNvSpPr>
          <p:nvPr/>
        </p:nvSpPr>
        <p:spPr bwMode="auto">
          <a:xfrm>
            <a:off x="149628" y="3447469"/>
            <a:ext cx="3168607" cy="719181"/>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7" name="Rectangle 6">
            <a:extLst>
              <a:ext uri="{FF2B5EF4-FFF2-40B4-BE49-F238E27FC236}">
                <a16:creationId xmlns:a16="http://schemas.microsoft.com/office/drawing/2014/main" id="{5B942CC5-18B3-4500-9B1A-DDD84C4BB3F8}"/>
              </a:ext>
            </a:extLst>
          </p:cNvPr>
          <p:cNvSpPr>
            <a:spLocks noChangeArrowheads="1"/>
          </p:cNvSpPr>
          <p:nvPr/>
        </p:nvSpPr>
        <p:spPr bwMode="auto">
          <a:xfrm>
            <a:off x="149627" y="4123558"/>
            <a:ext cx="3074340" cy="731488"/>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823666B6-240C-4B18-B2F9-1B677267BB51}"/>
              </a:ext>
            </a:extLst>
          </p:cNvPr>
          <p:cNvGrpSpPr/>
          <p:nvPr/>
        </p:nvGrpSpPr>
        <p:grpSpPr>
          <a:xfrm>
            <a:off x="153876" y="1090727"/>
            <a:ext cx="12107926" cy="3032831"/>
            <a:chOff x="386622" y="1140934"/>
            <a:chExt cx="11593288" cy="1017745"/>
          </a:xfrm>
        </p:grpSpPr>
        <p:grpSp>
          <p:nvGrpSpPr>
            <p:cNvPr id="24" name="Group 23">
              <a:extLst>
                <a:ext uri="{FF2B5EF4-FFF2-40B4-BE49-F238E27FC236}">
                  <a16:creationId xmlns:a16="http://schemas.microsoft.com/office/drawing/2014/main" id="{DF343CD7-D17F-448F-B828-CE862393D218}"/>
                </a:ext>
              </a:extLst>
            </p:cNvPr>
            <p:cNvGrpSpPr/>
            <p:nvPr/>
          </p:nvGrpSpPr>
          <p:grpSpPr>
            <a:xfrm>
              <a:off x="386622" y="1140934"/>
              <a:ext cx="11593288" cy="1017745"/>
              <a:chOff x="1313818" y="2128077"/>
              <a:chExt cx="2231091" cy="1159461"/>
            </a:xfrm>
          </p:grpSpPr>
          <p:pic>
            <p:nvPicPr>
              <p:cNvPr id="28" name="Picture 4" descr="empty-blue-rectangle">
                <a:extLst>
                  <a:ext uri="{FF2B5EF4-FFF2-40B4-BE49-F238E27FC236}">
                    <a16:creationId xmlns:a16="http://schemas.microsoft.com/office/drawing/2014/main" id="{629826AC-C80F-4375-BF1D-B3429D3B6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13818" y="2128077"/>
                <a:ext cx="2231091" cy="115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26060">
                <a:extLst>
                  <a:ext uri="{FF2B5EF4-FFF2-40B4-BE49-F238E27FC236}">
                    <a16:creationId xmlns:a16="http://schemas.microsoft.com/office/drawing/2014/main" id="{68A182EA-C7C2-44E1-AFDB-E39792BB50E1}"/>
                  </a:ext>
                </a:extLst>
              </p:cNvPr>
              <p:cNvSpPr>
                <a:spLocks noChangeArrowheads="1"/>
              </p:cNvSpPr>
              <p:nvPr/>
            </p:nvSpPr>
            <p:spPr bwMode="auto">
              <a:xfrm>
                <a:off x="1418774" y="2179131"/>
                <a:ext cx="2026953" cy="579232"/>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6" name="Content Placeholder 2">
              <a:extLst>
                <a:ext uri="{FF2B5EF4-FFF2-40B4-BE49-F238E27FC236}">
                  <a16:creationId xmlns:a16="http://schemas.microsoft.com/office/drawing/2014/main" id="{F931D3FC-9808-4FEE-AC71-7E448FEA240D}"/>
                </a:ext>
              </a:extLst>
            </p:cNvPr>
            <p:cNvSpPr txBox="1">
              <a:spLocks/>
            </p:cNvSpPr>
            <p:nvPr/>
          </p:nvSpPr>
          <p:spPr>
            <a:xfrm>
              <a:off x="800805" y="1175818"/>
              <a:ext cx="10777172" cy="954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it-IT" sz="2500" b="0" i="0" u="none" strike="noStrike" kern="1200" baseline="0">
                  <a:solidFill>
                    <a:srgbClr val="000000"/>
                  </a:solidFill>
                  <a:latin typeface="Arial" panose="020B0604020202020204" pitchFamily="34" charset="0"/>
                </a:rPr>
                <a:t>D</a:t>
              </a:r>
              <a:r>
                <a:rPr lang="vi-VN" sz="2500" b="0" i="0" u="none" strike="noStrike" kern="1200" baseline="0">
                  <a:solidFill>
                    <a:srgbClr val="000000"/>
                  </a:solidFill>
                  <a:latin typeface="Arial" panose="020B0604020202020204" pitchFamily="34" charset="0"/>
                </a:rPr>
                <a:t>ùng đèn phóng điện xenon để chiếu sáng mạnh thanh rubi và đưa một số lớn iôn Crôm lên trạng thái kích thích.</a:t>
              </a:r>
            </a:p>
            <a:p>
              <a:pPr marL="287338" indent="-287338" algn="just" defTabSz="1095375">
                <a:buClr>
                  <a:schemeClr val="tx2"/>
                </a:buClr>
                <a:buSzPct val="95000"/>
                <a:buBlip>
                  <a:blip r:embed="rId6"/>
                </a:buBlip>
              </a:pPr>
              <a:r>
                <a:rPr lang="it-IT" altLang="en-US" sz="2500">
                  <a:latin typeface="Arial" panose="020B0604020202020204" pitchFamily="34" charset="0"/>
                  <a:cs typeface="Arial" panose="020B0604020202020204" pitchFamily="34" charset="0"/>
                </a:rPr>
                <a:t>Nếu có một ion Crôm bức xạ theo phương vuông góc với hai gương thì ánh sáng sẽ phản xạ đi lại nhiều lần giữa hai gương và sẽ làm cho một loạt ion Crôm phát xạ cảm ứng.</a:t>
              </a:r>
              <a:r>
                <a:rPr lang="vi-VN" altLang="en-US" sz="2500">
                  <a:latin typeface="Arial" panose="020B0604020202020204" pitchFamily="34" charset="0"/>
                  <a:cs typeface="Arial" panose="020B0604020202020204" pitchFamily="34" charset="0"/>
                </a:rPr>
                <a:t> </a:t>
              </a:r>
              <a:r>
                <a:rPr lang="en-US" altLang="en-US" sz="2500">
                  <a:latin typeface="Arial" panose="020B0604020202020204" pitchFamily="34" charset="0"/>
                  <a:cs typeface="Arial" panose="020B0604020202020204" pitchFamily="34" charset="0"/>
                </a:rPr>
                <a:t>Ánh sáng sẽ được khuếch đại lên nhiều lần. </a:t>
              </a:r>
            </a:p>
            <a:p>
              <a:pPr marL="287338" indent="-287338" algn="just" defTabSz="1095375">
                <a:buClr>
                  <a:schemeClr val="tx2"/>
                </a:buClr>
                <a:buSzPct val="95000"/>
                <a:buBlip>
                  <a:blip r:embed="rId6"/>
                </a:buBlip>
              </a:pPr>
              <a:r>
                <a:rPr lang="en-US" altLang="en-US" sz="2500">
                  <a:latin typeface="Arial" panose="020B0604020202020204" pitchFamily="34" charset="0"/>
                  <a:cs typeface="Arial" panose="020B0604020202020204" pitchFamily="34" charset="0"/>
                </a:rPr>
                <a:t> Chùm tia laze màu đỏ được lấy ra từ gương bán mạ G</a:t>
              </a:r>
              <a:r>
                <a:rPr lang="en-US" altLang="en-US" sz="2500" baseline="-25000">
                  <a:latin typeface="Arial" panose="020B0604020202020204" pitchFamily="34" charset="0"/>
                  <a:cs typeface="Arial" panose="020B0604020202020204" pitchFamily="34" charset="0"/>
                </a:rPr>
                <a:t>2</a:t>
              </a:r>
              <a:r>
                <a:rPr lang="en-US" altLang="en-US" sz="2500">
                  <a:latin typeface="Arial" panose="020B0604020202020204" pitchFamily="34" charset="0"/>
                  <a:cs typeface="Arial" panose="020B0604020202020204" pitchFamily="34" charset="0"/>
                </a:rPr>
                <a:t>(phần lớn phôtôn sẽ đi qua gương bán mạ và tạo thành tia laze). </a:t>
              </a:r>
            </a:p>
          </p:txBody>
        </p:sp>
      </p:grpSp>
      <p:pic>
        <p:nvPicPr>
          <p:cNvPr id="4" name="Picture 3" descr="A picture containing text, device, meter&#10;&#10;Description automatically generated">
            <a:extLst>
              <a:ext uri="{FF2B5EF4-FFF2-40B4-BE49-F238E27FC236}">
                <a16:creationId xmlns:a16="http://schemas.microsoft.com/office/drawing/2014/main" id="{8EF47662-1ECE-4641-9B9C-6AE0FED347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0500" y="4166650"/>
            <a:ext cx="4191000" cy="2357438"/>
          </a:xfrm>
          <a:prstGeom prst="rect">
            <a:avLst/>
          </a:prstGeom>
        </p:spPr>
      </p:pic>
    </p:spTree>
    <p:extLst>
      <p:ext uri="{BB962C8B-B14F-4D97-AF65-F5344CB8AC3E}">
        <p14:creationId xmlns:p14="http://schemas.microsoft.com/office/powerpoint/2010/main" val="762815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7981CC-B42F-4ECB-90BB-EC434DF38284}"/>
              </a:ext>
            </a:extLst>
          </p:cNvPr>
          <p:cNvGrpSpPr/>
          <p:nvPr/>
        </p:nvGrpSpPr>
        <p:grpSpPr>
          <a:xfrm>
            <a:off x="-271124" y="58878"/>
            <a:ext cx="6062323" cy="505010"/>
            <a:chOff x="38033" y="2282878"/>
            <a:chExt cx="7543268" cy="704958"/>
          </a:xfrm>
        </p:grpSpPr>
        <p:grpSp>
          <p:nvGrpSpPr>
            <p:cNvPr id="7" name="Group 70">
              <a:extLst>
                <a:ext uri="{FF2B5EF4-FFF2-40B4-BE49-F238E27FC236}">
                  <a16:creationId xmlns:a16="http://schemas.microsoft.com/office/drawing/2014/main" id="{62A280E9-FF8F-4812-9B41-B18049989109}"/>
                </a:ext>
              </a:extLst>
            </p:cNvPr>
            <p:cNvGrpSpPr>
              <a:grpSpLocks/>
            </p:cNvGrpSpPr>
            <p:nvPr/>
          </p:nvGrpSpPr>
          <p:grpSpPr bwMode="auto">
            <a:xfrm>
              <a:off x="368179" y="2294628"/>
              <a:ext cx="7213122" cy="693208"/>
              <a:chOff x="607010" y="3430752"/>
              <a:chExt cx="3714421" cy="1335216"/>
            </a:xfrm>
          </p:grpSpPr>
          <p:pic>
            <p:nvPicPr>
              <p:cNvPr id="10" name="Picture 9" descr="empty-green-rectangle">
                <a:extLst>
                  <a:ext uri="{FF2B5EF4-FFF2-40B4-BE49-F238E27FC236}">
                    <a16:creationId xmlns:a16="http://schemas.microsoft.com/office/drawing/2014/main" id="{834446A4-27A5-4D43-957D-0A97D3BE8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932B3BED-F302-4CB5-AA4B-4AE40327F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9F1DCAB2-F75F-4E9E-B8C9-8BA1E7C96473}"/>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29BCE00-2C31-4ADB-BEE8-FE3CFD6DE658}"/>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Một vài ứng dụng của laser</a:t>
              </a:r>
              <a:endParaRPr lang="en-US" sz="2500" b="0" i="1" dirty="0">
                <a:cs typeface="Arial" panose="020B0604020202020204" pitchFamily="34" charset="0"/>
              </a:endParaRPr>
            </a:p>
          </p:txBody>
        </p:sp>
      </p:grpSp>
      <p:sp>
        <p:nvSpPr>
          <p:cNvPr id="12" name="Content Placeholder 2">
            <a:extLst>
              <a:ext uri="{FF2B5EF4-FFF2-40B4-BE49-F238E27FC236}">
                <a16:creationId xmlns:a16="http://schemas.microsoft.com/office/drawing/2014/main" id="{0D16E92B-5055-4584-9193-B5537A9AA0C7}"/>
              </a:ext>
            </a:extLst>
          </p:cNvPr>
          <p:cNvSpPr txBox="1">
            <a:spLocks/>
          </p:cNvSpPr>
          <p:nvPr/>
        </p:nvSpPr>
        <p:spPr bwMode="auto">
          <a:xfrm>
            <a:off x="281068" y="619267"/>
            <a:ext cx="4824331"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1. Trong y học</a:t>
            </a:r>
          </a:p>
        </p:txBody>
      </p:sp>
      <p:sp>
        <p:nvSpPr>
          <p:cNvPr id="20" name="Rectangle 6">
            <a:extLst>
              <a:ext uri="{FF2B5EF4-FFF2-40B4-BE49-F238E27FC236}">
                <a16:creationId xmlns:a16="http://schemas.microsoft.com/office/drawing/2014/main" id="{F50F1BF3-625D-48A7-A745-6727400EC28E}"/>
              </a:ext>
            </a:extLst>
          </p:cNvPr>
          <p:cNvSpPr>
            <a:spLocks noChangeArrowheads="1"/>
          </p:cNvSpPr>
          <p:nvPr/>
        </p:nvSpPr>
        <p:spPr bwMode="auto">
          <a:xfrm>
            <a:off x="149627" y="2840119"/>
            <a:ext cx="3630518" cy="794834"/>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1" name="Rectangle 6">
            <a:extLst>
              <a:ext uri="{FF2B5EF4-FFF2-40B4-BE49-F238E27FC236}">
                <a16:creationId xmlns:a16="http://schemas.microsoft.com/office/drawing/2014/main" id="{1AAC0BE7-6D66-4BAE-91F7-0422C061B5AE}"/>
              </a:ext>
            </a:extLst>
          </p:cNvPr>
          <p:cNvSpPr>
            <a:spLocks noChangeArrowheads="1"/>
          </p:cNvSpPr>
          <p:nvPr/>
        </p:nvSpPr>
        <p:spPr bwMode="auto">
          <a:xfrm>
            <a:off x="149629" y="2155758"/>
            <a:ext cx="2895227" cy="757127"/>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3" name="Rectangle 6">
            <a:extLst>
              <a:ext uri="{FF2B5EF4-FFF2-40B4-BE49-F238E27FC236}">
                <a16:creationId xmlns:a16="http://schemas.microsoft.com/office/drawing/2014/main" id="{C5CABB11-E128-483C-9EF5-975C67C0012E}"/>
              </a:ext>
            </a:extLst>
          </p:cNvPr>
          <p:cNvSpPr>
            <a:spLocks noChangeArrowheads="1"/>
          </p:cNvSpPr>
          <p:nvPr/>
        </p:nvSpPr>
        <p:spPr bwMode="auto">
          <a:xfrm>
            <a:off x="149628" y="3447469"/>
            <a:ext cx="3168607" cy="719181"/>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7" name="Rectangle 6">
            <a:extLst>
              <a:ext uri="{FF2B5EF4-FFF2-40B4-BE49-F238E27FC236}">
                <a16:creationId xmlns:a16="http://schemas.microsoft.com/office/drawing/2014/main" id="{5B942CC5-18B3-4500-9B1A-DDD84C4BB3F8}"/>
              </a:ext>
            </a:extLst>
          </p:cNvPr>
          <p:cNvSpPr>
            <a:spLocks noChangeArrowheads="1"/>
          </p:cNvSpPr>
          <p:nvPr/>
        </p:nvSpPr>
        <p:spPr bwMode="auto">
          <a:xfrm>
            <a:off x="149627" y="4123558"/>
            <a:ext cx="3074340" cy="731488"/>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823666B6-240C-4B18-B2F9-1B677267BB51}"/>
              </a:ext>
            </a:extLst>
          </p:cNvPr>
          <p:cNvGrpSpPr/>
          <p:nvPr/>
        </p:nvGrpSpPr>
        <p:grpSpPr>
          <a:xfrm>
            <a:off x="149626" y="1063443"/>
            <a:ext cx="12107926" cy="1776680"/>
            <a:chOff x="382553" y="1131778"/>
            <a:chExt cx="11593288" cy="596211"/>
          </a:xfrm>
        </p:grpSpPr>
        <p:grpSp>
          <p:nvGrpSpPr>
            <p:cNvPr id="24" name="Group 23">
              <a:extLst>
                <a:ext uri="{FF2B5EF4-FFF2-40B4-BE49-F238E27FC236}">
                  <a16:creationId xmlns:a16="http://schemas.microsoft.com/office/drawing/2014/main" id="{DF343CD7-D17F-448F-B828-CE862393D218}"/>
                </a:ext>
              </a:extLst>
            </p:cNvPr>
            <p:cNvGrpSpPr/>
            <p:nvPr/>
          </p:nvGrpSpPr>
          <p:grpSpPr>
            <a:xfrm>
              <a:off x="382553" y="1131778"/>
              <a:ext cx="11593288" cy="596211"/>
              <a:chOff x="1313035" y="2117645"/>
              <a:chExt cx="2231091" cy="679230"/>
            </a:xfrm>
          </p:grpSpPr>
          <p:pic>
            <p:nvPicPr>
              <p:cNvPr id="28" name="Picture 4" descr="empty-blue-rectangle">
                <a:extLst>
                  <a:ext uri="{FF2B5EF4-FFF2-40B4-BE49-F238E27FC236}">
                    <a16:creationId xmlns:a16="http://schemas.microsoft.com/office/drawing/2014/main" id="{629826AC-C80F-4375-BF1D-B3429D3B6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13035" y="2117645"/>
                <a:ext cx="2231091" cy="67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26060">
                <a:extLst>
                  <a:ext uri="{FF2B5EF4-FFF2-40B4-BE49-F238E27FC236}">
                    <a16:creationId xmlns:a16="http://schemas.microsoft.com/office/drawing/2014/main" id="{68A182EA-C7C2-44E1-AFDB-E39792BB50E1}"/>
                  </a:ext>
                </a:extLst>
              </p:cNvPr>
              <p:cNvSpPr>
                <a:spLocks noChangeArrowheads="1"/>
              </p:cNvSpPr>
              <p:nvPr/>
            </p:nvSpPr>
            <p:spPr bwMode="auto">
              <a:xfrm>
                <a:off x="1418774" y="2179131"/>
                <a:ext cx="2026953" cy="579232"/>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6" name="Content Placeholder 2">
              <a:extLst>
                <a:ext uri="{FF2B5EF4-FFF2-40B4-BE49-F238E27FC236}">
                  <a16:creationId xmlns:a16="http://schemas.microsoft.com/office/drawing/2014/main" id="{F931D3FC-9808-4FEE-AC71-7E448FEA240D}"/>
                </a:ext>
              </a:extLst>
            </p:cNvPr>
            <p:cNvSpPr txBox="1">
              <a:spLocks/>
            </p:cNvSpPr>
            <p:nvPr/>
          </p:nvSpPr>
          <p:spPr>
            <a:xfrm>
              <a:off x="800805" y="1175818"/>
              <a:ext cx="10777172" cy="5521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b="0" i="0" u="none" strike="noStrike" kern="1200" baseline="0">
                  <a:solidFill>
                    <a:srgbClr val="000000"/>
                  </a:solidFill>
                  <a:latin typeface="Arial" panose="020B0604020202020204" pitchFamily="34" charset="0"/>
                </a:rPr>
                <a:t>Lợi dụng khả năng có thể tập trung năng lượng vào một vùng rất nhỏ, laser được dùng như dao mổ để phẫu thuật tinh vi như mắt, mạch máu..</a:t>
              </a:r>
            </a:p>
          </p:txBody>
        </p:sp>
      </p:grpSp>
      <p:pic>
        <p:nvPicPr>
          <p:cNvPr id="19" name="Picture 16">
            <a:extLst>
              <a:ext uri="{FF2B5EF4-FFF2-40B4-BE49-F238E27FC236}">
                <a16:creationId xmlns:a16="http://schemas.microsoft.com/office/drawing/2014/main" id="{CD07D18D-EE0F-46DB-9EAB-9619B5669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589" y="3333099"/>
            <a:ext cx="3073601" cy="28816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 name="Picture 17">
            <a:extLst>
              <a:ext uri="{FF2B5EF4-FFF2-40B4-BE49-F238E27FC236}">
                <a16:creationId xmlns:a16="http://schemas.microsoft.com/office/drawing/2014/main" id="{11323AD2-7B29-43EF-8772-6EA7EDAFCC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2910" y="3204145"/>
            <a:ext cx="4438897" cy="30692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 name="Content Placeholder 2">
            <a:extLst>
              <a:ext uri="{FF2B5EF4-FFF2-40B4-BE49-F238E27FC236}">
                <a16:creationId xmlns:a16="http://schemas.microsoft.com/office/drawing/2014/main" id="{0C7EAA22-D333-4F6D-A999-198F5572E6DB}"/>
              </a:ext>
            </a:extLst>
          </p:cNvPr>
          <p:cNvSpPr txBox="1">
            <a:spLocks/>
          </p:cNvSpPr>
          <p:nvPr/>
        </p:nvSpPr>
        <p:spPr>
          <a:xfrm>
            <a:off x="595715" y="1998279"/>
            <a:ext cx="11255582" cy="8418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a:solidFill>
                  <a:srgbClr val="000000"/>
                </a:solidFill>
                <a:latin typeface="Arial" panose="020B0604020202020204" pitchFamily="34" charset="0"/>
              </a:rPr>
              <a:t>Ngoài ra tác dụng nhiệt của laser được sử dụng chữa các bệnh ngoài da, loại bỏ hình xăm…</a:t>
            </a:r>
            <a:endParaRPr lang="vi-VN" sz="2500" b="0" i="0" u="none" strike="noStrike" kern="1200" baseline="0">
              <a:solidFill>
                <a:srgbClr val="000000"/>
              </a:solidFill>
              <a:latin typeface="Arial" panose="020B0604020202020204" pitchFamily="34" charset="0"/>
            </a:endParaRPr>
          </a:p>
        </p:txBody>
      </p:sp>
      <p:pic>
        <p:nvPicPr>
          <p:cNvPr id="3" name="Picture 2" descr="Diagram&#10;&#10;Description automatically generated">
            <a:extLst>
              <a:ext uri="{FF2B5EF4-FFF2-40B4-BE49-F238E27FC236}">
                <a16:creationId xmlns:a16="http://schemas.microsoft.com/office/drawing/2014/main" id="{71D5395B-B97A-4D15-806A-A501F7FBB2E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704" t="859" r="10000"/>
          <a:stretch/>
        </p:blipFill>
        <p:spPr>
          <a:xfrm>
            <a:off x="8489227" y="3339678"/>
            <a:ext cx="3352800" cy="2904479"/>
          </a:xfrm>
          <a:prstGeom prst="rect">
            <a:avLst/>
          </a:prstGeom>
          <a:ln>
            <a:noFill/>
          </a:ln>
          <a:effectLst>
            <a:softEdge rad="112500"/>
          </a:effectLst>
        </p:spPr>
      </p:pic>
    </p:spTree>
    <p:extLst>
      <p:ext uri="{BB962C8B-B14F-4D97-AF65-F5344CB8AC3E}">
        <p14:creationId xmlns:p14="http://schemas.microsoft.com/office/powerpoint/2010/main" val="417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7981CC-B42F-4ECB-90BB-EC434DF38284}"/>
              </a:ext>
            </a:extLst>
          </p:cNvPr>
          <p:cNvGrpSpPr/>
          <p:nvPr/>
        </p:nvGrpSpPr>
        <p:grpSpPr>
          <a:xfrm>
            <a:off x="-271124" y="58878"/>
            <a:ext cx="6062323" cy="505010"/>
            <a:chOff x="38033" y="2282878"/>
            <a:chExt cx="7543268" cy="704958"/>
          </a:xfrm>
        </p:grpSpPr>
        <p:grpSp>
          <p:nvGrpSpPr>
            <p:cNvPr id="7" name="Group 70">
              <a:extLst>
                <a:ext uri="{FF2B5EF4-FFF2-40B4-BE49-F238E27FC236}">
                  <a16:creationId xmlns:a16="http://schemas.microsoft.com/office/drawing/2014/main" id="{62A280E9-FF8F-4812-9B41-B18049989109}"/>
                </a:ext>
              </a:extLst>
            </p:cNvPr>
            <p:cNvGrpSpPr>
              <a:grpSpLocks/>
            </p:cNvGrpSpPr>
            <p:nvPr/>
          </p:nvGrpSpPr>
          <p:grpSpPr bwMode="auto">
            <a:xfrm>
              <a:off x="368179" y="2294628"/>
              <a:ext cx="7213122" cy="693208"/>
              <a:chOff x="607010" y="3430752"/>
              <a:chExt cx="3714421" cy="1335216"/>
            </a:xfrm>
          </p:grpSpPr>
          <p:pic>
            <p:nvPicPr>
              <p:cNvPr id="10" name="Picture 9" descr="empty-green-rectangle">
                <a:extLst>
                  <a:ext uri="{FF2B5EF4-FFF2-40B4-BE49-F238E27FC236}">
                    <a16:creationId xmlns:a16="http://schemas.microsoft.com/office/drawing/2014/main" id="{834446A4-27A5-4D43-957D-0A97D3BE8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932B3BED-F302-4CB5-AA4B-4AE40327F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9F1DCAB2-F75F-4E9E-B8C9-8BA1E7C96473}"/>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29BCE00-2C31-4ADB-BEE8-FE3CFD6DE658}"/>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Một vài ứng dụng của laser</a:t>
              </a:r>
              <a:endParaRPr lang="en-US" sz="2500" b="0" i="1" dirty="0">
                <a:cs typeface="Arial" panose="020B0604020202020204" pitchFamily="34" charset="0"/>
              </a:endParaRPr>
            </a:p>
          </p:txBody>
        </p:sp>
      </p:grpSp>
      <p:sp>
        <p:nvSpPr>
          <p:cNvPr id="12" name="Content Placeholder 2">
            <a:extLst>
              <a:ext uri="{FF2B5EF4-FFF2-40B4-BE49-F238E27FC236}">
                <a16:creationId xmlns:a16="http://schemas.microsoft.com/office/drawing/2014/main" id="{0D16E92B-5055-4584-9193-B5537A9AA0C7}"/>
              </a:ext>
            </a:extLst>
          </p:cNvPr>
          <p:cNvSpPr txBox="1">
            <a:spLocks/>
          </p:cNvSpPr>
          <p:nvPr/>
        </p:nvSpPr>
        <p:spPr bwMode="auto">
          <a:xfrm>
            <a:off x="281068" y="619267"/>
            <a:ext cx="4824331"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2. Trong thông tin liên lạc</a:t>
            </a:r>
          </a:p>
        </p:txBody>
      </p:sp>
      <p:sp>
        <p:nvSpPr>
          <p:cNvPr id="20" name="Rectangle 6">
            <a:extLst>
              <a:ext uri="{FF2B5EF4-FFF2-40B4-BE49-F238E27FC236}">
                <a16:creationId xmlns:a16="http://schemas.microsoft.com/office/drawing/2014/main" id="{F50F1BF3-625D-48A7-A745-6727400EC28E}"/>
              </a:ext>
            </a:extLst>
          </p:cNvPr>
          <p:cNvSpPr>
            <a:spLocks noChangeArrowheads="1"/>
          </p:cNvSpPr>
          <p:nvPr/>
        </p:nvSpPr>
        <p:spPr bwMode="auto">
          <a:xfrm>
            <a:off x="149627" y="2840119"/>
            <a:ext cx="3630518" cy="794834"/>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1" name="Rectangle 6">
            <a:extLst>
              <a:ext uri="{FF2B5EF4-FFF2-40B4-BE49-F238E27FC236}">
                <a16:creationId xmlns:a16="http://schemas.microsoft.com/office/drawing/2014/main" id="{1AAC0BE7-6D66-4BAE-91F7-0422C061B5AE}"/>
              </a:ext>
            </a:extLst>
          </p:cNvPr>
          <p:cNvSpPr>
            <a:spLocks noChangeArrowheads="1"/>
          </p:cNvSpPr>
          <p:nvPr/>
        </p:nvSpPr>
        <p:spPr bwMode="auto">
          <a:xfrm>
            <a:off x="149629" y="2155758"/>
            <a:ext cx="2895227" cy="757127"/>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3" name="Rectangle 6">
            <a:extLst>
              <a:ext uri="{FF2B5EF4-FFF2-40B4-BE49-F238E27FC236}">
                <a16:creationId xmlns:a16="http://schemas.microsoft.com/office/drawing/2014/main" id="{C5CABB11-E128-483C-9EF5-975C67C0012E}"/>
              </a:ext>
            </a:extLst>
          </p:cNvPr>
          <p:cNvSpPr>
            <a:spLocks noChangeArrowheads="1"/>
          </p:cNvSpPr>
          <p:nvPr/>
        </p:nvSpPr>
        <p:spPr bwMode="auto">
          <a:xfrm>
            <a:off x="149628" y="3447469"/>
            <a:ext cx="3168607" cy="719181"/>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7" name="Rectangle 6">
            <a:extLst>
              <a:ext uri="{FF2B5EF4-FFF2-40B4-BE49-F238E27FC236}">
                <a16:creationId xmlns:a16="http://schemas.microsoft.com/office/drawing/2014/main" id="{5B942CC5-18B3-4500-9B1A-DDD84C4BB3F8}"/>
              </a:ext>
            </a:extLst>
          </p:cNvPr>
          <p:cNvSpPr>
            <a:spLocks noChangeArrowheads="1"/>
          </p:cNvSpPr>
          <p:nvPr/>
        </p:nvSpPr>
        <p:spPr bwMode="auto">
          <a:xfrm>
            <a:off x="149627" y="4123558"/>
            <a:ext cx="3074340" cy="731488"/>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823666B6-240C-4B18-B2F9-1B677267BB51}"/>
              </a:ext>
            </a:extLst>
          </p:cNvPr>
          <p:cNvGrpSpPr/>
          <p:nvPr/>
        </p:nvGrpSpPr>
        <p:grpSpPr>
          <a:xfrm>
            <a:off x="149626" y="1063443"/>
            <a:ext cx="12107926" cy="1776680"/>
            <a:chOff x="382553" y="1131778"/>
            <a:chExt cx="11593288" cy="596211"/>
          </a:xfrm>
        </p:grpSpPr>
        <p:grpSp>
          <p:nvGrpSpPr>
            <p:cNvPr id="24" name="Group 23">
              <a:extLst>
                <a:ext uri="{FF2B5EF4-FFF2-40B4-BE49-F238E27FC236}">
                  <a16:creationId xmlns:a16="http://schemas.microsoft.com/office/drawing/2014/main" id="{DF343CD7-D17F-448F-B828-CE862393D218}"/>
                </a:ext>
              </a:extLst>
            </p:cNvPr>
            <p:cNvGrpSpPr/>
            <p:nvPr/>
          </p:nvGrpSpPr>
          <p:grpSpPr>
            <a:xfrm>
              <a:off x="382553" y="1131778"/>
              <a:ext cx="11593288" cy="596211"/>
              <a:chOff x="1313035" y="2117645"/>
              <a:chExt cx="2231091" cy="679230"/>
            </a:xfrm>
          </p:grpSpPr>
          <p:pic>
            <p:nvPicPr>
              <p:cNvPr id="28" name="Picture 4" descr="empty-blue-rectangle">
                <a:extLst>
                  <a:ext uri="{FF2B5EF4-FFF2-40B4-BE49-F238E27FC236}">
                    <a16:creationId xmlns:a16="http://schemas.microsoft.com/office/drawing/2014/main" id="{629826AC-C80F-4375-BF1D-B3429D3B6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13035" y="2117645"/>
                <a:ext cx="2231091" cy="67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26060">
                <a:extLst>
                  <a:ext uri="{FF2B5EF4-FFF2-40B4-BE49-F238E27FC236}">
                    <a16:creationId xmlns:a16="http://schemas.microsoft.com/office/drawing/2014/main" id="{68A182EA-C7C2-44E1-AFDB-E39792BB50E1}"/>
                  </a:ext>
                </a:extLst>
              </p:cNvPr>
              <p:cNvSpPr>
                <a:spLocks noChangeArrowheads="1"/>
              </p:cNvSpPr>
              <p:nvPr/>
            </p:nvSpPr>
            <p:spPr bwMode="auto">
              <a:xfrm>
                <a:off x="1418774" y="2179131"/>
                <a:ext cx="2026953" cy="579232"/>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6" name="Content Placeholder 2">
              <a:extLst>
                <a:ext uri="{FF2B5EF4-FFF2-40B4-BE49-F238E27FC236}">
                  <a16:creationId xmlns:a16="http://schemas.microsoft.com/office/drawing/2014/main" id="{F931D3FC-9808-4FEE-AC71-7E448FEA240D}"/>
                </a:ext>
              </a:extLst>
            </p:cNvPr>
            <p:cNvSpPr txBox="1">
              <a:spLocks/>
            </p:cNvSpPr>
            <p:nvPr/>
          </p:nvSpPr>
          <p:spPr>
            <a:xfrm>
              <a:off x="800805" y="1175818"/>
              <a:ext cx="10777172" cy="4320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b="0" i="0" u="none" strike="noStrike" kern="1200" baseline="0">
                  <a:solidFill>
                    <a:srgbClr val="000000"/>
                  </a:solidFill>
                  <a:latin typeface="Arial" panose="020B0604020202020204" pitchFamily="34" charset="0"/>
                </a:rPr>
                <a:t>Do có tính định hướng cao và tần số cao nên tia laser được dung trong liên lạc vô tuyến (vô tuyến định vị, liên lạc vệ tinh, điều khiển các con tàu vũ trụ</a:t>
              </a:r>
            </a:p>
          </p:txBody>
        </p:sp>
      </p:grpSp>
      <p:pic>
        <p:nvPicPr>
          <p:cNvPr id="3" name="Picture 2" descr="A satellite in space&#10;&#10;Description automatically generated with medium confidence">
            <a:extLst>
              <a:ext uri="{FF2B5EF4-FFF2-40B4-BE49-F238E27FC236}">
                <a16:creationId xmlns:a16="http://schemas.microsoft.com/office/drawing/2014/main" id="{021658CC-056F-4D00-A9DA-6D7977FC83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513" y="2948131"/>
            <a:ext cx="6291263" cy="3538436"/>
          </a:xfrm>
          <a:prstGeom prst="rect">
            <a:avLst/>
          </a:prstGeom>
          <a:ln>
            <a:noFill/>
          </a:ln>
          <a:effectLst>
            <a:softEdge rad="112500"/>
          </a:effectLst>
        </p:spPr>
      </p:pic>
      <p:pic>
        <p:nvPicPr>
          <p:cNvPr id="13" name="Picture 12">
            <a:extLst>
              <a:ext uri="{FF2B5EF4-FFF2-40B4-BE49-F238E27FC236}">
                <a16:creationId xmlns:a16="http://schemas.microsoft.com/office/drawing/2014/main" id="{04D3537C-4796-4226-99C7-CDCA5EFF7B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6600" y="2958853"/>
            <a:ext cx="4074974" cy="3538436"/>
          </a:xfrm>
          <a:prstGeom prst="rect">
            <a:avLst/>
          </a:prstGeom>
          <a:ln>
            <a:noFill/>
          </a:ln>
          <a:effectLst>
            <a:softEdge rad="112500"/>
          </a:effectLst>
        </p:spPr>
      </p:pic>
      <p:sp>
        <p:nvSpPr>
          <p:cNvPr id="30" name="Content Placeholder 2">
            <a:extLst>
              <a:ext uri="{FF2B5EF4-FFF2-40B4-BE49-F238E27FC236}">
                <a16:creationId xmlns:a16="http://schemas.microsoft.com/office/drawing/2014/main" id="{E99D1C29-43AA-4B96-9E8E-3D025D6A94B4}"/>
              </a:ext>
            </a:extLst>
          </p:cNvPr>
          <p:cNvSpPr txBox="1">
            <a:spLocks/>
          </p:cNvSpPr>
          <p:nvPr/>
        </p:nvSpPr>
        <p:spPr>
          <a:xfrm>
            <a:off x="595715" y="2041246"/>
            <a:ext cx="11255582" cy="12874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a:solidFill>
                  <a:srgbClr val="000000"/>
                </a:solidFill>
                <a:latin typeface="Arial" panose="020B0604020202020204" pitchFamily="34" charset="0"/>
              </a:rPr>
              <a:t>Do tính kết hợp và cường độ cao, laser được dùng trong truyền tin bằng cáp quang</a:t>
            </a:r>
            <a:endParaRPr lang="en-US" sz="2500" b="0" i="0" u="none" strike="noStrike" kern="1200" baseline="0">
              <a:solidFill>
                <a:srgbClr val="000000"/>
              </a:solidFill>
              <a:latin typeface="Arial" panose="020B0604020202020204" pitchFamily="34" charset="0"/>
            </a:endParaRPr>
          </a:p>
        </p:txBody>
      </p:sp>
    </p:spTree>
    <p:extLst>
      <p:ext uri="{BB962C8B-B14F-4D97-AF65-F5344CB8AC3E}">
        <p14:creationId xmlns:p14="http://schemas.microsoft.com/office/powerpoint/2010/main" val="333880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7981CC-B42F-4ECB-90BB-EC434DF38284}"/>
              </a:ext>
            </a:extLst>
          </p:cNvPr>
          <p:cNvGrpSpPr/>
          <p:nvPr/>
        </p:nvGrpSpPr>
        <p:grpSpPr>
          <a:xfrm>
            <a:off x="-271124" y="58878"/>
            <a:ext cx="6062323" cy="505010"/>
            <a:chOff x="38033" y="2282878"/>
            <a:chExt cx="7543268" cy="704958"/>
          </a:xfrm>
        </p:grpSpPr>
        <p:grpSp>
          <p:nvGrpSpPr>
            <p:cNvPr id="7" name="Group 70">
              <a:extLst>
                <a:ext uri="{FF2B5EF4-FFF2-40B4-BE49-F238E27FC236}">
                  <a16:creationId xmlns:a16="http://schemas.microsoft.com/office/drawing/2014/main" id="{62A280E9-FF8F-4812-9B41-B18049989109}"/>
                </a:ext>
              </a:extLst>
            </p:cNvPr>
            <p:cNvGrpSpPr>
              <a:grpSpLocks/>
            </p:cNvGrpSpPr>
            <p:nvPr/>
          </p:nvGrpSpPr>
          <p:grpSpPr bwMode="auto">
            <a:xfrm>
              <a:off x="368179" y="2294628"/>
              <a:ext cx="7213122" cy="693208"/>
              <a:chOff x="607010" y="3430752"/>
              <a:chExt cx="3714421" cy="1335216"/>
            </a:xfrm>
          </p:grpSpPr>
          <p:pic>
            <p:nvPicPr>
              <p:cNvPr id="10" name="Picture 9" descr="empty-green-rectangle">
                <a:extLst>
                  <a:ext uri="{FF2B5EF4-FFF2-40B4-BE49-F238E27FC236}">
                    <a16:creationId xmlns:a16="http://schemas.microsoft.com/office/drawing/2014/main" id="{834446A4-27A5-4D43-957D-0A97D3BE8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932B3BED-F302-4CB5-AA4B-4AE40327F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9F1DCAB2-F75F-4E9E-B8C9-8BA1E7C96473}"/>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29BCE00-2C31-4ADB-BEE8-FE3CFD6DE658}"/>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Một vài ứng dụng của laser</a:t>
              </a:r>
              <a:endParaRPr lang="en-US" sz="2500" b="0" i="1" dirty="0">
                <a:cs typeface="Arial" panose="020B0604020202020204" pitchFamily="34" charset="0"/>
              </a:endParaRPr>
            </a:p>
          </p:txBody>
        </p:sp>
      </p:grpSp>
      <p:sp>
        <p:nvSpPr>
          <p:cNvPr id="12" name="Content Placeholder 2">
            <a:extLst>
              <a:ext uri="{FF2B5EF4-FFF2-40B4-BE49-F238E27FC236}">
                <a16:creationId xmlns:a16="http://schemas.microsoft.com/office/drawing/2014/main" id="{0D16E92B-5055-4584-9193-B5537A9AA0C7}"/>
              </a:ext>
            </a:extLst>
          </p:cNvPr>
          <p:cNvSpPr txBox="1">
            <a:spLocks/>
          </p:cNvSpPr>
          <p:nvPr/>
        </p:nvSpPr>
        <p:spPr bwMode="auto">
          <a:xfrm>
            <a:off x="281068" y="619267"/>
            <a:ext cx="4824331"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3. Trong công nghiệp</a:t>
            </a:r>
          </a:p>
        </p:txBody>
      </p:sp>
      <p:sp>
        <p:nvSpPr>
          <p:cNvPr id="20" name="Rectangle 6">
            <a:extLst>
              <a:ext uri="{FF2B5EF4-FFF2-40B4-BE49-F238E27FC236}">
                <a16:creationId xmlns:a16="http://schemas.microsoft.com/office/drawing/2014/main" id="{F50F1BF3-625D-48A7-A745-6727400EC28E}"/>
              </a:ext>
            </a:extLst>
          </p:cNvPr>
          <p:cNvSpPr>
            <a:spLocks noChangeArrowheads="1"/>
          </p:cNvSpPr>
          <p:nvPr/>
        </p:nvSpPr>
        <p:spPr bwMode="auto">
          <a:xfrm>
            <a:off x="149627" y="2840119"/>
            <a:ext cx="3630518" cy="794834"/>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1" name="Rectangle 6">
            <a:extLst>
              <a:ext uri="{FF2B5EF4-FFF2-40B4-BE49-F238E27FC236}">
                <a16:creationId xmlns:a16="http://schemas.microsoft.com/office/drawing/2014/main" id="{1AAC0BE7-6D66-4BAE-91F7-0422C061B5AE}"/>
              </a:ext>
            </a:extLst>
          </p:cNvPr>
          <p:cNvSpPr>
            <a:spLocks noChangeArrowheads="1"/>
          </p:cNvSpPr>
          <p:nvPr/>
        </p:nvSpPr>
        <p:spPr bwMode="auto">
          <a:xfrm>
            <a:off x="149629" y="2155758"/>
            <a:ext cx="2895227" cy="757127"/>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3" name="Rectangle 6">
            <a:extLst>
              <a:ext uri="{FF2B5EF4-FFF2-40B4-BE49-F238E27FC236}">
                <a16:creationId xmlns:a16="http://schemas.microsoft.com/office/drawing/2014/main" id="{C5CABB11-E128-483C-9EF5-975C67C0012E}"/>
              </a:ext>
            </a:extLst>
          </p:cNvPr>
          <p:cNvSpPr>
            <a:spLocks noChangeArrowheads="1"/>
          </p:cNvSpPr>
          <p:nvPr/>
        </p:nvSpPr>
        <p:spPr bwMode="auto">
          <a:xfrm>
            <a:off x="149628" y="3447469"/>
            <a:ext cx="3168607" cy="719181"/>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823666B6-240C-4B18-B2F9-1B677267BB51}"/>
              </a:ext>
            </a:extLst>
          </p:cNvPr>
          <p:cNvGrpSpPr/>
          <p:nvPr/>
        </p:nvGrpSpPr>
        <p:grpSpPr>
          <a:xfrm>
            <a:off x="82362" y="1098472"/>
            <a:ext cx="12107926" cy="1776680"/>
            <a:chOff x="382553" y="1131778"/>
            <a:chExt cx="11593288" cy="596211"/>
          </a:xfrm>
        </p:grpSpPr>
        <p:grpSp>
          <p:nvGrpSpPr>
            <p:cNvPr id="24" name="Group 23">
              <a:extLst>
                <a:ext uri="{FF2B5EF4-FFF2-40B4-BE49-F238E27FC236}">
                  <a16:creationId xmlns:a16="http://schemas.microsoft.com/office/drawing/2014/main" id="{DF343CD7-D17F-448F-B828-CE862393D218}"/>
                </a:ext>
              </a:extLst>
            </p:cNvPr>
            <p:cNvGrpSpPr/>
            <p:nvPr/>
          </p:nvGrpSpPr>
          <p:grpSpPr>
            <a:xfrm>
              <a:off x="382553" y="1131778"/>
              <a:ext cx="11593288" cy="596211"/>
              <a:chOff x="1313035" y="2117645"/>
              <a:chExt cx="2231091" cy="679230"/>
            </a:xfrm>
          </p:grpSpPr>
          <p:pic>
            <p:nvPicPr>
              <p:cNvPr id="28" name="Picture 4" descr="empty-blue-rectangle">
                <a:extLst>
                  <a:ext uri="{FF2B5EF4-FFF2-40B4-BE49-F238E27FC236}">
                    <a16:creationId xmlns:a16="http://schemas.microsoft.com/office/drawing/2014/main" id="{629826AC-C80F-4375-BF1D-B3429D3B6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13035" y="2117645"/>
                <a:ext cx="2231091" cy="67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26060">
                <a:extLst>
                  <a:ext uri="{FF2B5EF4-FFF2-40B4-BE49-F238E27FC236}">
                    <a16:creationId xmlns:a16="http://schemas.microsoft.com/office/drawing/2014/main" id="{68A182EA-C7C2-44E1-AFDB-E39792BB50E1}"/>
                  </a:ext>
                </a:extLst>
              </p:cNvPr>
              <p:cNvSpPr>
                <a:spLocks noChangeArrowheads="1"/>
              </p:cNvSpPr>
              <p:nvPr/>
            </p:nvSpPr>
            <p:spPr bwMode="auto">
              <a:xfrm>
                <a:off x="1418774" y="2179131"/>
                <a:ext cx="2026953" cy="579232"/>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6" name="Content Placeholder 2">
              <a:extLst>
                <a:ext uri="{FF2B5EF4-FFF2-40B4-BE49-F238E27FC236}">
                  <a16:creationId xmlns:a16="http://schemas.microsoft.com/office/drawing/2014/main" id="{F931D3FC-9808-4FEE-AC71-7E448FEA240D}"/>
                </a:ext>
              </a:extLst>
            </p:cNvPr>
            <p:cNvSpPr txBox="1">
              <a:spLocks/>
            </p:cNvSpPr>
            <p:nvPr/>
          </p:nvSpPr>
          <p:spPr>
            <a:xfrm>
              <a:off x="800805" y="1175818"/>
              <a:ext cx="10777172" cy="5183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b="0" i="0" u="none" strike="noStrike" kern="1200" baseline="0">
                  <a:solidFill>
                    <a:srgbClr val="000000"/>
                  </a:solidFill>
                  <a:latin typeface="Arial" panose="020B0604020202020204" pitchFamily="34" charset="0"/>
                </a:rPr>
                <a:t>Do có tính định hướng cao và cường độ lớn nên laser được dùng để cắt, khoan các vật liệu như kim loại, composit</a:t>
              </a:r>
            </a:p>
            <a:p>
              <a:pPr marL="287338" indent="-287338" algn="just" defTabSz="1095375">
                <a:buClr>
                  <a:schemeClr val="tx2"/>
                </a:buClr>
                <a:buSzPct val="95000"/>
                <a:buBlip>
                  <a:blip r:embed="rId6"/>
                </a:buBlip>
              </a:pPr>
              <a:r>
                <a:rPr lang="en-US" sz="2500">
                  <a:solidFill>
                    <a:srgbClr val="000000"/>
                  </a:solidFill>
                  <a:latin typeface="Arial" panose="020B0604020202020204" pitchFamily="34" charset="0"/>
                </a:rPr>
                <a:t>Người ta cũng dùng để khoan các lỗ có đường kính nhỏ mà khoan cơ học không thực hiện được</a:t>
              </a:r>
            </a:p>
          </p:txBody>
        </p:sp>
      </p:grpSp>
      <p:pic>
        <p:nvPicPr>
          <p:cNvPr id="18" name="Content Placeholder 4" descr="A close-up of a faucet&#10;&#10;Description automatically generated with low confidence">
            <a:extLst>
              <a:ext uri="{FF2B5EF4-FFF2-40B4-BE49-F238E27FC236}">
                <a16:creationId xmlns:a16="http://schemas.microsoft.com/office/drawing/2014/main" id="{216DBCB2-B1EB-476A-BECD-C99321853CC6}"/>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967254" y="3171684"/>
            <a:ext cx="6089405" cy="3348553"/>
          </a:xfrm>
        </p:spPr>
      </p:pic>
      <p:pic>
        <p:nvPicPr>
          <p:cNvPr id="3" name="Picture 2" descr="A close-up of a microscope&#10;&#10;Description automatically generated with medium confidence">
            <a:extLst>
              <a:ext uri="{FF2B5EF4-FFF2-40B4-BE49-F238E27FC236}">
                <a16:creationId xmlns:a16="http://schemas.microsoft.com/office/drawing/2014/main" id="{1B9DFDC2-4FEA-43D7-A1F6-80F8A98FA1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6200" y="3153929"/>
            <a:ext cx="3213294" cy="3366308"/>
          </a:xfrm>
          <a:prstGeom prst="rect">
            <a:avLst/>
          </a:prstGeom>
        </p:spPr>
      </p:pic>
    </p:spTree>
    <p:extLst>
      <p:ext uri="{BB962C8B-B14F-4D97-AF65-F5344CB8AC3E}">
        <p14:creationId xmlns:p14="http://schemas.microsoft.com/office/powerpoint/2010/main" val="405784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7981CC-B42F-4ECB-90BB-EC434DF38284}"/>
              </a:ext>
            </a:extLst>
          </p:cNvPr>
          <p:cNvGrpSpPr/>
          <p:nvPr/>
        </p:nvGrpSpPr>
        <p:grpSpPr>
          <a:xfrm>
            <a:off x="-271124" y="58878"/>
            <a:ext cx="6062323" cy="505010"/>
            <a:chOff x="38033" y="2282878"/>
            <a:chExt cx="7543268" cy="704958"/>
          </a:xfrm>
        </p:grpSpPr>
        <p:grpSp>
          <p:nvGrpSpPr>
            <p:cNvPr id="7" name="Group 70">
              <a:extLst>
                <a:ext uri="{FF2B5EF4-FFF2-40B4-BE49-F238E27FC236}">
                  <a16:creationId xmlns:a16="http://schemas.microsoft.com/office/drawing/2014/main" id="{62A280E9-FF8F-4812-9B41-B18049989109}"/>
                </a:ext>
              </a:extLst>
            </p:cNvPr>
            <p:cNvGrpSpPr>
              <a:grpSpLocks/>
            </p:cNvGrpSpPr>
            <p:nvPr/>
          </p:nvGrpSpPr>
          <p:grpSpPr bwMode="auto">
            <a:xfrm>
              <a:off x="368179" y="2294628"/>
              <a:ext cx="7213122" cy="693208"/>
              <a:chOff x="607010" y="3430752"/>
              <a:chExt cx="3714421" cy="1335216"/>
            </a:xfrm>
          </p:grpSpPr>
          <p:pic>
            <p:nvPicPr>
              <p:cNvPr id="10" name="Picture 9" descr="empty-green-rectangle">
                <a:extLst>
                  <a:ext uri="{FF2B5EF4-FFF2-40B4-BE49-F238E27FC236}">
                    <a16:creationId xmlns:a16="http://schemas.microsoft.com/office/drawing/2014/main" id="{834446A4-27A5-4D43-957D-0A97D3BE8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932B3BED-F302-4CB5-AA4B-4AE40327F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9F1DCAB2-F75F-4E9E-B8C9-8BA1E7C96473}"/>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29BCE00-2C31-4ADB-BEE8-FE3CFD6DE658}"/>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Một vài ứng dụng của laser</a:t>
              </a:r>
              <a:endParaRPr lang="en-US" sz="2500" b="0" i="1" dirty="0">
                <a:cs typeface="Arial" panose="020B0604020202020204" pitchFamily="34" charset="0"/>
              </a:endParaRPr>
            </a:p>
          </p:txBody>
        </p:sp>
      </p:grpSp>
      <p:sp>
        <p:nvSpPr>
          <p:cNvPr id="12" name="Content Placeholder 2">
            <a:extLst>
              <a:ext uri="{FF2B5EF4-FFF2-40B4-BE49-F238E27FC236}">
                <a16:creationId xmlns:a16="http://schemas.microsoft.com/office/drawing/2014/main" id="{0D16E92B-5055-4584-9193-B5537A9AA0C7}"/>
              </a:ext>
            </a:extLst>
          </p:cNvPr>
          <p:cNvSpPr txBox="1">
            <a:spLocks/>
          </p:cNvSpPr>
          <p:nvPr/>
        </p:nvSpPr>
        <p:spPr bwMode="auto">
          <a:xfrm>
            <a:off x="281068" y="619267"/>
            <a:ext cx="4824331"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4. Trong trắc địa</a:t>
            </a:r>
          </a:p>
        </p:txBody>
      </p:sp>
      <p:sp>
        <p:nvSpPr>
          <p:cNvPr id="20" name="Rectangle 6">
            <a:extLst>
              <a:ext uri="{FF2B5EF4-FFF2-40B4-BE49-F238E27FC236}">
                <a16:creationId xmlns:a16="http://schemas.microsoft.com/office/drawing/2014/main" id="{F50F1BF3-625D-48A7-A745-6727400EC28E}"/>
              </a:ext>
            </a:extLst>
          </p:cNvPr>
          <p:cNvSpPr>
            <a:spLocks noChangeArrowheads="1"/>
          </p:cNvSpPr>
          <p:nvPr/>
        </p:nvSpPr>
        <p:spPr bwMode="auto">
          <a:xfrm>
            <a:off x="149627" y="2840119"/>
            <a:ext cx="3630518" cy="794834"/>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1" name="Rectangle 6">
            <a:extLst>
              <a:ext uri="{FF2B5EF4-FFF2-40B4-BE49-F238E27FC236}">
                <a16:creationId xmlns:a16="http://schemas.microsoft.com/office/drawing/2014/main" id="{1AAC0BE7-6D66-4BAE-91F7-0422C061B5AE}"/>
              </a:ext>
            </a:extLst>
          </p:cNvPr>
          <p:cNvSpPr>
            <a:spLocks noChangeArrowheads="1"/>
          </p:cNvSpPr>
          <p:nvPr/>
        </p:nvSpPr>
        <p:spPr bwMode="auto">
          <a:xfrm>
            <a:off x="149629" y="2155758"/>
            <a:ext cx="2895227" cy="757127"/>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3" name="Rectangle 6">
            <a:extLst>
              <a:ext uri="{FF2B5EF4-FFF2-40B4-BE49-F238E27FC236}">
                <a16:creationId xmlns:a16="http://schemas.microsoft.com/office/drawing/2014/main" id="{C5CABB11-E128-483C-9EF5-975C67C0012E}"/>
              </a:ext>
            </a:extLst>
          </p:cNvPr>
          <p:cNvSpPr>
            <a:spLocks noChangeArrowheads="1"/>
          </p:cNvSpPr>
          <p:nvPr/>
        </p:nvSpPr>
        <p:spPr bwMode="auto">
          <a:xfrm>
            <a:off x="149628" y="3447469"/>
            <a:ext cx="3168607" cy="719181"/>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823666B6-240C-4B18-B2F9-1B677267BB51}"/>
              </a:ext>
            </a:extLst>
          </p:cNvPr>
          <p:cNvGrpSpPr/>
          <p:nvPr/>
        </p:nvGrpSpPr>
        <p:grpSpPr>
          <a:xfrm>
            <a:off x="84074" y="1136205"/>
            <a:ext cx="12107926" cy="757127"/>
            <a:chOff x="382553" y="1131778"/>
            <a:chExt cx="11593288" cy="596211"/>
          </a:xfrm>
        </p:grpSpPr>
        <p:grpSp>
          <p:nvGrpSpPr>
            <p:cNvPr id="24" name="Group 23">
              <a:extLst>
                <a:ext uri="{FF2B5EF4-FFF2-40B4-BE49-F238E27FC236}">
                  <a16:creationId xmlns:a16="http://schemas.microsoft.com/office/drawing/2014/main" id="{DF343CD7-D17F-448F-B828-CE862393D218}"/>
                </a:ext>
              </a:extLst>
            </p:cNvPr>
            <p:cNvGrpSpPr/>
            <p:nvPr/>
          </p:nvGrpSpPr>
          <p:grpSpPr>
            <a:xfrm>
              <a:off x="382553" y="1131778"/>
              <a:ext cx="11593288" cy="596211"/>
              <a:chOff x="1313035" y="2117645"/>
              <a:chExt cx="2231091" cy="679230"/>
            </a:xfrm>
          </p:grpSpPr>
          <p:pic>
            <p:nvPicPr>
              <p:cNvPr id="28" name="Picture 4" descr="empty-blue-rectangle">
                <a:extLst>
                  <a:ext uri="{FF2B5EF4-FFF2-40B4-BE49-F238E27FC236}">
                    <a16:creationId xmlns:a16="http://schemas.microsoft.com/office/drawing/2014/main" id="{629826AC-C80F-4375-BF1D-B3429D3B6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13035" y="2117645"/>
                <a:ext cx="2231091" cy="67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26060">
                <a:extLst>
                  <a:ext uri="{FF2B5EF4-FFF2-40B4-BE49-F238E27FC236}">
                    <a16:creationId xmlns:a16="http://schemas.microsoft.com/office/drawing/2014/main" id="{68A182EA-C7C2-44E1-AFDB-E39792BB50E1}"/>
                  </a:ext>
                </a:extLst>
              </p:cNvPr>
              <p:cNvSpPr>
                <a:spLocks noChangeArrowheads="1"/>
              </p:cNvSpPr>
              <p:nvPr/>
            </p:nvSpPr>
            <p:spPr bwMode="auto">
              <a:xfrm>
                <a:off x="1418774" y="2179131"/>
                <a:ext cx="2026953" cy="579232"/>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6" name="Content Placeholder 2">
              <a:extLst>
                <a:ext uri="{FF2B5EF4-FFF2-40B4-BE49-F238E27FC236}">
                  <a16:creationId xmlns:a16="http://schemas.microsoft.com/office/drawing/2014/main" id="{F931D3FC-9808-4FEE-AC71-7E448FEA240D}"/>
                </a:ext>
              </a:extLst>
            </p:cNvPr>
            <p:cNvSpPr txBox="1">
              <a:spLocks/>
            </p:cNvSpPr>
            <p:nvPr/>
          </p:nvSpPr>
          <p:spPr>
            <a:xfrm>
              <a:off x="813357" y="1233137"/>
              <a:ext cx="10777172" cy="4320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b="0" i="0" u="none" strike="noStrike" kern="1200" baseline="0">
                  <a:solidFill>
                    <a:srgbClr val="000000"/>
                  </a:solidFill>
                  <a:latin typeface="Arial" panose="020B0604020202020204" pitchFamily="34" charset="0"/>
                </a:rPr>
                <a:t>Laser được dùng để đo khoảng cách, tam giác đạc, ngắm đường thẳng</a:t>
              </a:r>
            </a:p>
          </p:txBody>
        </p:sp>
      </p:grpSp>
      <p:pic>
        <p:nvPicPr>
          <p:cNvPr id="17" name="Content Placeholder 4" descr="A picture containing person, person&#10;&#10;Description automatically generated">
            <a:extLst>
              <a:ext uri="{FF2B5EF4-FFF2-40B4-BE49-F238E27FC236}">
                <a16:creationId xmlns:a16="http://schemas.microsoft.com/office/drawing/2014/main" id="{9BBC6874-6FDA-4150-9EC2-C17D666AA165}"/>
              </a:ext>
            </a:extLst>
          </p:cNvPr>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534002" y="2225848"/>
            <a:ext cx="3733198" cy="4479839"/>
          </a:xfrm>
        </p:spPr>
      </p:pic>
      <p:pic>
        <p:nvPicPr>
          <p:cNvPr id="18" name="Picture 17" descr="A picture containing person, indoor, tripod&#10;&#10;Description automatically generated">
            <a:extLst>
              <a:ext uri="{FF2B5EF4-FFF2-40B4-BE49-F238E27FC236}">
                <a16:creationId xmlns:a16="http://schemas.microsoft.com/office/drawing/2014/main" id="{469A0F4F-91AC-4DB8-8EC2-D5A2AD053A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231474"/>
            <a:ext cx="6629400" cy="4421810"/>
          </a:xfrm>
          <a:prstGeom prst="rect">
            <a:avLst/>
          </a:prstGeom>
        </p:spPr>
      </p:pic>
    </p:spTree>
    <p:extLst>
      <p:ext uri="{BB962C8B-B14F-4D97-AF65-F5344CB8AC3E}">
        <p14:creationId xmlns:p14="http://schemas.microsoft.com/office/powerpoint/2010/main" val="782647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7981CC-B42F-4ECB-90BB-EC434DF38284}"/>
              </a:ext>
            </a:extLst>
          </p:cNvPr>
          <p:cNvGrpSpPr/>
          <p:nvPr/>
        </p:nvGrpSpPr>
        <p:grpSpPr>
          <a:xfrm>
            <a:off x="-271124" y="58878"/>
            <a:ext cx="6062323" cy="505010"/>
            <a:chOff x="38033" y="2282878"/>
            <a:chExt cx="7543268" cy="704958"/>
          </a:xfrm>
        </p:grpSpPr>
        <p:grpSp>
          <p:nvGrpSpPr>
            <p:cNvPr id="7" name="Group 70">
              <a:extLst>
                <a:ext uri="{FF2B5EF4-FFF2-40B4-BE49-F238E27FC236}">
                  <a16:creationId xmlns:a16="http://schemas.microsoft.com/office/drawing/2014/main" id="{62A280E9-FF8F-4812-9B41-B18049989109}"/>
                </a:ext>
              </a:extLst>
            </p:cNvPr>
            <p:cNvGrpSpPr>
              <a:grpSpLocks/>
            </p:cNvGrpSpPr>
            <p:nvPr/>
          </p:nvGrpSpPr>
          <p:grpSpPr bwMode="auto">
            <a:xfrm>
              <a:off x="368179" y="2294628"/>
              <a:ext cx="7213122" cy="693208"/>
              <a:chOff x="607010" y="3430752"/>
              <a:chExt cx="3714421" cy="1335216"/>
            </a:xfrm>
          </p:grpSpPr>
          <p:pic>
            <p:nvPicPr>
              <p:cNvPr id="10" name="Picture 9" descr="empty-green-rectangle">
                <a:extLst>
                  <a:ext uri="{FF2B5EF4-FFF2-40B4-BE49-F238E27FC236}">
                    <a16:creationId xmlns:a16="http://schemas.microsoft.com/office/drawing/2014/main" id="{834446A4-27A5-4D43-957D-0A97D3BE8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932B3BED-F302-4CB5-AA4B-4AE40327F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9F1DCAB2-F75F-4E9E-B8C9-8BA1E7C96473}"/>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29BCE00-2C31-4ADB-BEE8-FE3CFD6DE658}"/>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Một vài ứng dụng của laser</a:t>
              </a:r>
              <a:endParaRPr lang="en-US" sz="2500" b="0" i="1" dirty="0">
                <a:cs typeface="Arial" panose="020B0604020202020204" pitchFamily="34" charset="0"/>
              </a:endParaRPr>
            </a:p>
          </p:txBody>
        </p:sp>
      </p:grpSp>
      <p:sp>
        <p:nvSpPr>
          <p:cNvPr id="12" name="Content Placeholder 2">
            <a:extLst>
              <a:ext uri="{FF2B5EF4-FFF2-40B4-BE49-F238E27FC236}">
                <a16:creationId xmlns:a16="http://schemas.microsoft.com/office/drawing/2014/main" id="{0D16E92B-5055-4584-9193-B5537A9AA0C7}"/>
              </a:ext>
            </a:extLst>
          </p:cNvPr>
          <p:cNvSpPr txBox="1">
            <a:spLocks/>
          </p:cNvSpPr>
          <p:nvPr/>
        </p:nvSpPr>
        <p:spPr bwMode="auto">
          <a:xfrm>
            <a:off x="281068" y="619267"/>
            <a:ext cx="4824331"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5. Lĩnh vực khác</a:t>
            </a:r>
          </a:p>
        </p:txBody>
      </p:sp>
      <p:sp>
        <p:nvSpPr>
          <p:cNvPr id="20" name="Rectangle 6">
            <a:extLst>
              <a:ext uri="{FF2B5EF4-FFF2-40B4-BE49-F238E27FC236}">
                <a16:creationId xmlns:a16="http://schemas.microsoft.com/office/drawing/2014/main" id="{F50F1BF3-625D-48A7-A745-6727400EC28E}"/>
              </a:ext>
            </a:extLst>
          </p:cNvPr>
          <p:cNvSpPr>
            <a:spLocks noChangeArrowheads="1"/>
          </p:cNvSpPr>
          <p:nvPr/>
        </p:nvSpPr>
        <p:spPr bwMode="auto">
          <a:xfrm>
            <a:off x="149627" y="2840119"/>
            <a:ext cx="3630518" cy="794834"/>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1" name="Rectangle 6">
            <a:extLst>
              <a:ext uri="{FF2B5EF4-FFF2-40B4-BE49-F238E27FC236}">
                <a16:creationId xmlns:a16="http://schemas.microsoft.com/office/drawing/2014/main" id="{1AAC0BE7-6D66-4BAE-91F7-0422C061B5AE}"/>
              </a:ext>
            </a:extLst>
          </p:cNvPr>
          <p:cNvSpPr>
            <a:spLocks noChangeArrowheads="1"/>
          </p:cNvSpPr>
          <p:nvPr/>
        </p:nvSpPr>
        <p:spPr bwMode="auto">
          <a:xfrm>
            <a:off x="149629" y="2155758"/>
            <a:ext cx="2895227" cy="757127"/>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3" name="Rectangle 6">
            <a:extLst>
              <a:ext uri="{FF2B5EF4-FFF2-40B4-BE49-F238E27FC236}">
                <a16:creationId xmlns:a16="http://schemas.microsoft.com/office/drawing/2014/main" id="{C5CABB11-E128-483C-9EF5-975C67C0012E}"/>
              </a:ext>
            </a:extLst>
          </p:cNvPr>
          <p:cNvSpPr>
            <a:spLocks noChangeArrowheads="1"/>
          </p:cNvSpPr>
          <p:nvPr/>
        </p:nvSpPr>
        <p:spPr bwMode="auto">
          <a:xfrm>
            <a:off x="149628" y="3447469"/>
            <a:ext cx="3168607" cy="719181"/>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823666B6-240C-4B18-B2F9-1B677267BB51}"/>
              </a:ext>
            </a:extLst>
          </p:cNvPr>
          <p:cNvGrpSpPr/>
          <p:nvPr/>
        </p:nvGrpSpPr>
        <p:grpSpPr>
          <a:xfrm>
            <a:off x="82362" y="1098472"/>
            <a:ext cx="12107926" cy="1057286"/>
            <a:chOff x="382553" y="1131778"/>
            <a:chExt cx="11593288" cy="596211"/>
          </a:xfrm>
        </p:grpSpPr>
        <p:grpSp>
          <p:nvGrpSpPr>
            <p:cNvPr id="24" name="Group 23">
              <a:extLst>
                <a:ext uri="{FF2B5EF4-FFF2-40B4-BE49-F238E27FC236}">
                  <a16:creationId xmlns:a16="http://schemas.microsoft.com/office/drawing/2014/main" id="{DF343CD7-D17F-448F-B828-CE862393D218}"/>
                </a:ext>
              </a:extLst>
            </p:cNvPr>
            <p:cNvGrpSpPr/>
            <p:nvPr/>
          </p:nvGrpSpPr>
          <p:grpSpPr>
            <a:xfrm>
              <a:off x="382553" y="1131778"/>
              <a:ext cx="11593288" cy="596211"/>
              <a:chOff x="1313035" y="2117645"/>
              <a:chExt cx="2231091" cy="679230"/>
            </a:xfrm>
          </p:grpSpPr>
          <p:pic>
            <p:nvPicPr>
              <p:cNvPr id="28" name="Picture 4" descr="empty-blue-rectangle">
                <a:extLst>
                  <a:ext uri="{FF2B5EF4-FFF2-40B4-BE49-F238E27FC236}">
                    <a16:creationId xmlns:a16="http://schemas.microsoft.com/office/drawing/2014/main" id="{629826AC-C80F-4375-BF1D-B3429D3B6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13035" y="2117645"/>
                <a:ext cx="2231091" cy="67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26060">
                <a:extLst>
                  <a:ext uri="{FF2B5EF4-FFF2-40B4-BE49-F238E27FC236}">
                    <a16:creationId xmlns:a16="http://schemas.microsoft.com/office/drawing/2014/main" id="{68A182EA-C7C2-44E1-AFDB-E39792BB50E1}"/>
                  </a:ext>
                </a:extLst>
              </p:cNvPr>
              <p:cNvSpPr>
                <a:spLocks noChangeArrowheads="1"/>
              </p:cNvSpPr>
              <p:nvPr/>
            </p:nvSpPr>
            <p:spPr bwMode="auto">
              <a:xfrm>
                <a:off x="1418774" y="2179131"/>
                <a:ext cx="2026953" cy="579232"/>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6" name="Content Placeholder 2">
              <a:extLst>
                <a:ext uri="{FF2B5EF4-FFF2-40B4-BE49-F238E27FC236}">
                  <a16:creationId xmlns:a16="http://schemas.microsoft.com/office/drawing/2014/main" id="{F931D3FC-9808-4FEE-AC71-7E448FEA240D}"/>
                </a:ext>
              </a:extLst>
            </p:cNvPr>
            <p:cNvSpPr txBox="1">
              <a:spLocks/>
            </p:cNvSpPr>
            <p:nvPr/>
          </p:nvSpPr>
          <p:spPr>
            <a:xfrm>
              <a:off x="698842" y="1186557"/>
              <a:ext cx="10777172" cy="4320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b="0" i="0" u="none" strike="noStrike" kern="1200" baseline="0">
                  <a:solidFill>
                    <a:srgbClr val="000000"/>
                  </a:solidFill>
                  <a:latin typeface="Arial" panose="020B0604020202020204" pitchFamily="34" charset="0"/>
                </a:rPr>
                <a:t>Laser được dùng trong bút chỉ bảng, bản đồ, trong các thí nghiệm quang học, đầu đọc đĩa CD</a:t>
              </a:r>
              <a:endParaRPr lang="en-US" sz="2500">
                <a:solidFill>
                  <a:srgbClr val="000000"/>
                </a:solidFill>
                <a:latin typeface="Arial" panose="020B0604020202020204" pitchFamily="34" charset="0"/>
              </a:endParaRPr>
            </a:p>
          </p:txBody>
        </p:sp>
      </p:grpSp>
      <p:pic>
        <p:nvPicPr>
          <p:cNvPr id="18" name="Content Placeholder 3">
            <a:extLst>
              <a:ext uri="{FF2B5EF4-FFF2-40B4-BE49-F238E27FC236}">
                <a16:creationId xmlns:a16="http://schemas.microsoft.com/office/drawing/2014/main" id="{9733CB35-5FF5-46CF-AA6C-65738BF06E02}"/>
              </a:ext>
            </a:extLst>
          </p:cNvPr>
          <p:cNvPicPr>
            <a:picLocks noChangeAspect="1"/>
          </p:cNvPicPr>
          <p:nvPr/>
        </p:nvPicPr>
        <p:blipFill rotWithShape="1">
          <a:blip r:embed="rId7">
            <a:extLst>
              <a:ext uri="{28A0092B-C50C-407E-A947-70E740481C1C}">
                <a14:useLocalDpi xmlns:a14="http://schemas.microsoft.com/office/drawing/2010/main" val="0"/>
              </a:ext>
            </a:extLst>
          </a:blip>
          <a:srcRect b="15746"/>
          <a:stretch/>
        </p:blipFill>
        <p:spPr>
          <a:xfrm>
            <a:off x="5820296" y="2590799"/>
            <a:ext cx="5994973" cy="3371547"/>
          </a:xfrm>
          <a:prstGeom prst="rect">
            <a:avLst/>
          </a:prstGeom>
          <a:ln>
            <a:noFill/>
          </a:ln>
          <a:effectLst>
            <a:softEdge rad="112500"/>
          </a:effectLst>
        </p:spPr>
      </p:pic>
      <p:pic>
        <p:nvPicPr>
          <p:cNvPr id="19" name="Picture 18" descr="A person holding a syringe&#10;&#10;Description automatically generated with low confidence">
            <a:extLst>
              <a:ext uri="{FF2B5EF4-FFF2-40B4-BE49-F238E27FC236}">
                <a16:creationId xmlns:a16="http://schemas.microsoft.com/office/drawing/2014/main" id="{CD9A723E-D981-4180-8AF2-5D9C717098BE}"/>
              </a:ext>
            </a:extLst>
          </p:cNvPr>
          <p:cNvPicPr>
            <a:picLocks noChangeAspect="1"/>
          </p:cNvPicPr>
          <p:nvPr/>
        </p:nvPicPr>
        <p:blipFill rotWithShape="1">
          <a:blip r:embed="rId8">
            <a:extLst>
              <a:ext uri="{28A0092B-C50C-407E-A947-70E740481C1C}">
                <a14:useLocalDpi xmlns:a14="http://schemas.microsoft.com/office/drawing/2010/main" val="0"/>
              </a:ext>
            </a:extLst>
          </a:blip>
          <a:srcRect t="7943" r="18874" b="13108"/>
          <a:stretch/>
        </p:blipFill>
        <p:spPr>
          <a:xfrm>
            <a:off x="376731" y="2632618"/>
            <a:ext cx="5132321" cy="3329728"/>
          </a:xfrm>
          <a:prstGeom prst="rect">
            <a:avLst/>
          </a:prstGeom>
          <a:ln>
            <a:noFill/>
          </a:ln>
          <a:effectLst>
            <a:softEdge rad="112500"/>
          </a:effectLst>
        </p:spPr>
      </p:pic>
    </p:spTree>
    <p:extLst>
      <p:ext uri="{BB962C8B-B14F-4D97-AF65-F5344CB8AC3E}">
        <p14:creationId xmlns:p14="http://schemas.microsoft.com/office/powerpoint/2010/main" val="217969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76045D90-E9D1-4137-A38F-E708D79C50E9}"/>
              </a:ext>
            </a:extLst>
          </p:cNvPr>
          <p:cNvGrpSpPr/>
          <p:nvPr/>
        </p:nvGrpSpPr>
        <p:grpSpPr>
          <a:xfrm>
            <a:off x="4381514" y="167791"/>
            <a:ext cx="3597830" cy="581082"/>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03B23156-5A18-4A31-BF29-96ECD81F6A5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36F7A80F-6378-4CDF-B4A4-F51D154C04B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8" name="Picture 14" descr="http://tmjpainandtreatment.com/wp-content/uploads/2014/09/little-man-with-red-question-mark.jpg">
            <a:hlinkClick r:id="rId2"/>
            <a:extLst>
              <a:ext uri="{FF2B5EF4-FFF2-40B4-BE49-F238E27FC236}">
                <a16:creationId xmlns:a16="http://schemas.microsoft.com/office/drawing/2014/main" id="{52B82F18-1CC9-411C-81E0-41192BC2A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068" y="618291"/>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5E8A9D7C-DA57-4A7C-B92A-47D79DBC4004}"/>
              </a:ext>
            </a:extLst>
          </p:cNvPr>
          <p:cNvGrpSpPr/>
          <p:nvPr/>
        </p:nvGrpSpPr>
        <p:grpSpPr>
          <a:xfrm>
            <a:off x="1085940" y="1045375"/>
            <a:ext cx="10897992" cy="4648200"/>
            <a:chOff x="1314997" y="2125361"/>
            <a:chExt cx="2231091" cy="780121"/>
          </a:xfrm>
        </p:grpSpPr>
        <p:pic>
          <p:nvPicPr>
            <p:cNvPr id="12" name="Picture 11" descr="empty-blue-rectangle">
              <a:extLst>
                <a:ext uri="{FF2B5EF4-FFF2-40B4-BE49-F238E27FC236}">
                  <a16:creationId xmlns:a16="http://schemas.microsoft.com/office/drawing/2014/main" id="{FFEF3C42-ED3B-495B-BB39-DEB027149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26060">
              <a:extLst>
                <a:ext uri="{FF2B5EF4-FFF2-40B4-BE49-F238E27FC236}">
                  <a16:creationId xmlns:a16="http://schemas.microsoft.com/office/drawing/2014/main" id="{EC70BE1D-ECE9-44E5-989E-5533D62194D2}"/>
                </a:ext>
              </a:extLst>
            </p:cNvPr>
            <p:cNvSpPr>
              <a:spLocks noChangeArrowheads="1"/>
            </p:cNvSpPr>
            <p:nvPr/>
          </p:nvSpPr>
          <p:spPr bwMode="auto">
            <a:xfrm>
              <a:off x="1418774" y="2179131"/>
              <a:ext cx="2026953" cy="392118"/>
            </a:xfrm>
            <a:prstGeom prst="rect">
              <a:avLst/>
            </a:prstGeom>
            <a:noFill/>
            <a:ln w="9525" algn="ctr">
              <a:noFill/>
              <a:miter lim="800000"/>
              <a:headEnd/>
              <a:tailEnd/>
            </a:ln>
          </p:spPr>
          <p:txBody>
            <a:bodyPr wrap="square" lIns="109728" tIns="54864" rIns="109728" bIns="54864">
              <a:spAutoFit/>
            </a:bodyPr>
            <a:lstStyle/>
            <a:p>
              <a:pPr algn="ctr"/>
              <a:endParaRPr lang="en-US" sz="2600" b="1" i="1">
                <a:latin typeface="Arial" panose="020B0604020202020204" pitchFamily="34" charset="0"/>
                <a:cs typeface="Arial" panose="020B0604020202020204" pitchFamily="34" charset="0"/>
              </a:endParaRPr>
            </a:p>
          </p:txBody>
        </p:sp>
      </p:grpSp>
      <p:sp>
        <p:nvSpPr>
          <p:cNvPr id="17" name="Oval 16">
            <a:extLst>
              <a:ext uri="{FF2B5EF4-FFF2-40B4-BE49-F238E27FC236}">
                <a16:creationId xmlns:a16="http://schemas.microsoft.com/office/drawing/2014/main" id="{D6ECAD58-BAC9-45C1-B465-DFB63003F571}"/>
              </a:ext>
            </a:extLst>
          </p:cNvPr>
          <p:cNvSpPr/>
          <p:nvPr/>
        </p:nvSpPr>
        <p:spPr>
          <a:xfrm>
            <a:off x="1429669" y="3417790"/>
            <a:ext cx="533399" cy="568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5">
            <a:extLst>
              <a:ext uri="{FF2B5EF4-FFF2-40B4-BE49-F238E27FC236}">
                <a16:creationId xmlns:a16="http://schemas.microsoft.com/office/drawing/2014/main" id="{D62F3B8D-ABE5-44F3-8BC7-8980EB6CDD3E}"/>
              </a:ext>
            </a:extLst>
          </p:cNvPr>
          <p:cNvSpPr txBox="1">
            <a:spLocks noChangeArrowheads="1"/>
          </p:cNvSpPr>
          <p:nvPr/>
        </p:nvSpPr>
        <p:spPr bwMode="auto">
          <a:xfrm>
            <a:off x="1509924" y="1812857"/>
            <a:ext cx="10148676"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r>
              <a:rPr lang="en-US" sz="2700"/>
              <a:t>Câu 1: Kết luận nào sau đây là </a:t>
            </a:r>
            <a:r>
              <a:rPr lang="en-US" sz="2700" u="sng"/>
              <a:t>KHÔNG ĐÚNG</a:t>
            </a:r>
            <a:r>
              <a:rPr lang="en-US" sz="2700"/>
              <a:t> khi nói về tia laze?</a:t>
            </a:r>
          </a:p>
          <a:p>
            <a:r>
              <a:rPr lang="en-US" sz="2700"/>
              <a:t>A. </a:t>
            </a:r>
            <a:r>
              <a:rPr lang="vi-VN" sz="2700"/>
              <a:t>Laze là một nguồn sáng phát ra chùm sáng có cường độ lớn dựa trên nguyên tắc của hiện tượng phát xạ cảm ứng.</a:t>
            </a:r>
          </a:p>
          <a:p>
            <a:r>
              <a:rPr lang="en-US" sz="2700"/>
              <a:t>B. </a:t>
            </a:r>
            <a:r>
              <a:rPr lang="vi-VN" sz="2700"/>
              <a:t>Tia laze là một </a:t>
            </a:r>
            <a:r>
              <a:rPr lang="en-US" sz="2700"/>
              <a:t>tập hợp nhiều bước sóng đơn sắc</a:t>
            </a:r>
          </a:p>
          <a:p>
            <a:r>
              <a:rPr lang="vi-VN" sz="2700"/>
              <a:t>C. Tia laze là một chùm sáng có cường độ lớn.</a:t>
            </a:r>
          </a:p>
          <a:p>
            <a:r>
              <a:rPr lang="vi-VN" sz="2700"/>
              <a:t>D. Tia laze có tính định hướng và tính kết hợp cao</a:t>
            </a:r>
            <a:r>
              <a:rPr lang="en-US" altLang="en-US" sz="2700">
                <a:latin typeface=".VnTime" panose="020B7200000000000000" pitchFamily="34" charset="0"/>
              </a:rPr>
              <a:t>.</a:t>
            </a:r>
          </a:p>
        </p:txBody>
      </p:sp>
    </p:spTree>
    <p:extLst>
      <p:ext uri="{BB962C8B-B14F-4D97-AF65-F5344CB8AC3E}">
        <p14:creationId xmlns:p14="http://schemas.microsoft.com/office/powerpoint/2010/main" val="74574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76045D90-E9D1-4137-A38F-E708D79C50E9}"/>
              </a:ext>
            </a:extLst>
          </p:cNvPr>
          <p:cNvGrpSpPr/>
          <p:nvPr/>
        </p:nvGrpSpPr>
        <p:grpSpPr>
          <a:xfrm>
            <a:off x="4381514" y="167791"/>
            <a:ext cx="3597830" cy="581082"/>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03B23156-5A18-4A31-BF29-96ECD81F6A5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36F7A80F-6378-4CDF-B4A4-F51D154C04B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8" name="Picture 14" descr="http://tmjpainandtreatment.com/wp-content/uploads/2014/09/little-man-with-red-question-mark.jpg">
            <a:hlinkClick r:id="rId2"/>
            <a:extLst>
              <a:ext uri="{FF2B5EF4-FFF2-40B4-BE49-F238E27FC236}">
                <a16:creationId xmlns:a16="http://schemas.microsoft.com/office/drawing/2014/main" id="{52B82F18-1CC9-411C-81E0-41192BC2A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068" y="618291"/>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5E8A9D7C-DA57-4A7C-B92A-47D79DBC4004}"/>
              </a:ext>
            </a:extLst>
          </p:cNvPr>
          <p:cNvGrpSpPr/>
          <p:nvPr/>
        </p:nvGrpSpPr>
        <p:grpSpPr>
          <a:xfrm>
            <a:off x="1085940" y="1045375"/>
            <a:ext cx="10897992" cy="4648200"/>
            <a:chOff x="1314997" y="2125361"/>
            <a:chExt cx="2231091" cy="780121"/>
          </a:xfrm>
        </p:grpSpPr>
        <p:pic>
          <p:nvPicPr>
            <p:cNvPr id="12" name="Picture 11" descr="empty-blue-rectangle">
              <a:extLst>
                <a:ext uri="{FF2B5EF4-FFF2-40B4-BE49-F238E27FC236}">
                  <a16:creationId xmlns:a16="http://schemas.microsoft.com/office/drawing/2014/main" id="{FFEF3C42-ED3B-495B-BB39-DEB027149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26060">
              <a:extLst>
                <a:ext uri="{FF2B5EF4-FFF2-40B4-BE49-F238E27FC236}">
                  <a16:creationId xmlns:a16="http://schemas.microsoft.com/office/drawing/2014/main" id="{EC70BE1D-ECE9-44E5-989E-5533D62194D2}"/>
                </a:ext>
              </a:extLst>
            </p:cNvPr>
            <p:cNvSpPr>
              <a:spLocks noChangeArrowheads="1"/>
            </p:cNvSpPr>
            <p:nvPr/>
          </p:nvSpPr>
          <p:spPr bwMode="auto">
            <a:xfrm>
              <a:off x="1418774" y="2179131"/>
              <a:ext cx="2026953" cy="392118"/>
            </a:xfrm>
            <a:prstGeom prst="rect">
              <a:avLst/>
            </a:prstGeom>
            <a:noFill/>
            <a:ln w="9525" algn="ctr">
              <a:noFill/>
              <a:miter lim="800000"/>
              <a:headEnd/>
              <a:tailEnd/>
            </a:ln>
          </p:spPr>
          <p:txBody>
            <a:bodyPr wrap="square" lIns="109728" tIns="54864" rIns="109728" bIns="54864">
              <a:spAutoFit/>
            </a:bodyPr>
            <a:lstStyle/>
            <a:p>
              <a:pPr algn="ctr"/>
              <a:endParaRPr lang="en-US" sz="2600" b="1" i="1">
                <a:latin typeface="Arial" panose="020B0604020202020204" pitchFamily="34" charset="0"/>
                <a:cs typeface="Arial" panose="020B0604020202020204" pitchFamily="34" charset="0"/>
              </a:endParaRPr>
            </a:p>
          </p:txBody>
        </p:sp>
      </p:grpSp>
      <p:sp>
        <p:nvSpPr>
          <p:cNvPr id="17" name="Oval 16">
            <a:extLst>
              <a:ext uri="{FF2B5EF4-FFF2-40B4-BE49-F238E27FC236}">
                <a16:creationId xmlns:a16="http://schemas.microsoft.com/office/drawing/2014/main" id="{D6ECAD58-BAC9-45C1-B465-DFB63003F571}"/>
              </a:ext>
            </a:extLst>
          </p:cNvPr>
          <p:cNvSpPr/>
          <p:nvPr/>
        </p:nvSpPr>
        <p:spPr>
          <a:xfrm>
            <a:off x="2096356" y="2249611"/>
            <a:ext cx="533399" cy="4173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8BB6D88-311C-426A-A363-B25A758B8CCE}"/>
              </a:ext>
            </a:extLst>
          </p:cNvPr>
          <p:cNvSpPr txBox="1"/>
          <p:nvPr/>
        </p:nvSpPr>
        <p:spPr>
          <a:xfrm>
            <a:off x="2133600" y="1365753"/>
            <a:ext cx="7695344" cy="2585323"/>
          </a:xfrm>
          <a:prstGeom prst="rect">
            <a:avLst/>
          </a:prstGeom>
          <a:noFill/>
        </p:spPr>
        <p:txBody>
          <a:bodyPr wrap="square">
            <a:spAutoFit/>
          </a:bodyPr>
          <a:lstStyle/>
          <a:p>
            <a:pPr rtl="0"/>
            <a:r>
              <a:rPr lang="en-US" sz="2700" b="0" i="0" u="none" strike="noStrike" kern="1200" baseline="0">
                <a:solidFill>
                  <a:srgbClr val="000000"/>
                </a:solidFill>
                <a:latin typeface="Arial" panose="020B0604020202020204" pitchFamily="34" charset="0"/>
                <a:cs typeface="Arial" panose="020B0604020202020204" pitchFamily="34" charset="0"/>
              </a:rPr>
              <a:t>Câu 2: Chùm sáng laze do rubi (hồng ngọc) phát ra có màu:</a:t>
            </a:r>
          </a:p>
          <a:p>
            <a:pPr rtl="0">
              <a:buSzPts val="2400"/>
            </a:pPr>
            <a:r>
              <a:rPr lang="en-US" sz="2700" b="0" i="0" u="none" strike="noStrike" kern="1200" baseline="0">
                <a:solidFill>
                  <a:srgbClr val="000000"/>
                </a:solidFill>
                <a:latin typeface="Arial" panose="020B0604020202020204" pitchFamily="34" charset="0"/>
                <a:cs typeface="Arial" panose="020B0604020202020204" pitchFamily="34" charset="0"/>
              </a:rPr>
              <a:t>A. Đỏ</a:t>
            </a:r>
          </a:p>
          <a:p>
            <a:pPr rtl="0"/>
            <a:r>
              <a:rPr lang="en-US" sz="2700" b="0" i="0" u="none" strike="noStrike" kern="1200" baseline="0">
                <a:solidFill>
                  <a:srgbClr val="000000"/>
                </a:solidFill>
                <a:latin typeface="Arial" panose="020B0604020202020204" pitchFamily="34" charset="0"/>
                <a:cs typeface="Arial" panose="020B0604020202020204" pitchFamily="34" charset="0"/>
              </a:rPr>
              <a:t>B. Xanh lam.</a:t>
            </a:r>
          </a:p>
          <a:p>
            <a:pPr rtl="0"/>
            <a:r>
              <a:rPr lang="en-US" sz="2700" b="0" i="0" u="none" strike="noStrike" kern="1200" baseline="0">
                <a:solidFill>
                  <a:srgbClr val="000000"/>
                </a:solidFill>
                <a:latin typeface="Arial" panose="020B0604020202020204" pitchFamily="34" charset="0"/>
                <a:cs typeface="Arial" panose="020B0604020202020204" pitchFamily="34" charset="0"/>
              </a:rPr>
              <a:t>C. Vàng.</a:t>
            </a:r>
          </a:p>
          <a:p>
            <a:pPr rtl="0"/>
            <a:r>
              <a:rPr lang="en-US" sz="2700" b="0" i="0" u="none" strike="noStrike" kern="1200" baseline="0">
                <a:solidFill>
                  <a:srgbClr val="000000"/>
                </a:solidFill>
                <a:latin typeface="Arial" panose="020B0604020202020204" pitchFamily="34" charset="0"/>
                <a:cs typeface="Arial" panose="020B0604020202020204" pitchFamily="34" charset="0"/>
              </a:rPr>
              <a:t>D. Tím.</a:t>
            </a:r>
          </a:p>
        </p:txBody>
      </p:sp>
    </p:spTree>
    <p:extLst>
      <p:ext uri="{BB962C8B-B14F-4D97-AF65-F5344CB8AC3E}">
        <p14:creationId xmlns:p14="http://schemas.microsoft.com/office/powerpoint/2010/main" val="39654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76045D90-E9D1-4137-A38F-E708D79C50E9}"/>
              </a:ext>
            </a:extLst>
          </p:cNvPr>
          <p:cNvGrpSpPr/>
          <p:nvPr/>
        </p:nvGrpSpPr>
        <p:grpSpPr>
          <a:xfrm>
            <a:off x="4381514" y="167791"/>
            <a:ext cx="3597830" cy="581082"/>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03B23156-5A18-4A31-BF29-96ECD81F6A5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36F7A80F-6378-4CDF-B4A4-F51D154C04B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8" name="Picture 14" descr="http://tmjpainandtreatment.com/wp-content/uploads/2014/09/little-man-with-red-question-mark.jpg">
            <a:hlinkClick r:id="rId2"/>
            <a:extLst>
              <a:ext uri="{FF2B5EF4-FFF2-40B4-BE49-F238E27FC236}">
                <a16:creationId xmlns:a16="http://schemas.microsoft.com/office/drawing/2014/main" id="{52B82F18-1CC9-411C-81E0-41192BC2A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068" y="618291"/>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5E8A9D7C-DA57-4A7C-B92A-47D79DBC4004}"/>
              </a:ext>
            </a:extLst>
          </p:cNvPr>
          <p:cNvGrpSpPr/>
          <p:nvPr/>
        </p:nvGrpSpPr>
        <p:grpSpPr>
          <a:xfrm>
            <a:off x="1085940" y="1104900"/>
            <a:ext cx="10897992" cy="4648200"/>
            <a:chOff x="1314997" y="2125361"/>
            <a:chExt cx="2231091" cy="780121"/>
          </a:xfrm>
        </p:grpSpPr>
        <p:pic>
          <p:nvPicPr>
            <p:cNvPr id="12" name="Picture 11" descr="empty-blue-rectangle">
              <a:extLst>
                <a:ext uri="{FF2B5EF4-FFF2-40B4-BE49-F238E27FC236}">
                  <a16:creationId xmlns:a16="http://schemas.microsoft.com/office/drawing/2014/main" id="{FFEF3C42-ED3B-495B-BB39-DEB027149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26060">
              <a:extLst>
                <a:ext uri="{FF2B5EF4-FFF2-40B4-BE49-F238E27FC236}">
                  <a16:creationId xmlns:a16="http://schemas.microsoft.com/office/drawing/2014/main" id="{EC70BE1D-ECE9-44E5-989E-5533D62194D2}"/>
                </a:ext>
              </a:extLst>
            </p:cNvPr>
            <p:cNvSpPr>
              <a:spLocks noChangeArrowheads="1"/>
            </p:cNvSpPr>
            <p:nvPr/>
          </p:nvSpPr>
          <p:spPr bwMode="auto">
            <a:xfrm>
              <a:off x="1418774" y="2179131"/>
              <a:ext cx="2026953" cy="392118"/>
            </a:xfrm>
            <a:prstGeom prst="rect">
              <a:avLst/>
            </a:prstGeom>
            <a:noFill/>
            <a:ln w="9525" algn="ctr">
              <a:noFill/>
              <a:miter lim="800000"/>
              <a:headEnd/>
              <a:tailEnd/>
            </a:ln>
          </p:spPr>
          <p:txBody>
            <a:bodyPr wrap="square" lIns="109728" tIns="54864" rIns="109728" bIns="54864">
              <a:spAutoFit/>
            </a:bodyPr>
            <a:lstStyle/>
            <a:p>
              <a:pPr algn="ctr"/>
              <a:endParaRPr lang="en-US" sz="2600" b="1" i="1">
                <a:latin typeface="Arial" panose="020B0604020202020204" pitchFamily="34" charset="0"/>
                <a:cs typeface="Arial" panose="020B0604020202020204" pitchFamily="34" charset="0"/>
              </a:endParaRPr>
            </a:p>
          </p:txBody>
        </p:sp>
      </p:grpSp>
      <p:sp>
        <p:nvSpPr>
          <p:cNvPr id="17" name="Oval 16">
            <a:extLst>
              <a:ext uri="{FF2B5EF4-FFF2-40B4-BE49-F238E27FC236}">
                <a16:creationId xmlns:a16="http://schemas.microsoft.com/office/drawing/2014/main" id="{D6ECAD58-BAC9-45C1-B465-DFB63003F571}"/>
              </a:ext>
            </a:extLst>
          </p:cNvPr>
          <p:cNvSpPr/>
          <p:nvPr/>
        </p:nvSpPr>
        <p:spPr>
          <a:xfrm>
            <a:off x="1752601" y="3027877"/>
            <a:ext cx="457200" cy="4173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52FEF39-2DC8-4E9D-95C4-13E8C503A1CE}"/>
              </a:ext>
            </a:extLst>
          </p:cNvPr>
          <p:cNvSpPr txBox="1"/>
          <p:nvPr/>
        </p:nvSpPr>
        <p:spPr>
          <a:xfrm>
            <a:off x="1752600" y="1719894"/>
            <a:ext cx="9077209" cy="3000821"/>
          </a:xfrm>
          <a:prstGeom prst="rect">
            <a:avLst/>
          </a:prstGeom>
          <a:noFill/>
        </p:spPr>
        <p:txBody>
          <a:bodyPr wrap="square">
            <a:spAutoFit/>
          </a:bodyPr>
          <a:lstStyle/>
          <a:p>
            <a:pPr rtl="0"/>
            <a:r>
              <a:rPr lang="vi-VN" sz="2700" b="0" i="0" u="none" strike="noStrike" kern="1200" baseline="0">
                <a:solidFill>
                  <a:srgbClr val="000000"/>
                </a:solidFill>
              </a:rPr>
              <a:t>Câu 3: Người ta tạo được các loại laze khác nhau là do:</a:t>
            </a:r>
            <a:endParaRPr lang="en-US" sz="2700" b="0" i="0" u="none" strike="noStrike" kern="1200" baseline="0">
              <a:solidFill>
                <a:srgbClr val="000000"/>
              </a:solidFill>
            </a:endParaRPr>
          </a:p>
          <a:p>
            <a:pPr rtl="0"/>
            <a:endParaRPr lang="vi-VN" sz="2700" b="0" i="0" u="none" strike="noStrike" kern="1200" baseline="0">
              <a:solidFill>
                <a:srgbClr val="000000"/>
              </a:solidFill>
            </a:endParaRPr>
          </a:p>
          <a:p>
            <a:pPr rtl="0">
              <a:buSzPts val="2800"/>
            </a:pPr>
            <a:r>
              <a:rPr lang="en-US" sz="2700" b="0" i="0" u="none" strike="noStrike" kern="1200" baseline="0">
                <a:solidFill>
                  <a:srgbClr val="000000"/>
                </a:solidFill>
              </a:rPr>
              <a:t>A. </a:t>
            </a:r>
            <a:r>
              <a:rPr lang="vi-VN" sz="2700" b="0" i="0" u="none" strike="noStrike" kern="1200" baseline="0">
                <a:solidFill>
                  <a:srgbClr val="000000"/>
                </a:solidFill>
              </a:rPr>
              <a:t>Cường độ của ánh sáng kích thích khác nhau.</a:t>
            </a:r>
          </a:p>
          <a:p>
            <a:pPr rtl="0"/>
            <a:r>
              <a:rPr lang="vi-VN" sz="2700" b="0" i="0" u="none" strike="noStrike" kern="1200" baseline="0">
                <a:solidFill>
                  <a:srgbClr val="000000"/>
                </a:solidFill>
              </a:rPr>
              <a:t>B. Môi trường hoạt tính khác nhau.</a:t>
            </a:r>
          </a:p>
          <a:p>
            <a:pPr rtl="0"/>
            <a:r>
              <a:rPr lang="vi-VN" sz="2700" b="0" i="0" u="none" strike="noStrike" kern="1200" baseline="0">
                <a:solidFill>
                  <a:srgbClr val="000000"/>
                </a:solidFill>
              </a:rPr>
              <a:t>C. Cấu tạo của hai gương phẳng khác nhau.</a:t>
            </a:r>
          </a:p>
          <a:p>
            <a:pPr rtl="0"/>
            <a:r>
              <a:rPr lang="vi-VN" sz="2700" b="0" i="0" u="none" strike="noStrike" kern="1200" baseline="0">
                <a:solidFill>
                  <a:srgbClr val="000000"/>
                </a:solidFill>
              </a:rPr>
              <a:t>D. Môi trường hoạt tính như nhau, công suất ánh sáng kích thích khác nhau.</a:t>
            </a:r>
          </a:p>
        </p:txBody>
      </p:sp>
    </p:spTree>
    <p:extLst>
      <p:ext uri="{BB962C8B-B14F-4D97-AF65-F5344CB8AC3E}">
        <p14:creationId xmlns:p14="http://schemas.microsoft.com/office/powerpoint/2010/main" val="147165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FFC91A-4903-4C23-A3BB-A88EEA7B182C}"/>
              </a:ext>
            </a:extLst>
          </p:cNvPr>
          <p:cNvSpPr txBox="1"/>
          <p:nvPr/>
        </p:nvSpPr>
        <p:spPr>
          <a:xfrm>
            <a:off x="877118" y="1195979"/>
            <a:ext cx="10437763" cy="800219"/>
          </a:xfrm>
          <a:prstGeom prst="rect">
            <a:avLst/>
          </a:prstGeom>
          <a:noFill/>
        </p:spPr>
        <p:txBody>
          <a:bodyPr wrap="square">
            <a:spAutoFit/>
          </a:bodyPr>
          <a:lstStyle/>
          <a:p>
            <a:pPr algn="ctr">
              <a:spcBef>
                <a:spcPct val="50000"/>
              </a:spcBef>
            </a:pPr>
            <a:r>
              <a:rPr lang="en-US" altLang="en-US" sz="2300" i="1">
                <a:solidFill>
                  <a:srgbClr val="0070C0"/>
                </a:solidFill>
                <a:latin typeface="Arial" panose="020B0604020202020204" pitchFamily="34" charset="0"/>
                <a:cs typeface="Arial" panose="020B0604020202020204" pitchFamily="34" charset="0"/>
              </a:rPr>
              <a:t>Ta thường nghe nói dùng laser để phẫu thuật, khoan cắt, truyền tín hiệu, đo đạc. </a:t>
            </a:r>
          </a:p>
        </p:txBody>
      </p:sp>
      <p:grpSp>
        <p:nvGrpSpPr>
          <p:cNvPr id="5" name="Group 56">
            <a:extLst>
              <a:ext uri="{FF2B5EF4-FFF2-40B4-BE49-F238E27FC236}">
                <a16:creationId xmlns:a16="http://schemas.microsoft.com/office/drawing/2014/main" id="{76045D90-E9D1-4137-A38F-E708D79C50E9}"/>
              </a:ext>
            </a:extLst>
          </p:cNvPr>
          <p:cNvGrpSpPr/>
          <p:nvPr/>
        </p:nvGrpSpPr>
        <p:grpSpPr>
          <a:xfrm>
            <a:off x="4297084" y="369060"/>
            <a:ext cx="3597830" cy="581082"/>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03B23156-5A18-4A31-BF29-96ECD81F6A5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36F7A80F-6378-4CDF-B4A4-F51D154C04B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Đặt vấn đề</a:t>
              </a:r>
            </a:p>
          </p:txBody>
        </p:sp>
      </p:grpSp>
      <p:pic>
        <p:nvPicPr>
          <p:cNvPr id="8" name="Picture 14" descr="http://tmjpainandtreatment.com/wp-content/uploads/2014/09/little-man-with-red-question-mark.jpg">
            <a:hlinkClick r:id="rId2"/>
            <a:extLst>
              <a:ext uri="{FF2B5EF4-FFF2-40B4-BE49-F238E27FC236}">
                <a16:creationId xmlns:a16="http://schemas.microsoft.com/office/drawing/2014/main" id="{52B82F18-1CC9-411C-81E0-41192BC2A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89" y="539240"/>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close-up of an eye&#10;&#10;Description automatically generated with medium confidence">
            <a:extLst>
              <a:ext uri="{FF2B5EF4-FFF2-40B4-BE49-F238E27FC236}">
                <a16:creationId xmlns:a16="http://schemas.microsoft.com/office/drawing/2014/main" id="{96058B11-EECE-4497-A874-2E0941AD0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069" y="2550520"/>
            <a:ext cx="4331766" cy="2707353"/>
          </a:xfrm>
          <a:prstGeom prst="rect">
            <a:avLst/>
          </a:prstGeom>
          <a:ln>
            <a:noFill/>
          </a:ln>
          <a:effectLst>
            <a:softEdge rad="112500"/>
          </a:effectLst>
        </p:spPr>
      </p:pic>
      <p:pic>
        <p:nvPicPr>
          <p:cNvPr id="14" name="Picture 13" descr="A picture containing diagram&#10;&#10;Description automatically generated">
            <a:extLst>
              <a:ext uri="{FF2B5EF4-FFF2-40B4-BE49-F238E27FC236}">
                <a16:creationId xmlns:a16="http://schemas.microsoft.com/office/drawing/2014/main" id="{BFE9F93C-2E0E-4BBE-B2D5-92EC2CF39B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2550520"/>
            <a:ext cx="3895356" cy="2707353"/>
          </a:xfrm>
          <a:prstGeom prst="rect">
            <a:avLst/>
          </a:prstGeom>
          <a:ln>
            <a:noFill/>
          </a:ln>
          <a:effectLst>
            <a:softEdge rad="112500"/>
          </a:effectLst>
        </p:spPr>
      </p:pic>
      <p:pic>
        <p:nvPicPr>
          <p:cNvPr id="17" name="Picture 16" descr="A picture containing green&#10;&#10;Description automatically generated">
            <a:extLst>
              <a:ext uri="{FF2B5EF4-FFF2-40B4-BE49-F238E27FC236}">
                <a16:creationId xmlns:a16="http://schemas.microsoft.com/office/drawing/2014/main" id="{6307EDB5-D873-45AA-9B89-0C56758D187B}"/>
              </a:ext>
            </a:extLst>
          </p:cNvPr>
          <p:cNvPicPr>
            <a:picLocks noChangeAspect="1"/>
          </p:cNvPicPr>
          <p:nvPr/>
        </p:nvPicPr>
        <p:blipFill rotWithShape="1">
          <a:blip r:embed="rId6">
            <a:extLst>
              <a:ext uri="{28A0092B-C50C-407E-A947-70E740481C1C}">
                <a14:useLocalDpi xmlns:a14="http://schemas.microsoft.com/office/drawing/2010/main" val="0"/>
              </a:ext>
            </a:extLst>
          </a:blip>
          <a:srcRect l="6827" t="545" r="18075"/>
          <a:stretch/>
        </p:blipFill>
        <p:spPr>
          <a:xfrm>
            <a:off x="8382000" y="2500279"/>
            <a:ext cx="3657600" cy="2729012"/>
          </a:xfrm>
          <a:prstGeom prst="rect">
            <a:avLst/>
          </a:prstGeom>
          <a:ln>
            <a:noFill/>
          </a:ln>
          <a:effectLst>
            <a:softEdge rad="112500"/>
          </a:effectLst>
        </p:spPr>
      </p:pic>
      <p:sp>
        <p:nvSpPr>
          <p:cNvPr id="12" name="TextBox 11">
            <a:extLst>
              <a:ext uri="{FF2B5EF4-FFF2-40B4-BE49-F238E27FC236}">
                <a16:creationId xmlns:a16="http://schemas.microsoft.com/office/drawing/2014/main" id="{1BA30301-0C06-4DEC-899D-8FBA4E297A64}"/>
              </a:ext>
            </a:extLst>
          </p:cNvPr>
          <p:cNvSpPr txBox="1"/>
          <p:nvPr/>
        </p:nvSpPr>
        <p:spPr>
          <a:xfrm>
            <a:off x="3276600" y="5827270"/>
            <a:ext cx="6210728" cy="553998"/>
          </a:xfrm>
          <a:prstGeom prst="rect">
            <a:avLst/>
          </a:prstGeom>
          <a:noFill/>
        </p:spPr>
        <p:txBody>
          <a:bodyPr wrap="square">
            <a:spAutoFit/>
          </a:bodyPr>
          <a:lstStyle/>
          <a:p>
            <a:pPr algn="ctr"/>
            <a:r>
              <a:rPr lang="en-US" altLang="en-US" sz="3000" i="1">
                <a:solidFill>
                  <a:srgbClr val="C00000"/>
                </a:solidFill>
                <a:latin typeface="Arial" panose="020B0604020202020204" pitchFamily="34" charset="0"/>
                <a:cs typeface="Arial" panose="020B0604020202020204" pitchFamily="34" charset="0"/>
              </a:rPr>
              <a:t>Vậy laser là gì? </a:t>
            </a:r>
            <a:endParaRPr lang="en-US" sz="3000">
              <a:solidFill>
                <a:srgbClr val="C00000"/>
              </a:solidFill>
            </a:endParaRPr>
          </a:p>
        </p:txBody>
      </p:sp>
    </p:spTree>
    <p:extLst>
      <p:ext uri="{BB962C8B-B14F-4D97-AF65-F5344CB8AC3E}">
        <p14:creationId xmlns:p14="http://schemas.microsoft.com/office/powerpoint/2010/main" val="28607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7981CC-B42F-4ECB-90BB-EC434DF38284}"/>
              </a:ext>
            </a:extLst>
          </p:cNvPr>
          <p:cNvGrpSpPr/>
          <p:nvPr/>
        </p:nvGrpSpPr>
        <p:grpSpPr>
          <a:xfrm>
            <a:off x="-271124" y="58878"/>
            <a:ext cx="6062323" cy="505010"/>
            <a:chOff x="38033" y="2282878"/>
            <a:chExt cx="7543268" cy="704958"/>
          </a:xfrm>
        </p:grpSpPr>
        <p:grpSp>
          <p:nvGrpSpPr>
            <p:cNvPr id="7" name="Group 70">
              <a:extLst>
                <a:ext uri="{FF2B5EF4-FFF2-40B4-BE49-F238E27FC236}">
                  <a16:creationId xmlns:a16="http://schemas.microsoft.com/office/drawing/2014/main" id="{62A280E9-FF8F-4812-9B41-B18049989109}"/>
                </a:ext>
              </a:extLst>
            </p:cNvPr>
            <p:cNvGrpSpPr>
              <a:grpSpLocks/>
            </p:cNvGrpSpPr>
            <p:nvPr/>
          </p:nvGrpSpPr>
          <p:grpSpPr bwMode="auto">
            <a:xfrm>
              <a:off x="368179" y="2294628"/>
              <a:ext cx="7213122" cy="693208"/>
              <a:chOff x="607010" y="3430752"/>
              <a:chExt cx="3714421" cy="1335216"/>
            </a:xfrm>
          </p:grpSpPr>
          <p:pic>
            <p:nvPicPr>
              <p:cNvPr id="10" name="Picture 9" descr="empty-green-rectangle">
                <a:extLst>
                  <a:ext uri="{FF2B5EF4-FFF2-40B4-BE49-F238E27FC236}">
                    <a16:creationId xmlns:a16="http://schemas.microsoft.com/office/drawing/2014/main" id="{834446A4-27A5-4D43-957D-0A97D3BE8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932B3BED-F302-4CB5-AA4B-4AE40327F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9F1DCAB2-F75F-4E9E-B8C9-8BA1E7C96473}"/>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29BCE00-2C31-4ADB-BEE8-FE3CFD6DE658}"/>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Cấu tạo và hoạt động của laser</a:t>
              </a:r>
              <a:endParaRPr lang="en-US" sz="2500" b="0" i="1" dirty="0">
                <a:cs typeface="Arial" panose="020B0604020202020204" pitchFamily="34" charset="0"/>
              </a:endParaRPr>
            </a:p>
          </p:txBody>
        </p:sp>
      </p:grpSp>
      <p:sp>
        <p:nvSpPr>
          <p:cNvPr id="12" name="Content Placeholder 2">
            <a:extLst>
              <a:ext uri="{FF2B5EF4-FFF2-40B4-BE49-F238E27FC236}">
                <a16:creationId xmlns:a16="http://schemas.microsoft.com/office/drawing/2014/main" id="{0D16E92B-5055-4584-9193-B5537A9AA0C7}"/>
              </a:ext>
            </a:extLst>
          </p:cNvPr>
          <p:cNvSpPr txBox="1">
            <a:spLocks/>
          </p:cNvSpPr>
          <p:nvPr/>
        </p:nvSpPr>
        <p:spPr bwMode="auto">
          <a:xfrm>
            <a:off x="281068" y="619267"/>
            <a:ext cx="4824331"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1. Laser là gì?</a:t>
            </a:r>
          </a:p>
        </p:txBody>
      </p:sp>
      <p:grpSp>
        <p:nvGrpSpPr>
          <p:cNvPr id="14" name="Group 13">
            <a:extLst>
              <a:ext uri="{FF2B5EF4-FFF2-40B4-BE49-F238E27FC236}">
                <a16:creationId xmlns:a16="http://schemas.microsoft.com/office/drawing/2014/main" id="{13B0587C-2BF4-4B99-A6F7-671B5366830A}"/>
              </a:ext>
            </a:extLst>
          </p:cNvPr>
          <p:cNvGrpSpPr/>
          <p:nvPr/>
        </p:nvGrpSpPr>
        <p:grpSpPr>
          <a:xfrm>
            <a:off x="299356" y="2071329"/>
            <a:ext cx="11593288" cy="1015052"/>
            <a:chOff x="1314997" y="2125361"/>
            <a:chExt cx="2231091" cy="780121"/>
          </a:xfrm>
        </p:grpSpPr>
        <p:pic>
          <p:nvPicPr>
            <p:cNvPr id="16" name="Picture 4" descr="empty-blue-rectangle">
              <a:extLst>
                <a:ext uri="{FF2B5EF4-FFF2-40B4-BE49-F238E27FC236}">
                  <a16:creationId xmlns:a16="http://schemas.microsoft.com/office/drawing/2014/main" id="{FFD43080-0916-4932-A542-583194B662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026060">
              <a:extLst>
                <a:ext uri="{FF2B5EF4-FFF2-40B4-BE49-F238E27FC236}">
                  <a16:creationId xmlns:a16="http://schemas.microsoft.com/office/drawing/2014/main" id="{66FD2270-1ACF-484F-9B88-8A36F76BD4F0}"/>
                </a:ext>
              </a:extLst>
            </p:cNvPr>
            <p:cNvSpPr>
              <a:spLocks noChangeArrowheads="1"/>
            </p:cNvSpPr>
            <p:nvPr/>
          </p:nvSpPr>
          <p:spPr bwMode="auto">
            <a:xfrm>
              <a:off x="1418774" y="2179131"/>
              <a:ext cx="2026953" cy="579232"/>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2" name="Text Box 17">
            <a:extLst>
              <a:ext uri="{FF2B5EF4-FFF2-40B4-BE49-F238E27FC236}">
                <a16:creationId xmlns:a16="http://schemas.microsoft.com/office/drawing/2014/main" id="{8CBC78A3-708A-421A-B84D-62C6357DDF1C}"/>
              </a:ext>
            </a:extLst>
          </p:cNvPr>
          <p:cNvSpPr txBox="1">
            <a:spLocks noChangeArrowheads="1"/>
          </p:cNvSpPr>
          <p:nvPr/>
        </p:nvSpPr>
        <p:spPr bwMode="auto">
          <a:xfrm>
            <a:off x="697002" y="1050494"/>
            <a:ext cx="1077717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500">
                <a:latin typeface="Arial" panose="020B0604020202020204" pitchFamily="34" charset="0"/>
                <a:cs typeface="Arial" panose="020B0604020202020204" pitchFamily="34" charset="0"/>
              </a:rPr>
              <a:t>Laser (Light Amplifier by Stimulated Emission of Radiation) là máy khuếch đại ánh sáng bằng phát xạ cảm ứng</a:t>
            </a:r>
            <a:endParaRPr lang="en-US" altLang="en-US" sz="2500">
              <a:latin typeface="Arial" panose="020B0604020202020204" pitchFamily="34" charset="0"/>
              <a:cs typeface="Arial" panose="020B0604020202020204" pitchFamily="34" charset="0"/>
            </a:endParaRPr>
          </a:p>
        </p:txBody>
      </p:sp>
      <p:sp>
        <p:nvSpPr>
          <p:cNvPr id="24" name="Text Box 19">
            <a:extLst>
              <a:ext uri="{FF2B5EF4-FFF2-40B4-BE49-F238E27FC236}">
                <a16:creationId xmlns:a16="http://schemas.microsoft.com/office/drawing/2014/main" id="{AD0CE3D3-26FD-4C95-8452-DF8D1367F4CD}"/>
              </a:ext>
            </a:extLst>
          </p:cNvPr>
          <p:cNvSpPr txBox="1">
            <a:spLocks noChangeArrowheads="1"/>
          </p:cNvSpPr>
          <p:nvPr/>
        </p:nvSpPr>
        <p:spPr bwMode="auto">
          <a:xfrm>
            <a:off x="1295400" y="2133600"/>
            <a:ext cx="9144000" cy="892552"/>
          </a:xfrm>
          <a:prstGeom prst="rect">
            <a:avLst/>
          </a:prstGeom>
          <a:noFill/>
          <a:ln>
            <a:noFill/>
          </a:ln>
          <a:effectLst/>
        </p:spPr>
        <p:txBody>
          <a:bodyPr>
            <a:spAutoFit/>
          </a:bodyPr>
          <a:lstStyle/>
          <a:p>
            <a:pPr algn="ctr" eaLnBrk="1" hangingPunct="1"/>
            <a:r>
              <a:rPr lang="en-US" altLang="en-US" sz="2600">
                <a:latin typeface="Arial" panose="020B0604020202020204" pitchFamily="34" charset="0"/>
              </a:rPr>
              <a:t>Laser là một nguồn sáng phát ra một chùm sáng cường độ lớn dựa trên việc ứng dụng hiện tượng phát xạ cảm ứng. </a:t>
            </a:r>
          </a:p>
        </p:txBody>
      </p:sp>
      <p:sp>
        <p:nvSpPr>
          <p:cNvPr id="25" name="TextBox 24">
            <a:extLst>
              <a:ext uri="{FF2B5EF4-FFF2-40B4-BE49-F238E27FC236}">
                <a16:creationId xmlns:a16="http://schemas.microsoft.com/office/drawing/2014/main" id="{E069ECCA-3C3F-4BD5-B82C-CE46C6F44F63}"/>
              </a:ext>
            </a:extLst>
          </p:cNvPr>
          <p:cNvSpPr txBox="1"/>
          <p:nvPr/>
        </p:nvSpPr>
        <p:spPr>
          <a:xfrm>
            <a:off x="1981200" y="6291315"/>
            <a:ext cx="9208998" cy="477054"/>
          </a:xfrm>
          <a:prstGeom prst="rect">
            <a:avLst/>
          </a:prstGeom>
          <a:noFill/>
        </p:spPr>
        <p:txBody>
          <a:bodyPr wrap="square">
            <a:spAutoFit/>
          </a:bodyPr>
          <a:lstStyle/>
          <a:p>
            <a:pPr algn="just" eaLnBrk="1" hangingPunct="1"/>
            <a:r>
              <a:rPr lang="en-US" altLang="en-US" sz="2500">
                <a:solidFill>
                  <a:srgbClr val="7030A0"/>
                </a:solidFill>
                <a:latin typeface="Arial" panose="020B0604020202020204" pitchFamily="34" charset="0"/>
              </a:rPr>
              <a:t>Chùm bức xạ phát ra cũng được gọi là chùm tia laser.</a:t>
            </a:r>
          </a:p>
        </p:txBody>
      </p:sp>
      <p:pic>
        <p:nvPicPr>
          <p:cNvPr id="28" name="Picture 27" descr="A picture containing person, hand&#10;&#10;Description automatically generated">
            <a:extLst>
              <a:ext uri="{FF2B5EF4-FFF2-40B4-BE49-F238E27FC236}">
                <a16:creationId xmlns:a16="http://schemas.microsoft.com/office/drawing/2014/main" id="{A5934710-2F14-4D2D-AA9C-684C5E7B9AB1}"/>
              </a:ext>
            </a:extLst>
          </p:cNvPr>
          <p:cNvPicPr>
            <a:picLocks noChangeAspect="1"/>
          </p:cNvPicPr>
          <p:nvPr/>
        </p:nvPicPr>
        <p:blipFill rotWithShape="1">
          <a:blip r:embed="rId6">
            <a:extLst>
              <a:ext uri="{28A0092B-C50C-407E-A947-70E740481C1C}">
                <a14:useLocalDpi xmlns:a14="http://schemas.microsoft.com/office/drawing/2010/main" val="0"/>
              </a:ext>
            </a:extLst>
          </a:blip>
          <a:srcRect l="-1609" t="14125"/>
          <a:stretch/>
        </p:blipFill>
        <p:spPr>
          <a:xfrm>
            <a:off x="6085588" y="3245442"/>
            <a:ext cx="4813063" cy="3050829"/>
          </a:xfrm>
          <a:prstGeom prst="rect">
            <a:avLst/>
          </a:prstGeom>
          <a:ln>
            <a:noFill/>
          </a:ln>
          <a:effectLst>
            <a:softEdge rad="112500"/>
          </a:effectLst>
        </p:spPr>
      </p:pic>
      <p:pic>
        <p:nvPicPr>
          <p:cNvPr id="33" name="Picture 32" descr="Diagram&#10;&#10;Description automatically generated with low confidence">
            <a:extLst>
              <a:ext uri="{FF2B5EF4-FFF2-40B4-BE49-F238E27FC236}">
                <a16:creationId xmlns:a16="http://schemas.microsoft.com/office/drawing/2014/main" id="{5301C500-AF7F-4AC8-98EC-D9F48106E9F0}"/>
              </a:ext>
            </a:extLst>
          </p:cNvPr>
          <p:cNvPicPr>
            <a:picLocks noChangeAspect="1"/>
          </p:cNvPicPr>
          <p:nvPr/>
        </p:nvPicPr>
        <p:blipFill rotWithShape="1">
          <a:blip r:embed="rId7">
            <a:extLst>
              <a:ext uri="{28A0092B-C50C-407E-A947-70E740481C1C}">
                <a14:useLocalDpi xmlns:a14="http://schemas.microsoft.com/office/drawing/2010/main" val="0"/>
              </a:ext>
            </a:extLst>
          </a:blip>
          <a:srcRect l="-3184" t="8864" r="-175" b="11990"/>
          <a:stretch/>
        </p:blipFill>
        <p:spPr>
          <a:xfrm>
            <a:off x="1447800" y="3279029"/>
            <a:ext cx="3865148" cy="2959704"/>
          </a:xfrm>
          <a:prstGeom prst="rect">
            <a:avLst/>
          </a:prstGeom>
          <a:ln>
            <a:noFill/>
          </a:ln>
          <a:effectLst>
            <a:softEdge rad="112500"/>
          </a:effectLst>
        </p:spPr>
      </p:pic>
    </p:spTree>
    <p:extLst>
      <p:ext uri="{BB962C8B-B14F-4D97-AF65-F5344CB8AC3E}">
        <p14:creationId xmlns:p14="http://schemas.microsoft.com/office/powerpoint/2010/main" val="380525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05D1955B-0FEC-498C-A8E8-1D85724FA03D}"/>
              </a:ext>
            </a:extLst>
          </p:cNvPr>
          <p:cNvGrpSpPr/>
          <p:nvPr/>
        </p:nvGrpSpPr>
        <p:grpSpPr>
          <a:xfrm>
            <a:off x="3990399" y="248699"/>
            <a:ext cx="3597830" cy="581082"/>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36362487-E23D-4378-941F-E56B54C1CBC5}"/>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F3409511-DF2A-46C3-AAD4-32DD519290F8}"/>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Thảo luận</a:t>
              </a:r>
            </a:p>
          </p:txBody>
        </p:sp>
      </p:grpSp>
      <p:pic>
        <p:nvPicPr>
          <p:cNvPr id="8" name="Picture 14" descr="http://tmjpainandtreatment.com/wp-content/uploads/2014/09/little-man-with-red-question-mark.jpg">
            <a:hlinkClick r:id="rId2"/>
            <a:extLst>
              <a:ext uri="{FF2B5EF4-FFF2-40B4-BE49-F238E27FC236}">
                <a16:creationId xmlns:a16="http://schemas.microsoft.com/office/drawing/2014/main" id="{23F472E2-75F7-42B3-9B07-A5AD524BCD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89" y="539240"/>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7">
            <a:extLst>
              <a:ext uri="{FF2B5EF4-FFF2-40B4-BE49-F238E27FC236}">
                <a16:creationId xmlns:a16="http://schemas.microsoft.com/office/drawing/2014/main" id="{E01F4035-C9AA-4D73-8FDA-F9BCB988972A}"/>
              </a:ext>
            </a:extLst>
          </p:cNvPr>
          <p:cNvSpPr txBox="1">
            <a:spLocks noChangeArrowheads="1"/>
          </p:cNvSpPr>
          <p:nvPr/>
        </p:nvSpPr>
        <p:spPr bwMode="auto">
          <a:xfrm>
            <a:off x="1983086" y="990600"/>
            <a:ext cx="822582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500" i="1">
                <a:solidFill>
                  <a:srgbClr val="0070C0"/>
                </a:solidFill>
                <a:latin typeface="Arial" panose="020B0604020202020204" pitchFamily="34" charset="0"/>
                <a:cs typeface="Arial" panose="020B0604020202020204" pitchFamily="34" charset="0"/>
              </a:rPr>
              <a:t>Nguồn sáng laser có gì khác so với các nguồn sáng thông thường? (vd như bóng đèn, đèn pin, ngọn nến…) </a:t>
            </a:r>
            <a:endParaRPr lang="en-US" altLang="en-US" sz="2500" i="1">
              <a:solidFill>
                <a:srgbClr val="0070C0"/>
              </a:solidFill>
              <a:latin typeface="Arial" panose="020B0604020202020204" pitchFamily="34" charset="0"/>
              <a:cs typeface="Arial" panose="020B0604020202020204" pitchFamily="34" charset="0"/>
            </a:endParaRPr>
          </a:p>
        </p:txBody>
      </p:sp>
      <p:pic>
        <p:nvPicPr>
          <p:cNvPr id="10" name="Picture 9" descr="A picture containing person, hand&#10;&#10;Description automatically generated">
            <a:extLst>
              <a:ext uri="{FF2B5EF4-FFF2-40B4-BE49-F238E27FC236}">
                <a16:creationId xmlns:a16="http://schemas.microsoft.com/office/drawing/2014/main" id="{0B618BB1-6DD0-456C-A40F-41EE7A0E8304}"/>
              </a:ext>
            </a:extLst>
          </p:cNvPr>
          <p:cNvPicPr>
            <a:picLocks noChangeAspect="1"/>
          </p:cNvPicPr>
          <p:nvPr/>
        </p:nvPicPr>
        <p:blipFill rotWithShape="1">
          <a:blip r:embed="rId4">
            <a:extLst>
              <a:ext uri="{28A0092B-C50C-407E-A947-70E740481C1C}">
                <a14:useLocalDpi xmlns:a14="http://schemas.microsoft.com/office/drawing/2010/main" val="0"/>
              </a:ext>
            </a:extLst>
          </a:blip>
          <a:srcRect l="-1609" t="14125"/>
          <a:stretch/>
        </p:blipFill>
        <p:spPr>
          <a:xfrm>
            <a:off x="523595" y="1852374"/>
            <a:ext cx="5145201" cy="3261359"/>
          </a:xfrm>
          <a:prstGeom prst="rect">
            <a:avLst/>
          </a:prstGeom>
          <a:ln>
            <a:noFill/>
          </a:ln>
          <a:effectLst>
            <a:softEdge rad="112500"/>
          </a:effectLst>
        </p:spPr>
      </p:pic>
      <p:pic>
        <p:nvPicPr>
          <p:cNvPr id="13" name="Picture 12" descr="A close-up of a light bulb&#10;&#10;Description automatically generated with medium confidence">
            <a:extLst>
              <a:ext uri="{FF2B5EF4-FFF2-40B4-BE49-F238E27FC236}">
                <a16:creationId xmlns:a16="http://schemas.microsoft.com/office/drawing/2014/main" id="{7DB7DA14-6BFA-4B2E-9CB1-AFE3251975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1605" y="1926894"/>
            <a:ext cx="4876800" cy="3261360"/>
          </a:xfrm>
          <a:prstGeom prst="rect">
            <a:avLst/>
          </a:prstGeom>
          <a:ln>
            <a:noFill/>
          </a:ln>
          <a:effectLst>
            <a:softEdge rad="112500"/>
          </a:effectLst>
        </p:spPr>
      </p:pic>
      <p:sp>
        <p:nvSpPr>
          <p:cNvPr id="15" name="TextBox 14">
            <a:extLst>
              <a:ext uri="{FF2B5EF4-FFF2-40B4-BE49-F238E27FC236}">
                <a16:creationId xmlns:a16="http://schemas.microsoft.com/office/drawing/2014/main" id="{1C16B7F5-1222-422F-9F11-A932F8277558}"/>
              </a:ext>
            </a:extLst>
          </p:cNvPr>
          <p:cNvSpPr txBox="1"/>
          <p:nvPr/>
        </p:nvSpPr>
        <p:spPr>
          <a:xfrm>
            <a:off x="5789314" y="2362200"/>
            <a:ext cx="1099285" cy="1631216"/>
          </a:xfrm>
          <a:prstGeom prst="rect">
            <a:avLst/>
          </a:prstGeom>
          <a:noFill/>
        </p:spPr>
        <p:txBody>
          <a:bodyPr wrap="square" rtlCol="0">
            <a:spAutoFit/>
          </a:bodyPr>
          <a:lstStyle/>
          <a:p>
            <a:r>
              <a:rPr lang="en-US" sz="10000">
                <a:sym typeface="Symbol" panose="05050102010706020507" pitchFamily="18" charset="2"/>
              </a:rPr>
              <a:t></a:t>
            </a:r>
            <a:endParaRPr lang="en-US" sz="10000"/>
          </a:p>
        </p:txBody>
      </p:sp>
      <p:sp>
        <p:nvSpPr>
          <p:cNvPr id="11" name="Rectangle 1026060">
            <a:extLst>
              <a:ext uri="{FF2B5EF4-FFF2-40B4-BE49-F238E27FC236}">
                <a16:creationId xmlns:a16="http://schemas.microsoft.com/office/drawing/2014/main" id="{9A63D28E-219B-4F63-A1AA-BD3C7EAC721B}"/>
              </a:ext>
            </a:extLst>
          </p:cNvPr>
          <p:cNvSpPr>
            <a:spLocks noChangeArrowheads="1"/>
          </p:cNvSpPr>
          <p:nvPr/>
        </p:nvSpPr>
        <p:spPr bwMode="auto">
          <a:xfrm>
            <a:off x="4539237" y="5170110"/>
            <a:ext cx="5951119" cy="1649682"/>
          </a:xfrm>
          <a:prstGeom prst="rect">
            <a:avLst/>
          </a:prstGeom>
          <a:noFill/>
          <a:ln w="9525" algn="ctr">
            <a:noFill/>
            <a:miter lim="800000"/>
            <a:headEnd/>
            <a:tailEnd/>
          </a:ln>
        </p:spPr>
        <p:txBody>
          <a:bodyPr wrap="square" lIns="109728" tIns="54864" rIns="109728" bIns="54864">
            <a:spAutoFit/>
          </a:bodyPr>
          <a:lstStyle/>
          <a:p>
            <a:pPr marL="287338" indent="-287338" algn="just" defTabSz="1095375">
              <a:buClr>
                <a:schemeClr val="tx2"/>
              </a:buClr>
              <a:buSzPct val="95000"/>
              <a:buBlip>
                <a:blip r:embed="rId6"/>
              </a:buBlip>
            </a:pPr>
            <a:r>
              <a:rPr lang="en-US" sz="2500" i="1">
                <a:latin typeface="Arial" panose="020B0604020202020204" pitchFamily="34" charset="0"/>
                <a:cs typeface="Arial" panose="020B0604020202020204" pitchFamily="34" charset="0"/>
              </a:rPr>
              <a:t>Cường độ lớn</a:t>
            </a:r>
          </a:p>
          <a:p>
            <a:pPr marL="287338" indent="-287338" algn="just" defTabSz="1095375">
              <a:buClr>
                <a:schemeClr val="tx2"/>
              </a:buClr>
              <a:buSzPct val="95000"/>
              <a:buBlip>
                <a:blip r:embed="rId6"/>
              </a:buBlip>
            </a:pPr>
            <a:r>
              <a:rPr lang="en-US" sz="2500" i="1">
                <a:latin typeface="Arial" panose="020B0604020202020204" pitchFamily="34" charset="0"/>
                <a:cs typeface="Arial" panose="020B0604020202020204" pitchFamily="34" charset="0"/>
              </a:rPr>
              <a:t>Tính định hướng cao</a:t>
            </a:r>
          </a:p>
          <a:p>
            <a:pPr marL="287338" indent="-287338" algn="just" defTabSz="1095375">
              <a:buClr>
                <a:schemeClr val="tx2"/>
              </a:buClr>
              <a:buSzPct val="95000"/>
              <a:buBlip>
                <a:blip r:embed="rId6"/>
              </a:buBlip>
            </a:pPr>
            <a:r>
              <a:rPr lang="en-US" sz="2500" i="1">
                <a:latin typeface="Arial" panose="020B0604020202020204" pitchFamily="34" charset="0"/>
                <a:cs typeface="Arial" panose="020B0604020202020204" pitchFamily="34" charset="0"/>
              </a:rPr>
              <a:t>Tính đơn sắc cao</a:t>
            </a:r>
          </a:p>
          <a:p>
            <a:pPr marL="287338" indent="-287338" algn="just" defTabSz="1095375">
              <a:buClr>
                <a:schemeClr val="tx2"/>
              </a:buClr>
              <a:buSzPct val="95000"/>
              <a:buBlip>
                <a:blip r:embed="rId6"/>
              </a:buBlip>
            </a:pPr>
            <a:r>
              <a:rPr lang="en-US" sz="2500" i="1">
                <a:latin typeface="Arial" panose="020B0604020202020204" pitchFamily="34" charset="0"/>
                <a:cs typeface="Arial" panose="020B0604020202020204" pitchFamily="34" charset="0"/>
              </a:rPr>
              <a:t>Tính kết hợp cao</a:t>
            </a:r>
          </a:p>
        </p:txBody>
      </p:sp>
      <p:sp>
        <p:nvSpPr>
          <p:cNvPr id="14" name="TextBox 13">
            <a:extLst>
              <a:ext uri="{FF2B5EF4-FFF2-40B4-BE49-F238E27FC236}">
                <a16:creationId xmlns:a16="http://schemas.microsoft.com/office/drawing/2014/main" id="{6C806984-2728-4484-A846-BB87C82A3C02}"/>
              </a:ext>
            </a:extLst>
          </p:cNvPr>
          <p:cNvSpPr txBox="1"/>
          <p:nvPr/>
        </p:nvSpPr>
        <p:spPr>
          <a:xfrm>
            <a:off x="1158248" y="5568679"/>
            <a:ext cx="3642352" cy="477054"/>
          </a:xfrm>
          <a:prstGeom prst="rect">
            <a:avLst/>
          </a:prstGeom>
          <a:noFill/>
        </p:spPr>
        <p:txBody>
          <a:bodyPr wrap="square">
            <a:spAutoFit/>
          </a:bodyPr>
          <a:lstStyle/>
          <a:p>
            <a:pPr algn="just" defTabSz="1095375">
              <a:buClr>
                <a:schemeClr val="tx2"/>
              </a:buClr>
              <a:buSzPct val="95000"/>
            </a:pPr>
            <a:r>
              <a:rPr lang="en-US" sz="2500" i="1">
                <a:latin typeface="Arial" panose="020B0604020202020204" pitchFamily="34" charset="0"/>
                <a:cs typeface="Arial" panose="020B0604020202020204" pitchFamily="34" charset="0"/>
              </a:rPr>
              <a:t>4 đặc điểm của Laser</a:t>
            </a:r>
          </a:p>
        </p:txBody>
      </p:sp>
    </p:spTree>
    <p:extLst>
      <p:ext uri="{BB962C8B-B14F-4D97-AF65-F5344CB8AC3E}">
        <p14:creationId xmlns:p14="http://schemas.microsoft.com/office/powerpoint/2010/main" val="311798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7981CC-B42F-4ECB-90BB-EC434DF38284}"/>
              </a:ext>
            </a:extLst>
          </p:cNvPr>
          <p:cNvGrpSpPr/>
          <p:nvPr/>
        </p:nvGrpSpPr>
        <p:grpSpPr>
          <a:xfrm>
            <a:off x="-271124" y="58878"/>
            <a:ext cx="6062323" cy="505010"/>
            <a:chOff x="38033" y="2282878"/>
            <a:chExt cx="7543268" cy="704958"/>
          </a:xfrm>
        </p:grpSpPr>
        <p:grpSp>
          <p:nvGrpSpPr>
            <p:cNvPr id="7" name="Group 70">
              <a:extLst>
                <a:ext uri="{FF2B5EF4-FFF2-40B4-BE49-F238E27FC236}">
                  <a16:creationId xmlns:a16="http://schemas.microsoft.com/office/drawing/2014/main" id="{62A280E9-FF8F-4812-9B41-B18049989109}"/>
                </a:ext>
              </a:extLst>
            </p:cNvPr>
            <p:cNvGrpSpPr>
              <a:grpSpLocks/>
            </p:cNvGrpSpPr>
            <p:nvPr/>
          </p:nvGrpSpPr>
          <p:grpSpPr bwMode="auto">
            <a:xfrm>
              <a:off x="368179" y="2294628"/>
              <a:ext cx="7213122" cy="693208"/>
              <a:chOff x="607010" y="3430752"/>
              <a:chExt cx="3714421" cy="1335216"/>
            </a:xfrm>
          </p:grpSpPr>
          <p:pic>
            <p:nvPicPr>
              <p:cNvPr id="10" name="Picture 9" descr="empty-green-rectangle">
                <a:extLst>
                  <a:ext uri="{FF2B5EF4-FFF2-40B4-BE49-F238E27FC236}">
                    <a16:creationId xmlns:a16="http://schemas.microsoft.com/office/drawing/2014/main" id="{834446A4-27A5-4D43-957D-0A97D3BE8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932B3BED-F302-4CB5-AA4B-4AE40327F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9F1DCAB2-F75F-4E9E-B8C9-8BA1E7C96473}"/>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29BCE00-2C31-4ADB-BEE8-FE3CFD6DE658}"/>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Cấu tạo và hoạt động của laser</a:t>
              </a:r>
              <a:endParaRPr lang="en-US" sz="2500" b="0" i="1" dirty="0">
                <a:cs typeface="Arial" panose="020B0604020202020204" pitchFamily="34" charset="0"/>
              </a:endParaRPr>
            </a:p>
          </p:txBody>
        </p:sp>
      </p:grpSp>
      <p:sp>
        <p:nvSpPr>
          <p:cNvPr id="12" name="Content Placeholder 2">
            <a:extLst>
              <a:ext uri="{FF2B5EF4-FFF2-40B4-BE49-F238E27FC236}">
                <a16:creationId xmlns:a16="http://schemas.microsoft.com/office/drawing/2014/main" id="{0D16E92B-5055-4584-9193-B5537A9AA0C7}"/>
              </a:ext>
            </a:extLst>
          </p:cNvPr>
          <p:cNvSpPr txBox="1">
            <a:spLocks/>
          </p:cNvSpPr>
          <p:nvPr/>
        </p:nvSpPr>
        <p:spPr bwMode="auto">
          <a:xfrm>
            <a:off x="40094" y="620933"/>
            <a:ext cx="4824331"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1. Laser là gì?</a:t>
            </a:r>
          </a:p>
        </p:txBody>
      </p:sp>
      <p:sp>
        <p:nvSpPr>
          <p:cNvPr id="25" name="TextBox 24">
            <a:extLst>
              <a:ext uri="{FF2B5EF4-FFF2-40B4-BE49-F238E27FC236}">
                <a16:creationId xmlns:a16="http://schemas.microsoft.com/office/drawing/2014/main" id="{E069ECCA-3C3F-4BD5-B82C-CE46C6F44F63}"/>
              </a:ext>
            </a:extLst>
          </p:cNvPr>
          <p:cNvSpPr txBox="1"/>
          <p:nvPr/>
        </p:nvSpPr>
        <p:spPr>
          <a:xfrm>
            <a:off x="3002694" y="1127246"/>
            <a:ext cx="9208998" cy="477054"/>
          </a:xfrm>
          <a:prstGeom prst="rect">
            <a:avLst/>
          </a:prstGeom>
          <a:noFill/>
        </p:spPr>
        <p:txBody>
          <a:bodyPr wrap="square">
            <a:spAutoFit/>
          </a:bodyPr>
          <a:lstStyle/>
          <a:p>
            <a:pPr algn="just" eaLnBrk="1" hangingPunct="1"/>
            <a:r>
              <a:rPr lang="en-US" altLang="en-US" sz="2500">
                <a:latin typeface="Arial" panose="020B0604020202020204" pitchFamily="34" charset="0"/>
              </a:rPr>
              <a:t>Chùm tia laser có các đặc điểm (4)</a:t>
            </a:r>
            <a:r>
              <a:rPr lang="vi-VN" altLang="en-US" sz="2500">
                <a:latin typeface="Arial" panose="020B0604020202020204" pitchFamily="34" charset="0"/>
              </a:rPr>
              <a:t> </a:t>
            </a:r>
            <a:endParaRPr lang="en-US" altLang="en-US" sz="2500">
              <a:latin typeface="Arial" panose="020B0604020202020204" pitchFamily="34" charset="0"/>
            </a:endParaRPr>
          </a:p>
        </p:txBody>
      </p:sp>
      <p:sp>
        <p:nvSpPr>
          <p:cNvPr id="19" name="Rectangle 1026060">
            <a:extLst>
              <a:ext uri="{FF2B5EF4-FFF2-40B4-BE49-F238E27FC236}">
                <a16:creationId xmlns:a16="http://schemas.microsoft.com/office/drawing/2014/main" id="{F945A998-331A-487D-8CAA-9B0E2723010A}"/>
              </a:ext>
            </a:extLst>
          </p:cNvPr>
          <p:cNvSpPr>
            <a:spLocks noChangeArrowheads="1"/>
          </p:cNvSpPr>
          <p:nvPr/>
        </p:nvSpPr>
        <p:spPr bwMode="auto">
          <a:xfrm>
            <a:off x="1124669" y="1636758"/>
            <a:ext cx="3840373" cy="541687"/>
          </a:xfrm>
          <a:prstGeom prst="rect">
            <a:avLst/>
          </a:prstGeom>
          <a:noFill/>
          <a:ln w="9525" algn="ctr">
            <a:noFill/>
            <a:miter lim="800000"/>
            <a:headEnd/>
            <a:tailEnd/>
          </a:ln>
        </p:spPr>
        <p:txBody>
          <a:bodyPr wrap="square" lIns="109728" tIns="54864" rIns="109728" bIns="54864">
            <a:spAutoFit/>
          </a:bodyPr>
          <a:lstStyle/>
          <a:p>
            <a:pPr marL="287338" indent="-287338" algn="just" defTabSz="1095375">
              <a:buClr>
                <a:schemeClr val="tx2"/>
              </a:buClr>
              <a:buSzPct val="95000"/>
              <a:buBlip>
                <a:blip r:embed="rId5"/>
              </a:buBlip>
            </a:pPr>
            <a:r>
              <a:rPr lang="en-US" sz="2800" i="1">
                <a:latin typeface="Arial" panose="020B0604020202020204" pitchFamily="34" charset="0"/>
                <a:cs typeface="Arial" panose="020B0604020202020204" pitchFamily="34" charset="0"/>
              </a:rPr>
              <a:t>Cường độ lớn</a:t>
            </a:r>
          </a:p>
        </p:txBody>
      </p:sp>
      <p:sp>
        <p:nvSpPr>
          <p:cNvPr id="20" name="Rectangle 6">
            <a:extLst>
              <a:ext uri="{FF2B5EF4-FFF2-40B4-BE49-F238E27FC236}">
                <a16:creationId xmlns:a16="http://schemas.microsoft.com/office/drawing/2014/main" id="{F50F1BF3-625D-48A7-A745-6727400EC28E}"/>
              </a:ext>
            </a:extLst>
          </p:cNvPr>
          <p:cNvSpPr>
            <a:spLocks noChangeArrowheads="1"/>
          </p:cNvSpPr>
          <p:nvPr/>
        </p:nvSpPr>
        <p:spPr bwMode="auto">
          <a:xfrm>
            <a:off x="149627" y="2840119"/>
            <a:ext cx="3630518" cy="794834"/>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1" name="Rectangle 6">
            <a:extLst>
              <a:ext uri="{FF2B5EF4-FFF2-40B4-BE49-F238E27FC236}">
                <a16:creationId xmlns:a16="http://schemas.microsoft.com/office/drawing/2014/main" id="{1AAC0BE7-6D66-4BAE-91F7-0422C061B5AE}"/>
              </a:ext>
            </a:extLst>
          </p:cNvPr>
          <p:cNvSpPr>
            <a:spLocks noChangeArrowheads="1"/>
          </p:cNvSpPr>
          <p:nvPr/>
        </p:nvSpPr>
        <p:spPr bwMode="auto">
          <a:xfrm>
            <a:off x="149629" y="2155758"/>
            <a:ext cx="2895227" cy="757127"/>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3" name="Rectangle 6">
            <a:extLst>
              <a:ext uri="{FF2B5EF4-FFF2-40B4-BE49-F238E27FC236}">
                <a16:creationId xmlns:a16="http://schemas.microsoft.com/office/drawing/2014/main" id="{C5CABB11-E128-483C-9EF5-975C67C0012E}"/>
              </a:ext>
            </a:extLst>
          </p:cNvPr>
          <p:cNvSpPr>
            <a:spLocks noChangeArrowheads="1"/>
          </p:cNvSpPr>
          <p:nvPr/>
        </p:nvSpPr>
        <p:spPr bwMode="auto">
          <a:xfrm>
            <a:off x="149628" y="3447469"/>
            <a:ext cx="3168607" cy="719181"/>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7" name="Rectangle 6">
            <a:extLst>
              <a:ext uri="{FF2B5EF4-FFF2-40B4-BE49-F238E27FC236}">
                <a16:creationId xmlns:a16="http://schemas.microsoft.com/office/drawing/2014/main" id="{5B942CC5-18B3-4500-9B1A-DDD84C4BB3F8}"/>
              </a:ext>
            </a:extLst>
          </p:cNvPr>
          <p:cNvSpPr>
            <a:spLocks noChangeArrowheads="1"/>
          </p:cNvSpPr>
          <p:nvPr/>
        </p:nvSpPr>
        <p:spPr bwMode="auto">
          <a:xfrm>
            <a:off x="149627" y="4123558"/>
            <a:ext cx="3074340" cy="731488"/>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8" name="Rectangle 1026060">
            <a:extLst>
              <a:ext uri="{FF2B5EF4-FFF2-40B4-BE49-F238E27FC236}">
                <a16:creationId xmlns:a16="http://schemas.microsoft.com/office/drawing/2014/main" id="{2E0850BE-BE3A-4CD7-8D7F-15B407B7DE3F}"/>
              </a:ext>
            </a:extLst>
          </p:cNvPr>
          <p:cNvSpPr>
            <a:spLocks noChangeArrowheads="1"/>
          </p:cNvSpPr>
          <p:nvPr/>
        </p:nvSpPr>
        <p:spPr bwMode="auto">
          <a:xfrm>
            <a:off x="6797779" y="1673899"/>
            <a:ext cx="5951119" cy="541687"/>
          </a:xfrm>
          <a:prstGeom prst="rect">
            <a:avLst/>
          </a:prstGeom>
          <a:noFill/>
          <a:ln w="9525" algn="ctr">
            <a:noFill/>
            <a:miter lim="800000"/>
            <a:headEnd/>
            <a:tailEnd/>
          </a:ln>
        </p:spPr>
        <p:txBody>
          <a:bodyPr wrap="square" lIns="109728" tIns="54864" rIns="109728" bIns="54864">
            <a:spAutoFit/>
          </a:bodyPr>
          <a:lstStyle/>
          <a:p>
            <a:pPr marL="287338" indent="-287338" algn="just" defTabSz="1095375">
              <a:buClr>
                <a:schemeClr val="tx2"/>
              </a:buClr>
              <a:buSzPct val="95000"/>
              <a:buBlip>
                <a:blip r:embed="rId5"/>
              </a:buBlip>
            </a:pPr>
            <a:r>
              <a:rPr lang="en-US" sz="2800" i="1">
                <a:latin typeface="Arial" panose="020B0604020202020204" pitchFamily="34" charset="0"/>
                <a:cs typeface="Arial" panose="020B0604020202020204" pitchFamily="34" charset="0"/>
              </a:rPr>
              <a:t>Tính định hướng cao</a:t>
            </a:r>
          </a:p>
        </p:txBody>
      </p:sp>
      <p:pic>
        <p:nvPicPr>
          <p:cNvPr id="29" name="Picture 28">
            <a:extLst>
              <a:ext uri="{FF2B5EF4-FFF2-40B4-BE49-F238E27FC236}">
                <a16:creationId xmlns:a16="http://schemas.microsoft.com/office/drawing/2014/main" id="{743A0E31-D107-46CC-8C46-5A77334BCA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864" y="2274024"/>
            <a:ext cx="5155659" cy="3699067"/>
          </a:xfrm>
          <a:prstGeom prst="rect">
            <a:avLst/>
          </a:prstGeom>
        </p:spPr>
      </p:pic>
      <p:pic>
        <p:nvPicPr>
          <p:cNvPr id="30" name="Picture 29">
            <a:extLst>
              <a:ext uri="{FF2B5EF4-FFF2-40B4-BE49-F238E27FC236}">
                <a16:creationId xmlns:a16="http://schemas.microsoft.com/office/drawing/2014/main" id="{EA5644F7-E1AD-4D0F-82A7-5FE481BB744A}"/>
              </a:ext>
            </a:extLst>
          </p:cNvPr>
          <p:cNvPicPr>
            <a:picLocks noChangeAspect="1"/>
          </p:cNvPicPr>
          <p:nvPr/>
        </p:nvPicPr>
        <p:blipFill>
          <a:blip r:embed="rId7"/>
          <a:stretch>
            <a:fillRect/>
          </a:stretch>
        </p:blipFill>
        <p:spPr>
          <a:xfrm>
            <a:off x="6308457" y="2334706"/>
            <a:ext cx="5568671" cy="3695260"/>
          </a:xfrm>
          <a:prstGeom prst="rect">
            <a:avLst/>
          </a:prstGeom>
        </p:spPr>
      </p:pic>
      <p:sp>
        <p:nvSpPr>
          <p:cNvPr id="18" name="TextBox 17">
            <a:extLst>
              <a:ext uri="{FF2B5EF4-FFF2-40B4-BE49-F238E27FC236}">
                <a16:creationId xmlns:a16="http://schemas.microsoft.com/office/drawing/2014/main" id="{DB04911D-C490-41AD-AC0A-ABF108ED948E}"/>
              </a:ext>
            </a:extLst>
          </p:cNvPr>
          <p:cNvSpPr txBox="1"/>
          <p:nvPr/>
        </p:nvSpPr>
        <p:spPr>
          <a:xfrm>
            <a:off x="588289" y="6186350"/>
            <a:ext cx="5459891"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Cường độ lớn được dùng để khoan cắt</a:t>
            </a:r>
          </a:p>
        </p:txBody>
      </p:sp>
      <p:sp>
        <p:nvSpPr>
          <p:cNvPr id="22" name="TextBox 21">
            <a:extLst>
              <a:ext uri="{FF2B5EF4-FFF2-40B4-BE49-F238E27FC236}">
                <a16:creationId xmlns:a16="http://schemas.microsoft.com/office/drawing/2014/main" id="{4842639C-EEDD-4434-91C8-52534DBC8DA6}"/>
              </a:ext>
            </a:extLst>
          </p:cNvPr>
          <p:cNvSpPr txBox="1"/>
          <p:nvPr/>
        </p:nvSpPr>
        <p:spPr>
          <a:xfrm>
            <a:off x="6797779" y="6149086"/>
            <a:ext cx="5459891" cy="400110"/>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Tia laser có thể truyền thẳng rất xa</a:t>
            </a:r>
          </a:p>
        </p:txBody>
      </p:sp>
    </p:spTree>
    <p:extLst>
      <p:ext uri="{BB962C8B-B14F-4D97-AF65-F5344CB8AC3E}">
        <p14:creationId xmlns:p14="http://schemas.microsoft.com/office/powerpoint/2010/main" val="328223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18"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7981CC-B42F-4ECB-90BB-EC434DF38284}"/>
              </a:ext>
            </a:extLst>
          </p:cNvPr>
          <p:cNvGrpSpPr/>
          <p:nvPr/>
        </p:nvGrpSpPr>
        <p:grpSpPr>
          <a:xfrm>
            <a:off x="-271124" y="58878"/>
            <a:ext cx="6062323" cy="505010"/>
            <a:chOff x="38033" y="2282878"/>
            <a:chExt cx="7543268" cy="704958"/>
          </a:xfrm>
        </p:grpSpPr>
        <p:grpSp>
          <p:nvGrpSpPr>
            <p:cNvPr id="7" name="Group 70">
              <a:extLst>
                <a:ext uri="{FF2B5EF4-FFF2-40B4-BE49-F238E27FC236}">
                  <a16:creationId xmlns:a16="http://schemas.microsoft.com/office/drawing/2014/main" id="{62A280E9-FF8F-4812-9B41-B18049989109}"/>
                </a:ext>
              </a:extLst>
            </p:cNvPr>
            <p:cNvGrpSpPr>
              <a:grpSpLocks/>
            </p:cNvGrpSpPr>
            <p:nvPr/>
          </p:nvGrpSpPr>
          <p:grpSpPr bwMode="auto">
            <a:xfrm>
              <a:off x="368179" y="2294628"/>
              <a:ext cx="7213122" cy="693208"/>
              <a:chOff x="607010" y="3430752"/>
              <a:chExt cx="3714421" cy="1335216"/>
            </a:xfrm>
          </p:grpSpPr>
          <p:pic>
            <p:nvPicPr>
              <p:cNvPr id="10" name="Picture 9" descr="empty-green-rectangle">
                <a:extLst>
                  <a:ext uri="{FF2B5EF4-FFF2-40B4-BE49-F238E27FC236}">
                    <a16:creationId xmlns:a16="http://schemas.microsoft.com/office/drawing/2014/main" id="{834446A4-27A5-4D43-957D-0A97D3BE8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932B3BED-F302-4CB5-AA4B-4AE40327F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9F1DCAB2-F75F-4E9E-B8C9-8BA1E7C96473}"/>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29BCE00-2C31-4ADB-BEE8-FE3CFD6DE658}"/>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Cấu tạo và hoạt động của laser</a:t>
              </a:r>
              <a:endParaRPr lang="en-US" sz="2500" b="0" i="1" dirty="0">
                <a:cs typeface="Arial" panose="020B0604020202020204" pitchFamily="34" charset="0"/>
              </a:endParaRPr>
            </a:p>
          </p:txBody>
        </p:sp>
      </p:grpSp>
      <p:sp>
        <p:nvSpPr>
          <p:cNvPr id="12" name="Content Placeholder 2">
            <a:extLst>
              <a:ext uri="{FF2B5EF4-FFF2-40B4-BE49-F238E27FC236}">
                <a16:creationId xmlns:a16="http://schemas.microsoft.com/office/drawing/2014/main" id="{0D16E92B-5055-4584-9193-B5537A9AA0C7}"/>
              </a:ext>
            </a:extLst>
          </p:cNvPr>
          <p:cNvSpPr txBox="1">
            <a:spLocks/>
          </p:cNvSpPr>
          <p:nvPr/>
        </p:nvSpPr>
        <p:spPr bwMode="auto">
          <a:xfrm>
            <a:off x="281068" y="619267"/>
            <a:ext cx="4824331"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1. Laser là gì?</a:t>
            </a:r>
          </a:p>
        </p:txBody>
      </p:sp>
      <p:sp>
        <p:nvSpPr>
          <p:cNvPr id="25" name="TextBox 24">
            <a:extLst>
              <a:ext uri="{FF2B5EF4-FFF2-40B4-BE49-F238E27FC236}">
                <a16:creationId xmlns:a16="http://schemas.microsoft.com/office/drawing/2014/main" id="{E069ECCA-3C3F-4BD5-B82C-CE46C6F44F63}"/>
              </a:ext>
            </a:extLst>
          </p:cNvPr>
          <p:cNvSpPr txBox="1"/>
          <p:nvPr/>
        </p:nvSpPr>
        <p:spPr>
          <a:xfrm>
            <a:off x="3657600" y="1043478"/>
            <a:ext cx="9208998" cy="477054"/>
          </a:xfrm>
          <a:prstGeom prst="rect">
            <a:avLst/>
          </a:prstGeom>
          <a:noFill/>
        </p:spPr>
        <p:txBody>
          <a:bodyPr wrap="square">
            <a:spAutoFit/>
          </a:bodyPr>
          <a:lstStyle/>
          <a:p>
            <a:pPr algn="just" eaLnBrk="1" hangingPunct="1"/>
            <a:r>
              <a:rPr lang="en-US" altLang="en-US" sz="2500">
                <a:latin typeface="Arial" panose="020B0604020202020204" pitchFamily="34" charset="0"/>
              </a:rPr>
              <a:t>Chùm tia laser có các đặc điểm (4)</a:t>
            </a:r>
            <a:r>
              <a:rPr lang="vi-VN" altLang="en-US" sz="2500">
                <a:latin typeface="Arial" panose="020B0604020202020204" pitchFamily="34" charset="0"/>
              </a:rPr>
              <a:t> </a:t>
            </a:r>
            <a:endParaRPr lang="en-US" altLang="en-US" sz="2500">
              <a:latin typeface="Arial" panose="020B0604020202020204" pitchFamily="34" charset="0"/>
            </a:endParaRPr>
          </a:p>
        </p:txBody>
      </p:sp>
      <p:sp>
        <p:nvSpPr>
          <p:cNvPr id="19" name="Rectangle 1026060">
            <a:extLst>
              <a:ext uri="{FF2B5EF4-FFF2-40B4-BE49-F238E27FC236}">
                <a16:creationId xmlns:a16="http://schemas.microsoft.com/office/drawing/2014/main" id="{F945A998-331A-487D-8CAA-9B0E2723010A}"/>
              </a:ext>
            </a:extLst>
          </p:cNvPr>
          <p:cNvSpPr>
            <a:spLocks noChangeArrowheads="1"/>
          </p:cNvSpPr>
          <p:nvPr/>
        </p:nvSpPr>
        <p:spPr bwMode="auto">
          <a:xfrm>
            <a:off x="332164" y="1884914"/>
            <a:ext cx="3840373" cy="541687"/>
          </a:xfrm>
          <a:prstGeom prst="rect">
            <a:avLst/>
          </a:prstGeom>
          <a:noFill/>
          <a:ln w="9525" algn="ctr">
            <a:noFill/>
            <a:miter lim="800000"/>
            <a:headEnd/>
            <a:tailEnd/>
          </a:ln>
        </p:spPr>
        <p:txBody>
          <a:bodyPr wrap="square" lIns="109728" tIns="54864" rIns="109728" bIns="54864">
            <a:spAutoFit/>
          </a:bodyPr>
          <a:lstStyle/>
          <a:p>
            <a:pPr marL="287338" indent="-287338" algn="just" defTabSz="1095375">
              <a:buClr>
                <a:schemeClr val="tx2"/>
              </a:buClr>
              <a:buSzPct val="95000"/>
              <a:buBlip>
                <a:blip r:embed="rId5"/>
              </a:buBlip>
            </a:pPr>
            <a:r>
              <a:rPr lang="en-US" sz="2800" i="1">
                <a:latin typeface="Arial" panose="020B0604020202020204" pitchFamily="34" charset="0"/>
                <a:cs typeface="Arial" panose="020B0604020202020204" pitchFamily="34" charset="0"/>
              </a:rPr>
              <a:t>Tính đơn sắc cao</a:t>
            </a:r>
          </a:p>
        </p:txBody>
      </p:sp>
      <p:sp>
        <p:nvSpPr>
          <p:cNvPr id="20" name="Rectangle 6">
            <a:extLst>
              <a:ext uri="{FF2B5EF4-FFF2-40B4-BE49-F238E27FC236}">
                <a16:creationId xmlns:a16="http://schemas.microsoft.com/office/drawing/2014/main" id="{F50F1BF3-625D-48A7-A745-6727400EC28E}"/>
              </a:ext>
            </a:extLst>
          </p:cNvPr>
          <p:cNvSpPr>
            <a:spLocks noChangeArrowheads="1"/>
          </p:cNvSpPr>
          <p:nvPr/>
        </p:nvSpPr>
        <p:spPr bwMode="auto">
          <a:xfrm>
            <a:off x="149627" y="2840119"/>
            <a:ext cx="3630518" cy="794834"/>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1" name="Rectangle 6">
            <a:extLst>
              <a:ext uri="{FF2B5EF4-FFF2-40B4-BE49-F238E27FC236}">
                <a16:creationId xmlns:a16="http://schemas.microsoft.com/office/drawing/2014/main" id="{1AAC0BE7-6D66-4BAE-91F7-0422C061B5AE}"/>
              </a:ext>
            </a:extLst>
          </p:cNvPr>
          <p:cNvSpPr>
            <a:spLocks noChangeArrowheads="1"/>
          </p:cNvSpPr>
          <p:nvPr/>
        </p:nvSpPr>
        <p:spPr bwMode="auto">
          <a:xfrm>
            <a:off x="149629" y="2155758"/>
            <a:ext cx="2895227" cy="757127"/>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3" name="Rectangle 6">
            <a:extLst>
              <a:ext uri="{FF2B5EF4-FFF2-40B4-BE49-F238E27FC236}">
                <a16:creationId xmlns:a16="http://schemas.microsoft.com/office/drawing/2014/main" id="{C5CABB11-E128-483C-9EF5-975C67C0012E}"/>
              </a:ext>
            </a:extLst>
          </p:cNvPr>
          <p:cNvSpPr>
            <a:spLocks noChangeArrowheads="1"/>
          </p:cNvSpPr>
          <p:nvPr/>
        </p:nvSpPr>
        <p:spPr bwMode="auto">
          <a:xfrm>
            <a:off x="149628" y="3447469"/>
            <a:ext cx="3168607" cy="719181"/>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7" name="Rectangle 6">
            <a:extLst>
              <a:ext uri="{FF2B5EF4-FFF2-40B4-BE49-F238E27FC236}">
                <a16:creationId xmlns:a16="http://schemas.microsoft.com/office/drawing/2014/main" id="{5B942CC5-18B3-4500-9B1A-DDD84C4BB3F8}"/>
              </a:ext>
            </a:extLst>
          </p:cNvPr>
          <p:cNvSpPr>
            <a:spLocks noChangeArrowheads="1"/>
          </p:cNvSpPr>
          <p:nvPr/>
        </p:nvSpPr>
        <p:spPr bwMode="auto">
          <a:xfrm>
            <a:off x="149627" y="4123558"/>
            <a:ext cx="3074340" cy="731488"/>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8" name="Rectangle 1026060">
            <a:extLst>
              <a:ext uri="{FF2B5EF4-FFF2-40B4-BE49-F238E27FC236}">
                <a16:creationId xmlns:a16="http://schemas.microsoft.com/office/drawing/2014/main" id="{2E0850BE-BE3A-4CD7-8D7F-15B407B7DE3F}"/>
              </a:ext>
            </a:extLst>
          </p:cNvPr>
          <p:cNvSpPr>
            <a:spLocks noChangeArrowheads="1"/>
          </p:cNvSpPr>
          <p:nvPr/>
        </p:nvSpPr>
        <p:spPr bwMode="auto">
          <a:xfrm>
            <a:off x="7239000" y="1930824"/>
            <a:ext cx="5951119" cy="972574"/>
          </a:xfrm>
          <a:prstGeom prst="rect">
            <a:avLst/>
          </a:prstGeom>
          <a:noFill/>
          <a:ln w="9525" algn="ctr">
            <a:noFill/>
            <a:miter lim="800000"/>
            <a:headEnd/>
            <a:tailEnd/>
          </a:ln>
        </p:spPr>
        <p:txBody>
          <a:bodyPr wrap="square" lIns="109728" tIns="54864" rIns="109728" bIns="54864">
            <a:spAutoFit/>
          </a:bodyPr>
          <a:lstStyle/>
          <a:p>
            <a:pPr marL="287338" indent="-287338" algn="just" defTabSz="1095375">
              <a:buClr>
                <a:schemeClr val="tx2"/>
              </a:buClr>
              <a:buSzPct val="95000"/>
              <a:buBlip>
                <a:blip r:embed="rId5"/>
              </a:buBlip>
            </a:pPr>
            <a:r>
              <a:rPr lang="en-US" sz="2800" i="1">
                <a:latin typeface="Arial" panose="020B0604020202020204" pitchFamily="34" charset="0"/>
                <a:cs typeface="Arial" panose="020B0604020202020204" pitchFamily="34" charset="0"/>
              </a:rPr>
              <a:t>Tính kết hợp cao</a:t>
            </a:r>
          </a:p>
          <a:p>
            <a:pPr marL="287338" indent="-287338" algn="just" defTabSz="1095375">
              <a:buClr>
                <a:schemeClr val="tx2"/>
              </a:buClr>
              <a:buSzPct val="95000"/>
              <a:buBlip>
                <a:blip r:embed="rId5"/>
              </a:buBlip>
            </a:pPr>
            <a:endParaRPr lang="en-US" sz="2800" i="1">
              <a:latin typeface="Arial" panose="020B0604020202020204" pitchFamily="34" charset="0"/>
              <a:cs typeface="Arial" panose="020B0604020202020204" pitchFamily="34" charset="0"/>
            </a:endParaRPr>
          </a:p>
        </p:txBody>
      </p:sp>
      <p:pic>
        <p:nvPicPr>
          <p:cNvPr id="3" name="Picture 2" descr="Diagram&#10;&#10;Description automatically generated">
            <a:extLst>
              <a:ext uri="{FF2B5EF4-FFF2-40B4-BE49-F238E27FC236}">
                <a16:creationId xmlns:a16="http://schemas.microsoft.com/office/drawing/2014/main" id="{22DFB6DD-38B5-420B-9A77-B0F43D00F2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098" y="2505563"/>
            <a:ext cx="4253557" cy="3131972"/>
          </a:xfrm>
          <a:prstGeom prst="rect">
            <a:avLst/>
          </a:prstGeom>
        </p:spPr>
      </p:pic>
      <p:sp>
        <p:nvSpPr>
          <p:cNvPr id="4" name="TextBox 3">
            <a:extLst>
              <a:ext uri="{FF2B5EF4-FFF2-40B4-BE49-F238E27FC236}">
                <a16:creationId xmlns:a16="http://schemas.microsoft.com/office/drawing/2014/main" id="{CBAD0707-0595-49BB-8B4D-FB0E00BBFA5D}"/>
              </a:ext>
            </a:extLst>
          </p:cNvPr>
          <p:cNvSpPr txBox="1"/>
          <p:nvPr/>
        </p:nvSpPr>
        <p:spPr>
          <a:xfrm>
            <a:off x="588289" y="5652224"/>
            <a:ext cx="3374111"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Quang phổ của laser và các nguồn sáng khác</a:t>
            </a:r>
          </a:p>
        </p:txBody>
      </p:sp>
      <p:pic>
        <p:nvPicPr>
          <p:cNvPr id="31" name="Picture 30">
            <a:extLst>
              <a:ext uri="{FF2B5EF4-FFF2-40B4-BE49-F238E27FC236}">
                <a16:creationId xmlns:a16="http://schemas.microsoft.com/office/drawing/2014/main" id="{A59B5A46-01EE-4742-B8EA-781D0284F493}"/>
              </a:ext>
            </a:extLst>
          </p:cNvPr>
          <p:cNvPicPr>
            <a:picLocks noChangeAspect="1"/>
          </p:cNvPicPr>
          <p:nvPr/>
        </p:nvPicPr>
        <p:blipFill rotWithShape="1">
          <a:blip r:embed="rId7"/>
          <a:srcRect t="1151" r="51644"/>
          <a:stretch/>
        </p:blipFill>
        <p:spPr>
          <a:xfrm>
            <a:off x="4871173" y="2681669"/>
            <a:ext cx="3745622" cy="2539100"/>
          </a:xfrm>
          <a:prstGeom prst="rect">
            <a:avLst/>
          </a:prstGeom>
        </p:spPr>
      </p:pic>
      <p:pic>
        <p:nvPicPr>
          <p:cNvPr id="32" name="Picture 31">
            <a:extLst>
              <a:ext uri="{FF2B5EF4-FFF2-40B4-BE49-F238E27FC236}">
                <a16:creationId xmlns:a16="http://schemas.microsoft.com/office/drawing/2014/main" id="{B728921C-787F-4F3A-863A-000C594D0801}"/>
              </a:ext>
            </a:extLst>
          </p:cNvPr>
          <p:cNvPicPr>
            <a:picLocks noChangeAspect="1"/>
          </p:cNvPicPr>
          <p:nvPr/>
        </p:nvPicPr>
        <p:blipFill rotWithShape="1">
          <a:blip r:embed="rId7"/>
          <a:srcRect l="51992" t="3210" r="4863"/>
          <a:stretch/>
        </p:blipFill>
        <p:spPr>
          <a:xfrm>
            <a:off x="8632953" y="2681669"/>
            <a:ext cx="3353655" cy="2494879"/>
          </a:xfrm>
          <a:prstGeom prst="rect">
            <a:avLst/>
          </a:prstGeom>
        </p:spPr>
      </p:pic>
      <p:sp>
        <p:nvSpPr>
          <p:cNvPr id="33" name="TextBox 32">
            <a:extLst>
              <a:ext uri="{FF2B5EF4-FFF2-40B4-BE49-F238E27FC236}">
                <a16:creationId xmlns:a16="http://schemas.microsoft.com/office/drawing/2014/main" id="{80063AC7-F4D8-44BC-94EA-18FB88C5607F}"/>
              </a:ext>
            </a:extLst>
          </p:cNvPr>
          <p:cNvSpPr txBox="1"/>
          <p:nvPr/>
        </p:nvSpPr>
        <p:spPr>
          <a:xfrm>
            <a:off x="6914273" y="5637535"/>
            <a:ext cx="3374111"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Nguồn sáng laser dùng trong thí nghiệm giao thoa</a:t>
            </a:r>
          </a:p>
        </p:txBody>
      </p:sp>
    </p:spTree>
    <p:extLst>
      <p:ext uri="{BB962C8B-B14F-4D97-AF65-F5344CB8AC3E}">
        <p14:creationId xmlns:p14="http://schemas.microsoft.com/office/powerpoint/2010/main" val="373308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4"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7981CC-B42F-4ECB-90BB-EC434DF38284}"/>
              </a:ext>
            </a:extLst>
          </p:cNvPr>
          <p:cNvGrpSpPr/>
          <p:nvPr/>
        </p:nvGrpSpPr>
        <p:grpSpPr>
          <a:xfrm>
            <a:off x="-271124" y="58878"/>
            <a:ext cx="6062323" cy="505010"/>
            <a:chOff x="38033" y="2282878"/>
            <a:chExt cx="7543268" cy="704958"/>
          </a:xfrm>
        </p:grpSpPr>
        <p:grpSp>
          <p:nvGrpSpPr>
            <p:cNvPr id="7" name="Group 70">
              <a:extLst>
                <a:ext uri="{FF2B5EF4-FFF2-40B4-BE49-F238E27FC236}">
                  <a16:creationId xmlns:a16="http://schemas.microsoft.com/office/drawing/2014/main" id="{62A280E9-FF8F-4812-9B41-B18049989109}"/>
                </a:ext>
              </a:extLst>
            </p:cNvPr>
            <p:cNvGrpSpPr>
              <a:grpSpLocks/>
            </p:cNvGrpSpPr>
            <p:nvPr/>
          </p:nvGrpSpPr>
          <p:grpSpPr bwMode="auto">
            <a:xfrm>
              <a:off x="368179" y="2294628"/>
              <a:ext cx="7213122" cy="693208"/>
              <a:chOff x="607010" y="3430752"/>
              <a:chExt cx="3714421" cy="1335216"/>
            </a:xfrm>
          </p:grpSpPr>
          <p:pic>
            <p:nvPicPr>
              <p:cNvPr id="10" name="Picture 9" descr="empty-green-rectangle">
                <a:extLst>
                  <a:ext uri="{FF2B5EF4-FFF2-40B4-BE49-F238E27FC236}">
                    <a16:creationId xmlns:a16="http://schemas.microsoft.com/office/drawing/2014/main" id="{834446A4-27A5-4D43-957D-0A97D3BE8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932B3BED-F302-4CB5-AA4B-4AE40327F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9F1DCAB2-F75F-4E9E-B8C9-8BA1E7C96473}"/>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29BCE00-2C31-4ADB-BEE8-FE3CFD6DE658}"/>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Cấu tạo và hoạt động của laser</a:t>
              </a:r>
              <a:endParaRPr lang="en-US" sz="2500" b="0" i="1" dirty="0">
                <a:cs typeface="Arial" panose="020B0604020202020204" pitchFamily="34" charset="0"/>
              </a:endParaRPr>
            </a:p>
          </p:txBody>
        </p:sp>
      </p:grpSp>
      <p:sp>
        <p:nvSpPr>
          <p:cNvPr id="12" name="Content Placeholder 2">
            <a:extLst>
              <a:ext uri="{FF2B5EF4-FFF2-40B4-BE49-F238E27FC236}">
                <a16:creationId xmlns:a16="http://schemas.microsoft.com/office/drawing/2014/main" id="{0D16E92B-5055-4584-9193-B5537A9AA0C7}"/>
              </a:ext>
            </a:extLst>
          </p:cNvPr>
          <p:cNvSpPr txBox="1">
            <a:spLocks/>
          </p:cNvSpPr>
          <p:nvPr/>
        </p:nvSpPr>
        <p:spPr bwMode="auto">
          <a:xfrm>
            <a:off x="281068" y="619267"/>
            <a:ext cx="4824331"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2. Sự phát xạ cảm ứng</a:t>
            </a:r>
          </a:p>
        </p:txBody>
      </p:sp>
      <p:sp>
        <p:nvSpPr>
          <p:cNvPr id="20" name="Rectangle 6">
            <a:extLst>
              <a:ext uri="{FF2B5EF4-FFF2-40B4-BE49-F238E27FC236}">
                <a16:creationId xmlns:a16="http://schemas.microsoft.com/office/drawing/2014/main" id="{F50F1BF3-625D-48A7-A745-6727400EC28E}"/>
              </a:ext>
            </a:extLst>
          </p:cNvPr>
          <p:cNvSpPr>
            <a:spLocks noChangeArrowheads="1"/>
          </p:cNvSpPr>
          <p:nvPr/>
        </p:nvSpPr>
        <p:spPr bwMode="auto">
          <a:xfrm>
            <a:off x="149627" y="2840119"/>
            <a:ext cx="3630518" cy="794834"/>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1" name="Rectangle 6">
            <a:extLst>
              <a:ext uri="{FF2B5EF4-FFF2-40B4-BE49-F238E27FC236}">
                <a16:creationId xmlns:a16="http://schemas.microsoft.com/office/drawing/2014/main" id="{1AAC0BE7-6D66-4BAE-91F7-0422C061B5AE}"/>
              </a:ext>
            </a:extLst>
          </p:cNvPr>
          <p:cNvSpPr>
            <a:spLocks noChangeArrowheads="1"/>
          </p:cNvSpPr>
          <p:nvPr/>
        </p:nvSpPr>
        <p:spPr bwMode="auto">
          <a:xfrm>
            <a:off x="149629" y="2155758"/>
            <a:ext cx="2895227" cy="757127"/>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3" name="Rectangle 6">
            <a:extLst>
              <a:ext uri="{FF2B5EF4-FFF2-40B4-BE49-F238E27FC236}">
                <a16:creationId xmlns:a16="http://schemas.microsoft.com/office/drawing/2014/main" id="{C5CABB11-E128-483C-9EF5-975C67C0012E}"/>
              </a:ext>
            </a:extLst>
          </p:cNvPr>
          <p:cNvSpPr>
            <a:spLocks noChangeArrowheads="1"/>
          </p:cNvSpPr>
          <p:nvPr/>
        </p:nvSpPr>
        <p:spPr bwMode="auto">
          <a:xfrm>
            <a:off x="149628" y="3447469"/>
            <a:ext cx="3168607" cy="719181"/>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7" name="Rectangle 6">
            <a:extLst>
              <a:ext uri="{FF2B5EF4-FFF2-40B4-BE49-F238E27FC236}">
                <a16:creationId xmlns:a16="http://schemas.microsoft.com/office/drawing/2014/main" id="{5B942CC5-18B3-4500-9B1A-DDD84C4BB3F8}"/>
              </a:ext>
            </a:extLst>
          </p:cNvPr>
          <p:cNvSpPr>
            <a:spLocks noChangeArrowheads="1"/>
          </p:cNvSpPr>
          <p:nvPr/>
        </p:nvSpPr>
        <p:spPr bwMode="auto">
          <a:xfrm>
            <a:off x="149627" y="4123558"/>
            <a:ext cx="3074340" cy="731488"/>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823666B6-240C-4B18-B2F9-1B677267BB51}"/>
              </a:ext>
            </a:extLst>
          </p:cNvPr>
          <p:cNvGrpSpPr/>
          <p:nvPr/>
        </p:nvGrpSpPr>
        <p:grpSpPr>
          <a:xfrm>
            <a:off x="160274" y="1083619"/>
            <a:ext cx="11892371" cy="2993964"/>
            <a:chOff x="392748" y="1138549"/>
            <a:chExt cx="11593288" cy="684770"/>
          </a:xfrm>
        </p:grpSpPr>
        <p:grpSp>
          <p:nvGrpSpPr>
            <p:cNvPr id="24" name="Group 23">
              <a:extLst>
                <a:ext uri="{FF2B5EF4-FFF2-40B4-BE49-F238E27FC236}">
                  <a16:creationId xmlns:a16="http://schemas.microsoft.com/office/drawing/2014/main" id="{DF343CD7-D17F-448F-B828-CE862393D218}"/>
                </a:ext>
              </a:extLst>
            </p:cNvPr>
            <p:cNvGrpSpPr/>
            <p:nvPr/>
          </p:nvGrpSpPr>
          <p:grpSpPr>
            <a:xfrm>
              <a:off x="392748" y="1138549"/>
              <a:ext cx="11593288" cy="684770"/>
              <a:chOff x="1314997" y="2125361"/>
              <a:chExt cx="2231091" cy="780121"/>
            </a:xfrm>
          </p:grpSpPr>
          <p:pic>
            <p:nvPicPr>
              <p:cNvPr id="28" name="Picture 4" descr="empty-blue-rectangle">
                <a:extLst>
                  <a:ext uri="{FF2B5EF4-FFF2-40B4-BE49-F238E27FC236}">
                    <a16:creationId xmlns:a16="http://schemas.microsoft.com/office/drawing/2014/main" id="{629826AC-C80F-4375-BF1D-B3429D3B6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26060">
                <a:extLst>
                  <a:ext uri="{FF2B5EF4-FFF2-40B4-BE49-F238E27FC236}">
                    <a16:creationId xmlns:a16="http://schemas.microsoft.com/office/drawing/2014/main" id="{68A182EA-C7C2-44E1-AFDB-E39792BB50E1}"/>
                  </a:ext>
                </a:extLst>
              </p:cNvPr>
              <p:cNvSpPr>
                <a:spLocks noChangeArrowheads="1"/>
              </p:cNvSpPr>
              <p:nvPr/>
            </p:nvSpPr>
            <p:spPr bwMode="auto">
              <a:xfrm>
                <a:off x="1418774" y="2179131"/>
                <a:ext cx="2026953" cy="579232"/>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6" name="Content Placeholder 2">
              <a:extLst>
                <a:ext uri="{FF2B5EF4-FFF2-40B4-BE49-F238E27FC236}">
                  <a16:creationId xmlns:a16="http://schemas.microsoft.com/office/drawing/2014/main" id="{F931D3FC-9808-4FEE-AC71-7E448FEA240D}"/>
                </a:ext>
              </a:extLst>
            </p:cNvPr>
            <p:cNvSpPr txBox="1">
              <a:spLocks/>
            </p:cNvSpPr>
            <p:nvPr/>
          </p:nvSpPr>
          <p:spPr>
            <a:xfrm>
              <a:off x="800806" y="1175818"/>
              <a:ext cx="10355394" cy="3235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vi-VN" sz="2500" b="0" i="0" u="none" strike="noStrike" kern="1200" baseline="0"/>
                <a:t>Nếu một nguyên tử đang ở trong trạng thái kích thích, sẵn sàng phát ra một phôtôn có năng lượng </a:t>
              </a:r>
              <a:r>
                <a:rPr lang="vi-VN" sz="2500" b="0" i="0" u="none" strike="noStrike" kern="1200" baseline="0">
                  <a:sym typeface="Symbol" panose="05050102010706020507" pitchFamily="18" charset="2"/>
                </a:rPr>
                <a:t> = hf, bắt gặp một phôtôn có năng lượng ’ đúng bằng hf bay lướt qua nó, thì lập tức nguyên tử này cũng phát ra phôtôn  (phôtôn  được gọi là phôtôn  phát xạ cảm ứng).</a:t>
              </a:r>
              <a:endParaRPr lang="en-US" sz="2500" b="0" i="0" u="none" strike="noStrike" kern="1200" baseline="0">
                <a:sym typeface="Symbol" panose="05050102010706020507" pitchFamily="18" charset="2"/>
              </a:endParaRPr>
            </a:p>
          </p:txBody>
        </p:sp>
      </p:grpSp>
      <p:pic>
        <p:nvPicPr>
          <p:cNvPr id="4" name="Picture 3">
            <a:extLst>
              <a:ext uri="{FF2B5EF4-FFF2-40B4-BE49-F238E27FC236}">
                <a16:creationId xmlns:a16="http://schemas.microsoft.com/office/drawing/2014/main" id="{E79CF418-9139-4C0F-A3DA-D9D493526F7A}"/>
              </a:ext>
            </a:extLst>
          </p:cNvPr>
          <p:cNvPicPr>
            <a:picLocks noChangeAspect="1"/>
          </p:cNvPicPr>
          <p:nvPr/>
        </p:nvPicPr>
        <p:blipFill>
          <a:blip r:embed="rId7"/>
          <a:stretch>
            <a:fillRect/>
          </a:stretch>
        </p:blipFill>
        <p:spPr>
          <a:xfrm>
            <a:off x="1495180" y="4195888"/>
            <a:ext cx="3457575" cy="2295525"/>
          </a:xfrm>
          <a:prstGeom prst="rect">
            <a:avLst/>
          </a:prstGeom>
        </p:spPr>
      </p:pic>
      <p:pic>
        <p:nvPicPr>
          <p:cNvPr id="35" name="Picture 34" descr="A picture containing diagram&#10;&#10;Description automatically generated">
            <a:extLst>
              <a:ext uri="{FF2B5EF4-FFF2-40B4-BE49-F238E27FC236}">
                <a16:creationId xmlns:a16="http://schemas.microsoft.com/office/drawing/2014/main" id="{7D341F8C-6705-460B-A017-D7DA025E5B90}"/>
              </a:ext>
            </a:extLst>
          </p:cNvPr>
          <p:cNvPicPr>
            <a:picLocks noChangeAspect="1"/>
          </p:cNvPicPr>
          <p:nvPr/>
        </p:nvPicPr>
        <p:blipFill rotWithShape="1">
          <a:blip r:embed="rId8">
            <a:extLst>
              <a:ext uri="{28A0092B-C50C-407E-A947-70E740481C1C}">
                <a14:useLocalDpi xmlns:a14="http://schemas.microsoft.com/office/drawing/2010/main" val="0"/>
              </a:ext>
            </a:extLst>
          </a:blip>
          <a:srcRect l="66875" t="6848"/>
          <a:stretch/>
        </p:blipFill>
        <p:spPr>
          <a:xfrm>
            <a:off x="6288890" y="4115060"/>
            <a:ext cx="2820838" cy="2642540"/>
          </a:xfrm>
          <a:prstGeom prst="rect">
            <a:avLst/>
          </a:prstGeom>
        </p:spPr>
      </p:pic>
      <p:sp>
        <p:nvSpPr>
          <p:cNvPr id="25" name="Content Placeholder 2">
            <a:extLst>
              <a:ext uri="{FF2B5EF4-FFF2-40B4-BE49-F238E27FC236}">
                <a16:creationId xmlns:a16="http://schemas.microsoft.com/office/drawing/2014/main" id="{23FFD6AB-152F-44A8-A2AC-93AE8D2C84C5}"/>
              </a:ext>
            </a:extLst>
          </p:cNvPr>
          <p:cNvSpPr txBox="1">
            <a:spLocks/>
          </p:cNvSpPr>
          <p:nvPr/>
        </p:nvSpPr>
        <p:spPr>
          <a:xfrm>
            <a:off x="655427" y="2740155"/>
            <a:ext cx="11055201" cy="14146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a:latin typeface="Arial" panose="020B0604020202020204" pitchFamily="34" charset="0"/>
                <a:cs typeface="Arial" panose="020B0604020202020204" pitchFamily="34" charset="0"/>
              </a:rPr>
              <a:t>Phôtôn </a:t>
            </a:r>
            <a:r>
              <a:rPr lang="vi-VN" sz="2500">
                <a:latin typeface="Arial" panose="020B0604020202020204" pitchFamily="34" charset="0"/>
                <a:cs typeface="Arial" panose="020B0604020202020204" pitchFamily="34" charset="0"/>
                <a:sym typeface="Symbol" panose="05050102010706020507" pitchFamily="18" charset="2"/>
              </a:rPr>
              <a:t> có cùng năng lượng, bay cùng phương với phôtôn ’</a:t>
            </a:r>
            <a:r>
              <a:rPr lang="en-US" sz="2500">
                <a:latin typeface="Arial" panose="020B0604020202020204" pitchFamily="34" charset="0"/>
                <a:cs typeface="Arial" panose="020B0604020202020204" pitchFamily="34" charset="0"/>
                <a:sym typeface="Symbol" panose="05050102010706020507" pitchFamily="18" charset="2"/>
              </a:rPr>
              <a:t> </a:t>
            </a:r>
          </a:p>
          <a:p>
            <a:pPr marL="287338" indent="-287338" algn="just" defTabSz="1095375">
              <a:buClr>
                <a:schemeClr val="tx2"/>
              </a:buClr>
              <a:buSzPct val="95000"/>
              <a:buBlip>
                <a:blip r:embed="rId6"/>
              </a:buBlip>
            </a:pPr>
            <a:endParaRPr lang="en-US" sz="2500" b="0" i="0" u="none" strike="noStrike" kern="1200" baseline="0">
              <a:sym typeface="Symbol" panose="05050102010706020507" pitchFamily="18" charset="2"/>
            </a:endParaRPr>
          </a:p>
        </p:txBody>
      </p:sp>
      <p:sp>
        <p:nvSpPr>
          <p:cNvPr id="30" name="Content Placeholder 2">
            <a:extLst>
              <a:ext uri="{FF2B5EF4-FFF2-40B4-BE49-F238E27FC236}">
                <a16:creationId xmlns:a16="http://schemas.microsoft.com/office/drawing/2014/main" id="{955BB75A-958F-4B5A-A526-29D97C5235EF}"/>
              </a:ext>
            </a:extLst>
          </p:cNvPr>
          <p:cNvSpPr txBox="1">
            <a:spLocks/>
          </p:cNvSpPr>
          <p:nvPr/>
        </p:nvSpPr>
        <p:spPr>
          <a:xfrm>
            <a:off x="645307" y="3220941"/>
            <a:ext cx="10403694" cy="7864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a:latin typeface="Arial" panose="020B0604020202020204" pitchFamily="34" charset="0"/>
                <a:cs typeface="Arial" panose="020B0604020202020204" pitchFamily="34" charset="0"/>
              </a:rPr>
              <a:t>Sóng điện từ ứng với phôtôn </a:t>
            </a:r>
            <a:r>
              <a:rPr lang="it-IT" sz="2500">
                <a:latin typeface="Arial" panose="020B0604020202020204" pitchFamily="34" charset="0"/>
                <a:cs typeface="Arial" panose="020B0604020202020204" pitchFamily="34" charset="0"/>
                <a:sym typeface="Symbol" panose="05050102010706020507" pitchFamily="18" charset="2"/>
              </a:rPr>
              <a:t> hoàn toàn cùng pha với </a:t>
            </a:r>
            <a:r>
              <a:rPr lang="en-US" sz="2500">
                <a:latin typeface="Arial" panose="020B0604020202020204" pitchFamily="34" charset="0"/>
                <a:cs typeface="Arial" panose="020B0604020202020204" pitchFamily="34" charset="0"/>
                <a:sym typeface="Symbol" panose="05050102010706020507" pitchFamily="18" charset="2"/>
              </a:rPr>
              <a:t>sóng điện từ ứng với phôtôn </a:t>
            </a:r>
            <a:r>
              <a:rPr lang="it-IT" sz="2500">
                <a:latin typeface="Arial" panose="020B0604020202020204" pitchFamily="34" charset="0"/>
                <a:cs typeface="Arial" panose="020B0604020202020204" pitchFamily="34" charset="0"/>
                <a:sym typeface="Symbol" panose="05050102010706020507" pitchFamily="18" charset="2"/>
              </a:rPr>
              <a:t></a:t>
            </a:r>
            <a:r>
              <a:rPr lang="it-IT" sz="2500" b="1" baseline="30000">
                <a:latin typeface="Arial" panose="020B0604020202020204" pitchFamily="34" charset="0"/>
                <a:cs typeface="Arial" panose="020B0604020202020204" pitchFamily="34" charset="0"/>
                <a:sym typeface="Symbol" panose="05050102010706020507" pitchFamily="18" charset="2"/>
              </a:rPr>
              <a:t>’</a:t>
            </a:r>
            <a:endParaRPr lang="en-US" sz="2500">
              <a:latin typeface="Arial" panose="020B0604020202020204" pitchFamily="34" charset="0"/>
              <a:cs typeface="Arial" panose="020B0604020202020204" pitchFamily="34" charset="0"/>
              <a:sym typeface="Symbol" panose="05050102010706020507" pitchFamily="18" charset="2"/>
            </a:endParaRPr>
          </a:p>
          <a:p>
            <a:pPr marL="287338" indent="-287338" algn="just" defTabSz="1095375">
              <a:buClr>
                <a:schemeClr val="tx2"/>
              </a:buClr>
              <a:buSzPct val="95000"/>
              <a:buBlip>
                <a:blip r:embed="rId6"/>
              </a:buBlip>
            </a:pPr>
            <a:endParaRPr lang="en-US" sz="2500" b="0" i="0" u="none" strike="noStrike" kern="1200" baseline="0">
              <a:sym typeface="Symbol" panose="05050102010706020507" pitchFamily="18" charset="2"/>
            </a:endParaRPr>
          </a:p>
        </p:txBody>
      </p:sp>
    </p:spTree>
    <p:extLst>
      <p:ext uri="{BB962C8B-B14F-4D97-AF65-F5344CB8AC3E}">
        <p14:creationId xmlns:p14="http://schemas.microsoft.com/office/powerpoint/2010/main" val="80227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7981CC-B42F-4ECB-90BB-EC434DF38284}"/>
              </a:ext>
            </a:extLst>
          </p:cNvPr>
          <p:cNvGrpSpPr/>
          <p:nvPr/>
        </p:nvGrpSpPr>
        <p:grpSpPr>
          <a:xfrm>
            <a:off x="-271124" y="58878"/>
            <a:ext cx="6062323" cy="505010"/>
            <a:chOff x="38033" y="2282878"/>
            <a:chExt cx="7543268" cy="704958"/>
          </a:xfrm>
        </p:grpSpPr>
        <p:grpSp>
          <p:nvGrpSpPr>
            <p:cNvPr id="7" name="Group 70">
              <a:extLst>
                <a:ext uri="{FF2B5EF4-FFF2-40B4-BE49-F238E27FC236}">
                  <a16:creationId xmlns:a16="http://schemas.microsoft.com/office/drawing/2014/main" id="{62A280E9-FF8F-4812-9B41-B18049989109}"/>
                </a:ext>
              </a:extLst>
            </p:cNvPr>
            <p:cNvGrpSpPr>
              <a:grpSpLocks/>
            </p:cNvGrpSpPr>
            <p:nvPr/>
          </p:nvGrpSpPr>
          <p:grpSpPr bwMode="auto">
            <a:xfrm>
              <a:off x="368179" y="2294628"/>
              <a:ext cx="7213122" cy="693208"/>
              <a:chOff x="607010" y="3430752"/>
              <a:chExt cx="3714421" cy="1335216"/>
            </a:xfrm>
          </p:grpSpPr>
          <p:pic>
            <p:nvPicPr>
              <p:cNvPr id="10" name="Picture 9" descr="empty-green-rectangle">
                <a:extLst>
                  <a:ext uri="{FF2B5EF4-FFF2-40B4-BE49-F238E27FC236}">
                    <a16:creationId xmlns:a16="http://schemas.microsoft.com/office/drawing/2014/main" id="{834446A4-27A5-4D43-957D-0A97D3BE8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932B3BED-F302-4CB5-AA4B-4AE40327F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9F1DCAB2-F75F-4E9E-B8C9-8BA1E7C96473}"/>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29BCE00-2C31-4ADB-BEE8-FE3CFD6DE658}"/>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Cấu tạo và hoạt động của laser</a:t>
              </a:r>
              <a:endParaRPr lang="en-US" sz="2500" b="0" i="1" dirty="0">
                <a:cs typeface="Arial" panose="020B0604020202020204" pitchFamily="34" charset="0"/>
              </a:endParaRPr>
            </a:p>
          </p:txBody>
        </p:sp>
      </p:grpSp>
      <p:sp>
        <p:nvSpPr>
          <p:cNvPr id="12" name="Content Placeholder 2">
            <a:extLst>
              <a:ext uri="{FF2B5EF4-FFF2-40B4-BE49-F238E27FC236}">
                <a16:creationId xmlns:a16="http://schemas.microsoft.com/office/drawing/2014/main" id="{0D16E92B-5055-4584-9193-B5537A9AA0C7}"/>
              </a:ext>
            </a:extLst>
          </p:cNvPr>
          <p:cNvSpPr txBox="1">
            <a:spLocks/>
          </p:cNvSpPr>
          <p:nvPr/>
        </p:nvSpPr>
        <p:spPr bwMode="auto">
          <a:xfrm>
            <a:off x="281068" y="619267"/>
            <a:ext cx="4824331"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2. Sự phát xạ cảm ứng</a:t>
            </a:r>
          </a:p>
        </p:txBody>
      </p:sp>
      <p:sp>
        <p:nvSpPr>
          <p:cNvPr id="20" name="Rectangle 6">
            <a:extLst>
              <a:ext uri="{FF2B5EF4-FFF2-40B4-BE49-F238E27FC236}">
                <a16:creationId xmlns:a16="http://schemas.microsoft.com/office/drawing/2014/main" id="{F50F1BF3-625D-48A7-A745-6727400EC28E}"/>
              </a:ext>
            </a:extLst>
          </p:cNvPr>
          <p:cNvSpPr>
            <a:spLocks noChangeArrowheads="1"/>
          </p:cNvSpPr>
          <p:nvPr/>
        </p:nvSpPr>
        <p:spPr bwMode="auto">
          <a:xfrm>
            <a:off x="149627" y="2840119"/>
            <a:ext cx="3630518" cy="794834"/>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1" name="Rectangle 6">
            <a:extLst>
              <a:ext uri="{FF2B5EF4-FFF2-40B4-BE49-F238E27FC236}">
                <a16:creationId xmlns:a16="http://schemas.microsoft.com/office/drawing/2014/main" id="{1AAC0BE7-6D66-4BAE-91F7-0422C061B5AE}"/>
              </a:ext>
            </a:extLst>
          </p:cNvPr>
          <p:cNvSpPr>
            <a:spLocks noChangeArrowheads="1"/>
          </p:cNvSpPr>
          <p:nvPr/>
        </p:nvSpPr>
        <p:spPr bwMode="auto">
          <a:xfrm>
            <a:off x="149629" y="2155758"/>
            <a:ext cx="2895227" cy="757127"/>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3" name="Rectangle 6">
            <a:extLst>
              <a:ext uri="{FF2B5EF4-FFF2-40B4-BE49-F238E27FC236}">
                <a16:creationId xmlns:a16="http://schemas.microsoft.com/office/drawing/2014/main" id="{C5CABB11-E128-483C-9EF5-975C67C0012E}"/>
              </a:ext>
            </a:extLst>
          </p:cNvPr>
          <p:cNvSpPr>
            <a:spLocks noChangeArrowheads="1"/>
          </p:cNvSpPr>
          <p:nvPr/>
        </p:nvSpPr>
        <p:spPr bwMode="auto">
          <a:xfrm>
            <a:off x="149628" y="3447469"/>
            <a:ext cx="3168607" cy="719181"/>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7" name="Rectangle 6">
            <a:extLst>
              <a:ext uri="{FF2B5EF4-FFF2-40B4-BE49-F238E27FC236}">
                <a16:creationId xmlns:a16="http://schemas.microsoft.com/office/drawing/2014/main" id="{5B942CC5-18B3-4500-9B1A-DDD84C4BB3F8}"/>
              </a:ext>
            </a:extLst>
          </p:cNvPr>
          <p:cNvSpPr>
            <a:spLocks noChangeArrowheads="1"/>
          </p:cNvSpPr>
          <p:nvPr/>
        </p:nvSpPr>
        <p:spPr bwMode="auto">
          <a:xfrm>
            <a:off x="149627" y="4123558"/>
            <a:ext cx="3074340" cy="731488"/>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823666B6-240C-4B18-B2F9-1B677267BB51}"/>
              </a:ext>
            </a:extLst>
          </p:cNvPr>
          <p:cNvGrpSpPr/>
          <p:nvPr/>
        </p:nvGrpSpPr>
        <p:grpSpPr>
          <a:xfrm>
            <a:off x="160274" y="1083619"/>
            <a:ext cx="11892371" cy="2993964"/>
            <a:chOff x="392748" y="1138549"/>
            <a:chExt cx="11593288" cy="684770"/>
          </a:xfrm>
        </p:grpSpPr>
        <p:grpSp>
          <p:nvGrpSpPr>
            <p:cNvPr id="24" name="Group 23">
              <a:extLst>
                <a:ext uri="{FF2B5EF4-FFF2-40B4-BE49-F238E27FC236}">
                  <a16:creationId xmlns:a16="http://schemas.microsoft.com/office/drawing/2014/main" id="{DF343CD7-D17F-448F-B828-CE862393D218}"/>
                </a:ext>
              </a:extLst>
            </p:cNvPr>
            <p:cNvGrpSpPr/>
            <p:nvPr/>
          </p:nvGrpSpPr>
          <p:grpSpPr>
            <a:xfrm>
              <a:off x="392748" y="1138549"/>
              <a:ext cx="11593288" cy="684770"/>
              <a:chOff x="1314997" y="2125361"/>
              <a:chExt cx="2231091" cy="780121"/>
            </a:xfrm>
          </p:grpSpPr>
          <p:pic>
            <p:nvPicPr>
              <p:cNvPr id="28" name="Picture 4" descr="empty-blue-rectangle">
                <a:extLst>
                  <a:ext uri="{FF2B5EF4-FFF2-40B4-BE49-F238E27FC236}">
                    <a16:creationId xmlns:a16="http://schemas.microsoft.com/office/drawing/2014/main" id="{629826AC-C80F-4375-BF1D-B3429D3B6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26060">
                <a:extLst>
                  <a:ext uri="{FF2B5EF4-FFF2-40B4-BE49-F238E27FC236}">
                    <a16:creationId xmlns:a16="http://schemas.microsoft.com/office/drawing/2014/main" id="{68A182EA-C7C2-44E1-AFDB-E39792BB50E1}"/>
                  </a:ext>
                </a:extLst>
              </p:cNvPr>
              <p:cNvSpPr>
                <a:spLocks noChangeArrowheads="1"/>
              </p:cNvSpPr>
              <p:nvPr/>
            </p:nvSpPr>
            <p:spPr bwMode="auto">
              <a:xfrm>
                <a:off x="1418774" y="2179131"/>
                <a:ext cx="2026953" cy="579232"/>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6" name="Content Placeholder 2">
              <a:extLst>
                <a:ext uri="{FF2B5EF4-FFF2-40B4-BE49-F238E27FC236}">
                  <a16:creationId xmlns:a16="http://schemas.microsoft.com/office/drawing/2014/main" id="{F931D3FC-9808-4FEE-AC71-7E448FEA240D}"/>
                </a:ext>
              </a:extLst>
            </p:cNvPr>
            <p:cNvSpPr txBox="1">
              <a:spLocks/>
            </p:cNvSpPr>
            <p:nvPr/>
          </p:nvSpPr>
          <p:spPr>
            <a:xfrm>
              <a:off x="809680" y="1177698"/>
              <a:ext cx="10777172" cy="6198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b="0" i="0" u="none" strike="noStrike" kern="1200" baseline="0">
                  <a:latin typeface="Arial" panose="020B0604020202020204" pitchFamily="34" charset="0"/>
                  <a:cs typeface="Arial" panose="020B0604020202020204" pitchFamily="34" charset="0"/>
                </a:rPr>
                <a:t>Nếu photon ban đầu bay qua một loạt nguyên tử đang ở trạng thái kích thích thì số photon tang theo cấp số nhân</a:t>
              </a:r>
            </a:p>
          </p:txBody>
        </p:sp>
      </p:grpSp>
      <p:pic>
        <p:nvPicPr>
          <p:cNvPr id="13" name="Picture 12">
            <a:extLst>
              <a:ext uri="{FF2B5EF4-FFF2-40B4-BE49-F238E27FC236}">
                <a16:creationId xmlns:a16="http://schemas.microsoft.com/office/drawing/2014/main" id="{0B5A5B65-A46C-42AA-B79D-83B5E737FB3B}"/>
              </a:ext>
            </a:extLst>
          </p:cNvPr>
          <p:cNvPicPr>
            <a:picLocks noChangeAspect="1"/>
          </p:cNvPicPr>
          <p:nvPr/>
        </p:nvPicPr>
        <p:blipFill>
          <a:blip r:embed="rId7"/>
          <a:stretch>
            <a:fillRect/>
          </a:stretch>
        </p:blipFill>
        <p:spPr>
          <a:xfrm>
            <a:off x="741690" y="4248751"/>
            <a:ext cx="4163364" cy="2301949"/>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9843E067-BBDD-4A9B-B452-B89642B67DA0}"/>
              </a:ext>
            </a:extLst>
          </p:cNvPr>
          <p:cNvPicPr>
            <a:picLocks noChangeAspect="1"/>
          </p:cNvPicPr>
          <p:nvPr/>
        </p:nvPicPr>
        <p:blipFill rotWithShape="1">
          <a:blip r:embed="rId8">
            <a:extLst>
              <a:ext uri="{28A0092B-C50C-407E-A947-70E740481C1C}">
                <a14:useLocalDpi xmlns:a14="http://schemas.microsoft.com/office/drawing/2010/main" val="0"/>
              </a:ext>
            </a:extLst>
          </a:blip>
          <a:srcRect l="2237" t="27333" r="20033" b="35282"/>
          <a:stretch/>
        </p:blipFill>
        <p:spPr>
          <a:xfrm>
            <a:off x="5181600" y="4433301"/>
            <a:ext cx="6611815" cy="1790700"/>
          </a:xfrm>
          <a:prstGeom prst="rect">
            <a:avLst/>
          </a:prstGeom>
        </p:spPr>
      </p:pic>
      <p:sp>
        <p:nvSpPr>
          <p:cNvPr id="25" name="Content Placeholder 2">
            <a:extLst>
              <a:ext uri="{FF2B5EF4-FFF2-40B4-BE49-F238E27FC236}">
                <a16:creationId xmlns:a16="http://schemas.microsoft.com/office/drawing/2014/main" id="{316B1043-5DFC-4911-A962-A681D7CF0149}"/>
              </a:ext>
            </a:extLst>
          </p:cNvPr>
          <p:cNvSpPr txBox="1">
            <a:spLocks/>
          </p:cNvSpPr>
          <p:nvPr/>
        </p:nvSpPr>
        <p:spPr>
          <a:xfrm>
            <a:off x="568399" y="2055421"/>
            <a:ext cx="11055201" cy="4033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a:latin typeface="Arial" panose="020B0604020202020204" pitchFamily="34" charset="0"/>
                <a:cs typeface="Arial" panose="020B0604020202020204" pitchFamily="34" charset="0"/>
                <a:sym typeface="Symbol" panose="05050102010706020507" pitchFamily="18" charset="2"/>
              </a:rPr>
              <a:t>Các photon cùng năng lượng  cùng bước sóng  tính đơn sắc cao</a:t>
            </a:r>
          </a:p>
          <a:p>
            <a:pPr marL="287338" indent="-287338" algn="just" defTabSz="1095375">
              <a:buClr>
                <a:schemeClr val="tx2"/>
              </a:buClr>
              <a:buSzPct val="95000"/>
              <a:buBlip>
                <a:blip r:embed="rId6"/>
              </a:buBlip>
            </a:pPr>
            <a:endParaRPr lang="en-US" sz="2500" b="0" i="0" u="none" strike="noStrike" kern="1200" baseline="0">
              <a:latin typeface="Arial" panose="020B0604020202020204" pitchFamily="34" charset="0"/>
              <a:cs typeface="Arial" panose="020B0604020202020204" pitchFamily="34" charset="0"/>
              <a:sym typeface="Symbol" panose="05050102010706020507" pitchFamily="18" charset="2"/>
            </a:endParaRPr>
          </a:p>
        </p:txBody>
      </p:sp>
      <p:sp>
        <p:nvSpPr>
          <p:cNvPr id="30" name="Content Placeholder 2">
            <a:extLst>
              <a:ext uri="{FF2B5EF4-FFF2-40B4-BE49-F238E27FC236}">
                <a16:creationId xmlns:a16="http://schemas.microsoft.com/office/drawing/2014/main" id="{948D4DD9-FD19-4B98-A500-45DCE7F30792}"/>
              </a:ext>
            </a:extLst>
          </p:cNvPr>
          <p:cNvSpPr txBox="1">
            <a:spLocks/>
          </p:cNvSpPr>
          <p:nvPr/>
        </p:nvSpPr>
        <p:spPr>
          <a:xfrm>
            <a:off x="572475" y="2534321"/>
            <a:ext cx="11055201" cy="5200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a:latin typeface="Arial" panose="020B0604020202020204" pitchFamily="34" charset="0"/>
                <a:cs typeface="Arial" panose="020B0604020202020204" pitchFamily="34" charset="0"/>
                <a:sym typeface="Symbol" panose="05050102010706020507" pitchFamily="18" charset="2"/>
              </a:rPr>
              <a:t>Chúng bay cùng phương  tính định hướng của chùm sáng cao</a:t>
            </a:r>
          </a:p>
        </p:txBody>
      </p:sp>
      <p:sp>
        <p:nvSpPr>
          <p:cNvPr id="31" name="Content Placeholder 2">
            <a:extLst>
              <a:ext uri="{FF2B5EF4-FFF2-40B4-BE49-F238E27FC236}">
                <a16:creationId xmlns:a16="http://schemas.microsoft.com/office/drawing/2014/main" id="{19EC7A4B-61B7-40F1-B8BA-E9C4D7FF1F2E}"/>
              </a:ext>
            </a:extLst>
          </p:cNvPr>
          <p:cNvSpPr txBox="1">
            <a:spLocks/>
          </p:cNvSpPr>
          <p:nvPr/>
        </p:nvSpPr>
        <p:spPr>
          <a:xfrm>
            <a:off x="587961" y="2988460"/>
            <a:ext cx="11055201" cy="4654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a:latin typeface="Arial" panose="020B0604020202020204" pitchFamily="34" charset="0"/>
                <a:cs typeface="Arial" panose="020B0604020202020204" pitchFamily="34" charset="0"/>
                <a:sym typeface="Symbol" panose="05050102010706020507" pitchFamily="18" charset="2"/>
              </a:rPr>
              <a:t>Các photon do các nguyên tử phát ra đều cùng pha  tính kết hợp cao</a:t>
            </a:r>
          </a:p>
        </p:txBody>
      </p:sp>
      <p:sp>
        <p:nvSpPr>
          <p:cNvPr id="32" name="Content Placeholder 2">
            <a:extLst>
              <a:ext uri="{FF2B5EF4-FFF2-40B4-BE49-F238E27FC236}">
                <a16:creationId xmlns:a16="http://schemas.microsoft.com/office/drawing/2014/main" id="{5158BEC9-2A9F-484F-B466-65A4B13F61E8}"/>
              </a:ext>
            </a:extLst>
          </p:cNvPr>
          <p:cNvSpPr txBox="1">
            <a:spLocks/>
          </p:cNvSpPr>
          <p:nvPr/>
        </p:nvSpPr>
        <p:spPr>
          <a:xfrm>
            <a:off x="576142" y="3542936"/>
            <a:ext cx="11055201" cy="4220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a:latin typeface="Arial" panose="020B0604020202020204" pitchFamily="34" charset="0"/>
                <a:cs typeface="Arial" panose="020B0604020202020204" pitchFamily="34" charset="0"/>
                <a:sym typeface="Symbol" panose="05050102010706020507" pitchFamily="18" charset="2"/>
              </a:rPr>
              <a:t>Số photon bay theo cùng một hướng lớn  cường độ lớn</a:t>
            </a:r>
          </a:p>
          <a:p>
            <a:pPr marL="287338" indent="-287338" algn="just" defTabSz="1095375">
              <a:buClr>
                <a:schemeClr val="tx2"/>
              </a:buClr>
              <a:buSzPct val="95000"/>
              <a:buBlip>
                <a:blip r:embed="rId6"/>
              </a:buBlip>
            </a:pPr>
            <a:endParaRPr lang="en-US" sz="2500" b="0" i="0" u="none" strike="noStrike" kern="1200" baseline="0">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08719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7981CC-B42F-4ECB-90BB-EC434DF38284}"/>
              </a:ext>
            </a:extLst>
          </p:cNvPr>
          <p:cNvGrpSpPr/>
          <p:nvPr/>
        </p:nvGrpSpPr>
        <p:grpSpPr>
          <a:xfrm>
            <a:off x="-271124" y="58878"/>
            <a:ext cx="6062323" cy="505010"/>
            <a:chOff x="38033" y="2282878"/>
            <a:chExt cx="7543268" cy="704958"/>
          </a:xfrm>
        </p:grpSpPr>
        <p:grpSp>
          <p:nvGrpSpPr>
            <p:cNvPr id="7" name="Group 70">
              <a:extLst>
                <a:ext uri="{FF2B5EF4-FFF2-40B4-BE49-F238E27FC236}">
                  <a16:creationId xmlns:a16="http://schemas.microsoft.com/office/drawing/2014/main" id="{62A280E9-FF8F-4812-9B41-B18049989109}"/>
                </a:ext>
              </a:extLst>
            </p:cNvPr>
            <p:cNvGrpSpPr>
              <a:grpSpLocks/>
            </p:cNvGrpSpPr>
            <p:nvPr/>
          </p:nvGrpSpPr>
          <p:grpSpPr bwMode="auto">
            <a:xfrm>
              <a:off x="368179" y="2294628"/>
              <a:ext cx="7213122" cy="693208"/>
              <a:chOff x="607010" y="3430752"/>
              <a:chExt cx="3714421" cy="1335216"/>
            </a:xfrm>
          </p:grpSpPr>
          <p:pic>
            <p:nvPicPr>
              <p:cNvPr id="10" name="Picture 9" descr="empty-green-rectangle">
                <a:extLst>
                  <a:ext uri="{FF2B5EF4-FFF2-40B4-BE49-F238E27FC236}">
                    <a16:creationId xmlns:a16="http://schemas.microsoft.com/office/drawing/2014/main" id="{834446A4-27A5-4D43-957D-0A97D3BE8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932B3BED-F302-4CB5-AA4B-4AE40327F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9F1DCAB2-F75F-4E9E-B8C9-8BA1E7C96473}"/>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29BCE00-2C31-4ADB-BEE8-FE3CFD6DE658}"/>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Cấu tạo và hoạt động của laser</a:t>
              </a:r>
              <a:endParaRPr lang="en-US" sz="2500" b="0" i="1" dirty="0">
                <a:cs typeface="Arial" panose="020B0604020202020204" pitchFamily="34" charset="0"/>
              </a:endParaRPr>
            </a:p>
          </p:txBody>
        </p:sp>
      </p:grpSp>
      <p:sp>
        <p:nvSpPr>
          <p:cNvPr id="12" name="Content Placeholder 2">
            <a:extLst>
              <a:ext uri="{FF2B5EF4-FFF2-40B4-BE49-F238E27FC236}">
                <a16:creationId xmlns:a16="http://schemas.microsoft.com/office/drawing/2014/main" id="{0D16E92B-5055-4584-9193-B5537A9AA0C7}"/>
              </a:ext>
            </a:extLst>
          </p:cNvPr>
          <p:cNvSpPr txBox="1">
            <a:spLocks/>
          </p:cNvSpPr>
          <p:nvPr/>
        </p:nvSpPr>
        <p:spPr bwMode="auto">
          <a:xfrm>
            <a:off x="281068" y="619267"/>
            <a:ext cx="4824331"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3. Cấu tạo laser</a:t>
            </a:r>
          </a:p>
        </p:txBody>
      </p:sp>
      <p:sp>
        <p:nvSpPr>
          <p:cNvPr id="20" name="Rectangle 6">
            <a:extLst>
              <a:ext uri="{FF2B5EF4-FFF2-40B4-BE49-F238E27FC236}">
                <a16:creationId xmlns:a16="http://schemas.microsoft.com/office/drawing/2014/main" id="{F50F1BF3-625D-48A7-A745-6727400EC28E}"/>
              </a:ext>
            </a:extLst>
          </p:cNvPr>
          <p:cNvSpPr>
            <a:spLocks noChangeArrowheads="1"/>
          </p:cNvSpPr>
          <p:nvPr/>
        </p:nvSpPr>
        <p:spPr bwMode="auto">
          <a:xfrm>
            <a:off x="149627" y="2840119"/>
            <a:ext cx="3630518" cy="794834"/>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1" name="Rectangle 6">
            <a:extLst>
              <a:ext uri="{FF2B5EF4-FFF2-40B4-BE49-F238E27FC236}">
                <a16:creationId xmlns:a16="http://schemas.microsoft.com/office/drawing/2014/main" id="{1AAC0BE7-6D66-4BAE-91F7-0422C061B5AE}"/>
              </a:ext>
            </a:extLst>
          </p:cNvPr>
          <p:cNvSpPr>
            <a:spLocks noChangeArrowheads="1"/>
          </p:cNvSpPr>
          <p:nvPr/>
        </p:nvSpPr>
        <p:spPr bwMode="auto">
          <a:xfrm>
            <a:off x="149629" y="2155758"/>
            <a:ext cx="2895227" cy="757127"/>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3" name="Rectangle 6">
            <a:extLst>
              <a:ext uri="{FF2B5EF4-FFF2-40B4-BE49-F238E27FC236}">
                <a16:creationId xmlns:a16="http://schemas.microsoft.com/office/drawing/2014/main" id="{C5CABB11-E128-483C-9EF5-975C67C0012E}"/>
              </a:ext>
            </a:extLst>
          </p:cNvPr>
          <p:cNvSpPr>
            <a:spLocks noChangeArrowheads="1"/>
          </p:cNvSpPr>
          <p:nvPr/>
        </p:nvSpPr>
        <p:spPr bwMode="auto">
          <a:xfrm>
            <a:off x="149628" y="3447469"/>
            <a:ext cx="3168607" cy="719181"/>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sp>
        <p:nvSpPr>
          <p:cNvPr id="27" name="Rectangle 6">
            <a:extLst>
              <a:ext uri="{FF2B5EF4-FFF2-40B4-BE49-F238E27FC236}">
                <a16:creationId xmlns:a16="http://schemas.microsoft.com/office/drawing/2014/main" id="{5B942CC5-18B3-4500-9B1A-DDD84C4BB3F8}"/>
              </a:ext>
            </a:extLst>
          </p:cNvPr>
          <p:cNvSpPr>
            <a:spLocks noChangeArrowheads="1"/>
          </p:cNvSpPr>
          <p:nvPr/>
        </p:nvSpPr>
        <p:spPr bwMode="auto">
          <a:xfrm>
            <a:off x="149627" y="4123558"/>
            <a:ext cx="3074340" cy="731488"/>
          </a:xfrm>
          <a:prstGeom prst="rect">
            <a:avLst/>
          </a:prstGeom>
          <a:noFill/>
          <a:ln w="9525">
            <a:noFill/>
            <a:miter lim="800000"/>
            <a:headEnd/>
            <a:tailEnd/>
          </a:ln>
        </p:spPr>
        <p:txBody>
          <a:bodyPr/>
          <a:lstStyle/>
          <a:p>
            <a:pPr marL="342900" indent="-342900">
              <a:lnSpc>
                <a:spcPct val="150000"/>
              </a:lnSpc>
              <a:buClr>
                <a:schemeClr val="bg1"/>
              </a:buClr>
              <a:buSzPct val="100000"/>
              <a:buFont typeface="Symbol" panose="05050102010706020507" pitchFamily="18" charset="2"/>
              <a:buChar char="-"/>
            </a:pPr>
            <a:endParaRPr lang="en-US" sz="2500" i="1">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823666B6-240C-4B18-B2F9-1B677267BB51}"/>
              </a:ext>
            </a:extLst>
          </p:cNvPr>
          <p:cNvGrpSpPr/>
          <p:nvPr/>
        </p:nvGrpSpPr>
        <p:grpSpPr>
          <a:xfrm>
            <a:off x="160274" y="1083619"/>
            <a:ext cx="11892371" cy="2040581"/>
            <a:chOff x="392748" y="1138549"/>
            <a:chExt cx="11593288" cy="684770"/>
          </a:xfrm>
        </p:grpSpPr>
        <p:grpSp>
          <p:nvGrpSpPr>
            <p:cNvPr id="24" name="Group 23">
              <a:extLst>
                <a:ext uri="{FF2B5EF4-FFF2-40B4-BE49-F238E27FC236}">
                  <a16:creationId xmlns:a16="http://schemas.microsoft.com/office/drawing/2014/main" id="{DF343CD7-D17F-448F-B828-CE862393D218}"/>
                </a:ext>
              </a:extLst>
            </p:cNvPr>
            <p:cNvGrpSpPr/>
            <p:nvPr/>
          </p:nvGrpSpPr>
          <p:grpSpPr>
            <a:xfrm>
              <a:off x="392748" y="1138549"/>
              <a:ext cx="11593288" cy="684770"/>
              <a:chOff x="1314997" y="2125361"/>
              <a:chExt cx="2231091" cy="780121"/>
            </a:xfrm>
          </p:grpSpPr>
          <p:pic>
            <p:nvPicPr>
              <p:cNvPr id="28" name="Picture 4" descr="empty-blue-rectangle">
                <a:extLst>
                  <a:ext uri="{FF2B5EF4-FFF2-40B4-BE49-F238E27FC236}">
                    <a16:creationId xmlns:a16="http://schemas.microsoft.com/office/drawing/2014/main" id="{629826AC-C80F-4375-BF1D-B3429D3B6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26060">
                <a:extLst>
                  <a:ext uri="{FF2B5EF4-FFF2-40B4-BE49-F238E27FC236}">
                    <a16:creationId xmlns:a16="http://schemas.microsoft.com/office/drawing/2014/main" id="{68A182EA-C7C2-44E1-AFDB-E39792BB50E1}"/>
                  </a:ext>
                </a:extLst>
              </p:cNvPr>
              <p:cNvSpPr>
                <a:spLocks noChangeArrowheads="1"/>
              </p:cNvSpPr>
              <p:nvPr/>
            </p:nvSpPr>
            <p:spPr bwMode="auto">
              <a:xfrm>
                <a:off x="1418774" y="2179131"/>
                <a:ext cx="2026953" cy="579232"/>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6" name="Content Placeholder 2">
              <a:extLst>
                <a:ext uri="{FF2B5EF4-FFF2-40B4-BE49-F238E27FC236}">
                  <a16:creationId xmlns:a16="http://schemas.microsoft.com/office/drawing/2014/main" id="{F931D3FC-9808-4FEE-AC71-7E448FEA240D}"/>
                </a:ext>
              </a:extLst>
            </p:cNvPr>
            <p:cNvSpPr txBox="1">
              <a:spLocks/>
            </p:cNvSpPr>
            <p:nvPr/>
          </p:nvSpPr>
          <p:spPr>
            <a:xfrm>
              <a:off x="800805" y="1175818"/>
              <a:ext cx="10777172" cy="4320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b="0" i="0" u="none" strike="noStrike" kern="1200" baseline="0">
                  <a:latin typeface="Arial" panose="020B0604020202020204" pitchFamily="34" charset="0"/>
                  <a:cs typeface="Arial" panose="020B0604020202020204" pitchFamily="34" charset="0"/>
                </a:rPr>
                <a:t>Người ta chế tạo được các loại laser khí, laser rắn và laser bán dẫn</a:t>
              </a:r>
              <a:endParaRPr lang="en-US" sz="2500" b="0" i="0" u="none" strike="noStrike" kern="1200" baseline="0">
                <a:latin typeface="Arial" panose="020B0604020202020204" pitchFamily="34" charset="0"/>
                <a:cs typeface="Arial" panose="020B0604020202020204" pitchFamily="34" charset="0"/>
                <a:sym typeface="Symbol" panose="05050102010706020507" pitchFamily="18" charset="2"/>
              </a:endParaRPr>
            </a:p>
            <a:p>
              <a:pPr marL="287338" indent="-287338" algn="just" defTabSz="1095375">
                <a:buClr>
                  <a:schemeClr val="tx2"/>
                </a:buClr>
                <a:buSzPct val="95000"/>
                <a:buBlip>
                  <a:blip r:embed="rId6"/>
                </a:buBlip>
              </a:pPr>
              <a:endParaRPr lang="en-US" sz="2500" b="0" i="0" u="none" strike="noStrike" kern="1200" baseline="0">
                <a:latin typeface="Arial" panose="020B0604020202020204" pitchFamily="34" charset="0"/>
                <a:cs typeface="Arial" panose="020B0604020202020204" pitchFamily="34" charset="0"/>
                <a:sym typeface="Symbol" panose="05050102010706020507" pitchFamily="18" charset="2"/>
              </a:endParaRPr>
            </a:p>
          </p:txBody>
        </p:sp>
      </p:grpSp>
      <p:pic>
        <p:nvPicPr>
          <p:cNvPr id="25" name="Picture 24">
            <a:extLst>
              <a:ext uri="{FF2B5EF4-FFF2-40B4-BE49-F238E27FC236}">
                <a16:creationId xmlns:a16="http://schemas.microsoft.com/office/drawing/2014/main" id="{68E9136F-8DC8-4F99-8629-7297C45AE9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6848" y="3338446"/>
            <a:ext cx="4620564" cy="3080376"/>
          </a:xfrm>
          <a:prstGeom prst="rect">
            <a:avLst/>
          </a:prstGeom>
        </p:spPr>
      </p:pic>
      <p:pic>
        <p:nvPicPr>
          <p:cNvPr id="13" name="Picture 12" descr="A picture containing text, indoor&#10;&#10;Description automatically generated">
            <a:extLst>
              <a:ext uri="{FF2B5EF4-FFF2-40B4-BE49-F238E27FC236}">
                <a16:creationId xmlns:a16="http://schemas.microsoft.com/office/drawing/2014/main" id="{CBDEF064-DC8E-4CA7-81BE-0FF7C294AF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550" y="3410531"/>
            <a:ext cx="5219924" cy="2936207"/>
          </a:xfrm>
          <a:prstGeom prst="rect">
            <a:avLst/>
          </a:prstGeom>
        </p:spPr>
      </p:pic>
      <p:sp>
        <p:nvSpPr>
          <p:cNvPr id="30" name="Content Placeholder 2">
            <a:extLst>
              <a:ext uri="{FF2B5EF4-FFF2-40B4-BE49-F238E27FC236}">
                <a16:creationId xmlns:a16="http://schemas.microsoft.com/office/drawing/2014/main" id="{5EC6709D-3AEE-464C-8944-99AA279DA4B5}"/>
              </a:ext>
            </a:extLst>
          </p:cNvPr>
          <p:cNvSpPr txBox="1">
            <a:spLocks/>
          </p:cNvSpPr>
          <p:nvPr/>
        </p:nvSpPr>
        <p:spPr>
          <a:xfrm>
            <a:off x="598550" y="1713074"/>
            <a:ext cx="11055201" cy="5144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a:latin typeface="Arial" panose="020B0604020202020204" pitchFamily="34" charset="0"/>
                <a:cs typeface="Arial" panose="020B0604020202020204" pitchFamily="34" charset="0"/>
              </a:rPr>
              <a:t>Xét cấu tạo laser rắn Rubi (hồng ngọc) là Al</a:t>
            </a:r>
            <a:r>
              <a:rPr lang="en-US" sz="2500" baseline="-25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O</a:t>
            </a:r>
            <a:r>
              <a:rPr lang="en-US" sz="2500" baseline="-25000">
                <a:latin typeface="Arial" panose="020B0604020202020204" pitchFamily="34" charset="0"/>
                <a:cs typeface="Arial" panose="020B0604020202020204" pitchFamily="34" charset="0"/>
              </a:rPr>
              <a:t>3 </a:t>
            </a:r>
            <a:r>
              <a:rPr lang="en-US" sz="2500">
                <a:latin typeface="Arial" panose="020B0604020202020204" pitchFamily="34" charset="0"/>
                <a:cs typeface="Arial" panose="020B0604020202020204" pitchFamily="34" charset="0"/>
              </a:rPr>
              <a:t>pha Cr</a:t>
            </a:r>
            <a:r>
              <a:rPr lang="en-US" sz="2500" baseline="-25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O</a:t>
            </a:r>
            <a:r>
              <a:rPr lang="en-US" sz="2500" baseline="-25000">
                <a:latin typeface="Arial" panose="020B0604020202020204" pitchFamily="34" charset="0"/>
                <a:cs typeface="Arial" panose="020B0604020202020204" pitchFamily="34" charset="0"/>
              </a:rPr>
              <a:t>3</a:t>
            </a:r>
          </a:p>
        </p:txBody>
      </p:sp>
      <p:sp>
        <p:nvSpPr>
          <p:cNvPr id="31" name="Content Placeholder 2">
            <a:extLst>
              <a:ext uri="{FF2B5EF4-FFF2-40B4-BE49-F238E27FC236}">
                <a16:creationId xmlns:a16="http://schemas.microsoft.com/office/drawing/2014/main" id="{61C9F860-6C91-49DA-9389-D8131CADB6B4}"/>
              </a:ext>
            </a:extLst>
          </p:cNvPr>
          <p:cNvSpPr txBox="1">
            <a:spLocks/>
          </p:cNvSpPr>
          <p:nvPr/>
        </p:nvSpPr>
        <p:spPr>
          <a:xfrm>
            <a:off x="604155" y="2244046"/>
            <a:ext cx="10428638" cy="14587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500">
                <a:latin typeface="Arial" panose="020B0604020202020204" pitchFamily="34" charset="0"/>
                <a:cs typeface="Arial" panose="020B0604020202020204" pitchFamily="34" charset="0"/>
                <a:sym typeface="Symbol" panose="05050102010706020507" pitchFamily="18" charset="2"/>
              </a:rPr>
              <a:t>Màu đỏ của hồng ngọc cũng là màu của laser do ion Cr phát ra khi chuyển từ trạng thái kích thích về trạng thái cơ bản</a:t>
            </a:r>
          </a:p>
          <a:p>
            <a:pPr marL="287338" indent="-287338" algn="just" defTabSz="1095375">
              <a:buClr>
                <a:schemeClr val="tx2"/>
              </a:buClr>
              <a:buSzPct val="95000"/>
              <a:buBlip>
                <a:blip r:embed="rId6"/>
              </a:buBlip>
            </a:pPr>
            <a:endParaRPr lang="en-US" sz="2500" b="0" i="0" u="none" strike="noStrike" kern="1200" baseline="0">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99162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1446</TotalTime>
  <Words>1188</Words>
  <PresentationFormat>Widescreen</PresentationFormat>
  <Paragraphs>122</Paragraphs>
  <Slides>19</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.VnTime</vt:lpstr>
      <vt:lpstr>Arial</vt:lpstr>
      <vt:lpstr>Calibri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2019-03-07T03:35:51Z</dcterms:created>
  <dcterms:modified xsi:type="dcterms:W3CDTF">2022-02-06T09:58:37Z</dcterms:modified>
</cp:coreProperties>
</file>