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  <p:sldMasterId id="2147483659" r:id="rId2"/>
    <p:sldMasterId id="2147483671" r:id="rId3"/>
  </p:sldMasterIdLst>
  <p:notesMasterIdLst>
    <p:notesMasterId r:id="rId21"/>
  </p:notesMasterIdLst>
  <p:sldIdLst>
    <p:sldId id="320" r:id="rId4"/>
    <p:sldId id="321" r:id="rId5"/>
    <p:sldId id="322" r:id="rId6"/>
    <p:sldId id="323" r:id="rId7"/>
    <p:sldId id="324" r:id="rId8"/>
    <p:sldId id="325" r:id="rId9"/>
    <p:sldId id="298" r:id="rId10"/>
    <p:sldId id="297" r:id="rId11"/>
    <p:sldId id="299" r:id="rId12"/>
    <p:sldId id="316" r:id="rId13"/>
    <p:sldId id="300" r:id="rId14"/>
    <p:sldId id="257" r:id="rId15"/>
    <p:sldId id="258" r:id="rId16"/>
    <p:sldId id="308" r:id="rId17"/>
    <p:sldId id="318" r:id="rId18"/>
    <p:sldId id="319" r:id="rId19"/>
    <p:sldId id="326" r:id="rId2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ambria Math" panose="02040503050406030204" pitchFamily="18" charset="0"/>
      <p:regular r:id="rId26"/>
    </p:embeddedFont>
    <p:embeddedFont>
      <p:font typeface="Arvo" panose="020B0604020202020204" charset="0"/>
      <p:regular r:id="rId27"/>
      <p:bold r:id="rId28"/>
      <p:italic r:id="rId29"/>
      <p:boldItalic r:id="rId30"/>
    </p:embeddedFont>
    <p:embeddedFont>
      <p:font typeface="Roboto Condensed Light" panose="020B0604020202020204" charset="0"/>
      <p:regular r:id="rId31"/>
      <p:bold r:id="rId32"/>
      <p:italic r:id="rId33"/>
      <p:boldItalic r:id="rId34"/>
    </p:embeddedFont>
    <p:embeddedFont>
      <p:font typeface="Roboto Condensed" panose="020B0604020202020204" charset="0"/>
      <p:regular r:id="rId35"/>
      <p:bold r:id="rId36"/>
      <p:italic r:id="rId37"/>
      <p:boldItalic r:id="rId38"/>
    </p:embeddedFont>
    <p:embeddedFont>
      <p:font typeface="Calibri Light" panose="020F0302020204030204" pitchFamily="34" charset="0"/>
      <p:regular r:id="rId39"/>
      <p: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DC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6D40F7-F1BE-46A1-BFD0-875512BF32A4}" v="395" dt="2021-08-03T03:50:07.043"/>
  </p1510:revLst>
</p1510:revInfo>
</file>

<file path=ppt/tableStyles.xml><?xml version="1.0" encoding="utf-8"?>
<a:tblStyleLst xmlns:a="http://schemas.openxmlformats.org/drawingml/2006/main" def="{E27665BA-8202-44FC-AD62-C9F0E3EA811A}">
  <a:tblStyle styleId="{E27665BA-8202-44FC-AD62-C9F0E3EA811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15DE48A-E3B5-44D0-98CB-AE0B3FDC037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3" d="100"/>
          <a:sy n="123" d="100"/>
        </p:scale>
        <p:origin x="29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5.fntdata"/><Relationship Id="rId39" Type="http://schemas.openxmlformats.org/officeDocument/2006/relationships/font" Target="fonts/font18.fntdata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font" Target="fonts/font19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10.fntdata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openxmlformats.org/officeDocument/2006/relationships/theme" Target="theme/theme1.xml"/><Relationship Id="rId69" Type="http://schemas.microsoft.com/office/2016/11/relationships/changesInfo" Target="changesInfos/changesInfo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Relationship Id="rId20" Type="http://schemas.openxmlformats.org/officeDocument/2006/relationships/slide" Target="slides/slide17.xml"/><Relationship Id="rId41" Type="http://schemas.openxmlformats.org/officeDocument/2006/relationships/presProps" Target="presProps.xml"/><Relationship Id="rId7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ồng Nhung Nguyễn" userId="6a381378437eae27" providerId="LiveId" clId="{176D40F7-F1BE-46A1-BFD0-875512BF32A4}"/>
    <pc:docChg chg="undo custSel addSld modSld">
      <pc:chgData name="Hồng Nhung Nguyễn" userId="6a381378437eae27" providerId="LiveId" clId="{176D40F7-F1BE-46A1-BFD0-875512BF32A4}" dt="2021-08-03T03:50:03.117" v="964"/>
      <pc:docMkLst>
        <pc:docMk/>
      </pc:docMkLst>
      <pc:sldChg chg="modSp mod">
        <pc:chgData name="Hồng Nhung Nguyễn" userId="6a381378437eae27" providerId="LiveId" clId="{176D40F7-F1BE-46A1-BFD0-875512BF32A4}" dt="2021-08-03T03:11:52.549" v="51" actId="20577"/>
        <pc:sldMkLst>
          <pc:docMk/>
          <pc:sldMk cId="0" sldId="256"/>
        </pc:sldMkLst>
        <pc:spChg chg="mod">
          <ac:chgData name="Hồng Nhung Nguyễn" userId="6a381378437eae27" providerId="LiveId" clId="{176D40F7-F1BE-46A1-BFD0-875512BF32A4}" dt="2021-08-03T03:11:52.549" v="51" actId="20577"/>
          <ac:spMkLst>
            <pc:docMk/>
            <pc:sldMk cId="0" sldId="256"/>
            <ac:spMk id="184" creationId="{00000000-0000-0000-0000-000000000000}"/>
          </ac:spMkLst>
        </pc:spChg>
      </pc:sldChg>
      <pc:sldChg chg="addSp delSp modSp mod">
        <pc:chgData name="Hồng Nhung Nguyễn" userId="6a381378437eae27" providerId="LiveId" clId="{176D40F7-F1BE-46A1-BFD0-875512BF32A4}" dt="2021-08-03T03:14:51.135" v="207" actId="14100"/>
        <pc:sldMkLst>
          <pc:docMk/>
          <pc:sldMk cId="0" sldId="259"/>
        </pc:sldMkLst>
        <pc:spChg chg="add del mod">
          <ac:chgData name="Hồng Nhung Nguyễn" userId="6a381378437eae27" providerId="LiveId" clId="{176D40F7-F1BE-46A1-BFD0-875512BF32A4}" dt="2021-08-03T03:13:42.092" v="157" actId="478"/>
          <ac:spMkLst>
            <pc:docMk/>
            <pc:sldMk cId="0" sldId="259"/>
            <ac:spMk id="3" creationId="{B18F6188-E248-4A7A-9BF2-4543682CF82B}"/>
          </ac:spMkLst>
        </pc:spChg>
        <pc:spChg chg="mod">
          <ac:chgData name="Hồng Nhung Nguyễn" userId="6a381378437eae27" providerId="LiveId" clId="{176D40F7-F1BE-46A1-BFD0-875512BF32A4}" dt="2021-08-03T03:14:51.135" v="207" actId="14100"/>
          <ac:spMkLst>
            <pc:docMk/>
            <pc:sldMk cId="0" sldId="259"/>
            <ac:spMk id="221" creationId="{00000000-0000-0000-0000-000000000000}"/>
          </ac:spMkLst>
        </pc:spChg>
        <pc:spChg chg="del">
          <ac:chgData name="Hồng Nhung Nguyễn" userId="6a381378437eae27" providerId="LiveId" clId="{176D40F7-F1BE-46A1-BFD0-875512BF32A4}" dt="2021-08-03T03:13:35.635" v="156" actId="478"/>
          <ac:spMkLst>
            <pc:docMk/>
            <pc:sldMk cId="0" sldId="259"/>
            <ac:spMk id="222" creationId="{00000000-0000-0000-0000-000000000000}"/>
          </ac:spMkLst>
        </pc:spChg>
      </pc:sldChg>
      <pc:sldChg chg="modSp mod">
        <pc:chgData name="Hồng Nhung Nguyễn" userId="6a381378437eae27" providerId="LiveId" clId="{176D40F7-F1BE-46A1-BFD0-875512BF32A4}" dt="2021-08-03T03:49:50.680" v="963" actId="20577"/>
        <pc:sldMkLst>
          <pc:docMk/>
          <pc:sldMk cId="0" sldId="261"/>
        </pc:sldMkLst>
        <pc:spChg chg="mod">
          <ac:chgData name="Hồng Nhung Nguyễn" userId="6a381378437eae27" providerId="LiveId" clId="{176D40F7-F1BE-46A1-BFD0-875512BF32A4}" dt="2021-08-03T03:16:58.318" v="275" actId="20577"/>
          <ac:spMkLst>
            <pc:docMk/>
            <pc:sldMk cId="0" sldId="261"/>
            <ac:spMk id="236" creationId="{00000000-0000-0000-0000-000000000000}"/>
          </ac:spMkLst>
        </pc:spChg>
        <pc:spChg chg="mod">
          <ac:chgData name="Hồng Nhung Nguyễn" userId="6a381378437eae27" providerId="LiveId" clId="{176D40F7-F1BE-46A1-BFD0-875512BF32A4}" dt="2021-08-03T03:49:50.680" v="963" actId="20577"/>
          <ac:spMkLst>
            <pc:docMk/>
            <pc:sldMk cId="0" sldId="261"/>
            <ac:spMk id="237" creationId="{00000000-0000-0000-0000-000000000000}"/>
          </ac:spMkLst>
        </pc:spChg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62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63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64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65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66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67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68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69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70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71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72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73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74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75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76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77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78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79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80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82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83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84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85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86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87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88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89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90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91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92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93"/>
        </pc:sldMkLst>
      </pc:sldChg>
      <pc:sldChg chg="modSp add mod">
        <pc:chgData name="Hồng Nhung Nguyễn" userId="6a381378437eae27" providerId="LiveId" clId="{176D40F7-F1BE-46A1-BFD0-875512BF32A4}" dt="2021-08-03T03:50:03.117" v="964"/>
        <pc:sldMkLst>
          <pc:docMk/>
          <pc:sldMk cId="1422980238" sldId="295"/>
        </pc:sldMkLst>
        <pc:spChg chg="mod">
          <ac:chgData name="Hồng Nhung Nguyễn" userId="6a381378437eae27" providerId="LiveId" clId="{176D40F7-F1BE-46A1-BFD0-875512BF32A4}" dt="2021-08-03T03:50:03.117" v="964"/>
          <ac:spMkLst>
            <pc:docMk/>
            <pc:sldMk cId="1422980238" sldId="295"/>
            <ac:spMk id="237" creationId="{00000000-0000-0000-0000-000000000000}"/>
          </ac:spMkLst>
        </pc:spChg>
      </pc:sldChg>
      <pc:sldChg chg="add">
        <pc:chgData name="Hồng Nhung Nguyễn" userId="6a381378437eae27" providerId="LiveId" clId="{176D40F7-F1BE-46A1-BFD0-875512BF32A4}" dt="2021-08-03T03:46:14.923" v="958"/>
        <pc:sldMkLst>
          <pc:docMk/>
          <pc:sldMk cId="1420130898" sldId="29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2220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67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5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63" name="Google Shape;63;p5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4" name="Google Shape;64;p5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65" name="Google Shape;65;p5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5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" name="Google Shape;67;p5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68" name="Google Shape;68;p5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5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0" name="Google Shape;70;p5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71" name="Google Shape;71;p5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72" name="Google Shape;72;p5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73" name="Google Shape;73;p5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74" name="Google Shape;74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75" name="Google Shape;75;p5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76" name="Google Shape;76;p5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77" name="Google Shape;77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sp>
        <p:nvSpPr>
          <p:cNvPr id="78" name="Google Shape;78;p5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▰"/>
              <a:defRPr/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SzPts val="2400"/>
              <a:buChar char="▻"/>
              <a:defRPr/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8BC58-FD50-4BC2-83DB-9CC683275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BC0AB5-02A0-4639-87CE-4CFA566B1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  <a:defRPr/>
            </a:pPr>
            <a:fld id="{B14F94E7-8F50-4C84-8C76-9634379C55B4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9/18/2022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533659-AB2F-40A8-8E82-07E03113E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D7D564-2EC8-4702-A2E5-8A8C5D76E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  <a:defRPr/>
            </a:pPr>
            <a:fld id="{AF1EA0DA-45E1-42BD-8B0A-C2C566B0168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8927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6538B4-93CE-416C-89E3-04A574537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  <a:defRPr/>
            </a:pPr>
            <a:fld id="{B14F94E7-8F50-4C84-8C76-9634379C55B4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9/18/2022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0DBE5C-9AA0-4700-BDBA-A8ABB59E6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464AB5-CF50-4326-9D61-DEF68EF33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  <a:defRPr/>
            </a:pPr>
            <a:fld id="{AF1EA0DA-45E1-42BD-8B0A-C2C566B0168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67365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A8060-8911-4344-9221-06A3D0729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694ED0-48FD-407E-A19C-C3C67B9569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A4B3FB-BF6A-4267-950A-392D22DDA2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6F9822-DB35-4942-9248-7992D0E68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  <a:defRPr/>
            </a:pPr>
            <a:fld id="{B14F94E7-8F50-4C84-8C76-9634379C55B4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9/18/2022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3DFCA0-0A38-4FE8-BB38-2073BA7DC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F55756-C36E-4BEC-AA3B-34491C038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  <a:defRPr/>
            </a:pPr>
            <a:fld id="{AF1EA0DA-45E1-42BD-8B0A-C2C566B0168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91662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D03BE-0500-4E4F-9047-84BC11914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0922FF-8D46-43DF-832F-B6D5454969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9F2B18-464B-4B64-BA02-27AF253208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E47791-8C43-46B3-8060-0095BDF17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  <a:defRPr/>
            </a:pPr>
            <a:fld id="{B14F94E7-8F50-4C84-8C76-9634379C55B4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9/18/2022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4A166A-6681-4341-B972-B3449F11A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19AB5F-BC4E-4496-A3DA-3504494B1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  <a:defRPr/>
            </a:pPr>
            <a:fld id="{AF1EA0DA-45E1-42BD-8B0A-C2C566B0168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44925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472B4-4163-4631-9D2A-BB5765492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04664-3E75-406C-98A8-1D9612BBB3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1C2CAC-303A-44A7-94E3-16C842D3A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  <a:defRPr/>
            </a:pPr>
            <a:fld id="{B14F94E7-8F50-4C84-8C76-9634379C55B4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9/18/2022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AF6DD-D38F-4679-B5DD-9A1021A3C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A7D2A6-FAA9-47BB-8FA6-FCB4DBA46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  <a:defRPr/>
            </a:pPr>
            <a:fld id="{AF1EA0DA-45E1-42BD-8B0A-C2C566B0168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80888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60BBD2A-6396-4434-92CC-9D8B406AB2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6F5BC5-1283-4DFB-9E14-D897409875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BE8D13-B9C9-4C95-8724-EE683605B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  <a:defRPr/>
            </a:pPr>
            <a:fld id="{B14F94E7-8F50-4C84-8C76-9634379C55B4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9/18/2022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40200B-BB2B-4E67-8CEB-060DA521D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A21790-4401-4B6B-AC2D-91B510495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  <a:defRPr/>
            </a:pPr>
            <a:fld id="{AF1EA0DA-45E1-42BD-8B0A-C2C566B0168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40598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9A217F71-3C0C-4A8B-9EB8-468D9DF93E3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9/18/2022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0AAB7887-A174-49A6-A52C-1DDCFB9EFD5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04170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9A217F71-3C0C-4A8B-9EB8-468D9DF93E3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9/18/2022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0AAB7887-A174-49A6-A52C-1DDCFB9EFD5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05093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9A217F71-3C0C-4A8B-9EB8-468D9DF93E3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9/18/2022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0AAB7887-A174-49A6-A52C-1DDCFB9EFD5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72714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9A217F71-3C0C-4A8B-9EB8-468D9DF93E3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9/18/2022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0AAB7887-A174-49A6-A52C-1DDCFB9EFD5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3821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p6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83" name="Google Shape;83;p6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84" name="Google Shape;84;p6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85" name="Google Shape;85;p6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6" name="Google Shape;86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87" name="Google Shape;87;p6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88" name="Google Shape;88;p6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9" name="Google Shape;89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90" name="Google Shape;90;p6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91" name="Google Shape;91;p6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2" name="Google Shape;92;p6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93" name="Google Shape;93;p6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6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5" name="Google Shape;95;p6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96" name="Google Shape;96;p6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6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8" name="Google Shape;98;p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6"/>
          <p:cNvSpPr txBox="1">
            <a:spLocks noGrp="1"/>
          </p:cNvSpPr>
          <p:nvPr>
            <p:ph type="body" idx="1"/>
          </p:nvPr>
        </p:nvSpPr>
        <p:spPr>
          <a:xfrm>
            <a:off x="814275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0" name="Google Shape;100;p6"/>
          <p:cNvSpPr txBox="1">
            <a:spLocks noGrp="1"/>
          </p:cNvSpPr>
          <p:nvPr>
            <p:ph type="body" idx="2"/>
          </p:nvPr>
        </p:nvSpPr>
        <p:spPr>
          <a:xfrm>
            <a:off x="4396123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1" name="Google Shape;101;p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9A217F71-3C0C-4A8B-9EB8-468D9DF93E3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9/18/2022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0AAB7887-A174-49A6-A52C-1DDCFB9EFD5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35894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9A217F71-3C0C-4A8B-9EB8-468D9DF93E3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9/18/2022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0AAB7887-A174-49A6-A52C-1DDCFB9EFD5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0604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9A217F71-3C0C-4A8B-9EB8-468D9DF93E3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9/18/2022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0AAB7887-A174-49A6-A52C-1DDCFB9EFD5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51481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9A217F71-3C0C-4A8B-9EB8-468D9DF93E3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9/18/2022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0AAB7887-A174-49A6-A52C-1DDCFB9EFD5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28479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9A217F71-3C0C-4A8B-9EB8-468D9DF93E3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9/18/2022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0AAB7887-A174-49A6-A52C-1DDCFB9EFD5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88371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9A217F71-3C0C-4A8B-9EB8-468D9DF93E3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9/18/2022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0AAB7887-A174-49A6-A52C-1DDCFB9EFD5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7686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9A217F71-3C0C-4A8B-9EB8-468D9DF93E3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9/18/2022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0AAB7887-A174-49A6-A52C-1DDCFB9EFD5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1503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10"/>
          <p:cNvGrpSpPr/>
          <p:nvPr/>
        </p:nvGrpSpPr>
        <p:grpSpPr>
          <a:xfrm rot="10800000">
            <a:off x="-8" y="-2"/>
            <a:ext cx="2202830" cy="670795"/>
            <a:chOff x="5575242" y="4472723"/>
            <a:chExt cx="2202830" cy="670795"/>
          </a:xfrm>
        </p:grpSpPr>
        <p:sp>
          <p:nvSpPr>
            <p:cNvPr id="164" name="Google Shape;164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5" name="Google Shape;165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66" name="Google Shape;166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8" name="Google Shape;168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69" name="Google Shape;169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1" name="Google Shape;171;p10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72" name="Google Shape;172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3" name="Google Shape;173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74" name="Google Shape;174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6" name="Google Shape;176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7" name="Google Shape;177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9" name="Google Shape;179;p1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12" name="Google Shape;12;p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 rot="10800000" flipH="1">
            <a:off x="1" y="1090763"/>
            <a:ext cx="8847502" cy="2961975"/>
            <a:chOff x="-8178042" y="-4493254"/>
            <a:chExt cx="19483598" cy="6522736"/>
          </a:xfrm>
        </p:grpSpPr>
        <p:sp>
          <p:nvSpPr>
            <p:cNvPr id="15" name="Google Shape;15;p2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3677236" y="4278349"/>
            <a:ext cx="5480829" cy="432996"/>
            <a:chOff x="5582265" y="4646738"/>
            <a:chExt cx="5480829" cy="432996"/>
          </a:xfrm>
        </p:grpSpPr>
        <p:sp>
          <p:nvSpPr>
            <p:cNvPr id="18" name="Google Shape;18;p2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" name="Google Shape;19;p2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33778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11650-9299-4972-A41C-B869A9D090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2B738E-7BE1-43D1-8ED5-226B4AB9A7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AD3DF4-DBAC-4BCC-8E7F-F17DE20DD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  <a:defRPr/>
            </a:pPr>
            <a:fld id="{B14F94E7-8F50-4C84-8C76-9634379C55B4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9/18/2022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753E95-3F88-4897-801A-9018CFCF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A5A1A8-8A45-4289-9D68-05E581CC4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  <a:defRPr/>
            </a:pPr>
            <a:fld id="{AF1EA0DA-45E1-42BD-8B0A-C2C566B0168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3922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62BF9-D586-41E3-AD79-93E7A8538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025A6-B7E6-4590-AB3F-3C92E6237A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687DF-15D4-410C-9BEC-0A69738DF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  <a:defRPr/>
            </a:pPr>
            <a:fld id="{B14F94E7-8F50-4C84-8C76-9634379C55B4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9/18/2022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D9C549-B93A-423E-9018-13BFBFA94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7EEFBB-C3FE-45C6-B582-C15A52627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  <a:defRPr/>
            </a:pPr>
            <a:fld id="{AF1EA0DA-45E1-42BD-8B0A-C2C566B0168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8084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90243-4F96-46A0-AAE9-DEF75CFD3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42E6CA-5EF9-4DFE-97DF-BFD6AB30E9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22523A-3445-4A70-A807-26B7672D3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  <a:defRPr/>
            </a:pPr>
            <a:fld id="{B14F94E7-8F50-4C84-8C76-9634379C55B4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9/18/2022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3CD68F-8D25-4F5D-987B-CCD1510F6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F0732B-11F6-4767-960B-756D33370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  <a:defRPr/>
            </a:pPr>
            <a:fld id="{AF1EA0DA-45E1-42BD-8B0A-C2C566B0168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192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54F45-A9A1-4D3E-B93E-ABB7060AD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225EEC-C21A-4C28-807A-EA8D2CF792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B7CAE8-9AC6-4163-8629-3421F7B030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5C43FA-49CB-4221-A067-397FB656D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  <a:defRPr/>
            </a:pPr>
            <a:fld id="{B14F94E7-8F50-4C84-8C76-9634379C55B4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9/18/2022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2B218B-D352-4F27-9D43-7BD549788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0F3F26-B98A-4D07-85F8-7953EF490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  <a:defRPr/>
            </a:pPr>
            <a:fld id="{AF1EA0DA-45E1-42BD-8B0A-C2C566B0168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0615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FFB88-84A6-465C-BC84-47605FFBA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BFC822-2E7F-4DAE-91AA-4A4C5F5709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0F972B-EC8C-4F82-B5FC-279C09BEA1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92D087-F9D6-426C-A49C-3B6B759897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1F2EF6-8655-4414-B9B9-C5D8F122DD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B66D0D-B823-40FA-9DDA-84B93D0AF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  <a:defRPr/>
            </a:pPr>
            <a:fld id="{B14F94E7-8F50-4C84-8C76-9634379C55B4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9/18/2022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CE9128-5D67-471C-83CB-B7929BEEE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D3B12E-3072-4CD7-9081-6C971EC58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  <a:defRPr/>
            </a:pPr>
            <a:fld id="{AF1EA0DA-45E1-42BD-8B0A-C2C566B0168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9624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▰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6" r:id="rId3"/>
    <p:sldLayoutId id="2147483658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8AAE0B-59E9-4FB6-AA0B-6247DCC66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324BD0-5C94-4AFF-8467-817890664F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EF4E8D-F51E-48FA-8E7B-8A2A7A1E0D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  <a:defRPr/>
            </a:pPr>
            <a:fld id="{B14F94E7-8F50-4C84-8C76-9634379C55B4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9/18/2022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986294-AF12-401A-9A40-890E64A524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E4C3E8-E4CC-49DA-A8E4-CF903F54A5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  <a:defRPr/>
            </a:pPr>
            <a:fld id="{AF1EA0DA-45E1-42BD-8B0A-C2C566B0168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1789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9A217F71-3C0C-4A8B-9EB8-468D9DF93E3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9/18/2022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0AAB7887-A174-49A6-A52C-1DDCFB9EFD5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2708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gif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audio" Target="../media/audio4.wav"/><Relationship Id="rId10" Type="http://schemas.openxmlformats.org/officeDocument/2006/relationships/image" Target="../media/image11.png"/><Relationship Id="rId4" Type="http://schemas.openxmlformats.org/officeDocument/2006/relationships/audio" Target="../media/audio3.wav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4.wav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audio" Target="../media/audio3.wav"/><Relationship Id="rId10" Type="http://schemas.openxmlformats.org/officeDocument/2006/relationships/image" Target="../media/image11.png"/><Relationship Id="rId4" Type="http://schemas.openxmlformats.org/officeDocument/2006/relationships/audio" Target="../media/audio2.wav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4.wav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audio" Target="../media/audio3.wav"/><Relationship Id="rId10" Type="http://schemas.openxmlformats.org/officeDocument/2006/relationships/image" Target="../media/image11.png"/><Relationship Id="rId4" Type="http://schemas.openxmlformats.org/officeDocument/2006/relationships/audio" Target="../media/audio2.wav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4.wav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audio" Target="../media/audio3.wav"/><Relationship Id="rId10" Type="http://schemas.openxmlformats.org/officeDocument/2006/relationships/image" Target="../media/image11.png"/><Relationship Id="rId4" Type="http://schemas.openxmlformats.org/officeDocument/2006/relationships/audio" Target="../media/audio2.wav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</a:t>
            </a:fld>
            <a:endParaRPr lang="en"/>
          </a:p>
        </p:txBody>
      </p:sp>
      <p:sp>
        <p:nvSpPr>
          <p:cNvPr id="3" name="Rectangle 2"/>
          <p:cNvSpPr/>
          <p:nvPr/>
        </p:nvSpPr>
        <p:spPr>
          <a:xfrm>
            <a:off x="1175940" y="2109216"/>
            <a:ext cx="690735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KIỂM TRA BÀI CŨ</a:t>
            </a:r>
            <a:endParaRPr lang="en-US" sz="6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25686" y="-58388"/>
            <a:ext cx="2394974" cy="2167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84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sp>
        <p:nvSpPr>
          <p:cNvPr id="6" name="TextBox 5"/>
          <p:cNvSpPr txBox="1"/>
          <p:nvPr/>
        </p:nvSpPr>
        <p:spPr>
          <a:xfrm>
            <a:off x="3938016" y="1187466"/>
            <a:ext cx="9265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i="1" u="sng" dirty="0" err="1" smtClean="0"/>
              <a:t>Giải</a:t>
            </a:r>
            <a:endParaRPr lang="vi-VN" sz="2000" b="1" i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243322" y="1693252"/>
            <a:ext cx="85100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a) </a:t>
            </a:r>
            <a:r>
              <a:rPr lang="en-US" sz="2000" dirty="0" err="1"/>
              <a:t>C</a:t>
            </a:r>
            <a:r>
              <a:rPr lang="en-US" sz="2000" dirty="0" err="1" smtClean="0"/>
              <a:t>hữ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hàng</a:t>
            </a:r>
            <a:r>
              <a:rPr lang="en-US" sz="2000" dirty="0" smtClean="0"/>
              <a:t> </a:t>
            </a:r>
            <a:r>
              <a:rPr lang="en-US" sz="2000" dirty="0" err="1" smtClean="0"/>
              <a:t>nghìn</a:t>
            </a:r>
            <a:r>
              <a:rPr lang="en-US" sz="2000" dirty="0" smtClean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smtClean="0"/>
              <a:t>n </a:t>
            </a:r>
            <a:r>
              <a:rPr lang="en-US" sz="2000" dirty="0" err="1" smtClean="0"/>
              <a:t>là</a:t>
            </a:r>
            <a:r>
              <a:rPr lang="en-US" sz="2000" dirty="0" smtClean="0"/>
              <a:t> 0; </a:t>
            </a:r>
            <a:r>
              <a:rPr lang="en-US" sz="2000" dirty="0" err="1" smtClean="0"/>
              <a:t>chữ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hàng</a:t>
            </a:r>
            <a:r>
              <a:rPr lang="en-US" sz="2000" dirty="0" smtClean="0"/>
              <a:t> </a:t>
            </a:r>
            <a:r>
              <a:rPr lang="en-US" sz="2000" dirty="0" err="1" smtClean="0"/>
              <a:t>trăm</a:t>
            </a:r>
            <a:r>
              <a:rPr lang="en-US" sz="2000" dirty="0" smtClean="0"/>
              <a:t> </a:t>
            </a:r>
            <a:r>
              <a:rPr lang="en-US" sz="2000" dirty="0" err="1" smtClean="0"/>
              <a:t>nghìn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n </a:t>
            </a:r>
            <a:r>
              <a:rPr lang="en-US" sz="2000" dirty="0" err="1" smtClean="0"/>
              <a:t>là</a:t>
            </a:r>
            <a:r>
              <a:rPr lang="en-US" sz="2000" dirty="0" smtClean="0"/>
              <a:t> 2.</a:t>
            </a:r>
            <a:endParaRPr lang="vi-VN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43322" y="2211511"/>
            <a:ext cx="72420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b</a:t>
            </a:r>
            <a:r>
              <a:rPr lang="en-US" sz="2000" dirty="0" smtClean="0"/>
              <a:t>) </a:t>
            </a:r>
            <a:r>
              <a:rPr lang="en-US" sz="2000" b="1" dirty="0" smtClean="0"/>
              <a:t>M</a:t>
            </a:r>
            <a:r>
              <a:rPr lang="en-US" sz="2000" dirty="0" smtClean="0"/>
              <a:t> </a:t>
            </a:r>
            <a:r>
              <a:rPr lang="en-US" sz="2000" smtClean="0"/>
              <a:t>= {0; 2; 5; 6; 8}.</a:t>
            </a:r>
            <a:endParaRPr lang="vi-VN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243322" y="2702252"/>
            <a:ext cx="87884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smtClean="0"/>
              <a:t>c) </a:t>
            </a:r>
            <a:r>
              <a:rPr lang="en-US" sz="2000" dirty="0" err="1" smtClean="0"/>
              <a:t>Chữ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8 </a:t>
            </a:r>
            <a:r>
              <a:rPr lang="en-US" sz="2000" dirty="0" err="1" smtClean="0"/>
              <a:t>nằm</a:t>
            </a:r>
            <a:r>
              <a:rPr lang="en-US" sz="2000" dirty="0" smtClean="0"/>
              <a:t> ở </a:t>
            </a:r>
            <a:r>
              <a:rPr lang="en-US" sz="2000" dirty="0" err="1" smtClean="0"/>
              <a:t>hàng</a:t>
            </a:r>
            <a:r>
              <a:rPr lang="en-US" sz="2000" dirty="0" smtClean="0"/>
              <a:t> </a:t>
            </a:r>
            <a:r>
              <a:rPr lang="en-US" sz="2000" dirty="0" err="1" smtClean="0"/>
              <a:t>chục</a:t>
            </a:r>
            <a:r>
              <a:rPr lang="en-US" sz="2000" dirty="0" smtClean="0"/>
              <a:t> </a:t>
            </a:r>
            <a:r>
              <a:rPr lang="en-US" sz="2000" dirty="0" err="1" smtClean="0"/>
              <a:t>nghìn</a:t>
            </a:r>
            <a:r>
              <a:rPr lang="en-US" sz="2000" dirty="0" smtClean="0"/>
              <a:t> =&gt;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giá</a:t>
            </a:r>
            <a:r>
              <a:rPr lang="en-US" sz="2000" dirty="0" smtClean="0"/>
              <a:t> </a:t>
            </a:r>
            <a:r>
              <a:rPr lang="en-US" sz="2000" dirty="0" err="1" smtClean="0"/>
              <a:t>trị</a:t>
            </a:r>
            <a:r>
              <a:rPr lang="en-US" sz="2000" dirty="0" smtClean="0"/>
              <a:t> </a:t>
            </a:r>
            <a:r>
              <a:rPr lang="en-US" sz="2000" dirty="0" err="1" smtClean="0"/>
              <a:t>bằng</a:t>
            </a:r>
            <a:r>
              <a:rPr lang="en-US" sz="2000" dirty="0" smtClean="0"/>
              <a:t> </a:t>
            </a:r>
            <a:r>
              <a:rPr lang="en-US" sz="2000" smtClean="0"/>
              <a:t>8 . 10 </a:t>
            </a:r>
            <a:r>
              <a:rPr lang="en-US" sz="2000" dirty="0" smtClean="0"/>
              <a:t>000 = 80 000;  </a:t>
            </a:r>
          </a:p>
          <a:p>
            <a:pPr algn="just">
              <a:lnSpc>
                <a:spcPct val="150000"/>
              </a:lnSpc>
            </a:pPr>
            <a:r>
              <a:rPr lang="en-US" sz="2000" dirty="0" smtClean="0"/>
              <a:t>    </a:t>
            </a:r>
            <a:r>
              <a:rPr lang="en-US" sz="2000" dirty="0" err="1" smtClean="0"/>
              <a:t>Chữ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6 </a:t>
            </a:r>
            <a:r>
              <a:rPr lang="en-US" sz="2000" dirty="0" err="1" smtClean="0"/>
              <a:t>nằm</a:t>
            </a:r>
            <a:r>
              <a:rPr lang="en-US" sz="2000" dirty="0" smtClean="0"/>
              <a:t> ở </a:t>
            </a:r>
            <a:r>
              <a:rPr lang="en-US" sz="2000" dirty="0" err="1" smtClean="0"/>
              <a:t>hàng</a:t>
            </a:r>
            <a:r>
              <a:rPr lang="en-US" sz="2000" dirty="0" smtClean="0"/>
              <a:t> </a:t>
            </a:r>
            <a:r>
              <a:rPr lang="en-US" sz="2000" dirty="0" err="1" smtClean="0"/>
              <a:t>trăm</a:t>
            </a:r>
            <a:r>
              <a:rPr lang="en-US" sz="2000" dirty="0" smtClean="0"/>
              <a:t> </a:t>
            </a:r>
            <a:r>
              <a:rPr lang="en-US" sz="2000" dirty="0" err="1" smtClean="0"/>
              <a:t>nên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giá</a:t>
            </a:r>
            <a:r>
              <a:rPr lang="en-US" sz="2000" dirty="0" smtClean="0"/>
              <a:t> </a:t>
            </a:r>
            <a:r>
              <a:rPr lang="en-US" sz="2000" dirty="0" err="1" smtClean="0"/>
              <a:t>trị</a:t>
            </a:r>
            <a:r>
              <a:rPr lang="en-US" sz="2000" dirty="0" smtClean="0"/>
              <a:t> </a:t>
            </a:r>
            <a:r>
              <a:rPr lang="en-US" sz="2000" dirty="0" err="1" smtClean="0"/>
              <a:t>bằng</a:t>
            </a:r>
            <a:r>
              <a:rPr lang="en-US" sz="2000" dirty="0" smtClean="0"/>
              <a:t> </a:t>
            </a:r>
            <a:r>
              <a:rPr lang="en-US" sz="2000" smtClean="0"/>
              <a:t>6 . 100 </a:t>
            </a:r>
            <a:r>
              <a:rPr lang="en-US" sz="2000" dirty="0" smtClean="0"/>
              <a:t>= 600. </a:t>
            </a:r>
            <a:endParaRPr lang="vi-VN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209806" y="3700199"/>
            <a:ext cx="88219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d</a:t>
            </a:r>
            <a:r>
              <a:rPr lang="en-US" sz="2000" dirty="0" smtClean="0"/>
              <a:t>) </a:t>
            </a:r>
            <a:r>
              <a:rPr lang="en-US" sz="2000" dirty="0" err="1" smtClean="0"/>
              <a:t>Có</a:t>
            </a:r>
            <a:r>
              <a:rPr lang="en-US" sz="2000" dirty="0"/>
              <a:t>:</a:t>
            </a:r>
            <a:r>
              <a:rPr lang="en-US" sz="2000" dirty="0" smtClean="0"/>
              <a:t> 280 650 </a:t>
            </a:r>
            <a:r>
              <a:rPr lang="en-US" sz="2000" smtClean="0"/>
              <a:t>= 2 . 100 </a:t>
            </a:r>
            <a:r>
              <a:rPr lang="en-US" sz="2000" dirty="0" smtClean="0"/>
              <a:t>000 </a:t>
            </a:r>
            <a:r>
              <a:rPr lang="en-US" sz="2000" smtClean="0"/>
              <a:t>+ 8 . 10 </a:t>
            </a:r>
            <a:r>
              <a:rPr lang="en-US" sz="2000" dirty="0"/>
              <a:t>000 </a:t>
            </a:r>
            <a:r>
              <a:rPr lang="en-US" sz="2000"/>
              <a:t>+ </a:t>
            </a:r>
            <a:r>
              <a:rPr lang="en-US" sz="2000" smtClean="0"/>
              <a:t>0 . 1 </a:t>
            </a:r>
            <a:r>
              <a:rPr lang="en-US" sz="2000" dirty="0"/>
              <a:t>000 </a:t>
            </a:r>
            <a:r>
              <a:rPr lang="en-US" sz="2000"/>
              <a:t>+ </a:t>
            </a:r>
            <a:r>
              <a:rPr lang="en-US" sz="2000" smtClean="0"/>
              <a:t>6 . 100 </a:t>
            </a:r>
            <a:r>
              <a:rPr lang="en-US" sz="2000" dirty="0"/>
              <a:t>+ 5 .10 </a:t>
            </a:r>
            <a:r>
              <a:rPr lang="en-US" sz="2000"/>
              <a:t>+ </a:t>
            </a:r>
            <a:r>
              <a:rPr lang="en-US" sz="2000" smtClean="0"/>
              <a:t>0</a:t>
            </a:r>
            <a:endParaRPr lang="en-US" sz="2000" dirty="0" smtClean="0"/>
          </a:p>
          <a:p>
            <a:pPr>
              <a:lnSpc>
                <a:spcPct val="150000"/>
              </a:lnSpc>
            </a:pPr>
            <a:r>
              <a:rPr lang="en-US" sz="2000" dirty="0" smtClean="0"/>
              <a:t>=&gt;</a:t>
            </a:r>
            <a:r>
              <a:rPr lang="en-US" sz="2000" b="1" dirty="0" smtClean="0"/>
              <a:t> 280 </a:t>
            </a:r>
            <a:r>
              <a:rPr lang="en-US" sz="2000" b="1" dirty="0"/>
              <a:t>650 = 2 . 100 000 + 8 . 10 000 + 6 . 100 + 5 . </a:t>
            </a:r>
            <a:r>
              <a:rPr lang="en-US" sz="2000" b="1" dirty="0" smtClean="0"/>
              <a:t>10</a:t>
            </a:r>
            <a:endParaRPr lang="vi-VN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292352" y="514045"/>
            <a:ext cx="2950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solidFill>
                  <a:schemeClr val="bg1"/>
                </a:solidFill>
              </a:rPr>
              <a:t>LUYỆN TẬP</a:t>
            </a:r>
            <a:endParaRPr lang="vi-VN" sz="3200" b="1" dirty="0">
              <a:solidFill>
                <a:schemeClr val="bg1"/>
              </a:solidFill>
            </a:endParaRPr>
          </a:p>
        </p:txBody>
      </p:sp>
      <p:grpSp>
        <p:nvGrpSpPr>
          <p:cNvPr id="13" name="Google Shape;892;p46"/>
          <p:cNvGrpSpPr/>
          <p:nvPr/>
        </p:nvGrpSpPr>
        <p:grpSpPr>
          <a:xfrm>
            <a:off x="441674" y="618013"/>
            <a:ext cx="309022" cy="376837"/>
            <a:chOff x="596350" y="929175"/>
            <a:chExt cx="407950" cy="497475"/>
          </a:xfrm>
        </p:grpSpPr>
        <p:sp>
          <p:nvSpPr>
            <p:cNvPr id="14" name="Google Shape;893;p46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l" t="t" r="r" b="b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894;p46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895;p46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896;p46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897;p46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898;p46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899;p46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l" t="t" r="r" b="b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angle 1"/>
          <p:cNvSpPr/>
          <p:nvPr/>
        </p:nvSpPr>
        <p:spPr>
          <a:xfrm>
            <a:off x="109836" y="1233633"/>
            <a:ext cx="11913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400" b="1" dirty="0" err="1">
                <a:solidFill>
                  <a:srgbClr val="00B050"/>
                </a:solidFill>
              </a:rPr>
              <a:t>Ví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dụ</a:t>
            </a:r>
            <a:r>
              <a:rPr lang="en-US" sz="2400" b="1" dirty="0">
                <a:solidFill>
                  <a:srgbClr val="00B050"/>
                </a:solidFill>
              </a:rPr>
              <a:t> 1</a:t>
            </a:r>
            <a:endParaRPr lang="vi-VN" sz="2400" dirty="0"/>
          </a:p>
        </p:txBody>
      </p:sp>
    </p:spTree>
    <p:extLst>
      <p:ext uri="{BB962C8B-B14F-4D97-AF65-F5344CB8AC3E}">
        <p14:creationId xmlns:p14="http://schemas.microsoft.com/office/powerpoint/2010/main" val="1190641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>
          <a:xfrm>
            <a:off x="7483888" y="4587732"/>
            <a:ext cx="1487400" cy="3156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800" smtClean="0"/>
              <a:t>11</a:t>
            </a:fld>
            <a:endParaRPr lang="en" sz="1800"/>
          </a:p>
        </p:txBody>
      </p:sp>
      <p:sp>
        <p:nvSpPr>
          <p:cNvPr id="3" name="TextBox 2"/>
          <p:cNvSpPr txBox="1"/>
          <p:nvPr/>
        </p:nvSpPr>
        <p:spPr>
          <a:xfrm>
            <a:off x="0" y="704046"/>
            <a:ext cx="88310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 smtClean="0">
                <a:solidFill>
                  <a:srgbClr val="00B050"/>
                </a:solidFill>
              </a:rPr>
              <a:t>Ví</a:t>
            </a:r>
            <a:r>
              <a:rPr lang="en-US" sz="2000" b="1" dirty="0" smtClean="0">
                <a:solidFill>
                  <a:srgbClr val="00B050"/>
                </a:solidFill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</a:rPr>
              <a:t>dụ</a:t>
            </a:r>
            <a:r>
              <a:rPr lang="en-US" sz="2000" b="1" dirty="0" smtClean="0">
                <a:solidFill>
                  <a:srgbClr val="00B050"/>
                </a:solidFill>
              </a:rPr>
              <a:t> 3</a:t>
            </a:r>
            <a:r>
              <a:rPr lang="en-US" sz="2000" dirty="0" smtClean="0"/>
              <a:t>: </a:t>
            </a:r>
            <a:r>
              <a:rPr lang="en-US" sz="2000" dirty="0" err="1" smtClean="0"/>
              <a:t>Ánh</a:t>
            </a:r>
            <a:r>
              <a:rPr lang="en-US" sz="2000" dirty="0" smtClean="0"/>
              <a:t> </a:t>
            </a:r>
            <a:r>
              <a:rPr lang="en-US" sz="2000" dirty="0" err="1" smtClean="0"/>
              <a:t>sáng</a:t>
            </a:r>
            <a:r>
              <a:rPr lang="en-US" sz="2000" dirty="0" smtClean="0"/>
              <a:t> </a:t>
            </a:r>
            <a:r>
              <a:rPr lang="en-US" sz="2000" dirty="0" err="1" smtClean="0"/>
              <a:t>đi</a:t>
            </a:r>
            <a:r>
              <a:rPr lang="en-US" sz="2000" dirty="0" smtClean="0"/>
              <a:t> </a:t>
            </a:r>
            <a:r>
              <a:rPr lang="en-US" sz="2000" dirty="0" err="1" smtClean="0"/>
              <a:t>từ</a:t>
            </a:r>
            <a:r>
              <a:rPr lang="en-US" sz="2000" dirty="0" smtClean="0"/>
              <a:t> </a:t>
            </a:r>
            <a:r>
              <a:rPr lang="en-US" sz="2000" dirty="0" err="1" smtClean="0"/>
              <a:t>Mặt</a:t>
            </a:r>
            <a:r>
              <a:rPr lang="en-US" sz="2000" dirty="0" smtClean="0"/>
              <a:t> </a:t>
            </a:r>
            <a:r>
              <a:rPr lang="en-US" sz="2000" dirty="0" err="1" smtClean="0"/>
              <a:t>Trời</a:t>
            </a:r>
            <a:r>
              <a:rPr lang="en-US" sz="2000" dirty="0" smtClean="0"/>
              <a:t> </a:t>
            </a:r>
            <a:r>
              <a:rPr lang="en-US" sz="2000" dirty="0" err="1" smtClean="0"/>
              <a:t>đến</a:t>
            </a:r>
            <a:r>
              <a:rPr lang="en-US" sz="2000" dirty="0" smtClean="0"/>
              <a:t> </a:t>
            </a:r>
            <a:r>
              <a:rPr lang="en-US" sz="2000" dirty="0" err="1" smtClean="0"/>
              <a:t>Trái</a:t>
            </a:r>
            <a:r>
              <a:rPr lang="en-US" sz="2000" dirty="0" smtClean="0"/>
              <a:t> </a:t>
            </a:r>
            <a:r>
              <a:rPr lang="en-US" sz="2000" dirty="0" err="1" smtClean="0"/>
              <a:t>Đất</a:t>
            </a:r>
            <a:r>
              <a:rPr lang="en-US" sz="2000" dirty="0" smtClean="0"/>
              <a:t> </a:t>
            </a:r>
            <a:r>
              <a:rPr lang="en-US" sz="2000" dirty="0" err="1" smtClean="0"/>
              <a:t>hết</a:t>
            </a:r>
            <a:r>
              <a:rPr lang="en-US" sz="2000" dirty="0" smtClean="0"/>
              <a:t> </a:t>
            </a:r>
            <a:r>
              <a:rPr lang="en-US" sz="2000" dirty="0" err="1" smtClean="0"/>
              <a:t>khoảng</a:t>
            </a:r>
            <a:r>
              <a:rPr lang="en-US" sz="2000" dirty="0" smtClean="0"/>
              <a:t> 8 </a:t>
            </a:r>
            <a:r>
              <a:rPr lang="en-US" sz="2000" dirty="0" err="1" smtClean="0"/>
              <a:t>phút</a:t>
            </a:r>
            <a:r>
              <a:rPr lang="en-US" sz="2000" dirty="0" smtClean="0"/>
              <a:t> 19 </a:t>
            </a:r>
            <a:r>
              <a:rPr lang="en-US" sz="2000" dirty="0" err="1" smtClean="0"/>
              <a:t>giây</a:t>
            </a:r>
            <a:r>
              <a:rPr lang="en-US" sz="2000" dirty="0" smtClean="0"/>
              <a:t>, </a:t>
            </a:r>
            <a:r>
              <a:rPr lang="en-US" sz="2000" dirty="0" err="1" smtClean="0"/>
              <a:t>mỗi</a:t>
            </a:r>
            <a:r>
              <a:rPr lang="en-US" sz="2000" dirty="0" smtClean="0"/>
              <a:t> </a:t>
            </a:r>
            <a:r>
              <a:rPr lang="en-US" sz="2000" dirty="0" err="1" smtClean="0"/>
              <a:t>giây</a:t>
            </a:r>
            <a:r>
              <a:rPr lang="en-US" sz="2000" dirty="0" smtClean="0"/>
              <a:t> </a:t>
            </a:r>
            <a:r>
              <a:rPr lang="en-US" sz="2000" dirty="0" err="1" smtClean="0"/>
              <a:t>ánh</a:t>
            </a:r>
            <a:r>
              <a:rPr lang="en-US" sz="2000" dirty="0" smtClean="0"/>
              <a:t> </a:t>
            </a:r>
            <a:r>
              <a:rPr lang="en-US" sz="2000" dirty="0" err="1" smtClean="0"/>
              <a:t>sáng</a:t>
            </a:r>
            <a:r>
              <a:rPr lang="en-US" sz="2000" dirty="0" smtClean="0"/>
              <a:t> </a:t>
            </a:r>
            <a:r>
              <a:rPr lang="en-US" sz="2000" dirty="0" err="1" smtClean="0"/>
              <a:t>đi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khoảng</a:t>
            </a:r>
            <a:r>
              <a:rPr lang="en-US" sz="2000" dirty="0" smtClean="0"/>
              <a:t> 300 000km. </a:t>
            </a:r>
            <a:r>
              <a:rPr lang="en-US" sz="2000" dirty="0" err="1" smtClean="0"/>
              <a:t>Hỏi</a:t>
            </a:r>
            <a:r>
              <a:rPr lang="en-US" sz="2000" dirty="0" smtClean="0"/>
              <a:t> </a:t>
            </a:r>
            <a:r>
              <a:rPr lang="en-US" sz="2000" dirty="0" err="1"/>
              <a:t>T</a:t>
            </a:r>
            <a:r>
              <a:rPr lang="en-US" sz="2000" dirty="0" err="1" smtClean="0"/>
              <a:t>rái</a:t>
            </a:r>
            <a:r>
              <a:rPr lang="en-US" sz="2000" dirty="0" smtClean="0"/>
              <a:t> </a:t>
            </a:r>
            <a:r>
              <a:rPr lang="en-US" sz="2000" dirty="0" err="1" smtClean="0"/>
              <a:t>Đất</a:t>
            </a:r>
            <a:r>
              <a:rPr lang="en-US" sz="2000" dirty="0" smtClean="0"/>
              <a:t> </a:t>
            </a:r>
            <a:r>
              <a:rPr lang="en-US" sz="2000" dirty="0" err="1" smtClean="0"/>
              <a:t>cách</a:t>
            </a:r>
            <a:r>
              <a:rPr lang="en-US" sz="2000" dirty="0" smtClean="0"/>
              <a:t> </a:t>
            </a:r>
            <a:r>
              <a:rPr lang="en-US" sz="2000" dirty="0" err="1" smtClean="0"/>
              <a:t>Mặt</a:t>
            </a:r>
            <a:r>
              <a:rPr lang="en-US" sz="2000" dirty="0" smtClean="0"/>
              <a:t> </a:t>
            </a:r>
            <a:r>
              <a:rPr lang="en-US" sz="2000" dirty="0" err="1" smtClean="0"/>
              <a:t>Trời</a:t>
            </a:r>
            <a:r>
              <a:rPr lang="en-US" sz="2000" dirty="0" smtClean="0"/>
              <a:t> </a:t>
            </a:r>
            <a:r>
              <a:rPr lang="en-US" sz="2000" dirty="0" err="1" smtClean="0"/>
              <a:t>khoảng</a:t>
            </a:r>
            <a:r>
              <a:rPr lang="en-US" sz="2000" dirty="0" smtClean="0"/>
              <a:t> </a:t>
            </a:r>
            <a:r>
              <a:rPr lang="en-US" sz="2000" dirty="0" err="1" smtClean="0"/>
              <a:t>bao</a:t>
            </a:r>
            <a:r>
              <a:rPr lang="en-US" sz="2000" dirty="0" smtClean="0"/>
              <a:t> </a:t>
            </a:r>
            <a:r>
              <a:rPr lang="en-US" sz="2000" err="1" smtClean="0"/>
              <a:t>nhiêu</a:t>
            </a:r>
            <a:r>
              <a:rPr lang="en-US" sz="2000" smtClean="0"/>
              <a:t> ki-lô-mét</a:t>
            </a:r>
            <a:r>
              <a:rPr lang="en-US" sz="2000" dirty="0" smtClean="0"/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13760" y="2070339"/>
            <a:ext cx="926592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i="1" u="sng" dirty="0" err="1" smtClean="0"/>
              <a:t>Giải</a:t>
            </a:r>
            <a:endParaRPr lang="vi-VN" sz="2000" b="1" i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0" y="2738500"/>
            <a:ext cx="7242048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1 </a:t>
            </a:r>
            <a:r>
              <a:rPr lang="en-US" sz="2000" dirty="0" err="1" smtClean="0"/>
              <a:t>phút</a:t>
            </a:r>
            <a:r>
              <a:rPr lang="en-US" sz="2000" dirty="0" smtClean="0"/>
              <a:t> = 60 </a:t>
            </a:r>
            <a:r>
              <a:rPr lang="en-US" sz="2000" dirty="0" err="1" smtClean="0"/>
              <a:t>giây</a:t>
            </a:r>
            <a:r>
              <a:rPr lang="en-US" sz="2000" dirty="0" smtClean="0"/>
              <a:t>; 8 </a:t>
            </a:r>
            <a:r>
              <a:rPr lang="en-US" sz="2000" dirty="0" err="1" smtClean="0"/>
              <a:t>phút</a:t>
            </a:r>
            <a:r>
              <a:rPr lang="en-US" sz="2000" dirty="0" smtClean="0"/>
              <a:t> = 60 </a:t>
            </a:r>
            <a:r>
              <a:rPr lang="en-US" sz="2000" dirty="0" err="1" smtClean="0"/>
              <a:t>giây</a:t>
            </a:r>
            <a:r>
              <a:rPr lang="en-US" sz="2000" dirty="0" smtClean="0"/>
              <a:t> . 8 = 480 (</a:t>
            </a:r>
            <a:r>
              <a:rPr lang="en-US" sz="2000" dirty="0" err="1" smtClean="0"/>
              <a:t>giây</a:t>
            </a:r>
            <a:r>
              <a:rPr lang="en-US" sz="2000" dirty="0" smtClean="0"/>
              <a:t>).</a:t>
            </a:r>
            <a:endParaRPr lang="vi-VN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3361144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 smtClean="0"/>
              <a:t>Thời</a:t>
            </a:r>
            <a:r>
              <a:rPr lang="en-US" sz="2000" dirty="0" smtClean="0"/>
              <a:t> </a:t>
            </a:r>
            <a:r>
              <a:rPr lang="en-US" sz="2000" dirty="0" err="1" smtClean="0"/>
              <a:t>gian</a:t>
            </a:r>
            <a:r>
              <a:rPr lang="en-US" sz="2000" dirty="0" smtClean="0"/>
              <a:t> </a:t>
            </a:r>
            <a:r>
              <a:rPr lang="en-US" sz="2000" dirty="0" err="1" smtClean="0"/>
              <a:t>ánh</a:t>
            </a:r>
            <a:r>
              <a:rPr lang="en-US" sz="2000" dirty="0" smtClean="0"/>
              <a:t> </a:t>
            </a:r>
            <a:r>
              <a:rPr lang="en-US" sz="2000" dirty="0" err="1" smtClean="0"/>
              <a:t>sáng</a:t>
            </a:r>
            <a:r>
              <a:rPr lang="en-US" sz="2000" dirty="0" smtClean="0"/>
              <a:t> </a:t>
            </a:r>
            <a:r>
              <a:rPr lang="en-US" sz="2000" dirty="0" err="1" smtClean="0"/>
              <a:t>đi</a:t>
            </a:r>
            <a:r>
              <a:rPr lang="en-US" sz="2000" dirty="0" smtClean="0"/>
              <a:t> </a:t>
            </a:r>
            <a:r>
              <a:rPr lang="en-US" sz="2000" dirty="0" err="1" smtClean="0"/>
              <a:t>từ</a:t>
            </a:r>
            <a:r>
              <a:rPr lang="en-US" sz="2000" dirty="0" smtClean="0"/>
              <a:t> </a:t>
            </a:r>
            <a:r>
              <a:rPr lang="en-US" sz="2000" dirty="0" err="1" smtClean="0"/>
              <a:t>Mặt</a:t>
            </a:r>
            <a:r>
              <a:rPr lang="en-US" sz="2000" dirty="0" smtClean="0"/>
              <a:t> </a:t>
            </a:r>
            <a:r>
              <a:rPr lang="en-US" sz="2000" dirty="0" err="1" smtClean="0"/>
              <a:t>Trời</a:t>
            </a:r>
            <a:r>
              <a:rPr lang="en-US" sz="2000" dirty="0" smtClean="0"/>
              <a:t> </a:t>
            </a:r>
            <a:r>
              <a:rPr lang="en-US" sz="2000" dirty="0" err="1" smtClean="0"/>
              <a:t>đến</a:t>
            </a:r>
            <a:r>
              <a:rPr lang="en-US" sz="2000" dirty="0" smtClean="0"/>
              <a:t> </a:t>
            </a:r>
            <a:r>
              <a:rPr lang="en-US" sz="2000" dirty="0" err="1" smtClean="0"/>
              <a:t>Trái</a:t>
            </a:r>
            <a:r>
              <a:rPr lang="en-US" sz="2000" dirty="0" smtClean="0"/>
              <a:t> </a:t>
            </a:r>
            <a:r>
              <a:rPr lang="en-US" sz="2000" dirty="0" err="1" smtClean="0"/>
              <a:t>Đất</a:t>
            </a:r>
            <a:r>
              <a:rPr lang="en-US" sz="2000" dirty="0" smtClean="0"/>
              <a:t> </a:t>
            </a:r>
            <a:r>
              <a:rPr lang="en-US" sz="2000" dirty="0" err="1" smtClean="0"/>
              <a:t>khoảng</a:t>
            </a:r>
            <a:r>
              <a:rPr lang="en-US" sz="2000" dirty="0" smtClean="0"/>
              <a:t> 480 + 19 = 499 (</a:t>
            </a:r>
            <a:r>
              <a:rPr lang="en-US" sz="2000" dirty="0" err="1" smtClean="0"/>
              <a:t>giây</a:t>
            </a:r>
            <a:r>
              <a:rPr lang="en-US" sz="2000" dirty="0" smtClean="0"/>
              <a:t>).</a:t>
            </a:r>
            <a:endParaRPr lang="vi-VN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4040790"/>
            <a:ext cx="94853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 smtClean="0"/>
              <a:t>Mỗi</a:t>
            </a:r>
            <a:r>
              <a:rPr lang="en-US" sz="2000" dirty="0" smtClean="0"/>
              <a:t> </a:t>
            </a:r>
            <a:r>
              <a:rPr lang="en-US" sz="2000" dirty="0" err="1" smtClean="0"/>
              <a:t>giây</a:t>
            </a:r>
            <a:r>
              <a:rPr lang="en-US" sz="2000" dirty="0" smtClean="0"/>
              <a:t> </a:t>
            </a:r>
            <a:r>
              <a:rPr lang="en-US" sz="2000" dirty="0" err="1" smtClean="0"/>
              <a:t>ánh</a:t>
            </a:r>
            <a:r>
              <a:rPr lang="en-US" sz="2000" dirty="0" smtClean="0"/>
              <a:t> </a:t>
            </a:r>
            <a:r>
              <a:rPr lang="en-US" sz="2000" dirty="0" err="1" smtClean="0"/>
              <a:t>sáng</a:t>
            </a:r>
            <a:r>
              <a:rPr lang="en-US" sz="2000" dirty="0" smtClean="0"/>
              <a:t> </a:t>
            </a:r>
            <a:r>
              <a:rPr lang="en-US" sz="2000" dirty="0" err="1" smtClean="0"/>
              <a:t>đi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khoảng</a:t>
            </a:r>
            <a:r>
              <a:rPr lang="en-US" sz="2000" dirty="0" smtClean="0"/>
              <a:t> 300 000 km </a:t>
            </a:r>
            <a:r>
              <a:rPr lang="en-US" sz="2000" dirty="0" err="1" smtClean="0"/>
              <a:t>nên</a:t>
            </a:r>
            <a:r>
              <a:rPr lang="en-US" sz="2000" dirty="0" smtClean="0"/>
              <a:t> </a:t>
            </a:r>
            <a:r>
              <a:rPr lang="en-US" sz="2000" dirty="0" err="1" smtClean="0"/>
              <a:t>Mặt</a:t>
            </a:r>
            <a:r>
              <a:rPr lang="en-US" sz="2000" dirty="0" smtClean="0"/>
              <a:t> </a:t>
            </a:r>
            <a:r>
              <a:rPr lang="en-US" sz="2000" dirty="0" err="1" smtClean="0"/>
              <a:t>Trời</a:t>
            </a:r>
            <a:r>
              <a:rPr lang="en-US" sz="2000" dirty="0" smtClean="0"/>
              <a:t> </a:t>
            </a:r>
            <a:r>
              <a:rPr lang="en-US" sz="2000" dirty="0" err="1" smtClean="0"/>
              <a:t>cách</a:t>
            </a:r>
            <a:r>
              <a:rPr lang="en-US" sz="2000" dirty="0" smtClean="0"/>
              <a:t> </a:t>
            </a:r>
            <a:r>
              <a:rPr lang="en-US" sz="2000" dirty="0" err="1" smtClean="0"/>
              <a:t>Trái</a:t>
            </a:r>
            <a:r>
              <a:rPr lang="en-US" sz="2000" dirty="0" smtClean="0"/>
              <a:t> </a:t>
            </a:r>
            <a:r>
              <a:rPr lang="en-US" sz="2000" dirty="0" err="1" smtClean="0"/>
              <a:t>Đất</a:t>
            </a:r>
            <a:r>
              <a:rPr lang="en-US" sz="2000" dirty="0" smtClean="0"/>
              <a:t> </a:t>
            </a:r>
            <a:r>
              <a:rPr lang="en-US" sz="2000" dirty="0" err="1" smtClean="0"/>
              <a:t>khoảng</a:t>
            </a:r>
            <a:r>
              <a:rPr lang="en-US" sz="2000" dirty="0" smtClean="0"/>
              <a:t>: 499 . 300 000 = 149 700 000 (km).</a:t>
            </a:r>
            <a:endParaRPr lang="vi-VN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0931" y="1809844"/>
            <a:ext cx="2777205" cy="1343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406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890016" y="530468"/>
            <a:ext cx="4657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BÀI TẬP</a:t>
            </a:r>
            <a:endParaRPr lang="vi-VN" sz="32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292" y="1316992"/>
            <a:ext cx="821740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 smtClean="0">
                <a:solidFill>
                  <a:srgbClr val="0070C0"/>
                </a:solidFill>
              </a:rPr>
              <a:t>1.31. </a:t>
            </a:r>
            <a:r>
              <a:rPr lang="en-US" sz="1800" dirty="0" err="1" smtClean="0">
                <a:solidFill>
                  <a:schemeClr val="tx1"/>
                </a:solidFill>
              </a:rPr>
              <a:t>Gọi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b="1" dirty="0" smtClean="0">
                <a:solidFill>
                  <a:schemeClr val="tx1"/>
                </a:solidFill>
              </a:rPr>
              <a:t>A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là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tập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hợp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các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số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tự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nhiên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lớn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hơn</a:t>
            </a:r>
            <a:r>
              <a:rPr lang="en-US" sz="1800" dirty="0" smtClean="0">
                <a:solidFill>
                  <a:schemeClr val="tx1"/>
                </a:solidFill>
              </a:rPr>
              <a:t> 3 </a:t>
            </a:r>
            <a:r>
              <a:rPr lang="en-US" sz="1800" dirty="0" err="1" smtClean="0">
                <a:solidFill>
                  <a:schemeClr val="tx1"/>
                </a:solidFill>
              </a:rPr>
              <a:t>và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không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lớn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hơn</a:t>
            </a:r>
            <a:r>
              <a:rPr lang="en-US" sz="1800" dirty="0" smtClean="0">
                <a:solidFill>
                  <a:schemeClr val="tx1"/>
                </a:solidFill>
              </a:rPr>
              <a:t> 7.</a:t>
            </a:r>
          </a:p>
          <a:p>
            <a:pPr marL="457200" indent="-457200" algn="just">
              <a:lnSpc>
                <a:spcPct val="150000"/>
              </a:lnSpc>
              <a:buAutoNum type="alphaLcParenR"/>
            </a:pPr>
            <a:r>
              <a:rPr lang="en-US" sz="1800" dirty="0" err="1" smtClean="0">
                <a:solidFill>
                  <a:schemeClr val="tx1"/>
                </a:solidFill>
              </a:rPr>
              <a:t>Viết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tập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hợp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b="1" dirty="0" smtClean="0">
                <a:solidFill>
                  <a:schemeClr val="tx1"/>
                </a:solidFill>
              </a:rPr>
              <a:t>A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bằng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err="1" smtClean="0">
                <a:solidFill>
                  <a:schemeClr val="tx1"/>
                </a:solidFill>
              </a:rPr>
              <a:t>hai</a:t>
            </a:r>
            <a:r>
              <a:rPr lang="en-US" sz="1800" smtClean="0">
                <a:solidFill>
                  <a:schemeClr val="tx1"/>
                </a:solidFill>
              </a:rPr>
              <a:t> cách: </a:t>
            </a:r>
            <a:r>
              <a:rPr lang="en-US" sz="1800" dirty="0" err="1" smtClean="0">
                <a:solidFill>
                  <a:schemeClr val="tx1"/>
                </a:solidFill>
              </a:rPr>
              <a:t>Liệt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kê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các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phần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tử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và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nêu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dấu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hiệu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đặc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trưng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cho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các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phần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tử</a:t>
            </a:r>
            <a:r>
              <a:rPr lang="en-US" sz="1800" dirty="0">
                <a:solidFill>
                  <a:schemeClr val="tx1"/>
                </a:solidFill>
              </a:rPr>
              <a:t>;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</a:p>
          <a:p>
            <a:pPr marL="457200" indent="-457200" algn="just">
              <a:lnSpc>
                <a:spcPct val="150000"/>
              </a:lnSpc>
              <a:buAutoNum type="alphaLcParenR"/>
            </a:pPr>
            <a:r>
              <a:rPr lang="en-US" sz="1800" dirty="0" err="1" smtClean="0">
                <a:solidFill>
                  <a:schemeClr val="tx1"/>
                </a:solidFill>
              </a:rPr>
              <a:t>Trong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các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số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tự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nhiên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nhỏ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hơn</a:t>
            </a:r>
            <a:r>
              <a:rPr lang="en-US" sz="1800" dirty="0" smtClean="0">
                <a:solidFill>
                  <a:schemeClr val="tx1"/>
                </a:solidFill>
              </a:rPr>
              <a:t> 10, </a:t>
            </a:r>
            <a:r>
              <a:rPr lang="en-US" sz="1800" dirty="0" err="1" smtClean="0">
                <a:solidFill>
                  <a:schemeClr val="tx1"/>
                </a:solidFill>
              </a:rPr>
              <a:t>những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số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nào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không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phải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là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phần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tử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của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tập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err="1" smtClean="0">
                <a:solidFill>
                  <a:schemeClr val="tx1"/>
                </a:solidFill>
              </a:rPr>
              <a:t>hợp</a:t>
            </a:r>
            <a:r>
              <a:rPr lang="en-US" sz="1800" smtClean="0">
                <a:solidFill>
                  <a:schemeClr val="tx1"/>
                </a:solidFill>
              </a:rPr>
              <a:t> </a:t>
            </a:r>
            <a:r>
              <a:rPr lang="en-US" sz="1800" b="1" smtClean="0">
                <a:solidFill>
                  <a:schemeClr val="tx1"/>
                </a:solidFill>
              </a:rPr>
              <a:t>A</a:t>
            </a:r>
            <a:r>
              <a:rPr lang="en-US" sz="1800" b="1" dirty="0" smtClean="0">
                <a:solidFill>
                  <a:schemeClr val="tx1"/>
                </a:solidFill>
              </a:rPr>
              <a:t>?</a:t>
            </a:r>
            <a:endParaRPr lang="vi-VN" sz="18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25824" y="3148741"/>
            <a:ext cx="1170432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i="1" u="sng" dirty="0" err="1" smtClean="0">
                <a:solidFill>
                  <a:schemeClr val="tx1"/>
                </a:solidFill>
              </a:rPr>
              <a:t>Giải</a:t>
            </a:r>
            <a:r>
              <a:rPr lang="en-US" sz="1800" b="1" i="1" u="sng" dirty="0" smtClean="0">
                <a:solidFill>
                  <a:schemeClr val="tx1"/>
                </a:solidFill>
              </a:rPr>
              <a:t> :</a:t>
            </a:r>
            <a:endParaRPr lang="en-US" sz="1800" b="1" i="1" u="sng" dirty="0" smtClean="0">
              <a:solidFill>
                <a:srgbClr val="00B0F0"/>
              </a:solidFill>
            </a:endParaRPr>
          </a:p>
          <a:p>
            <a:pPr algn="just">
              <a:lnSpc>
                <a:spcPct val="150000"/>
              </a:lnSpc>
            </a:pPr>
            <a:endParaRPr lang="vi-VN" sz="1800" b="1" i="1" u="sng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58496" y="3705715"/>
                <a:ext cx="694944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just">
                  <a:lnSpc>
                    <a:spcPct val="150000"/>
                  </a:lnSpc>
                  <a:buAutoNum type="alphaLcParenR"/>
                </a:pPr>
                <a:r>
                  <a:rPr lang="en-US" sz="1800" smtClean="0">
                    <a:solidFill>
                      <a:schemeClr val="tx1"/>
                    </a:solidFill>
                  </a:rPr>
                  <a:t>Cách 1: 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A </a:t>
                </a:r>
                <a:r>
                  <a:rPr lang="en-US" sz="1800" smtClean="0">
                    <a:solidFill>
                      <a:schemeClr val="tx1"/>
                    </a:solidFill>
                  </a:rPr>
                  <a:t>= {4; 5; 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6; 7}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1800" smtClean="0">
                    <a:solidFill>
                      <a:schemeClr val="tx1"/>
                    </a:solidFill>
                  </a:rPr>
                  <a:t>     Cách 2: 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A = {x</a:t>
                </a:r>
                <a14:m>
                  <m:oMath xmlns:m="http://schemas.openxmlformats.org/officeDocument/2006/math">
                    <m:r>
                      <a:rPr lang="en-US" sz="1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1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1800" dirty="0" smtClean="0">
                    <a:solidFill>
                      <a:schemeClr val="tx1"/>
                    </a:solidFill>
                  </a:rPr>
                  <a:t> N| 3 &lt; x</a:t>
                </a:r>
                <a14:m>
                  <m:oMath xmlns:m="http://schemas.openxmlformats.org/officeDocument/2006/math">
                    <m:r>
                      <a:rPr lang="en-US" sz="1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1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1800" dirty="0" smtClean="0">
                    <a:solidFill>
                      <a:schemeClr val="tx1"/>
                    </a:solidFill>
                  </a:rPr>
                  <a:t> 7}</a:t>
                </a:r>
                <a:endParaRPr lang="vi-VN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496" y="3705715"/>
                <a:ext cx="6949440" cy="923330"/>
              </a:xfrm>
              <a:prstGeom prst="rect">
                <a:avLst/>
              </a:prstGeom>
              <a:blipFill>
                <a:blip r:embed="rId3"/>
                <a:stretch>
                  <a:fillRect l="-526" b="-4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46304" y="4577749"/>
                <a:ext cx="6949440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1800" dirty="0" smtClean="0">
                    <a:solidFill>
                      <a:schemeClr val="tx1"/>
                    </a:solidFill>
                  </a:rPr>
                  <a:t>b) </a:t>
                </a:r>
                <a:r>
                  <a:rPr lang="en-US" sz="1800" dirty="0">
                    <a:solidFill>
                      <a:schemeClr val="tx1"/>
                    </a:solidFill>
                  </a:rPr>
                  <a:t>B = {x</a:t>
                </a:r>
                <a14:m>
                  <m:oMath xmlns:m="http://schemas.openxmlformats.org/officeDocument/2006/math">
                    <m:r>
                      <a:rPr lang="en-US" sz="18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1800" dirty="0">
                    <a:solidFill>
                      <a:schemeClr val="tx1"/>
                    </a:solidFill>
                  </a:rPr>
                  <a:t> 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N</a:t>
                </a:r>
                <a:r>
                  <a:rPr lang="en-US" sz="1800" smtClean="0">
                    <a:solidFill>
                      <a:schemeClr val="tx1"/>
                    </a:solidFill>
                  </a:rPr>
                  <a:t>| x &lt; 10</a:t>
                </a:r>
                <a:r>
                  <a:rPr lang="en-US" sz="1800">
                    <a:solidFill>
                      <a:schemeClr val="tx1"/>
                    </a:solidFill>
                  </a:rPr>
                  <a:t>,</a:t>
                </a:r>
                <a:r>
                  <a:rPr lang="en-US" sz="1800" smtClean="0">
                    <a:solidFill>
                      <a:schemeClr val="tx1"/>
                    </a:solidFill>
                  </a:rPr>
                  <a:t> 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x </a:t>
                </a:r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</m:oMath>
                </a14:m>
                <a:r>
                  <a:rPr lang="en-US" sz="1800" dirty="0" smtClean="0">
                    <a:solidFill>
                      <a:schemeClr val="tx1"/>
                    </a:solidFill>
                  </a:rPr>
                  <a:t> A} </a:t>
                </a:r>
                <a:r>
                  <a:rPr lang="en-US" sz="1800" smtClean="0">
                    <a:solidFill>
                      <a:schemeClr val="tx1"/>
                    </a:solidFill>
                  </a:rPr>
                  <a:t>= {0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; 1; 2; 3; 8; 9}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304" y="4577749"/>
                <a:ext cx="6949440" cy="507831"/>
              </a:xfrm>
              <a:prstGeom prst="rect">
                <a:avLst/>
              </a:prstGeom>
              <a:blipFill>
                <a:blip r:embed="rId4"/>
                <a:stretch>
                  <a:fillRect l="-702" b="-9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oogle Shape;900;p46"/>
          <p:cNvGrpSpPr/>
          <p:nvPr/>
        </p:nvGrpSpPr>
        <p:grpSpPr>
          <a:xfrm>
            <a:off x="247955" y="688171"/>
            <a:ext cx="314590" cy="269367"/>
            <a:chOff x="1934025" y="1001650"/>
            <a:chExt cx="415300" cy="355600"/>
          </a:xfrm>
        </p:grpSpPr>
        <p:sp>
          <p:nvSpPr>
            <p:cNvPr id="24" name="Google Shape;901;p46"/>
            <p:cNvSpPr/>
            <p:nvPr/>
          </p:nvSpPr>
          <p:spPr>
            <a:xfrm>
              <a:off x="1934025" y="1303650"/>
              <a:ext cx="207650" cy="53600"/>
            </a:xfrm>
            <a:custGeom>
              <a:avLst/>
              <a:gdLst/>
              <a:ahLst/>
              <a:cxnLst/>
              <a:rect l="l" t="t" r="r" b="b"/>
              <a:pathLst>
                <a:path w="8306" h="2144" fill="none" extrusionOk="0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902;p46"/>
            <p:cNvSpPr/>
            <p:nvPr/>
          </p:nvSpPr>
          <p:spPr>
            <a:xfrm>
              <a:off x="2141650" y="1303650"/>
              <a:ext cx="207675" cy="53600"/>
            </a:xfrm>
            <a:custGeom>
              <a:avLst/>
              <a:gdLst/>
              <a:ahLst/>
              <a:cxnLst/>
              <a:rect l="l" t="t" r="r" b="b"/>
              <a:pathLst>
                <a:path w="8307" h="2144" fill="none" extrusionOk="0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903;p46"/>
            <p:cNvSpPr/>
            <p:nvPr/>
          </p:nvSpPr>
          <p:spPr>
            <a:xfrm>
              <a:off x="1934025" y="1001650"/>
              <a:ext cx="207650" cy="331250"/>
            </a:xfrm>
            <a:custGeom>
              <a:avLst/>
              <a:gdLst/>
              <a:ahLst/>
              <a:cxnLst/>
              <a:rect l="l" t="t" r="r" b="b"/>
              <a:pathLst>
                <a:path w="8306" h="13250" fill="none" extrusionOk="0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904;p46"/>
            <p:cNvSpPr/>
            <p:nvPr/>
          </p:nvSpPr>
          <p:spPr>
            <a:xfrm>
              <a:off x="2141650" y="1001650"/>
              <a:ext cx="207675" cy="331250"/>
            </a:xfrm>
            <a:custGeom>
              <a:avLst/>
              <a:gdLst/>
              <a:ahLst/>
              <a:cxnLst/>
              <a:rect l="l" t="t" r="r" b="b"/>
              <a:pathLst>
                <a:path w="8307" h="13250" fill="none" extrusionOk="0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144292" y="551925"/>
            <a:ext cx="88290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smtClean="0">
                <a:solidFill>
                  <a:srgbClr val="0070C0"/>
                </a:solidFill>
              </a:rPr>
              <a:t>1.32. </a:t>
            </a:r>
          </a:p>
          <a:p>
            <a:pPr marL="457200" indent="-457200" algn="just">
              <a:lnSpc>
                <a:spcPct val="150000"/>
              </a:lnSpc>
              <a:buAutoNum type="alphaLcParenR"/>
            </a:pPr>
            <a:r>
              <a:rPr lang="en-US" sz="2000" dirty="0" err="1" smtClean="0">
                <a:solidFill>
                  <a:schemeClr val="tx1"/>
                </a:solidFill>
              </a:rPr>
              <a:t>Viết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số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tự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nhiên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nhỏ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nhất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có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bốn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err="1" smtClean="0">
                <a:solidFill>
                  <a:schemeClr val="tx1"/>
                </a:solidFill>
              </a:rPr>
              <a:t>chữ</a:t>
            </a:r>
            <a:r>
              <a:rPr lang="en-US" sz="2000" smtClean="0">
                <a:solidFill>
                  <a:schemeClr val="tx1"/>
                </a:solidFill>
              </a:rPr>
              <a:t> số;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457200" indent="-457200" algn="just">
              <a:lnSpc>
                <a:spcPct val="150000"/>
              </a:lnSpc>
              <a:buAutoNum type="alphaLcParenR"/>
            </a:pPr>
            <a:r>
              <a:rPr lang="en-US" sz="2000" dirty="0" err="1" smtClean="0">
                <a:solidFill>
                  <a:schemeClr val="tx1"/>
                </a:solidFill>
              </a:rPr>
              <a:t>Viết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số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tự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nhiên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nhỏ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nhất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có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bốn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chữ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số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khác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nhau</a:t>
            </a:r>
            <a:r>
              <a:rPr lang="en-US" sz="2000" dirty="0" smtClean="0">
                <a:solidFill>
                  <a:schemeClr val="tx1"/>
                </a:solidFill>
              </a:rPr>
              <a:t>;</a:t>
            </a:r>
          </a:p>
          <a:p>
            <a:pPr marL="457200" indent="-457200" algn="just">
              <a:lnSpc>
                <a:spcPct val="150000"/>
              </a:lnSpc>
              <a:buAutoNum type="alphaLcParenR"/>
            </a:pPr>
            <a:r>
              <a:rPr lang="en-US" sz="2000" dirty="0" err="1" smtClean="0">
                <a:solidFill>
                  <a:schemeClr val="tx1"/>
                </a:solidFill>
              </a:rPr>
              <a:t>Viết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số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tự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nhiên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nhỏ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nhất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có</a:t>
            </a:r>
            <a:r>
              <a:rPr lang="en-US" sz="2000" dirty="0" smtClean="0">
                <a:solidFill>
                  <a:schemeClr val="tx1"/>
                </a:solidFill>
              </a:rPr>
              <a:t> 4 </a:t>
            </a:r>
            <a:r>
              <a:rPr lang="en-US" sz="2000" dirty="0" err="1" smtClean="0">
                <a:solidFill>
                  <a:schemeClr val="tx1"/>
                </a:solidFill>
              </a:rPr>
              <a:t>chữ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số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khác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nhau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và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đều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là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số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chẵn</a:t>
            </a:r>
            <a:r>
              <a:rPr lang="en-US" sz="2000" dirty="0" smtClean="0">
                <a:solidFill>
                  <a:schemeClr val="tx1"/>
                </a:solidFill>
              </a:rPr>
              <a:t>;</a:t>
            </a:r>
          </a:p>
          <a:p>
            <a:pPr marL="457200" indent="-457200" algn="just">
              <a:lnSpc>
                <a:spcPct val="150000"/>
              </a:lnSpc>
              <a:buAutoNum type="alphaLcParenR"/>
            </a:pPr>
            <a:r>
              <a:rPr lang="en-US" sz="2000" dirty="0" err="1" smtClean="0">
                <a:solidFill>
                  <a:schemeClr val="tx1"/>
                </a:solidFill>
              </a:rPr>
              <a:t>Viết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số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tự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nhiên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nhỏ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nhất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có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bốn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chữ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số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khác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nhau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và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đều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là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số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lẻ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</a:p>
          <a:p>
            <a:pPr marL="457200" indent="-457200" algn="just">
              <a:lnSpc>
                <a:spcPct val="150000"/>
              </a:lnSpc>
              <a:buAutoNum type="alphaLcParenR"/>
            </a:pPr>
            <a:endParaRPr lang="vi-VN" sz="20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67328" y="2771073"/>
            <a:ext cx="1170432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i="1" u="sng" dirty="0" err="1" smtClean="0">
                <a:solidFill>
                  <a:schemeClr val="tx1"/>
                </a:solidFill>
              </a:rPr>
              <a:t>Giải</a:t>
            </a:r>
            <a:r>
              <a:rPr lang="en-US" sz="1800" b="1" i="1" u="sng" dirty="0" smtClean="0">
                <a:solidFill>
                  <a:schemeClr val="tx1"/>
                </a:solidFill>
              </a:rPr>
              <a:t> :</a:t>
            </a:r>
            <a:endParaRPr lang="en-US" sz="1800" b="1" i="1" u="sng" dirty="0" smtClean="0">
              <a:solidFill>
                <a:srgbClr val="00B0F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0416" y="3227608"/>
            <a:ext cx="605688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smtClean="0">
                <a:solidFill>
                  <a:schemeClr val="tx1"/>
                </a:solidFill>
              </a:rPr>
              <a:t>a) </a:t>
            </a:r>
            <a:r>
              <a:rPr lang="en-US" sz="1800" dirty="0" err="1" smtClean="0">
                <a:solidFill>
                  <a:schemeClr val="tx1"/>
                </a:solidFill>
              </a:rPr>
              <a:t>Số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tự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nhiên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nhỏ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nhất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có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bốn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chữ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số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là</a:t>
            </a:r>
            <a:r>
              <a:rPr lang="en-US" sz="1800" dirty="0" smtClean="0">
                <a:solidFill>
                  <a:schemeClr val="tx1"/>
                </a:solidFill>
              </a:rPr>
              <a:t>: </a:t>
            </a:r>
            <a:r>
              <a:rPr lang="en-US" sz="1800" b="1" dirty="0" smtClean="0">
                <a:solidFill>
                  <a:schemeClr val="tx1"/>
                </a:solidFill>
              </a:rPr>
              <a:t>1000</a:t>
            </a:r>
            <a:endParaRPr lang="en-US" sz="1800" b="1" dirty="0" smtClean="0">
              <a:solidFill>
                <a:srgbClr val="00B0F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0416" y="3627819"/>
            <a:ext cx="646328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>
                <a:solidFill>
                  <a:schemeClr val="tx1"/>
                </a:solidFill>
              </a:rPr>
              <a:t>b</a:t>
            </a:r>
            <a:r>
              <a:rPr lang="en-US" sz="1800" dirty="0" smtClean="0">
                <a:solidFill>
                  <a:schemeClr val="tx1"/>
                </a:solidFill>
              </a:rPr>
              <a:t>) </a:t>
            </a:r>
            <a:r>
              <a:rPr lang="en-US" sz="1800" dirty="0" err="1" smtClean="0">
                <a:solidFill>
                  <a:schemeClr val="tx1"/>
                </a:solidFill>
              </a:rPr>
              <a:t>Số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tự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nhiên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nhỏ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nhất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có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bốn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chữ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số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khác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nhau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là</a:t>
            </a:r>
            <a:r>
              <a:rPr lang="en-US" sz="1800" dirty="0" smtClean="0">
                <a:solidFill>
                  <a:schemeClr val="tx1"/>
                </a:solidFill>
              </a:rPr>
              <a:t>: </a:t>
            </a:r>
            <a:r>
              <a:rPr lang="en-US" sz="1800" b="1" dirty="0" smtClean="0">
                <a:solidFill>
                  <a:schemeClr val="tx1"/>
                </a:solidFill>
              </a:rPr>
              <a:t>1023</a:t>
            </a:r>
            <a:endParaRPr lang="en-US" sz="1800" b="1" dirty="0" smtClean="0">
              <a:solidFill>
                <a:srgbClr val="00B0F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0416" y="4080066"/>
            <a:ext cx="7745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>
                <a:solidFill>
                  <a:schemeClr val="tx1"/>
                </a:solidFill>
              </a:rPr>
              <a:t>c</a:t>
            </a:r>
            <a:r>
              <a:rPr lang="en-US" sz="1800" dirty="0" smtClean="0">
                <a:solidFill>
                  <a:schemeClr val="tx1"/>
                </a:solidFill>
              </a:rPr>
              <a:t>) </a:t>
            </a:r>
            <a:r>
              <a:rPr lang="en-US" sz="1800" dirty="0" err="1" smtClean="0">
                <a:solidFill>
                  <a:schemeClr val="tx1"/>
                </a:solidFill>
              </a:rPr>
              <a:t>Số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tự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nhiên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nhỏ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nhất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có</a:t>
            </a:r>
            <a:r>
              <a:rPr lang="en-US" sz="1800" dirty="0">
                <a:solidFill>
                  <a:schemeClr val="tx1"/>
                </a:solidFill>
              </a:rPr>
              <a:t> 4 </a:t>
            </a:r>
            <a:r>
              <a:rPr lang="en-US" sz="1800" dirty="0" err="1">
                <a:solidFill>
                  <a:schemeClr val="tx1"/>
                </a:solidFill>
              </a:rPr>
              <a:t>chữ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số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khác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nhau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và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đều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là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số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chẵn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là</a:t>
            </a:r>
            <a:r>
              <a:rPr lang="en-US" sz="1800" dirty="0" smtClean="0">
                <a:solidFill>
                  <a:schemeClr val="tx1"/>
                </a:solidFill>
              </a:rPr>
              <a:t>: </a:t>
            </a:r>
            <a:r>
              <a:rPr lang="en-US" sz="1800" b="1" dirty="0" smtClean="0">
                <a:solidFill>
                  <a:schemeClr val="tx1"/>
                </a:solidFill>
              </a:rPr>
              <a:t>2046</a:t>
            </a:r>
            <a:endParaRPr lang="en-US" sz="1800" b="1" dirty="0" smtClean="0">
              <a:solidFill>
                <a:srgbClr val="00B0F0"/>
              </a:solidFill>
            </a:endParaRPr>
          </a:p>
          <a:p>
            <a:pPr algn="just">
              <a:lnSpc>
                <a:spcPct val="150000"/>
              </a:lnSpc>
            </a:pPr>
            <a:endParaRPr lang="vi-VN" sz="18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0416" y="4546861"/>
            <a:ext cx="8520684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>
                <a:solidFill>
                  <a:schemeClr val="tx1"/>
                </a:solidFill>
              </a:rPr>
              <a:t>d</a:t>
            </a:r>
            <a:r>
              <a:rPr lang="en-US" sz="1800" dirty="0" smtClean="0">
                <a:solidFill>
                  <a:schemeClr val="tx1"/>
                </a:solidFill>
              </a:rPr>
              <a:t>) </a:t>
            </a:r>
            <a:r>
              <a:rPr lang="en-US" sz="1800" dirty="0" err="1" smtClean="0">
                <a:solidFill>
                  <a:schemeClr val="tx1"/>
                </a:solidFill>
              </a:rPr>
              <a:t>Số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tự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nhiên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nhỏ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nhất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có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bốn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chữ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số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khác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nhau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và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đều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là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số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lẻ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là</a:t>
            </a:r>
            <a:r>
              <a:rPr lang="en-US" sz="1800" dirty="0" smtClean="0">
                <a:solidFill>
                  <a:schemeClr val="tx1"/>
                </a:solidFill>
              </a:rPr>
              <a:t>: </a:t>
            </a:r>
            <a:r>
              <a:rPr lang="en-US" sz="1800" b="1" dirty="0" smtClean="0">
                <a:solidFill>
                  <a:schemeClr val="tx1"/>
                </a:solidFill>
              </a:rPr>
              <a:t>1357</a:t>
            </a:r>
            <a:endParaRPr lang="en-US" sz="1800" b="1" dirty="0" smtClean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0" y="665831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smtClean="0">
                <a:solidFill>
                  <a:srgbClr val="00B0F0"/>
                </a:solidFill>
              </a:rPr>
              <a:t>1.34.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Một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xe</a:t>
            </a:r>
            <a:r>
              <a:rPr lang="en-US" sz="1800" dirty="0" smtClean="0">
                <a:solidFill>
                  <a:schemeClr val="tx1"/>
                </a:solidFill>
              </a:rPr>
              <a:t> ô </a:t>
            </a:r>
            <a:r>
              <a:rPr lang="en-US" sz="1800" dirty="0" err="1" smtClean="0">
                <a:solidFill>
                  <a:schemeClr val="tx1"/>
                </a:solidFill>
              </a:rPr>
              <a:t>tô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chở</a:t>
            </a:r>
            <a:r>
              <a:rPr lang="en-US" sz="1800" dirty="0" smtClean="0">
                <a:solidFill>
                  <a:schemeClr val="tx1"/>
                </a:solidFill>
              </a:rPr>
              <a:t> 30 </a:t>
            </a:r>
            <a:r>
              <a:rPr lang="en-US" sz="1800" dirty="0" err="1" smtClean="0">
                <a:solidFill>
                  <a:schemeClr val="tx1"/>
                </a:solidFill>
              </a:rPr>
              <a:t>bao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gạo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và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smtClean="0">
                <a:solidFill>
                  <a:schemeClr val="tx1"/>
                </a:solidFill>
              </a:rPr>
              <a:t>40 bao </a:t>
            </a:r>
            <a:r>
              <a:rPr lang="en-US" sz="1800" dirty="0" err="1" smtClean="0">
                <a:solidFill>
                  <a:schemeClr val="tx1"/>
                </a:solidFill>
              </a:rPr>
              <a:t>ngô</a:t>
            </a:r>
            <a:r>
              <a:rPr lang="en-US" sz="1800" dirty="0" smtClean="0">
                <a:solidFill>
                  <a:schemeClr val="tx1"/>
                </a:solidFill>
              </a:rPr>
              <a:t>. </a:t>
            </a:r>
            <a:r>
              <a:rPr lang="en-US" sz="1800" dirty="0" err="1" smtClean="0">
                <a:solidFill>
                  <a:schemeClr val="tx1"/>
                </a:solidFill>
              </a:rPr>
              <a:t>Biết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rằng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mỗi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bao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gạo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nặng</a:t>
            </a:r>
            <a:r>
              <a:rPr lang="en-US" sz="1800" dirty="0" smtClean="0">
                <a:solidFill>
                  <a:schemeClr val="tx1"/>
                </a:solidFill>
              </a:rPr>
              <a:t> 50 kg, </a:t>
            </a:r>
            <a:r>
              <a:rPr lang="en-US" sz="1800" dirty="0" err="1" smtClean="0">
                <a:solidFill>
                  <a:schemeClr val="tx1"/>
                </a:solidFill>
              </a:rPr>
              <a:t>mỗi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bao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ngô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nặng</a:t>
            </a:r>
            <a:r>
              <a:rPr lang="en-US" sz="1800" dirty="0" smtClean="0">
                <a:solidFill>
                  <a:schemeClr val="tx1"/>
                </a:solidFill>
              </a:rPr>
              <a:t> 60 kg. </a:t>
            </a:r>
            <a:r>
              <a:rPr lang="en-US" sz="1800" dirty="0" err="1" smtClean="0">
                <a:solidFill>
                  <a:schemeClr val="tx1"/>
                </a:solidFill>
              </a:rPr>
              <a:t>Hỏi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xe</a:t>
            </a:r>
            <a:r>
              <a:rPr lang="en-US" sz="1800" dirty="0" smtClean="0">
                <a:solidFill>
                  <a:schemeClr val="tx1"/>
                </a:solidFill>
              </a:rPr>
              <a:t> ô </a:t>
            </a:r>
            <a:r>
              <a:rPr lang="en-US" sz="1800" dirty="0" err="1" smtClean="0">
                <a:solidFill>
                  <a:schemeClr val="tx1"/>
                </a:solidFill>
              </a:rPr>
              <a:t>tô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đó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chở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tất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cả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bao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nhiêu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kilôgam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gạo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và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ngô</a:t>
            </a:r>
            <a:r>
              <a:rPr lang="en-US" sz="1800" dirty="0" smtClean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14828" y="1683353"/>
            <a:ext cx="1170432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i="1" u="sng" dirty="0" err="1" smtClean="0">
                <a:solidFill>
                  <a:schemeClr val="tx1"/>
                </a:solidFill>
              </a:rPr>
              <a:t>Giải</a:t>
            </a:r>
            <a:r>
              <a:rPr lang="en-US" sz="1800" b="1" i="1" u="sng" dirty="0" smtClean="0">
                <a:solidFill>
                  <a:schemeClr val="tx1"/>
                </a:solidFill>
              </a:rPr>
              <a:t> :</a:t>
            </a:r>
            <a:endParaRPr lang="en-US" sz="1800" b="1" i="1" u="sng" dirty="0" smtClean="0">
              <a:solidFill>
                <a:srgbClr val="00B0F0"/>
              </a:solidFill>
            </a:endParaRPr>
          </a:p>
          <a:p>
            <a:pPr algn="just">
              <a:lnSpc>
                <a:spcPct val="150000"/>
              </a:lnSpc>
            </a:pPr>
            <a:endParaRPr lang="vi-VN" sz="1800" b="1" i="1" u="sng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45754" y="2145018"/>
            <a:ext cx="38301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err="1" smtClean="0">
                <a:solidFill>
                  <a:schemeClr val="tx1"/>
                </a:solidFill>
              </a:rPr>
              <a:t>Khối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err="1" smtClean="0">
                <a:solidFill>
                  <a:schemeClr val="tx1"/>
                </a:solidFill>
              </a:rPr>
              <a:t>lượng</a:t>
            </a:r>
            <a:r>
              <a:rPr lang="en-US" sz="1800" smtClean="0">
                <a:solidFill>
                  <a:schemeClr val="tx1"/>
                </a:solidFill>
              </a:rPr>
              <a:t> của 30 bao gạo là: </a:t>
            </a:r>
            <a:endParaRPr lang="en-US" sz="1800" dirty="0" smtClean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 50 x 30 </a:t>
            </a:r>
            <a:r>
              <a:rPr lang="en-US" sz="1800" smtClean="0">
                <a:solidFill>
                  <a:schemeClr val="tx1"/>
                </a:solidFill>
              </a:rPr>
              <a:t>= 1 500 </a:t>
            </a:r>
            <a:r>
              <a:rPr lang="en-US" sz="1800" dirty="0" smtClean="0">
                <a:solidFill>
                  <a:schemeClr val="tx1"/>
                </a:solidFill>
              </a:rPr>
              <a:t>(kg)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64024" y="2979232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err="1" smtClean="0">
                <a:solidFill>
                  <a:schemeClr val="tx1"/>
                </a:solidFill>
              </a:rPr>
              <a:t>Khối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lượng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của</a:t>
            </a:r>
            <a:r>
              <a:rPr lang="en-US" sz="1800" dirty="0" smtClean="0">
                <a:solidFill>
                  <a:schemeClr val="tx1"/>
                </a:solidFill>
              </a:rPr>
              <a:t> 40 </a:t>
            </a:r>
            <a:r>
              <a:rPr lang="en-US" sz="1800" dirty="0" err="1" smtClean="0">
                <a:solidFill>
                  <a:schemeClr val="tx1"/>
                </a:solidFill>
              </a:rPr>
              <a:t>bao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err="1" smtClean="0">
                <a:solidFill>
                  <a:schemeClr val="tx1"/>
                </a:solidFill>
              </a:rPr>
              <a:t>ngô</a:t>
            </a:r>
            <a:r>
              <a:rPr lang="en-US" sz="1800" smtClean="0">
                <a:solidFill>
                  <a:schemeClr val="tx1"/>
                </a:solidFill>
              </a:rPr>
              <a:t> là: </a:t>
            </a:r>
            <a:endParaRPr lang="en-US" sz="1800" dirty="0" smtClean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 60 x 40 </a:t>
            </a:r>
            <a:r>
              <a:rPr lang="en-US" sz="1800" smtClean="0">
                <a:solidFill>
                  <a:schemeClr val="tx1"/>
                </a:solidFill>
              </a:rPr>
              <a:t>= 2 400 </a:t>
            </a:r>
            <a:r>
              <a:rPr lang="en-US" sz="1800" dirty="0" smtClean="0">
                <a:solidFill>
                  <a:schemeClr val="tx1"/>
                </a:solidFill>
              </a:rPr>
              <a:t>(kg)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58647" y="3864742"/>
            <a:ext cx="5059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smtClean="0">
                <a:solidFill>
                  <a:schemeClr val="tx1"/>
                </a:solidFill>
              </a:rPr>
              <a:t>Ô </a:t>
            </a:r>
            <a:r>
              <a:rPr lang="en-US" sz="1800" dirty="0" err="1" smtClean="0">
                <a:solidFill>
                  <a:schemeClr val="tx1"/>
                </a:solidFill>
              </a:rPr>
              <a:t>tô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chở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tất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cả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số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kilôgam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gạo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và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ngô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là</a:t>
            </a:r>
            <a:r>
              <a:rPr lang="en-US" sz="1800" dirty="0" smtClean="0">
                <a:solidFill>
                  <a:schemeClr val="tx1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1800" smtClean="0">
                <a:solidFill>
                  <a:schemeClr val="tx1"/>
                </a:solidFill>
              </a:rPr>
              <a:t>1 500 + 2 400 = 3 900 </a:t>
            </a:r>
            <a:r>
              <a:rPr lang="en-US" sz="1800" dirty="0" smtClean="0">
                <a:solidFill>
                  <a:schemeClr val="tx1"/>
                </a:solidFill>
              </a:rPr>
              <a:t>(kg)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401035" y="4637609"/>
            <a:ext cx="2717292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err="1" smtClean="0">
                <a:solidFill>
                  <a:schemeClr val="tx1"/>
                </a:solidFill>
              </a:rPr>
              <a:t>Đáp</a:t>
            </a:r>
            <a:r>
              <a:rPr lang="en-US" sz="1800" smtClean="0">
                <a:solidFill>
                  <a:schemeClr val="tx1"/>
                </a:solidFill>
              </a:rPr>
              <a:t> số: 3 900 </a:t>
            </a:r>
            <a:r>
              <a:rPr lang="en-US" sz="1800" dirty="0" smtClean="0">
                <a:solidFill>
                  <a:schemeClr val="tx1"/>
                </a:solidFill>
              </a:rPr>
              <a:t>(</a:t>
            </a:r>
            <a:r>
              <a:rPr lang="en-US" sz="1800" smtClean="0">
                <a:solidFill>
                  <a:schemeClr val="tx1"/>
                </a:solidFill>
              </a:rPr>
              <a:t>kg).</a:t>
            </a:r>
            <a:endParaRPr lang="en-US" sz="1800" dirty="0" smtClean="0">
              <a:solidFill>
                <a:srgbClr val="00B0F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5628" y="1683353"/>
            <a:ext cx="3431445" cy="227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286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8" grpId="0"/>
      <p:bldP spid="19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8512" y="513318"/>
            <a:ext cx="4657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VẬN DỤNG</a:t>
            </a:r>
            <a:endParaRPr lang="vi-VN" sz="3200" b="1" dirty="0">
              <a:solidFill>
                <a:schemeClr val="bg1"/>
              </a:solidFill>
            </a:endParaRPr>
          </a:p>
        </p:txBody>
      </p:sp>
      <p:sp>
        <p:nvSpPr>
          <p:cNvPr id="5" name="Google Shape;905;p46"/>
          <p:cNvSpPr/>
          <p:nvPr/>
        </p:nvSpPr>
        <p:spPr>
          <a:xfrm>
            <a:off x="256409" y="648419"/>
            <a:ext cx="316408" cy="314571"/>
          </a:xfrm>
          <a:custGeom>
            <a:avLst/>
            <a:gdLst/>
            <a:ahLst/>
            <a:cxnLst/>
            <a:rect l="l" t="t" r="r" b="b"/>
            <a:pathLst>
              <a:path w="16708" h="16611" fill="none" extrusionOk="0">
                <a:moveTo>
                  <a:pt x="414" y="8842"/>
                </a:moveTo>
                <a:lnTo>
                  <a:pt x="8403" y="1048"/>
                </a:lnTo>
                <a:lnTo>
                  <a:pt x="8403" y="1048"/>
                </a:lnTo>
                <a:lnTo>
                  <a:pt x="8500" y="951"/>
                </a:lnTo>
                <a:lnTo>
                  <a:pt x="8597" y="829"/>
                </a:lnTo>
                <a:lnTo>
                  <a:pt x="8865" y="658"/>
                </a:lnTo>
                <a:lnTo>
                  <a:pt x="9158" y="488"/>
                </a:lnTo>
                <a:lnTo>
                  <a:pt x="9450" y="317"/>
                </a:lnTo>
                <a:lnTo>
                  <a:pt x="9450" y="317"/>
                </a:lnTo>
                <a:lnTo>
                  <a:pt x="9839" y="171"/>
                </a:lnTo>
                <a:lnTo>
                  <a:pt x="10180" y="74"/>
                </a:lnTo>
                <a:lnTo>
                  <a:pt x="10497" y="25"/>
                </a:lnTo>
                <a:lnTo>
                  <a:pt x="10814" y="1"/>
                </a:lnTo>
                <a:lnTo>
                  <a:pt x="15344" y="1"/>
                </a:lnTo>
                <a:lnTo>
                  <a:pt x="15344" y="1"/>
                </a:lnTo>
                <a:lnTo>
                  <a:pt x="15465" y="1"/>
                </a:lnTo>
                <a:lnTo>
                  <a:pt x="15587" y="49"/>
                </a:lnTo>
                <a:lnTo>
                  <a:pt x="15855" y="122"/>
                </a:lnTo>
                <a:lnTo>
                  <a:pt x="16099" y="269"/>
                </a:lnTo>
                <a:lnTo>
                  <a:pt x="16294" y="415"/>
                </a:lnTo>
                <a:lnTo>
                  <a:pt x="16294" y="415"/>
                </a:lnTo>
                <a:lnTo>
                  <a:pt x="16391" y="537"/>
                </a:lnTo>
                <a:lnTo>
                  <a:pt x="16488" y="658"/>
                </a:lnTo>
                <a:lnTo>
                  <a:pt x="16561" y="780"/>
                </a:lnTo>
                <a:lnTo>
                  <a:pt x="16610" y="902"/>
                </a:lnTo>
                <a:lnTo>
                  <a:pt x="16659" y="1048"/>
                </a:lnTo>
                <a:lnTo>
                  <a:pt x="16683" y="1170"/>
                </a:lnTo>
                <a:lnTo>
                  <a:pt x="16708" y="1486"/>
                </a:lnTo>
                <a:lnTo>
                  <a:pt x="16708" y="5992"/>
                </a:lnTo>
                <a:lnTo>
                  <a:pt x="16708" y="5992"/>
                </a:lnTo>
                <a:lnTo>
                  <a:pt x="16683" y="6309"/>
                </a:lnTo>
                <a:lnTo>
                  <a:pt x="16635" y="6625"/>
                </a:lnTo>
                <a:lnTo>
                  <a:pt x="16537" y="6942"/>
                </a:lnTo>
                <a:lnTo>
                  <a:pt x="16391" y="7258"/>
                </a:lnTo>
                <a:lnTo>
                  <a:pt x="16391" y="7258"/>
                </a:lnTo>
                <a:lnTo>
                  <a:pt x="16342" y="7453"/>
                </a:lnTo>
                <a:lnTo>
                  <a:pt x="16294" y="7624"/>
                </a:lnTo>
                <a:lnTo>
                  <a:pt x="16196" y="7770"/>
                </a:lnTo>
                <a:lnTo>
                  <a:pt x="16123" y="7916"/>
                </a:lnTo>
                <a:lnTo>
                  <a:pt x="15928" y="8160"/>
                </a:lnTo>
                <a:lnTo>
                  <a:pt x="15758" y="8403"/>
                </a:lnTo>
                <a:lnTo>
                  <a:pt x="7891" y="16197"/>
                </a:lnTo>
                <a:lnTo>
                  <a:pt x="7891" y="16197"/>
                </a:lnTo>
                <a:lnTo>
                  <a:pt x="7794" y="16294"/>
                </a:lnTo>
                <a:lnTo>
                  <a:pt x="7696" y="16392"/>
                </a:lnTo>
                <a:lnTo>
                  <a:pt x="7574" y="16465"/>
                </a:lnTo>
                <a:lnTo>
                  <a:pt x="7453" y="16513"/>
                </a:lnTo>
                <a:lnTo>
                  <a:pt x="7185" y="16586"/>
                </a:lnTo>
                <a:lnTo>
                  <a:pt x="6941" y="16611"/>
                </a:lnTo>
                <a:lnTo>
                  <a:pt x="6941" y="16611"/>
                </a:lnTo>
                <a:lnTo>
                  <a:pt x="6649" y="16586"/>
                </a:lnTo>
                <a:lnTo>
                  <a:pt x="6503" y="16562"/>
                </a:lnTo>
                <a:lnTo>
                  <a:pt x="6381" y="16513"/>
                </a:lnTo>
                <a:lnTo>
                  <a:pt x="6235" y="16465"/>
                </a:lnTo>
                <a:lnTo>
                  <a:pt x="6113" y="16392"/>
                </a:lnTo>
                <a:lnTo>
                  <a:pt x="5991" y="16294"/>
                </a:lnTo>
                <a:lnTo>
                  <a:pt x="5894" y="16197"/>
                </a:lnTo>
                <a:lnTo>
                  <a:pt x="414" y="10839"/>
                </a:lnTo>
                <a:lnTo>
                  <a:pt x="414" y="10839"/>
                </a:lnTo>
                <a:lnTo>
                  <a:pt x="268" y="10595"/>
                </a:lnTo>
                <a:lnTo>
                  <a:pt x="122" y="10352"/>
                </a:lnTo>
                <a:lnTo>
                  <a:pt x="24" y="10108"/>
                </a:lnTo>
                <a:lnTo>
                  <a:pt x="0" y="10011"/>
                </a:lnTo>
                <a:lnTo>
                  <a:pt x="0" y="9889"/>
                </a:lnTo>
                <a:lnTo>
                  <a:pt x="0" y="9889"/>
                </a:lnTo>
                <a:lnTo>
                  <a:pt x="0" y="9718"/>
                </a:lnTo>
                <a:lnTo>
                  <a:pt x="24" y="9597"/>
                </a:lnTo>
                <a:lnTo>
                  <a:pt x="122" y="9329"/>
                </a:lnTo>
                <a:lnTo>
                  <a:pt x="268" y="9061"/>
                </a:lnTo>
                <a:lnTo>
                  <a:pt x="414" y="8842"/>
                </a:lnTo>
                <a:lnTo>
                  <a:pt x="414" y="8842"/>
                </a:lnTo>
                <a:close/>
                <a:moveTo>
                  <a:pt x="12519" y="4190"/>
                </a:moveTo>
                <a:lnTo>
                  <a:pt x="12519" y="4190"/>
                </a:lnTo>
                <a:lnTo>
                  <a:pt x="12689" y="4336"/>
                </a:lnTo>
                <a:lnTo>
                  <a:pt x="12859" y="4433"/>
                </a:lnTo>
                <a:lnTo>
                  <a:pt x="13030" y="4482"/>
                </a:lnTo>
                <a:lnTo>
                  <a:pt x="13249" y="4482"/>
                </a:lnTo>
                <a:lnTo>
                  <a:pt x="13249" y="4482"/>
                </a:lnTo>
                <a:lnTo>
                  <a:pt x="13444" y="4482"/>
                </a:lnTo>
                <a:lnTo>
                  <a:pt x="13615" y="4433"/>
                </a:lnTo>
                <a:lnTo>
                  <a:pt x="13761" y="4336"/>
                </a:lnTo>
                <a:lnTo>
                  <a:pt x="13882" y="4190"/>
                </a:lnTo>
                <a:lnTo>
                  <a:pt x="13882" y="4190"/>
                </a:lnTo>
                <a:lnTo>
                  <a:pt x="14029" y="4044"/>
                </a:lnTo>
                <a:lnTo>
                  <a:pt x="14102" y="3873"/>
                </a:lnTo>
                <a:lnTo>
                  <a:pt x="14150" y="3727"/>
                </a:lnTo>
                <a:lnTo>
                  <a:pt x="14175" y="3557"/>
                </a:lnTo>
                <a:lnTo>
                  <a:pt x="14175" y="3557"/>
                </a:lnTo>
                <a:lnTo>
                  <a:pt x="14150" y="3362"/>
                </a:lnTo>
                <a:lnTo>
                  <a:pt x="14102" y="3167"/>
                </a:lnTo>
                <a:lnTo>
                  <a:pt x="14029" y="2996"/>
                </a:lnTo>
                <a:lnTo>
                  <a:pt x="13882" y="2850"/>
                </a:lnTo>
                <a:lnTo>
                  <a:pt x="13882" y="2850"/>
                </a:lnTo>
                <a:lnTo>
                  <a:pt x="13761" y="2728"/>
                </a:lnTo>
                <a:lnTo>
                  <a:pt x="13615" y="2655"/>
                </a:lnTo>
                <a:lnTo>
                  <a:pt x="13444" y="2582"/>
                </a:lnTo>
                <a:lnTo>
                  <a:pt x="13249" y="2558"/>
                </a:lnTo>
                <a:lnTo>
                  <a:pt x="13249" y="2558"/>
                </a:lnTo>
                <a:lnTo>
                  <a:pt x="13030" y="2582"/>
                </a:lnTo>
                <a:lnTo>
                  <a:pt x="12859" y="2655"/>
                </a:lnTo>
                <a:lnTo>
                  <a:pt x="12689" y="2728"/>
                </a:lnTo>
                <a:lnTo>
                  <a:pt x="12519" y="2850"/>
                </a:lnTo>
                <a:lnTo>
                  <a:pt x="12519" y="2850"/>
                </a:lnTo>
                <a:lnTo>
                  <a:pt x="12445" y="2996"/>
                </a:lnTo>
                <a:lnTo>
                  <a:pt x="12372" y="3167"/>
                </a:lnTo>
                <a:lnTo>
                  <a:pt x="12324" y="3362"/>
                </a:lnTo>
                <a:lnTo>
                  <a:pt x="12324" y="3557"/>
                </a:lnTo>
                <a:lnTo>
                  <a:pt x="12324" y="3557"/>
                </a:lnTo>
                <a:lnTo>
                  <a:pt x="12324" y="3727"/>
                </a:lnTo>
                <a:lnTo>
                  <a:pt x="12372" y="3873"/>
                </a:lnTo>
                <a:lnTo>
                  <a:pt x="12445" y="4044"/>
                </a:lnTo>
                <a:lnTo>
                  <a:pt x="12519" y="4190"/>
                </a:lnTo>
                <a:lnTo>
                  <a:pt x="12519" y="4190"/>
                </a:lnTo>
                <a:close/>
              </a:path>
            </a:pathLst>
          </a:custGeom>
          <a:noFill/>
          <a:ln w="1217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0" y="1098093"/>
            <a:ext cx="8814816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 smtClean="0">
                <a:solidFill>
                  <a:srgbClr val="0070C0"/>
                </a:solidFill>
              </a:rPr>
              <a:t>1.35</a:t>
            </a:r>
            <a:r>
              <a:rPr lang="en-US" sz="1800" dirty="0" smtClean="0">
                <a:solidFill>
                  <a:srgbClr val="00B0F0"/>
                </a:solidFill>
              </a:rPr>
              <a:t>.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Trong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tháng</a:t>
            </a:r>
            <a:r>
              <a:rPr lang="en-US" sz="1800" dirty="0" smtClean="0">
                <a:solidFill>
                  <a:schemeClr val="tx1"/>
                </a:solidFill>
              </a:rPr>
              <a:t> 7 </a:t>
            </a:r>
            <a:r>
              <a:rPr lang="en-US" sz="1800" dirty="0" err="1" smtClean="0">
                <a:solidFill>
                  <a:schemeClr val="tx1"/>
                </a:solidFill>
              </a:rPr>
              <a:t>nhà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ông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Khánh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dùng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hết</a:t>
            </a:r>
            <a:r>
              <a:rPr lang="en-US" sz="1800" dirty="0" smtClean="0">
                <a:solidFill>
                  <a:schemeClr val="tx1"/>
                </a:solidFill>
              </a:rPr>
              <a:t> 115 </a:t>
            </a:r>
            <a:r>
              <a:rPr lang="en-US" sz="1800" dirty="0" err="1" smtClean="0">
                <a:solidFill>
                  <a:schemeClr val="tx1"/>
                </a:solidFill>
              </a:rPr>
              <a:t>số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điện</a:t>
            </a:r>
            <a:r>
              <a:rPr lang="en-US" sz="1800" dirty="0" smtClean="0">
                <a:solidFill>
                  <a:schemeClr val="tx1"/>
                </a:solidFill>
              </a:rPr>
              <a:t>. </a:t>
            </a:r>
            <a:r>
              <a:rPr lang="en-US" sz="1800" dirty="0" err="1" smtClean="0">
                <a:solidFill>
                  <a:schemeClr val="tx1"/>
                </a:solidFill>
              </a:rPr>
              <a:t>Hỏi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ông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Khánh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phải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trả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bao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nhiêu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tiền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điện</a:t>
            </a:r>
            <a:r>
              <a:rPr lang="en-US" sz="1800" dirty="0" smtClean="0">
                <a:solidFill>
                  <a:schemeClr val="tx1"/>
                </a:solidFill>
              </a:rPr>
              <a:t>, </a:t>
            </a:r>
            <a:r>
              <a:rPr lang="en-US" sz="1800" dirty="0" err="1" smtClean="0">
                <a:solidFill>
                  <a:schemeClr val="tx1"/>
                </a:solidFill>
              </a:rPr>
              <a:t>biết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đơn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giá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điện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như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sau</a:t>
            </a:r>
            <a:r>
              <a:rPr lang="en-US" sz="1800" dirty="0" smtClean="0">
                <a:solidFill>
                  <a:schemeClr val="tx1"/>
                </a:solidFill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1800" dirty="0" err="1" smtClean="0">
                <a:solidFill>
                  <a:schemeClr val="tx1"/>
                </a:solidFill>
              </a:rPr>
              <a:t>Giá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tiền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cho</a:t>
            </a:r>
            <a:r>
              <a:rPr lang="en-US" sz="1800" dirty="0" smtClean="0">
                <a:solidFill>
                  <a:schemeClr val="tx1"/>
                </a:solidFill>
              </a:rPr>
              <a:t> 50 </a:t>
            </a:r>
            <a:r>
              <a:rPr lang="en-US" sz="1800" dirty="0" err="1" smtClean="0">
                <a:solidFill>
                  <a:schemeClr val="tx1"/>
                </a:solidFill>
              </a:rPr>
              <a:t>số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đầu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tiên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là</a:t>
            </a:r>
            <a:r>
              <a:rPr lang="en-US" sz="1800" dirty="0" smtClean="0">
                <a:solidFill>
                  <a:schemeClr val="tx1"/>
                </a:solidFill>
              </a:rPr>
              <a:t> 1 678 </a:t>
            </a:r>
            <a:r>
              <a:rPr lang="en-US" sz="1800" dirty="0" err="1" smtClean="0">
                <a:solidFill>
                  <a:schemeClr val="tx1"/>
                </a:solidFill>
              </a:rPr>
              <a:t>đồng</a:t>
            </a:r>
            <a:r>
              <a:rPr lang="en-US" sz="1800" dirty="0" smtClean="0">
                <a:solidFill>
                  <a:schemeClr val="tx1"/>
                </a:solidFill>
              </a:rPr>
              <a:t>/</a:t>
            </a:r>
            <a:r>
              <a:rPr lang="en-US" sz="1800" dirty="0" err="1" smtClean="0">
                <a:solidFill>
                  <a:schemeClr val="tx1"/>
                </a:solidFill>
              </a:rPr>
              <a:t>số</a:t>
            </a:r>
            <a:r>
              <a:rPr lang="en-US" sz="1800" dirty="0" smtClean="0">
                <a:solidFill>
                  <a:schemeClr val="tx1"/>
                </a:solidFill>
              </a:rPr>
              <a:t>;</a:t>
            </a:r>
          </a:p>
          <a:p>
            <a:pPr algn="just">
              <a:lnSpc>
                <a:spcPct val="150000"/>
              </a:lnSpc>
            </a:pPr>
            <a:r>
              <a:rPr lang="en-US" sz="1800" dirty="0" err="1">
                <a:solidFill>
                  <a:schemeClr val="tx1"/>
                </a:solidFill>
              </a:rPr>
              <a:t>Giá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tiền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cho</a:t>
            </a:r>
            <a:r>
              <a:rPr lang="en-US" sz="1800" dirty="0">
                <a:solidFill>
                  <a:schemeClr val="tx1"/>
                </a:solidFill>
              </a:rPr>
              <a:t> 50 </a:t>
            </a:r>
            <a:r>
              <a:rPr lang="en-US" sz="1800" dirty="0" err="1">
                <a:solidFill>
                  <a:schemeClr val="tx1"/>
                </a:solidFill>
              </a:rPr>
              <a:t>số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điện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tiếp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theo</a:t>
            </a:r>
            <a:r>
              <a:rPr lang="en-US" sz="1800" dirty="0">
                <a:solidFill>
                  <a:schemeClr val="tx1"/>
                </a:solidFill>
              </a:rPr>
              <a:t> (</a:t>
            </a:r>
            <a:r>
              <a:rPr lang="en-US" sz="1800" dirty="0" err="1">
                <a:solidFill>
                  <a:schemeClr val="tx1"/>
                </a:solidFill>
              </a:rPr>
              <a:t>từ</a:t>
            </a:r>
            <a:r>
              <a:rPr lang="en-US" sz="1800" dirty="0">
                <a:solidFill>
                  <a:schemeClr val="tx1"/>
                </a:solidFill>
              </a:rPr>
              <a:t> 51 </a:t>
            </a:r>
            <a:r>
              <a:rPr lang="en-US" sz="1800" dirty="0" err="1">
                <a:solidFill>
                  <a:schemeClr val="tx1"/>
                </a:solidFill>
              </a:rPr>
              <a:t>đến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số</a:t>
            </a:r>
            <a:r>
              <a:rPr lang="en-US" sz="1800" dirty="0">
                <a:solidFill>
                  <a:schemeClr val="tx1"/>
                </a:solidFill>
              </a:rPr>
              <a:t> 100) </a:t>
            </a:r>
            <a:r>
              <a:rPr lang="en-US" sz="1800" dirty="0" err="1">
                <a:solidFill>
                  <a:schemeClr val="tx1"/>
                </a:solidFill>
              </a:rPr>
              <a:t>là</a:t>
            </a:r>
            <a:r>
              <a:rPr lang="en-US" sz="1800" dirty="0">
                <a:solidFill>
                  <a:schemeClr val="tx1"/>
                </a:solidFill>
              </a:rPr>
              <a:t> 1 734 </a:t>
            </a:r>
            <a:r>
              <a:rPr lang="en-US" sz="1800" dirty="0" err="1">
                <a:solidFill>
                  <a:schemeClr val="tx1"/>
                </a:solidFill>
              </a:rPr>
              <a:t>đồng</a:t>
            </a:r>
            <a:r>
              <a:rPr lang="en-US" sz="1800" dirty="0">
                <a:solidFill>
                  <a:schemeClr val="tx1"/>
                </a:solidFill>
              </a:rPr>
              <a:t>/</a:t>
            </a:r>
            <a:r>
              <a:rPr lang="en-US" sz="1800" dirty="0" err="1">
                <a:solidFill>
                  <a:schemeClr val="tx1"/>
                </a:solidFill>
              </a:rPr>
              <a:t>số</a:t>
            </a:r>
            <a:r>
              <a:rPr lang="en-US" sz="1800" dirty="0">
                <a:solidFill>
                  <a:schemeClr val="tx1"/>
                </a:solidFill>
              </a:rPr>
              <a:t>;</a:t>
            </a:r>
          </a:p>
          <a:p>
            <a:pPr algn="just">
              <a:lnSpc>
                <a:spcPct val="150000"/>
              </a:lnSpc>
            </a:pPr>
            <a:r>
              <a:rPr lang="en-US" sz="1800" dirty="0" err="1">
                <a:solidFill>
                  <a:schemeClr val="tx1"/>
                </a:solidFill>
              </a:rPr>
              <a:t>Giá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tiền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cho</a:t>
            </a:r>
            <a:r>
              <a:rPr lang="en-US" sz="1800" dirty="0">
                <a:solidFill>
                  <a:schemeClr val="tx1"/>
                </a:solidFill>
              </a:rPr>
              <a:t> 100 </a:t>
            </a:r>
            <a:r>
              <a:rPr lang="en-US" sz="1800" dirty="0" err="1">
                <a:solidFill>
                  <a:schemeClr val="tx1"/>
                </a:solidFill>
              </a:rPr>
              <a:t>số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tiếp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err="1">
                <a:solidFill>
                  <a:schemeClr val="tx1"/>
                </a:solidFill>
              </a:rPr>
              <a:t>theo</a:t>
            </a:r>
            <a:r>
              <a:rPr lang="en-US" sz="1800">
                <a:solidFill>
                  <a:schemeClr val="tx1"/>
                </a:solidFill>
              </a:rPr>
              <a:t> </a:t>
            </a:r>
            <a:r>
              <a:rPr lang="en-US" sz="1800" smtClean="0">
                <a:solidFill>
                  <a:schemeClr val="tx1"/>
                </a:solidFill>
              </a:rPr>
              <a:t>(từ </a:t>
            </a:r>
            <a:r>
              <a:rPr lang="en-US" sz="1800" dirty="0" err="1">
                <a:solidFill>
                  <a:schemeClr val="tx1"/>
                </a:solidFill>
              </a:rPr>
              <a:t>số</a:t>
            </a:r>
            <a:r>
              <a:rPr lang="en-US" sz="1800" dirty="0">
                <a:solidFill>
                  <a:schemeClr val="tx1"/>
                </a:solidFill>
              </a:rPr>
              <a:t> 101 </a:t>
            </a:r>
            <a:r>
              <a:rPr lang="en-US" sz="1800" dirty="0" err="1">
                <a:solidFill>
                  <a:schemeClr val="tx1"/>
                </a:solidFill>
              </a:rPr>
              <a:t>đến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số</a:t>
            </a:r>
            <a:r>
              <a:rPr lang="en-US" sz="1800" dirty="0">
                <a:solidFill>
                  <a:schemeClr val="tx1"/>
                </a:solidFill>
              </a:rPr>
              <a:t> 200) </a:t>
            </a:r>
            <a:r>
              <a:rPr lang="en-US" sz="1800" dirty="0" err="1">
                <a:solidFill>
                  <a:schemeClr val="tx1"/>
                </a:solidFill>
              </a:rPr>
              <a:t>là</a:t>
            </a:r>
            <a:r>
              <a:rPr lang="en-US" sz="1800" dirty="0">
                <a:solidFill>
                  <a:schemeClr val="tx1"/>
                </a:solidFill>
              </a:rPr>
              <a:t> 2 014 </a:t>
            </a:r>
            <a:r>
              <a:rPr lang="en-US" sz="1800" dirty="0" err="1">
                <a:solidFill>
                  <a:schemeClr val="tx1"/>
                </a:solidFill>
              </a:rPr>
              <a:t>đồng</a:t>
            </a:r>
            <a:r>
              <a:rPr lang="en-US" sz="1800" dirty="0">
                <a:solidFill>
                  <a:schemeClr val="tx1"/>
                </a:solidFill>
              </a:rPr>
              <a:t>/</a:t>
            </a:r>
            <a:r>
              <a:rPr lang="en-US" sz="1800" dirty="0" err="1">
                <a:solidFill>
                  <a:schemeClr val="tx1"/>
                </a:solidFill>
              </a:rPr>
              <a:t>số</a:t>
            </a:r>
            <a:r>
              <a:rPr lang="en-US" sz="1800" dirty="0">
                <a:solidFill>
                  <a:schemeClr val="tx1"/>
                </a:solidFill>
              </a:rPr>
              <a:t>.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4592" y="3410382"/>
            <a:ext cx="424281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err="1" smtClean="0">
                <a:solidFill>
                  <a:schemeClr val="tx1"/>
                </a:solidFill>
              </a:rPr>
              <a:t>Có</a:t>
            </a:r>
            <a:r>
              <a:rPr lang="en-US" sz="1800" dirty="0" smtClean="0">
                <a:solidFill>
                  <a:schemeClr val="tx1"/>
                </a:solidFill>
              </a:rPr>
              <a:t>: 115 = 50 + </a:t>
            </a:r>
            <a:r>
              <a:rPr lang="en-US" sz="1800" smtClean="0">
                <a:solidFill>
                  <a:schemeClr val="tx1"/>
                </a:solidFill>
              </a:rPr>
              <a:t>50 + 15</a:t>
            </a:r>
            <a:endParaRPr lang="en-US" sz="1800" dirty="0" smtClean="0">
              <a:solidFill>
                <a:srgbClr val="00B0F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54589" y="3866917"/>
            <a:ext cx="67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err="1" smtClean="0">
                <a:solidFill>
                  <a:schemeClr val="tx1"/>
                </a:solidFill>
              </a:rPr>
              <a:t>Ông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Khánh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phải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trả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số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tiền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điện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cho</a:t>
            </a:r>
            <a:r>
              <a:rPr lang="en-US" sz="1800" dirty="0" smtClean="0">
                <a:solidFill>
                  <a:schemeClr val="tx1"/>
                </a:solidFill>
              </a:rPr>
              <a:t> 115 </a:t>
            </a:r>
            <a:r>
              <a:rPr lang="en-US" sz="1800" dirty="0" err="1" smtClean="0">
                <a:solidFill>
                  <a:schemeClr val="tx1"/>
                </a:solidFill>
              </a:rPr>
              <a:t>số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điện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là</a:t>
            </a:r>
            <a:r>
              <a:rPr lang="en-US" sz="1800" dirty="0" smtClean="0">
                <a:solidFill>
                  <a:schemeClr val="tx1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1800" dirty="0" smtClean="0">
                <a:solidFill>
                  <a:schemeClr val="tx1"/>
                </a:solidFill>
              </a:rPr>
              <a:t>50 x 1 678 + 50 x 1 734 + </a:t>
            </a:r>
            <a:r>
              <a:rPr lang="en-US" sz="1800" smtClean="0">
                <a:solidFill>
                  <a:schemeClr val="tx1"/>
                </a:solidFill>
              </a:rPr>
              <a:t>2 014. 15 </a:t>
            </a:r>
            <a:r>
              <a:rPr lang="en-US" sz="1800" dirty="0" smtClean="0">
                <a:solidFill>
                  <a:schemeClr val="tx1"/>
                </a:solidFill>
              </a:rPr>
              <a:t>= 200 810 (</a:t>
            </a:r>
            <a:r>
              <a:rPr lang="en-US" sz="1800" dirty="0" err="1" smtClean="0">
                <a:solidFill>
                  <a:schemeClr val="tx1"/>
                </a:solidFill>
              </a:rPr>
              <a:t>đồng</a:t>
            </a:r>
            <a:r>
              <a:rPr lang="en-US" sz="1800" dirty="0" smtClean="0">
                <a:solidFill>
                  <a:schemeClr val="tx1"/>
                </a:solidFill>
              </a:rPr>
              <a:t>) </a:t>
            </a:r>
            <a:endParaRPr lang="vi-VN" sz="1800" b="1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81238" y="4652890"/>
            <a:ext cx="424281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err="1" smtClean="0">
                <a:solidFill>
                  <a:schemeClr val="tx1"/>
                </a:solidFill>
              </a:rPr>
              <a:t>Đáp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số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: 200 810 </a:t>
            </a:r>
            <a:r>
              <a:rPr lang="en-US" sz="1800" dirty="0" err="1" smtClean="0">
                <a:solidFill>
                  <a:schemeClr val="tx1"/>
                </a:solidFill>
              </a:rPr>
              <a:t>đồng</a:t>
            </a:r>
            <a:r>
              <a:rPr lang="en-US" sz="1800" dirty="0" smtClean="0">
                <a:solidFill>
                  <a:schemeClr val="tx1"/>
                </a:solidFill>
              </a:rPr>
              <a:t>.</a:t>
            </a:r>
            <a:endParaRPr lang="vi-VN" sz="1800" b="1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9095" y="3271302"/>
            <a:ext cx="2047843" cy="187219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938674" y="3149685"/>
            <a:ext cx="76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i="1" u="sng" dirty="0" err="1">
                <a:solidFill>
                  <a:schemeClr val="tx1"/>
                </a:solidFill>
              </a:rPr>
              <a:t>Giải</a:t>
            </a:r>
            <a:r>
              <a:rPr lang="en-US" sz="1800" b="1" i="1" u="sng" dirty="0">
                <a:solidFill>
                  <a:schemeClr val="tx1"/>
                </a:solidFill>
              </a:rPr>
              <a:t>: </a:t>
            </a:r>
            <a:endParaRPr lang="vi-VN" sz="1800" b="1" i="1" u="sng" dirty="0"/>
          </a:p>
        </p:txBody>
      </p:sp>
    </p:spTree>
    <p:extLst>
      <p:ext uri="{BB962C8B-B14F-4D97-AF65-F5344CB8AC3E}">
        <p14:creationId xmlns:p14="http://schemas.microsoft.com/office/powerpoint/2010/main" val="2692118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91;p46"/>
          <p:cNvSpPr/>
          <p:nvPr/>
        </p:nvSpPr>
        <p:spPr>
          <a:xfrm>
            <a:off x="241457" y="564486"/>
            <a:ext cx="347787" cy="303492"/>
          </a:xfrm>
          <a:custGeom>
            <a:avLst/>
            <a:gdLst/>
            <a:ahLst/>
            <a:cxnLst/>
            <a:rect l="l" t="t" r="r" b="b"/>
            <a:pathLst>
              <a:path w="18365" h="16026" fill="none" extrusionOk="0">
                <a:moveTo>
                  <a:pt x="9182" y="0"/>
                </a:moveTo>
                <a:lnTo>
                  <a:pt x="0" y="8841"/>
                </a:lnTo>
                <a:lnTo>
                  <a:pt x="2874" y="8841"/>
                </a:lnTo>
                <a:lnTo>
                  <a:pt x="2874" y="15246"/>
                </a:lnTo>
                <a:lnTo>
                  <a:pt x="2874" y="15246"/>
                </a:lnTo>
                <a:lnTo>
                  <a:pt x="2899" y="15417"/>
                </a:lnTo>
                <a:lnTo>
                  <a:pt x="2947" y="15563"/>
                </a:lnTo>
                <a:lnTo>
                  <a:pt x="3020" y="15685"/>
                </a:lnTo>
                <a:lnTo>
                  <a:pt x="3093" y="15806"/>
                </a:lnTo>
                <a:lnTo>
                  <a:pt x="3215" y="15904"/>
                </a:lnTo>
                <a:lnTo>
                  <a:pt x="3361" y="15977"/>
                </a:lnTo>
                <a:lnTo>
                  <a:pt x="3508" y="16026"/>
                </a:lnTo>
                <a:lnTo>
                  <a:pt x="3654" y="16026"/>
                </a:lnTo>
                <a:lnTo>
                  <a:pt x="7404" y="16026"/>
                </a:lnTo>
                <a:lnTo>
                  <a:pt x="7404" y="13420"/>
                </a:lnTo>
                <a:lnTo>
                  <a:pt x="7404" y="13420"/>
                </a:lnTo>
                <a:lnTo>
                  <a:pt x="7429" y="13127"/>
                </a:lnTo>
                <a:lnTo>
                  <a:pt x="7526" y="12860"/>
                </a:lnTo>
                <a:lnTo>
                  <a:pt x="7648" y="12616"/>
                </a:lnTo>
                <a:lnTo>
                  <a:pt x="7818" y="12421"/>
                </a:lnTo>
                <a:lnTo>
                  <a:pt x="8038" y="12251"/>
                </a:lnTo>
                <a:lnTo>
                  <a:pt x="8257" y="12129"/>
                </a:lnTo>
                <a:lnTo>
                  <a:pt x="8525" y="12031"/>
                </a:lnTo>
                <a:lnTo>
                  <a:pt x="8817" y="12007"/>
                </a:lnTo>
                <a:lnTo>
                  <a:pt x="9548" y="12007"/>
                </a:lnTo>
                <a:lnTo>
                  <a:pt x="9548" y="12007"/>
                </a:lnTo>
                <a:lnTo>
                  <a:pt x="9840" y="12031"/>
                </a:lnTo>
                <a:lnTo>
                  <a:pt x="10108" y="12129"/>
                </a:lnTo>
                <a:lnTo>
                  <a:pt x="10327" y="12251"/>
                </a:lnTo>
                <a:lnTo>
                  <a:pt x="10546" y="12421"/>
                </a:lnTo>
                <a:lnTo>
                  <a:pt x="10717" y="12616"/>
                </a:lnTo>
                <a:lnTo>
                  <a:pt x="10838" y="12860"/>
                </a:lnTo>
                <a:lnTo>
                  <a:pt x="10936" y="13127"/>
                </a:lnTo>
                <a:lnTo>
                  <a:pt x="10960" y="13420"/>
                </a:lnTo>
                <a:lnTo>
                  <a:pt x="10960" y="16026"/>
                </a:lnTo>
                <a:lnTo>
                  <a:pt x="14711" y="16026"/>
                </a:lnTo>
                <a:lnTo>
                  <a:pt x="14711" y="16026"/>
                </a:lnTo>
                <a:lnTo>
                  <a:pt x="14857" y="16026"/>
                </a:lnTo>
                <a:lnTo>
                  <a:pt x="15003" y="15977"/>
                </a:lnTo>
                <a:lnTo>
                  <a:pt x="15149" y="15904"/>
                </a:lnTo>
                <a:lnTo>
                  <a:pt x="15271" y="15806"/>
                </a:lnTo>
                <a:lnTo>
                  <a:pt x="15344" y="15685"/>
                </a:lnTo>
                <a:lnTo>
                  <a:pt x="15417" y="15563"/>
                </a:lnTo>
                <a:lnTo>
                  <a:pt x="15466" y="15417"/>
                </a:lnTo>
                <a:lnTo>
                  <a:pt x="15490" y="15246"/>
                </a:lnTo>
                <a:lnTo>
                  <a:pt x="15490" y="8841"/>
                </a:lnTo>
                <a:lnTo>
                  <a:pt x="18364" y="8841"/>
                </a:lnTo>
                <a:lnTo>
                  <a:pt x="9182" y="0"/>
                </a:lnTo>
                <a:close/>
              </a:path>
            </a:pathLst>
          </a:custGeom>
          <a:noFill/>
          <a:ln w="1217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780288" y="423844"/>
            <a:ext cx="4657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chemeClr val="bg1"/>
                </a:solidFill>
              </a:rPr>
              <a:t>HƯỚNG DẪN VỀ NHÀ</a:t>
            </a:r>
            <a:endParaRPr lang="vi-VN" sz="32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7126" y="1700981"/>
            <a:ext cx="786384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pt-BR" sz="2400" dirty="0" smtClean="0">
                <a:latin typeface="+mn-lt"/>
                <a:ea typeface="Calibri" panose="020F0502020204030204" pitchFamily="34" charset="0"/>
              </a:rPr>
              <a:t>Ôn </a:t>
            </a:r>
            <a:r>
              <a:rPr lang="pt-BR" sz="2400" dirty="0">
                <a:latin typeface="+mn-lt"/>
                <a:ea typeface="Calibri" panose="020F0502020204030204" pitchFamily="34" charset="0"/>
              </a:rPr>
              <a:t>lại nội dung kiến thức đã học.</a:t>
            </a:r>
            <a:endParaRPr lang="en-US" sz="2400" dirty="0">
              <a:latin typeface="+mn-lt"/>
              <a:ea typeface="Calibri" panose="020F0502020204030204" pitchFamily="34" charset="0"/>
            </a:endParaRPr>
          </a:p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pt-BR" sz="2400" dirty="0" smtClean="0">
                <a:latin typeface="+mn-lt"/>
                <a:ea typeface="Calibri" panose="020F0502020204030204" pitchFamily="34" charset="0"/>
              </a:rPr>
              <a:t>Hoàn </a:t>
            </a:r>
            <a:r>
              <a:rPr lang="pt-BR" sz="2400" dirty="0">
                <a:latin typeface="+mn-lt"/>
                <a:ea typeface="Calibri" panose="020F0502020204030204" pitchFamily="34" charset="0"/>
              </a:rPr>
              <a:t>thành nốt các bài tập còn thiếu trên </a:t>
            </a:r>
            <a:r>
              <a:rPr lang="pt-BR" sz="2400" dirty="0" smtClean="0">
                <a:latin typeface="+mn-lt"/>
                <a:ea typeface="Calibri" panose="020F0502020204030204" pitchFamily="34" charset="0"/>
              </a:rPr>
              <a:t>lớp.</a:t>
            </a:r>
            <a:endParaRPr lang="en-US" sz="2400" dirty="0">
              <a:latin typeface="+mn-lt"/>
              <a:ea typeface="Calibri" panose="020F0502020204030204" pitchFamily="34" charset="0"/>
            </a:endParaRPr>
          </a:p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400" dirty="0" err="1" smtClean="0">
                <a:latin typeface="+mn-lt"/>
                <a:ea typeface="Calibri" panose="020F0502020204030204" pitchFamily="34" charset="0"/>
              </a:rPr>
              <a:t>Chuẩn</a:t>
            </a:r>
            <a:r>
              <a:rPr lang="en-US" sz="24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bị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bài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mới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smtClean="0">
                <a:latin typeface="+mn-lt"/>
                <a:ea typeface="Calibri" panose="020F0502020204030204" pitchFamily="34" charset="0"/>
              </a:rPr>
              <a:t>“</a:t>
            </a:r>
            <a:r>
              <a:rPr lang="en-US" sz="2400" b="1" dirty="0" err="1" smtClean="0">
                <a:latin typeface="+mn-lt"/>
                <a:ea typeface="Calibri" panose="020F0502020204030204" pitchFamily="34" charset="0"/>
              </a:rPr>
              <a:t>Lũy</a:t>
            </a:r>
            <a:r>
              <a:rPr lang="en-US" sz="2400" b="1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+mn-lt"/>
                <a:ea typeface="Calibri" panose="020F0502020204030204" pitchFamily="34" charset="0"/>
              </a:rPr>
              <a:t>thừa</a:t>
            </a:r>
            <a:r>
              <a:rPr lang="en-US" sz="2400" b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+mn-lt"/>
                <a:ea typeface="Calibri" panose="020F0502020204030204" pitchFamily="34" charset="0"/>
              </a:rPr>
              <a:t>với</a:t>
            </a:r>
            <a:r>
              <a:rPr lang="en-US" sz="2400" b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US" sz="2400" b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+mn-lt"/>
                <a:ea typeface="Calibri" panose="020F0502020204030204" pitchFamily="34" charset="0"/>
              </a:rPr>
              <a:t>mũ</a:t>
            </a:r>
            <a:r>
              <a:rPr lang="en-US" sz="2400" b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+mn-lt"/>
                <a:ea typeface="Calibri" panose="020F0502020204030204" pitchFamily="34" charset="0"/>
              </a:rPr>
              <a:t>tự</a:t>
            </a:r>
            <a:r>
              <a:rPr lang="en-US" sz="2400" b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+mn-lt"/>
                <a:ea typeface="Calibri" panose="020F0502020204030204" pitchFamily="34" charset="0"/>
              </a:rPr>
              <a:t>nhiên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”.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24272" y="564486"/>
            <a:ext cx="1973388" cy="171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742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  <p:sp>
        <p:nvSpPr>
          <p:cNvPr id="3" name="Rectangle 2"/>
          <p:cNvSpPr/>
          <p:nvPr/>
        </p:nvSpPr>
        <p:spPr>
          <a:xfrm>
            <a:off x="728713" y="1889792"/>
            <a:ext cx="659667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THANK YOU!!!</a:t>
            </a:r>
            <a:endParaRPr lang="en-US" sz="7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5472" y="0"/>
            <a:ext cx="1682496" cy="2744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998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ar: 5 Points 9">
            <a:extLst>
              <a:ext uri="{FF2B5EF4-FFF2-40B4-BE49-F238E27FC236}">
                <a16:creationId xmlns:a16="http://schemas.microsoft.com/office/drawing/2014/main" id="{75FE17B7-0B29-42F7-9F5D-E9FC82F61E90}"/>
              </a:ext>
            </a:extLst>
          </p:cNvPr>
          <p:cNvSpPr/>
          <p:nvPr/>
        </p:nvSpPr>
        <p:spPr>
          <a:xfrm>
            <a:off x="2988129" y="987879"/>
            <a:ext cx="3167743" cy="3167743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AE8F67B-0360-4E64-A353-BF62688823B3}"/>
              </a:ext>
            </a:extLst>
          </p:cNvPr>
          <p:cNvSpPr/>
          <p:nvPr/>
        </p:nvSpPr>
        <p:spPr>
          <a:xfrm>
            <a:off x="2262421" y="471193"/>
            <a:ext cx="4928273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800">
              <a:buClrTx/>
              <a:defRPr/>
            </a:pPr>
            <a:r>
              <a:rPr lang="en-US" sz="4050" b="1" kern="120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VIỆT NAM VÔ ĐỊCH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EA600BF-C2ED-4957-AC00-A80D89F47D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134" y="2487436"/>
            <a:ext cx="371475" cy="32861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5D9B580-C5E8-45B2-A1EF-E7199F53C9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219" y="1728785"/>
            <a:ext cx="371475" cy="32861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7EDFB4C-4700-4A7B-9607-731565FBCF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276" y="1435891"/>
            <a:ext cx="371475" cy="32861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7D0E068-19C2-43F5-B460-BC1DB84965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765" y="2057398"/>
            <a:ext cx="371475" cy="32861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AF924DE-F71B-40AE-A7C8-052F663021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796" y="2547595"/>
            <a:ext cx="371475" cy="32861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37D38D4-0C76-471D-AA2B-3A58640124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774" y="2383289"/>
            <a:ext cx="371475" cy="32861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2AC131E-4AC7-4656-8620-E8BD9A61AFB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02" b="96075" l="5859" r="66895">
                        <a14:foregroundMark x1="39355" y1="58073" x2="41797" y2="94737"/>
                        <a14:foregroundMark x1="37207" y1="93845" x2="46680" y2="93845"/>
                        <a14:foregroundMark x1="39063" y1="94737" x2="47266" y2="95004"/>
                        <a14:foregroundMark x1="38184" y1="93310" x2="50586" y2="885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781" r="29256"/>
          <a:stretch/>
        </p:blipFill>
        <p:spPr>
          <a:xfrm>
            <a:off x="-201886" y="1888786"/>
            <a:ext cx="2742277" cy="340413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95CAE58-9B77-499B-8225-17C5C1AD251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6589" b="100000" l="30273" r="100000">
                        <a14:foregroundMark x1="60449" y1="75521" x2="64160" y2="75521"/>
                        <a14:foregroundMark x1="37109" y1="71094" x2="38574" y2="70052"/>
                        <a14:foregroundMark x1="37109" y1="71354" x2="37109" y2="72135"/>
                        <a14:foregroundMark x1="36230" y1="95182" x2="34766" y2="99870"/>
                        <a14:foregroundMark x1="64941" y1="95833" x2="66211" y2="99870"/>
                        <a14:foregroundMark x1="73828" y1="95833" x2="76465" y2="97396"/>
                        <a14:foregroundMark x1="80176" y1="92969" x2="84473" y2="95703"/>
                        <a14:foregroundMark x1="93945" y1="93099" x2="99219" y2="98047"/>
                        <a14:foregroundMark x1="40820" y1="67057" x2="43848" y2="68620"/>
                        <a14:foregroundMark x1="46094" y1="65495" x2="46484" y2="67057"/>
                        <a14:backgroundMark x1="34766" y1="78776" x2="34961" y2="77865"/>
                        <a14:backgroundMark x1="45508" y1="80859" x2="46484" y2="80599"/>
                        <a14:backgroundMark x1="44434" y1="65234" x2="45117" y2="66406"/>
                        <a14:backgroundMark x1="36035" y1="73828" x2="35742" y2="74609"/>
                        <a14:backgroundMark x1="46094" y1="67969" x2="45508" y2="66667"/>
                        <a14:backgroundMark x1="42773" y1="65234" x2="44043" y2="65495"/>
                        <a14:backgroundMark x1="56152" y1="60026" x2="54297" y2="59505"/>
                        <a14:backgroundMark x1="56348" y1="74349" x2="56836" y2="748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905" t="36722" b="5175"/>
          <a:stretch/>
        </p:blipFill>
        <p:spPr>
          <a:xfrm>
            <a:off x="5129997" y="2736057"/>
            <a:ext cx="4054947" cy="2417462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1E429FBD-C62A-4B78-B188-3CE5FC4520CC}"/>
              </a:ext>
            </a:extLst>
          </p:cNvPr>
          <p:cNvSpPr/>
          <p:nvPr/>
        </p:nvSpPr>
        <p:spPr>
          <a:xfrm>
            <a:off x="1819927" y="1317491"/>
            <a:ext cx="5928804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800">
              <a:buClrTx/>
              <a:defRPr/>
            </a:pPr>
            <a:r>
              <a:rPr lang="en-US" sz="4050" b="1" kern="1200">
                <a:ln w="9525">
                  <a:solidFill>
                    <a:prstClr val="white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 TẬP LÀM THỦ MÔN</a:t>
            </a:r>
          </a:p>
        </p:txBody>
      </p:sp>
      <p:pic>
        <p:nvPicPr>
          <p:cNvPr id="2" name="crysta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394371" y="1660186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703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0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iu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758" y="786983"/>
            <a:ext cx="946486" cy="1257409"/>
          </a:xfrm>
          <a:prstGeom prst="rect">
            <a:avLst/>
          </a:prstGeom>
        </p:spPr>
      </p:pic>
      <p:pic>
        <p:nvPicPr>
          <p:cNvPr id="5" name="tha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157" y="572080"/>
            <a:ext cx="946486" cy="1472312"/>
          </a:xfrm>
          <a:prstGeom prst="rect">
            <a:avLst/>
          </a:prstGeom>
        </p:spPr>
      </p:pic>
      <p:pic>
        <p:nvPicPr>
          <p:cNvPr id="6" name="thua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315" y="983596"/>
            <a:ext cx="585267" cy="1060796"/>
          </a:xfrm>
          <a:prstGeom prst="rect">
            <a:avLst/>
          </a:prstGeom>
        </p:spPr>
      </p:pic>
      <p:pic>
        <p:nvPicPr>
          <p:cNvPr id="7" name="bo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239" y="2585120"/>
            <a:ext cx="443522" cy="443522"/>
          </a:xfrm>
          <a:prstGeom prst="rect">
            <a:avLst/>
          </a:prstGeom>
        </p:spPr>
      </p:pic>
      <p:sp>
        <p:nvSpPr>
          <p:cNvPr id="8" name="cauhoi"/>
          <p:cNvSpPr/>
          <p:nvPr/>
        </p:nvSpPr>
        <p:spPr>
          <a:xfrm>
            <a:off x="80009" y="2790496"/>
            <a:ext cx="8983980" cy="778874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1: </a:t>
            </a:r>
            <a:r>
              <a:rPr lang="en-US" sz="24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4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4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4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20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kern="12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547 . 63 + 547 . 37</a:t>
            </a:r>
            <a:endParaRPr lang="en-US" sz="2400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1"/>
          <p:cNvSpPr/>
          <p:nvPr/>
        </p:nvSpPr>
        <p:spPr>
          <a:xfrm>
            <a:off x="80010" y="3632943"/>
            <a:ext cx="4270229" cy="66800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400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400" kern="1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54 700</a:t>
            </a:r>
            <a:endParaRPr lang="en-US" sz="2400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3"/>
          <p:cNvSpPr/>
          <p:nvPr/>
        </p:nvSpPr>
        <p:spPr>
          <a:xfrm>
            <a:off x="80009" y="4413448"/>
            <a:ext cx="4270229" cy="66800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400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2400" kern="1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45  700</a:t>
            </a:r>
            <a:endParaRPr lang="en-US" sz="2400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2"/>
          <p:cNvSpPr/>
          <p:nvPr/>
        </p:nvSpPr>
        <p:spPr>
          <a:xfrm>
            <a:off x="4793761" y="3632943"/>
            <a:ext cx="4270229" cy="66800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400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4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kern="120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5 470</a:t>
            </a:r>
            <a:endParaRPr lang="en-US" sz="2400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4"/>
          <p:cNvSpPr/>
          <p:nvPr/>
        </p:nvSpPr>
        <p:spPr>
          <a:xfrm>
            <a:off x="4793760" y="4396330"/>
            <a:ext cx="4270229" cy="66800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400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2400" kern="1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54 733</a:t>
            </a:r>
            <a:endParaRPr lang="en-US" sz="2400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84" y="41682"/>
            <a:ext cx="2167316" cy="106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04207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12383 -0.31643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98" y="-158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-0.1625 -0.02106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25" y="-1065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ah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"/>
                            </p:stCondLst>
                            <p:childTnLst>
                              <p:par>
                                <p:cTn id="4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12734 -0.24768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67" y="-1238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7539 -0.02454 " pathEditMode="relative" rAng="0" ptsTypes="AA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63" y="-1227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5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50"/>
                            </p:stCondLst>
                            <p:childTnLst>
                              <p:par>
                                <p:cTn id="57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6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"/>
                            </p:stCondLst>
                            <p:childTnLst>
                              <p:par>
                                <p:cTn id="7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01589 -0.22523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-1127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7578 -0.02592 " pathEditMode="relative" rAng="0" ptsTypes="AA">
                                      <p:cBhvr>
                                        <p:cTn id="7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89" y="-1296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8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25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50"/>
                            </p:stCondLst>
                            <p:childTnLst>
                              <p:par>
                                <p:cTn id="88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3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0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750"/>
                            </p:stCondLst>
                            <p:childTnLst>
                              <p:par>
                                <p:cTn id="10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17643 -0.44676 " pathEditMode="relative" rAng="0" ptsTypes="AA">
                                      <p:cBhvr>
                                        <p:cTn id="10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80" y="-2173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17643 -0.44676 L -0.17422 -0.22824 " pathEditMode="relative" rAng="0" ptsTypes="AA">
                                      <p:cBhvr>
                                        <p:cTn id="10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10926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8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7734 -0.02592 " pathEditMode="relative" rAng="0" ptsTypes="AA">
                                      <p:cBhvr>
                                        <p:cTn id="1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67" y="-1296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500"/>
                            </p:stCondLst>
                            <p:childTnLst>
                              <p:par>
                                <p:cTn id="120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5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iu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758" y="786983"/>
            <a:ext cx="946486" cy="1257409"/>
          </a:xfrm>
          <a:prstGeom prst="rect">
            <a:avLst/>
          </a:prstGeom>
        </p:spPr>
      </p:pic>
      <p:pic>
        <p:nvPicPr>
          <p:cNvPr id="5" name="tha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359" y="572080"/>
            <a:ext cx="946486" cy="1472312"/>
          </a:xfrm>
          <a:prstGeom prst="rect">
            <a:avLst/>
          </a:prstGeom>
        </p:spPr>
      </p:pic>
      <p:pic>
        <p:nvPicPr>
          <p:cNvPr id="6" name="thua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119" y="902740"/>
            <a:ext cx="585267" cy="1060796"/>
          </a:xfrm>
          <a:prstGeom prst="rect">
            <a:avLst/>
          </a:prstGeom>
        </p:spPr>
      </p:pic>
      <p:pic>
        <p:nvPicPr>
          <p:cNvPr id="7" name="bo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239" y="2585120"/>
            <a:ext cx="443522" cy="443522"/>
          </a:xfrm>
          <a:prstGeom prst="rect">
            <a:avLst/>
          </a:prstGeom>
        </p:spPr>
      </p:pic>
      <p:sp>
        <p:nvSpPr>
          <p:cNvPr id="8" name="cauhoi"/>
          <p:cNvSpPr/>
          <p:nvPr/>
        </p:nvSpPr>
        <p:spPr>
          <a:xfrm>
            <a:off x="80009" y="2790496"/>
            <a:ext cx="8983980" cy="778874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2: </a:t>
            </a:r>
            <a:r>
              <a:rPr lang="en-US" sz="24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20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r>
              <a:rPr lang="en-US" sz="2400" kern="12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125 . 1975 . 4 . 8 . </a:t>
            </a:r>
            <a:r>
              <a:rPr lang="en-US" sz="24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endParaRPr lang="en-US" sz="2400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1"/>
          <p:cNvSpPr/>
          <p:nvPr/>
        </p:nvSpPr>
        <p:spPr>
          <a:xfrm>
            <a:off x="80010" y="3632943"/>
            <a:ext cx="4270229" cy="66800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400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400" kern="1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1 975 000</a:t>
            </a:r>
            <a:endParaRPr lang="en-US" sz="2400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3"/>
          <p:cNvSpPr/>
          <p:nvPr/>
        </p:nvSpPr>
        <p:spPr>
          <a:xfrm>
            <a:off x="80009" y="4413448"/>
            <a:ext cx="4270229" cy="66800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400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2400" kern="1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1 975 000 000</a:t>
            </a:r>
            <a:endParaRPr lang="en-US" sz="2400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2"/>
          <p:cNvSpPr/>
          <p:nvPr/>
        </p:nvSpPr>
        <p:spPr>
          <a:xfrm>
            <a:off x="4793761" y="3632943"/>
            <a:ext cx="4270229" cy="66800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400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400" kern="1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197 500 000</a:t>
            </a:r>
            <a:endParaRPr lang="en-US" sz="2400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4"/>
          <p:cNvSpPr/>
          <p:nvPr/>
        </p:nvSpPr>
        <p:spPr>
          <a:xfrm>
            <a:off x="4793760" y="4396330"/>
            <a:ext cx="4270229" cy="66800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400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2400" kern="1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19 750 000</a:t>
            </a:r>
            <a:endParaRPr lang="en-US" sz="2400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209" y="9896"/>
            <a:ext cx="2167316" cy="106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86715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.10833 -0.23241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-1162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-0.16432 -1.48148E-6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16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26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"/>
                            </p:stCondLst>
                            <p:childTnLst>
                              <p:par>
                                <p:cTn id="4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.16549 -0.30856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8" y="-1544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3932 -0.02338 " pathEditMode="relative" rAng="0" ptsTypes="AA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66" y="-1181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5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5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eah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6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"/>
                            </p:stCondLst>
                            <p:childTnLst>
                              <p:par>
                                <p:cTn id="7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04102 -0.24514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7" y="-1226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7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-0.16315 0.00208 " pathEditMode="relative" rAng="0" ptsTypes="AA">
                                      <p:cBhvr>
                                        <p:cTn id="7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64" y="93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8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25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50"/>
                            </p:stCondLst>
                            <p:childTnLst>
                              <p:par>
                                <p:cTn id="88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0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750"/>
                            </p:stCondLst>
                            <p:childTnLst>
                              <p:par>
                                <p:cTn id="10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.18073 -0.43449 " pathEditMode="relative" rAng="0" ptsTypes="AA">
                                      <p:cBhvr>
                                        <p:cTn id="10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36" y="-2173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18073 -0.43449 L 0.18073 -0.22824 " pathEditMode="relative" rAng="0" ptsTypes="AA">
                                      <p:cBhvr>
                                        <p:cTn id="10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301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8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-0.16432 -0.00231 " pathEditMode="relative" rAng="0" ptsTypes="AA">
                                      <p:cBhvr>
                                        <p:cTn id="1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16" y="-116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1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500"/>
                            </p:stCondLst>
                            <p:childTnLst>
                              <p:par>
                                <p:cTn id="120" presetID="26" presetClass="emph" presetSubtype="0" repeatCount="3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5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1" grpId="1" animBg="1"/>
      <p:bldP spid="11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iu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758" y="786983"/>
            <a:ext cx="946486" cy="1257409"/>
          </a:xfrm>
          <a:prstGeom prst="rect">
            <a:avLst/>
          </a:prstGeom>
        </p:spPr>
      </p:pic>
      <p:pic>
        <p:nvPicPr>
          <p:cNvPr id="5" name="tha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228" y="572080"/>
            <a:ext cx="946486" cy="1472312"/>
          </a:xfrm>
          <a:prstGeom prst="rect">
            <a:avLst/>
          </a:prstGeom>
        </p:spPr>
      </p:pic>
      <p:pic>
        <p:nvPicPr>
          <p:cNvPr id="6" name="thua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315" y="983596"/>
            <a:ext cx="585267" cy="1060796"/>
          </a:xfrm>
          <a:prstGeom prst="rect">
            <a:avLst/>
          </a:prstGeom>
        </p:spPr>
      </p:pic>
      <p:pic>
        <p:nvPicPr>
          <p:cNvPr id="7" name="bo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239" y="2585120"/>
            <a:ext cx="443522" cy="443522"/>
          </a:xfrm>
          <a:prstGeom prst="rect">
            <a:avLst/>
          </a:prstGeom>
        </p:spPr>
      </p:pic>
      <p:sp>
        <p:nvSpPr>
          <p:cNvPr id="8" name="cauhoi"/>
          <p:cNvSpPr/>
          <p:nvPr/>
        </p:nvSpPr>
        <p:spPr>
          <a:xfrm>
            <a:off x="80009" y="2790496"/>
            <a:ext cx="8983980" cy="778874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3: </a:t>
            </a:r>
            <a:r>
              <a:rPr lang="en-US" sz="24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4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4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2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(56 . 35 + 56 . 18</a:t>
            </a:r>
            <a:r>
              <a:rPr lang="en-US" sz="24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: 53</a:t>
            </a:r>
            <a:endParaRPr lang="en-US" sz="2400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1"/>
          <p:cNvSpPr/>
          <p:nvPr/>
        </p:nvSpPr>
        <p:spPr>
          <a:xfrm>
            <a:off x="80010" y="3632943"/>
            <a:ext cx="4270229" cy="66800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400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400" kern="1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US" sz="2400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3"/>
          <p:cNvSpPr/>
          <p:nvPr/>
        </p:nvSpPr>
        <p:spPr>
          <a:xfrm>
            <a:off x="80009" y="4413448"/>
            <a:ext cx="4270229" cy="66800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400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2400" kern="1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</a:t>
            </a:r>
            <a:endParaRPr lang="en-US" sz="2400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2"/>
          <p:cNvSpPr/>
          <p:nvPr/>
        </p:nvSpPr>
        <p:spPr>
          <a:xfrm>
            <a:off x="4793761" y="3632943"/>
            <a:ext cx="4270229" cy="66800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400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400" kern="1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  <a:endParaRPr lang="en-US" sz="2400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4"/>
          <p:cNvSpPr/>
          <p:nvPr/>
        </p:nvSpPr>
        <p:spPr>
          <a:xfrm>
            <a:off x="4793760" y="4396330"/>
            <a:ext cx="4270229" cy="66800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400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2400" kern="1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</a:t>
            </a:r>
            <a:endParaRPr lang="en-US" sz="2400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026" y="247440"/>
            <a:ext cx="2167316" cy="106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09191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.02422 -0.41019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1" y="-2048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2422 -0.41018 L 0.02422 -0.24143 " pathEditMode="relative" rAng="0" ptsTypes="AA">
                                      <p:cBhvr>
                                        <p:cTn id="1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426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7539 -0.02454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63" y="-1227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6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"/>
                            </p:stCondLst>
                            <p:childTnLst>
                              <p:par>
                                <p:cTn id="4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05169 -0.23866 " pathEditMode="relative" rAng="0" ptsTypes="AA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1" y="-119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7578 -0.02592 " pathEditMode="relative" rAng="0" ptsTypes="AA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89" y="-129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5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50"/>
                            </p:stCondLst>
                            <p:childTnLst>
                              <p:par>
                                <p:cTn id="58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"/>
                            </p:stCondLst>
                            <p:childTnLst>
                              <p:par>
                                <p:cTn id="7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04167 -0.31481 " pathEditMode="relative" rAng="0" ptsTypes="AA"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-1574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7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-0.075 -0.00231 " pathEditMode="relative" rAng="0" ptsTypes="AA">
                                      <p:cBhvr>
                                        <p:cTn id="8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0" y="-116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8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250"/>
                            </p:stCondLst>
                            <p:childTnLst>
                              <p:par>
                                <p:cTn id="8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250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eah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0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750"/>
                            </p:stCondLst>
                            <p:childTnLst>
                              <p:par>
                                <p:cTn id="10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17148 -0.24305 " pathEditMode="relative" rAng="0" ptsTypes="AA">
                                      <p:cBhvr>
                                        <p:cTn id="10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81" y="-1215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7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10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7734 -0.02592 " pathEditMode="relative" rAng="0" ptsTypes="AA">
                                      <p:cBhvr>
                                        <p:cTn id="1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67" y="-1296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250"/>
                            </p:stCondLst>
                            <p:childTnLst>
                              <p:par>
                                <p:cTn id="120" presetID="26" presetClass="emph" presetSubtype="0" repeatCount="3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5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0" grpId="1" animBg="1"/>
      <p:bldP spid="10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iu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758" y="786983"/>
            <a:ext cx="946486" cy="1257409"/>
          </a:xfrm>
          <a:prstGeom prst="rect">
            <a:avLst/>
          </a:prstGeom>
        </p:spPr>
      </p:pic>
      <p:pic>
        <p:nvPicPr>
          <p:cNvPr id="5" name="tha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244" y="622086"/>
            <a:ext cx="946486" cy="1472312"/>
          </a:xfrm>
          <a:prstGeom prst="rect">
            <a:avLst/>
          </a:prstGeom>
        </p:spPr>
      </p:pic>
      <p:pic>
        <p:nvPicPr>
          <p:cNvPr id="6" name="thua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610" y="946235"/>
            <a:ext cx="585267" cy="1060796"/>
          </a:xfrm>
          <a:prstGeom prst="rect">
            <a:avLst/>
          </a:prstGeom>
        </p:spPr>
      </p:pic>
      <p:pic>
        <p:nvPicPr>
          <p:cNvPr id="7" name="bo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239" y="2585120"/>
            <a:ext cx="443522" cy="443522"/>
          </a:xfrm>
          <a:prstGeom prst="rect">
            <a:avLst/>
          </a:prstGeom>
        </p:spPr>
      </p:pic>
      <p:sp>
        <p:nvSpPr>
          <p:cNvPr id="8" name="cauhoi"/>
          <p:cNvSpPr/>
          <p:nvPr/>
        </p:nvSpPr>
        <p:spPr>
          <a:xfrm>
            <a:off x="80009" y="2790496"/>
            <a:ext cx="8983980" cy="778874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4: </a:t>
            </a:r>
            <a:r>
              <a:rPr lang="en-US" sz="24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4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4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4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kern="12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(128 . 129 – 158 . 39</a:t>
            </a:r>
            <a:r>
              <a:rPr lang="en-US" sz="24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400" kern="12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18 </a:t>
            </a:r>
            <a:r>
              <a:rPr lang="en-US" sz="24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4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tận</a:t>
            </a:r>
            <a:r>
              <a:rPr lang="en-US" sz="24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4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1"/>
          <p:cNvSpPr/>
          <p:nvPr/>
        </p:nvSpPr>
        <p:spPr>
          <a:xfrm>
            <a:off x="80010" y="3632943"/>
            <a:ext cx="4270229" cy="66800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400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400" kern="1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400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3"/>
          <p:cNvSpPr/>
          <p:nvPr/>
        </p:nvSpPr>
        <p:spPr>
          <a:xfrm>
            <a:off x="80009" y="4413448"/>
            <a:ext cx="4270229" cy="66800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400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2400" kern="1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2400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2"/>
          <p:cNvSpPr/>
          <p:nvPr/>
        </p:nvSpPr>
        <p:spPr>
          <a:xfrm>
            <a:off x="4793761" y="3632943"/>
            <a:ext cx="4270229" cy="66800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400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400" kern="1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400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4"/>
          <p:cNvSpPr/>
          <p:nvPr/>
        </p:nvSpPr>
        <p:spPr>
          <a:xfrm>
            <a:off x="4793760" y="4396330"/>
            <a:ext cx="4270229" cy="66800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400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4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kern="120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400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095" y="91688"/>
            <a:ext cx="2167316" cy="106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7760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0332 -0.45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7" y="-22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332 -0.45 L -0.04271 -0.2419 " pathEditMode="relative" rAng="0" ptsTypes="AA">
                                      <p:cBhvr>
                                        <p:cTn id="1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2" y="1039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05169 -0.00579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8" y="-301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6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"/>
                            </p:stCondLst>
                            <p:childTnLst>
                              <p:par>
                                <p:cTn id="4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.16797 -0.24143 " pathEditMode="relative" rAng="0" ptsTypes="AA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98" y="-1208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05169 -0.00717 " pathEditMode="relative" rAng="0" ptsTypes="AA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8" y="-37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5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50"/>
                            </p:stCondLst>
                            <p:childTnLst>
                              <p:par>
                                <p:cTn id="58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"/>
                            </p:stCondLst>
                            <p:childTnLst>
                              <p:par>
                                <p:cTn id="7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07305 -0.23287 " pathEditMode="relative" rAng="0" ptsTypes="AA"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9" y="-116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7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05169 -0.00995 " pathEditMode="relative" rAng="0" ptsTypes="AA">
                                      <p:cBhvr>
                                        <p:cTn id="8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8" y="-509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8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250"/>
                            </p:stCondLst>
                            <p:childTnLst>
                              <p:par>
                                <p:cTn id="8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50"/>
                            </p:stCondLst>
                            <p:childTnLst>
                              <p:par>
                                <p:cTn id="89" presetID="26" presetClass="emph" presetSubtype="0" repeatCount="3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4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0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750"/>
                            </p:stCondLst>
                            <p:childTnLst>
                              <p:par>
                                <p:cTn id="10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.12773 -0.3081 " pathEditMode="relative" rAng="0" ptsTypes="AA">
                                      <p:cBhvr>
                                        <p:cTn id="10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80" y="-1541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7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0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09128 0.0081 " pathEditMode="relative" rAng="0" ptsTypes="AA">
                                      <p:cBhvr>
                                        <p:cTn id="1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57" y="394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eah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2" grpId="1" animBg="1"/>
      <p:bldP spid="12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grpSp>
        <p:nvGrpSpPr>
          <p:cNvPr id="3" name="Group 2"/>
          <p:cNvGrpSpPr/>
          <p:nvPr/>
        </p:nvGrpSpPr>
        <p:grpSpPr>
          <a:xfrm>
            <a:off x="341287" y="1404733"/>
            <a:ext cx="8654497" cy="3758420"/>
            <a:chOff x="341287" y="1404733"/>
            <a:chExt cx="8654497" cy="3758420"/>
          </a:xfrm>
        </p:grpSpPr>
        <p:sp>
          <p:nvSpPr>
            <p:cNvPr id="4" name="Freeform 3"/>
            <p:cNvSpPr/>
            <p:nvPr/>
          </p:nvSpPr>
          <p:spPr>
            <a:xfrm>
              <a:off x="341287" y="1404733"/>
              <a:ext cx="2897420" cy="1073834"/>
            </a:xfrm>
            <a:custGeom>
              <a:avLst/>
              <a:gdLst>
                <a:gd name="connsiteX0" fmla="*/ 0 w 2897420"/>
                <a:gd name="connsiteY0" fmla="*/ 107383 h 1073834"/>
                <a:gd name="connsiteX1" fmla="*/ 107383 w 2897420"/>
                <a:gd name="connsiteY1" fmla="*/ 0 h 1073834"/>
                <a:gd name="connsiteX2" fmla="*/ 2790037 w 2897420"/>
                <a:gd name="connsiteY2" fmla="*/ 0 h 1073834"/>
                <a:gd name="connsiteX3" fmla="*/ 2897420 w 2897420"/>
                <a:gd name="connsiteY3" fmla="*/ 107383 h 1073834"/>
                <a:gd name="connsiteX4" fmla="*/ 2897420 w 2897420"/>
                <a:gd name="connsiteY4" fmla="*/ 966451 h 1073834"/>
                <a:gd name="connsiteX5" fmla="*/ 2790037 w 2897420"/>
                <a:gd name="connsiteY5" fmla="*/ 1073834 h 1073834"/>
                <a:gd name="connsiteX6" fmla="*/ 107383 w 2897420"/>
                <a:gd name="connsiteY6" fmla="*/ 1073834 h 1073834"/>
                <a:gd name="connsiteX7" fmla="*/ 0 w 2897420"/>
                <a:gd name="connsiteY7" fmla="*/ 966451 h 1073834"/>
                <a:gd name="connsiteX8" fmla="*/ 0 w 2897420"/>
                <a:gd name="connsiteY8" fmla="*/ 107383 h 1073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97420" h="1073834">
                  <a:moveTo>
                    <a:pt x="0" y="107383"/>
                  </a:moveTo>
                  <a:cubicBezTo>
                    <a:pt x="0" y="48077"/>
                    <a:pt x="48077" y="0"/>
                    <a:pt x="107383" y="0"/>
                  </a:cubicBezTo>
                  <a:lnTo>
                    <a:pt x="2790037" y="0"/>
                  </a:lnTo>
                  <a:cubicBezTo>
                    <a:pt x="2849343" y="0"/>
                    <a:pt x="2897420" y="48077"/>
                    <a:pt x="2897420" y="107383"/>
                  </a:cubicBezTo>
                  <a:lnTo>
                    <a:pt x="2897420" y="966451"/>
                  </a:lnTo>
                  <a:cubicBezTo>
                    <a:pt x="2897420" y="1025757"/>
                    <a:pt x="2849343" y="1073834"/>
                    <a:pt x="2790037" y="1073834"/>
                  </a:cubicBezTo>
                  <a:lnTo>
                    <a:pt x="107383" y="1073834"/>
                  </a:lnTo>
                  <a:cubicBezTo>
                    <a:pt x="48077" y="1073834"/>
                    <a:pt x="0" y="1025757"/>
                    <a:pt x="0" y="966451"/>
                  </a:cubicBezTo>
                  <a:lnTo>
                    <a:pt x="0" y="107383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4792" tIns="67012" rIns="84792" bIns="67012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 err="1" smtClean="0">
                  <a:solidFill>
                    <a:srgbClr val="002060"/>
                  </a:solidFill>
                </a:rPr>
                <a:t>Nhóm</a:t>
              </a:r>
              <a:r>
                <a:rPr lang="en-US" sz="2800" b="1" kern="1200" dirty="0" smtClean="0">
                  <a:solidFill>
                    <a:srgbClr val="002060"/>
                  </a:solidFill>
                </a:rPr>
                <a:t> 1 + 3</a:t>
              </a:r>
              <a:endParaRPr lang="en-US" sz="2800" b="1" kern="1200" dirty="0">
                <a:solidFill>
                  <a:srgbClr val="002060"/>
                </a:solidFill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631029" y="2478568"/>
              <a:ext cx="289742" cy="80537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805375"/>
                  </a:lnTo>
                  <a:lnTo>
                    <a:pt x="289742" y="805375"/>
                  </a:lnTo>
                </a:path>
              </a:pathLst>
            </a:custGeom>
            <a:noFill/>
            <a:scene3d>
              <a:camera prst="orthographicFront"/>
              <a:lightRig rig="flat" dir="t"/>
            </a:scene3d>
            <a:sp3d prstMaterial="matte"/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Freeform 8"/>
            <p:cNvSpPr/>
            <p:nvPr/>
          </p:nvSpPr>
          <p:spPr>
            <a:xfrm>
              <a:off x="920771" y="2747026"/>
              <a:ext cx="3653924" cy="1073834"/>
            </a:xfrm>
            <a:custGeom>
              <a:avLst/>
              <a:gdLst>
                <a:gd name="connsiteX0" fmla="*/ 0 w 3653924"/>
                <a:gd name="connsiteY0" fmla="*/ 107383 h 1073834"/>
                <a:gd name="connsiteX1" fmla="*/ 107383 w 3653924"/>
                <a:gd name="connsiteY1" fmla="*/ 0 h 1073834"/>
                <a:gd name="connsiteX2" fmla="*/ 3546541 w 3653924"/>
                <a:gd name="connsiteY2" fmla="*/ 0 h 1073834"/>
                <a:gd name="connsiteX3" fmla="*/ 3653924 w 3653924"/>
                <a:gd name="connsiteY3" fmla="*/ 107383 h 1073834"/>
                <a:gd name="connsiteX4" fmla="*/ 3653924 w 3653924"/>
                <a:gd name="connsiteY4" fmla="*/ 966451 h 1073834"/>
                <a:gd name="connsiteX5" fmla="*/ 3546541 w 3653924"/>
                <a:gd name="connsiteY5" fmla="*/ 1073834 h 1073834"/>
                <a:gd name="connsiteX6" fmla="*/ 107383 w 3653924"/>
                <a:gd name="connsiteY6" fmla="*/ 1073834 h 1073834"/>
                <a:gd name="connsiteX7" fmla="*/ 0 w 3653924"/>
                <a:gd name="connsiteY7" fmla="*/ 966451 h 1073834"/>
                <a:gd name="connsiteX8" fmla="*/ 0 w 3653924"/>
                <a:gd name="connsiteY8" fmla="*/ 107383 h 1073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53924" h="1073834">
                  <a:moveTo>
                    <a:pt x="0" y="107383"/>
                  </a:moveTo>
                  <a:cubicBezTo>
                    <a:pt x="0" y="48077"/>
                    <a:pt x="48077" y="0"/>
                    <a:pt x="107383" y="0"/>
                  </a:cubicBezTo>
                  <a:lnTo>
                    <a:pt x="3546541" y="0"/>
                  </a:lnTo>
                  <a:cubicBezTo>
                    <a:pt x="3605847" y="0"/>
                    <a:pt x="3653924" y="48077"/>
                    <a:pt x="3653924" y="107383"/>
                  </a:cubicBezTo>
                  <a:lnTo>
                    <a:pt x="3653924" y="966451"/>
                  </a:lnTo>
                  <a:cubicBezTo>
                    <a:pt x="3653924" y="1025757"/>
                    <a:pt x="3605847" y="1073834"/>
                    <a:pt x="3546541" y="1073834"/>
                  </a:cubicBezTo>
                  <a:lnTo>
                    <a:pt x="107383" y="1073834"/>
                  </a:lnTo>
                  <a:cubicBezTo>
                    <a:pt x="48077" y="1073834"/>
                    <a:pt x="0" y="1025757"/>
                    <a:pt x="0" y="966451"/>
                  </a:cubicBezTo>
                  <a:lnTo>
                    <a:pt x="0" y="107383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z="-190500" extrusionH="12700" prstMaterial="plastic">
              <a:bevelT w="50800" h="50800"/>
            </a:sp3d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9552" tIns="56852" rIns="69552" bIns="56852" numCol="1" spcCol="1270" anchor="ctr" anchorCtr="0">
              <a:noAutofit/>
            </a:bodyPr>
            <a:lstStyle/>
            <a:p>
              <a:pPr lvl="0" algn="ctr" defTabSz="889000">
                <a:lnSpc>
                  <a:spcPct val="1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/>
                <a:t>Hai </a:t>
              </a:r>
              <a:r>
                <a:rPr lang="en-US" sz="2000" kern="1200" dirty="0" err="1" smtClean="0"/>
                <a:t>cách</a:t>
              </a:r>
              <a:r>
                <a:rPr lang="en-US" sz="2000" kern="1200" dirty="0" smtClean="0"/>
                <a:t> </a:t>
              </a:r>
              <a:r>
                <a:rPr lang="en-US" sz="2000" kern="1200" dirty="0" err="1" smtClean="0"/>
                <a:t>mô</a:t>
              </a:r>
              <a:r>
                <a:rPr lang="en-US" sz="2000" kern="1200" dirty="0" smtClean="0"/>
                <a:t> </a:t>
              </a:r>
              <a:r>
                <a:rPr lang="en-US" sz="2000" kern="1200" dirty="0" err="1" smtClean="0"/>
                <a:t>tả</a:t>
              </a:r>
              <a:r>
                <a:rPr lang="en-US" sz="2000" kern="1200" dirty="0" smtClean="0"/>
                <a:t> </a:t>
              </a:r>
              <a:r>
                <a:rPr lang="en-US" sz="2000" kern="1200" dirty="0" err="1" smtClean="0"/>
                <a:t>một</a:t>
              </a:r>
              <a:r>
                <a:rPr lang="en-US" sz="2000" kern="1200" dirty="0" smtClean="0"/>
                <a:t> </a:t>
              </a:r>
              <a:r>
                <a:rPr lang="en-US" sz="2000" kern="1200" dirty="0" err="1" smtClean="0"/>
                <a:t>tập</a:t>
              </a:r>
              <a:r>
                <a:rPr lang="en-US" sz="2000" kern="1200" dirty="0" smtClean="0"/>
                <a:t> </a:t>
              </a:r>
              <a:r>
                <a:rPr lang="en-US" sz="2000" kern="1200" dirty="0" err="1" smtClean="0"/>
                <a:t>hợp</a:t>
              </a:r>
              <a:r>
                <a:rPr lang="en-US" sz="2000" kern="1200" dirty="0" smtClean="0"/>
                <a:t> </a:t>
              </a:r>
              <a:r>
                <a:rPr lang="en-US" sz="2000" kern="1200" dirty="0" err="1" smtClean="0"/>
                <a:t>và</a:t>
              </a:r>
              <a:r>
                <a:rPr lang="en-US" sz="2000" kern="1200" dirty="0" smtClean="0"/>
                <a:t> </a:t>
              </a:r>
              <a:r>
                <a:rPr lang="en-US" sz="2000" kern="1200" err="1" smtClean="0"/>
                <a:t>ví</a:t>
              </a:r>
              <a:r>
                <a:rPr lang="en-US" sz="2000" kern="1200" smtClean="0"/>
                <a:t> dụ</a:t>
              </a:r>
              <a:endParaRPr lang="en-US" sz="2000" kern="1200" dirty="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631029" y="2478568"/>
              <a:ext cx="289742" cy="214766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147669"/>
                  </a:lnTo>
                  <a:lnTo>
                    <a:pt x="289742" y="2147669"/>
                  </a:lnTo>
                </a:path>
              </a:pathLst>
            </a:custGeom>
            <a:noFill/>
            <a:scene3d>
              <a:camera prst="orthographicFront"/>
              <a:lightRig rig="flat" dir="t"/>
            </a:scene3d>
            <a:sp3d prstMaterial="matte"/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920771" y="4089319"/>
              <a:ext cx="3742700" cy="1073834"/>
            </a:xfrm>
            <a:custGeom>
              <a:avLst/>
              <a:gdLst>
                <a:gd name="connsiteX0" fmla="*/ 0 w 3742700"/>
                <a:gd name="connsiteY0" fmla="*/ 107383 h 1073834"/>
                <a:gd name="connsiteX1" fmla="*/ 107383 w 3742700"/>
                <a:gd name="connsiteY1" fmla="*/ 0 h 1073834"/>
                <a:gd name="connsiteX2" fmla="*/ 3635317 w 3742700"/>
                <a:gd name="connsiteY2" fmla="*/ 0 h 1073834"/>
                <a:gd name="connsiteX3" fmla="*/ 3742700 w 3742700"/>
                <a:gd name="connsiteY3" fmla="*/ 107383 h 1073834"/>
                <a:gd name="connsiteX4" fmla="*/ 3742700 w 3742700"/>
                <a:gd name="connsiteY4" fmla="*/ 966451 h 1073834"/>
                <a:gd name="connsiteX5" fmla="*/ 3635317 w 3742700"/>
                <a:gd name="connsiteY5" fmla="*/ 1073834 h 1073834"/>
                <a:gd name="connsiteX6" fmla="*/ 107383 w 3742700"/>
                <a:gd name="connsiteY6" fmla="*/ 1073834 h 1073834"/>
                <a:gd name="connsiteX7" fmla="*/ 0 w 3742700"/>
                <a:gd name="connsiteY7" fmla="*/ 966451 h 1073834"/>
                <a:gd name="connsiteX8" fmla="*/ 0 w 3742700"/>
                <a:gd name="connsiteY8" fmla="*/ 107383 h 1073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42700" h="1073834">
                  <a:moveTo>
                    <a:pt x="0" y="107383"/>
                  </a:moveTo>
                  <a:cubicBezTo>
                    <a:pt x="0" y="48077"/>
                    <a:pt x="48077" y="0"/>
                    <a:pt x="107383" y="0"/>
                  </a:cubicBezTo>
                  <a:lnTo>
                    <a:pt x="3635317" y="0"/>
                  </a:lnTo>
                  <a:cubicBezTo>
                    <a:pt x="3694623" y="0"/>
                    <a:pt x="3742700" y="48077"/>
                    <a:pt x="3742700" y="107383"/>
                  </a:cubicBezTo>
                  <a:lnTo>
                    <a:pt x="3742700" y="966451"/>
                  </a:lnTo>
                  <a:cubicBezTo>
                    <a:pt x="3742700" y="1025757"/>
                    <a:pt x="3694623" y="1073834"/>
                    <a:pt x="3635317" y="1073834"/>
                  </a:cubicBezTo>
                  <a:lnTo>
                    <a:pt x="107383" y="1073834"/>
                  </a:lnTo>
                  <a:cubicBezTo>
                    <a:pt x="48077" y="1073834"/>
                    <a:pt x="0" y="1025757"/>
                    <a:pt x="0" y="966451"/>
                  </a:cubicBezTo>
                  <a:lnTo>
                    <a:pt x="0" y="107383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z="-190500" extrusionH="12700" prstMaterial="plastic">
              <a:bevelT w="50800" h="50800"/>
            </a:sp3d>
          </p:spPr>
          <p:style>
            <a:lnRef idx="1">
              <a:schemeClr val="accent4">
                <a:hueOff val="-3620151"/>
                <a:satOff val="20576"/>
                <a:lumOff val="-11373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9552" tIns="56852" rIns="69552" bIns="56852" numCol="1" spcCol="1270" anchor="ctr" anchorCtr="0">
              <a:noAutofit/>
            </a:bodyPr>
            <a:lstStyle/>
            <a:p>
              <a:pPr lvl="0" algn="ctr" defTabSz="889000">
                <a:lnSpc>
                  <a:spcPct val="1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err="1" smtClean="0"/>
                <a:t>Phép</a:t>
              </a:r>
              <a:r>
                <a:rPr lang="en-US" sz="2000" kern="1200" dirty="0" smtClean="0"/>
                <a:t> </a:t>
              </a:r>
              <a:r>
                <a:rPr lang="en-US" sz="2000" kern="1200" dirty="0" err="1" smtClean="0"/>
                <a:t>trừ</a:t>
              </a:r>
              <a:r>
                <a:rPr lang="en-US" sz="2000" kern="1200" dirty="0" smtClean="0"/>
                <a:t>, </a:t>
              </a:r>
              <a:r>
                <a:rPr lang="en-US" sz="2000" kern="1200" dirty="0" err="1" smtClean="0"/>
                <a:t>phép</a:t>
              </a:r>
              <a:r>
                <a:rPr lang="en-US" sz="2000" kern="1200" dirty="0" smtClean="0"/>
                <a:t> </a:t>
              </a:r>
              <a:r>
                <a:rPr lang="en-US" sz="2000" kern="1200" dirty="0" err="1" smtClean="0"/>
                <a:t>cộng</a:t>
              </a:r>
              <a:r>
                <a:rPr lang="en-US" sz="2000" kern="1200" dirty="0" smtClean="0"/>
                <a:t> </a:t>
              </a:r>
              <a:r>
                <a:rPr lang="en-US" sz="2000" kern="1200" dirty="0" err="1" smtClean="0"/>
                <a:t>và</a:t>
              </a:r>
              <a:r>
                <a:rPr lang="en-US" sz="2000" kern="1200" dirty="0" smtClean="0"/>
                <a:t> </a:t>
              </a:r>
              <a:r>
                <a:rPr lang="en-US" sz="2000" kern="1200" dirty="0" err="1" smtClean="0"/>
                <a:t>các</a:t>
              </a:r>
              <a:r>
                <a:rPr lang="en-US" sz="2000" kern="1200" dirty="0" smtClean="0"/>
                <a:t> </a:t>
              </a:r>
              <a:r>
                <a:rPr lang="en-US" sz="2000" kern="1200" dirty="0" err="1" smtClean="0"/>
                <a:t>tính</a:t>
              </a:r>
              <a:r>
                <a:rPr lang="en-US" sz="2000" kern="1200" dirty="0" smtClean="0"/>
                <a:t> </a:t>
              </a:r>
              <a:r>
                <a:rPr lang="en-US" sz="2000" kern="1200" dirty="0" err="1" smtClean="0"/>
                <a:t>chất</a:t>
              </a:r>
              <a:endParaRPr lang="en-US" sz="2000" kern="1200" dirty="0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4609492" y="1404733"/>
              <a:ext cx="2954484" cy="1073834"/>
            </a:xfrm>
            <a:custGeom>
              <a:avLst/>
              <a:gdLst>
                <a:gd name="connsiteX0" fmla="*/ 0 w 2954484"/>
                <a:gd name="connsiteY0" fmla="*/ 107383 h 1073834"/>
                <a:gd name="connsiteX1" fmla="*/ 107383 w 2954484"/>
                <a:gd name="connsiteY1" fmla="*/ 0 h 1073834"/>
                <a:gd name="connsiteX2" fmla="*/ 2847101 w 2954484"/>
                <a:gd name="connsiteY2" fmla="*/ 0 h 1073834"/>
                <a:gd name="connsiteX3" fmla="*/ 2954484 w 2954484"/>
                <a:gd name="connsiteY3" fmla="*/ 107383 h 1073834"/>
                <a:gd name="connsiteX4" fmla="*/ 2954484 w 2954484"/>
                <a:gd name="connsiteY4" fmla="*/ 966451 h 1073834"/>
                <a:gd name="connsiteX5" fmla="*/ 2847101 w 2954484"/>
                <a:gd name="connsiteY5" fmla="*/ 1073834 h 1073834"/>
                <a:gd name="connsiteX6" fmla="*/ 107383 w 2954484"/>
                <a:gd name="connsiteY6" fmla="*/ 1073834 h 1073834"/>
                <a:gd name="connsiteX7" fmla="*/ 0 w 2954484"/>
                <a:gd name="connsiteY7" fmla="*/ 966451 h 1073834"/>
                <a:gd name="connsiteX8" fmla="*/ 0 w 2954484"/>
                <a:gd name="connsiteY8" fmla="*/ 107383 h 1073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54484" h="1073834">
                  <a:moveTo>
                    <a:pt x="0" y="107383"/>
                  </a:moveTo>
                  <a:cubicBezTo>
                    <a:pt x="0" y="48077"/>
                    <a:pt x="48077" y="0"/>
                    <a:pt x="107383" y="0"/>
                  </a:cubicBezTo>
                  <a:lnTo>
                    <a:pt x="2847101" y="0"/>
                  </a:lnTo>
                  <a:cubicBezTo>
                    <a:pt x="2906407" y="0"/>
                    <a:pt x="2954484" y="48077"/>
                    <a:pt x="2954484" y="107383"/>
                  </a:cubicBezTo>
                  <a:lnTo>
                    <a:pt x="2954484" y="966451"/>
                  </a:lnTo>
                  <a:cubicBezTo>
                    <a:pt x="2954484" y="1025757"/>
                    <a:pt x="2906407" y="1073834"/>
                    <a:pt x="2847101" y="1073834"/>
                  </a:cubicBezTo>
                  <a:lnTo>
                    <a:pt x="107383" y="1073834"/>
                  </a:lnTo>
                  <a:cubicBezTo>
                    <a:pt x="48077" y="1073834"/>
                    <a:pt x="0" y="1025757"/>
                    <a:pt x="0" y="966451"/>
                  </a:cubicBezTo>
                  <a:lnTo>
                    <a:pt x="0" y="107383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-10860451"/>
                <a:satOff val="61727"/>
                <a:lumOff val="-34118"/>
                <a:alphaOff val="0"/>
              </a:schemeClr>
            </a:fillRef>
            <a:effectRef idx="2">
              <a:schemeClr val="accent4">
                <a:hueOff val="-10860451"/>
                <a:satOff val="61727"/>
                <a:lumOff val="-3411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4792" tIns="67012" rIns="84792" bIns="67012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 err="1" smtClean="0">
                  <a:solidFill>
                    <a:srgbClr val="002060"/>
                  </a:solidFill>
                </a:rPr>
                <a:t>Nhóm</a:t>
              </a:r>
              <a:r>
                <a:rPr lang="en-US" sz="2800" b="1" kern="1200" dirty="0" smtClean="0">
                  <a:solidFill>
                    <a:srgbClr val="002060"/>
                  </a:solidFill>
                </a:rPr>
                <a:t> 2 + 4</a:t>
              </a:r>
              <a:endParaRPr lang="en-US" sz="2800" b="1" kern="1200" dirty="0">
                <a:solidFill>
                  <a:srgbClr val="002060"/>
                </a:solidFill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4904940" y="2478568"/>
              <a:ext cx="295448" cy="80537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805375"/>
                  </a:lnTo>
                  <a:lnTo>
                    <a:pt x="295448" y="805375"/>
                  </a:lnTo>
                </a:path>
              </a:pathLst>
            </a:custGeom>
            <a:noFill/>
            <a:scene3d>
              <a:camera prst="orthographicFront"/>
              <a:lightRig rig="flat" dir="t"/>
            </a:scene3d>
            <a:sp3d prstMaterial="matte"/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5200389" y="2747026"/>
              <a:ext cx="3795395" cy="1073834"/>
            </a:xfrm>
            <a:custGeom>
              <a:avLst/>
              <a:gdLst>
                <a:gd name="connsiteX0" fmla="*/ 0 w 3795395"/>
                <a:gd name="connsiteY0" fmla="*/ 107383 h 1073834"/>
                <a:gd name="connsiteX1" fmla="*/ 107383 w 3795395"/>
                <a:gd name="connsiteY1" fmla="*/ 0 h 1073834"/>
                <a:gd name="connsiteX2" fmla="*/ 3688012 w 3795395"/>
                <a:gd name="connsiteY2" fmla="*/ 0 h 1073834"/>
                <a:gd name="connsiteX3" fmla="*/ 3795395 w 3795395"/>
                <a:gd name="connsiteY3" fmla="*/ 107383 h 1073834"/>
                <a:gd name="connsiteX4" fmla="*/ 3795395 w 3795395"/>
                <a:gd name="connsiteY4" fmla="*/ 966451 h 1073834"/>
                <a:gd name="connsiteX5" fmla="*/ 3688012 w 3795395"/>
                <a:gd name="connsiteY5" fmla="*/ 1073834 h 1073834"/>
                <a:gd name="connsiteX6" fmla="*/ 107383 w 3795395"/>
                <a:gd name="connsiteY6" fmla="*/ 1073834 h 1073834"/>
                <a:gd name="connsiteX7" fmla="*/ 0 w 3795395"/>
                <a:gd name="connsiteY7" fmla="*/ 966451 h 1073834"/>
                <a:gd name="connsiteX8" fmla="*/ 0 w 3795395"/>
                <a:gd name="connsiteY8" fmla="*/ 107383 h 1073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95395" h="1073834">
                  <a:moveTo>
                    <a:pt x="0" y="107383"/>
                  </a:moveTo>
                  <a:cubicBezTo>
                    <a:pt x="0" y="48077"/>
                    <a:pt x="48077" y="0"/>
                    <a:pt x="107383" y="0"/>
                  </a:cubicBezTo>
                  <a:lnTo>
                    <a:pt x="3688012" y="0"/>
                  </a:lnTo>
                  <a:cubicBezTo>
                    <a:pt x="3747318" y="0"/>
                    <a:pt x="3795395" y="48077"/>
                    <a:pt x="3795395" y="107383"/>
                  </a:cubicBezTo>
                  <a:lnTo>
                    <a:pt x="3795395" y="966451"/>
                  </a:lnTo>
                  <a:cubicBezTo>
                    <a:pt x="3795395" y="1025757"/>
                    <a:pt x="3747318" y="1073834"/>
                    <a:pt x="3688012" y="1073834"/>
                  </a:cubicBezTo>
                  <a:lnTo>
                    <a:pt x="107383" y="1073834"/>
                  </a:lnTo>
                  <a:cubicBezTo>
                    <a:pt x="48077" y="1073834"/>
                    <a:pt x="0" y="1025757"/>
                    <a:pt x="0" y="966451"/>
                  </a:cubicBezTo>
                  <a:lnTo>
                    <a:pt x="0" y="107383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z="-190500" extrusionH="12700" prstMaterial="plastic">
              <a:bevelT w="50800" h="50800"/>
            </a:sp3d>
          </p:spPr>
          <p:style>
            <a:lnRef idx="1">
              <a:schemeClr val="accent4">
                <a:hueOff val="-7240301"/>
                <a:satOff val="41151"/>
                <a:lumOff val="-22745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9552" tIns="56852" rIns="69552" bIns="56852" numCol="1" spcCol="1270" anchor="ctr" anchorCtr="0">
              <a:noAutofit/>
            </a:bodyPr>
            <a:lstStyle/>
            <a:p>
              <a:pPr lvl="0" algn="ctr" defTabSz="889000">
                <a:lnSpc>
                  <a:spcPct val="1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err="1" smtClean="0"/>
                <a:t>Tập</a:t>
              </a:r>
              <a:r>
                <a:rPr lang="en-US" sz="2000" kern="1200" dirty="0" smtClean="0"/>
                <a:t> </a:t>
              </a:r>
              <a:r>
                <a:rPr lang="en-US" sz="2000" kern="1200" dirty="0" err="1" smtClean="0"/>
                <a:t>hợp</a:t>
              </a:r>
              <a:r>
                <a:rPr lang="en-US" sz="2000" kern="1200" dirty="0" smtClean="0"/>
                <a:t> </a:t>
              </a:r>
              <a:r>
                <a:rPr lang="en-US" sz="2000" kern="1200" dirty="0" err="1" smtClean="0"/>
                <a:t>số</a:t>
              </a:r>
              <a:r>
                <a:rPr lang="en-US" sz="2000" kern="1200" dirty="0" smtClean="0"/>
                <a:t> </a:t>
              </a:r>
              <a:r>
                <a:rPr lang="en-US" sz="2000" kern="1200" dirty="0" err="1" smtClean="0"/>
                <a:t>tự</a:t>
              </a:r>
              <a:r>
                <a:rPr lang="en-US" sz="2000" kern="1200" dirty="0" smtClean="0"/>
                <a:t> </a:t>
              </a:r>
              <a:r>
                <a:rPr lang="en-US" sz="2000" kern="1200" dirty="0" err="1" smtClean="0"/>
                <a:t>nhiên</a:t>
              </a:r>
              <a:r>
                <a:rPr lang="en-US" sz="2000" kern="1200" dirty="0" smtClean="0"/>
                <a:t> </a:t>
              </a:r>
              <a:r>
                <a:rPr lang="en-US" sz="2000" kern="1200" dirty="0" err="1" smtClean="0"/>
                <a:t>và</a:t>
              </a:r>
              <a:r>
                <a:rPr lang="en-US" sz="2000" kern="1200" dirty="0" smtClean="0"/>
                <a:t> </a:t>
              </a:r>
              <a:r>
                <a:rPr lang="en-US" sz="2000" kern="1200" dirty="0" err="1" smtClean="0"/>
                <a:t>tập</a:t>
              </a:r>
              <a:r>
                <a:rPr lang="en-US" sz="2000" kern="1200" dirty="0" smtClean="0"/>
                <a:t> </a:t>
              </a:r>
              <a:r>
                <a:rPr lang="en-US" sz="2000" kern="1200" dirty="0" err="1" smtClean="0"/>
                <a:t>hợp</a:t>
              </a:r>
              <a:r>
                <a:rPr lang="en-US" sz="2000" kern="1200" dirty="0" smtClean="0"/>
                <a:t> </a:t>
              </a:r>
              <a:r>
                <a:rPr lang="en-US" sz="2000" kern="1200" dirty="0" err="1" smtClean="0"/>
                <a:t>số</a:t>
              </a:r>
              <a:r>
                <a:rPr lang="en-US" sz="2000" kern="1200" dirty="0" smtClean="0"/>
                <a:t> </a:t>
              </a:r>
              <a:r>
                <a:rPr lang="en-US" sz="2000" kern="1200" dirty="0" err="1" smtClean="0"/>
                <a:t>tự</a:t>
              </a:r>
              <a:r>
                <a:rPr lang="en-US" sz="2000" kern="1200" dirty="0" smtClean="0"/>
                <a:t> </a:t>
              </a:r>
              <a:r>
                <a:rPr lang="en-US" sz="2000" kern="1200" dirty="0" err="1" smtClean="0"/>
                <a:t>nhiên</a:t>
              </a:r>
              <a:r>
                <a:rPr lang="en-US" sz="2000" kern="1200" dirty="0" smtClean="0"/>
                <a:t> </a:t>
              </a:r>
              <a:r>
                <a:rPr lang="en-US" sz="2000" kern="1200" dirty="0" err="1" smtClean="0"/>
                <a:t>trong</a:t>
              </a:r>
              <a:r>
                <a:rPr lang="en-US" sz="2000" kern="1200" dirty="0" smtClean="0"/>
                <a:t> </a:t>
              </a:r>
              <a:r>
                <a:rPr lang="en-US" sz="2000" kern="1200" dirty="0" err="1" smtClean="0"/>
                <a:t>hệ</a:t>
              </a:r>
              <a:r>
                <a:rPr lang="en-US" sz="2000" kern="1200" dirty="0" smtClean="0"/>
                <a:t> </a:t>
              </a:r>
              <a:r>
                <a:rPr lang="en-US" sz="2000" kern="1200" dirty="0" err="1" smtClean="0"/>
                <a:t>thập</a:t>
              </a:r>
              <a:r>
                <a:rPr lang="en-US" sz="2000" kern="1200" dirty="0" smtClean="0"/>
                <a:t> </a:t>
              </a:r>
              <a:r>
                <a:rPr lang="en-US" sz="2000" kern="1200" dirty="0" err="1" smtClean="0"/>
                <a:t>phân</a:t>
              </a:r>
              <a:r>
                <a:rPr lang="en-US" sz="2000" kern="1200" dirty="0" smtClean="0"/>
                <a:t> </a:t>
              </a:r>
              <a:endParaRPr lang="en-US" sz="2000" kern="1200" dirty="0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4904940" y="2478568"/>
              <a:ext cx="295448" cy="214766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147669"/>
                  </a:lnTo>
                  <a:lnTo>
                    <a:pt x="295448" y="2147669"/>
                  </a:lnTo>
                </a:path>
              </a:pathLst>
            </a:custGeom>
            <a:noFill/>
            <a:scene3d>
              <a:camera prst="orthographicFront"/>
              <a:lightRig rig="flat" dir="t"/>
            </a:scene3d>
            <a:sp3d prstMaterial="matte"/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5200389" y="4089319"/>
              <a:ext cx="3748163" cy="1073834"/>
            </a:xfrm>
            <a:custGeom>
              <a:avLst/>
              <a:gdLst>
                <a:gd name="connsiteX0" fmla="*/ 0 w 3748163"/>
                <a:gd name="connsiteY0" fmla="*/ 107383 h 1073834"/>
                <a:gd name="connsiteX1" fmla="*/ 107383 w 3748163"/>
                <a:gd name="connsiteY1" fmla="*/ 0 h 1073834"/>
                <a:gd name="connsiteX2" fmla="*/ 3640780 w 3748163"/>
                <a:gd name="connsiteY2" fmla="*/ 0 h 1073834"/>
                <a:gd name="connsiteX3" fmla="*/ 3748163 w 3748163"/>
                <a:gd name="connsiteY3" fmla="*/ 107383 h 1073834"/>
                <a:gd name="connsiteX4" fmla="*/ 3748163 w 3748163"/>
                <a:gd name="connsiteY4" fmla="*/ 966451 h 1073834"/>
                <a:gd name="connsiteX5" fmla="*/ 3640780 w 3748163"/>
                <a:gd name="connsiteY5" fmla="*/ 1073834 h 1073834"/>
                <a:gd name="connsiteX6" fmla="*/ 107383 w 3748163"/>
                <a:gd name="connsiteY6" fmla="*/ 1073834 h 1073834"/>
                <a:gd name="connsiteX7" fmla="*/ 0 w 3748163"/>
                <a:gd name="connsiteY7" fmla="*/ 966451 h 1073834"/>
                <a:gd name="connsiteX8" fmla="*/ 0 w 3748163"/>
                <a:gd name="connsiteY8" fmla="*/ 107383 h 1073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48163" h="1073834">
                  <a:moveTo>
                    <a:pt x="0" y="107383"/>
                  </a:moveTo>
                  <a:cubicBezTo>
                    <a:pt x="0" y="48077"/>
                    <a:pt x="48077" y="0"/>
                    <a:pt x="107383" y="0"/>
                  </a:cubicBezTo>
                  <a:lnTo>
                    <a:pt x="3640780" y="0"/>
                  </a:lnTo>
                  <a:cubicBezTo>
                    <a:pt x="3700086" y="0"/>
                    <a:pt x="3748163" y="48077"/>
                    <a:pt x="3748163" y="107383"/>
                  </a:cubicBezTo>
                  <a:lnTo>
                    <a:pt x="3748163" y="966451"/>
                  </a:lnTo>
                  <a:cubicBezTo>
                    <a:pt x="3748163" y="1025757"/>
                    <a:pt x="3700086" y="1073834"/>
                    <a:pt x="3640780" y="1073834"/>
                  </a:cubicBezTo>
                  <a:lnTo>
                    <a:pt x="107383" y="1073834"/>
                  </a:lnTo>
                  <a:cubicBezTo>
                    <a:pt x="48077" y="1073834"/>
                    <a:pt x="0" y="1025757"/>
                    <a:pt x="0" y="966451"/>
                  </a:cubicBezTo>
                  <a:lnTo>
                    <a:pt x="0" y="107383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z="-190500" extrusionH="12700" prstMaterial="plastic">
              <a:bevelT w="50800" h="50800"/>
            </a:sp3d>
          </p:spPr>
          <p:style>
            <a:lnRef idx="1">
              <a:schemeClr val="accent4">
                <a:hueOff val="-10860451"/>
                <a:satOff val="61727"/>
                <a:lumOff val="-34118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9552" tIns="56852" rIns="69552" bIns="56852" numCol="1" spcCol="1270" anchor="ctr" anchorCtr="0">
              <a:noAutofit/>
            </a:bodyPr>
            <a:lstStyle/>
            <a:p>
              <a:pPr lvl="0" algn="ctr" defTabSz="889000">
                <a:lnSpc>
                  <a:spcPct val="1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err="1" smtClean="0"/>
                <a:t>Phép</a:t>
              </a:r>
              <a:r>
                <a:rPr lang="en-US" sz="2000" kern="1200" dirty="0" smtClean="0"/>
                <a:t> chia, </a:t>
              </a:r>
              <a:r>
                <a:rPr lang="en-US" sz="2000" kern="1200" dirty="0" err="1" smtClean="0"/>
                <a:t>phép</a:t>
              </a:r>
              <a:r>
                <a:rPr lang="en-US" sz="2000" kern="1200" dirty="0" smtClean="0"/>
                <a:t> </a:t>
              </a:r>
              <a:r>
                <a:rPr lang="en-US" sz="2000" kern="1200" dirty="0" err="1" smtClean="0"/>
                <a:t>nhân</a:t>
              </a:r>
              <a:r>
                <a:rPr lang="en-US" sz="2000" kern="1200" dirty="0" smtClean="0"/>
                <a:t> </a:t>
              </a:r>
              <a:r>
                <a:rPr lang="en-US" sz="2000" kern="1200" dirty="0" err="1" smtClean="0"/>
                <a:t>và</a:t>
              </a:r>
              <a:r>
                <a:rPr lang="en-US" sz="2000" kern="1200" dirty="0" smtClean="0"/>
                <a:t> </a:t>
              </a:r>
              <a:r>
                <a:rPr lang="en-US" sz="2000" kern="1200" dirty="0" err="1" smtClean="0"/>
                <a:t>các</a:t>
              </a:r>
              <a:r>
                <a:rPr lang="en-US" sz="2000" kern="1200" dirty="0" smtClean="0"/>
                <a:t> </a:t>
              </a:r>
              <a:r>
                <a:rPr lang="en-US" sz="2000" kern="1200" dirty="0" err="1" smtClean="0"/>
                <a:t>tính</a:t>
              </a:r>
              <a:r>
                <a:rPr lang="en-US" sz="2000" kern="1200" dirty="0" smtClean="0"/>
                <a:t> </a:t>
              </a:r>
              <a:r>
                <a:rPr lang="en-US" sz="2000" kern="1200" dirty="0" err="1" smtClean="0"/>
                <a:t>chất</a:t>
              </a:r>
              <a:r>
                <a:rPr lang="en-US" sz="2000" kern="1200" dirty="0" smtClean="0"/>
                <a:t> </a:t>
              </a:r>
              <a:endParaRPr lang="en-US" sz="2000" kern="1200" dirty="0"/>
            </a:p>
          </p:txBody>
        </p:sp>
      </p:grpSp>
      <p:sp>
        <p:nvSpPr>
          <p:cNvPr id="7" name="Oval 6"/>
          <p:cNvSpPr/>
          <p:nvPr/>
        </p:nvSpPr>
        <p:spPr>
          <a:xfrm>
            <a:off x="1175528" y="10276"/>
            <a:ext cx="6010656" cy="1217284"/>
          </a:xfrm>
          <a:prstGeom prst="ellipse">
            <a:avLst/>
          </a:prstGeom>
          <a:solidFill>
            <a:srgbClr val="34DC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</a:rPr>
              <a:t>Hoạt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động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nhóm</a:t>
            </a:r>
            <a:endParaRPr lang="vi-VN" sz="3600" b="1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86184" y="250793"/>
            <a:ext cx="2034186" cy="1001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684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0416" y="1849816"/>
            <a:ext cx="6220326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 smtClean="0">
                <a:solidFill>
                  <a:schemeClr val="bg1"/>
                </a:solidFill>
              </a:rPr>
              <a:t>LUYỆN TẬP CHUNG</a:t>
            </a:r>
            <a:endParaRPr lang="vi-VN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68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600" smtClean="0"/>
              <a:t>9</a:t>
            </a:fld>
            <a:endParaRPr lang="en" sz="1600"/>
          </a:p>
        </p:txBody>
      </p:sp>
      <p:sp>
        <p:nvSpPr>
          <p:cNvPr id="3" name="TextBox 2"/>
          <p:cNvSpPr txBox="1"/>
          <p:nvPr/>
        </p:nvSpPr>
        <p:spPr>
          <a:xfrm>
            <a:off x="158496" y="978029"/>
            <a:ext cx="4145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 smtClean="0">
                <a:solidFill>
                  <a:srgbClr val="00B050"/>
                </a:solidFill>
              </a:rPr>
              <a:t>Ví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dụ</a:t>
            </a:r>
            <a:r>
              <a:rPr lang="en-US" sz="2400" b="1" dirty="0" smtClean="0">
                <a:solidFill>
                  <a:srgbClr val="00B050"/>
                </a:solidFill>
              </a:rPr>
              <a:t> 1</a:t>
            </a:r>
            <a:r>
              <a:rPr lang="en-US" sz="2400" dirty="0" smtClean="0"/>
              <a:t>: Cho </a:t>
            </a:r>
            <a:r>
              <a:rPr lang="en-US" sz="2400" dirty="0" err="1" smtClean="0"/>
              <a:t>số</a:t>
            </a:r>
            <a:r>
              <a:rPr lang="en-US" sz="2400" dirty="0" smtClean="0"/>
              <a:t> n = 280 650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2064" y="1715450"/>
            <a:ext cx="8631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a) </a:t>
            </a:r>
            <a:r>
              <a:rPr lang="en-US" sz="2400" dirty="0" err="1" smtClean="0"/>
              <a:t>Tìm</a:t>
            </a:r>
            <a:r>
              <a:rPr lang="en-US" sz="2400" dirty="0" smtClean="0"/>
              <a:t> </a:t>
            </a:r>
            <a:r>
              <a:rPr lang="en-US" sz="2400" dirty="0" err="1" smtClean="0"/>
              <a:t>chữ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hàng</a:t>
            </a:r>
            <a:r>
              <a:rPr lang="en-US" sz="2400" dirty="0" smtClean="0"/>
              <a:t> </a:t>
            </a:r>
            <a:r>
              <a:rPr lang="en-US" sz="2400" dirty="0" err="1" smtClean="0"/>
              <a:t>nghìn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chữ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hàng</a:t>
            </a:r>
            <a:r>
              <a:rPr lang="en-US" sz="2400" dirty="0" smtClean="0"/>
              <a:t> </a:t>
            </a:r>
            <a:r>
              <a:rPr lang="en-US" sz="2400" dirty="0" err="1" smtClean="0"/>
              <a:t>trăm</a:t>
            </a:r>
            <a:r>
              <a:rPr lang="en-US" sz="2400" dirty="0" smtClean="0"/>
              <a:t> </a:t>
            </a:r>
            <a:r>
              <a:rPr lang="en-US" sz="2400" dirty="0" err="1" smtClean="0"/>
              <a:t>nghìn</a:t>
            </a:r>
            <a:r>
              <a:rPr lang="en-US" sz="2400" dirty="0" smtClean="0"/>
              <a:t> </a:t>
            </a:r>
            <a:r>
              <a:rPr lang="en-US" sz="2400" dirty="0" err="1" smtClean="0"/>
              <a:t>của</a:t>
            </a:r>
            <a:r>
              <a:rPr lang="en-US" sz="2400" dirty="0" smtClean="0"/>
              <a:t> n;</a:t>
            </a:r>
            <a:endParaRPr lang="vi-VN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12064" y="2361781"/>
            <a:ext cx="724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b</a:t>
            </a:r>
            <a:r>
              <a:rPr lang="en-US" sz="2400" dirty="0" smtClean="0"/>
              <a:t>) </a:t>
            </a:r>
            <a:r>
              <a:rPr lang="en-US" sz="2400" dirty="0" err="1" smtClean="0"/>
              <a:t>Viết</a:t>
            </a:r>
            <a:r>
              <a:rPr lang="en-US" sz="2400" dirty="0" smtClean="0"/>
              <a:t> </a:t>
            </a:r>
            <a:r>
              <a:rPr lang="en-US" sz="2400" dirty="0" err="1" smtClean="0"/>
              <a:t>tập</a:t>
            </a:r>
            <a:r>
              <a:rPr lang="en-US" sz="2400" dirty="0" smtClean="0"/>
              <a:t> </a:t>
            </a:r>
            <a:r>
              <a:rPr lang="en-US" sz="2400" dirty="0" err="1" smtClean="0"/>
              <a:t>hợp</a:t>
            </a:r>
            <a:r>
              <a:rPr lang="en-US" sz="2400" dirty="0" smtClean="0"/>
              <a:t> </a:t>
            </a:r>
            <a:r>
              <a:rPr lang="en-US" sz="2400" b="1" dirty="0" smtClean="0"/>
              <a:t>M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chữ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của</a:t>
            </a:r>
            <a:r>
              <a:rPr lang="en-US" sz="2400" dirty="0" smtClean="0"/>
              <a:t> n;</a:t>
            </a:r>
            <a:endParaRPr lang="vi-VN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12064" y="3042418"/>
            <a:ext cx="8936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c) </a:t>
            </a:r>
            <a:r>
              <a:rPr lang="en-US" sz="2400" dirty="0" err="1" smtClean="0"/>
              <a:t>Chữ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8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chữ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6 </a:t>
            </a:r>
            <a:r>
              <a:rPr lang="en-US" sz="2400" dirty="0" err="1" smtClean="0"/>
              <a:t>trong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n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giá</a:t>
            </a:r>
            <a:r>
              <a:rPr lang="en-US" sz="2400" dirty="0" smtClean="0"/>
              <a:t> </a:t>
            </a:r>
            <a:r>
              <a:rPr lang="en-US" sz="2400" dirty="0" err="1" smtClean="0"/>
              <a:t>trị</a:t>
            </a:r>
            <a:r>
              <a:rPr lang="en-US" sz="2400" dirty="0" smtClean="0"/>
              <a:t> </a:t>
            </a:r>
            <a:r>
              <a:rPr lang="en-US" sz="2400" dirty="0" err="1" smtClean="0"/>
              <a:t>bằng</a:t>
            </a:r>
            <a:r>
              <a:rPr lang="en-US" sz="2400" dirty="0" smtClean="0"/>
              <a:t> </a:t>
            </a:r>
            <a:r>
              <a:rPr lang="en-US" sz="2400" dirty="0" err="1" smtClean="0"/>
              <a:t>bao</a:t>
            </a:r>
            <a:r>
              <a:rPr lang="en-US" sz="2400" dirty="0" smtClean="0"/>
              <a:t> </a:t>
            </a:r>
            <a:r>
              <a:rPr lang="en-US" sz="2400" dirty="0" err="1" smtClean="0"/>
              <a:t>nhiêu</a:t>
            </a:r>
            <a:r>
              <a:rPr lang="en-US" sz="2400" dirty="0"/>
              <a:t>?</a:t>
            </a:r>
            <a:endParaRPr lang="vi-VN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12064" y="3723055"/>
            <a:ext cx="8156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d) </a:t>
            </a:r>
            <a:r>
              <a:rPr lang="en-US" sz="2400" dirty="0" err="1" smtClean="0"/>
              <a:t>Hãy</a:t>
            </a:r>
            <a:r>
              <a:rPr lang="en-US" sz="2400" dirty="0" smtClean="0"/>
              <a:t> </a:t>
            </a:r>
            <a:r>
              <a:rPr lang="en-US" sz="2400" dirty="0" err="1" smtClean="0"/>
              <a:t>biểu</a:t>
            </a:r>
            <a:r>
              <a:rPr lang="en-US" sz="2400" dirty="0" smtClean="0"/>
              <a:t> </a:t>
            </a:r>
            <a:r>
              <a:rPr lang="en-US" sz="2400" dirty="0" err="1" smtClean="0"/>
              <a:t>diễn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n </a:t>
            </a:r>
            <a:r>
              <a:rPr lang="en-US" sz="2400" err="1" smtClean="0"/>
              <a:t>thành</a:t>
            </a:r>
            <a:r>
              <a:rPr lang="en-US" sz="2400" smtClean="0"/>
              <a:t> tổng </a:t>
            </a:r>
            <a:r>
              <a:rPr lang="en-US" sz="2400" dirty="0" err="1" smtClean="0"/>
              <a:t>giá</a:t>
            </a:r>
            <a:r>
              <a:rPr lang="en-US" sz="2400" dirty="0" smtClean="0"/>
              <a:t> </a:t>
            </a:r>
            <a:r>
              <a:rPr lang="en-US" sz="2400" dirty="0" err="1" smtClean="0"/>
              <a:t>trị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chữ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của</a:t>
            </a:r>
            <a:r>
              <a:rPr lang="en-US" sz="2400" dirty="0" smtClean="0"/>
              <a:t> </a:t>
            </a:r>
            <a:r>
              <a:rPr lang="en-US" sz="2400" dirty="0" err="1" smtClean="0"/>
              <a:t>nó</a:t>
            </a:r>
            <a:r>
              <a:rPr lang="en-US" sz="2400" dirty="0" smtClean="0"/>
              <a:t>.</a:t>
            </a:r>
            <a:endParaRPr lang="vi-VN" sz="24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76484" y="135349"/>
            <a:ext cx="1170432" cy="1686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543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Salerio template">
  <a:themeElements>
    <a:clrScheme name="Custom 347">
      <a:dk1>
        <a:srgbClr val="263248"/>
      </a:dk1>
      <a:lt1>
        <a:srgbClr val="FFFFFF"/>
      </a:lt1>
      <a:dk2>
        <a:srgbClr val="434343"/>
      </a:dk2>
      <a:lt2>
        <a:srgbClr val="E0E4E9"/>
      </a:lt2>
      <a:accent1>
        <a:srgbClr val="3F5378"/>
      </a:accent1>
      <a:accent2>
        <a:srgbClr val="263248"/>
      </a:accent2>
      <a:accent3>
        <a:srgbClr val="92A8C8"/>
      </a:accent3>
      <a:accent4>
        <a:srgbClr val="C7D3E6"/>
      </a:accent4>
      <a:accent5>
        <a:srgbClr val="FF9800"/>
      </a:accent5>
      <a:accent6>
        <a:srgbClr val="D26F00"/>
      </a:accent6>
      <a:hlink>
        <a:srgbClr val="3F537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</TotalTime>
  <Words>1099</Words>
  <PresentationFormat>On-screen Show (16:9)</PresentationFormat>
  <Paragraphs>100</Paragraphs>
  <Slides>17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Calibri</vt:lpstr>
      <vt:lpstr>Wingdings</vt:lpstr>
      <vt:lpstr>Cambria Math</vt:lpstr>
      <vt:lpstr>Arvo</vt:lpstr>
      <vt:lpstr>Roboto Condensed Light</vt:lpstr>
      <vt:lpstr>Arial</vt:lpstr>
      <vt:lpstr>Roboto Condensed</vt:lpstr>
      <vt:lpstr>Calibri Light</vt:lpstr>
      <vt:lpstr>Salerio template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modified xsi:type="dcterms:W3CDTF">2022-09-18T06:37:48Z</dcterms:modified>
</cp:coreProperties>
</file>