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62" r:id="rId2"/>
    <p:sldId id="256" r:id="rId3"/>
    <p:sldId id="257" r:id="rId4"/>
    <p:sldId id="258" r:id="rId5"/>
    <p:sldId id="259" r:id="rId6"/>
    <p:sldId id="262" r:id="rId7"/>
    <p:sldId id="263" r:id="rId8"/>
    <p:sldId id="350" r:id="rId9"/>
    <p:sldId id="339" r:id="rId10"/>
    <p:sldId id="282" r:id="rId11"/>
    <p:sldId id="284" r:id="rId12"/>
    <p:sldId id="285" r:id="rId13"/>
    <p:sldId id="287" r:id="rId14"/>
    <p:sldId id="288" r:id="rId15"/>
    <p:sldId id="290" r:id="rId16"/>
    <p:sldId id="291" r:id="rId17"/>
    <p:sldId id="351" r:id="rId18"/>
    <p:sldId id="343" r:id="rId19"/>
    <p:sldId id="344" r:id="rId20"/>
    <p:sldId id="345" r:id="rId21"/>
    <p:sldId id="331" r:id="rId22"/>
    <p:sldId id="332" r:id="rId23"/>
    <p:sldId id="333" r:id="rId24"/>
    <p:sldId id="348" r:id="rId25"/>
    <p:sldId id="337" r:id="rId26"/>
    <p:sldId id="364" r:id="rId27"/>
    <p:sldId id="363" r:id="rId28"/>
    <p:sldId id="3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Ở ĐẦU" id="{11F915E1-8DCE-4EFA-967F-230B4CA8D358}">
          <p14:sldIdLst>
            <p14:sldId id="362"/>
            <p14:sldId id="256"/>
            <p14:sldId id="257"/>
          </p14:sldIdLst>
        </p14:section>
        <p14:section name="I. ĐẶT VẤN ĐỀ" id="{924446CF-EB34-4466-9546-0FDE1AB74D58}">
          <p14:sldIdLst>
            <p14:sldId id="258"/>
            <p14:sldId id="259"/>
            <p14:sldId id="262"/>
            <p14:sldId id="263"/>
          </p14:sldIdLst>
        </p14:section>
        <p14:section name="II. NỘI DUNG" id="{E6C63872-19F5-4EAE-9AF0-9C302C8A298F}">
          <p14:sldIdLst/>
        </p14:section>
        <p14:section name="1. Một số thuật ngữ cơ bản" id="{7DAF0B1E-B202-486E-8A0A-01FF76E25164}">
          <p14:sldIdLst/>
        </p14:section>
        <p14:section name="2. Sự xuất hiện của Thống kê và xác suất trong chương trình giáo dục phổ thông 2018." id="{869A3231-06B2-47D5-812D-0C2085713DA5}">
          <p14:sldIdLst/>
        </p14:section>
        <p14:section name="Toán 2" id="{F56A4EEE-15B8-4AF1-85F4-77A49585E239}">
          <p14:sldIdLst>
            <p14:sldId id="350"/>
          </p14:sldIdLst>
        </p14:section>
        <p14:section name="Toán 3" id="{65D19313-BCF5-4EA6-8F41-6E7F2965E837}">
          <p14:sldIdLst/>
        </p14:section>
        <p14:section name="Toán 4" id="{080CBB81-5F29-4342-927E-86B46DBD869C}">
          <p14:sldIdLst/>
        </p14:section>
        <p14:section name="Toán 5" id="{3ACD6210-D44A-41AA-B85F-FF39592547AD}">
          <p14:sldIdLst/>
        </p14:section>
        <p14:section name="Toán 6" id="{F93A2959-3BA8-4731-8BF5-A5379797A866}">
          <p14:sldIdLst>
            <p14:sldId id="339"/>
            <p14:sldId id="282"/>
          </p14:sldIdLst>
        </p14:section>
        <p14:section name="Toán 7" id="{086167E3-A8F9-4418-AB3A-0C38E53AA2AD}">
          <p14:sldIdLst>
            <p14:sldId id="284"/>
            <p14:sldId id="285"/>
          </p14:sldIdLst>
        </p14:section>
        <p14:section name="Toán 8" id="{1F840271-DED9-43B5-9BE4-18F33DD762F2}">
          <p14:sldIdLst>
            <p14:sldId id="287"/>
            <p14:sldId id="288"/>
          </p14:sldIdLst>
        </p14:section>
        <p14:section name="Toán 9" id="{ACBBF18C-7B4C-44BC-AE5E-E832E278D71F}">
          <p14:sldIdLst>
            <p14:sldId id="290"/>
            <p14:sldId id="291"/>
          </p14:sldIdLst>
        </p14:section>
        <p14:section name="Tóm lại" id="{81E793B5-2043-4431-994E-D91CAC891D35}">
          <p14:sldIdLst>
            <p14:sldId id="351"/>
            <p14:sldId id="343"/>
            <p14:sldId id="344"/>
            <p14:sldId id="345"/>
          </p14:sldIdLst>
        </p14:section>
        <p14:section name="III. MỤC ĐÍCH VÀI TRÒ VÀ ỨNG DỤNG CỦA XÁC SUẤT TRONG KÊ TRONG ĐỜI SỐNG" id="{BE9813EC-343B-4AEA-9E00-F0E0F9AC5C5E}">
          <p14:sldIdLst/>
        </p14:section>
        <p14:section name="1. Mục đích" id="{3CDD30ED-3A15-425A-8FA5-F85408FDA59B}">
          <p14:sldIdLst/>
        </p14:section>
        <p14:section name="2. Ứng dụng của xác suất thông kê trong đời sống hàng ngày" id="{7DCACC43-8A6B-4C1A-A36A-607E42E73E26}">
          <p14:sldIdLst/>
        </p14:section>
        <p14:section name="2.1. Ứng dụng xác suất trong các trò chơi “may rủi”" id="{C3ADD27F-688B-48DC-AA7B-9D746E6DFF06}">
          <p14:sldIdLst/>
        </p14:section>
        <p14:section name="2.2. Ứng dụng xác suất trong sinh học." id="{4DD19855-4693-47A1-AAD8-714901C41B83}">
          <p14:sldIdLst/>
        </p14:section>
        <p14:section name="2.3.  Ứng dụng trong phân chia công bằng" id="{4A27BDF0-5E7F-41D5-94C0-E63A097FF3C1}">
          <p14:sldIdLst/>
        </p14:section>
        <p14:section name="2.4.  Ứng dụng xác suất trong các kì thi" id="{B679BE3F-4065-4E44-939E-ABB4DF5FF36C}">
          <p14:sldIdLst/>
        </p14:section>
        <p14:section name="2.5. Ứng dụng trong ước lượng tổng thể" id="{E7D020A4-F68A-4C72-9C2D-71298F7B7E92}">
          <p14:sldIdLst/>
        </p14:section>
        <p14:section name="IV. KẾT LUẬN" id="{67F81F68-0F56-492B-A9B2-C557685799EC}">
          <p14:sldIdLst>
            <p14:sldId id="331"/>
            <p14:sldId id="332"/>
            <p14:sldId id="333"/>
            <p14:sldId id="348"/>
          </p14:sldIdLst>
        </p14:section>
        <p14:section name="KẾT THÚC" id="{0A45943C-0CBD-4833-8E6E-A6BF0AD8558C}">
          <p14:sldIdLst>
            <p14:sldId id="337"/>
            <p14:sldId id="364"/>
            <p14:sldId id="363"/>
            <p14:sldId id="3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2E3"/>
    <a:srgbClr val="FFD1F0"/>
    <a:srgbClr val="FF99FF"/>
    <a:srgbClr val="FF79D2"/>
    <a:srgbClr val="FF66CC"/>
    <a:srgbClr val="F41570"/>
    <a:srgbClr val="1D010C"/>
    <a:srgbClr val="710531"/>
    <a:srgbClr val="1C262C"/>
    <a:srgbClr val="263E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1" autoAdjust="0"/>
  </p:normalViewPr>
  <p:slideViewPr>
    <p:cSldViewPr snapToGrid="0" showGuides="1">
      <p:cViewPr varScale="1">
        <p:scale>
          <a:sx n="54" d="100"/>
          <a:sy n="54" d="100"/>
        </p:scale>
        <p:origin x="1128"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F76DE-8100-4CF1-9B78-DD788F9514DD}"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376DE-55A3-4591-8A20-70C965BA57A2}" type="slidenum">
              <a:rPr lang="en-US" smtClean="0"/>
              <a:t>‹#›</a:t>
            </a:fld>
            <a:endParaRPr lang="en-US"/>
          </a:p>
        </p:txBody>
      </p:sp>
    </p:spTree>
    <p:extLst>
      <p:ext uri="{BB962C8B-B14F-4D97-AF65-F5344CB8AC3E}">
        <p14:creationId xmlns:p14="http://schemas.microsoft.com/office/powerpoint/2010/main" val="1510876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B376DE-55A3-4591-8A20-70C965BA57A2}" type="slidenum">
              <a:rPr lang="en-US" smtClean="0"/>
              <a:t>4</a:t>
            </a:fld>
            <a:endParaRPr lang="en-US"/>
          </a:p>
        </p:txBody>
      </p:sp>
    </p:spTree>
    <p:extLst>
      <p:ext uri="{BB962C8B-B14F-4D97-AF65-F5344CB8AC3E}">
        <p14:creationId xmlns:p14="http://schemas.microsoft.com/office/powerpoint/2010/main" val="2878791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314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479555" y="2914476"/>
            <a:ext cx="4712805" cy="4577051"/>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16" name="Google Shape;16;p2"/>
          <p:cNvGrpSpPr/>
          <p:nvPr/>
        </p:nvGrpSpPr>
        <p:grpSpPr>
          <a:xfrm>
            <a:off x="-29" y="-432724"/>
            <a:ext cx="4091439" cy="2547835"/>
            <a:chOff x="-32" y="-215963"/>
            <a:chExt cx="2163561" cy="1347300"/>
          </a:xfrm>
        </p:grpSpPr>
        <p:sp>
          <p:nvSpPr>
            <p:cNvPr id="17" name="Google Shape;17;p2"/>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22" name="Google Shape;22;p2"/>
          <p:cNvSpPr txBox="1">
            <a:spLocks noGrp="1"/>
          </p:cNvSpPr>
          <p:nvPr>
            <p:ph type="ctrTitle"/>
          </p:nvPr>
        </p:nvSpPr>
        <p:spPr>
          <a:xfrm>
            <a:off x="914400" y="3671767"/>
            <a:ext cx="7562000" cy="1546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None/>
              <a:defRPr sz="6667">
                <a:solidFill>
                  <a:schemeClr val="lt1"/>
                </a:solidFill>
              </a:defRPr>
            </a:lvl1pPr>
            <a:lvl2pPr lvl="1">
              <a:spcBef>
                <a:spcPts val="0"/>
              </a:spcBef>
              <a:spcAft>
                <a:spcPts val="0"/>
              </a:spcAft>
              <a:buClr>
                <a:schemeClr val="lt1"/>
              </a:buClr>
              <a:buSzPts val="5000"/>
              <a:buNone/>
              <a:defRPr sz="6667">
                <a:solidFill>
                  <a:schemeClr val="lt1"/>
                </a:solidFill>
              </a:defRPr>
            </a:lvl2pPr>
            <a:lvl3pPr lvl="2">
              <a:spcBef>
                <a:spcPts val="0"/>
              </a:spcBef>
              <a:spcAft>
                <a:spcPts val="0"/>
              </a:spcAft>
              <a:buClr>
                <a:schemeClr val="lt1"/>
              </a:buClr>
              <a:buSzPts val="5000"/>
              <a:buNone/>
              <a:defRPr sz="6667">
                <a:solidFill>
                  <a:schemeClr val="lt1"/>
                </a:solidFill>
              </a:defRPr>
            </a:lvl3pPr>
            <a:lvl4pPr lvl="3">
              <a:spcBef>
                <a:spcPts val="0"/>
              </a:spcBef>
              <a:spcAft>
                <a:spcPts val="0"/>
              </a:spcAft>
              <a:buClr>
                <a:schemeClr val="lt1"/>
              </a:buClr>
              <a:buSzPts val="5000"/>
              <a:buNone/>
              <a:defRPr sz="6667">
                <a:solidFill>
                  <a:schemeClr val="lt1"/>
                </a:solidFill>
              </a:defRPr>
            </a:lvl4pPr>
            <a:lvl5pPr lvl="4">
              <a:spcBef>
                <a:spcPts val="0"/>
              </a:spcBef>
              <a:spcAft>
                <a:spcPts val="0"/>
              </a:spcAft>
              <a:buClr>
                <a:schemeClr val="lt1"/>
              </a:buClr>
              <a:buSzPts val="5000"/>
              <a:buNone/>
              <a:defRPr sz="6667">
                <a:solidFill>
                  <a:schemeClr val="lt1"/>
                </a:solidFill>
              </a:defRPr>
            </a:lvl5pPr>
            <a:lvl6pPr lvl="5">
              <a:spcBef>
                <a:spcPts val="0"/>
              </a:spcBef>
              <a:spcAft>
                <a:spcPts val="0"/>
              </a:spcAft>
              <a:buClr>
                <a:schemeClr val="lt1"/>
              </a:buClr>
              <a:buSzPts val="5000"/>
              <a:buNone/>
              <a:defRPr sz="6667">
                <a:solidFill>
                  <a:schemeClr val="lt1"/>
                </a:solidFill>
              </a:defRPr>
            </a:lvl6pPr>
            <a:lvl7pPr lvl="6">
              <a:spcBef>
                <a:spcPts val="0"/>
              </a:spcBef>
              <a:spcAft>
                <a:spcPts val="0"/>
              </a:spcAft>
              <a:buClr>
                <a:schemeClr val="lt1"/>
              </a:buClr>
              <a:buSzPts val="5000"/>
              <a:buNone/>
              <a:defRPr sz="6667">
                <a:solidFill>
                  <a:schemeClr val="lt1"/>
                </a:solidFill>
              </a:defRPr>
            </a:lvl7pPr>
            <a:lvl8pPr lvl="7">
              <a:spcBef>
                <a:spcPts val="0"/>
              </a:spcBef>
              <a:spcAft>
                <a:spcPts val="0"/>
              </a:spcAft>
              <a:buClr>
                <a:schemeClr val="lt1"/>
              </a:buClr>
              <a:buSzPts val="5000"/>
              <a:buNone/>
              <a:defRPr sz="6667">
                <a:solidFill>
                  <a:schemeClr val="lt1"/>
                </a:solidFill>
              </a:defRPr>
            </a:lvl8pPr>
            <a:lvl9pPr lvl="8">
              <a:spcBef>
                <a:spcPts val="0"/>
              </a:spcBef>
              <a:spcAft>
                <a:spcPts val="0"/>
              </a:spcAft>
              <a:buClr>
                <a:schemeClr val="lt1"/>
              </a:buClr>
              <a:buSzPts val="5000"/>
              <a:buNone/>
              <a:defRPr sz="6667">
                <a:solidFill>
                  <a:schemeClr val="lt1"/>
                </a:solidFill>
              </a:defRPr>
            </a:lvl9pPr>
          </a:lstStyle>
          <a:p>
            <a:endParaRPr/>
          </a:p>
        </p:txBody>
      </p:sp>
    </p:spTree>
    <p:extLst>
      <p:ext uri="{BB962C8B-B14F-4D97-AF65-F5344CB8AC3E}">
        <p14:creationId xmlns:p14="http://schemas.microsoft.com/office/powerpoint/2010/main" val="2714218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9F1F6"/>
            </a:gs>
            <a:gs pos="100000">
              <a:srgbClr val="F8AECA"/>
            </a:gs>
          </a:gsLst>
          <a:lin ang="4200000" scaled="0"/>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242536-D785-ADE6-21D9-C0714030913E}"/>
              </a:ext>
            </a:extLst>
          </p:cNvPr>
          <p:cNvSpPr/>
          <p:nvPr userDrawn="1"/>
        </p:nvSpPr>
        <p:spPr>
          <a:xfrm>
            <a:off x="-49377600" y="-23393400"/>
            <a:ext cx="9601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7CAFF2-A488-162B-389E-2FA38AC0FC1D}"/>
              </a:ext>
            </a:extLst>
          </p:cNvPr>
          <p:cNvSpPr/>
          <p:nvPr userDrawn="1"/>
        </p:nvSpPr>
        <p:spPr>
          <a:xfrm>
            <a:off x="55930800" y="28117800"/>
            <a:ext cx="9601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571788"/>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2"/>
          <p:cNvSpPr txBox="1">
            <a:spLocks noGrp="1"/>
          </p:cNvSpPr>
          <p:nvPr>
            <p:ph type="ctrTitle"/>
          </p:nvPr>
        </p:nvSpPr>
        <p:spPr>
          <a:xfrm>
            <a:off x="2315000" y="576873"/>
            <a:ext cx="7562000" cy="1546400"/>
          </a:xfrm>
          <a:prstGeom prst="rect">
            <a:avLst/>
          </a:prstGeom>
        </p:spPr>
        <p:txBody>
          <a:bodyPr spcFirstLastPara="1" wrap="square" lIns="121900" tIns="121900" rIns="121900" bIns="121900" anchor="b" anchorCtr="0">
            <a:noAutofit/>
          </a:bodyPr>
          <a:lstStyle/>
          <a:p>
            <a:pPr algn="ctr"/>
            <a:r>
              <a:rPr lang="en" sz="4000" b="1" dirty="0"/>
              <a:t>UBND TP THỦ ĐỨC</a:t>
            </a:r>
            <a:br>
              <a:rPr lang="en" sz="4000" b="1" dirty="0"/>
            </a:br>
            <a:r>
              <a:rPr lang="en" sz="4000" b="1" dirty="0"/>
              <a:t>PHÒNG GIÁO DỤC VÀ ĐÀO TẠO</a:t>
            </a:r>
            <a:br>
              <a:rPr lang="en" sz="4000" b="1" dirty="0"/>
            </a:br>
            <a:r>
              <a:rPr lang="en" sz="4000" b="1" dirty="0"/>
              <a:t>TỔ BỘ MÔN TOÁN</a:t>
            </a:r>
            <a:endParaRPr sz="4000" b="1" dirty="0"/>
          </a:p>
        </p:txBody>
      </p:sp>
      <p:pic>
        <p:nvPicPr>
          <p:cNvPr id="2" name="Picture 1">
            <a:extLst>
              <a:ext uri="{FF2B5EF4-FFF2-40B4-BE49-F238E27FC236}">
                <a16:creationId xmlns:a16="http://schemas.microsoft.com/office/drawing/2014/main" id="{4426683A-347F-FCE4-C594-22841CB7DB57}"/>
              </a:ext>
            </a:extLst>
          </p:cNvPr>
          <p:cNvPicPr>
            <a:picLocks noChangeAspect="1"/>
          </p:cNvPicPr>
          <p:nvPr/>
        </p:nvPicPr>
        <p:blipFill>
          <a:blip r:embed="rId3"/>
          <a:stretch>
            <a:fillRect/>
          </a:stretch>
        </p:blipFill>
        <p:spPr>
          <a:xfrm>
            <a:off x="1167675" y="130485"/>
            <a:ext cx="1147325" cy="892777"/>
          </a:xfrm>
          <a:prstGeom prst="rect">
            <a:avLst/>
          </a:prstGeom>
        </p:spPr>
      </p:pic>
      <p:sp>
        <p:nvSpPr>
          <p:cNvPr id="4" name="TextBox 3">
            <a:extLst>
              <a:ext uri="{FF2B5EF4-FFF2-40B4-BE49-F238E27FC236}">
                <a16:creationId xmlns:a16="http://schemas.microsoft.com/office/drawing/2014/main" id="{04D74DEE-FA7A-8B17-3616-CCAA9C3FAD2A}"/>
              </a:ext>
            </a:extLst>
          </p:cNvPr>
          <p:cNvSpPr txBox="1"/>
          <p:nvPr/>
        </p:nvSpPr>
        <p:spPr>
          <a:xfrm>
            <a:off x="267956" y="2123273"/>
            <a:ext cx="11656088" cy="2308324"/>
          </a:xfrm>
          <a:prstGeom prst="rect">
            <a:avLst/>
          </a:prstGeom>
          <a:noFill/>
        </p:spPr>
        <p:txBody>
          <a:bodyPr wrap="square">
            <a:spAutoFit/>
            <a:scene3d>
              <a:camera prst="obliqueBottomRight"/>
              <a:lightRig rig="threePt" dir="t"/>
            </a:scene3d>
          </a:bodyPr>
          <a:lstStyle/>
          <a:p>
            <a:pPr algn="ctr"/>
            <a:r>
              <a:rPr lang="en" sz="4800" b="1" dirty="0">
                <a:ln w="9525">
                  <a:solidFill>
                    <a:schemeClr val="bg1"/>
                  </a:solidFill>
                  <a:prstDash val="solid"/>
                </a:ln>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sym typeface="Oswald"/>
              </a:rPr>
              <a:t>CHÀO MỪNG QUÝ THẦY CÔ ĐẾN DỰ CHUYÊN ĐỀ CẤP TPHCM TẠI TRƯỜNG THCS HOA LƯ</a:t>
            </a:r>
            <a:endParaRPr lang="en-US" sz="4800" b="1" dirty="0">
              <a:ln w="9525">
                <a:solidFill>
                  <a:schemeClr val="bg1"/>
                </a:solidFill>
                <a:prstDash val="solid"/>
              </a:ln>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06F1993-50C7-1629-F5EC-B6E635A14F81}"/>
              </a:ext>
            </a:extLst>
          </p:cNvPr>
          <p:cNvSpPr/>
          <p:nvPr/>
        </p:nvSpPr>
        <p:spPr>
          <a:xfrm>
            <a:off x="3551554" y="6051267"/>
            <a:ext cx="5088893" cy="615553"/>
          </a:xfrm>
          <a:prstGeom prst="rect">
            <a:avLst/>
          </a:prstGeom>
          <a:noFill/>
        </p:spPr>
        <p:txBody>
          <a:bodyPr wrap="none" lIns="121920" tIns="60960" rIns="121920" bIns="60960">
            <a:spAutoFit/>
          </a:bodyPr>
          <a:lstStyle/>
          <a:p>
            <a:pPr algn="ct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Ngày</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28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tháng</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02 </a:t>
            </a:r>
            <a:r>
              <a:rPr lang="en-US" sz="32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năm</a:t>
            </a: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2023</a:t>
            </a:r>
          </a:p>
        </p:txBody>
      </p:sp>
      <p:pic>
        <p:nvPicPr>
          <p:cNvPr id="6" name="Picture 2" descr="Statistic and Observatories">
            <a:extLst>
              <a:ext uri="{FF2B5EF4-FFF2-40B4-BE49-F238E27FC236}">
                <a16:creationId xmlns:a16="http://schemas.microsoft.com/office/drawing/2014/main" id="{1917567E-44A2-80C7-07B5-D4A695985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371" y="4524156"/>
            <a:ext cx="2203551" cy="1368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D94CF447-D7D4-427D-1A7F-E7AA7AE3082A}"/>
              </a:ext>
            </a:extLst>
          </p:cNvPr>
          <p:cNvSpPr/>
          <p:nvPr/>
        </p:nvSpPr>
        <p:spPr>
          <a:xfrm>
            <a:off x="8920093" y="4744694"/>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0" y="1780704"/>
            <a:ext cx="7850130" cy="7850130"/>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E2E832A-C1F3-2667-4C20-A7B857981719}"/>
              </a:ext>
            </a:extLst>
          </p:cNvPr>
          <p:cNvPicPr>
            <a:picLocks noChangeAspect="1"/>
          </p:cNvPicPr>
          <p:nvPr/>
        </p:nvPicPr>
        <p:blipFill rotWithShape="1">
          <a:blip r:embed="rId2">
            <a:extLst>
              <a:ext uri="{28A0092B-C50C-407E-A947-70E740481C1C}">
                <a14:useLocalDpi xmlns:a14="http://schemas.microsoft.com/office/drawing/2010/main" val="0"/>
              </a:ext>
            </a:extLst>
          </a:blip>
          <a:srcRect t="328" b="328"/>
          <a:stretch/>
        </p:blipFill>
        <p:spPr bwMode="auto">
          <a:xfrm>
            <a:off x="6215163" y="1406155"/>
            <a:ext cx="4248249" cy="2237872"/>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FEBBC211-2304-7B34-2C88-FF993306D1C5}"/>
              </a:ext>
            </a:extLst>
          </p:cNvPr>
          <p:cNvSpPr txBox="1"/>
          <p:nvPr/>
        </p:nvSpPr>
        <p:spPr>
          <a:xfrm>
            <a:off x="3728450" y="34810"/>
            <a:ext cx="7762510" cy="338554"/>
          </a:xfrm>
          <a:prstGeom prst="rect">
            <a:avLst/>
          </a:prstGeom>
          <a:noFill/>
        </p:spPr>
        <p:txBody>
          <a:bodyPr wrap="square" rtlCol="0">
            <a:spAutoFit/>
          </a:bodyPr>
          <a:lstStyle/>
          <a:p>
            <a:pPr algn="ctr"/>
            <a:r>
              <a:rPr lang="vi-VN" sz="1600" b="1" dirty="0">
                <a:ln cap="rnd">
                  <a:solidFill>
                    <a:schemeClr val="bg1"/>
                  </a:solidFill>
                </a:ln>
                <a:solidFill>
                  <a:schemeClr val="bg1"/>
                </a:solidFill>
                <a:effectLst/>
              </a:rPr>
              <a:t>TÌM HIỂU VỀ THỐNG KÊ VÀ XÁC SUẤT TRONG CHƯƠNG TRÌNH </a:t>
            </a:r>
            <a:r>
              <a:rPr lang="vi-VN" sz="1600" b="1" dirty="0">
                <a:ln cap="rnd">
                  <a:solidFill>
                    <a:schemeClr val="bg1"/>
                  </a:solidFill>
                </a:ln>
                <a:solidFill>
                  <a:schemeClr val="bg1"/>
                </a:solidFill>
              </a:rPr>
              <a:t>THCS</a:t>
            </a:r>
            <a:endParaRPr lang="en-US" sz="1600" b="1" dirty="0">
              <a:ln cap="rnd">
                <a:solidFill>
                  <a:schemeClr val="bg1"/>
                </a:solidFill>
              </a:ln>
              <a:solidFill>
                <a:schemeClr val="bg1"/>
              </a:solidFill>
              <a:effectLst/>
            </a:endParaRPr>
          </a:p>
        </p:txBody>
      </p:sp>
      <p:sp>
        <p:nvSpPr>
          <p:cNvPr id="23" name="Oval 22">
            <a:extLst>
              <a:ext uri="{FF2B5EF4-FFF2-40B4-BE49-F238E27FC236}">
                <a16:creationId xmlns:a16="http://schemas.microsoft.com/office/drawing/2014/main" id="{F40F0C3D-A555-48E3-DC58-1E61BA97ED60}"/>
              </a:ext>
            </a:extLst>
          </p:cNvPr>
          <p:cNvSpPr/>
          <p:nvPr/>
        </p:nvSpPr>
        <p:spPr>
          <a:xfrm>
            <a:off x="-1656831" y="-1674254"/>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A10F29-8E23-053A-D240-A7603735C133}"/>
              </a:ext>
            </a:extLst>
          </p:cNvPr>
          <p:cNvSpPr txBox="1"/>
          <p:nvPr/>
        </p:nvSpPr>
        <p:spPr>
          <a:xfrm>
            <a:off x="2549619" y="764740"/>
            <a:ext cx="9121891" cy="400110"/>
          </a:xfrm>
          <a:prstGeom prst="rect">
            <a:avLst/>
          </a:prstGeom>
          <a:noFill/>
        </p:spPr>
        <p:txBody>
          <a:bodyPr wrap="square" rtlCol="0">
            <a:spAutoFit/>
          </a:bodyPr>
          <a:lstStyle/>
          <a:p>
            <a:pPr algn="l"/>
            <a:r>
              <a:rPr lang="vi-VN" sz="2000" b="1">
                <a:solidFill>
                  <a:srgbClr val="F40366"/>
                </a:solidFill>
                <a:latin typeface="Calibri" panose="020F0502020204030204" pitchFamily="34" charset="0"/>
                <a:cs typeface="Calibri" panose="020F0502020204030204" pitchFamily="34" charset="0"/>
              </a:rPr>
              <a:t>Sự xuất hiện của Thống kê và xác suất trong chương trình giáo dục phổ thông 2018</a:t>
            </a:r>
          </a:p>
        </p:txBody>
      </p:sp>
      <p:sp>
        <p:nvSpPr>
          <p:cNvPr id="29" name="Oval 28">
            <a:extLst>
              <a:ext uri="{FF2B5EF4-FFF2-40B4-BE49-F238E27FC236}">
                <a16:creationId xmlns:a16="http://schemas.microsoft.com/office/drawing/2014/main" id="{43BFF1B2-CB3F-1FE5-8EB5-FE965C872DA6}"/>
              </a:ext>
            </a:extLst>
          </p:cNvPr>
          <p:cNvSpPr/>
          <p:nvPr/>
        </p:nvSpPr>
        <p:spPr>
          <a:xfrm>
            <a:off x="2108217" y="764740"/>
            <a:ext cx="400110" cy="400110"/>
          </a:xfrm>
          <a:prstGeom prst="ellipse">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vi-VN" sz="2000" b="1">
                <a:ln cap="rnd">
                  <a:solidFill>
                    <a:srgbClr val="F40366"/>
                  </a:solidFill>
                </a:ln>
                <a:solidFill>
                  <a:srgbClr val="F40366"/>
                </a:solidFill>
                <a:latin typeface="Calibri" panose="020F0502020204030204" pitchFamily="34" charset="0"/>
                <a:cs typeface="Calibri" panose="020F0502020204030204" pitchFamily="34" charset="0"/>
              </a:rPr>
              <a:t>2</a:t>
            </a:r>
            <a:endParaRPr lang="en-US" sz="2000" b="1">
              <a:ln cap="rnd">
                <a:solidFill>
                  <a:srgbClr val="F40366"/>
                </a:solidFill>
              </a:ln>
              <a:solidFill>
                <a:srgbClr val="F40366"/>
              </a:solidFill>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C4FC292-D3B4-2B8A-FAB7-E09314152F2F}"/>
              </a:ext>
            </a:extLst>
          </p:cNvPr>
          <p:cNvSpPr/>
          <p:nvPr/>
        </p:nvSpPr>
        <p:spPr>
          <a:xfrm>
            <a:off x="2803397" y="2429736"/>
            <a:ext cx="4131091" cy="3982373"/>
          </a:xfrm>
          <a:prstGeom prst="roundRect">
            <a:avLst>
              <a:gd name="adj" fmla="val 5981"/>
            </a:avLst>
          </a:prstGeom>
          <a:gradFill>
            <a:gsLst>
              <a:gs pos="0">
                <a:srgbClr val="F9F1F6"/>
              </a:gs>
              <a:gs pos="100000">
                <a:schemeClr val="bg1"/>
              </a:gs>
            </a:gsLst>
            <a:lin ang="54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a:t>
            </a: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ô hình xác suất</a:t>
            </a:r>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mô tả xác suất (thực nghiệm) </a:t>
            </a:r>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342900" indent="-342900">
              <a:buFontTx/>
              <a:buChar char="-"/>
            </a:pP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Sử dụng phân số để mô tả xác suất (thực nghiệm)</a:t>
            </a:r>
            <a:endParaRPr lang="en-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15A3217F-5F1C-EC68-161B-09C2241490D0}"/>
              </a:ext>
            </a:extLst>
          </p:cNvPr>
          <p:cNvSpPr/>
          <p:nvPr/>
        </p:nvSpPr>
        <p:spPr>
          <a:xfrm>
            <a:off x="2233914" y="2379296"/>
            <a:ext cx="2226974" cy="477448"/>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400" b="1" dirty="0">
                <a:latin typeface="Calibri" panose="020F0502020204030204" pitchFamily="34" charset="0"/>
                <a:cs typeface="Calibri" panose="020F0502020204030204" pitchFamily="34" charset="0"/>
              </a:rPr>
              <a:t>Yếu tố xác suất</a:t>
            </a:r>
            <a:endParaRPr lang="en-US" sz="2400"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74C78A5-3019-4CEF-1E8D-B5FA4EB2CC2B}"/>
              </a:ext>
            </a:extLst>
          </p:cNvPr>
          <p:cNvSpPr/>
          <p:nvPr/>
        </p:nvSpPr>
        <p:spPr>
          <a:xfrm>
            <a:off x="2108217" y="1328535"/>
            <a:ext cx="1695691" cy="477791"/>
          </a:xfrm>
          <a:prstGeom prst="roundRect">
            <a:avLst>
              <a:gd name="adj" fmla="val 42604"/>
            </a:avLst>
          </a:prstGeom>
          <a:gradFill>
            <a:gsLst>
              <a:gs pos="0">
                <a:srgbClr val="00B050"/>
              </a:gs>
              <a:gs pos="100000">
                <a:srgbClr val="00682F"/>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atin typeface="Calibri" panose="020F0502020204030204" pitchFamily="34" charset="0"/>
                <a:cs typeface="Calibri" panose="020F0502020204030204" pitchFamily="34" charset="0"/>
              </a:rPr>
              <a:t>Toán lớp 6</a:t>
            </a:r>
            <a:endParaRPr lang="en-US" sz="2000" b="1">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1A698B2F-369E-C89F-F717-1594C413935A}"/>
              </a:ext>
            </a:extLst>
          </p:cNvPr>
          <p:cNvSpPr txBox="1"/>
          <p:nvPr/>
        </p:nvSpPr>
        <p:spPr>
          <a:xfrm>
            <a:off x="8078439" y="6531571"/>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pic>
        <p:nvPicPr>
          <p:cNvPr id="21" name="Picture 20">
            <a:extLst>
              <a:ext uri="{FF2B5EF4-FFF2-40B4-BE49-F238E27FC236}">
                <a16:creationId xmlns:a16="http://schemas.microsoft.com/office/drawing/2014/main" id="{5C881332-361F-E13C-4CC1-38D893C76989}"/>
              </a:ext>
            </a:extLst>
          </p:cNvPr>
          <p:cNvPicPr>
            <a:picLocks noChangeAspect="1"/>
          </p:cNvPicPr>
          <p:nvPr/>
        </p:nvPicPr>
        <p:blipFill rotWithShape="1">
          <a:blip r:embed="rId3"/>
          <a:srcRect/>
          <a:stretch/>
        </p:blipFill>
        <p:spPr bwMode="auto">
          <a:xfrm>
            <a:off x="6984055" y="3742794"/>
            <a:ext cx="5179118" cy="1730141"/>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Tree>
    <p:extLst>
      <p:ext uri="{BB962C8B-B14F-4D97-AF65-F5344CB8AC3E}">
        <p14:creationId xmlns:p14="http://schemas.microsoft.com/office/powerpoint/2010/main" val="1866489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B42ED0-55CC-8373-00AF-B055BEDDCF13}"/>
              </a:ext>
            </a:extLst>
          </p:cNvPr>
          <p:cNvPicPr>
            <a:picLocks noChangeAspect="1"/>
          </p:cNvPicPr>
          <p:nvPr/>
        </p:nvPicPr>
        <p:blipFill rotWithShape="1">
          <a:blip r:embed="rId2"/>
          <a:srcRect/>
          <a:stretch/>
        </p:blipFill>
        <p:spPr bwMode="auto">
          <a:xfrm>
            <a:off x="6839763" y="4107587"/>
            <a:ext cx="4786052" cy="2006589"/>
          </a:xfrm>
          <a:prstGeom prst="roundRect">
            <a:avLst>
              <a:gd name="adj" fmla="val 869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14" name="Oval 13">
            <a:extLst>
              <a:ext uri="{FF2B5EF4-FFF2-40B4-BE49-F238E27FC236}">
                <a16:creationId xmlns:a16="http://schemas.microsoft.com/office/drawing/2014/main" id="{D4970180-D0CB-A3AF-A274-5B83EEBD751B}"/>
              </a:ext>
            </a:extLst>
          </p:cNvPr>
          <p:cNvSpPr/>
          <p:nvPr/>
        </p:nvSpPr>
        <p:spPr>
          <a:xfrm>
            <a:off x="1402197" y="2302765"/>
            <a:ext cx="5429708" cy="5429708"/>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E2E832A-C1F3-2667-4C20-A7B857981719}"/>
              </a:ext>
            </a:extLst>
          </p:cNvPr>
          <p:cNvPicPr>
            <a:picLocks noChangeAspect="1"/>
          </p:cNvPicPr>
          <p:nvPr/>
        </p:nvPicPr>
        <p:blipFill rotWithShape="1">
          <a:blip r:embed="rId3">
            <a:extLst>
              <a:ext uri="{28A0092B-C50C-407E-A947-70E740481C1C}">
                <a14:useLocalDpi xmlns:a14="http://schemas.microsoft.com/office/drawing/2010/main" val="0"/>
              </a:ext>
            </a:extLst>
          </a:blip>
          <a:srcRect l="741" r="741"/>
          <a:stretch/>
        </p:blipFill>
        <p:spPr bwMode="auto">
          <a:xfrm>
            <a:off x="6378887" y="1154307"/>
            <a:ext cx="4786052" cy="2762610"/>
          </a:xfrm>
          <a:prstGeom prst="roundRect">
            <a:avLst>
              <a:gd name="adj" fmla="val 869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22" name="Oval 21">
            <a:extLst>
              <a:ext uri="{FF2B5EF4-FFF2-40B4-BE49-F238E27FC236}">
                <a16:creationId xmlns:a16="http://schemas.microsoft.com/office/drawing/2014/main" id="{D94CF447-D7D4-427D-1A7F-E7AA7AE3082A}"/>
              </a:ext>
            </a:extLst>
          </p:cNvPr>
          <p:cNvSpPr/>
          <p:nvPr/>
        </p:nvSpPr>
        <p:spPr>
          <a:xfrm>
            <a:off x="10898545" y="5017619"/>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FEBBC211-2304-7B34-2C88-FF993306D1C5}"/>
              </a:ext>
            </a:extLst>
          </p:cNvPr>
          <p:cNvSpPr txBox="1"/>
          <p:nvPr/>
        </p:nvSpPr>
        <p:spPr>
          <a:xfrm>
            <a:off x="3728450" y="34810"/>
            <a:ext cx="7762510" cy="338554"/>
          </a:xfrm>
          <a:prstGeom prst="rect">
            <a:avLst/>
          </a:prstGeom>
          <a:noFill/>
        </p:spPr>
        <p:txBody>
          <a:bodyPr wrap="square" rtlCol="0">
            <a:spAutoFit/>
          </a:bodyPr>
          <a:lstStyle/>
          <a:p>
            <a:pPr algn="ctr"/>
            <a:r>
              <a:rPr lang="vi-VN" sz="1600" b="1" dirty="0">
                <a:ln cap="rnd">
                  <a:solidFill>
                    <a:schemeClr val="bg1"/>
                  </a:solidFill>
                </a:ln>
                <a:solidFill>
                  <a:schemeClr val="bg1"/>
                </a:solidFill>
                <a:effectLst/>
              </a:rPr>
              <a:t>TÌM HIỂU VỀ THỐNG KÊ VÀ XÁC SUẤT TRONG CHƯƠNG TRÌNH </a:t>
            </a:r>
            <a:r>
              <a:rPr lang="vi-VN" sz="1600" b="1" dirty="0">
                <a:ln cap="rnd">
                  <a:solidFill>
                    <a:schemeClr val="bg1"/>
                  </a:solidFill>
                </a:ln>
                <a:solidFill>
                  <a:schemeClr val="bg1"/>
                </a:solidFill>
              </a:rPr>
              <a:t>THCS</a:t>
            </a:r>
            <a:endParaRPr lang="en-US" sz="1600" b="1" dirty="0">
              <a:ln cap="rnd">
                <a:solidFill>
                  <a:schemeClr val="bg1"/>
                </a:solidFill>
              </a:ln>
              <a:solidFill>
                <a:schemeClr val="bg1"/>
              </a:solidFill>
              <a:effectLst/>
            </a:endParaRPr>
          </a:p>
        </p:txBody>
      </p:sp>
      <p:sp>
        <p:nvSpPr>
          <p:cNvPr id="23" name="Oval 22">
            <a:extLst>
              <a:ext uri="{FF2B5EF4-FFF2-40B4-BE49-F238E27FC236}">
                <a16:creationId xmlns:a16="http://schemas.microsoft.com/office/drawing/2014/main" id="{F40F0C3D-A555-48E3-DC58-1E61BA97ED60}"/>
              </a:ext>
            </a:extLst>
          </p:cNvPr>
          <p:cNvSpPr/>
          <p:nvPr/>
        </p:nvSpPr>
        <p:spPr>
          <a:xfrm>
            <a:off x="-1656831" y="-1674254"/>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A10F29-8E23-053A-D240-A7603735C133}"/>
              </a:ext>
            </a:extLst>
          </p:cNvPr>
          <p:cNvSpPr txBox="1"/>
          <p:nvPr/>
        </p:nvSpPr>
        <p:spPr>
          <a:xfrm>
            <a:off x="2549619" y="764740"/>
            <a:ext cx="9121891" cy="400110"/>
          </a:xfrm>
          <a:prstGeom prst="rect">
            <a:avLst/>
          </a:prstGeom>
          <a:noFill/>
        </p:spPr>
        <p:txBody>
          <a:bodyPr wrap="square" rtlCol="0">
            <a:spAutoFit/>
          </a:bodyPr>
          <a:lstStyle/>
          <a:p>
            <a:pPr algn="l"/>
            <a:r>
              <a:rPr lang="vi-VN" sz="2000" b="1">
                <a:solidFill>
                  <a:srgbClr val="F40366"/>
                </a:solidFill>
                <a:latin typeface="Calibri" panose="020F0502020204030204" pitchFamily="34" charset="0"/>
                <a:cs typeface="Calibri" panose="020F0502020204030204" pitchFamily="34" charset="0"/>
              </a:rPr>
              <a:t>Sự xuất hiện của Thống kê và xác suất trong chương trình giáo dục phổ thông 2018</a:t>
            </a:r>
          </a:p>
        </p:txBody>
      </p:sp>
      <p:sp>
        <p:nvSpPr>
          <p:cNvPr id="29" name="Oval 28">
            <a:extLst>
              <a:ext uri="{FF2B5EF4-FFF2-40B4-BE49-F238E27FC236}">
                <a16:creationId xmlns:a16="http://schemas.microsoft.com/office/drawing/2014/main" id="{43BFF1B2-CB3F-1FE5-8EB5-FE965C872DA6}"/>
              </a:ext>
            </a:extLst>
          </p:cNvPr>
          <p:cNvSpPr/>
          <p:nvPr/>
        </p:nvSpPr>
        <p:spPr>
          <a:xfrm>
            <a:off x="2108217" y="764740"/>
            <a:ext cx="400110" cy="400110"/>
          </a:xfrm>
          <a:prstGeom prst="ellipse">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vi-VN" sz="2000" b="1">
                <a:ln cap="rnd">
                  <a:solidFill>
                    <a:srgbClr val="F40366"/>
                  </a:solidFill>
                </a:ln>
                <a:solidFill>
                  <a:srgbClr val="F40366"/>
                </a:solidFill>
                <a:latin typeface="Calibri" panose="020F0502020204030204" pitchFamily="34" charset="0"/>
                <a:cs typeface="Calibri" panose="020F0502020204030204" pitchFamily="34" charset="0"/>
              </a:rPr>
              <a:t>2</a:t>
            </a:r>
            <a:endParaRPr lang="en-US" sz="2000" b="1">
              <a:ln cap="rnd">
                <a:solidFill>
                  <a:srgbClr val="F40366"/>
                </a:solidFill>
              </a:ln>
              <a:solidFill>
                <a:srgbClr val="F40366"/>
              </a:solidFill>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F05308B-6141-56E4-2D78-BC2CD21D2B93}"/>
              </a:ext>
            </a:extLst>
          </p:cNvPr>
          <p:cNvSpPr/>
          <p:nvPr/>
        </p:nvSpPr>
        <p:spPr>
          <a:xfrm>
            <a:off x="2108217" y="1328535"/>
            <a:ext cx="1695691" cy="477791"/>
          </a:xfrm>
          <a:prstGeom prst="roundRect">
            <a:avLst>
              <a:gd name="adj" fmla="val 42604"/>
            </a:avLst>
          </a:prstGeom>
          <a:gradFill>
            <a:gsLst>
              <a:gs pos="0">
                <a:srgbClr val="00B0F0"/>
              </a:gs>
              <a:gs pos="100000">
                <a:srgbClr val="0085B4"/>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atin typeface="Calibri" panose="020F0502020204030204" pitchFamily="34" charset="0"/>
                <a:cs typeface="Calibri" panose="020F0502020204030204" pitchFamily="34" charset="0"/>
              </a:rPr>
              <a:t>Toán lớp 7</a:t>
            </a:r>
            <a:endParaRPr lang="en-US" sz="2000" b="1">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3C4FC292-D3B4-2B8A-FAB7-E09314152F2F}"/>
              </a:ext>
            </a:extLst>
          </p:cNvPr>
          <p:cNvSpPr/>
          <p:nvPr/>
        </p:nvSpPr>
        <p:spPr>
          <a:xfrm>
            <a:off x="1215771" y="3032395"/>
            <a:ext cx="5513746" cy="3759620"/>
          </a:xfrm>
          <a:prstGeom prst="roundRect">
            <a:avLst>
              <a:gd name="adj" fmla="val 6929"/>
            </a:avLst>
          </a:prstGeom>
          <a:gradFill>
            <a:gsLst>
              <a:gs pos="0">
                <a:srgbClr val="F9F1F6"/>
              </a:gs>
              <a:gs pos="100000">
                <a:schemeClr val="bg1"/>
              </a:gs>
            </a:gsLst>
            <a:lin ang="54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Giải thích được tính hợp lí của dữ liệu </a:t>
            </a: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a:p>
            <a:pPr marL="342900" indent="-342900">
              <a:buFontTx/>
              <a:buChar char="-"/>
            </a:pPr>
            <a:r>
              <a:rPr lang="vi-V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Đọc và mô tả thành thạo biểu đồ hình quạt tròn, biểu đồ đoạn thẳng. </a:t>
            </a:r>
            <a:endParaRPr lang="en-V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342900" indent="-342900">
              <a:buFontTx/>
              <a:buChar char="-"/>
            </a:pP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a:t>
            </a:r>
            <a:r>
              <a:rPr lang="vi-V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iên môn, tích hợp</a:t>
            </a: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V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342900" indent="-342900">
              <a:buFontTx/>
              <a:buChar char="-"/>
              <a:tabLst>
                <a:tab pos="0" algn="l"/>
              </a:tabLst>
            </a:pPr>
            <a:endParaRPr lang="en-US" sz="20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15A3217F-5F1C-EC68-161B-09C2241490D0}"/>
              </a:ext>
            </a:extLst>
          </p:cNvPr>
          <p:cNvSpPr/>
          <p:nvPr/>
        </p:nvSpPr>
        <p:spPr>
          <a:xfrm>
            <a:off x="929946" y="2637018"/>
            <a:ext cx="2226974" cy="477448"/>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400" b="1" dirty="0">
                <a:latin typeface="Calibri" panose="020F0502020204030204" pitchFamily="34" charset="0"/>
                <a:cs typeface="Calibri" panose="020F0502020204030204" pitchFamily="34" charset="0"/>
              </a:rPr>
              <a:t>Yếu tố thống kê</a:t>
            </a:r>
            <a:endParaRPr lang="en-US" sz="2400" b="1"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FE1FC81-706C-1727-1AA3-D16ABFC447D7}"/>
              </a:ext>
            </a:extLst>
          </p:cNvPr>
          <p:cNvSpPr txBox="1"/>
          <p:nvPr/>
        </p:nvSpPr>
        <p:spPr>
          <a:xfrm>
            <a:off x="8147716" y="6498560"/>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Tree>
    <p:extLst>
      <p:ext uri="{BB962C8B-B14F-4D97-AF65-F5344CB8AC3E}">
        <p14:creationId xmlns:p14="http://schemas.microsoft.com/office/powerpoint/2010/main" val="1423515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D94CF447-D7D4-427D-1A7F-E7AA7AE3082A}"/>
              </a:ext>
            </a:extLst>
          </p:cNvPr>
          <p:cNvSpPr/>
          <p:nvPr/>
        </p:nvSpPr>
        <p:spPr>
          <a:xfrm>
            <a:off x="8920093" y="4744694"/>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600898" y="2202089"/>
            <a:ext cx="7850130" cy="7850130"/>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pic>
        <p:nvPicPr>
          <p:cNvPr id="20" name="Picture 19">
            <a:extLst>
              <a:ext uri="{FF2B5EF4-FFF2-40B4-BE49-F238E27FC236}">
                <a16:creationId xmlns:a16="http://schemas.microsoft.com/office/drawing/2014/main" id="{5E2E832A-C1F3-2667-4C20-A7B857981719}"/>
              </a:ext>
            </a:extLst>
          </p:cNvPr>
          <p:cNvPicPr>
            <a:picLocks noChangeAspect="1"/>
          </p:cNvPicPr>
          <p:nvPr/>
        </p:nvPicPr>
        <p:blipFill rotWithShape="1">
          <a:blip r:embed="rId2">
            <a:extLst>
              <a:ext uri="{28A0092B-C50C-407E-A947-70E740481C1C}">
                <a14:useLocalDpi xmlns:a14="http://schemas.microsoft.com/office/drawing/2010/main" val="0"/>
              </a:ext>
            </a:extLst>
          </a:blip>
          <a:srcRect l="-7977" t="3201" b="3201"/>
          <a:stretch/>
        </p:blipFill>
        <p:spPr bwMode="auto">
          <a:xfrm>
            <a:off x="4839600" y="1273869"/>
            <a:ext cx="5031908" cy="2187604"/>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F40F0C3D-A555-48E3-DC58-1E61BA97ED60}"/>
              </a:ext>
            </a:extLst>
          </p:cNvPr>
          <p:cNvSpPr/>
          <p:nvPr/>
        </p:nvSpPr>
        <p:spPr>
          <a:xfrm>
            <a:off x="-1656831" y="-1674254"/>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A10F29-8E23-053A-D240-A7603735C133}"/>
              </a:ext>
            </a:extLst>
          </p:cNvPr>
          <p:cNvSpPr txBox="1"/>
          <p:nvPr/>
        </p:nvSpPr>
        <p:spPr>
          <a:xfrm>
            <a:off x="2549619" y="764740"/>
            <a:ext cx="9121891" cy="400110"/>
          </a:xfrm>
          <a:prstGeom prst="rect">
            <a:avLst/>
          </a:prstGeom>
          <a:noFill/>
        </p:spPr>
        <p:txBody>
          <a:bodyPr wrap="square" rtlCol="0">
            <a:spAutoFit/>
          </a:bodyPr>
          <a:lstStyle/>
          <a:p>
            <a:pPr algn="l"/>
            <a:r>
              <a:rPr lang="vi-VN" sz="2000" b="1">
                <a:solidFill>
                  <a:srgbClr val="F40366"/>
                </a:solidFill>
                <a:latin typeface="Calibri" panose="020F0502020204030204" pitchFamily="34" charset="0"/>
                <a:cs typeface="Calibri" panose="020F0502020204030204" pitchFamily="34" charset="0"/>
              </a:rPr>
              <a:t>Sự xuất hiện của Thống kê và xác suất trong chương trình giáo dục phổ thông 2018</a:t>
            </a:r>
          </a:p>
        </p:txBody>
      </p:sp>
      <p:sp>
        <p:nvSpPr>
          <p:cNvPr id="29" name="Oval 28">
            <a:extLst>
              <a:ext uri="{FF2B5EF4-FFF2-40B4-BE49-F238E27FC236}">
                <a16:creationId xmlns:a16="http://schemas.microsoft.com/office/drawing/2014/main" id="{43BFF1B2-CB3F-1FE5-8EB5-FE965C872DA6}"/>
              </a:ext>
            </a:extLst>
          </p:cNvPr>
          <p:cNvSpPr/>
          <p:nvPr/>
        </p:nvSpPr>
        <p:spPr>
          <a:xfrm>
            <a:off x="2108217" y="764740"/>
            <a:ext cx="400110" cy="400110"/>
          </a:xfrm>
          <a:prstGeom prst="ellipse">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vi-VN" sz="2000" b="1">
                <a:ln cap="rnd">
                  <a:solidFill>
                    <a:srgbClr val="F40366"/>
                  </a:solidFill>
                </a:ln>
                <a:solidFill>
                  <a:srgbClr val="F40366"/>
                </a:solidFill>
                <a:latin typeface="Calibri" panose="020F0502020204030204" pitchFamily="34" charset="0"/>
                <a:cs typeface="Calibri" panose="020F0502020204030204" pitchFamily="34" charset="0"/>
              </a:rPr>
              <a:t>2</a:t>
            </a:r>
            <a:endParaRPr lang="en-US" sz="2000" b="1">
              <a:ln cap="rnd">
                <a:solidFill>
                  <a:srgbClr val="F40366"/>
                </a:solidFill>
              </a:ln>
              <a:solidFill>
                <a:srgbClr val="F40366"/>
              </a:solidFill>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C4FC292-D3B4-2B8A-FAB7-E09314152F2F}"/>
              </a:ext>
            </a:extLst>
          </p:cNvPr>
          <p:cNvSpPr/>
          <p:nvPr/>
        </p:nvSpPr>
        <p:spPr>
          <a:xfrm>
            <a:off x="1691901" y="2679537"/>
            <a:ext cx="2840256" cy="4164767"/>
          </a:xfrm>
          <a:prstGeom prst="roundRect">
            <a:avLst>
              <a:gd name="adj" fmla="val 8787"/>
            </a:avLst>
          </a:prstGeom>
          <a:gradFill>
            <a:gsLst>
              <a:gs pos="0">
                <a:srgbClr val="F9F1F6"/>
              </a:gs>
              <a:gs pos="100000">
                <a:schemeClr val="bg1"/>
              </a:gs>
            </a:gsLst>
            <a:lin ang="54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Làm quen khái niệm </a:t>
            </a:r>
            <a:r>
              <a:rPr lang="vi-VN" sz="3200" b="1" dirty="0">
                <a:ln w="0"/>
                <a:solidFill>
                  <a:srgbClr val="F4157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biến cố ngẫu nhiên</a:t>
            </a:r>
            <a:r>
              <a:rPr lang="en-US" sz="3200" b="1" dirty="0">
                <a:ln w="0"/>
                <a:solidFill>
                  <a:srgbClr val="F4157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VN" sz="3200" b="1" dirty="0">
              <a:ln w="0"/>
              <a:solidFill>
                <a:srgbClr val="F4157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342900" indent="-342900">
              <a:buFontTx/>
              <a:buChar char="-"/>
            </a:pP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Tính xác suất của biến cố ngẫu nhiên</a:t>
            </a:r>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en-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15A3217F-5F1C-EC68-161B-09C2241490D0}"/>
              </a:ext>
            </a:extLst>
          </p:cNvPr>
          <p:cNvSpPr/>
          <p:nvPr/>
        </p:nvSpPr>
        <p:spPr>
          <a:xfrm>
            <a:off x="1870134" y="2370642"/>
            <a:ext cx="2226974" cy="477448"/>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400" b="1" dirty="0">
                <a:latin typeface="Calibri" panose="020F0502020204030204" pitchFamily="34" charset="0"/>
                <a:cs typeface="Calibri" panose="020F0502020204030204" pitchFamily="34" charset="0"/>
              </a:rPr>
              <a:t>Yếu tố xác suất</a:t>
            </a:r>
            <a:endParaRPr lang="en-US" sz="2400"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1A128297-1072-550A-27BA-600E993CEE0C}"/>
              </a:ext>
            </a:extLst>
          </p:cNvPr>
          <p:cNvSpPr/>
          <p:nvPr/>
        </p:nvSpPr>
        <p:spPr>
          <a:xfrm>
            <a:off x="2108217" y="1328535"/>
            <a:ext cx="1695691" cy="477791"/>
          </a:xfrm>
          <a:prstGeom prst="roundRect">
            <a:avLst>
              <a:gd name="adj" fmla="val 42604"/>
            </a:avLst>
          </a:prstGeom>
          <a:gradFill>
            <a:gsLst>
              <a:gs pos="0">
                <a:srgbClr val="00B0F0"/>
              </a:gs>
              <a:gs pos="100000">
                <a:srgbClr val="0085B4"/>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atin typeface="Calibri" panose="020F0502020204030204" pitchFamily="34" charset="0"/>
                <a:cs typeface="Calibri" panose="020F0502020204030204" pitchFamily="34" charset="0"/>
              </a:rPr>
              <a:t>Toán lớp 7</a:t>
            </a:r>
            <a:endParaRPr lang="en-US" sz="2000" b="1">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14252C18-705C-969E-8887-DE2EE46537DE}"/>
              </a:ext>
            </a:extLst>
          </p:cNvPr>
          <p:cNvSpPr txBox="1"/>
          <p:nvPr/>
        </p:nvSpPr>
        <p:spPr>
          <a:xfrm>
            <a:off x="8148842" y="6354346"/>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pic>
        <p:nvPicPr>
          <p:cNvPr id="13" name="Picture 12">
            <a:extLst>
              <a:ext uri="{FF2B5EF4-FFF2-40B4-BE49-F238E27FC236}">
                <a16:creationId xmlns:a16="http://schemas.microsoft.com/office/drawing/2014/main" id="{61F95550-ED5A-4A69-892D-15DD5E0982A2}"/>
              </a:ext>
            </a:extLst>
          </p:cNvPr>
          <p:cNvPicPr>
            <a:picLocks noChangeAspect="1"/>
          </p:cNvPicPr>
          <p:nvPr/>
        </p:nvPicPr>
        <p:blipFill rotWithShape="1">
          <a:blip r:embed="rId3"/>
          <a:srcRect/>
          <a:stretch/>
        </p:blipFill>
        <p:spPr bwMode="auto">
          <a:xfrm>
            <a:off x="5838006" y="3726986"/>
            <a:ext cx="5882349" cy="2965913"/>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31" name="TextBox 30">
            <a:extLst>
              <a:ext uri="{FF2B5EF4-FFF2-40B4-BE49-F238E27FC236}">
                <a16:creationId xmlns:a16="http://schemas.microsoft.com/office/drawing/2014/main" id="{CA483D75-505C-83E3-164E-E58C6A5D1908}"/>
              </a:ext>
            </a:extLst>
          </p:cNvPr>
          <p:cNvSpPr txBox="1"/>
          <p:nvPr/>
        </p:nvSpPr>
        <p:spPr>
          <a:xfrm>
            <a:off x="3728450" y="34810"/>
            <a:ext cx="7762510" cy="338554"/>
          </a:xfrm>
          <a:prstGeom prst="rect">
            <a:avLst/>
          </a:prstGeom>
          <a:noFill/>
        </p:spPr>
        <p:txBody>
          <a:bodyPr wrap="square" rtlCol="0">
            <a:spAutoFit/>
          </a:bodyPr>
          <a:lstStyle/>
          <a:p>
            <a:pPr algn="ctr"/>
            <a:r>
              <a:rPr lang="vi-VN" sz="1600" b="1" dirty="0">
                <a:ln cap="rnd">
                  <a:solidFill>
                    <a:schemeClr val="bg1"/>
                  </a:solidFill>
                </a:ln>
                <a:solidFill>
                  <a:schemeClr val="bg1"/>
                </a:solidFill>
                <a:effectLst/>
              </a:rPr>
              <a:t>TÌM HIỂU VỀ THỐNG KÊ VÀ XÁC SUẤT TRONG CHƯƠNG TRÌNH </a:t>
            </a:r>
            <a:r>
              <a:rPr lang="vi-VN" sz="1600" b="1" dirty="0">
                <a:ln cap="rnd">
                  <a:solidFill>
                    <a:schemeClr val="bg1"/>
                  </a:solidFill>
                </a:ln>
                <a:solidFill>
                  <a:schemeClr val="bg1"/>
                </a:solidFill>
              </a:rPr>
              <a:t>THCS</a:t>
            </a:r>
            <a:endParaRPr lang="en-US" sz="1600" b="1" dirty="0">
              <a:ln cap="rnd">
                <a:solidFill>
                  <a:schemeClr val="bg1"/>
                </a:solidFill>
              </a:ln>
              <a:solidFill>
                <a:schemeClr val="bg1"/>
              </a:solidFill>
              <a:effectLst/>
            </a:endParaRPr>
          </a:p>
        </p:txBody>
      </p:sp>
    </p:spTree>
    <p:extLst>
      <p:ext uri="{BB962C8B-B14F-4D97-AF65-F5344CB8AC3E}">
        <p14:creationId xmlns:p14="http://schemas.microsoft.com/office/powerpoint/2010/main" val="2492370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D4970180-D0CB-A3AF-A274-5B83EEBD751B}"/>
              </a:ext>
            </a:extLst>
          </p:cNvPr>
          <p:cNvSpPr/>
          <p:nvPr/>
        </p:nvSpPr>
        <p:spPr>
          <a:xfrm>
            <a:off x="1454747" y="2683864"/>
            <a:ext cx="5429708" cy="5429708"/>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4CF447-D7D4-427D-1A7F-E7AA7AE3082A}"/>
              </a:ext>
            </a:extLst>
          </p:cNvPr>
          <p:cNvSpPr/>
          <p:nvPr/>
        </p:nvSpPr>
        <p:spPr>
          <a:xfrm>
            <a:off x="10898545" y="5017619"/>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3" name="Oval 22">
            <a:extLst>
              <a:ext uri="{FF2B5EF4-FFF2-40B4-BE49-F238E27FC236}">
                <a16:creationId xmlns:a16="http://schemas.microsoft.com/office/drawing/2014/main" id="{F40F0C3D-A555-48E3-DC58-1E61BA97ED60}"/>
              </a:ext>
            </a:extLst>
          </p:cNvPr>
          <p:cNvSpPr/>
          <p:nvPr/>
        </p:nvSpPr>
        <p:spPr>
          <a:xfrm>
            <a:off x="-1656831" y="-1674254"/>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A10F29-8E23-053A-D240-A7603735C133}"/>
              </a:ext>
            </a:extLst>
          </p:cNvPr>
          <p:cNvSpPr txBox="1"/>
          <p:nvPr/>
        </p:nvSpPr>
        <p:spPr>
          <a:xfrm>
            <a:off x="2549619" y="764740"/>
            <a:ext cx="9121891" cy="400110"/>
          </a:xfrm>
          <a:prstGeom prst="rect">
            <a:avLst/>
          </a:prstGeom>
          <a:noFill/>
        </p:spPr>
        <p:txBody>
          <a:bodyPr wrap="square" rtlCol="0">
            <a:spAutoFit/>
          </a:bodyPr>
          <a:lstStyle/>
          <a:p>
            <a:pPr algn="l"/>
            <a:r>
              <a:rPr lang="vi-VN" sz="2000" b="1">
                <a:solidFill>
                  <a:srgbClr val="F40366"/>
                </a:solidFill>
                <a:latin typeface="Calibri" panose="020F0502020204030204" pitchFamily="34" charset="0"/>
                <a:cs typeface="Calibri" panose="020F0502020204030204" pitchFamily="34" charset="0"/>
              </a:rPr>
              <a:t>Sự xuất hiện của Thống kê và xác suất trong chương trình giáo dục phổ thông 2018</a:t>
            </a:r>
          </a:p>
        </p:txBody>
      </p:sp>
      <p:sp>
        <p:nvSpPr>
          <p:cNvPr id="29" name="Oval 28">
            <a:extLst>
              <a:ext uri="{FF2B5EF4-FFF2-40B4-BE49-F238E27FC236}">
                <a16:creationId xmlns:a16="http://schemas.microsoft.com/office/drawing/2014/main" id="{43BFF1B2-CB3F-1FE5-8EB5-FE965C872DA6}"/>
              </a:ext>
            </a:extLst>
          </p:cNvPr>
          <p:cNvSpPr/>
          <p:nvPr/>
        </p:nvSpPr>
        <p:spPr>
          <a:xfrm>
            <a:off x="2108217" y="764740"/>
            <a:ext cx="400110" cy="400110"/>
          </a:xfrm>
          <a:prstGeom prst="ellipse">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vi-VN" sz="2000" b="1">
                <a:ln cap="rnd">
                  <a:solidFill>
                    <a:srgbClr val="F40366"/>
                  </a:solidFill>
                </a:ln>
                <a:solidFill>
                  <a:srgbClr val="F40366"/>
                </a:solidFill>
                <a:latin typeface="Calibri" panose="020F0502020204030204" pitchFamily="34" charset="0"/>
                <a:cs typeface="Calibri" panose="020F0502020204030204" pitchFamily="34" charset="0"/>
              </a:rPr>
              <a:t>2</a:t>
            </a:r>
            <a:endParaRPr lang="en-US" sz="2000" b="1">
              <a:ln cap="rnd">
                <a:solidFill>
                  <a:srgbClr val="F40366"/>
                </a:solidFill>
              </a:ln>
              <a:solidFill>
                <a:srgbClr val="F40366"/>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F05308B-6141-56E4-2D78-BC2CD21D2B93}"/>
              </a:ext>
            </a:extLst>
          </p:cNvPr>
          <p:cNvSpPr/>
          <p:nvPr/>
        </p:nvSpPr>
        <p:spPr>
          <a:xfrm>
            <a:off x="2233300" y="1107880"/>
            <a:ext cx="1695691" cy="477791"/>
          </a:xfrm>
          <a:prstGeom prst="roundRect">
            <a:avLst>
              <a:gd name="adj" fmla="val 42604"/>
            </a:avLst>
          </a:prstGeom>
          <a:gradFill>
            <a:gsLst>
              <a:gs pos="0">
                <a:srgbClr val="002060"/>
              </a:gs>
              <a:gs pos="100000">
                <a:srgbClr val="007DDA"/>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atin typeface="Calibri" panose="020F0502020204030204" pitchFamily="34" charset="0"/>
                <a:cs typeface="Calibri" panose="020F0502020204030204" pitchFamily="34" charset="0"/>
              </a:rPr>
              <a:t>Toán lớp 8</a:t>
            </a:r>
            <a:endParaRPr lang="en-US" sz="2000" b="1">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3C4FC292-D3B4-2B8A-FAB7-E09314152F2F}"/>
              </a:ext>
            </a:extLst>
          </p:cNvPr>
          <p:cNvSpPr/>
          <p:nvPr/>
        </p:nvSpPr>
        <p:spPr>
          <a:xfrm>
            <a:off x="987958" y="2233957"/>
            <a:ext cx="8918268" cy="4365419"/>
          </a:xfrm>
          <a:prstGeom prst="roundRect">
            <a:avLst>
              <a:gd name="adj" fmla="val 5574"/>
            </a:avLst>
          </a:prstGeom>
          <a:gradFill>
            <a:gsLst>
              <a:gs pos="0">
                <a:srgbClr val="F9F1F6"/>
              </a:gs>
              <a:gs pos="100000">
                <a:schemeClr val="bg1"/>
              </a:gs>
            </a:gsLst>
            <a:lin ang="54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44725">
              <a:tabLst>
                <a:tab pos="0" algn="l"/>
              </a:tabLst>
            </a:pPr>
            <a:endParaRPr lang="vi-VN" sz="1100" dirty="0">
              <a:ln cap="rnd">
                <a:noFill/>
              </a:ln>
              <a:solidFill>
                <a:schemeClr val="tx1"/>
              </a:solidFill>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15A3217F-5F1C-EC68-161B-09C2241490D0}"/>
              </a:ext>
            </a:extLst>
          </p:cNvPr>
          <p:cNvSpPr/>
          <p:nvPr/>
        </p:nvSpPr>
        <p:spPr>
          <a:xfrm>
            <a:off x="2168506" y="2058897"/>
            <a:ext cx="2226974" cy="477448"/>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400" b="1" dirty="0">
                <a:latin typeface="Calibri" panose="020F0502020204030204" pitchFamily="34" charset="0"/>
                <a:cs typeface="Calibri" panose="020F0502020204030204" pitchFamily="34" charset="0"/>
              </a:rPr>
              <a:t>Yếu tố thống kê</a:t>
            </a:r>
            <a:endParaRPr lang="en-US" sz="2400" b="1" dirty="0">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6A59C26-DB83-9935-4E22-5831D7CEB772}"/>
              </a:ext>
            </a:extLst>
          </p:cNvPr>
          <p:cNvPicPr>
            <a:picLocks noChangeAspect="1"/>
          </p:cNvPicPr>
          <p:nvPr/>
        </p:nvPicPr>
        <p:blipFill rotWithShape="1">
          <a:blip r:embed="rId2">
            <a:extLst>
              <a:ext uri="{28A0092B-C50C-407E-A947-70E740481C1C}">
                <a14:useLocalDpi xmlns:a14="http://schemas.microsoft.com/office/drawing/2010/main" val="0"/>
              </a:ext>
            </a:extLst>
          </a:blip>
          <a:srcRect l="2593" r="-374"/>
          <a:stretch/>
        </p:blipFill>
        <p:spPr bwMode="auto">
          <a:xfrm>
            <a:off x="7486532" y="1273481"/>
            <a:ext cx="4383073" cy="4832840"/>
          </a:xfrm>
          <a:prstGeom prst="roundRect">
            <a:avLst>
              <a:gd name="adj" fmla="val 7187"/>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20" name="TextBox 19">
            <a:extLst>
              <a:ext uri="{FF2B5EF4-FFF2-40B4-BE49-F238E27FC236}">
                <a16:creationId xmlns:a16="http://schemas.microsoft.com/office/drawing/2014/main" id="{6393BDD2-C7EC-E19A-308C-738518A1EA15}"/>
              </a:ext>
            </a:extLst>
          </p:cNvPr>
          <p:cNvSpPr txBox="1"/>
          <p:nvPr/>
        </p:nvSpPr>
        <p:spPr>
          <a:xfrm>
            <a:off x="8148842" y="6367670"/>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11" name="TextBox 10"/>
          <p:cNvSpPr txBox="1"/>
          <p:nvPr/>
        </p:nvSpPr>
        <p:spPr>
          <a:xfrm>
            <a:off x="1170199" y="2544108"/>
            <a:ext cx="5270416" cy="3970318"/>
          </a:xfrm>
          <a:prstGeom prst="rect">
            <a:avLst/>
          </a:prstGeom>
          <a:noFill/>
        </p:spPr>
        <p:txBody>
          <a:bodyPr wrap="square" rtlCol="0">
            <a:spAutoFit/>
          </a:bodyPr>
          <a:lstStyle/>
          <a:p>
            <a:pPr marL="342900" indent="-342900">
              <a:buFontTx/>
              <a:buChar char="-"/>
            </a:pPr>
            <a:r>
              <a:rPr lang="vi-V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Lựa chọn và biểu diễn được dữ liệu vào bảng, biểu đồ thích hợp </a:t>
            </a:r>
            <a:endParaRPr lang="en-V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342900" indent="-342900">
              <a:buFontTx/>
              <a:buChar char="-"/>
            </a:pP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a:t>
            </a:r>
            <a:r>
              <a:rPr lang="vi-V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o sánh các dạng biểu diễn khác nhau trong một tập dữ liệu</a:t>
            </a:r>
            <a:endParaRPr lang="en-V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342900" indent="-342900">
              <a:buFontTx/>
              <a:buChar char="-"/>
            </a:pPr>
            <a:r>
              <a:rPr lang="vi-V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Giải quyết được những vấn đề đơn giản liên quan đến số liệu thu được.</a:t>
            </a:r>
            <a:endParaRPr lang="en-V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580DDF39-B5EB-CAB8-78DA-759CCF525B45}"/>
              </a:ext>
            </a:extLst>
          </p:cNvPr>
          <p:cNvSpPr txBox="1"/>
          <p:nvPr/>
        </p:nvSpPr>
        <p:spPr>
          <a:xfrm>
            <a:off x="3728450" y="34810"/>
            <a:ext cx="7762510" cy="338554"/>
          </a:xfrm>
          <a:prstGeom prst="rect">
            <a:avLst/>
          </a:prstGeom>
          <a:noFill/>
        </p:spPr>
        <p:txBody>
          <a:bodyPr wrap="square" rtlCol="0">
            <a:spAutoFit/>
          </a:bodyPr>
          <a:lstStyle/>
          <a:p>
            <a:pPr algn="ctr"/>
            <a:r>
              <a:rPr lang="vi-VN" sz="1600" b="1" dirty="0">
                <a:ln cap="rnd">
                  <a:solidFill>
                    <a:schemeClr val="bg1"/>
                  </a:solidFill>
                </a:ln>
                <a:solidFill>
                  <a:schemeClr val="bg1"/>
                </a:solidFill>
                <a:effectLst/>
              </a:rPr>
              <a:t>TÌM HIỂU VỀ THỐNG KÊ VÀ XÁC SUẤT TRONG CHƯƠNG TRÌNH </a:t>
            </a:r>
            <a:r>
              <a:rPr lang="vi-VN" sz="1600" b="1" dirty="0">
                <a:ln cap="rnd">
                  <a:solidFill>
                    <a:schemeClr val="bg1"/>
                  </a:solidFill>
                </a:ln>
                <a:solidFill>
                  <a:schemeClr val="bg1"/>
                </a:solidFill>
              </a:rPr>
              <a:t>THCS</a:t>
            </a:r>
            <a:endParaRPr lang="en-US" sz="1600" b="1" dirty="0">
              <a:ln cap="rnd">
                <a:solidFill>
                  <a:schemeClr val="bg1"/>
                </a:solidFill>
              </a:ln>
              <a:solidFill>
                <a:schemeClr val="bg1"/>
              </a:solidFill>
              <a:effectLst/>
            </a:endParaRPr>
          </a:p>
        </p:txBody>
      </p:sp>
    </p:spTree>
    <p:extLst>
      <p:ext uri="{BB962C8B-B14F-4D97-AF65-F5344CB8AC3E}">
        <p14:creationId xmlns:p14="http://schemas.microsoft.com/office/powerpoint/2010/main" val="921349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D94CF447-D7D4-427D-1A7F-E7AA7AE3082A}"/>
              </a:ext>
            </a:extLst>
          </p:cNvPr>
          <p:cNvSpPr/>
          <p:nvPr/>
        </p:nvSpPr>
        <p:spPr>
          <a:xfrm>
            <a:off x="8920093" y="4744694"/>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0" y="1780704"/>
            <a:ext cx="7850130" cy="7850130"/>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E2E832A-C1F3-2667-4C20-A7B857981719}"/>
              </a:ext>
            </a:extLst>
          </p:cNvPr>
          <p:cNvPicPr>
            <a:picLocks noChangeAspect="1"/>
          </p:cNvPicPr>
          <p:nvPr/>
        </p:nvPicPr>
        <p:blipFill rotWithShape="1">
          <a:blip r:embed="rId2">
            <a:extLst>
              <a:ext uri="{28A0092B-C50C-407E-A947-70E740481C1C}">
                <a14:useLocalDpi xmlns:a14="http://schemas.microsoft.com/office/drawing/2010/main" val="0"/>
              </a:ext>
            </a:extLst>
          </a:blip>
          <a:srcRect t="-1000" r="2640" b="-1000"/>
          <a:stretch/>
        </p:blipFill>
        <p:spPr bwMode="auto">
          <a:xfrm>
            <a:off x="5966229" y="1298881"/>
            <a:ext cx="5754126" cy="2557310"/>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F40F0C3D-A555-48E3-DC58-1E61BA97ED60}"/>
              </a:ext>
            </a:extLst>
          </p:cNvPr>
          <p:cNvSpPr/>
          <p:nvPr/>
        </p:nvSpPr>
        <p:spPr>
          <a:xfrm>
            <a:off x="-1656831" y="-1674254"/>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A10F29-8E23-053A-D240-A7603735C133}"/>
              </a:ext>
            </a:extLst>
          </p:cNvPr>
          <p:cNvSpPr txBox="1"/>
          <p:nvPr/>
        </p:nvSpPr>
        <p:spPr>
          <a:xfrm>
            <a:off x="2549619" y="764740"/>
            <a:ext cx="9121891" cy="400110"/>
          </a:xfrm>
          <a:prstGeom prst="rect">
            <a:avLst/>
          </a:prstGeom>
          <a:noFill/>
        </p:spPr>
        <p:txBody>
          <a:bodyPr wrap="square" rtlCol="0">
            <a:spAutoFit/>
          </a:bodyPr>
          <a:lstStyle/>
          <a:p>
            <a:pPr algn="l"/>
            <a:r>
              <a:rPr lang="vi-VN" sz="2000" b="1">
                <a:solidFill>
                  <a:srgbClr val="F40366"/>
                </a:solidFill>
                <a:latin typeface="Calibri" panose="020F0502020204030204" pitchFamily="34" charset="0"/>
                <a:cs typeface="Calibri" panose="020F0502020204030204" pitchFamily="34" charset="0"/>
              </a:rPr>
              <a:t>Sự xuất hiện của Thống kê và xác suất trong chương trình giáo dục phổ thông 2018</a:t>
            </a:r>
          </a:p>
        </p:txBody>
      </p:sp>
      <p:sp>
        <p:nvSpPr>
          <p:cNvPr id="29" name="Oval 28">
            <a:extLst>
              <a:ext uri="{FF2B5EF4-FFF2-40B4-BE49-F238E27FC236}">
                <a16:creationId xmlns:a16="http://schemas.microsoft.com/office/drawing/2014/main" id="{43BFF1B2-CB3F-1FE5-8EB5-FE965C872DA6}"/>
              </a:ext>
            </a:extLst>
          </p:cNvPr>
          <p:cNvSpPr/>
          <p:nvPr/>
        </p:nvSpPr>
        <p:spPr>
          <a:xfrm>
            <a:off x="2108217" y="764740"/>
            <a:ext cx="400110" cy="400110"/>
          </a:xfrm>
          <a:prstGeom prst="ellipse">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vi-VN" sz="2000" b="1">
                <a:ln cap="rnd">
                  <a:solidFill>
                    <a:srgbClr val="F40366"/>
                  </a:solidFill>
                </a:ln>
                <a:solidFill>
                  <a:srgbClr val="F40366"/>
                </a:solidFill>
                <a:latin typeface="Calibri" panose="020F0502020204030204" pitchFamily="34" charset="0"/>
                <a:cs typeface="Calibri" panose="020F0502020204030204" pitchFamily="34" charset="0"/>
              </a:rPr>
              <a:t>2</a:t>
            </a:r>
            <a:endParaRPr lang="en-US" sz="2000" b="1">
              <a:ln cap="rnd">
                <a:solidFill>
                  <a:srgbClr val="F40366"/>
                </a:solidFill>
              </a:ln>
              <a:solidFill>
                <a:srgbClr val="F40366"/>
              </a:solidFill>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C4FC292-D3B4-2B8A-FAB7-E09314152F2F}"/>
              </a:ext>
            </a:extLst>
          </p:cNvPr>
          <p:cNvSpPr/>
          <p:nvPr/>
        </p:nvSpPr>
        <p:spPr>
          <a:xfrm>
            <a:off x="1622709" y="2731647"/>
            <a:ext cx="3935939" cy="2862165"/>
          </a:xfrm>
          <a:prstGeom prst="roundRect">
            <a:avLst>
              <a:gd name="adj" fmla="val 8964"/>
            </a:avLst>
          </a:prstGeom>
          <a:gradFill>
            <a:gsLst>
              <a:gs pos="0">
                <a:srgbClr val="F9F1F6"/>
              </a:gs>
              <a:gs pos="100000">
                <a:schemeClr val="bg1"/>
              </a:gs>
            </a:gsLst>
            <a:lin ang="54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Sử dụng tỉ số để mô tả xác suất của một biến cố ngẫu nhiên trong một số ví dụ đơn giản</a:t>
            </a:r>
            <a:endParaRPr lang="en-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15A3217F-5F1C-EC68-161B-09C2241490D0}"/>
              </a:ext>
            </a:extLst>
          </p:cNvPr>
          <p:cNvSpPr/>
          <p:nvPr/>
        </p:nvSpPr>
        <p:spPr>
          <a:xfrm>
            <a:off x="2173454" y="2103890"/>
            <a:ext cx="2226974" cy="477448"/>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400" b="1">
                <a:latin typeface="Calibri" panose="020F0502020204030204" pitchFamily="34" charset="0"/>
                <a:cs typeface="Calibri" panose="020F0502020204030204" pitchFamily="34" charset="0"/>
              </a:rPr>
              <a:t>Yếu tố xác suất</a:t>
            </a:r>
            <a:endParaRPr lang="en-US" sz="2400" b="1">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B9230FA3-25DA-286F-441A-DBC4C5002F1B}"/>
              </a:ext>
            </a:extLst>
          </p:cNvPr>
          <p:cNvSpPr/>
          <p:nvPr/>
        </p:nvSpPr>
        <p:spPr>
          <a:xfrm>
            <a:off x="2108217" y="1328535"/>
            <a:ext cx="1695691" cy="477791"/>
          </a:xfrm>
          <a:prstGeom prst="roundRect">
            <a:avLst>
              <a:gd name="adj" fmla="val 42604"/>
            </a:avLst>
          </a:prstGeom>
          <a:gradFill>
            <a:gsLst>
              <a:gs pos="0">
                <a:srgbClr val="002060"/>
              </a:gs>
              <a:gs pos="100000">
                <a:srgbClr val="007DDA"/>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atin typeface="Calibri" panose="020F0502020204030204" pitchFamily="34" charset="0"/>
                <a:cs typeface="Calibri" panose="020F0502020204030204" pitchFamily="34" charset="0"/>
              </a:rPr>
              <a:t>Toán lớp 8</a:t>
            </a:r>
            <a:endParaRPr lang="en-US" sz="2000" b="1">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B9168DF5-A3F9-D507-67EB-232DD4C7103F}"/>
              </a:ext>
            </a:extLst>
          </p:cNvPr>
          <p:cNvSpPr txBox="1"/>
          <p:nvPr/>
        </p:nvSpPr>
        <p:spPr>
          <a:xfrm>
            <a:off x="8148842" y="6403865"/>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pic>
        <p:nvPicPr>
          <p:cNvPr id="13" name="Picture 12">
            <a:extLst>
              <a:ext uri="{FF2B5EF4-FFF2-40B4-BE49-F238E27FC236}">
                <a16:creationId xmlns:a16="http://schemas.microsoft.com/office/drawing/2014/main" id="{F1B4D880-C009-67D7-3B4F-B5B078CFF569}"/>
              </a:ext>
            </a:extLst>
          </p:cNvPr>
          <p:cNvPicPr>
            <a:picLocks noChangeAspect="1"/>
          </p:cNvPicPr>
          <p:nvPr/>
        </p:nvPicPr>
        <p:blipFill rotWithShape="1">
          <a:blip r:embed="rId3">
            <a:extLst>
              <a:ext uri="{28A0092B-C50C-407E-A947-70E740481C1C}">
                <a14:useLocalDpi xmlns:a14="http://schemas.microsoft.com/office/drawing/2010/main" val="0"/>
              </a:ext>
            </a:extLst>
          </a:blip>
          <a:srcRect l="-9207" r="1485"/>
          <a:stretch/>
        </p:blipFill>
        <p:spPr bwMode="auto">
          <a:xfrm>
            <a:off x="6168289" y="3994228"/>
            <a:ext cx="5552065" cy="2150276"/>
          </a:xfrm>
          <a:prstGeom prst="roundRect">
            <a:avLst>
              <a:gd name="adj" fmla="val 12676"/>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31" name="TextBox 30">
            <a:extLst>
              <a:ext uri="{FF2B5EF4-FFF2-40B4-BE49-F238E27FC236}">
                <a16:creationId xmlns:a16="http://schemas.microsoft.com/office/drawing/2014/main" id="{3A3C2B80-7E69-2681-F1E2-8B6226BAA2EF}"/>
              </a:ext>
            </a:extLst>
          </p:cNvPr>
          <p:cNvSpPr txBox="1"/>
          <p:nvPr/>
        </p:nvSpPr>
        <p:spPr>
          <a:xfrm>
            <a:off x="3728450" y="34810"/>
            <a:ext cx="7762510" cy="338554"/>
          </a:xfrm>
          <a:prstGeom prst="rect">
            <a:avLst/>
          </a:prstGeom>
          <a:noFill/>
        </p:spPr>
        <p:txBody>
          <a:bodyPr wrap="square" rtlCol="0">
            <a:spAutoFit/>
          </a:bodyPr>
          <a:lstStyle/>
          <a:p>
            <a:pPr algn="ctr"/>
            <a:r>
              <a:rPr lang="vi-VN" sz="1600" b="1" dirty="0">
                <a:ln cap="rnd">
                  <a:solidFill>
                    <a:schemeClr val="bg1"/>
                  </a:solidFill>
                </a:ln>
                <a:solidFill>
                  <a:schemeClr val="bg1"/>
                </a:solidFill>
                <a:effectLst/>
              </a:rPr>
              <a:t>TÌM HIỂU VỀ THỐNG KÊ VÀ XÁC SUẤT TRONG CHƯƠNG TRÌNH </a:t>
            </a:r>
            <a:r>
              <a:rPr lang="vi-VN" sz="1600" b="1" dirty="0">
                <a:ln cap="rnd">
                  <a:solidFill>
                    <a:schemeClr val="bg1"/>
                  </a:solidFill>
                </a:ln>
                <a:solidFill>
                  <a:schemeClr val="bg1"/>
                </a:solidFill>
              </a:rPr>
              <a:t>THCS</a:t>
            </a:r>
            <a:endParaRPr lang="en-US" sz="1600" b="1" dirty="0">
              <a:ln cap="rnd">
                <a:solidFill>
                  <a:schemeClr val="bg1"/>
                </a:solidFill>
              </a:ln>
              <a:solidFill>
                <a:schemeClr val="bg1"/>
              </a:solidFill>
              <a:effectLst/>
            </a:endParaRPr>
          </a:p>
        </p:txBody>
      </p:sp>
    </p:spTree>
    <p:extLst>
      <p:ext uri="{BB962C8B-B14F-4D97-AF65-F5344CB8AC3E}">
        <p14:creationId xmlns:p14="http://schemas.microsoft.com/office/powerpoint/2010/main" val="3691409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D94CF447-D7D4-427D-1A7F-E7AA7AE3082A}"/>
              </a:ext>
            </a:extLst>
          </p:cNvPr>
          <p:cNvSpPr/>
          <p:nvPr/>
        </p:nvSpPr>
        <p:spPr>
          <a:xfrm>
            <a:off x="10898545" y="5017619"/>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1454747" y="2683864"/>
            <a:ext cx="5429708" cy="5429708"/>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E2E832A-C1F3-2667-4C20-A7B857981719}"/>
              </a:ext>
            </a:extLst>
          </p:cNvPr>
          <p:cNvPicPr>
            <a:picLocks noChangeAspect="1"/>
          </p:cNvPicPr>
          <p:nvPr/>
        </p:nvPicPr>
        <p:blipFill rotWithShape="1">
          <a:blip r:embed="rId2">
            <a:extLst>
              <a:ext uri="{28A0092B-C50C-407E-A947-70E740481C1C}">
                <a14:useLocalDpi xmlns:a14="http://schemas.microsoft.com/office/drawing/2010/main" val="0"/>
              </a:ext>
            </a:extLst>
          </a:blip>
          <a:srcRect l="-22451" t="-848" r="-177" b="-848"/>
          <a:stretch/>
        </p:blipFill>
        <p:spPr bwMode="auto">
          <a:xfrm>
            <a:off x="6148618" y="1245438"/>
            <a:ext cx="5902492" cy="4894852"/>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F40F0C3D-A555-48E3-DC58-1E61BA97ED60}"/>
              </a:ext>
            </a:extLst>
          </p:cNvPr>
          <p:cNvSpPr/>
          <p:nvPr/>
        </p:nvSpPr>
        <p:spPr>
          <a:xfrm>
            <a:off x="-1656831" y="-1674254"/>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A10F29-8E23-053A-D240-A7603735C133}"/>
              </a:ext>
            </a:extLst>
          </p:cNvPr>
          <p:cNvSpPr txBox="1"/>
          <p:nvPr/>
        </p:nvSpPr>
        <p:spPr>
          <a:xfrm>
            <a:off x="2549619" y="764740"/>
            <a:ext cx="9121891" cy="400110"/>
          </a:xfrm>
          <a:prstGeom prst="rect">
            <a:avLst/>
          </a:prstGeom>
          <a:noFill/>
        </p:spPr>
        <p:txBody>
          <a:bodyPr wrap="square" rtlCol="0">
            <a:spAutoFit/>
          </a:bodyPr>
          <a:lstStyle/>
          <a:p>
            <a:pPr algn="l"/>
            <a:r>
              <a:rPr lang="vi-VN" sz="2000" b="1">
                <a:solidFill>
                  <a:srgbClr val="F40366"/>
                </a:solidFill>
                <a:latin typeface="Calibri" panose="020F0502020204030204" pitchFamily="34" charset="0"/>
                <a:cs typeface="Calibri" panose="020F0502020204030204" pitchFamily="34" charset="0"/>
              </a:rPr>
              <a:t>Sự xuất hiện của Thống kê và xác suất trong chương trình giáo dục phổ thông 2018</a:t>
            </a:r>
          </a:p>
        </p:txBody>
      </p:sp>
      <p:sp>
        <p:nvSpPr>
          <p:cNvPr id="29" name="Oval 28">
            <a:extLst>
              <a:ext uri="{FF2B5EF4-FFF2-40B4-BE49-F238E27FC236}">
                <a16:creationId xmlns:a16="http://schemas.microsoft.com/office/drawing/2014/main" id="{43BFF1B2-CB3F-1FE5-8EB5-FE965C872DA6}"/>
              </a:ext>
            </a:extLst>
          </p:cNvPr>
          <p:cNvSpPr/>
          <p:nvPr/>
        </p:nvSpPr>
        <p:spPr>
          <a:xfrm>
            <a:off x="2108217" y="764740"/>
            <a:ext cx="400110" cy="400110"/>
          </a:xfrm>
          <a:prstGeom prst="ellipse">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vi-VN" sz="2000" b="1">
                <a:ln cap="rnd">
                  <a:solidFill>
                    <a:srgbClr val="F40366"/>
                  </a:solidFill>
                </a:ln>
                <a:solidFill>
                  <a:srgbClr val="F40366"/>
                </a:solidFill>
                <a:latin typeface="Calibri" panose="020F0502020204030204" pitchFamily="34" charset="0"/>
                <a:cs typeface="Calibri" panose="020F0502020204030204" pitchFamily="34" charset="0"/>
              </a:rPr>
              <a:t>2</a:t>
            </a:r>
            <a:endParaRPr lang="en-US" sz="2000" b="1">
              <a:ln cap="rnd">
                <a:solidFill>
                  <a:srgbClr val="F40366"/>
                </a:solidFill>
              </a:ln>
              <a:solidFill>
                <a:srgbClr val="F40366"/>
              </a:solidFill>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304025"/>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44B495-C474-DE93-11C9-9616630ACB83}"/>
              </a:ext>
            </a:extLst>
          </p:cNvPr>
          <p:cNvSpPr txBox="1"/>
          <p:nvPr/>
        </p:nvSpPr>
        <p:spPr>
          <a:xfrm>
            <a:off x="17900006" y="2043271"/>
            <a:ext cx="7159180" cy="3371136"/>
          </a:xfrm>
          <a:prstGeom prst="roundRect">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algn="l"/>
            <a:r>
              <a:rPr lang="vi-VN" sz="2400">
                <a:latin typeface="Calibri" panose="020F0502020204030204" pitchFamily="34" charset="0"/>
                <a:cs typeface="Calibri" panose="020F0502020204030204" pitchFamily="34" charset="0"/>
              </a:rPr>
              <a:t>Việc tăng kiến thức và độ khó trong chương trình là không đáng kể. Sự thay đổi chủ yếu là </a:t>
            </a:r>
            <a:r>
              <a:rPr lang="vi-VN" sz="2400" b="1">
                <a:solidFill>
                  <a:srgbClr val="F40366"/>
                </a:solidFill>
                <a:latin typeface="Calibri" panose="020F0502020204030204" pitchFamily="34" charset="0"/>
                <a:cs typeface="Calibri" panose="020F0502020204030204" pitchFamily="34" charset="0"/>
              </a:rPr>
              <a:t>tăng về thời lượng</a:t>
            </a:r>
            <a:r>
              <a:rPr lang="vi-VN" sz="2400">
                <a:latin typeface="Calibri" panose="020F0502020204030204" pitchFamily="34" charset="0"/>
                <a:cs typeface="Calibri" panose="020F0502020204030204" pitchFamily="34" charset="0"/>
              </a:rPr>
              <a:t> để học sinh có thời gian xây dựng những kỹ năng thống kê cơ bản như thu thập dữ liệu, đọc, vẽ biểu bảng và nêu một số nhận xét đơn giản về số liệu thu thập được. Cùng đó, thời lượng và mạch kiến thức thống kê, xác suất sẽ </a:t>
            </a:r>
            <a:r>
              <a:rPr lang="vi-VN" sz="2400" b="1">
                <a:solidFill>
                  <a:srgbClr val="F40366"/>
                </a:solidFill>
                <a:latin typeface="Calibri" panose="020F0502020204030204" pitchFamily="34" charset="0"/>
                <a:cs typeface="Calibri" panose="020F0502020204030204" pitchFamily="34" charset="0"/>
              </a:rPr>
              <a:t>tăng dần theo từng khối lớp</a:t>
            </a:r>
            <a:r>
              <a:rPr lang="vi-VN" sz="2400">
                <a:latin typeface="Calibri" panose="020F0502020204030204" pitchFamily="34" charset="0"/>
                <a:cs typeface="Calibri" panose="020F0502020204030204" pitchFamily="34" charset="0"/>
              </a:rPr>
              <a:t>.</a:t>
            </a:r>
            <a:endParaRPr lang="en-US" sz="2400">
              <a:latin typeface="Calibri" panose="020F050202020403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323051F9-C1EB-01C7-0848-7769EDBFB92E}"/>
              </a:ext>
            </a:extLst>
          </p:cNvPr>
          <p:cNvGrpSpPr/>
          <p:nvPr/>
        </p:nvGrpSpPr>
        <p:grpSpPr>
          <a:xfrm>
            <a:off x="24665630" y="2679514"/>
            <a:ext cx="787111" cy="787111"/>
            <a:chOff x="4948798" y="3388356"/>
            <a:chExt cx="1004738" cy="1004738"/>
          </a:xfrm>
        </p:grpSpPr>
        <p:sp>
          <p:nvSpPr>
            <p:cNvPr id="31" name="Rectangle: Rounded Corners 30">
              <a:extLst>
                <a:ext uri="{FF2B5EF4-FFF2-40B4-BE49-F238E27FC236}">
                  <a16:creationId xmlns:a16="http://schemas.microsoft.com/office/drawing/2014/main" id="{F545A5D0-1D11-F4A2-ED13-27ED3177FEB7}"/>
                </a:ext>
              </a:extLst>
            </p:cNvPr>
            <p:cNvSpPr/>
            <p:nvPr/>
          </p:nvSpPr>
          <p:spPr>
            <a:xfrm>
              <a:off x="4948798" y="3388356"/>
              <a:ext cx="1004738" cy="1004738"/>
            </a:xfrm>
            <a:prstGeom prst="roundRect">
              <a:avLst>
                <a:gd name="adj" fmla="val 25999"/>
              </a:avLst>
            </a:prstGeom>
            <a:solidFill>
              <a:srgbClr val="F9F1F6"/>
            </a:solidFill>
            <a:ln w="53975">
              <a:gradFill>
                <a:gsLst>
                  <a:gs pos="0">
                    <a:srgbClr val="F40366"/>
                  </a:gs>
                  <a:gs pos="100000">
                    <a:srgbClr val="F26E9F"/>
                  </a:gs>
                </a:gsLst>
                <a:lin ang="5400000" scaled="1"/>
              </a:gradFill>
            </a:ln>
            <a:effectLst>
              <a:glow rad="203200">
                <a:schemeClr val="tx1">
                  <a:alpha val="6000"/>
                </a:schemeClr>
              </a:glow>
              <a:innerShdw blurRad="127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Hourglass 30% with solid fill">
              <a:extLst>
                <a:ext uri="{FF2B5EF4-FFF2-40B4-BE49-F238E27FC236}">
                  <a16:creationId xmlns:a16="http://schemas.microsoft.com/office/drawing/2014/main" id="{068E1F1D-2989-C077-8F33-E227D43C41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1995" y="3501553"/>
              <a:ext cx="778344" cy="778344"/>
            </a:xfrm>
            <a:prstGeom prst="rect">
              <a:avLst/>
            </a:prstGeom>
          </p:spPr>
        </p:pic>
      </p:grpSp>
      <p:sp>
        <p:nvSpPr>
          <p:cNvPr id="3" name="Rectangle: Rounded Corners 2">
            <a:extLst>
              <a:ext uri="{FF2B5EF4-FFF2-40B4-BE49-F238E27FC236}">
                <a16:creationId xmlns:a16="http://schemas.microsoft.com/office/drawing/2014/main" id="{0F05308B-6141-56E4-2D78-BC2CD21D2B93}"/>
              </a:ext>
            </a:extLst>
          </p:cNvPr>
          <p:cNvSpPr/>
          <p:nvPr/>
        </p:nvSpPr>
        <p:spPr>
          <a:xfrm>
            <a:off x="2108217" y="1328535"/>
            <a:ext cx="1695691" cy="477791"/>
          </a:xfrm>
          <a:prstGeom prst="roundRect">
            <a:avLst>
              <a:gd name="adj" fmla="val 42604"/>
            </a:avLst>
          </a:prstGeom>
          <a:gradFill>
            <a:gsLst>
              <a:gs pos="0">
                <a:srgbClr val="7030A0"/>
              </a:gs>
              <a:gs pos="100000">
                <a:srgbClr val="934BC9"/>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atin typeface="Calibri" panose="020F0502020204030204" pitchFamily="34" charset="0"/>
                <a:cs typeface="Calibri" panose="020F0502020204030204" pitchFamily="34" charset="0"/>
              </a:rPr>
              <a:t>Toán lớp 9</a:t>
            </a:r>
            <a:endParaRPr lang="en-US" sz="2000" b="1">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3C4FC292-D3B4-2B8A-FAB7-E09314152F2F}"/>
              </a:ext>
            </a:extLst>
          </p:cNvPr>
          <p:cNvSpPr/>
          <p:nvPr/>
        </p:nvSpPr>
        <p:spPr>
          <a:xfrm>
            <a:off x="745801" y="2428334"/>
            <a:ext cx="5006848" cy="4394856"/>
          </a:xfrm>
          <a:prstGeom prst="roundRect">
            <a:avLst>
              <a:gd name="adj" fmla="val 5875"/>
            </a:avLst>
          </a:prstGeom>
          <a:gradFill>
            <a:gsLst>
              <a:gs pos="0">
                <a:srgbClr val="F9F1F6"/>
              </a:gs>
              <a:gs pos="100000">
                <a:schemeClr val="bg1"/>
              </a:gs>
            </a:gsLst>
            <a:lin ang="54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Lý giải và thiết lập được dữ liệu vào bảng, các loại biểu đồ.</a:t>
            </a:r>
            <a:endParaRPr lang="en-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342900" indent="-342900">
              <a:buFontTx/>
              <a:buChar char="-"/>
            </a:pP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Thiết lập bảng tần số, biểu đồ tần số. </a:t>
            </a:r>
            <a:endParaRPr lang="en-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342900" indent="-342900">
              <a:buFontTx/>
              <a:buChar char="-"/>
            </a:pP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Tính được tần số trong bảng giá trị, bảng tần số ghép nhóm, bảng tần số tương đối ghép nhóm.</a:t>
            </a:r>
            <a:endParaRPr lang="en-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15A3217F-5F1C-EC68-161B-09C2241490D0}"/>
              </a:ext>
            </a:extLst>
          </p:cNvPr>
          <p:cNvSpPr/>
          <p:nvPr/>
        </p:nvSpPr>
        <p:spPr>
          <a:xfrm>
            <a:off x="42728" y="1988552"/>
            <a:ext cx="2226974" cy="477448"/>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400" b="1">
                <a:latin typeface="Calibri" panose="020F0502020204030204" pitchFamily="34" charset="0"/>
                <a:cs typeface="Calibri" panose="020F0502020204030204" pitchFamily="34" charset="0"/>
              </a:rPr>
              <a:t>Yếu tố thống kê</a:t>
            </a:r>
            <a:endParaRPr lang="en-US" sz="2400" b="1">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039998D3-81CF-57C2-A6EF-2CE1812951EA}"/>
              </a:ext>
            </a:extLst>
          </p:cNvPr>
          <p:cNvSpPr txBox="1"/>
          <p:nvPr/>
        </p:nvSpPr>
        <p:spPr>
          <a:xfrm>
            <a:off x="8174196" y="6412938"/>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13" name="TextBox 12">
            <a:extLst>
              <a:ext uri="{FF2B5EF4-FFF2-40B4-BE49-F238E27FC236}">
                <a16:creationId xmlns:a16="http://schemas.microsoft.com/office/drawing/2014/main" id="{76D9798C-1C64-2785-71AC-94173A33D761}"/>
              </a:ext>
            </a:extLst>
          </p:cNvPr>
          <p:cNvSpPr txBox="1"/>
          <p:nvPr/>
        </p:nvSpPr>
        <p:spPr>
          <a:xfrm>
            <a:off x="3728450" y="34810"/>
            <a:ext cx="7762510" cy="338554"/>
          </a:xfrm>
          <a:prstGeom prst="rect">
            <a:avLst/>
          </a:prstGeom>
          <a:noFill/>
        </p:spPr>
        <p:txBody>
          <a:bodyPr wrap="square" rtlCol="0">
            <a:spAutoFit/>
          </a:bodyPr>
          <a:lstStyle/>
          <a:p>
            <a:pPr algn="ctr"/>
            <a:r>
              <a:rPr lang="vi-VN" sz="1600" b="1" dirty="0">
                <a:ln cap="rnd">
                  <a:solidFill>
                    <a:schemeClr val="bg1"/>
                  </a:solidFill>
                </a:ln>
                <a:solidFill>
                  <a:schemeClr val="bg1"/>
                </a:solidFill>
                <a:effectLst/>
              </a:rPr>
              <a:t>TÌM HIỂU VỀ THỐNG KÊ VÀ XÁC SUẤT TRONG CHƯƠNG TRÌNH </a:t>
            </a:r>
            <a:r>
              <a:rPr lang="vi-VN" sz="1600" b="1" dirty="0">
                <a:ln cap="rnd">
                  <a:solidFill>
                    <a:schemeClr val="bg1"/>
                  </a:solidFill>
                </a:ln>
                <a:solidFill>
                  <a:schemeClr val="bg1"/>
                </a:solidFill>
              </a:rPr>
              <a:t>THCS</a:t>
            </a:r>
            <a:endParaRPr lang="en-US" sz="1600" b="1" dirty="0">
              <a:ln cap="rnd">
                <a:solidFill>
                  <a:schemeClr val="bg1"/>
                </a:solidFill>
              </a:ln>
              <a:solidFill>
                <a:schemeClr val="bg1"/>
              </a:solidFill>
              <a:effectLst/>
            </a:endParaRPr>
          </a:p>
        </p:txBody>
      </p:sp>
    </p:spTree>
    <p:extLst>
      <p:ext uri="{BB962C8B-B14F-4D97-AF65-F5344CB8AC3E}">
        <p14:creationId xmlns:p14="http://schemas.microsoft.com/office/powerpoint/2010/main" val="1389659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D94CF447-D7D4-427D-1A7F-E7AA7AE3082A}"/>
              </a:ext>
            </a:extLst>
          </p:cNvPr>
          <p:cNvSpPr/>
          <p:nvPr/>
        </p:nvSpPr>
        <p:spPr>
          <a:xfrm>
            <a:off x="8920093" y="4744694"/>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384210" y="1623876"/>
            <a:ext cx="7850130" cy="7850130"/>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E2E832A-C1F3-2667-4C20-A7B857981719}"/>
              </a:ext>
            </a:extLst>
          </p:cNvPr>
          <p:cNvPicPr>
            <a:picLocks noChangeAspect="1"/>
          </p:cNvPicPr>
          <p:nvPr/>
        </p:nvPicPr>
        <p:blipFill rotWithShape="1">
          <a:blip r:embed="rId2">
            <a:extLst>
              <a:ext uri="{28A0092B-C50C-407E-A947-70E740481C1C}">
                <a14:useLocalDpi xmlns:a14="http://schemas.microsoft.com/office/drawing/2010/main" val="0"/>
              </a:ext>
            </a:extLst>
          </a:blip>
          <a:srcRect t="-1819" b="-1819"/>
          <a:stretch/>
        </p:blipFill>
        <p:spPr bwMode="auto">
          <a:xfrm>
            <a:off x="5722290" y="1431817"/>
            <a:ext cx="5624355" cy="3818948"/>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F40F0C3D-A555-48E3-DC58-1E61BA97ED60}"/>
              </a:ext>
            </a:extLst>
          </p:cNvPr>
          <p:cNvSpPr/>
          <p:nvPr/>
        </p:nvSpPr>
        <p:spPr>
          <a:xfrm>
            <a:off x="-1656831" y="-1674254"/>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A10F29-8E23-053A-D240-A7603735C133}"/>
              </a:ext>
            </a:extLst>
          </p:cNvPr>
          <p:cNvSpPr txBox="1"/>
          <p:nvPr/>
        </p:nvSpPr>
        <p:spPr>
          <a:xfrm>
            <a:off x="2549619" y="764740"/>
            <a:ext cx="9121891" cy="400110"/>
          </a:xfrm>
          <a:prstGeom prst="rect">
            <a:avLst/>
          </a:prstGeom>
          <a:noFill/>
        </p:spPr>
        <p:txBody>
          <a:bodyPr wrap="square" rtlCol="0">
            <a:spAutoFit/>
          </a:bodyPr>
          <a:lstStyle/>
          <a:p>
            <a:pPr algn="l"/>
            <a:r>
              <a:rPr lang="vi-VN" sz="2000" b="1">
                <a:solidFill>
                  <a:srgbClr val="F40366"/>
                </a:solidFill>
                <a:latin typeface="Calibri" panose="020F0502020204030204" pitchFamily="34" charset="0"/>
                <a:cs typeface="Calibri" panose="020F0502020204030204" pitchFamily="34" charset="0"/>
              </a:rPr>
              <a:t>Sự xuất hiện của Thống kê và xác suất trong chương trình giáo dục phổ thông 2018</a:t>
            </a:r>
          </a:p>
        </p:txBody>
      </p:sp>
      <p:sp>
        <p:nvSpPr>
          <p:cNvPr id="29" name="Oval 28">
            <a:extLst>
              <a:ext uri="{FF2B5EF4-FFF2-40B4-BE49-F238E27FC236}">
                <a16:creationId xmlns:a16="http://schemas.microsoft.com/office/drawing/2014/main" id="{43BFF1B2-CB3F-1FE5-8EB5-FE965C872DA6}"/>
              </a:ext>
            </a:extLst>
          </p:cNvPr>
          <p:cNvSpPr/>
          <p:nvPr/>
        </p:nvSpPr>
        <p:spPr>
          <a:xfrm>
            <a:off x="2108217" y="764740"/>
            <a:ext cx="400110" cy="400110"/>
          </a:xfrm>
          <a:prstGeom prst="ellipse">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vi-VN" sz="2000" b="1">
                <a:ln cap="rnd">
                  <a:solidFill>
                    <a:srgbClr val="F40366"/>
                  </a:solidFill>
                </a:ln>
                <a:solidFill>
                  <a:srgbClr val="F40366"/>
                </a:solidFill>
                <a:latin typeface="Calibri" panose="020F0502020204030204" pitchFamily="34" charset="0"/>
                <a:cs typeface="Calibri" panose="020F0502020204030204" pitchFamily="34" charset="0"/>
              </a:rPr>
              <a:t>2</a:t>
            </a:r>
            <a:endParaRPr lang="en-US" sz="2000" b="1">
              <a:ln cap="rnd">
                <a:solidFill>
                  <a:srgbClr val="F40366"/>
                </a:solidFill>
              </a:ln>
              <a:solidFill>
                <a:srgbClr val="F40366"/>
              </a:solidFill>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44B495-C474-DE93-11C9-9616630ACB83}"/>
              </a:ext>
            </a:extLst>
          </p:cNvPr>
          <p:cNvSpPr txBox="1"/>
          <p:nvPr/>
        </p:nvSpPr>
        <p:spPr>
          <a:xfrm>
            <a:off x="17900006" y="2043271"/>
            <a:ext cx="7159180" cy="3371136"/>
          </a:xfrm>
          <a:prstGeom prst="roundRect">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algn="l"/>
            <a:r>
              <a:rPr lang="vi-VN" sz="2400">
                <a:latin typeface="Calibri" panose="020F0502020204030204" pitchFamily="34" charset="0"/>
                <a:cs typeface="Calibri" panose="020F0502020204030204" pitchFamily="34" charset="0"/>
              </a:rPr>
              <a:t>Việc tăng kiến thức và độ khó trong chương trình là không đáng kể. Sự thay đổi chủ yếu là </a:t>
            </a:r>
            <a:r>
              <a:rPr lang="vi-VN" sz="2400" b="1">
                <a:solidFill>
                  <a:srgbClr val="F40366"/>
                </a:solidFill>
                <a:latin typeface="Calibri" panose="020F0502020204030204" pitchFamily="34" charset="0"/>
                <a:cs typeface="Calibri" panose="020F0502020204030204" pitchFamily="34" charset="0"/>
              </a:rPr>
              <a:t>tăng về thời lượng</a:t>
            </a:r>
            <a:r>
              <a:rPr lang="vi-VN" sz="2400">
                <a:latin typeface="Calibri" panose="020F0502020204030204" pitchFamily="34" charset="0"/>
                <a:cs typeface="Calibri" panose="020F0502020204030204" pitchFamily="34" charset="0"/>
              </a:rPr>
              <a:t> để học sinh có thời gian xây dựng những kỹ năng thống kê cơ bản như thu thập dữ liệu, đọc, vẽ biểu bảng và nêu một số nhận xét đơn giản về số liệu thu thập được. Cùng đó, thời lượng và mạch kiến thức thống kê, xác suất sẽ </a:t>
            </a:r>
            <a:r>
              <a:rPr lang="vi-VN" sz="2400" b="1">
                <a:solidFill>
                  <a:srgbClr val="F40366"/>
                </a:solidFill>
                <a:latin typeface="Calibri" panose="020F0502020204030204" pitchFamily="34" charset="0"/>
                <a:cs typeface="Calibri" panose="020F0502020204030204" pitchFamily="34" charset="0"/>
              </a:rPr>
              <a:t>tăng dần theo từng khối lớp</a:t>
            </a:r>
            <a:r>
              <a:rPr lang="vi-VN" sz="2400">
                <a:latin typeface="Calibri" panose="020F0502020204030204" pitchFamily="34" charset="0"/>
                <a:cs typeface="Calibri" panose="020F0502020204030204" pitchFamily="34" charset="0"/>
              </a:rPr>
              <a:t>.</a:t>
            </a:r>
            <a:endParaRPr lang="en-US" sz="2400">
              <a:latin typeface="Calibri" panose="020F050202020403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323051F9-C1EB-01C7-0848-7769EDBFB92E}"/>
              </a:ext>
            </a:extLst>
          </p:cNvPr>
          <p:cNvGrpSpPr/>
          <p:nvPr/>
        </p:nvGrpSpPr>
        <p:grpSpPr>
          <a:xfrm>
            <a:off x="24665630" y="2679514"/>
            <a:ext cx="787111" cy="787111"/>
            <a:chOff x="4948798" y="3388356"/>
            <a:chExt cx="1004738" cy="1004738"/>
          </a:xfrm>
        </p:grpSpPr>
        <p:sp>
          <p:nvSpPr>
            <p:cNvPr id="31" name="Rectangle: Rounded Corners 30">
              <a:extLst>
                <a:ext uri="{FF2B5EF4-FFF2-40B4-BE49-F238E27FC236}">
                  <a16:creationId xmlns:a16="http://schemas.microsoft.com/office/drawing/2014/main" id="{F545A5D0-1D11-F4A2-ED13-27ED3177FEB7}"/>
                </a:ext>
              </a:extLst>
            </p:cNvPr>
            <p:cNvSpPr/>
            <p:nvPr/>
          </p:nvSpPr>
          <p:spPr>
            <a:xfrm>
              <a:off x="4948798" y="3388356"/>
              <a:ext cx="1004738" cy="1004738"/>
            </a:xfrm>
            <a:prstGeom prst="roundRect">
              <a:avLst>
                <a:gd name="adj" fmla="val 25999"/>
              </a:avLst>
            </a:prstGeom>
            <a:solidFill>
              <a:srgbClr val="F9F1F6"/>
            </a:solidFill>
            <a:ln w="53975">
              <a:gradFill>
                <a:gsLst>
                  <a:gs pos="0">
                    <a:srgbClr val="F40366"/>
                  </a:gs>
                  <a:gs pos="100000">
                    <a:srgbClr val="F26E9F"/>
                  </a:gs>
                </a:gsLst>
                <a:lin ang="5400000" scaled="1"/>
              </a:gradFill>
            </a:ln>
            <a:effectLst>
              <a:glow rad="203200">
                <a:schemeClr val="tx1">
                  <a:alpha val="6000"/>
                </a:schemeClr>
              </a:glow>
              <a:innerShdw blurRad="127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Hourglass 30% with solid fill">
              <a:extLst>
                <a:ext uri="{FF2B5EF4-FFF2-40B4-BE49-F238E27FC236}">
                  <a16:creationId xmlns:a16="http://schemas.microsoft.com/office/drawing/2014/main" id="{068E1F1D-2989-C077-8F33-E227D43C41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1995" y="3501553"/>
              <a:ext cx="778344" cy="778344"/>
            </a:xfrm>
            <a:prstGeom prst="rect">
              <a:avLst/>
            </a:prstGeom>
          </p:spPr>
        </p:pic>
      </p:grpSp>
      <p:sp>
        <p:nvSpPr>
          <p:cNvPr id="16" name="Rectangle: Rounded Corners 15">
            <a:extLst>
              <a:ext uri="{FF2B5EF4-FFF2-40B4-BE49-F238E27FC236}">
                <a16:creationId xmlns:a16="http://schemas.microsoft.com/office/drawing/2014/main" id="{3C4FC292-D3B4-2B8A-FAB7-E09314152F2F}"/>
              </a:ext>
            </a:extLst>
          </p:cNvPr>
          <p:cNvSpPr/>
          <p:nvPr/>
        </p:nvSpPr>
        <p:spPr>
          <a:xfrm>
            <a:off x="511235" y="2309066"/>
            <a:ext cx="5735701" cy="4759889"/>
          </a:xfrm>
          <a:prstGeom prst="roundRect">
            <a:avLst>
              <a:gd name="adj" fmla="val 8787"/>
            </a:avLst>
          </a:prstGeom>
          <a:gradFill>
            <a:gsLst>
              <a:gs pos="0">
                <a:srgbClr val="F9F1F6"/>
              </a:gs>
              <a:gs pos="100000">
                <a:schemeClr val="bg1"/>
              </a:gs>
            </a:gsLst>
            <a:lin ang="54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Tx/>
              <a:buChar char="-"/>
            </a:pP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 biết được phép thử ngẫu nhiên và không gian mẫu</a:t>
            </a:r>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en-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342900" indent="-342900" algn="just">
              <a:buFontTx/>
              <a:buChar char="-"/>
            </a:pP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Tính được xác suất của biến cố bằng cách kiểm đếm số trường hợp có thể và số trường hợp thuận lợi trong một số mô hình xác suất đơn giản.</a:t>
            </a:r>
            <a:endParaRPr lang="en-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15A3217F-5F1C-EC68-161B-09C2241490D0}"/>
              </a:ext>
            </a:extLst>
          </p:cNvPr>
          <p:cNvSpPr/>
          <p:nvPr/>
        </p:nvSpPr>
        <p:spPr>
          <a:xfrm>
            <a:off x="57295" y="1998385"/>
            <a:ext cx="2226974" cy="477448"/>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400" b="1" dirty="0">
                <a:latin typeface="Calibri" panose="020F0502020204030204" pitchFamily="34" charset="0"/>
                <a:cs typeface="Calibri" panose="020F0502020204030204" pitchFamily="34" charset="0"/>
              </a:rPr>
              <a:t>Yếu tố xác suất</a:t>
            </a:r>
            <a:endParaRPr lang="en-US" sz="2400"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CD812B0B-B31D-77A8-B70B-73227422D604}"/>
              </a:ext>
            </a:extLst>
          </p:cNvPr>
          <p:cNvSpPr/>
          <p:nvPr/>
        </p:nvSpPr>
        <p:spPr>
          <a:xfrm>
            <a:off x="2108217" y="1328535"/>
            <a:ext cx="1695691" cy="477791"/>
          </a:xfrm>
          <a:prstGeom prst="roundRect">
            <a:avLst>
              <a:gd name="adj" fmla="val 42604"/>
            </a:avLst>
          </a:prstGeom>
          <a:gradFill>
            <a:gsLst>
              <a:gs pos="0">
                <a:srgbClr val="7030A0"/>
              </a:gs>
              <a:gs pos="100000">
                <a:srgbClr val="934BC9"/>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atin typeface="Calibri" panose="020F0502020204030204" pitchFamily="34" charset="0"/>
                <a:cs typeface="Calibri" panose="020F0502020204030204" pitchFamily="34" charset="0"/>
              </a:rPr>
              <a:t>Toán lớp 9</a:t>
            </a:r>
            <a:endParaRPr lang="en-US" sz="2000" b="1">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DCBC6F9-1631-6E3B-C10F-1FFE9CA04396}"/>
              </a:ext>
            </a:extLst>
          </p:cNvPr>
          <p:cNvSpPr txBox="1"/>
          <p:nvPr/>
        </p:nvSpPr>
        <p:spPr>
          <a:xfrm>
            <a:off x="8148842" y="6396771"/>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13" name="TextBox 12">
            <a:extLst>
              <a:ext uri="{FF2B5EF4-FFF2-40B4-BE49-F238E27FC236}">
                <a16:creationId xmlns:a16="http://schemas.microsoft.com/office/drawing/2014/main" id="{77D5ACEE-96A0-6B82-0206-739084BAFF73}"/>
              </a:ext>
            </a:extLst>
          </p:cNvPr>
          <p:cNvSpPr txBox="1"/>
          <p:nvPr/>
        </p:nvSpPr>
        <p:spPr>
          <a:xfrm>
            <a:off x="3728450" y="34810"/>
            <a:ext cx="7762510" cy="338554"/>
          </a:xfrm>
          <a:prstGeom prst="rect">
            <a:avLst/>
          </a:prstGeom>
          <a:noFill/>
        </p:spPr>
        <p:txBody>
          <a:bodyPr wrap="square" rtlCol="0">
            <a:spAutoFit/>
          </a:bodyPr>
          <a:lstStyle/>
          <a:p>
            <a:pPr algn="ctr"/>
            <a:r>
              <a:rPr lang="vi-VN" sz="1600" b="1" dirty="0">
                <a:ln cap="rnd">
                  <a:solidFill>
                    <a:schemeClr val="bg1"/>
                  </a:solidFill>
                </a:ln>
                <a:solidFill>
                  <a:schemeClr val="bg1"/>
                </a:solidFill>
                <a:effectLst/>
              </a:rPr>
              <a:t>TÌM HIỂU VỀ THỐNG KÊ VÀ XÁC SUẤT TRONG CHƯƠNG TRÌNH </a:t>
            </a:r>
            <a:r>
              <a:rPr lang="vi-VN" sz="1600" b="1" dirty="0">
                <a:ln cap="rnd">
                  <a:solidFill>
                    <a:schemeClr val="bg1"/>
                  </a:solidFill>
                </a:ln>
                <a:solidFill>
                  <a:schemeClr val="bg1"/>
                </a:solidFill>
              </a:rPr>
              <a:t>THCS</a:t>
            </a:r>
            <a:endParaRPr lang="en-US" sz="1600" b="1" dirty="0">
              <a:ln cap="rnd">
                <a:solidFill>
                  <a:schemeClr val="bg1"/>
                </a:solidFill>
              </a:ln>
              <a:solidFill>
                <a:schemeClr val="bg1"/>
              </a:solidFill>
              <a:effectLst/>
            </a:endParaRPr>
          </a:p>
        </p:txBody>
      </p:sp>
    </p:spTree>
    <p:extLst>
      <p:ext uri="{BB962C8B-B14F-4D97-AF65-F5344CB8AC3E}">
        <p14:creationId xmlns:p14="http://schemas.microsoft.com/office/powerpoint/2010/main" val="242177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F40F0C3D-A555-48E3-DC58-1E61BA97ED60}"/>
              </a:ext>
            </a:extLst>
          </p:cNvPr>
          <p:cNvSpPr/>
          <p:nvPr/>
        </p:nvSpPr>
        <p:spPr>
          <a:xfrm>
            <a:off x="-1483323" y="-3363632"/>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1005388" y="2302765"/>
            <a:ext cx="5429708" cy="5429708"/>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4CF447-D7D4-427D-1A7F-E7AA7AE3082A}"/>
              </a:ext>
            </a:extLst>
          </p:cNvPr>
          <p:cNvSpPr/>
          <p:nvPr/>
        </p:nvSpPr>
        <p:spPr>
          <a:xfrm>
            <a:off x="9914845" y="4278910"/>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2541522" y="-78855"/>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543449-7E56-8159-5274-CB726E700616}"/>
              </a:ext>
            </a:extLst>
          </p:cNvPr>
          <p:cNvSpPr txBox="1"/>
          <p:nvPr/>
        </p:nvSpPr>
        <p:spPr>
          <a:xfrm>
            <a:off x="616412" y="678680"/>
            <a:ext cx="5599414" cy="4869418"/>
          </a:xfrm>
          <a:prstGeom prst="roundRect">
            <a:avLst>
              <a:gd name="adj" fmla="val 17087"/>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6213" algn="just"/>
            <a:r>
              <a:rPr lang="en-US" sz="4000" b="1" dirty="0" err="1">
                <a:solidFill>
                  <a:srgbClr val="F41570"/>
                </a:solidFill>
                <a:latin typeface="Calibri" panose="020F0502020204030204" pitchFamily="34" charset="0"/>
                <a:cs typeface="Calibri" panose="020F0502020204030204" pitchFamily="34" charset="0"/>
              </a:rPr>
              <a:t>Cấp</a:t>
            </a:r>
            <a:r>
              <a:rPr lang="vi-VN" sz="4000" b="1" dirty="0">
                <a:solidFill>
                  <a:srgbClr val="F41570"/>
                </a:solidFill>
                <a:latin typeface="Calibri" panose="020F0502020204030204" pitchFamily="34" charset="0"/>
                <a:cs typeface="Calibri" panose="020F0502020204030204" pitchFamily="34" charset="0"/>
              </a:rPr>
              <a:t> Tiểu học</a:t>
            </a:r>
            <a:endParaRPr lang="en-US" sz="4000" b="1" dirty="0">
              <a:solidFill>
                <a:srgbClr val="F4157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v"/>
            </a:pPr>
            <a:r>
              <a:rPr lang="en-US" sz="4000" dirty="0">
                <a:latin typeface="Calibri" panose="020F0502020204030204" pitchFamily="34" charset="0"/>
                <a:cs typeface="Calibri" panose="020F0502020204030204" pitchFamily="34" charset="0"/>
              </a:rPr>
              <a:t> N</a:t>
            </a:r>
            <a:r>
              <a:rPr lang="vi-VN" sz="4000" dirty="0">
                <a:latin typeface="Calibri" panose="020F0502020204030204" pitchFamily="34" charset="0"/>
                <a:cs typeface="Calibri" panose="020F0502020204030204" pitchFamily="34" charset="0"/>
              </a:rPr>
              <a:t>hận biết trực quan. </a:t>
            </a:r>
            <a:endParaRPr lang="en-US" sz="40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v"/>
            </a:pPr>
            <a:r>
              <a:rPr lang="en-US" sz="4000" dirty="0">
                <a:latin typeface="Calibri" panose="020F0502020204030204" pitchFamily="34" charset="0"/>
                <a:cs typeface="Calibri" panose="020F0502020204030204" pitchFamily="34" charset="0"/>
              </a:rPr>
              <a:t> T</a:t>
            </a:r>
            <a:r>
              <a:rPr lang="vi-VN" sz="4000" dirty="0">
                <a:latin typeface="Calibri" panose="020F0502020204030204" pitchFamily="34" charset="0"/>
                <a:cs typeface="Calibri" panose="020F0502020204030204" pitchFamily="34" charset="0"/>
              </a:rPr>
              <a:t>ính toán rất ít</a:t>
            </a:r>
            <a:r>
              <a:rPr lang="en-US" sz="4000" dirty="0">
                <a:latin typeface="Calibri" panose="020F0502020204030204" pitchFamily="34" charset="0"/>
                <a:cs typeface="Calibri" panose="020F0502020204030204" pitchFamily="34" charset="0"/>
              </a:rPr>
              <a:t> </a:t>
            </a:r>
            <a:r>
              <a:rPr lang="vi-VN" sz="4000" dirty="0">
                <a:latin typeface="Calibri" panose="020F0502020204030204" pitchFamily="34" charset="0"/>
                <a:cs typeface="Calibri" panose="020F0502020204030204" pitchFamily="34" charset="0"/>
              </a:rPr>
              <a:t>đơn giản, phù hợp với kiến thức và tư duy của học sinh tiểu học.</a:t>
            </a:r>
          </a:p>
        </p:txBody>
      </p:sp>
      <p:sp>
        <p:nvSpPr>
          <p:cNvPr id="17" name="Oval 16">
            <a:extLst>
              <a:ext uri="{FF2B5EF4-FFF2-40B4-BE49-F238E27FC236}">
                <a16:creationId xmlns:a16="http://schemas.microsoft.com/office/drawing/2014/main" id="{E846F609-5104-AEC5-F749-F4DE7AD1693B}"/>
              </a:ext>
            </a:extLst>
          </p:cNvPr>
          <p:cNvSpPr/>
          <p:nvPr/>
        </p:nvSpPr>
        <p:spPr>
          <a:xfrm flipH="1" flipV="1">
            <a:off x="695015" y="5935637"/>
            <a:ext cx="319302" cy="319302"/>
          </a:xfrm>
          <a:prstGeom prst="ellipse">
            <a:avLst/>
          </a:prstGeom>
          <a:gradFill>
            <a:gsLst>
              <a:gs pos="0">
                <a:srgbClr val="F40366"/>
              </a:gs>
              <a:gs pos="100000">
                <a:srgbClr val="F26E9F"/>
              </a:gs>
            </a:gsLst>
            <a:lin ang="5400000" scaled="1"/>
          </a:gra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429B303-9BB8-B267-CA50-F82A6C1D1D6E}"/>
              </a:ext>
            </a:extLst>
          </p:cNvPr>
          <p:cNvSpPr txBox="1"/>
          <p:nvPr/>
        </p:nvSpPr>
        <p:spPr>
          <a:xfrm>
            <a:off x="8123339" y="6364116"/>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3" name="TextBox 2">
            <a:extLst>
              <a:ext uri="{FF2B5EF4-FFF2-40B4-BE49-F238E27FC236}">
                <a16:creationId xmlns:a16="http://schemas.microsoft.com/office/drawing/2014/main" id="{AD26F325-5ABA-E7B9-9C2B-C482C7EF8A32}"/>
              </a:ext>
            </a:extLst>
          </p:cNvPr>
          <p:cNvSpPr txBox="1"/>
          <p:nvPr/>
        </p:nvSpPr>
        <p:spPr>
          <a:xfrm>
            <a:off x="6395749" y="703510"/>
            <a:ext cx="5101236" cy="4549497"/>
          </a:xfrm>
          <a:prstGeom prst="roundRect">
            <a:avLst>
              <a:gd name="adj" fmla="val 8195"/>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7800" algn="l"/>
            <a:r>
              <a:rPr lang="en-US" sz="4000" b="1" dirty="0" err="1">
                <a:solidFill>
                  <a:srgbClr val="F41570"/>
                </a:solidFill>
                <a:latin typeface="Calibri" panose="020F0502020204030204" pitchFamily="34" charset="0"/>
                <a:cs typeface="Calibri" panose="020F0502020204030204" pitchFamily="34" charset="0"/>
              </a:rPr>
              <a:t>Cấp</a:t>
            </a:r>
            <a:r>
              <a:rPr lang="en-US" sz="4000" b="1" dirty="0">
                <a:solidFill>
                  <a:srgbClr val="F41570"/>
                </a:solidFill>
                <a:latin typeface="Calibri" panose="020F0502020204030204" pitchFamily="34" charset="0"/>
                <a:cs typeface="Calibri" panose="020F0502020204030204" pitchFamily="34" charset="0"/>
              </a:rPr>
              <a:t> </a:t>
            </a:r>
            <a:r>
              <a:rPr lang="vi-VN" sz="4000" b="1" dirty="0">
                <a:solidFill>
                  <a:srgbClr val="F41570"/>
                </a:solidFill>
                <a:latin typeface="Calibri" panose="020F0502020204030204" pitchFamily="34" charset="0"/>
                <a:cs typeface="Calibri" panose="020F0502020204030204" pitchFamily="34" charset="0"/>
              </a:rPr>
              <a:t>THCS</a:t>
            </a:r>
            <a:endParaRPr lang="en-US" sz="4000" b="1" dirty="0">
              <a:solidFill>
                <a:srgbClr val="F4157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v"/>
            </a:pPr>
            <a:r>
              <a:rPr lang="vi-VN" sz="4000" dirty="0">
                <a:latin typeface="Calibri" panose="020F0502020204030204" pitchFamily="34" charset="0"/>
                <a:cs typeface="Calibri" panose="020F0502020204030204" pitchFamily="34" charset="0"/>
              </a:rPr>
              <a:t> </a:t>
            </a:r>
            <a:r>
              <a:rPr lang="en-US" sz="4000" dirty="0">
                <a:latin typeface="Calibri" panose="020F0502020204030204" pitchFamily="34" charset="0"/>
                <a:cs typeface="Calibri" panose="020F0502020204030204" pitchFamily="34" charset="0"/>
              </a:rPr>
              <a:t>C</a:t>
            </a:r>
            <a:r>
              <a:rPr lang="vi-VN" sz="4000" dirty="0">
                <a:latin typeface="Calibri" panose="020F0502020204030204" pitchFamily="34" charset="0"/>
                <a:cs typeface="Calibri" panose="020F0502020204030204" pitchFamily="34" charset="0"/>
              </a:rPr>
              <a:t>huyên sâu hơn</a:t>
            </a:r>
            <a:r>
              <a:rPr lang="en-US" sz="40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v"/>
            </a:pPr>
            <a:r>
              <a:rPr lang="en-US" sz="4000" dirty="0">
                <a:latin typeface="Calibri" panose="020F0502020204030204" pitchFamily="34" charset="0"/>
                <a:cs typeface="Calibri" panose="020F0502020204030204" pitchFamily="34" charset="0"/>
              </a:rPr>
              <a:t> K</a:t>
            </a:r>
            <a:r>
              <a:rPr lang="vi-VN" sz="4000" dirty="0">
                <a:latin typeface="Calibri" panose="020F0502020204030204" pitchFamily="34" charset="0"/>
                <a:cs typeface="Calibri" panose="020F0502020204030204" pitchFamily="34" charset="0"/>
              </a:rPr>
              <a:t>ĩ năng</a:t>
            </a:r>
            <a:r>
              <a:rPr lang="en-US" sz="4000" dirty="0">
                <a:latin typeface="Calibri" panose="020F0502020204030204" pitchFamily="34" charset="0"/>
                <a:cs typeface="Calibri" panose="020F0502020204030204" pitchFamily="34" charset="0"/>
              </a:rPr>
              <a:t>:</a:t>
            </a:r>
          </a:p>
          <a:p>
            <a:r>
              <a:rPr lang="vi-VN" sz="4000" dirty="0">
                <a:latin typeface="Calibri" panose="020F0502020204030204" pitchFamily="34" charset="0"/>
                <a:cs typeface="Calibri" panose="020F0502020204030204" pitchFamily="34" charset="0"/>
              </a:rPr>
              <a:t> </a:t>
            </a:r>
            <a:r>
              <a:rPr lang="en-US" sz="4000" dirty="0">
                <a:latin typeface="Calibri" panose="020F0502020204030204" pitchFamily="34" charset="0"/>
                <a:cs typeface="Calibri" panose="020F0502020204030204" pitchFamily="34" charset="0"/>
              </a:rPr>
              <a:t>   + </a:t>
            </a:r>
            <a:r>
              <a:rPr lang="en-US" sz="3600" i="1" dirty="0">
                <a:latin typeface="Arial" panose="020B0604020202020204" pitchFamily="34" charset="0"/>
                <a:cs typeface="Arial" panose="020B0604020202020204" pitchFamily="34" charset="0"/>
              </a:rPr>
              <a:t>P</a:t>
            </a:r>
            <a:r>
              <a:rPr lang="vi-VN" sz="3600" i="1" dirty="0">
                <a:latin typeface="Arial" panose="020B0604020202020204" pitchFamily="34" charset="0"/>
                <a:cs typeface="Arial" panose="020B0604020202020204" pitchFamily="34" charset="0"/>
              </a:rPr>
              <a:t>hân tích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sô</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liệu</a:t>
            </a:r>
            <a:endParaRPr lang="en-US" sz="3600" i="1" dirty="0">
              <a:latin typeface="Arial" panose="020B0604020202020204" pitchFamily="34" charset="0"/>
              <a:cs typeface="Arial" panose="020B0604020202020204" pitchFamily="34" charset="0"/>
            </a:endParaRPr>
          </a:p>
          <a:p>
            <a:r>
              <a:rPr lang="en-US" sz="3600" i="1" dirty="0">
                <a:latin typeface="Arial" panose="020B0604020202020204" pitchFamily="34" charset="0"/>
                <a:cs typeface="Arial" panose="020B0604020202020204" pitchFamily="34" charset="0"/>
              </a:rPr>
              <a:t>    + </a:t>
            </a:r>
            <a:r>
              <a:rPr lang="en-US" sz="3600" i="1" dirty="0" err="1">
                <a:latin typeface="Arial" panose="020B0604020202020204" pitchFamily="34" charset="0"/>
                <a:cs typeface="Arial" panose="020B0604020202020204" pitchFamily="34" charset="0"/>
              </a:rPr>
              <a:t>Ve</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biểu</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đô</a:t>
            </a:r>
            <a:r>
              <a:rPr lang="en-US" sz="3600" i="1" dirty="0">
                <a:latin typeface="Arial" panose="020B0604020202020204" pitchFamily="34" charset="0"/>
                <a:cs typeface="Arial" panose="020B0604020202020204" pitchFamily="34" charset="0"/>
              </a:rPr>
              <a:t>̀.</a:t>
            </a:r>
          </a:p>
          <a:p>
            <a:pPr marL="457200" indent="-457200">
              <a:buFont typeface="Wingdings" panose="05000000000000000000" pitchFamily="2" charset="2"/>
              <a:buChar char="v"/>
            </a:pPr>
            <a:r>
              <a:rPr lang="en-US" sz="4000" dirty="0">
                <a:latin typeface="Calibri" panose="020F0502020204030204" pitchFamily="34" charset="0"/>
                <a:cs typeface="Calibri" panose="020F0502020204030204" pitchFamily="34" charset="0"/>
              </a:rPr>
              <a:t> T</a:t>
            </a:r>
            <a:r>
              <a:rPr lang="vi-VN" sz="4000" dirty="0">
                <a:latin typeface="Calibri" panose="020F0502020204030204" pitchFamily="34" charset="0"/>
                <a:cs typeface="Calibri" panose="020F0502020204030204" pitchFamily="34" charset="0"/>
              </a:rPr>
              <a:t>ích hợp,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liên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môn</a:t>
            </a:r>
            <a:r>
              <a:rPr lang="en-US" sz="40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v"/>
            </a:pP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Tính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toán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nâng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endParaRPr lang="vi-VN" sz="4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B19E89B-0B59-0D1C-44EC-CAA11184B851}"/>
              </a:ext>
            </a:extLst>
          </p:cNvPr>
          <p:cNvSpPr txBox="1"/>
          <p:nvPr/>
        </p:nvSpPr>
        <p:spPr>
          <a:xfrm>
            <a:off x="3633333" y="75066"/>
            <a:ext cx="7762510" cy="400110"/>
          </a:xfrm>
          <a:prstGeom prst="rect">
            <a:avLst/>
          </a:prstGeom>
          <a:noFill/>
        </p:spPr>
        <p:txBody>
          <a:bodyPr wrap="square" rtlCol="0">
            <a:spAutoFit/>
          </a:bodyPr>
          <a:lstStyle/>
          <a:p>
            <a:pPr algn="ctr"/>
            <a:r>
              <a:rPr lang="vi-VN" sz="2000" b="1" dirty="0">
                <a:ln cap="rnd">
                  <a:solidFill>
                    <a:schemeClr val="bg1"/>
                  </a:solidFill>
                </a:ln>
                <a:solidFill>
                  <a:schemeClr val="bg1"/>
                </a:solidFill>
                <a:effectLst/>
              </a:rPr>
              <a:t>TIỂU KẾT</a:t>
            </a:r>
            <a:endParaRPr lang="en-US" sz="2000" b="1" dirty="0">
              <a:ln cap="rnd">
                <a:solidFill>
                  <a:schemeClr val="bg1"/>
                </a:solidFill>
              </a:ln>
              <a:solidFill>
                <a:schemeClr val="bg1"/>
              </a:solidFill>
              <a:effectLst/>
            </a:endParaRPr>
          </a:p>
        </p:txBody>
      </p:sp>
    </p:spTree>
    <p:extLst>
      <p:ext uri="{BB962C8B-B14F-4D97-AF65-F5344CB8AC3E}">
        <p14:creationId xmlns:p14="http://schemas.microsoft.com/office/powerpoint/2010/main" val="4204193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F40F0C3D-A555-48E3-DC58-1E61BA97ED60}"/>
              </a:ext>
            </a:extLst>
          </p:cNvPr>
          <p:cNvSpPr/>
          <p:nvPr/>
        </p:nvSpPr>
        <p:spPr>
          <a:xfrm>
            <a:off x="-1483323" y="-3363632"/>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1005388" y="2302765"/>
            <a:ext cx="5429708" cy="5429708"/>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4CF447-D7D4-427D-1A7F-E7AA7AE3082A}"/>
              </a:ext>
            </a:extLst>
          </p:cNvPr>
          <p:cNvSpPr/>
          <p:nvPr/>
        </p:nvSpPr>
        <p:spPr>
          <a:xfrm>
            <a:off x="9914845" y="4278910"/>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FEBBC211-2304-7B34-2C88-FF993306D1C5}"/>
              </a:ext>
            </a:extLst>
          </p:cNvPr>
          <p:cNvSpPr txBox="1"/>
          <p:nvPr/>
        </p:nvSpPr>
        <p:spPr>
          <a:xfrm>
            <a:off x="3728450" y="-31644"/>
            <a:ext cx="7762510" cy="584775"/>
          </a:xfrm>
          <a:prstGeom prst="rect">
            <a:avLst/>
          </a:prstGeom>
          <a:noFill/>
        </p:spPr>
        <p:txBody>
          <a:bodyPr wrap="square" rtlCol="0">
            <a:spAutoFit/>
          </a:bodyPr>
          <a:lstStyle/>
          <a:p>
            <a:pPr algn="ctr"/>
            <a:r>
              <a:rPr lang="vi-VN" sz="1600" b="1" dirty="0">
                <a:ln cap="rnd">
                  <a:solidFill>
                    <a:schemeClr val="bg1"/>
                  </a:solidFill>
                </a:ln>
                <a:solidFill>
                  <a:schemeClr val="bg1"/>
                </a:solidFill>
                <a:effectLst>
                  <a:glow rad="266700">
                    <a:schemeClr val="bg1">
                      <a:alpha val="15000"/>
                    </a:schemeClr>
                  </a:glow>
                </a:effectLst>
                <a:latin typeface="+mj-lt"/>
              </a:rPr>
              <a:t>TÌM HIỂU VỀ THỐNG KÊ VÀ XÁC SUẤT</a:t>
            </a:r>
            <a:r>
              <a:rPr lang="en-US" sz="1600" b="1" dirty="0">
                <a:ln cap="rnd">
                  <a:solidFill>
                    <a:schemeClr val="bg1"/>
                  </a:solidFill>
                </a:ln>
                <a:solidFill>
                  <a:schemeClr val="bg1"/>
                </a:solidFill>
                <a:effectLst>
                  <a:glow rad="266700">
                    <a:schemeClr val="bg1">
                      <a:alpha val="15000"/>
                    </a:schemeClr>
                  </a:glow>
                </a:effectLst>
                <a:latin typeface="+mj-lt"/>
              </a:rPr>
              <a:t> </a:t>
            </a:r>
            <a:r>
              <a:rPr lang="en-US" sz="16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TỪ BẬC TH ĐẾN THCS TRONG CHƯƠNG TRÌNH GIÁO DỤC PHỔ THÔNG 2018</a:t>
            </a:r>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A10F29-8E23-053A-D240-A7603735C133}"/>
              </a:ext>
            </a:extLst>
          </p:cNvPr>
          <p:cNvSpPr txBox="1"/>
          <p:nvPr/>
        </p:nvSpPr>
        <p:spPr>
          <a:xfrm>
            <a:off x="2731854" y="785074"/>
            <a:ext cx="7353705" cy="954107"/>
          </a:xfrm>
          <a:prstGeom prst="rect">
            <a:avLst/>
          </a:prstGeom>
          <a:noFill/>
        </p:spPr>
        <p:txBody>
          <a:bodyPr wrap="square" rtlCol="0">
            <a:spAutoFit/>
          </a:bodyPr>
          <a:lstStyle/>
          <a:p>
            <a:pPr algn="l"/>
            <a:r>
              <a:rPr lang="en-US" sz="2800" b="1" dirty="0" err="1">
                <a:solidFill>
                  <a:srgbClr val="F40366"/>
                </a:solidFill>
                <a:latin typeface="Calibri" panose="020F0502020204030204" pitchFamily="34" charset="0"/>
                <a:cs typeface="Calibri" panose="020F0502020204030204" pitchFamily="34" charset="0"/>
              </a:rPr>
              <a:t>MỘT</a:t>
            </a:r>
            <a:r>
              <a:rPr lang="en-US" sz="2800" b="1" dirty="0">
                <a:solidFill>
                  <a:srgbClr val="F40366"/>
                </a:solidFill>
                <a:latin typeface="Calibri" panose="020F0502020204030204" pitchFamily="34" charset="0"/>
                <a:cs typeface="Calibri" panose="020F0502020204030204" pitchFamily="34" charset="0"/>
              </a:rPr>
              <a:t> </a:t>
            </a:r>
            <a:r>
              <a:rPr lang="en-US" sz="2800" b="1" dirty="0" err="1">
                <a:solidFill>
                  <a:srgbClr val="F40366"/>
                </a:solidFill>
                <a:latin typeface="Calibri" panose="020F0502020204030204" pitchFamily="34" charset="0"/>
                <a:cs typeface="Calibri" panose="020F0502020204030204" pitchFamily="34" charset="0"/>
              </a:rPr>
              <a:t>VÀI</a:t>
            </a:r>
            <a:r>
              <a:rPr lang="en-US" sz="2800" b="1" dirty="0">
                <a:solidFill>
                  <a:srgbClr val="F40366"/>
                </a:solidFill>
                <a:latin typeface="Calibri" panose="020F0502020204030204" pitchFamily="34" charset="0"/>
                <a:cs typeface="Calibri" panose="020F0502020204030204" pitchFamily="34" charset="0"/>
              </a:rPr>
              <a:t> </a:t>
            </a:r>
            <a:r>
              <a:rPr lang="en-US" sz="2800" b="1" dirty="0" err="1">
                <a:solidFill>
                  <a:srgbClr val="F40366"/>
                </a:solidFill>
                <a:latin typeface="Calibri" panose="020F0502020204030204" pitchFamily="34" charset="0"/>
                <a:cs typeface="Calibri" panose="020F0502020204030204" pitchFamily="34" charset="0"/>
              </a:rPr>
              <a:t>ỨNG</a:t>
            </a:r>
            <a:r>
              <a:rPr lang="en-US" sz="2800" b="1" dirty="0">
                <a:solidFill>
                  <a:srgbClr val="F40366"/>
                </a:solidFill>
                <a:latin typeface="Calibri" panose="020F0502020204030204" pitchFamily="34" charset="0"/>
                <a:cs typeface="Calibri" panose="020F0502020204030204" pitchFamily="34" charset="0"/>
              </a:rPr>
              <a:t> DỤNG CỦA THỐNG KÊ TRONG ĐỜI SỐNG</a:t>
            </a:r>
            <a:endParaRPr lang="vi-VN" sz="2800" b="1" dirty="0">
              <a:solidFill>
                <a:srgbClr val="F40366"/>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43BFF1B2-CB3F-1FE5-8EB5-FE965C872DA6}"/>
              </a:ext>
            </a:extLst>
          </p:cNvPr>
          <p:cNvSpPr/>
          <p:nvPr/>
        </p:nvSpPr>
        <p:spPr>
          <a:xfrm>
            <a:off x="2017938" y="971793"/>
            <a:ext cx="580668" cy="580668"/>
          </a:xfrm>
          <a:prstGeom prst="ellipse">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en-US" sz="2800" b="1" dirty="0">
                <a:ln cap="rnd">
                  <a:solidFill>
                    <a:srgbClr val="F40366"/>
                  </a:solidFill>
                </a:ln>
                <a:solidFill>
                  <a:srgbClr val="F40366"/>
                </a:solidFill>
                <a:latin typeface="Calibri" panose="020F0502020204030204" pitchFamily="34" charset="0"/>
                <a:cs typeface="Calibri" panose="020F0502020204030204" pitchFamily="34" charset="0"/>
              </a:rPr>
              <a:t>3</a:t>
            </a: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543449-7E56-8159-5274-CB726E700616}"/>
              </a:ext>
            </a:extLst>
          </p:cNvPr>
          <p:cNvSpPr txBox="1"/>
          <p:nvPr/>
        </p:nvSpPr>
        <p:spPr>
          <a:xfrm>
            <a:off x="2887148" y="1972361"/>
            <a:ext cx="8855671" cy="783193"/>
          </a:xfrm>
          <a:prstGeom prst="roundRect">
            <a:avLst>
              <a:gd name="adj" fmla="val 17087"/>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6213" algn="just"/>
            <a:r>
              <a:rPr lang="vi-VN" sz="2000" b="1" dirty="0">
                <a:solidFill>
                  <a:srgbClr val="F41570"/>
                </a:solidFill>
                <a:latin typeface="Calibri" panose="020F0502020204030204" pitchFamily="34" charset="0"/>
                <a:cs typeface="Calibri" panose="020F0502020204030204" pitchFamily="34" charset="0"/>
              </a:rPr>
              <a:t>Trong </a:t>
            </a:r>
            <a:r>
              <a:rPr lang="en-US" sz="2000" b="1" dirty="0" err="1">
                <a:solidFill>
                  <a:srgbClr val="F41570"/>
                </a:solidFill>
                <a:latin typeface="Calibri" panose="020F0502020204030204" pitchFamily="34" charset="0"/>
                <a:cs typeface="Calibri" panose="020F0502020204030204" pitchFamily="34" charset="0"/>
              </a:rPr>
              <a:t>kinh</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doanh</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sản</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phẩm</a:t>
            </a:r>
            <a:r>
              <a:rPr lang="en-US" sz="2000" dirty="0">
                <a:solidFill>
                  <a:srgbClr val="F41570"/>
                </a:solidFill>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nghiên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cứu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khảo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sát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thị</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trường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thập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dữ</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liệu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người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dùng</a:t>
            </a:r>
            <a:endParaRPr lang="vi-VN" sz="20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429B303-9BB8-B267-CA50-F82A6C1D1D6E}"/>
              </a:ext>
            </a:extLst>
          </p:cNvPr>
          <p:cNvSpPr txBox="1"/>
          <p:nvPr/>
        </p:nvSpPr>
        <p:spPr>
          <a:xfrm>
            <a:off x="8123339" y="6364116"/>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13" name="TextBox 12">
            <a:extLst>
              <a:ext uri="{FF2B5EF4-FFF2-40B4-BE49-F238E27FC236}">
                <a16:creationId xmlns:a16="http://schemas.microsoft.com/office/drawing/2014/main" id="{75240C4A-252A-F09E-5CA5-E872D4508CCA}"/>
              </a:ext>
            </a:extLst>
          </p:cNvPr>
          <p:cNvSpPr txBox="1"/>
          <p:nvPr/>
        </p:nvSpPr>
        <p:spPr>
          <a:xfrm>
            <a:off x="2425342" y="3228607"/>
            <a:ext cx="8728567" cy="742117"/>
          </a:xfrm>
          <a:prstGeom prst="roundRect">
            <a:avLst>
              <a:gd name="adj" fmla="val 8195"/>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7800" algn="l"/>
            <a:r>
              <a:rPr lang="vi-VN" sz="2000" b="1" dirty="0">
                <a:solidFill>
                  <a:srgbClr val="F41570"/>
                </a:solidFill>
                <a:latin typeface="Calibri" panose="020F0502020204030204" pitchFamily="34" charset="0"/>
                <a:cs typeface="Calibri" panose="020F0502020204030204" pitchFamily="34" charset="0"/>
              </a:rPr>
              <a:t>Trong </a:t>
            </a:r>
            <a:r>
              <a:rPr lang="en-US" sz="2000" b="1" dirty="0" err="1">
                <a:solidFill>
                  <a:srgbClr val="F41570"/>
                </a:solidFill>
                <a:latin typeface="Calibri" panose="020F0502020204030204" pitchFamily="34" charset="0"/>
                <a:cs typeface="Calibri" panose="020F0502020204030204" pitchFamily="34" charset="0"/>
              </a:rPr>
              <a:t>thi</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đấu</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thể</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thao</a:t>
            </a:r>
            <a:r>
              <a:rPr lang="vi-VN"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thập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quản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lí</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thông</a:t>
            </a:r>
            <a:r>
              <a:rPr lang="en-US" sz="2000" dirty="0">
                <a:latin typeface="Calibri" panose="020F0502020204030204" pitchFamily="34" charset="0"/>
                <a:cs typeface="Calibri" panose="020F0502020204030204" pitchFamily="34" charset="0"/>
              </a:rPr>
              <a:t> tin </a:t>
            </a:r>
            <a:r>
              <a:rPr lang="en-US" sz="2000" dirty="0" err="1">
                <a:latin typeface="Calibri" panose="020F0502020204030204" pitchFamily="34" charset="0"/>
                <a:cs typeface="Calibri" panose="020F0502020204030204" pitchFamily="34" charset="0"/>
              </a:rPr>
              <a:t>về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hiệu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suất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của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vận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động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đội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tuyển</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47244D6-7F1C-62CA-2817-84E384EFDCB8}"/>
              </a:ext>
            </a:extLst>
          </p:cNvPr>
          <p:cNvSpPr txBox="1"/>
          <p:nvPr/>
        </p:nvSpPr>
        <p:spPr>
          <a:xfrm>
            <a:off x="1972111" y="4477406"/>
            <a:ext cx="8728567" cy="742117"/>
          </a:xfrm>
          <a:prstGeom prst="roundRect">
            <a:avLst>
              <a:gd name="adj" fmla="val 8195"/>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7800" algn="l"/>
            <a:r>
              <a:rPr lang="vi-VN" sz="2000" b="1" dirty="0">
                <a:solidFill>
                  <a:srgbClr val="F41570"/>
                </a:solidFill>
                <a:latin typeface="Calibri" panose="020F0502020204030204" pitchFamily="34" charset="0"/>
                <a:cs typeface="Calibri" panose="020F0502020204030204" pitchFamily="34" charset="0"/>
              </a:rPr>
              <a:t>Trong </a:t>
            </a:r>
            <a:r>
              <a:rPr lang="en-US" sz="2000" b="1" dirty="0" err="1">
                <a:solidFill>
                  <a:srgbClr val="F41570"/>
                </a:solidFill>
                <a:latin typeface="Calibri" panose="020F0502020204030204" pitchFamily="34" charset="0"/>
                <a:cs typeface="Calibri" panose="020F0502020204030204" pitchFamily="34" charset="0"/>
              </a:rPr>
              <a:t>công</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nghệ</a:t>
            </a:r>
            <a:r>
              <a:rPr lang="en-US" sz="2000" b="1" dirty="0">
                <a:solidFill>
                  <a:srgbClr val="F41570"/>
                </a:solidFill>
                <a:latin typeface="Calibri" panose="020F0502020204030204" pitchFamily="34" charset="0"/>
                <a:cs typeface="Calibri" panose="020F0502020204030204" pitchFamily="34" charset="0"/>
              </a:rPr>
              <a:t> AI</a:t>
            </a:r>
            <a:r>
              <a:rPr lang="vi-VN"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thập</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quản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lí</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thông</a:t>
            </a:r>
            <a:r>
              <a:rPr lang="en-US" sz="2000" dirty="0">
                <a:latin typeface="Calibri" panose="020F0502020204030204" pitchFamily="34" charset="0"/>
                <a:cs typeface="Calibri" panose="020F0502020204030204" pitchFamily="34" charset="0"/>
              </a:rPr>
              <a:t> tin, </a:t>
            </a:r>
            <a:r>
              <a:rPr lang="en-US" sz="2000" dirty="0" err="1">
                <a:latin typeface="Calibri" panose="020F0502020204030204" pitchFamily="34" charset="0"/>
                <a:cs typeface="Calibri" panose="020F0502020204030204" pitchFamily="34" charset="0"/>
              </a:rPr>
              <a:t>nguồn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lực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trên</a:t>
            </a:r>
            <a:r>
              <a:rPr lang="en-US" sz="2000" dirty="0">
                <a:latin typeface="Calibri" panose="020F0502020204030204" pitchFamily="34" charset="0"/>
                <a:cs typeface="Calibri" panose="020F0502020204030204" pitchFamily="34" charset="0"/>
              </a:rPr>
              <a:t> internet (</a:t>
            </a:r>
            <a:r>
              <a:rPr lang="en-US" sz="2000" dirty="0" err="1">
                <a:latin typeface="Calibri" panose="020F0502020204030204" pitchFamily="34" charset="0"/>
                <a:cs typeface="Calibri" panose="020F0502020204030204" pitchFamily="34" charset="0"/>
              </a:rPr>
              <a:t>chatGPT</a:t>
            </a:r>
            <a:r>
              <a:rPr lang="en-US" sz="2000" dirty="0">
                <a:latin typeface="Calibri" panose="020F0502020204030204" pitchFamily="34" charset="0"/>
                <a:cs typeface="Calibri" panose="020F0502020204030204" pitchFamily="34" charset="0"/>
              </a:rPr>
              <a:t>, Siri, Alexa…)</a:t>
            </a:r>
            <a:endParaRPr lang="vi-V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5215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F40F0C3D-A555-48E3-DC58-1E61BA97ED60}"/>
              </a:ext>
            </a:extLst>
          </p:cNvPr>
          <p:cNvSpPr/>
          <p:nvPr/>
        </p:nvSpPr>
        <p:spPr>
          <a:xfrm>
            <a:off x="-1483323" y="-3363632"/>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1005388" y="2302765"/>
            <a:ext cx="5429708" cy="5429708"/>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4CF447-D7D4-427D-1A7F-E7AA7AE3082A}"/>
              </a:ext>
            </a:extLst>
          </p:cNvPr>
          <p:cNvSpPr/>
          <p:nvPr/>
        </p:nvSpPr>
        <p:spPr>
          <a:xfrm>
            <a:off x="9914845" y="4278910"/>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FEBBC211-2304-7B34-2C88-FF993306D1C5}"/>
              </a:ext>
            </a:extLst>
          </p:cNvPr>
          <p:cNvSpPr txBox="1"/>
          <p:nvPr/>
        </p:nvSpPr>
        <p:spPr>
          <a:xfrm>
            <a:off x="3728450" y="-31644"/>
            <a:ext cx="7762510" cy="584775"/>
          </a:xfrm>
          <a:prstGeom prst="rect">
            <a:avLst/>
          </a:prstGeom>
          <a:noFill/>
        </p:spPr>
        <p:txBody>
          <a:bodyPr wrap="square" rtlCol="0">
            <a:spAutoFit/>
          </a:bodyPr>
          <a:lstStyle/>
          <a:p>
            <a:pPr algn="ctr"/>
            <a:r>
              <a:rPr lang="vi-VN" sz="1600" b="1" dirty="0">
                <a:ln cap="rnd">
                  <a:solidFill>
                    <a:schemeClr val="bg1"/>
                  </a:solidFill>
                </a:ln>
                <a:solidFill>
                  <a:schemeClr val="bg1"/>
                </a:solidFill>
                <a:effectLst>
                  <a:glow rad="266700">
                    <a:schemeClr val="bg1">
                      <a:alpha val="15000"/>
                    </a:schemeClr>
                  </a:glow>
                </a:effectLst>
                <a:latin typeface="+mj-lt"/>
              </a:rPr>
              <a:t>TÌM HIỂU VỀ THỐNG KÊ VÀ XÁC SUẤT</a:t>
            </a:r>
            <a:r>
              <a:rPr lang="en-US" sz="1600" b="1" dirty="0">
                <a:ln cap="rnd">
                  <a:solidFill>
                    <a:schemeClr val="bg1"/>
                  </a:solidFill>
                </a:ln>
                <a:solidFill>
                  <a:schemeClr val="bg1"/>
                </a:solidFill>
                <a:effectLst>
                  <a:glow rad="266700">
                    <a:schemeClr val="bg1">
                      <a:alpha val="15000"/>
                    </a:schemeClr>
                  </a:glow>
                </a:effectLst>
                <a:latin typeface="+mj-lt"/>
              </a:rPr>
              <a:t> </a:t>
            </a:r>
            <a:r>
              <a:rPr lang="en-US" sz="16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TỪ BẬC TH ĐẾN THCS TRONG CHƯƠNG TRÌNH GIÁO DỤC PHỔ THÔNG 2018</a:t>
            </a:r>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A10F29-8E23-053A-D240-A7603735C133}"/>
              </a:ext>
            </a:extLst>
          </p:cNvPr>
          <p:cNvSpPr txBox="1"/>
          <p:nvPr/>
        </p:nvSpPr>
        <p:spPr>
          <a:xfrm>
            <a:off x="2731854" y="785074"/>
            <a:ext cx="7353705" cy="523220"/>
          </a:xfrm>
          <a:prstGeom prst="rect">
            <a:avLst/>
          </a:prstGeom>
          <a:noFill/>
        </p:spPr>
        <p:txBody>
          <a:bodyPr wrap="square" rtlCol="0">
            <a:spAutoFit/>
          </a:bodyPr>
          <a:lstStyle/>
          <a:p>
            <a:pPr algn="l"/>
            <a:r>
              <a:rPr lang="en-US" sz="2800" b="1" dirty="0">
                <a:solidFill>
                  <a:srgbClr val="F40366"/>
                </a:solidFill>
                <a:latin typeface="Calibri" panose="020F0502020204030204" pitchFamily="34" charset="0"/>
                <a:cs typeface="Calibri" panose="020F0502020204030204" pitchFamily="34" charset="0"/>
              </a:rPr>
              <a:t>ỨNG DỤNG CỦA XÁC SUẤT TRONG ĐỜI SỐNG</a:t>
            </a:r>
            <a:endParaRPr lang="vi-VN" sz="2800" b="1" dirty="0">
              <a:solidFill>
                <a:srgbClr val="F40366"/>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43BFF1B2-CB3F-1FE5-8EB5-FE965C872DA6}"/>
              </a:ext>
            </a:extLst>
          </p:cNvPr>
          <p:cNvSpPr/>
          <p:nvPr/>
        </p:nvSpPr>
        <p:spPr>
          <a:xfrm>
            <a:off x="2017938" y="971793"/>
            <a:ext cx="580668" cy="580668"/>
          </a:xfrm>
          <a:prstGeom prst="ellipse">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en-US" sz="2800" b="1" dirty="0">
                <a:ln cap="rnd">
                  <a:solidFill>
                    <a:srgbClr val="F40366"/>
                  </a:solidFill>
                </a:ln>
                <a:solidFill>
                  <a:srgbClr val="F40366"/>
                </a:solidFill>
                <a:latin typeface="Calibri" panose="020F0502020204030204" pitchFamily="34" charset="0"/>
                <a:cs typeface="Calibri" panose="020F0502020204030204" pitchFamily="34" charset="0"/>
              </a:rPr>
              <a:t>3</a:t>
            </a: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543449-7E56-8159-5274-CB726E700616}"/>
              </a:ext>
            </a:extLst>
          </p:cNvPr>
          <p:cNvSpPr txBox="1"/>
          <p:nvPr/>
        </p:nvSpPr>
        <p:spPr>
          <a:xfrm>
            <a:off x="2887148" y="1972361"/>
            <a:ext cx="8855671" cy="442674"/>
          </a:xfrm>
          <a:prstGeom prst="roundRect">
            <a:avLst>
              <a:gd name="adj" fmla="val 17087"/>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6213" algn="just"/>
            <a:r>
              <a:rPr lang="vi-VN" sz="2000" b="1" dirty="0">
                <a:solidFill>
                  <a:srgbClr val="F41570"/>
                </a:solidFill>
                <a:latin typeface="Calibri" panose="020F0502020204030204" pitchFamily="34" charset="0"/>
                <a:cs typeface="Calibri" panose="020F0502020204030204" pitchFamily="34" charset="0"/>
              </a:rPr>
              <a:t>Trong </a:t>
            </a:r>
            <a:r>
              <a:rPr lang="en-US" sz="2000" b="1" dirty="0" err="1">
                <a:solidFill>
                  <a:srgbClr val="F41570"/>
                </a:solidFill>
                <a:latin typeface="Calibri" panose="020F0502020204030204" pitchFamily="34" charset="0"/>
                <a:cs typeface="Calibri" panose="020F0502020204030204" pitchFamily="34" charset="0"/>
              </a:rPr>
              <a:t>trò</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chơi</a:t>
            </a:r>
            <a:r>
              <a:rPr lang="en-US" sz="2000" b="1" dirty="0">
                <a:solidFill>
                  <a:srgbClr val="F41570"/>
                </a:solidFill>
                <a:latin typeface="Calibri" panose="020F0502020204030204" pitchFamily="34" charset="0"/>
                <a:cs typeface="Calibri" panose="020F0502020204030204" pitchFamily="34" charset="0"/>
              </a:rPr>
              <a:t> may </a:t>
            </a:r>
            <a:r>
              <a:rPr lang="en-US" sz="2000" b="1" dirty="0" err="1">
                <a:solidFill>
                  <a:srgbClr val="F41570"/>
                </a:solidFill>
                <a:latin typeface="Calibri" panose="020F0502020204030204" pitchFamily="34" charset="0"/>
                <a:cs typeface="Calibri" panose="020F0502020204030204" pitchFamily="34" charset="0"/>
              </a:rPr>
              <a:t>rủi</a:t>
            </a:r>
            <a:r>
              <a:rPr lang="en-US" sz="2000" dirty="0">
                <a:solidFill>
                  <a:srgbClr val="F41570"/>
                </a:solidFill>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trò</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chơi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bị</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án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như</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số</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cược</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429B303-9BB8-B267-CA50-F82A6C1D1D6E}"/>
              </a:ext>
            </a:extLst>
          </p:cNvPr>
          <p:cNvSpPr txBox="1"/>
          <p:nvPr/>
        </p:nvSpPr>
        <p:spPr>
          <a:xfrm>
            <a:off x="8123339" y="6364116"/>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13" name="TextBox 12">
            <a:extLst>
              <a:ext uri="{FF2B5EF4-FFF2-40B4-BE49-F238E27FC236}">
                <a16:creationId xmlns:a16="http://schemas.microsoft.com/office/drawing/2014/main" id="{75240C4A-252A-F09E-5CA5-E872D4508CCA}"/>
              </a:ext>
            </a:extLst>
          </p:cNvPr>
          <p:cNvSpPr txBox="1"/>
          <p:nvPr/>
        </p:nvSpPr>
        <p:spPr>
          <a:xfrm>
            <a:off x="2189835" y="2852231"/>
            <a:ext cx="8728567" cy="419457"/>
          </a:xfrm>
          <a:prstGeom prst="roundRect">
            <a:avLst>
              <a:gd name="adj" fmla="val 8195"/>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7800" algn="l"/>
            <a:r>
              <a:rPr lang="vi-VN" sz="2000" b="1" dirty="0">
                <a:solidFill>
                  <a:srgbClr val="F41570"/>
                </a:solidFill>
                <a:latin typeface="Calibri" panose="020F0502020204030204" pitchFamily="34" charset="0"/>
                <a:cs typeface="Calibri" panose="020F0502020204030204" pitchFamily="34" charset="0"/>
              </a:rPr>
              <a:t>Trong </a:t>
            </a:r>
            <a:r>
              <a:rPr lang="en-US" sz="2000" b="1" dirty="0" err="1">
                <a:solidFill>
                  <a:srgbClr val="F41570"/>
                </a:solidFill>
                <a:latin typeface="Calibri" panose="020F0502020204030204" pitchFamily="34" charset="0"/>
                <a:cs typeface="Calibri" panose="020F0502020204030204" pitchFamily="34" charset="0"/>
              </a:rPr>
              <a:t>sinh</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học</a:t>
            </a:r>
            <a:r>
              <a:rPr lang="en-US" sz="2000" b="1" dirty="0">
                <a:solidFill>
                  <a:srgbClr val="F41570"/>
                </a:solidFill>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yếu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tố</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bệnh</a:t>
            </a:r>
            <a:r>
              <a:rPr lang="en-US" sz="2000" dirty="0">
                <a:latin typeface="Calibri" panose="020F0502020204030204" pitchFamily="34" charset="0"/>
                <a:cs typeface="Calibri" panose="020F0502020204030204" pitchFamily="34" charset="0"/>
              </a:rPr>
              <a:t> di </a:t>
            </a:r>
            <a:r>
              <a:rPr lang="en-US" sz="2000" dirty="0" err="1">
                <a:latin typeface="Calibri" panose="020F0502020204030204" pitchFamily="34" charset="0"/>
                <a:cs typeface="Calibri" panose="020F0502020204030204" pitchFamily="34" charset="0"/>
              </a:rPr>
              <a:t>truyền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kế</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hoạch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sản</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47244D6-7F1C-62CA-2817-84E384EFDCB8}"/>
              </a:ext>
            </a:extLst>
          </p:cNvPr>
          <p:cNvSpPr txBox="1"/>
          <p:nvPr/>
        </p:nvSpPr>
        <p:spPr>
          <a:xfrm>
            <a:off x="1667930" y="3689667"/>
            <a:ext cx="8728567" cy="419457"/>
          </a:xfrm>
          <a:prstGeom prst="roundRect">
            <a:avLst>
              <a:gd name="adj" fmla="val 8195"/>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7800" algn="l"/>
            <a:r>
              <a:rPr lang="vi-VN" sz="2000" b="1" dirty="0">
                <a:solidFill>
                  <a:srgbClr val="F41570"/>
                </a:solidFill>
                <a:latin typeface="Calibri" panose="020F0502020204030204" pitchFamily="34" charset="0"/>
                <a:cs typeface="Calibri" panose="020F0502020204030204" pitchFamily="34" charset="0"/>
              </a:rPr>
              <a:t>Trong </a:t>
            </a:r>
            <a:r>
              <a:rPr lang="en-US" sz="2000" b="1" dirty="0" err="1">
                <a:solidFill>
                  <a:srgbClr val="F41570"/>
                </a:solidFill>
                <a:latin typeface="Calibri" panose="020F0502020204030204" pitchFamily="34" charset="0"/>
                <a:cs typeface="Calibri" panose="020F0502020204030204" pitchFamily="34" charset="0"/>
              </a:rPr>
              <a:t>việc</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phân</a:t>
            </a:r>
            <a:r>
              <a:rPr lang="en-US" sz="2000" b="1" dirty="0">
                <a:solidFill>
                  <a:srgbClr val="F41570"/>
                </a:solidFill>
                <a:latin typeface="Calibri" panose="020F0502020204030204" pitchFamily="34" charset="0"/>
                <a:cs typeface="Calibri" panose="020F0502020204030204" pitchFamily="34" charset="0"/>
              </a:rPr>
              <a:t> chia </a:t>
            </a:r>
            <a:r>
              <a:rPr lang="en-US" sz="2000" b="1" dirty="0" err="1">
                <a:solidFill>
                  <a:srgbClr val="F41570"/>
                </a:solidFill>
                <a:latin typeface="Calibri" panose="020F0502020204030204" pitchFamily="34" charset="0"/>
                <a:cs typeface="Calibri" panose="020F0502020204030204" pitchFamily="34" charset="0"/>
              </a:rPr>
              <a:t>công</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bằng</a:t>
            </a:r>
            <a:r>
              <a:rPr lang="en-US" sz="2000" b="1" dirty="0">
                <a:solidFill>
                  <a:srgbClr val="F41570"/>
                </a:solidFill>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cách</a:t>
            </a:r>
            <a:r>
              <a:rPr lang="en-US" sz="2000" dirty="0">
                <a:latin typeface="Calibri" panose="020F0502020204030204" pitchFamily="34" charset="0"/>
                <a:cs typeface="Calibri" panose="020F0502020204030204" pitchFamily="34" charset="0"/>
              </a:rPr>
              <a:t> chia </a:t>
            </a:r>
            <a:r>
              <a:rPr lang="en-US" sz="2000" dirty="0" err="1">
                <a:latin typeface="Calibri" panose="020F0502020204030204" pitchFamily="34" charset="0"/>
                <a:cs typeface="Calibri" panose="020F0502020204030204" pitchFamily="34" charset="0"/>
              </a:rPr>
              <a:t>giải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thưởng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trong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một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cuộc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thi</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138B0A6-402D-C7F2-CC1E-7BF7958416DB}"/>
              </a:ext>
            </a:extLst>
          </p:cNvPr>
          <p:cNvSpPr txBox="1"/>
          <p:nvPr/>
        </p:nvSpPr>
        <p:spPr>
          <a:xfrm>
            <a:off x="797289" y="4663905"/>
            <a:ext cx="8728567" cy="742117"/>
          </a:xfrm>
          <a:prstGeom prst="roundRect">
            <a:avLst>
              <a:gd name="adj" fmla="val 8195"/>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7800" algn="l"/>
            <a:r>
              <a:rPr lang="vi-VN" sz="2000" b="1" dirty="0">
                <a:solidFill>
                  <a:srgbClr val="F41570"/>
                </a:solidFill>
                <a:latin typeface="Calibri" panose="020F0502020204030204" pitchFamily="34" charset="0"/>
                <a:cs typeface="Calibri" panose="020F0502020204030204" pitchFamily="34" charset="0"/>
              </a:rPr>
              <a:t>Trong </a:t>
            </a:r>
            <a:r>
              <a:rPr lang="en-US" sz="2000" b="1" dirty="0" err="1">
                <a:solidFill>
                  <a:srgbClr val="F41570"/>
                </a:solidFill>
                <a:latin typeface="Calibri" panose="020F0502020204030204" pitchFamily="34" charset="0"/>
                <a:cs typeface="Calibri" panose="020F0502020204030204" pitchFamily="34" charset="0"/>
              </a:rPr>
              <a:t>việc</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chọn</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đáp</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án</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trắc</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nghiệm</a:t>
            </a:r>
            <a:r>
              <a:rPr lang="en-US" sz="2000" dirty="0">
                <a:solidFill>
                  <a:srgbClr val="F41570"/>
                </a:solidFill>
                <a:latin typeface="Calibri" panose="020F0502020204030204" pitchFamily="34" charset="0"/>
                <a:cs typeface="Calibri" panose="020F0502020204030204" pitchFamily="34" charset="0"/>
              </a:rPr>
              <a: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Nếu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câu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trả</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lời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được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chọn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ngẫu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nhiên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thì</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chuyện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gì</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sẽ</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xảy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a:t>
            </a:r>
            <a:endParaRPr lang="vi-V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0531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C4A41B14-D098-7399-D7B7-76FFE2FC5F51}"/>
              </a:ext>
            </a:extLst>
          </p:cNvPr>
          <p:cNvSpPr/>
          <p:nvPr/>
        </p:nvSpPr>
        <p:spPr>
          <a:xfrm>
            <a:off x="-61944" y="778277"/>
            <a:ext cx="5921998" cy="5921998"/>
          </a:xfrm>
          <a:prstGeom prst="ellipse">
            <a:avLst/>
          </a:prstGeom>
          <a:noFill/>
          <a:ln>
            <a:solidFill>
              <a:srgbClr val="F2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atistic and Observatories">
            <a:extLst>
              <a:ext uri="{FF2B5EF4-FFF2-40B4-BE49-F238E27FC236}">
                <a16:creationId xmlns:a16="http://schemas.microsoft.com/office/drawing/2014/main" id="{02BE5606-C8B3-3BF0-FD25-B0AB20948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649" y="1500488"/>
            <a:ext cx="7281746" cy="4848512"/>
          </a:xfrm>
          <a:prstGeom prst="roundRect">
            <a:avLst>
              <a:gd name="adj" fmla="val 12888"/>
            </a:avLst>
          </a:prstGeom>
          <a:noFill/>
          <a:ln w="76200">
            <a:gradFill>
              <a:gsLst>
                <a:gs pos="0">
                  <a:srgbClr val="F40366"/>
                </a:gs>
                <a:gs pos="100000">
                  <a:srgbClr val="F26E9F"/>
                </a:gs>
              </a:gsLst>
              <a:lin ang="5400000" scaled="1"/>
            </a:gradFill>
          </a:ln>
          <a:effectLst>
            <a:glow rad="203200">
              <a:schemeClr val="tx1">
                <a:alpha val="14000"/>
              </a:schemeClr>
            </a:glow>
            <a:innerShdw blurRad="190500">
              <a:prstClr val="black"/>
            </a:inn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08644BB-4ADF-F0C5-C19D-C8B2EE02493A}"/>
              </a:ext>
            </a:extLst>
          </p:cNvPr>
          <p:cNvSpPr txBox="1"/>
          <p:nvPr/>
        </p:nvSpPr>
        <p:spPr>
          <a:xfrm>
            <a:off x="1421945" y="138896"/>
            <a:ext cx="4502552" cy="830997"/>
          </a:xfrm>
          <a:prstGeom prst="rect">
            <a:avLst/>
          </a:prstGeom>
          <a:noFill/>
        </p:spPr>
        <p:txBody>
          <a:bodyPr wrap="square" rtlCol="0">
            <a:spAutoFit/>
          </a:bodyPr>
          <a:lstStyle/>
          <a:p>
            <a:pPr algn="ctr"/>
            <a:r>
              <a:rPr lang="vi-VN" sz="1600" b="1" dirty="0">
                <a:solidFill>
                  <a:sysClr val="windowText" lastClr="000000"/>
                </a:solidFill>
                <a:latin typeface="+mj-lt"/>
                <a:cs typeface="Calibri" panose="020F0502020204030204" pitchFamily="34" charset="0"/>
              </a:rPr>
              <a:t>ỦY BAN NHÂN DÂN THÀNH PHỐ THỦ ĐỨC</a:t>
            </a:r>
          </a:p>
          <a:p>
            <a:pPr algn="ctr"/>
            <a:r>
              <a:rPr lang="vi-VN" sz="1600" b="1" dirty="0">
                <a:solidFill>
                  <a:sysClr val="windowText" lastClr="000000"/>
                </a:solidFill>
                <a:latin typeface="+mj-lt"/>
                <a:cs typeface="Calibri" panose="020F0502020204030204" pitchFamily="34" charset="0"/>
              </a:rPr>
              <a:t>PHÒNG GIÁO DỤC VÀ ĐÀO TẠO</a:t>
            </a:r>
            <a:endParaRPr lang="en-US" sz="1600" b="1" dirty="0">
              <a:solidFill>
                <a:sysClr val="windowText" lastClr="000000"/>
              </a:solidFill>
              <a:latin typeface="Algerian" panose="04020705040A02060702" pitchFamily="82" charset="0"/>
              <a:cs typeface="Calibri" panose="020F0502020204030204" pitchFamily="34" charset="0"/>
            </a:endParaRPr>
          </a:p>
          <a:p>
            <a:pPr algn="ctr"/>
            <a:r>
              <a:rPr lang="en-US" sz="1600" b="1" dirty="0" err="1">
                <a:solidFill>
                  <a:sysClr val="windowText" lastClr="000000"/>
                </a:solidFill>
                <a:latin typeface="Algerian" panose="04020705040A02060702" pitchFamily="82" charset="0"/>
                <a:cs typeface="Calibri" panose="020F0502020204030204" pitchFamily="34" charset="0"/>
              </a:rPr>
              <a:t>TÔ</a:t>
            </a:r>
            <a:r>
              <a:rPr lang="en-US" sz="1600" b="1" dirty="0">
                <a:solidFill>
                  <a:sysClr val="windowText" lastClr="000000"/>
                </a:solidFill>
                <a:latin typeface="Algerian" panose="04020705040A02060702" pitchFamily="82" charset="0"/>
                <a:cs typeface="Calibri" panose="020F0502020204030204" pitchFamily="34" charset="0"/>
              </a:rPr>
              <a:t>̉ </a:t>
            </a:r>
            <a:r>
              <a:rPr lang="en-US" sz="1600" b="1" dirty="0" err="1">
                <a:solidFill>
                  <a:sysClr val="windowText" lastClr="000000"/>
                </a:solidFill>
                <a:latin typeface="Algerian" panose="04020705040A02060702" pitchFamily="82" charset="0"/>
                <a:cs typeface="Calibri" panose="020F0502020204030204" pitchFamily="34" charset="0"/>
              </a:rPr>
              <a:t>BÔ</a:t>
            </a:r>
            <a:r>
              <a:rPr lang="en-US" sz="1600" b="1" dirty="0">
                <a:solidFill>
                  <a:sysClr val="windowText" lastClr="000000"/>
                </a:solidFill>
                <a:latin typeface="Algerian" panose="04020705040A02060702" pitchFamily="82" charset="0"/>
                <a:cs typeface="Calibri" panose="020F0502020204030204" pitchFamily="34" charset="0"/>
              </a:rPr>
              <a:t>̣ </a:t>
            </a:r>
            <a:r>
              <a:rPr lang="en-US" sz="1600" b="1" dirty="0" err="1">
                <a:solidFill>
                  <a:sysClr val="windowText" lastClr="000000"/>
                </a:solidFill>
                <a:latin typeface="Algerian" panose="04020705040A02060702" pitchFamily="82" charset="0"/>
                <a:cs typeface="Calibri" panose="020F0502020204030204" pitchFamily="34" charset="0"/>
              </a:rPr>
              <a:t>MÔN</a:t>
            </a:r>
            <a:r>
              <a:rPr lang="en-US" sz="1600" b="1" dirty="0">
                <a:solidFill>
                  <a:sysClr val="windowText" lastClr="000000"/>
                </a:solidFill>
                <a:latin typeface="Algerian" panose="04020705040A02060702" pitchFamily="82" charset="0"/>
                <a:cs typeface="Calibri" panose="020F0502020204030204" pitchFamily="34" charset="0"/>
              </a:rPr>
              <a:t> </a:t>
            </a:r>
            <a:r>
              <a:rPr lang="en-US" sz="1600" b="1" dirty="0" err="1">
                <a:solidFill>
                  <a:sysClr val="windowText" lastClr="000000"/>
                </a:solidFill>
                <a:latin typeface="Algerian" panose="04020705040A02060702" pitchFamily="82" charset="0"/>
                <a:cs typeface="Calibri" panose="020F0502020204030204" pitchFamily="34" charset="0"/>
              </a:rPr>
              <a:t>TOÁN</a:t>
            </a:r>
            <a:r>
              <a:rPr lang="vi-VN" sz="1600" b="1" dirty="0">
                <a:solidFill>
                  <a:sysClr val="windowText" lastClr="000000"/>
                </a:solidFill>
                <a:latin typeface="+mj-lt"/>
                <a:cs typeface="Calibri" panose="020F0502020204030204" pitchFamily="34" charset="0"/>
              </a:rPr>
              <a:t> </a:t>
            </a:r>
          </a:p>
        </p:txBody>
      </p:sp>
      <p:sp>
        <p:nvSpPr>
          <p:cNvPr id="16" name="Rectangle: Rounded Corners 15">
            <a:extLst>
              <a:ext uri="{FF2B5EF4-FFF2-40B4-BE49-F238E27FC236}">
                <a16:creationId xmlns:a16="http://schemas.microsoft.com/office/drawing/2014/main" id="{0BD73614-3824-DAE4-D8FF-18B9D6CEC5DC}"/>
              </a:ext>
            </a:extLst>
          </p:cNvPr>
          <p:cNvSpPr/>
          <p:nvPr/>
        </p:nvSpPr>
        <p:spPr>
          <a:xfrm>
            <a:off x="467651" y="2144921"/>
            <a:ext cx="9480570" cy="1663274"/>
          </a:xfrm>
          <a:prstGeom prst="roundRect">
            <a:avLst>
              <a:gd name="adj" fmla="val 26177"/>
            </a:avLst>
          </a:prstGeom>
          <a:gradFill>
            <a:gsLst>
              <a:gs pos="0">
                <a:srgbClr val="F40366"/>
              </a:gs>
              <a:gs pos="100000">
                <a:srgbClr val="F26E9F"/>
              </a:gs>
            </a:gsLst>
            <a:lin ang="4200000" scaled="0"/>
          </a:gradFill>
          <a:ln w="63500">
            <a:solidFill>
              <a:schemeClr val="bg1"/>
            </a:solidFill>
          </a:ln>
          <a:effectLst>
            <a:innerShdw blurRad="2921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BBC211-2304-7B34-2C88-FF993306D1C5}"/>
              </a:ext>
            </a:extLst>
          </p:cNvPr>
          <p:cNvSpPr txBox="1"/>
          <p:nvPr/>
        </p:nvSpPr>
        <p:spPr>
          <a:xfrm>
            <a:off x="735794" y="2413954"/>
            <a:ext cx="8856102" cy="1384995"/>
          </a:xfrm>
          <a:prstGeom prst="rect">
            <a:avLst/>
          </a:prstGeom>
          <a:noFill/>
        </p:spPr>
        <p:txBody>
          <a:bodyPr wrap="square" rtlCol="0">
            <a:spAutoFit/>
          </a:bodyPr>
          <a:lstStyle/>
          <a:p>
            <a:pPr algn="ctr"/>
            <a:r>
              <a:rPr lang="vi-VN" sz="2800" b="1" dirty="0">
                <a:ln cap="rnd">
                  <a:solidFill>
                    <a:schemeClr val="bg1"/>
                  </a:solidFill>
                </a:ln>
                <a:solidFill>
                  <a:schemeClr val="bg1"/>
                </a:solidFill>
                <a:effectLst>
                  <a:glow rad="266700">
                    <a:schemeClr val="bg1">
                      <a:alpha val="15000"/>
                    </a:schemeClr>
                  </a:glow>
                </a:effectLst>
                <a:latin typeface="+mj-lt"/>
              </a:rPr>
              <a:t>TÌM HIỂU VỀ THỐNG KÊ VÀ XÁC SUẤT</a:t>
            </a:r>
            <a:r>
              <a:rPr lang="en-US" sz="2800" b="1" dirty="0">
                <a:ln cap="rnd">
                  <a:solidFill>
                    <a:schemeClr val="bg1"/>
                  </a:solidFill>
                </a:ln>
                <a:solidFill>
                  <a:schemeClr val="bg1"/>
                </a:solidFill>
                <a:effectLst>
                  <a:glow rad="266700">
                    <a:schemeClr val="bg1">
                      <a:alpha val="15000"/>
                    </a:schemeClr>
                  </a:glow>
                </a:effectLst>
                <a:latin typeface="+mj-lt"/>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TRONG</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CHƯƠNG TRÌNH GIÁO DỤC PHỔ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THÔNG</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2018</a:t>
            </a:r>
          </a:p>
          <a:p>
            <a:pPr algn="ct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TỪ</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BẬC</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TIỂU</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HỌC</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ĐẾN</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BẬC</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THCS</a:t>
            </a:r>
          </a:p>
        </p:txBody>
      </p:sp>
      <p:sp>
        <p:nvSpPr>
          <p:cNvPr id="22" name="Oval 21">
            <a:extLst>
              <a:ext uri="{FF2B5EF4-FFF2-40B4-BE49-F238E27FC236}">
                <a16:creationId xmlns:a16="http://schemas.microsoft.com/office/drawing/2014/main" id="{D94CF447-D7D4-427D-1A7F-E7AA7AE3082A}"/>
              </a:ext>
            </a:extLst>
          </p:cNvPr>
          <p:cNvSpPr/>
          <p:nvPr/>
        </p:nvSpPr>
        <p:spPr>
          <a:xfrm>
            <a:off x="7104835" y="1100603"/>
            <a:ext cx="674895" cy="674895"/>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40F0C3D-A555-48E3-DC58-1E61BA97ED60}"/>
              </a:ext>
            </a:extLst>
          </p:cNvPr>
          <p:cNvSpPr/>
          <p:nvPr/>
        </p:nvSpPr>
        <p:spPr>
          <a:xfrm>
            <a:off x="-318065" y="4746683"/>
            <a:ext cx="1034141" cy="1034141"/>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D9E116FD-F648-507D-F39D-1B89C4539F99}"/>
              </a:ext>
            </a:extLst>
          </p:cNvPr>
          <p:cNvSpPr/>
          <p:nvPr/>
        </p:nvSpPr>
        <p:spPr>
          <a:xfrm>
            <a:off x="936764" y="7966189"/>
            <a:ext cx="6271074" cy="780585"/>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725"/>
            <a:r>
              <a:rPr lang="vi-VN" sz="2000" b="1">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2000" b="1">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F1FE2280-1A35-BE72-2F10-B59FB2FBAFF4}"/>
              </a:ext>
            </a:extLst>
          </p:cNvPr>
          <p:cNvSpPr/>
          <p:nvPr/>
        </p:nvSpPr>
        <p:spPr>
          <a:xfrm>
            <a:off x="1009567" y="8045151"/>
            <a:ext cx="622661" cy="622661"/>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Calibri" panose="020F0502020204030204" pitchFamily="34" charset="0"/>
                <a:cs typeface="Calibri" panose="020F0502020204030204" pitchFamily="34" charset="0"/>
              </a:rPr>
              <a:t>I</a:t>
            </a:r>
            <a:endParaRPr lang="en-US" sz="2800" b="1">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C52A7357-57C6-92FD-B23C-6B34DC476323}"/>
              </a:ext>
            </a:extLst>
          </p:cNvPr>
          <p:cNvSpPr/>
          <p:nvPr/>
        </p:nvSpPr>
        <p:spPr>
          <a:xfrm>
            <a:off x="936764" y="10265833"/>
            <a:ext cx="6271074" cy="780585"/>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725">
              <a:tabLst>
                <a:tab pos="0" algn="l"/>
              </a:tabLst>
            </a:pPr>
            <a:r>
              <a:rPr lang="vi-VN" sz="2000" b="1">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2000" b="1">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0D1B089A-2D7F-EB77-4F2F-F00AC21362FC}"/>
              </a:ext>
            </a:extLst>
          </p:cNvPr>
          <p:cNvSpPr/>
          <p:nvPr/>
        </p:nvSpPr>
        <p:spPr>
          <a:xfrm>
            <a:off x="1009567" y="10344795"/>
            <a:ext cx="622661" cy="622661"/>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800" b="1">
                <a:latin typeface="Calibri" panose="020F0502020204030204" pitchFamily="34" charset="0"/>
                <a:cs typeface="Calibri" panose="020F0502020204030204" pitchFamily="34" charset="0"/>
              </a:rPr>
              <a:t>II</a:t>
            </a:r>
            <a:endParaRPr lang="en-US" sz="2800" b="1">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5B1AD62A-C47E-E388-E8AE-C8C7930331E5}"/>
              </a:ext>
            </a:extLst>
          </p:cNvPr>
          <p:cNvSpPr/>
          <p:nvPr/>
        </p:nvSpPr>
        <p:spPr>
          <a:xfrm>
            <a:off x="936764" y="12788219"/>
            <a:ext cx="6271074" cy="780585"/>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725"/>
            <a:r>
              <a:rPr lang="vi-VN" sz="2000" b="1">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THỐNG KÊ TRONG ĐỜI SỐNG</a:t>
            </a:r>
          </a:p>
        </p:txBody>
      </p:sp>
      <p:sp>
        <p:nvSpPr>
          <p:cNvPr id="8" name="Oval 7">
            <a:extLst>
              <a:ext uri="{FF2B5EF4-FFF2-40B4-BE49-F238E27FC236}">
                <a16:creationId xmlns:a16="http://schemas.microsoft.com/office/drawing/2014/main" id="{E2D2A79F-6C61-83D0-4C52-85829D6E94A6}"/>
              </a:ext>
            </a:extLst>
          </p:cNvPr>
          <p:cNvSpPr/>
          <p:nvPr/>
        </p:nvSpPr>
        <p:spPr>
          <a:xfrm>
            <a:off x="1009567" y="12867181"/>
            <a:ext cx="622661" cy="622661"/>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800" b="1">
                <a:latin typeface="Calibri" panose="020F0502020204030204" pitchFamily="34" charset="0"/>
                <a:cs typeface="Calibri" panose="020F0502020204030204" pitchFamily="34" charset="0"/>
              </a:rPr>
              <a:t>III</a:t>
            </a:r>
            <a:endParaRPr lang="en-US" sz="2800" b="1">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3FBAD8DE-2AC4-3205-B89C-AAE145532645}"/>
              </a:ext>
            </a:extLst>
          </p:cNvPr>
          <p:cNvSpPr/>
          <p:nvPr/>
        </p:nvSpPr>
        <p:spPr>
          <a:xfrm>
            <a:off x="936764" y="14920312"/>
            <a:ext cx="6271074" cy="780585"/>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725"/>
            <a:r>
              <a:rPr lang="vi-VN" sz="2000" b="1">
                <a:ln cap="rnd">
                  <a:solidFill>
                    <a:schemeClr val="tx1"/>
                  </a:solidFill>
                </a:ln>
                <a:solidFill>
                  <a:schemeClr val="tx1"/>
                </a:solidFill>
                <a:latin typeface="Calibri" panose="020F0502020204030204" pitchFamily="34" charset="0"/>
                <a:cs typeface="Calibri" panose="020F0502020204030204" pitchFamily="34" charset="0"/>
              </a:rPr>
              <a:t>KẾT LUẬN</a:t>
            </a:r>
            <a:endParaRPr lang="en-US" sz="2000" b="1">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AEC5E76A-5D5C-372C-76ED-A7ED99DFD3C7}"/>
              </a:ext>
            </a:extLst>
          </p:cNvPr>
          <p:cNvSpPr/>
          <p:nvPr/>
        </p:nvSpPr>
        <p:spPr>
          <a:xfrm>
            <a:off x="1009567" y="14999274"/>
            <a:ext cx="622661" cy="622661"/>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800" b="1">
                <a:latin typeface="Calibri" panose="020F0502020204030204" pitchFamily="34" charset="0"/>
                <a:cs typeface="Calibri" panose="020F0502020204030204" pitchFamily="34" charset="0"/>
              </a:rPr>
              <a:t>IV</a:t>
            </a:r>
            <a:endParaRPr lang="en-US" sz="2800" b="1">
              <a:latin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8913AC3A-15EE-6EDF-FDCE-B9C29D1EFB85}"/>
              </a:ext>
            </a:extLst>
          </p:cNvPr>
          <p:cNvSpPr/>
          <p:nvPr/>
        </p:nvSpPr>
        <p:spPr>
          <a:xfrm>
            <a:off x="7609705" y="7154919"/>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39CF21E-B863-1B57-0BC1-DC5258E177AD}"/>
              </a:ext>
            </a:extLst>
          </p:cNvPr>
          <p:cNvSpPr txBox="1"/>
          <p:nvPr/>
        </p:nvSpPr>
        <p:spPr>
          <a:xfrm>
            <a:off x="691307" y="5054359"/>
            <a:ext cx="5761732" cy="461665"/>
          </a:xfrm>
          <a:prstGeom prst="rect">
            <a:avLst/>
          </a:prstGeom>
          <a:noFill/>
        </p:spPr>
        <p:txBody>
          <a:bodyPr wrap="square" rtlCol="0">
            <a:spAutoFit/>
          </a:bodyPr>
          <a:lstStyle/>
          <a:p>
            <a:pPr algn="ctr"/>
            <a:r>
              <a:rPr lang="vi-VN" sz="2400" b="1" dirty="0">
                <a:ln cap="rnd">
                  <a:solidFill>
                    <a:sysClr val="windowText" lastClr="000000"/>
                  </a:solidFill>
                </a:ln>
                <a:cs typeface="Calibri" panose="020F0502020204030204" pitchFamily="34" charset="0"/>
              </a:rPr>
              <a:t>Báo cáo viên: </a:t>
            </a:r>
            <a:r>
              <a:rPr lang="en-US" sz="2400" b="1" dirty="0">
                <a:ln cap="rnd">
                  <a:solidFill>
                    <a:sysClr val="windowText" lastClr="000000"/>
                  </a:solidFill>
                </a:ln>
                <a:cs typeface="Calibri" panose="020F0502020204030204" pitchFamily="34" charset="0"/>
              </a:rPr>
              <a:t>Th.sĩ </a:t>
            </a:r>
            <a:r>
              <a:rPr lang="en-US" sz="2400" b="1" dirty="0" err="1">
                <a:ln cap="rnd">
                  <a:solidFill>
                    <a:sysClr val="windowText" lastClr="000000"/>
                  </a:solidFill>
                </a:ln>
                <a:cs typeface="Calibri" panose="020F0502020204030204" pitchFamily="34" charset="0"/>
              </a:rPr>
              <a:t>Dương</a:t>
            </a:r>
            <a:r>
              <a:rPr lang="en-US" sz="2400" b="1" dirty="0">
                <a:ln cap="rnd">
                  <a:solidFill>
                    <a:sysClr val="windowText" lastClr="000000"/>
                  </a:solidFill>
                </a:ln>
                <a:cs typeface="Calibri" panose="020F0502020204030204" pitchFamily="34" charset="0"/>
              </a:rPr>
              <a:t> Anh Khoa</a:t>
            </a:r>
          </a:p>
        </p:txBody>
      </p:sp>
      <p:pic>
        <p:nvPicPr>
          <p:cNvPr id="20" name="Picture 19">
            <a:extLst>
              <a:ext uri="{FF2B5EF4-FFF2-40B4-BE49-F238E27FC236}">
                <a16:creationId xmlns:a16="http://schemas.microsoft.com/office/drawing/2014/main" id="{B805DB26-83DB-CBBD-49C5-E82245FCF2ED}"/>
              </a:ext>
            </a:extLst>
          </p:cNvPr>
          <p:cNvPicPr>
            <a:picLocks noChangeAspect="1"/>
          </p:cNvPicPr>
          <p:nvPr/>
        </p:nvPicPr>
        <p:blipFill>
          <a:blip r:embed="rId3"/>
          <a:stretch>
            <a:fillRect/>
          </a:stretch>
        </p:blipFill>
        <p:spPr>
          <a:xfrm>
            <a:off x="199005" y="157725"/>
            <a:ext cx="1287383" cy="1001762"/>
          </a:xfrm>
          <a:prstGeom prst="rect">
            <a:avLst/>
          </a:prstGeom>
        </p:spPr>
      </p:pic>
    </p:spTree>
    <p:extLst>
      <p:ext uri="{BB962C8B-B14F-4D97-AF65-F5344CB8AC3E}">
        <p14:creationId xmlns:p14="http://schemas.microsoft.com/office/powerpoint/2010/main" val="4097205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D94CF447-D7D4-427D-1A7F-E7AA7AE3082A}"/>
              </a:ext>
            </a:extLst>
          </p:cNvPr>
          <p:cNvSpPr/>
          <p:nvPr/>
        </p:nvSpPr>
        <p:spPr>
          <a:xfrm>
            <a:off x="8920093" y="4744694"/>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0" y="1780704"/>
            <a:ext cx="7850130" cy="7850130"/>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F40F0C3D-A555-48E3-DC58-1E61BA97ED60}"/>
              </a:ext>
            </a:extLst>
          </p:cNvPr>
          <p:cNvSpPr/>
          <p:nvPr/>
        </p:nvSpPr>
        <p:spPr>
          <a:xfrm>
            <a:off x="-1656831" y="-1674254"/>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A10F29-8E23-053A-D240-A7603735C133}"/>
              </a:ext>
            </a:extLst>
          </p:cNvPr>
          <p:cNvSpPr txBox="1"/>
          <p:nvPr/>
        </p:nvSpPr>
        <p:spPr>
          <a:xfrm>
            <a:off x="2549619" y="764740"/>
            <a:ext cx="9121891" cy="400110"/>
          </a:xfrm>
          <a:prstGeom prst="rect">
            <a:avLst/>
          </a:prstGeom>
          <a:noFill/>
        </p:spPr>
        <p:txBody>
          <a:bodyPr wrap="square" rtlCol="0">
            <a:spAutoFit/>
          </a:bodyPr>
          <a:lstStyle/>
          <a:p>
            <a:pPr algn="l"/>
            <a:r>
              <a:rPr lang="en-US" sz="2000" b="1" dirty="0" err="1">
                <a:solidFill>
                  <a:srgbClr val="F40366"/>
                </a:solidFill>
                <a:latin typeface="Calibri" panose="020F0502020204030204" pitchFamily="34" charset="0"/>
                <a:cs typeface="Calibri" panose="020F0502020204030204" pitchFamily="34" charset="0"/>
              </a:rPr>
              <a:t>Những</a:t>
            </a:r>
            <a:r>
              <a:rPr lang="en-US" sz="2000" b="1" dirty="0">
                <a:solidFill>
                  <a:srgbClr val="F40366"/>
                </a:solidFill>
                <a:latin typeface="Calibri" panose="020F0502020204030204" pitchFamily="34" charset="0"/>
                <a:cs typeface="Calibri" panose="020F0502020204030204" pitchFamily="34" charset="0"/>
              </a:rPr>
              <a:t> </a:t>
            </a:r>
            <a:r>
              <a:rPr lang="en-US" sz="2000" b="1" dirty="0" err="1">
                <a:solidFill>
                  <a:srgbClr val="F40366"/>
                </a:solidFill>
                <a:latin typeface="Calibri" panose="020F0502020204030204" pitchFamily="34" charset="0"/>
                <a:cs typeface="Calibri" panose="020F0502020204030204" pitchFamily="34" charset="0"/>
              </a:rPr>
              <a:t>công</a:t>
            </a:r>
            <a:r>
              <a:rPr lang="en-US" sz="2000" b="1" dirty="0">
                <a:solidFill>
                  <a:srgbClr val="F40366"/>
                </a:solidFill>
                <a:latin typeface="Calibri" panose="020F0502020204030204" pitchFamily="34" charset="0"/>
                <a:cs typeface="Calibri" panose="020F0502020204030204" pitchFamily="34" charset="0"/>
              </a:rPr>
              <a:t> </a:t>
            </a:r>
            <a:r>
              <a:rPr lang="en-US" sz="2000" b="1" dirty="0" err="1">
                <a:solidFill>
                  <a:srgbClr val="F40366"/>
                </a:solidFill>
                <a:latin typeface="Calibri" panose="020F0502020204030204" pitchFamily="34" charset="0"/>
                <a:cs typeface="Calibri" panose="020F0502020204030204" pitchFamily="34" charset="0"/>
              </a:rPr>
              <a:t>cụ</a:t>
            </a:r>
            <a:r>
              <a:rPr lang="en-US" sz="2000" b="1" dirty="0">
                <a:solidFill>
                  <a:srgbClr val="F40366"/>
                </a:solidFill>
                <a:latin typeface="Calibri" panose="020F0502020204030204" pitchFamily="34" charset="0"/>
                <a:cs typeface="Calibri" panose="020F0502020204030204" pitchFamily="34" charset="0"/>
              </a:rPr>
              <a:t> </a:t>
            </a:r>
            <a:r>
              <a:rPr lang="en-US" sz="2000" b="1" dirty="0" err="1">
                <a:solidFill>
                  <a:srgbClr val="F40366"/>
                </a:solidFill>
                <a:latin typeface="Calibri" panose="020F0502020204030204" pitchFamily="34" charset="0"/>
                <a:cs typeface="Calibri" panose="020F0502020204030204" pitchFamily="34" charset="0"/>
              </a:rPr>
              <a:t>hỗ</a:t>
            </a:r>
            <a:r>
              <a:rPr lang="en-US" sz="2000" b="1" dirty="0">
                <a:solidFill>
                  <a:srgbClr val="F40366"/>
                </a:solidFill>
                <a:latin typeface="Calibri" panose="020F0502020204030204" pitchFamily="34" charset="0"/>
                <a:cs typeface="Calibri" panose="020F0502020204030204" pitchFamily="34" charset="0"/>
              </a:rPr>
              <a:t> </a:t>
            </a:r>
            <a:r>
              <a:rPr lang="en-US" sz="2000" b="1" dirty="0" err="1">
                <a:solidFill>
                  <a:srgbClr val="F40366"/>
                </a:solidFill>
                <a:latin typeface="Calibri" panose="020F0502020204030204" pitchFamily="34" charset="0"/>
                <a:cs typeface="Calibri" panose="020F0502020204030204" pitchFamily="34" charset="0"/>
              </a:rPr>
              <a:t>trợ</a:t>
            </a:r>
            <a:r>
              <a:rPr lang="en-US" sz="2000" b="1" dirty="0">
                <a:solidFill>
                  <a:srgbClr val="F40366"/>
                </a:solidFill>
                <a:latin typeface="Calibri" panose="020F0502020204030204" pitchFamily="34" charset="0"/>
                <a:cs typeface="Calibri" panose="020F0502020204030204" pitchFamily="34" charset="0"/>
              </a:rPr>
              <a:t> </a:t>
            </a:r>
            <a:r>
              <a:rPr lang="en-US" sz="2000" b="1" dirty="0" err="1">
                <a:solidFill>
                  <a:srgbClr val="F40366"/>
                </a:solidFill>
                <a:latin typeface="Calibri" panose="020F0502020204030204" pitchFamily="34" charset="0"/>
                <a:cs typeface="Calibri" panose="020F0502020204030204" pitchFamily="34" charset="0"/>
              </a:rPr>
              <a:t>giảng</a:t>
            </a:r>
            <a:r>
              <a:rPr lang="en-US" sz="2000" b="1" dirty="0">
                <a:solidFill>
                  <a:srgbClr val="F40366"/>
                </a:solidFill>
                <a:latin typeface="Calibri" panose="020F0502020204030204" pitchFamily="34" charset="0"/>
                <a:cs typeface="Calibri" panose="020F0502020204030204" pitchFamily="34" charset="0"/>
              </a:rPr>
              <a:t> </a:t>
            </a:r>
            <a:r>
              <a:rPr lang="en-US" sz="2000" b="1" dirty="0" err="1">
                <a:solidFill>
                  <a:srgbClr val="F40366"/>
                </a:solidFill>
                <a:latin typeface="Calibri" panose="020F0502020204030204" pitchFamily="34" charset="0"/>
                <a:cs typeface="Calibri" panose="020F0502020204030204" pitchFamily="34" charset="0"/>
              </a:rPr>
              <a:t>dạy</a:t>
            </a:r>
            <a:r>
              <a:rPr lang="en-US" sz="2000" b="1" dirty="0">
                <a:solidFill>
                  <a:srgbClr val="F40366"/>
                </a:solidFill>
                <a:latin typeface="Calibri" panose="020F0502020204030204" pitchFamily="34" charset="0"/>
                <a:cs typeface="Calibri" panose="020F0502020204030204" pitchFamily="34" charset="0"/>
              </a:rPr>
              <a:t> </a:t>
            </a:r>
            <a:r>
              <a:rPr lang="en-US" sz="2000" b="1" dirty="0" err="1">
                <a:solidFill>
                  <a:srgbClr val="F40366"/>
                </a:solidFill>
                <a:latin typeface="Calibri" panose="020F0502020204030204" pitchFamily="34" charset="0"/>
                <a:cs typeface="Calibri" panose="020F0502020204030204" pitchFamily="34" charset="0"/>
              </a:rPr>
              <a:t>thống</a:t>
            </a:r>
            <a:r>
              <a:rPr lang="en-US" sz="2000" b="1" dirty="0">
                <a:solidFill>
                  <a:srgbClr val="F40366"/>
                </a:solidFill>
                <a:latin typeface="Calibri" panose="020F0502020204030204" pitchFamily="34" charset="0"/>
                <a:cs typeface="Calibri" panose="020F0502020204030204" pitchFamily="34" charset="0"/>
              </a:rPr>
              <a:t> </a:t>
            </a:r>
            <a:r>
              <a:rPr lang="en-US" sz="2000" b="1" dirty="0" err="1">
                <a:solidFill>
                  <a:srgbClr val="F40366"/>
                </a:solidFill>
                <a:latin typeface="Calibri" panose="020F0502020204030204" pitchFamily="34" charset="0"/>
                <a:cs typeface="Calibri" panose="020F0502020204030204" pitchFamily="34" charset="0"/>
              </a:rPr>
              <a:t>kê</a:t>
            </a:r>
            <a:r>
              <a:rPr lang="en-US" sz="2000" b="1" dirty="0">
                <a:solidFill>
                  <a:srgbClr val="F40366"/>
                </a:solidFill>
                <a:latin typeface="Calibri" panose="020F0502020204030204" pitchFamily="34" charset="0"/>
                <a:cs typeface="Calibri" panose="020F0502020204030204" pitchFamily="34" charset="0"/>
              </a:rPr>
              <a:t> </a:t>
            </a:r>
            <a:r>
              <a:rPr lang="en-US" sz="2000" b="1" dirty="0" err="1">
                <a:solidFill>
                  <a:srgbClr val="F40366"/>
                </a:solidFill>
                <a:latin typeface="Calibri" panose="020F0502020204030204" pitchFamily="34" charset="0"/>
                <a:cs typeface="Calibri" panose="020F0502020204030204" pitchFamily="34" charset="0"/>
              </a:rPr>
              <a:t>và</a:t>
            </a:r>
            <a:r>
              <a:rPr lang="en-US" sz="2000" b="1" dirty="0">
                <a:solidFill>
                  <a:srgbClr val="F40366"/>
                </a:solidFill>
                <a:latin typeface="Calibri" panose="020F0502020204030204" pitchFamily="34" charset="0"/>
                <a:cs typeface="Calibri" panose="020F0502020204030204" pitchFamily="34" charset="0"/>
              </a:rPr>
              <a:t> </a:t>
            </a:r>
            <a:r>
              <a:rPr lang="en-US" sz="2000" b="1" dirty="0" err="1">
                <a:solidFill>
                  <a:srgbClr val="F40366"/>
                </a:solidFill>
                <a:latin typeface="Calibri" panose="020F0502020204030204" pitchFamily="34" charset="0"/>
                <a:cs typeface="Calibri" panose="020F0502020204030204" pitchFamily="34" charset="0"/>
              </a:rPr>
              <a:t>xác</a:t>
            </a:r>
            <a:r>
              <a:rPr lang="en-US" sz="2000" b="1" dirty="0">
                <a:solidFill>
                  <a:srgbClr val="F40366"/>
                </a:solidFill>
                <a:latin typeface="Calibri" panose="020F0502020204030204" pitchFamily="34" charset="0"/>
                <a:cs typeface="Calibri" panose="020F0502020204030204" pitchFamily="34" charset="0"/>
              </a:rPr>
              <a:t> </a:t>
            </a:r>
            <a:r>
              <a:rPr lang="en-US" sz="2000" b="1" dirty="0" err="1">
                <a:solidFill>
                  <a:srgbClr val="F40366"/>
                </a:solidFill>
                <a:latin typeface="Calibri" panose="020F0502020204030204" pitchFamily="34" charset="0"/>
                <a:cs typeface="Calibri" panose="020F0502020204030204" pitchFamily="34" charset="0"/>
              </a:rPr>
              <a:t>suất</a:t>
            </a:r>
            <a:r>
              <a:rPr lang="en-US" sz="2000" b="1" dirty="0">
                <a:solidFill>
                  <a:srgbClr val="F40366"/>
                </a:solidFill>
                <a:latin typeface="Calibri" panose="020F0502020204030204" pitchFamily="34" charset="0"/>
                <a:cs typeface="Calibri" panose="020F0502020204030204" pitchFamily="34" charset="0"/>
              </a:rPr>
              <a:t> </a:t>
            </a:r>
            <a:endParaRPr lang="vi-VN" sz="2000" b="1" dirty="0">
              <a:solidFill>
                <a:srgbClr val="F40366"/>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43BFF1B2-CB3F-1FE5-8EB5-FE965C872DA6}"/>
              </a:ext>
            </a:extLst>
          </p:cNvPr>
          <p:cNvSpPr/>
          <p:nvPr/>
        </p:nvSpPr>
        <p:spPr>
          <a:xfrm>
            <a:off x="2108217" y="764740"/>
            <a:ext cx="400110" cy="400110"/>
          </a:xfrm>
          <a:prstGeom prst="ellipse">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en-US" sz="2000" b="1" dirty="0">
                <a:ln cap="rnd">
                  <a:solidFill>
                    <a:srgbClr val="F40366"/>
                  </a:solidFill>
                </a:ln>
                <a:solidFill>
                  <a:srgbClr val="F40366"/>
                </a:solidFill>
                <a:latin typeface="Calibri" panose="020F0502020204030204" pitchFamily="34" charset="0"/>
                <a:cs typeface="Calibri" panose="020F0502020204030204" pitchFamily="34" charset="0"/>
              </a:rPr>
              <a:t>4</a:t>
            </a: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A128297-1072-550A-27BA-600E993CEE0C}"/>
              </a:ext>
            </a:extLst>
          </p:cNvPr>
          <p:cNvSpPr/>
          <p:nvPr/>
        </p:nvSpPr>
        <p:spPr>
          <a:xfrm>
            <a:off x="2108217" y="1328535"/>
            <a:ext cx="1695691" cy="730362"/>
          </a:xfrm>
          <a:prstGeom prst="roundRect">
            <a:avLst>
              <a:gd name="adj" fmla="val 42604"/>
            </a:avLst>
          </a:prstGeom>
          <a:gradFill>
            <a:gsLst>
              <a:gs pos="0">
                <a:srgbClr val="00B0F0"/>
              </a:gs>
              <a:gs pos="100000">
                <a:srgbClr val="0085B4"/>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Calibri" panose="020F0502020204030204" pitchFamily="34" charset="0"/>
                <a:cs typeface="Calibri" panose="020F0502020204030204" pitchFamily="34" charset="0"/>
              </a:rPr>
              <a:t>Phần</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mềm</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Geogebra</a:t>
            </a:r>
            <a:endParaRPr lang="en-US" sz="2000" b="1"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14252C18-705C-969E-8887-DE2EE46537DE}"/>
              </a:ext>
            </a:extLst>
          </p:cNvPr>
          <p:cNvSpPr txBox="1"/>
          <p:nvPr/>
        </p:nvSpPr>
        <p:spPr>
          <a:xfrm>
            <a:off x="8148842" y="6354346"/>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11" name="TextBox 10">
            <a:extLst>
              <a:ext uri="{FF2B5EF4-FFF2-40B4-BE49-F238E27FC236}">
                <a16:creationId xmlns:a16="http://schemas.microsoft.com/office/drawing/2014/main" id="{8D4676C3-6D09-C45B-A0E7-3165A9B193AF}"/>
              </a:ext>
            </a:extLst>
          </p:cNvPr>
          <p:cNvSpPr txBox="1"/>
          <p:nvPr/>
        </p:nvSpPr>
        <p:spPr>
          <a:xfrm>
            <a:off x="3728450" y="-31644"/>
            <a:ext cx="7762510" cy="584775"/>
          </a:xfrm>
          <a:prstGeom prst="rect">
            <a:avLst/>
          </a:prstGeom>
          <a:noFill/>
        </p:spPr>
        <p:txBody>
          <a:bodyPr wrap="square" rtlCol="0">
            <a:spAutoFit/>
          </a:bodyPr>
          <a:lstStyle/>
          <a:p>
            <a:pPr algn="ctr"/>
            <a:r>
              <a:rPr lang="vi-VN" sz="1600" b="1" dirty="0">
                <a:ln cap="rnd">
                  <a:solidFill>
                    <a:schemeClr val="bg1"/>
                  </a:solidFill>
                </a:ln>
                <a:solidFill>
                  <a:schemeClr val="bg1"/>
                </a:solidFill>
                <a:effectLst>
                  <a:glow rad="266700">
                    <a:schemeClr val="bg1">
                      <a:alpha val="15000"/>
                    </a:schemeClr>
                  </a:glow>
                </a:effectLst>
                <a:latin typeface="+mj-lt"/>
              </a:rPr>
              <a:t>TÌM HIỂU VỀ THỐNG KÊ VÀ XÁC SUẤT</a:t>
            </a:r>
            <a:r>
              <a:rPr lang="en-US" sz="1600" b="1" dirty="0">
                <a:ln cap="rnd">
                  <a:solidFill>
                    <a:schemeClr val="bg1"/>
                  </a:solidFill>
                </a:ln>
                <a:solidFill>
                  <a:schemeClr val="bg1"/>
                </a:solidFill>
                <a:effectLst>
                  <a:glow rad="266700">
                    <a:schemeClr val="bg1">
                      <a:alpha val="15000"/>
                    </a:schemeClr>
                  </a:glow>
                </a:effectLst>
                <a:latin typeface="+mj-lt"/>
              </a:rPr>
              <a:t> </a:t>
            </a:r>
            <a:r>
              <a:rPr lang="en-US" sz="16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TỪ BẬC TH ĐẾN THCS TRONG CHƯƠNG TRÌNH GIÁO DỤC PHỔ THÔNG 2018</a:t>
            </a:r>
          </a:p>
        </p:txBody>
      </p:sp>
      <p:pic>
        <p:nvPicPr>
          <p:cNvPr id="21" name="Picture 20">
            <a:extLst>
              <a:ext uri="{FF2B5EF4-FFF2-40B4-BE49-F238E27FC236}">
                <a16:creationId xmlns:a16="http://schemas.microsoft.com/office/drawing/2014/main" id="{8C19CF46-A08F-5DFF-8060-A1DD66C9E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502" y="1298397"/>
            <a:ext cx="3034197" cy="851579"/>
          </a:xfrm>
          <a:prstGeom prst="rect">
            <a:avLst/>
          </a:prstGeom>
        </p:spPr>
      </p:pic>
      <p:pic>
        <p:nvPicPr>
          <p:cNvPr id="1026" name="Picture 2" descr="Histogram with GeoGebra – GeoGebra">
            <a:extLst>
              <a:ext uri="{FF2B5EF4-FFF2-40B4-BE49-F238E27FC236}">
                <a16:creationId xmlns:a16="http://schemas.microsoft.com/office/drawing/2014/main" id="{468DC0EE-81C0-9B49-1D7B-A35154FF3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192" y="2765830"/>
            <a:ext cx="4490716" cy="29606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pia de Bar Charts and Pie Charts – GeoGebra">
            <a:extLst>
              <a:ext uri="{FF2B5EF4-FFF2-40B4-BE49-F238E27FC236}">
                <a16:creationId xmlns:a16="http://schemas.microsoft.com/office/drawing/2014/main" id="{212DC53D-6479-E0EC-6087-F24C2451F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339" y="2736543"/>
            <a:ext cx="5555380" cy="296062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5290DEBE-4F99-99E0-B0E9-019ED6A6EC28}"/>
              </a:ext>
            </a:extLst>
          </p:cNvPr>
          <p:cNvSpPr/>
          <p:nvPr/>
        </p:nvSpPr>
        <p:spPr>
          <a:xfrm>
            <a:off x="2115897" y="2496184"/>
            <a:ext cx="1695691" cy="730362"/>
          </a:xfrm>
          <a:prstGeom prst="roundRect">
            <a:avLst>
              <a:gd name="adj" fmla="val 42604"/>
            </a:avLst>
          </a:prstGeom>
          <a:gradFill>
            <a:gsLst>
              <a:gs pos="0">
                <a:srgbClr val="00B0F0"/>
              </a:gs>
              <a:gs pos="100000">
                <a:srgbClr val="0085B4"/>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Casio Fx-880BTG</a:t>
            </a:r>
          </a:p>
        </p:txBody>
      </p:sp>
      <p:pic>
        <p:nvPicPr>
          <p:cNvPr id="1032" name="Picture 8" descr="Siêu máy tính CASIO fx 880 BTG vừa mới ra mắt">
            <a:extLst>
              <a:ext uri="{FF2B5EF4-FFF2-40B4-BE49-F238E27FC236}">
                <a16:creationId xmlns:a16="http://schemas.microsoft.com/office/drawing/2014/main" id="{1AC1EB81-F33F-6988-BE08-A07343A58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8217" y="1963194"/>
            <a:ext cx="4145220" cy="23057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34F5BA2F-FDB5-CADC-77F3-DCFA3E0BD039}"/>
              </a:ext>
            </a:extLst>
          </p:cNvPr>
          <p:cNvPicPr>
            <a:picLocks noChangeAspect="1"/>
          </p:cNvPicPr>
          <p:nvPr/>
        </p:nvPicPr>
        <p:blipFill>
          <a:blip r:embed="rId6"/>
          <a:stretch>
            <a:fillRect/>
          </a:stretch>
        </p:blipFill>
        <p:spPr>
          <a:xfrm>
            <a:off x="408204" y="3564534"/>
            <a:ext cx="5533458" cy="2654924"/>
          </a:xfrm>
          <a:prstGeom prst="rect">
            <a:avLst/>
          </a:prstGeom>
        </p:spPr>
      </p:pic>
      <p:pic>
        <p:nvPicPr>
          <p:cNvPr id="1024" name="Picture 1023">
            <a:extLst>
              <a:ext uri="{FF2B5EF4-FFF2-40B4-BE49-F238E27FC236}">
                <a16:creationId xmlns:a16="http://schemas.microsoft.com/office/drawing/2014/main" id="{1700F424-8675-E564-3990-551A47FE32D0}"/>
              </a:ext>
            </a:extLst>
          </p:cNvPr>
          <p:cNvPicPr>
            <a:picLocks noChangeAspect="1"/>
          </p:cNvPicPr>
          <p:nvPr/>
        </p:nvPicPr>
        <p:blipFill>
          <a:blip r:embed="rId7"/>
          <a:stretch>
            <a:fillRect/>
          </a:stretch>
        </p:blipFill>
        <p:spPr>
          <a:xfrm>
            <a:off x="6300355" y="3557365"/>
            <a:ext cx="4729874" cy="2654924"/>
          </a:xfrm>
          <a:prstGeom prst="rect">
            <a:avLst/>
          </a:prstGeom>
        </p:spPr>
      </p:pic>
      <p:sp>
        <p:nvSpPr>
          <p:cNvPr id="1025" name="Rectangle: Rounded Corners 1024">
            <a:extLst>
              <a:ext uri="{FF2B5EF4-FFF2-40B4-BE49-F238E27FC236}">
                <a16:creationId xmlns:a16="http://schemas.microsoft.com/office/drawing/2014/main" id="{216E5F21-5ABF-331F-088A-BBEE95493C65}"/>
              </a:ext>
            </a:extLst>
          </p:cNvPr>
          <p:cNvSpPr/>
          <p:nvPr/>
        </p:nvSpPr>
        <p:spPr>
          <a:xfrm>
            <a:off x="2095876" y="3660069"/>
            <a:ext cx="1695691" cy="730362"/>
          </a:xfrm>
          <a:prstGeom prst="roundRect">
            <a:avLst>
              <a:gd name="adj" fmla="val 42604"/>
            </a:avLst>
          </a:prstGeom>
          <a:gradFill>
            <a:gsLst>
              <a:gs pos="0">
                <a:srgbClr val="00B0F0"/>
              </a:gs>
              <a:gs pos="100000">
                <a:srgbClr val="0085B4"/>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MS Excel/Word</a:t>
            </a:r>
          </a:p>
        </p:txBody>
      </p:sp>
      <p:pic>
        <p:nvPicPr>
          <p:cNvPr id="1029" name="Picture 1028">
            <a:extLst>
              <a:ext uri="{FF2B5EF4-FFF2-40B4-BE49-F238E27FC236}">
                <a16:creationId xmlns:a16="http://schemas.microsoft.com/office/drawing/2014/main" id="{FB07505F-57FE-DCF2-86D0-F2F10ED78071}"/>
              </a:ext>
            </a:extLst>
          </p:cNvPr>
          <p:cNvPicPr>
            <a:picLocks noChangeAspect="1"/>
          </p:cNvPicPr>
          <p:nvPr/>
        </p:nvPicPr>
        <p:blipFill>
          <a:blip r:embed="rId8"/>
          <a:stretch>
            <a:fillRect/>
          </a:stretch>
        </p:blipFill>
        <p:spPr>
          <a:xfrm>
            <a:off x="4345000" y="1376459"/>
            <a:ext cx="7067550" cy="4743450"/>
          </a:xfrm>
          <a:prstGeom prst="rect">
            <a:avLst/>
          </a:prstGeom>
        </p:spPr>
      </p:pic>
      <p:sp>
        <p:nvSpPr>
          <p:cNvPr id="1031" name="Rectangle: Rounded Corners 1030">
            <a:extLst>
              <a:ext uri="{FF2B5EF4-FFF2-40B4-BE49-F238E27FC236}">
                <a16:creationId xmlns:a16="http://schemas.microsoft.com/office/drawing/2014/main" id="{D3A73E52-6D82-DD1A-E6CC-C15BFF10E62E}"/>
              </a:ext>
            </a:extLst>
          </p:cNvPr>
          <p:cNvSpPr/>
          <p:nvPr/>
        </p:nvSpPr>
        <p:spPr>
          <a:xfrm>
            <a:off x="2095875" y="4891996"/>
            <a:ext cx="1695691" cy="730362"/>
          </a:xfrm>
          <a:prstGeom prst="roundRect">
            <a:avLst>
              <a:gd name="adj" fmla="val 42604"/>
            </a:avLst>
          </a:prstGeom>
          <a:gradFill>
            <a:gsLst>
              <a:gs pos="0">
                <a:srgbClr val="00B0F0"/>
              </a:gs>
              <a:gs pos="100000">
                <a:srgbClr val="0085B4"/>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Google Form</a:t>
            </a:r>
          </a:p>
        </p:txBody>
      </p:sp>
      <p:pic>
        <p:nvPicPr>
          <p:cNvPr id="1034" name="Picture 1033">
            <a:extLst>
              <a:ext uri="{FF2B5EF4-FFF2-40B4-BE49-F238E27FC236}">
                <a16:creationId xmlns:a16="http://schemas.microsoft.com/office/drawing/2014/main" id="{E99F2E88-1179-A27E-D523-B63791FDBED3}"/>
              </a:ext>
            </a:extLst>
          </p:cNvPr>
          <p:cNvPicPr>
            <a:picLocks noChangeAspect="1"/>
          </p:cNvPicPr>
          <p:nvPr/>
        </p:nvPicPr>
        <p:blipFill>
          <a:blip r:embed="rId9"/>
          <a:stretch>
            <a:fillRect/>
          </a:stretch>
        </p:blipFill>
        <p:spPr>
          <a:xfrm>
            <a:off x="4638945" y="1843806"/>
            <a:ext cx="6562725" cy="4398498"/>
          </a:xfrm>
          <a:prstGeom prst="rect">
            <a:avLst/>
          </a:prstGeom>
        </p:spPr>
      </p:pic>
    </p:spTree>
    <p:extLst>
      <p:ext uri="{BB962C8B-B14F-4D97-AF65-F5344CB8AC3E}">
        <p14:creationId xmlns:p14="http://schemas.microsoft.com/office/powerpoint/2010/main" val="2870214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26"/>
                                        </p:tgtEl>
                                      </p:cBhvr>
                                    </p:animEffect>
                                    <p:set>
                                      <p:cBhvr>
                                        <p:cTn id="23" dur="1" fill="hold">
                                          <p:stCondLst>
                                            <p:cond delay="499"/>
                                          </p:stCondLst>
                                        </p:cTn>
                                        <p:tgtEl>
                                          <p:spTgt spid="102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fade">
                                      <p:cBhvr>
                                        <p:cTn id="37" dur="500"/>
                                        <p:tgtEl>
                                          <p:spTgt spid="10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32"/>
                                        </p:tgtEl>
                                      </p:cBhvr>
                                    </p:animEffect>
                                    <p:set>
                                      <p:cBhvr>
                                        <p:cTn id="42" dur="1" fill="hold">
                                          <p:stCondLst>
                                            <p:cond delay="499"/>
                                          </p:stCondLst>
                                        </p:cTn>
                                        <p:tgtEl>
                                          <p:spTgt spid="103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nodeType="withEffect">
                                  <p:stCondLst>
                                    <p:cond delay="0"/>
                                  </p:stCondLst>
                                  <p:childTnLst>
                                    <p:set>
                                      <p:cBhvr>
                                        <p:cTn id="47" dur="1" fill="hold">
                                          <p:stCondLst>
                                            <p:cond delay="0"/>
                                          </p:stCondLst>
                                        </p:cTn>
                                        <p:tgtEl>
                                          <p:spTgt spid="1024"/>
                                        </p:tgtEl>
                                        <p:attrNameLst>
                                          <p:attrName>style.visibility</p:attrName>
                                        </p:attrNameLst>
                                      </p:cBhvr>
                                      <p:to>
                                        <p:strVal val="visible"/>
                                      </p:to>
                                    </p:set>
                                    <p:animEffect transition="in" filter="fade">
                                      <p:cBhvr>
                                        <p:cTn id="48" dur="500"/>
                                        <p:tgtEl>
                                          <p:spTgt spid="10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24"/>
                                        </p:tgtEl>
                                      </p:cBhvr>
                                    </p:animEffect>
                                    <p:set>
                                      <p:cBhvr>
                                        <p:cTn id="56" dur="1" fill="hold">
                                          <p:stCondLst>
                                            <p:cond delay="499"/>
                                          </p:stCondLst>
                                        </p:cTn>
                                        <p:tgtEl>
                                          <p:spTgt spid="102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25"/>
                                        </p:tgtEl>
                                        <p:attrNameLst>
                                          <p:attrName>style.visibility</p:attrName>
                                        </p:attrNameLst>
                                      </p:cBhvr>
                                      <p:to>
                                        <p:strVal val="visible"/>
                                      </p:to>
                                    </p:set>
                                    <p:animEffect transition="in" filter="fade">
                                      <p:cBhvr>
                                        <p:cTn id="61" dur="500"/>
                                        <p:tgtEl>
                                          <p:spTgt spid="1025"/>
                                        </p:tgtEl>
                                      </p:cBhvr>
                                    </p:animEffect>
                                  </p:childTnLst>
                                </p:cTn>
                              </p:par>
                              <p:par>
                                <p:cTn id="62" presetID="10" presetClass="entr" presetSubtype="0" fill="hold" nodeType="withEffect">
                                  <p:stCondLst>
                                    <p:cond delay="0"/>
                                  </p:stCondLst>
                                  <p:childTnLst>
                                    <p:set>
                                      <p:cBhvr>
                                        <p:cTn id="63" dur="1" fill="hold">
                                          <p:stCondLst>
                                            <p:cond delay="0"/>
                                          </p:stCondLst>
                                        </p:cTn>
                                        <p:tgtEl>
                                          <p:spTgt spid="1029"/>
                                        </p:tgtEl>
                                        <p:attrNameLst>
                                          <p:attrName>style.visibility</p:attrName>
                                        </p:attrNameLst>
                                      </p:cBhvr>
                                      <p:to>
                                        <p:strVal val="visible"/>
                                      </p:to>
                                    </p:set>
                                    <p:animEffect transition="in" filter="fade">
                                      <p:cBhvr>
                                        <p:cTn id="64" dur="500"/>
                                        <p:tgtEl>
                                          <p:spTgt spid="102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029"/>
                                        </p:tgtEl>
                                      </p:cBhvr>
                                    </p:animEffect>
                                    <p:set>
                                      <p:cBhvr>
                                        <p:cTn id="69" dur="1" fill="hold">
                                          <p:stCondLst>
                                            <p:cond delay="499"/>
                                          </p:stCondLst>
                                        </p:cTn>
                                        <p:tgtEl>
                                          <p:spTgt spid="1029"/>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1031"/>
                                        </p:tgtEl>
                                        <p:attrNameLst>
                                          <p:attrName>style.visibility</p:attrName>
                                        </p:attrNameLst>
                                      </p:cBhvr>
                                      <p:to>
                                        <p:strVal val="visible"/>
                                      </p:to>
                                    </p:set>
                                    <p:animEffect transition="in" filter="fade">
                                      <p:cBhvr>
                                        <p:cTn id="72" dur="500"/>
                                        <p:tgtEl>
                                          <p:spTgt spid="103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34"/>
                                        </p:tgtEl>
                                        <p:attrNameLst>
                                          <p:attrName>style.visibility</p:attrName>
                                        </p:attrNameLst>
                                      </p:cBhvr>
                                      <p:to>
                                        <p:strVal val="visible"/>
                                      </p:to>
                                    </p:set>
                                    <p:animEffect transition="in" filter="fade">
                                      <p:cBhvr>
                                        <p:cTn id="77" dur="500"/>
                                        <p:tgtEl>
                                          <p:spTgt spid="103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034"/>
                                        </p:tgtEl>
                                      </p:cBhvr>
                                    </p:animEffect>
                                    <p:set>
                                      <p:cBhvr>
                                        <p:cTn id="82" dur="1" fill="hold">
                                          <p:stCondLst>
                                            <p:cond delay="499"/>
                                          </p:stCondLst>
                                        </p:cTn>
                                        <p:tgtEl>
                                          <p:spTgt spid="1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1025" grpId="0" animBg="1"/>
      <p:bldP spid="10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BBCB38B-5C59-C5D6-8368-B2D4A4E7B9CF}"/>
              </a:ext>
            </a:extLst>
          </p:cNvPr>
          <p:cNvSpPr/>
          <p:nvPr/>
        </p:nvSpPr>
        <p:spPr>
          <a:xfrm>
            <a:off x="13474212" y="1686868"/>
            <a:ext cx="13905052" cy="2037787"/>
          </a:xfrm>
          <a:prstGeom prst="rect">
            <a:avLst/>
          </a:prstGeom>
          <a:gradFill>
            <a:gsLst>
              <a:gs pos="0">
                <a:srgbClr val="263E49"/>
              </a:gs>
              <a:gs pos="100000">
                <a:srgbClr val="1C262C"/>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4CF447-D7D4-427D-1A7F-E7AA7AE3082A}"/>
              </a:ext>
            </a:extLst>
          </p:cNvPr>
          <p:cNvSpPr/>
          <p:nvPr/>
        </p:nvSpPr>
        <p:spPr>
          <a:xfrm>
            <a:off x="-1267788" y="5415172"/>
            <a:ext cx="5837175" cy="5837175"/>
          </a:xfrm>
          <a:prstGeom prst="ellipse">
            <a:avLst/>
          </a:prstGeom>
          <a:solidFill>
            <a:srgbClr val="FFFF00"/>
          </a:solidFill>
          <a:ln w="349250">
            <a:gradFill>
              <a:gsLst>
                <a:gs pos="0">
                  <a:srgbClr val="66818E"/>
                </a:gs>
                <a:gs pos="100000">
                  <a:srgbClr val="1C262C"/>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2837676" y="-4054072"/>
            <a:ext cx="5429708" cy="5429708"/>
          </a:xfrm>
          <a:prstGeom prst="ellipse">
            <a:avLst/>
          </a:prstGeom>
          <a:gradFill>
            <a:gsLst>
              <a:gs pos="0">
                <a:srgbClr val="1C262C">
                  <a:alpha val="0"/>
                </a:srgbClr>
              </a:gs>
              <a:gs pos="100000">
                <a:srgbClr val="66818E">
                  <a:alpha val="26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301451" y="-2228807"/>
            <a:ext cx="10717463" cy="10717463"/>
          </a:xfrm>
          <a:prstGeom prst="ellipse">
            <a:avLst/>
          </a:prstGeom>
          <a:noFill/>
          <a:ln>
            <a:solidFill>
              <a:srgbClr val="251E4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40F0C3D-A555-48E3-DC58-1E61BA97ED60}"/>
              </a:ext>
            </a:extLst>
          </p:cNvPr>
          <p:cNvSpPr/>
          <p:nvPr/>
        </p:nvSpPr>
        <p:spPr>
          <a:xfrm>
            <a:off x="10525556" y="-2459723"/>
            <a:ext cx="4035414" cy="4035414"/>
          </a:xfrm>
          <a:prstGeom prst="ellipse">
            <a:avLst/>
          </a:prstGeom>
          <a:noFill/>
          <a:ln w="349250">
            <a:gradFill>
              <a:gsLst>
                <a:gs pos="0">
                  <a:srgbClr val="66818E"/>
                </a:gs>
                <a:gs pos="100000">
                  <a:srgbClr val="2A4859"/>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351373"/>
            <a:ext cx="3615424" cy="1189620"/>
          </a:xfrm>
          <a:prstGeom prst="roundRect">
            <a:avLst>
              <a:gd name="adj" fmla="val 24814"/>
            </a:avLst>
          </a:prstGeom>
          <a:solidFill>
            <a:schemeClr val="tx1"/>
          </a:soli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4FC54B2-F6ED-D4A8-B2B8-7016CF147A7B}"/>
              </a:ext>
            </a:extLst>
          </p:cNvPr>
          <p:cNvSpPr txBox="1"/>
          <p:nvPr/>
        </p:nvSpPr>
        <p:spPr>
          <a:xfrm>
            <a:off x="13496630" y="1375636"/>
            <a:ext cx="6457610" cy="400110"/>
          </a:xfrm>
          <a:prstGeom prst="rect">
            <a:avLst/>
          </a:prstGeom>
          <a:noFill/>
        </p:spPr>
        <p:txBody>
          <a:bodyPr wrap="square" rtlCol="0">
            <a:spAutoFit/>
          </a:bodyPr>
          <a:lstStyle/>
          <a:p>
            <a:pPr algn="l"/>
            <a:r>
              <a:rPr lang="vi-VN" sz="2000" b="1">
                <a:solidFill>
                  <a:srgbClr val="251E4D"/>
                </a:solidFill>
                <a:latin typeface="Calibri" panose="020F0502020204030204" pitchFamily="34" charset="0"/>
                <a:cs typeface="Calibri" panose="020F0502020204030204" pitchFamily="34" charset="0"/>
              </a:rPr>
              <a:t>Ứng dụng của xác suất thông kê trong đời sống hàng ngày.</a:t>
            </a:r>
          </a:p>
        </p:txBody>
      </p:sp>
      <p:sp>
        <p:nvSpPr>
          <p:cNvPr id="21" name="Oval 20">
            <a:extLst>
              <a:ext uri="{FF2B5EF4-FFF2-40B4-BE49-F238E27FC236}">
                <a16:creationId xmlns:a16="http://schemas.microsoft.com/office/drawing/2014/main" id="{B07FCB5A-91A7-BF90-0CB8-C723BA9FB004}"/>
              </a:ext>
            </a:extLst>
          </p:cNvPr>
          <p:cNvSpPr/>
          <p:nvPr/>
        </p:nvSpPr>
        <p:spPr>
          <a:xfrm>
            <a:off x="12952623" y="1370312"/>
            <a:ext cx="410758" cy="410758"/>
          </a:xfrm>
          <a:prstGeom prst="ellipse">
            <a:avLst/>
          </a:prstGeom>
          <a:gradFill>
            <a:gsLst>
              <a:gs pos="0">
                <a:srgbClr val="9988BD"/>
              </a:gs>
              <a:gs pos="100000">
                <a:srgbClr val="D7D1E5"/>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vi-VN" sz="2000" b="1">
                <a:ln cap="rnd">
                  <a:solidFill>
                    <a:srgbClr val="251E4D"/>
                  </a:solidFill>
                </a:ln>
                <a:solidFill>
                  <a:srgbClr val="251E4D"/>
                </a:solidFill>
                <a:latin typeface="Calibri" panose="020F0502020204030204" pitchFamily="34" charset="0"/>
                <a:cs typeface="Calibri" panose="020F0502020204030204" pitchFamily="34" charset="0"/>
              </a:rPr>
              <a:t>2</a:t>
            </a:r>
            <a:endParaRPr lang="en-US" sz="2000" b="1">
              <a:ln cap="rnd">
                <a:solidFill>
                  <a:srgbClr val="251E4D"/>
                </a:solidFill>
              </a:ln>
              <a:solidFill>
                <a:srgbClr val="251E4D"/>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BB6AAB5-55EF-BE86-0975-AA4C8246D1B7}"/>
              </a:ext>
            </a:extLst>
          </p:cNvPr>
          <p:cNvSpPr txBox="1"/>
          <p:nvPr/>
        </p:nvSpPr>
        <p:spPr>
          <a:xfrm>
            <a:off x="13496630" y="1828537"/>
            <a:ext cx="6065520" cy="369332"/>
          </a:xfrm>
          <a:prstGeom prst="rect">
            <a:avLst/>
          </a:prstGeom>
          <a:noFill/>
        </p:spPr>
        <p:txBody>
          <a:bodyPr wrap="square" rtlCol="0">
            <a:spAutoFit/>
          </a:bodyPr>
          <a:lstStyle/>
          <a:p>
            <a:pPr algn="l"/>
            <a:r>
              <a:rPr lang="vi-VN" b="1" i="1">
                <a:solidFill>
                  <a:srgbClr val="F41570"/>
                </a:solidFill>
                <a:latin typeface="Calibri" panose="020F0502020204030204" pitchFamily="34" charset="0"/>
                <a:cs typeface="Calibri" panose="020F0502020204030204" pitchFamily="34" charset="0"/>
              </a:rPr>
              <a:t>2.5 Ứng dụng trong ước lượng tổng thể</a:t>
            </a:r>
            <a:endParaRPr lang="en-US" b="1" i="1">
              <a:solidFill>
                <a:srgbClr val="F4157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CBD5658-42C6-FE7F-74A1-25511D0AD6AA}"/>
              </a:ext>
            </a:extLst>
          </p:cNvPr>
          <p:cNvSpPr txBox="1"/>
          <p:nvPr/>
        </p:nvSpPr>
        <p:spPr>
          <a:xfrm>
            <a:off x="14256124" y="2308844"/>
            <a:ext cx="8949315" cy="2775207"/>
          </a:xfrm>
          <a:prstGeom prst="roundRect">
            <a:avLst>
              <a:gd name="adj" fmla="val 9828"/>
            </a:avLst>
          </a:prstGeom>
          <a:solidFill>
            <a:schemeClr val="bg1"/>
          </a:solidFill>
          <a:effectLst>
            <a:outerShdw blurRad="228600" dist="139700" dir="2700000" algn="tl" rotWithShape="0">
              <a:prstClr val="black">
                <a:alpha val="42000"/>
              </a:prstClr>
            </a:outerShdw>
          </a:effectLst>
        </p:spPr>
        <p:txBody>
          <a:bodyPr wrap="square" rtlCol="0">
            <a:spAutoFit/>
          </a:bodyPr>
          <a:lstStyle/>
          <a:p>
            <a:pPr indent="1616075" algn="l">
              <a:lnSpc>
                <a:spcPct val="114000"/>
              </a:lnSpc>
              <a:spcBef>
                <a:spcPts val="1200"/>
              </a:spcBef>
              <a:spcAft>
                <a:spcPts val="1200"/>
              </a:spcAft>
            </a:pPr>
            <a:endParaRPr lang="vi-VN">
              <a:latin typeface="Calibri" panose="020F0502020204030204" pitchFamily="34" charset="0"/>
              <a:cs typeface="Calibri" panose="020F0502020204030204" pitchFamily="34" charset="0"/>
            </a:endParaRPr>
          </a:p>
          <a:p>
            <a:pPr algn="l">
              <a:lnSpc>
                <a:spcPct val="114000"/>
              </a:lnSpc>
            </a:pPr>
            <a:r>
              <a:rPr lang="vi-VN" sz="2000">
                <a:latin typeface="Calibri" panose="020F0502020204030204" pitchFamily="34" charset="0"/>
                <a:cs typeface="Calibri" panose="020F0502020204030204" pitchFamily="34" charset="0"/>
              </a:rPr>
              <a:t>Ngoài ra, việc ước lượng cũng thường xuyên được dùng trong thực tế như: Tính chiều cao trung bình của người Việt Nam, ước lượng tỷ lệ bầu cử trước khi ứng cử, điều tra dân số, kiểm tra chất lượng sản phẩm,...</a:t>
            </a:r>
          </a:p>
          <a:p>
            <a:pPr algn="l">
              <a:lnSpc>
                <a:spcPct val="114000"/>
              </a:lnSpc>
            </a:pPr>
            <a:r>
              <a:rPr lang="vi-VN" sz="2000">
                <a:latin typeface="Calibri" panose="020F0502020204030204" pitchFamily="34" charset="0"/>
                <a:cs typeface="Calibri" panose="020F0502020204030204" pitchFamily="34" charset="0"/>
              </a:rPr>
              <a:t>Qua những ứng dụng của xác suất và thống kê vào cuộc sống thông qua một số bài toán như: đánh đề, chia giải thưởng, đếm số cá trong hồ…nhằm tiếp thêm ngọn lửa đam mê, giúp các em sinh viên yêu thích học phần Xác suất thống kê.</a:t>
            </a:r>
          </a:p>
        </p:txBody>
      </p:sp>
      <p:sp>
        <p:nvSpPr>
          <p:cNvPr id="8" name="Rectangle: Rounded Corners 7">
            <a:extLst>
              <a:ext uri="{FF2B5EF4-FFF2-40B4-BE49-F238E27FC236}">
                <a16:creationId xmlns:a16="http://schemas.microsoft.com/office/drawing/2014/main" id="{5374DE5D-A54C-FC4A-FCA8-0BBBAEBBE3F0}"/>
              </a:ext>
            </a:extLst>
          </p:cNvPr>
          <p:cNvSpPr/>
          <p:nvPr/>
        </p:nvSpPr>
        <p:spPr>
          <a:xfrm>
            <a:off x="14344543" y="2378755"/>
            <a:ext cx="1484737" cy="449372"/>
          </a:xfrm>
          <a:prstGeom prst="roundRect">
            <a:avLst>
              <a:gd name="adj" fmla="val 49988"/>
            </a:avLst>
          </a:prstGeom>
          <a:gradFill>
            <a:gsLst>
              <a:gs pos="0">
                <a:srgbClr val="251E4D"/>
              </a:gs>
              <a:gs pos="100000">
                <a:srgbClr val="62569F"/>
              </a:gs>
            </a:gsLst>
            <a:lin ang="4200000" scaled="0"/>
          </a:gradFill>
          <a:ln w="38100">
            <a:solidFill>
              <a:schemeClr val="bg1"/>
            </a:solidFill>
          </a:ln>
          <a:effectLst>
            <a:outerShdw blurRad="76200" dist="101600" dir="2400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000" b="1"/>
              <a:t>Nhận xét:</a:t>
            </a:r>
            <a:endParaRPr lang="en-US" sz="2000" b="1"/>
          </a:p>
        </p:txBody>
      </p:sp>
      <p:sp>
        <p:nvSpPr>
          <p:cNvPr id="27" name="TextBox 26">
            <a:extLst>
              <a:ext uri="{FF2B5EF4-FFF2-40B4-BE49-F238E27FC236}">
                <a16:creationId xmlns:a16="http://schemas.microsoft.com/office/drawing/2014/main" id="{97CFB6B4-13C7-C36B-DE67-7F70B790A672}"/>
              </a:ext>
            </a:extLst>
          </p:cNvPr>
          <p:cNvSpPr txBox="1"/>
          <p:nvPr/>
        </p:nvSpPr>
        <p:spPr>
          <a:xfrm>
            <a:off x="1804517" y="1180230"/>
            <a:ext cx="8890399" cy="4154984"/>
          </a:xfrm>
          <a:prstGeom prst="rect">
            <a:avLst/>
          </a:prstGeom>
          <a:noFill/>
        </p:spPr>
        <p:txBody>
          <a:bodyPr wrap="square" rtlCol="0">
            <a:spAutoFit/>
          </a:bodyPr>
          <a:lstStyle/>
          <a:p>
            <a:pPr indent="717550" algn="l"/>
            <a:r>
              <a:rPr lang="en-US" sz="4400" b="1" dirty="0" err="1">
                <a:latin typeface="Calibri" panose="020F0502020204030204" pitchFamily="34" charset="0"/>
                <a:cs typeface="Calibri" panose="020F0502020204030204" pitchFamily="34" charset="0"/>
              </a:rPr>
              <a:t>Sự</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xuất</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hiện</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của</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thống</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kê</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và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xác</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suất</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trong</a:t>
            </a:r>
            <a:r>
              <a:rPr lang="en-US" sz="4400" b="1" dirty="0">
                <a:latin typeface="Calibri" panose="020F0502020204030204" pitchFamily="34" charset="0"/>
                <a:cs typeface="Calibri" panose="020F0502020204030204" pitchFamily="34" charset="0"/>
              </a:rPr>
              <a:t> c</a:t>
            </a:r>
            <a:r>
              <a:rPr lang="vi-VN" sz="4400" b="1" dirty="0">
                <a:latin typeface="Calibri" panose="020F0502020204030204" pitchFamily="34" charset="0"/>
                <a:cs typeface="Calibri" panose="020F0502020204030204" pitchFamily="34" charset="0"/>
              </a:rPr>
              <a:t>hương trình giáo dục phổ thông </a:t>
            </a:r>
            <a:r>
              <a:rPr lang="en-US" sz="4400" b="1" dirty="0">
                <a:latin typeface="Calibri" panose="020F0502020204030204" pitchFamily="34" charset="0"/>
                <a:cs typeface="Calibri" panose="020F0502020204030204" pitchFamily="34" charset="0"/>
              </a:rPr>
              <a:t>2018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solidFill>
                  <a:srgbClr val="F41570"/>
                </a:solidFill>
                <a:latin typeface="Calibri" panose="020F0502020204030204" pitchFamily="34" charset="0"/>
                <a:cs typeface="Calibri" panose="020F0502020204030204" pitchFamily="34" charset="0"/>
              </a:rPr>
              <a:t>phù</a:t>
            </a:r>
            <a:r>
              <a:rPr lang="en-US" sz="4400" b="1" dirty="0">
                <a:solidFill>
                  <a:srgbClr val="F41570"/>
                </a:solidFill>
                <a:latin typeface="Calibri" panose="020F0502020204030204" pitchFamily="34" charset="0"/>
                <a:cs typeface="Calibri" panose="020F0502020204030204" pitchFamily="34" charset="0"/>
              </a:rPr>
              <a:t> </a:t>
            </a:r>
            <a:r>
              <a:rPr lang="en-US" sz="4400" b="1" dirty="0" err="1">
                <a:solidFill>
                  <a:srgbClr val="F41570"/>
                </a:solidFill>
                <a:latin typeface="Calibri" panose="020F0502020204030204" pitchFamily="34" charset="0"/>
                <a:cs typeface="Calibri" panose="020F0502020204030204" pitchFamily="34" charset="0"/>
              </a:rPr>
              <a:t>hợp</a:t>
            </a:r>
            <a:r>
              <a:rPr lang="en-US" sz="4400" b="1" dirty="0">
                <a:solidFill>
                  <a:srgbClr val="F41570"/>
                </a:solidFill>
                <a:latin typeface="Calibri" panose="020F0502020204030204" pitchFamily="34" charset="0"/>
                <a:cs typeface="Calibri" panose="020F0502020204030204" pitchFamily="34" charset="0"/>
              </a:rPr>
              <a:t> </a:t>
            </a:r>
            <a:r>
              <a:rPr lang="en-US" sz="4400" b="1" dirty="0" err="1">
                <a:solidFill>
                  <a:srgbClr val="F41570"/>
                </a:solidFill>
                <a:latin typeface="Calibri" panose="020F0502020204030204" pitchFamily="34" charset="0"/>
                <a:cs typeface="Calibri" panose="020F0502020204030204" pitchFamily="34" charset="0"/>
              </a:rPr>
              <a:t>và</a:t>
            </a:r>
            <a:r>
              <a:rPr lang="en-US" sz="4400" b="1" dirty="0">
                <a:solidFill>
                  <a:srgbClr val="F41570"/>
                </a:solidFill>
                <a:latin typeface="Calibri" panose="020F0502020204030204" pitchFamily="34" charset="0"/>
                <a:cs typeface="Calibri" panose="020F0502020204030204" pitchFamily="34" charset="0"/>
              </a:rPr>
              <a:t> </a:t>
            </a:r>
            <a:r>
              <a:rPr lang="en-US" sz="4400" b="1" dirty="0" err="1">
                <a:solidFill>
                  <a:srgbClr val="F41570"/>
                </a:solidFill>
                <a:latin typeface="Calibri" panose="020F0502020204030204" pitchFamily="34" charset="0"/>
                <a:cs typeface="Calibri" panose="020F0502020204030204" pitchFamily="34" charset="0"/>
              </a:rPr>
              <a:t>cần</a:t>
            </a:r>
            <a:r>
              <a:rPr lang="en-US" sz="4400" b="1" dirty="0">
                <a:solidFill>
                  <a:srgbClr val="F41570"/>
                </a:solidFill>
                <a:latin typeface="Calibri" panose="020F0502020204030204" pitchFamily="34" charset="0"/>
                <a:cs typeface="Calibri" panose="020F0502020204030204" pitchFamily="34" charset="0"/>
              </a:rPr>
              <a:t> </a:t>
            </a:r>
            <a:r>
              <a:rPr lang="en-US" sz="4400" b="1" dirty="0" err="1">
                <a:solidFill>
                  <a:srgbClr val="F41570"/>
                </a:solidFill>
                <a:latin typeface="Calibri" panose="020F0502020204030204" pitchFamily="34" charset="0"/>
                <a:cs typeface="Calibri" panose="020F0502020204030204" pitchFamily="34" charset="0"/>
              </a:rPr>
              <a:t>thiết</a:t>
            </a:r>
            <a:r>
              <a:rPr lang="en-US" sz="4400" b="1" dirty="0">
                <a:latin typeface="Calibri" panose="020F0502020204030204" pitchFamily="34" charset="0"/>
                <a:cs typeface="Calibri" panose="020F0502020204030204" pitchFamily="34" charset="0"/>
              </a:rPr>
              <a:t>,</a:t>
            </a:r>
            <a:r>
              <a:rPr lang="vi-VN" sz="4400" b="1" dirty="0">
                <a:latin typeface="Calibri" panose="020F0502020204030204" pitchFamily="34" charset="0"/>
                <a:cs typeface="Calibri" panose="020F0502020204030204" pitchFamily="34" charset="0"/>
              </a:rPr>
              <a:t> theo hướng </a:t>
            </a:r>
            <a:r>
              <a:rPr lang="vi-VN" sz="4400" b="1" dirty="0">
                <a:solidFill>
                  <a:srgbClr val="F41570"/>
                </a:solidFill>
                <a:latin typeface="Calibri" panose="020F0502020204030204" pitchFamily="34" charset="0"/>
                <a:cs typeface="Calibri" panose="020F0502020204030204" pitchFamily="34" charset="0"/>
              </a:rPr>
              <a:t>“chơi mà học, học mà chơi</a:t>
            </a:r>
            <a:r>
              <a:rPr lang="en-US" sz="4400" b="1" dirty="0">
                <a:solidFill>
                  <a:srgbClr val="F41570"/>
                </a:solidFill>
                <a:latin typeface="Calibri" panose="020F0502020204030204" pitchFamily="34" charset="0"/>
                <a:cs typeface="Calibri" panose="020F0502020204030204" pitchFamily="34" charset="0"/>
              </a:rPr>
              <a:t>”</a:t>
            </a:r>
            <a:r>
              <a:rPr lang="vi-VN" sz="4400" b="1" dirty="0">
                <a:solidFill>
                  <a:srgbClr val="F41570"/>
                </a:solidFill>
                <a:latin typeface="Calibri" panose="020F0502020204030204" pitchFamily="34" charset="0"/>
                <a:cs typeface="Calibri" panose="020F0502020204030204" pitchFamily="34" charset="0"/>
              </a:rPr>
              <a:t>, </a:t>
            </a:r>
            <a:r>
              <a:rPr lang="vi-VN" sz="4400" b="1" dirty="0">
                <a:latin typeface="Calibri" panose="020F0502020204030204" pitchFamily="34" charset="0"/>
                <a:cs typeface="Calibri" panose="020F0502020204030204" pitchFamily="34" charset="0"/>
              </a:rPr>
              <a:t>cho các em làm quen và quan sát, liên hệ thực tế cuộc sống.</a:t>
            </a:r>
          </a:p>
        </p:txBody>
      </p:sp>
      <p:sp>
        <p:nvSpPr>
          <p:cNvPr id="19" name="Rectangle: Rounded Corners 18">
            <a:extLst>
              <a:ext uri="{FF2B5EF4-FFF2-40B4-BE49-F238E27FC236}">
                <a16:creationId xmlns:a16="http://schemas.microsoft.com/office/drawing/2014/main" id="{A43A80FA-0128-A090-C3DD-3FA77168F494}"/>
              </a:ext>
            </a:extLst>
          </p:cNvPr>
          <p:cNvSpPr/>
          <p:nvPr/>
        </p:nvSpPr>
        <p:spPr>
          <a:xfrm>
            <a:off x="-8033569" y="3794722"/>
            <a:ext cx="7863687"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THỐNG KÊ TRONG ĐỜI SỐNG</a:t>
            </a:r>
          </a:p>
        </p:txBody>
      </p:sp>
      <p:sp>
        <p:nvSpPr>
          <p:cNvPr id="25" name="Oval 24">
            <a:extLst>
              <a:ext uri="{FF2B5EF4-FFF2-40B4-BE49-F238E27FC236}">
                <a16:creationId xmlns:a16="http://schemas.microsoft.com/office/drawing/2014/main" id="{530F3B9B-1331-0597-F06D-269EBCA80392}"/>
              </a:ext>
            </a:extLst>
          </p:cNvPr>
          <p:cNvSpPr/>
          <p:nvPr/>
        </p:nvSpPr>
        <p:spPr>
          <a:xfrm>
            <a:off x="-8033569" y="3849151"/>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18382707-9228-4867-9B2D-5BA439051EA0}"/>
              </a:ext>
            </a:extLst>
          </p:cNvPr>
          <p:cNvSpPr/>
          <p:nvPr/>
        </p:nvSpPr>
        <p:spPr>
          <a:xfrm>
            <a:off x="1985350" y="-285725"/>
            <a:ext cx="8221300" cy="951543"/>
          </a:xfrm>
          <a:prstGeom prst="roundRect">
            <a:avLst>
              <a:gd name="adj" fmla="val 29980"/>
            </a:avLst>
          </a:prstGeom>
          <a:gradFill>
            <a:gsLst>
              <a:gs pos="0">
                <a:srgbClr val="1C262C"/>
              </a:gs>
              <a:gs pos="100000">
                <a:srgbClr val="2A4859"/>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TextBox 27">
            <a:extLst>
              <a:ext uri="{FF2B5EF4-FFF2-40B4-BE49-F238E27FC236}">
                <a16:creationId xmlns:a16="http://schemas.microsoft.com/office/drawing/2014/main" id="{733911B0-E260-E8A2-8813-46B103DB05CD}"/>
              </a:ext>
            </a:extLst>
          </p:cNvPr>
          <p:cNvSpPr txBox="1"/>
          <p:nvPr/>
        </p:nvSpPr>
        <p:spPr>
          <a:xfrm>
            <a:off x="2214745" y="202855"/>
            <a:ext cx="7762510" cy="338554"/>
          </a:xfrm>
          <a:prstGeom prst="rect">
            <a:avLst/>
          </a:prstGeom>
          <a:noFill/>
        </p:spPr>
        <p:txBody>
          <a:bodyPr wrap="square" rtlCol="0">
            <a:spAutoFit/>
          </a:bodyPr>
          <a:lstStyle/>
          <a:p>
            <a:pPr algn="ctr"/>
            <a:r>
              <a:rPr lang="vi-VN" sz="1600" b="1">
                <a:ln cap="rnd">
                  <a:solidFill>
                    <a:schemeClr val="bg1"/>
                  </a:solidFill>
                </a:ln>
                <a:solidFill>
                  <a:schemeClr val="bg1"/>
                </a:solidFill>
                <a:effectLst/>
              </a:rPr>
              <a:t>TÌM HIỂU VỀ THỐNG KÊ VÀ XÁC SUẤT TRONG CHƯƠNG TRÌNH GDPT 2018 </a:t>
            </a:r>
            <a:endParaRPr lang="en-US" sz="1600" b="1">
              <a:ln cap="rnd">
                <a:solidFill>
                  <a:schemeClr val="bg1"/>
                </a:solidFill>
              </a:ln>
              <a:solidFill>
                <a:schemeClr val="bg1"/>
              </a:solidFill>
              <a:effectLst/>
            </a:endParaRPr>
          </a:p>
        </p:txBody>
      </p:sp>
      <p:sp>
        <p:nvSpPr>
          <p:cNvPr id="29" name="Rectangle: Rounded Corners 28">
            <a:extLst>
              <a:ext uri="{FF2B5EF4-FFF2-40B4-BE49-F238E27FC236}">
                <a16:creationId xmlns:a16="http://schemas.microsoft.com/office/drawing/2014/main" id="{81E50CF5-39DB-6BB4-562F-75301AB4CE82}"/>
              </a:ext>
            </a:extLst>
          </p:cNvPr>
          <p:cNvSpPr/>
          <p:nvPr/>
        </p:nvSpPr>
        <p:spPr>
          <a:xfrm>
            <a:off x="-8033569" y="1927060"/>
            <a:ext cx="2141447"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0CF8EFCA-F368-EA25-285F-332BA1AF1AA1}"/>
              </a:ext>
            </a:extLst>
          </p:cNvPr>
          <p:cNvSpPr/>
          <p:nvPr/>
        </p:nvSpPr>
        <p:spPr>
          <a:xfrm>
            <a:off x="-8033569" y="1981489"/>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31" name="Rectangle: Rounded Corners 30">
            <a:extLst>
              <a:ext uri="{FF2B5EF4-FFF2-40B4-BE49-F238E27FC236}">
                <a16:creationId xmlns:a16="http://schemas.microsoft.com/office/drawing/2014/main" id="{ACAC2A08-5B32-9165-0C54-4A4138D58BB8}"/>
              </a:ext>
            </a:extLst>
          </p:cNvPr>
          <p:cNvSpPr/>
          <p:nvPr/>
        </p:nvSpPr>
        <p:spPr>
          <a:xfrm>
            <a:off x="-8033569" y="2860891"/>
            <a:ext cx="4322748"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20E6D6DC-4823-95BE-412A-0637C1FD510D}"/>
              </a:ext>
            </a:extLst>
          </p:cNvPr>
          <p:cNvSpPr/>
          <p:nvPr/>
        </p:nvSpPr>
        <p:spPr>
          <a:xfrm>
            <a:off x="-8033569" y="2915320"/>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A485B319-4D19-1540-9B20-372A57562A25}"/>
              </a:ext>
            </a:extLst>
          </p:cNvPr>
          <p:cNvSpPr/>
          <p:nvPr/>
        </p:nvSpPr>
        <p:spPr>
          <a:xfrm>
            <a:off x="-2962916" y="1486814"/>
            <a:ext cx="4948266" cy="61592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268288" algn="l"/>
              </a:tabLst>
            </a:pPr>
            <a:r>
              <a:rPr lang="vi-VN" sz="2200">
                <a:ln cap="rnd">
                  <a:solidFill>
                    <a:schemeClr val="tx1"/>
                  </a:solidFill>
                </a:ln>
                <a:solidFill>
                  <a:schemeClr val="tx1"/>
                </a:solidFill>
                <a:latin typeface="Calibri" panose="020F0502020204030204" pitchFamily="34" charset="0"/>
                <a:cs typeface="Calibri" panose="020F0502020204030204" pitchFamily="34" charset="0"/>
              </a:rPr>
              <a:t>KẾT LUẬN</a:t>
            </a:r>
            <a:endParaRPr lang="en-US" sz="22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22981A2B-6B36-5751-A966-AFA55A09C45A}"/>
              </a:ext>
            </a:extLst>
          </p:cNvPr>
          <p:cNvSpPr/>
          <p:nvPr/>
        </p:nvSpPr>
        <p:spPr>
          <a:xfrm>
            <a:off x="14832" y="1524827"/>
            <a:ext cx="539904" cy="539902"/>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a:latin typeface="Calibri" panose="020F0502020204030204" pitchFamily="34" charset="0"/>
                <a:cs typeface="Calibri" panose="020F0502020204030204" pitchFamily="34" charset="0"/>
              </a:rPr>
              <a:t>III</a:t>
            </a:r>
          </a:p>
        </p:txBody>
      </p:sp>
      <p:sp>
        <p:nvSpPr>
          <p:cNvPr id="4" name="TextBox 3">
            <a:extLst>
              <a:ext uri="{FF2B5EF4-FFF2-40B4-BE49-F238E27FC236}">
                <a16:creationId xmlns:a16="http://schemas.microsoft.com/office/drawing/2014/main" id="{7342357B-055A-57F8-608F-8AE2F676FA77}"/>
              </a:ext>
            </a:extLst>
          </p:cNvPr>
          <p:cNvSpPr txBox="1"/>
          <p:nvPr/>
        </p:nvSpPr>
        <p:spPr>
          <a:xfrm>
            <a:off x="8241584" y="6351373"/>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Tree>
    <p:extLst>
      <p:ext uri="{BB962C8B-B14F-4D97-AF65-F5344CB8AC3E}">
        <p14:creationId xmlns:p14="http://schemas.microsoft.com/office/powerpoint/2010/main" val="794026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110A6957-82A0-45CC-BB2E-BBEBD7BD7C69}"/>
              </a:ext>
            </a:extLst>
          </p:cNvPr>
          <p:cNvSpPr/>
          <p:nvPr/>
        </p:nvSpPr>
        <p:spPr>
          <a:xfrm>
            <a:off x="13534137" y="1927060"/>
            <a:ext cx="2720568" cy="2720568"/>
          </a:xfrm>
          <a:prstGeom prst="ellipse">
            <a:avLst/>
          </a:prstGeom>
          <a:gradFill>
            <a:gsLst>
              <a:gs pos="0">
                <a:srgbClr val="263E49"/>
              </a:gs>
              <a:gs pos="100000">
                <a:srgbClr val="1C262C"/>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18">
            <a:extLst>
              <a:ext uri="{FF2B5EF4-FFF2-40B4-BE49-F238E27FC236}">
                <a16:creationId xmlns:a16="http://schemas.microsoft.com/office/drawing/2014/main" id="{D46CF03B-EA6F-EA8F-D947-78A491379D17}"/>
              </a:ext>
            </a:extLst>
          </p:cNvPr>
          <p:cNvSpPr/>
          <p:nvPr/>
        </p:nvSpPr>
        <p:spPr>
          <a:xfrm>
            <a:off x="-886644" y="1045835"/>
            <a:ext cx="13905052" cy="238316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Oval 23">
            <a:extLst>
              <a:ext uri="{FF2B5EF4-FFF2-40B4-BE49-F238E27FC236}">
                <a16:creationId xmlns:a16="http://schemas.microsoft.com/office/drawing/2014/main" id="{C4A41B14-D098-7399-D7B7-76FFE2FC5F51}"/>
              </a:ext>
            </a:extLst>
          </p:cNvPr>
          <p:cNvSpPr/>
          <p:nvPr/>
        </p:nvSpPr>
        <p:spPr>
          <a:xfrm>
            <a:off x="1128786" y="-922658"/>
            <a:ext cx="10717463" cy="10717463"/>
          </a:xfrm>
          <a:prstGeom prst="ellipse">
            <a:avLst/>
          </a:prstGeom>
          <a:noFill/>
          <a:ln>
            <a:solidFill>
              <a:srgbClr val="251E4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4CF447-D7D4-427D-1A7F-E7AA7AE3082A}"/>
              </a:ext>
            </a:extLst>
          </p:cNvPr>
          <p:cNvSpPr/>
          <p:nvPr/>
        </p:nvSpPr>
        <p:spPr>
          <a:xfrm>
            <a:off x="-4969396" y="1400289"/>
            <a:ext cx="5837175" cy="5837175"/>
          </a:xfrm>
          <a:prstGeom prst="ellipse">
            <a:avLst/>
          </a:prstGeom>
          <a:noFill/>
          <a:ln w="349250">
            <a:gradFill>
              <a:gsLst>
                <a:gs pos="0">
                  <a:srgbClr val="66818E"/>
                </a:gs>
                <a:gs pos="100000">
                  <a:srgbClr val="1C262C"/>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2837676" y="-4054072"/>
            <a:ext cx="5429708" cy="5429708"/>
          </a:xfrm>
          <a:prstGeom prst="ellipse">
            <a:avLst/>
          </a:prstGeom>
          <a:gradFill>
            <a:gsLst>
              <a:gs pos="0">
                <a:srgbClr val="1C262C">
                  <a:alpha val="0"/>
                </a:srgbClr>
              </a:gs>
              <a:gs pos="100000">
                <a:srgbClr val="66818E">
                  <a:alpha val="26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4D793DB-4CFA-1912-4A27-BCB7AB9EAA20}"/>
              </a:ext>
            </a:extLst>
          </p:cNvPr>
          <p:cNvSpPr/>
          <p:nvPr/>
        </p:nvSpPr>
        <p:spPr>
          <a:xfrm>
            <a:off x="-8033569" y="3794722"/>
            <a:ext cx="7863687"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THỐNG KÊ TRONG ĐỜI SỐNG</a:t>
            </a:r>
          </a:p>
        </p:txBody>
      </p:sp>
      <p:sp>
        <p:nvSpPr>
          <p:cNvPr id="17" name="Oval 16">
            <a:extLst>
              <a:ext uri="{FF2B5EF4-FFF2-40B4-BE49-F238E27FC236}">
                <a16:creationId xmlns:a16="http://schemas.microsoft.com/office/drawing/2014/main" id="{DC6ADA6C-269F-E71F-1C43-51944B0570ED}"/>
              </a:ext>
            </a:extLst>
          </p:cNvPr>
          <p:cNvSpPr/>
          <p:nvPr/>
        </p:nvSpPr>
        <p:spPr>
          <a:xfrm>
            <a:off x="-8033569" y="3849151"/>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F40F0C3D-A555-48E3-DC58-1E61BA97ED60}"/>
              </a:ext>
            </a:extLst>
          </p:cNvPr>
          <p:cNvSpPr/>
          <p:nvPr/>
        </p:nvSpPr>
        <p:spPr>
          <a:xfrm>
            <a:off x="11703562" y="-1645575"/>
            <a:ext cx="4035414" cy="4035414"/>
          </a:xfrm>
          <a:prstGeom prst="ellipse">
            <a:avLst/>
          </a:prstGeom>
          <a:noFill/>
          <a:ln w="349250">
            <a:gradFill>
              <a:gsLst>
                <a:gs pos="0">
                  <a:srgbClr val="66818E"/>
                </a:gs>
                <a:gs pos="100000">
                  <a:srgbClr val="2A4859"/>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1985350" y="-285725"/>
            <a:ext cx="8221300" cy="951543"/>
          </a:xfrm>
          <a:prstGeom prst="roundRect">
            <a:avLst>
              <a:gd name="adj" fmla="val 29980"/>
            </a:avLst>
          </a:prstGeom>
          <a:gradFill>
            <a:gsLst>
              <a:gs pos="0">
                <a:srgbClr val="1C262C"/>
              </a:gs>
              <a:gs pos="100000">
                <a:srgbClr val="2A4859"/>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FEBBC211-2304-7B34-2C88-FF993306D1C5}"/>
              </a:ext>
            </a:extLst>
          </p:cNvPr>
          <p:cNvSpPr txBox="1"/>
          <p:nvPr/>
        </p:nvSpPr>
        <p:spPr>
          <a:xfrm>
            <a:off x="2214745" y="202855"/>
            <a:ext cx="7762510" cy="338554"/>
          </a:xfrm>
          <a:prstGeom prst="rect">
            <a:avLst/>
          </a:prstGeom>
          <a:noFill/>
        </p:spPr>
        <p:txBody>
          <a:bodyPr wrap="square" rtlCol="0">
            <a:spAutoFit/>
          </a:bodyPr>
          <a:lstStyle/>
          <a:p>
            <a:pPr algn="ctr"/>
            <a:r>
              <a:rPr lang="vi-VN" sz="1600" b="1">
                <a:ln cap="rnd">
                  <a:solidFill>
                    <a:schemeClr val="bg1"/>
                  </a:solidFill>
                </a:ln>
                <a:solidFill>
                  <a:schemeClr val="bg1"/>
                </a:solidFill>
                <a:effectLst/>
              </a:rPr>
              <a:t>TÌM HIỂU VỀ THỐNG KÊ VÀ XÁC SUẤT TRONG CHƯƠNG TRÌNH GDPT 2018 </a:t>
            </a:r>
            <a:endParaRPr lang="en-US" sz="1600" b="1">
              <a:ln cap="rnd">
                <a:solidFill>
                  <a:schemeClr val="bg1"/>
                </a:solidFill>
              </a:ln>
              <a:solidFill>
                <a:schemeClr val="bg1"/>
              </a:solidFill>
              <a:effectLst/>
            </a:endParaRPr>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8033569" y="1927060"/>
            <a:ext cx="2141447"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8033569" y="1981489"/>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8033569" y="2860891"/>
            <a:ext cx="4322748"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8033569" y="2915320"/>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351373"/>
            <a:ext cx="3615424" cy="1189620"/>
          </a:xfrm>
          <a:prstGeom prst="roundRect">
            <a:avLst>
              <a:gd name="adj" fmla="val 24814"/>
            </a:avLst>
          </a:prstGeom>
          <a:gradFill>
            <a:gsLst>
              <a:gs pos="0">
                <a:srgbClr val="2A4859"/>
              </a:gs>
              <a:gs pos="100000">
                <a:srgbClr val="1C262C"/>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CCBC95F-D13D-B83D-FB00-B2745D7639D2}"/>
              </a:ext>
            </a:extLst>
          </p:cNvPr>
          <p:cNvSpPr/>
          <p:nvPr/>
        </p:nvSpPr>
        <p:spPr>
          <a:xfrm>
            <a:off x="-2962916" y="1486814"/>
            <a:ext cx="4948266" cy="61592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268288" algn="l"/>
              </a:tabLst>
            </a:pPr>
            <a:r>
              <a:rPr lang="vi-VN" sz="2200">
                <a:ln cap="rnd">
                  <a:solidFill>
                    <a:schemeClr val="tx1"/>
                  </a:solidFill>
                </a:ln>
                <a:solidFill>
                  <a:schemeClr val="tx1"/>
                </a:solidFill>
                <a:latin typeface="Calibri" panose="020F0502020204030204" pitchFamily="34" charset="0"/>
                <a:cs typeface="Calibri" panose="020F0502020204030204" pitchFamily="34" charset="0"/>
              </a:rPr>
              <a:t>KẾT LUẬN</a:t>
            </a:r>
            <a:endParaRPr lang="en-US" sz="22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6CBDE8D8-C425-4710-5D18-D4BB5BA9E837}"/>
              </a:ext>
            </a:extLst>
          </p:cNvPr>
          <p:cNvSpPr/>
          <p:nvPr/>
        </p:nvSpPr>
        <p:spPr>
          <a:xfrm>
            <a:off x="14832" y="1524827"/>
            <a:ext cx="539904" cy="539902"/>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a:latin typeface="Calibri" panose="020F0502020204030204" pitchFamily="34" charset="0"/>
                <a:cs typeface="Calibri" panose="020F0502020204030204" pitchFamily="34" charset="0"/>
              </a:rPr>
              <a:t>III</a:t>
            </a:r>
          </a:p>
        </p:txBody>
      </p:sp>
      <p:sp>
        <p:nvSpPr>
          <p:cNvPr id="27" name="TextBox 26">
            <a:extLst>
              <a:ext uri="{FF2B5EF4-FFF2-40B4-BE49-F238E27FC236}">
                <a16:creationId xmlns:a16="http://schemas.microsoft.com/office/drawing/2014/main" id="{97CFB6B4-13C7-C36B-DE67-7F70B790A672}"/>
              </a:ext>
            </a:extLst>
          </p:cNvPr>
          <p:cNvSpPr txBox="1"/>
          <p:nvPr/>
        </p:nvSpPr>
        <p:spPr>
          <a:xfrm>
            <a:off x="2042317" y="1070819"/>
            <a:ext cx="8890399" cy="4785926"/>
          </a:xfrm>
          <a:prstGeom prst="rect">
            <a:avLst/>
          </a:prstGeom>
          <a:noFill/>
        </p:spPr>
        <p:txBody>
          <a:bodyPr wrap="square" rtlCol="0">
            <a:spAutoFit/>
          </a:bodyPr>
          <a:lstStyle/>
          <a:p>
            <a:pPr indent="717550" algn="just">
              <a:spcAft>
                <a:spcPts val="600"/>
              </a:spcAft>
            </a:pP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Đối</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với</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giáo</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viên</a:t>
            </a:r>
            <a:r>
              <a:rPr lang="en-US" sz="3000" b="1" dirty="0">
                <a:solidFill>
                  <a:srgbClr val="F41570"/>
                </a:solidFill>
                <a:latin typeface="Calibri" panose="020F0502020204030204" pitchFamily="34" charset="0"/>
                <a:cs typeface="Calibri" panose="020F0502020204030204" pitchFamily="34" charset="0"/>
              </a:rPr>
              <a:t>: </a:t>
            </a:r>
            <a:r>
              <a:rPr lang="vi-VN" sz="3000" b="1" dirty="0">
                <a:solidFill>
                  <a:srgbClr val="F41570"/>
                </a:solidFill>
                <a:latin typeface="Calibri" panose="020F0502020204030204" pitchFamily="34" charset="0"/>
                <a:cs typeface="Calibri" panose="020F0502020204030204" pitchFamily="34" charset="0"/>
              </a:rPr>
              <a:t>Khi nói đến dạy </a:t>
            </a:r>
            <a:r>
              <a:rPr lang="en-US" sz="3000" b="1" dirty="0" err="1">
                <a:solidFill>
                  <a:srgbClr val="F41570"/>
                </a:solidFill>
                <a:latin typeface="Calibri" panose="020F0502020204030204" pitchFamily="34" charset="0"/>
                <a:cs typeface="Calibri" panose="020F0502020204030204" pitchFamily="34" charset="0"/>
              </a:rPr>
              <a:t>thống</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kê</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xác</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suất</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đều</a:t>
            </a:r>
            <a:r>
              <a:rPr lang="en-US" sz="3000" b="1" dirty="0">
                <a:solidFill>
                  <a:srgbClr val="F41570"/>
                </a:solidFill>
                <a:latin typeface="Calibri" panose="020F0502020204030204" pitchFamily="34" charset="0"/>
                <a:cs typeface="Calibri" panose="020F0502020204030204" pitchFamily="34" charset="0"/>
              </a:rPr>
              <a:t> lo </a:t>
            </a:r>
            <a:r>
              <a:rPr lang="en-US" sz="3000" b="1" dirty="0" err="1">
                <a:solidFill>
                  <a:srgbClr val="F41570"/>
                </a:solidFill>
                <a:latin typeface="Calibri" panose="020F0502020204030204" pitchFamily="34" charset="0"/>
                <a:cs typeface="Calibri" panose="020F0502020204030204" pitchFamily="34" charset="0"/>
              </a:rPr>
              <a:t>sợ</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học</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sinh</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khó</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tiếp</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thu</a:t>
            </a:r>
            <a:r>
              <a:rPr lang="en-US" sz="3000" b="1" dirty="0">
                <a:solidFill>
                  <a:srgbClr val="F41570"/>
                </a:solidFill>
                <a:latin typeface="Calibri" panose="020F0502020204030204" pitchFamily="34" charset="0"/>
                <a:cs typeface="Calibri" panose="020F0502020204030204" pitchFamily="34" charset="0"/>
              </a:rPr>
              <a:t>, </a:t>
            </a:r>
            <a:r>
              <a:rPr lang="vi-VN" sz="3000" b="1" dirty="0">
                <a:latin typeface="Calibri" panose="020F0502020204030204" pitchFamily="34" charset="0"/>
                <a:cs typeface="Calibri" panose="020F0502020204030204" pitchFamily="34" charset="0"/>
              </a:rPr>
              <a:t>nhưng thực chất nó đơn giản, nhẹ nhàng. Đó là cách để trẻ có khái niệm ban đầu về tư duy logic, tính khoa học và khả năng quan sát. </a:t>
            </a:r>
          </a:p>
          <a:p>
            <a:pPr indent="717550" algn="just"/>
            <a:r>
              <a:rPr lang="en-US" sz="3000" b="1" dirty="0" err="1">
                <a:solidFill>
                  <a:srgbClr val="F41570"/>
                </a:solidFill>
                <a:latin typeface="Calibri" panose="020F0502020204030204" pitchFamily="34" charset="0"/>
                <a:cs typeface="Calibri" panose="020F0502020204030204" pitchFamily="34" charset="0"/>
              </a:rPr>
              <a:t>Ứng</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dụng</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của</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thống</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kê</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và</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xác</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suất</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là</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vô</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cùng</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lớn</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và</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phong</a:t>
            </a:r>
            <a:r>
              <a:rPr lang="en-US" sz="3000" b="1" dirty="0">
                <a:solidFill>
                  <a:srgbClr val="F41570"/>
                </a:solidFill>
                <a:latin typeface="Calibri" panose="020F0502020204030204" pitchFamily="34" charset="0"/>
                <a:cs typeface="Calibri" panose="020F0502020204030204" pitchFamily="34" charset="0"/>
              </a:rPr>
              <a:t> </a:t>
            </a:r>
            <a:r>
              <a:rPr lang="en-US" sz="3000" b="1" dirty="0" err="1">
                <a:solidFill>
                  <a:srgbClr val="F41570"/>
                </a:solidFill>
                <a:latin typeface="Calibri" panose="020F0502020204030204" pitchFamily="34" charset="0"/>
                <a:cs typeface="Calibri" panose="020F0502020204030204" pitchFamily="34" charset="0"/>
              </a:rPr>
              <a:t>phú</a:t>
            </a:r>
            <a:r>
              <a:rPr lang="en-US" sz="3000" b="1" dirty="0">
                <a:solidFill>
                  <a:srgbClr val="F41570"/>
                </a:solidFill>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Tuy</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nhiên</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chúng</a:t>
            </a:r>
            <a:r>
              <a:rPr lang="en-US" sz="3000" b="1" dirty="0">
                <a:latin typeface="Calibri" panose="020F0502020204030204" pitchFamily="34" charset="0"/>
                <a:cs typeface="Calibri" panose="020F0502020204030204" pitchFamily="34" charset="0"/>
              </a:rPr>
              <a:t> ta </a:t>
            </a:r>
            <a:r>
              <a:rPr lang="en-US" sz="3000" b="1" dirty="0" err="1">
                <a:latin typeface="Calibri" panose="020F0502020204030204" pitchFamily="34" charset="0"/>
                <a:cs typeface="Calibri" panose="020F0502020204030204" pitchFamily="34" charset="0"/>
              </a:rPr>
              <a:t>không</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nên</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đặt</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nặng</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vấn</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đề</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học</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sinh</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học</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tường</a:t>
            </a:r>
            <a:r>
              <a:rPr lang="en-US" sz="3000" b="1" dirty="0">
                <a:latin typeface="Calibri" panose="020F0502020204030204" pitchFamily="34" charset="0"/>
                <a:cs typeface="Calibri" panose="020F0502020204030204" pitchFamily="34" charset="0"/>
              </a:rPr>
              <a:t> </a:t>
            </a:r>
            <a:r>
              <a:rPr lang="en-US" sz="3000" b="1" dirty="0" err="1">
                <a:latin typeface="Calibri" panose="020F0502020204030204" pitchFamily="34" charset="0"/>
                <a:cs typeface="Calibri" panose="020F0502020204030204" pitchFamily="34" charset="0"/>
              </a:rPr>
              <a:t>tận</a:t>
            </a:r>
            <a:r>
              <a:rPr lang="en-US" sz="3000" b="1" dirty="0">
                <a:latin typeface="Calibri" panose="020F0502020204030204" pitchFamily="34" charset="0"/>
                <a:cs typeface="Calibri" panose="020F0502020204030204" pitchFamily="34" charset="0"/>
              </a:rPr>
              <a:t> chi </a:t>
            </a:r>
            <a:r>
              <a:rPr lang="en-US" sz="3000" b="1" dirty="0" err="1">
                <a:latin typeface="Calibri" panose="020F0502020204030204" pitchFamily="34" charset="0"/>
                <a:cs typeface="Calibri" panose="020F0502020204030204" pitchFamily="34" charset="0"/>
              </a:rPr>
              <a:t>tiết</a:t>
            </a:r>
            <a:r>
              <a:rPr lang="en-US" sz="3000" b="1" dirty="0">
                <a:latin typeface="Calibri" panose="020F0502020204030204" pitchFamily="34" charset="0"/>
                <a:cs typeface="Calibri" panose="020F0502020204030204" pitchFamily="34" charset="0"/>
              </a:rPr>
              <a:t>,</a:t>
            </a:r>
            <a:r>
              <a:rPr lang="en-US" sz="3000" b="1" dirty="0">
                <a:solidFill>
                  <a:srgbClr val="F41570"/>
                </a:solidFill>
                <a:latin typeface="Calibri" panose="020F0502020204030204" pitchFamily="34" charset="0"/>
                <a:cs typeface="Calibri" panose="020F0502020204030204" pitchFamily="34" charset="0"/>
              </a:rPr>
              <a:t> </a:t>
            </a:r>
            <a:r>
              <a:rPr lang="en-US" sz="3000" b="1" dirty="0">
                <a:latin typeface="Calibri" panose="020F0502020204030204" pitchFamily="34" charset="0"/>
                <a:cs typeface="Calibri" panose="020F0502020204030204" pitchFamily="34" charset="0"/>
              </a:rPr>
              <a:t>q</a:t>
            </a:r>
            <a:r>
              <a:rPr lang="vi-VN" sz="3000" b="1" dirty="0">
                <a:latin typeface="Calibri" panose="020F0502020204030204" pitchFamily="34" charset="0"/>
                <a:cs typeface="Calibri" panose="020F0502020204030204" pitchFamily="34" charset="0"/>
              </a:rPr>
              <a:t>uan trọng là làm sao để các em học mà có thể hiểu, có hứng thú và áp dụng vào thực tế cuộc sống là thành công</a:t>
            </a:r>
            <a:r>
              <a:rPr lang="vi-VN" sz="3000"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5222AF20-6F47-D48D-14C0-6FF82270AD04}"/>
              </a:ext>
            </a:extLst>
          </p:cNvPr>
          <p:cNvSpPr txBox="1"/>
          <p:nvPr/>
        </p:nvSpPr>
        <p:spPr>
          <a:xfrm>
            <a:off x="8104931" y="6351373"/>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Tree>
    <p:extLst>
      <p:ext uri="{BB962C8B-B14F-4D97-AF65-F5344CB8AC3E}">
        <p14:creationId xmlns:p14="http://schemas.microsoft.com/office/powerpoint/2010/main" val="901057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3ABFAC-E9E6-4F91-00BB-2FFD53B93DFE}"/>
              </a:ext>
            </a:extLst>
          </p:cNvPr>
          <p:cNvSpPr/>
          <p:nvPr/>
        </p:nvSpPr>
        <p:spPr>
          <a:xfrm>
            <a:off x="-2613397" y="-4387110"/>
            <a:ext cx="15348908" cy="153489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Oval 21">
            <a:extLst>
              <a:ext uri="{FF2B5EF4-FFF2-40B4-BE49-F238E27FC236}">
                <a16:creationId xmlns:a16="http://schemas.microsoft.com/office/drawing/2014/main" id="{D94CF447-D7D4-427D-1A7F-E7AA7AE3082A}"/>
              </a:ext>
            </a:extLst>
          </p:cNvPr>
          <p:cNvSpPr/>
          <p:nvPr/>
        </p:nvSpPr>
        <p:spPr>
          <a:xfrm>
            <a:off x="40511" y="1749035"/>
            <a:ext cx="4562814" cy="4562812"/>
          </a:xfrm>
          <a:prstGeom prst="ellipse">
            <a:avLst/>
          </a:prstGeom>
          <a:noFill/>
          <a:ln w="349250">
            <a:gradFill>
              <a:gsLst>
                <a:gs pos="0">
                  <a:srgbClr val="66818E"/>
                </a:gs>
                <a:gs pos="100000">
                  <a:srgbClr val="1C262C"/>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4970180-D0CB-A3AF-A274-5B83EEBD751B}"/>
              </a:ext>
            </a:extLst>
          </p:cNvPr>
          <p:cNvSpPr/>
          <p:nvPr/>
        </p:nvSpPr>
        <p:spPr>
          <a:xfrm>
            <a:off x="-2837676" y="-4054072"/>
            <a:ext cx="5429708" cy="5429708"/>
          </a:xfrm>
          <a:prstGeom prst="ellipse">
            <a:avLst/>
          </a:prstGeom>
          <a:gradFill>
            <a:gsLst>
              <a:gs pos="0">
                <a:srgbClr val="1C262C">
                  <a:alpha val="0"/>
                </a:srgbClr>
              </a:gs>
              <a:gs pos="100000">
                <a:srgbClr val="66818E">
                  <a:alpha val="26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5354" y="-3254891"/>
            <a:ext cx="12040952" cy="12040952"/>
          </a:xfrm>
          <a:prstGeom prst="ellipse">
            <a:avLst/>
          </a:prstGeom>
          <a:noFill/>
          <a:ln>
            <a:solidFill>
              <a:srgbClr val="251E4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4D793DB-4CFA-1912-4A27-BCB7AB9EAA20}"/>
              </a:ext>
            </a:extLst>
          </p:cNvPr>
          <p:cNvSpPr/>
          <p:nvPr/>
        </p:nvSpPr>
        <p:spPr>
          <a:xfrm>
            <a:off x="-8033569" y="3794722"/>
            <a:ext cx="7863687"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THỐNG KÊ TRONG ĐỜI SỐNG</a:t>
            </a:r>
          </a:p>
        </p:txBody>
      </p:sp>
      <p:sp>
        <p:nvSpPr>
          <p:cNvPr id="17" name="Oval 16">
            <a:extLst>
              <a:ext uri="{FF2B5EF4-FFF2-40B4-BE49-F238E27FC236}">
                <a16:creationId xmlns:a16="http://schemas.microsoft.com/office/drawing/2014/main" id="{DC6ADA6C-269F-E71F-1C43-51944B0570ED}"/>
              </a:ext>
            </a:extLst>
          </p:cNvPr>
          <p:cNvSpPr/>
          <p:nvPr/>
        </p:nvSpPr>
        <p:spPr>
          <a:xfrm>
            <a:off x="-8033569" y="3849151"/>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F40F0C3D-A555-48E3-DC58-1E61BA97ED60}"/>
              </a:ext>
            </a:extLst>
          </p:cNvPr>
          <p:cNvSpPr/>
          <p:nvPr/>
        </p:nvSpPr>
        <p:spPr>
          <a:xfrm>
            <a:off x="4454375" y="-2381872"/>
            <a:ext cx="9694000" cy="9694000"/>
          </a:xfrm>
          <a:prstGeom prst="ellipse">
            <a:avLst/>
          </a:prstGeom>
          <a:noFill/>
          <a:ln w="349250">
            <a:gradFill>
              <a:gsLst>
                <a:gs pos="0">
                  <a:srgbClr val="66818E"/>
                </a:gs>
                <a:gs pos="100000">
                  <a:srgbClr val="2A4859"/>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1985350" y="-285725"/>
            <a:ext cx="8221300" cy="951543"/>
          </a:xfrm>
          <a:prstGeom prst="roundRect">
            <a:avLst>
              <a:gd name="adj" fmla="val 29980"/>
            </a:avLst>
          </a:prstGeom>
          <a:gradFill>
            <a:gsLst>
              <a:gs pos="0">
                <a:srgbClr val="1C262C"/>
              </a:gs>
              <a:gs pos="100000">
                <a:srgbClr val="2A4859"/>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FEBBC211-2304-7B34-2C88-FF993306D1C5}"/>
              </a:ext>
            </a:extLst>
          </p:cNvPr>
          <p:cNvSpPr txBox="1"/>
          <p:nvPr/>
        </p:nvSpPr>
        <p:spPr>
          <a:xfrm>
            <a:off x="2214745" y="202855"/>
            <a:ext cx="7762510" cy="338554"/>
          </a:xfrm>
          <a:prstGeom prst="rect">
            <a:avLst/>
          </a:prstGeom>
          <a:noFill/>
        </p:spPr>
        <p:txBody>
          <a:bodyPr wrap="square" rtlCol="0">
            <a:spAutoFit/>
          </a:bodyPr>
          <a:lstStyle/>
          <a:p>
            <a:pPr algn="ctr"/>
            <a:r>
              <a:rPr lang="vi-VN" sz="1600" b="1">
                <a:ln cap="rnd">
                  <a:solidFill>
                    <a:schemeClr val="bg1"/>
                  </a:solidFill>
                </a:ln>
                <a:solidFill>
                  <a:schemeClr val="bg1"/>
                </a:solidFill>
                <a:effectLst/>
              </a:rPr>
              <a:t>TÌM HIỂU VỀ THỐNG KÊ VÀ XÁC SUẤT TRONG CHƯƠNG TRÌNH GDPT 2018 </a:t>
            </a:r>
            <a:endParaRPr lang="en-US" sz="1600" b="1">
              <a:ln cap="rnd">
                <a:solidFill>
                  <a:schemeClr val="bg1"/>
                </a:solidFill>
              </a:ln>
              <a:solidFill>
                <a:schemeClr val="bg1"/>
              </a:solidFill>
              <a:effectLst/>
            </a:endParaRPr>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8033569" y="1927060"/>
            <a:ext cx="2141447"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8033569" y="1981489"/>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8033569" y="2860891"/>
            <a:ext cx="4322748"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8033569" y="2915320"/>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351373"/>
            <a:ext cx="3615424" cy="1189620"/>
          </a:xfrm>
          <a:prstGeom prst="roundRect">
            <a:avLst>
              <a:gd name="adj" fmla="val 24814"/>
            </a:avLst>
          </a:prstGeom>
          <a:gradFill>
            <a:gsLst>
              <a:gs pos="0">
                <a:srgbClr val="2A4859"/>
              </a:gs>
              <a:gs pos="100000">
                <a:srgbClr val="1C262C"/>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CCBC95F-D13D-B83D-FB00-B2745D7639D2}"/>
              </a:ext>
            </a:extLst>
          </p:cNvPr>
          <p:cNvSpPr/>
          <p:nvPr/>
        </p:nvSpPr>
        <p:spPr>
          <a:xfrm>
            <a:off x="-2962916" y="1486814"/>
            <a:ext cx="4948266" cy="61592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268288" algn="l"/>
              </a:tabLst>
            </a:pPr>
            <a:r>
              <a:rPr lang="vi-VN" sz="2200">
                <a:ln cap="rnd">
                  <a:solidFill>
                    <a:schemeClr val="tx1"/>
                  </a:solidFill>
                </a:ln>
                <a:solidFill>
                  <a:schemeClr val="tx1"/>
                </a:solidFill>
                <a:latin typeface="Calibri" panose="020F0502020204030204" pitchFamily="34" charset="0"/>
                <a:cs typeface="Calibri" panose="020F0502020204030204" pitchFamily="34" charset="0"/>
              </a:rPr>
              <a:t>KẾT LUẬN</a:t>
            </a:r>
            <a:endParaRPr lang="en-US" sz="22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6CBDE8D8-C425-4710-5D18-D4BB5BA9E837}"/>
              </a:ext>
            </a:extLst>
          </p:cNvPr>
          <p:cNvSpPr/>
          <p:nvPr/>
        </p:nvSpPr>
        <p:spPr>
          <a:xfrm>
            <a:off x="14832" y="1524827"/>
            <a:ext cx="539904" cy="539902"/>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a:latin typeface="Calibri" panose="020F0502020204030204" pitchFamily="34" charset="0"/>
                <a:cs typeface="Calibri" panose="020F0502020204030204" pitchFamily="34" charset="0"/>
              </a:rPr>
              <a:t>III</a:t>
            </a:r>
          </a:p>
        </p:txBody>
      </p:sp>
      <p:sp>
        <p:nvSpPr>
          <p:cNvPr id="27" name="TextBox 26">
            <a:extLst>
              <a:ext uri="{FF2B5EF4-FFF2-40B4-BE49-F238E27FC236}">
                <a16:creationId xmlns:a16="http://schemas.microsoft.com/office/drawing/2014/main" id="{97CFB6B4-13C7-C36B-DE67-7F70B790A672}"/>
              </a:ext>
            </a:extLst>
          </p:cNvPr>
          <p:cNvSpPr txBox="1"/>
          <p:nvPr/>
        </p:nvSpPr>
        <p:spPr>
          <a:xfrm>
            <a:off x="4914556" y="1188269"/>
            <a:ext cx="6658488" cy="3170099"/>
          </a:xfrm>
          <a:prstGeom prst="rect">
            <a:avLst/>
          </a:prstGeom>
          <a:noFill/>
        </p:spPr>
        <p:txBody>
          <a:bodyPr wrap="square" rtlCol="0">
            <a:spAutoFit/>
          </a:bodyPr>
          <a:lstStyle/>
          <a:p>
            <a:pPr indent="717550" algn="just"/>
            <a:r>
              <a:rPr lang="en-US" sz="4000" dirty="0" err="1">
                <a:latin typeface="Calibri" panose="020F0502020204030204" pitchFamily="34" charset="0"/>
                <a:cs typeface="Calibri" panose="020F0502020204030204" pitchFamily="34" charset="0"/>
              </a:rPr>
              <a:t>Giáo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viên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nên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sự</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chuẩn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truyền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hứng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sinh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sinh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được</a:t>
            </a:r>
            <a:r>
              <a:rPr lang="en-US" sz="4000" dirty="0">
                <a:latin typeface="Calibri" panose="020F0502020204030204" pitchFamily="34" charset="0"/>
                <a:cs typeface="Calibri" panose="020F0502020204030204" pitchFamily="34" charset="0"/>
              </a:rPr>
              <a:t> </a:t>
            </a:r>
            <a:r>
              <a:rPr lang="en-US" sz="4000" b="1" dirty="0" err="1">
                <a:solidFill>
                  <a:srgbClr val="F41570"/>
                </a:solidFill>
                <a:latin typeface="Calibri" panose="020F0502020204030204" pitchFamily="34" charset="0"/>
                <a:cs typeface="Calibri" panose="020F0502020204030204" pitchFamily="34" charset="0"/>
              </a:rPr>
              <a:t>nhu</a:t>
            </a:r>
            <a:r>
              <a:rPr lang="en-US" sz="4000" b="1" dirty="0">
                <a:solidFill>
                  <a:srgbClr val="F41570"/>
                </a:solidFill>
                <a:latin typeface="Calibri" panose="020F0502020204030204" pitchFamily="34" charset="0"/>
                <a:cs typeface="Calibri" panose="020F0502020204030204" pitchFamily="34" charset="0"/>
              </a:rPr>
              <a:t> </a:t>
            </a:r>
            <a:r>
              <a:rPr lang="en-US" sz="4000" b="1" dirty="0" err="1">
                <a:solidFill>
                  <a:srgbClr val="F41570"/>
                </a:solidFill>
                <a:latin typeface="Calibri" panose="020F0502020204030204" pitchFamily="34" charset="0"/>
                <a:cs typeface="Calibri" panose="020F0502020204030204" pitchFamily="34" charset="0"/>
              </a:rPr>
              <a:t>cầu</a:t>
            </a:r>
            <a:r>
              <a:rPr lang="en-US" sz="4000" b="1" dirty="0">
                <a:solidFill>
                  <a:srgbClr val="F41570"/>
                </a:solidFill>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cần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phải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kê</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xác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suất</a:t>
            </a:r>
            <a:endParaRPr lang="vi-VN" sz="40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E0D19E1-9001-FBBA-61E8-82AD33D805E1}"/>
              </a:ext>
            </a:extLst>
          </p:cNvPr>
          <p:cNvSpPr txBox="1"/>
          <p:nvPr/>
        </p:nvSpPr>
        <p:spPr>
          <a:xfrm>
            <a:off x="8104931" y="6402751"/>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Tree>
    <p:extLst>
      <p:ext uri="{BB962C8B-B14F-4D97-AF65-F5344CB8AC3E}">
        <p14:creationId xmlns:p14="http://schemas.microsoft.com/office/powerpoint/2010/main" val="672932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E3ABFAC-E9E6-4F91-00BB-2FFD53B93DFE}"/>
              </a:ext>
            </a:extLst>
          </p:cNvPr>
          <p:cNvSpPr/>
          <p:nvPr/>
        </p:nvSpPr>
        <p:spPr>
          <a:xfrm>
            <a:off x="-2613397" y="-4387110"/>
            <a:ext cx="15348908" cy="1534890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Oval 13">
            <a:extLst>
              <a:ext uri="{FF2B5EF4-FFF2-40B4-BE49-F238E27FC236}">
                <a16:creationId xmlns:a16="http://schemas.microsoft.com/office/drawing/2014/main" id="{D4970180-D0CB-A3AF-A274-5B83EEBD751B}"/>
              </a:ext>
            </a:extLst>
          </p:cNvPr>
          <p:cNvSpPr/>
          <p:nvPr/>
        </p:nvSpPr>
        <p:spPr>
          <a:xfrm>
            <a:off x="-2837676" y="-4054072"/>
            <a:ext cx="5429708" cy="5429708"/>
          </a:xfrm>
          <a:prstGeom prst="ellipse">
            <a:avLst/>
          </a:prstGeom>
          <a:gradFill>
            <a:gsLst>
              <a:gs pos="0">
                <a:srgbClr val="1C262C">
                  <a:alpha val="0"/>
                </a:srgbClr>
              </a:gs>
              <a:gs pos="100000">
                <a:srgbClr val="66818E">
                  <a:alpha val="26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5354" y="-3254891"/>
            <a:ext cx="12040952" cy="12040952"/>
          </a:xfrm>
          <a:prstGeom prst="ellipse">
            <a:avLst/>
          </a:prstGeom>
          <a:gradFill>
            <a:gsLst>
              <a:gs pos="66000">
                <a:schemeClr val="accent4">
                  <a:lumMod val="40000"/>
                  <a:lumOff val="60000"/>
                </a:schemeClr>
              </a:gs>
              <a:gs pos="100000">
                <a:srgbClr val="9BA8B3"/>
              </a:gs>
            </a:gsLst>
            <a:lin ang="4200000" scaled="0"/>
          </a:gradFill>
          <a:ln>
            <a:solidFill>
              <a:srgbClr val="251E4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4CF447-D7D4-427D-1A7F-E7AA7AE3082A}"/>
              </a:ext>
            </a:extLst>
          </p:cNvPr>
          <p:cNvSpPr/>
          <p:nvPr/>
        </p:nvSpPr>
        <p:spPr>
          <a:xfrm>
            <a:off x="1891067" y="-263665"/>
            <a:ext cx="7803185" cy="7803182"/>
          </a:xfrm>
          <a:prstGeom prst="ellipse">
            <a:avLst/>
          </a:prstGeom>
          <a:noFill/>
          <a:ln w="349250">
            <a:gradFill>
              <a:gsLst>
                <a:gs pos="0">
                  <a:srgbClr val="66818E"/>
                </a:gs>
                <a:gs pos="100000">
                  <a:srgbClr val="1C262C"/>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hống kê, xác suất sẽ giúp học sinh có nhận thức và khả năng đưa ra những quyết định đúng đắn </a:t>
            </a:r>
            <a:r>
              <a:rPr lang="en-US" sz="3200" dirty="0" err="1">
                <a:solidFill>
                  <a:schemeClr val="tx1"/>
                </a:solidFill>
                <a:latin typeface="Calibri" panose="020F0502020204030204" pitchFamily="34" charset="0"/>
                <a:cs typeface="Calibri" panose="020F0502020204030204" pitchFamily="34" charset="0"/>
              </a:rPr>
              <a:t>nhất</a:t>
            </a:r>
            <a:r>
              <a:rPr lang="vi-VN" sz="3200" dirty="0">
                <a:solidFill>
                  <a:schemeClr val="tx1"/>
                </a:solidFill>
                <a:latin typeface="Calibri" panose="020F0502020204030204" pitchFamily="34" charset="0"/>
                <a:cs typeface="Calibri" panose="020F0502020204030204" pitchFamily="34" charset="0"/>
              </a:rPr>
              <a:t>. Vì vậy, thống kê, xác suất được định hướng là một trong ba mảng kiến thức quan trọng của môn Toán ở Chương trình Giáo dục phổ thông </a:t>
            </a:r>
            <a:r>
              <a:rPr lang="en-US" sz="3200" dirty="0">
                <a:solidFill>
                  <a:schemeClr val="tx1"/>
                </a:solidFill>
                <a:latin typeface="Calibri" panose="020F0502020204030204" pitchFamily="34" charset="0"/>
                <a:cs typeface="Calibri" panose="020F0502020204030204" pitchFamily="34" charset="0"/>
              </a:rPr>
              <a:t>2018</a:t>
            </a:r>
            <a:r>
              <a:rPr lang="vi-VN" sz="3200" dirty="0">
                <a:solidFill>
                  <a:schemeClr val="tx1"/>
                </a:solidFill>
                <a:latin typeface="Calibri" panose="020F0502020204030204" pitchFamily="34" charset="0"/>
                <a:cs typeface="Calibri" panose="020F0502020204030204" pitchFamily="34" charset="0"/>
              </a:rPr>
              <a:t>.</a:t>
            </a:r>
          </a:p>
        </p:txBody>
      </p:sp>
      <p:sp>
        <p:nvSpPr>
          <p:cNvPr id="16" name="Rectangle: Rounded Corners 15">
            <a:extLst>
              <a:ext uri="{FF2B5EF4-FFF2-40B4-BE49-F238E27FC236}">
                <a16:creationId xmlns:a16="http://schemas.microsoft.com/office/drawing/2014/main" id="{A4D793DB-4CFA-1912-4A27-BCB7AB9EAA20}"/>
              </a:ext>
            </a:extLst>
          </p:cNvPr>
          <p:cNvSpPr/>
          <p:nvPr/>
        </p:nvSpPr>
        <p:spPr>
          <a:xfrm>
            <a:off x="-8033569" y="3794722"/>
            <a:ext cx="7863687"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THỐNG KÊ TRONG ĐỜI SỐNG</a:t>
            </a:r>
          </a:p>
        </p:txBody>
      </p:sp>
      <p:sp>
        <p:nvSpPr>
          <p:cNvPr id="17" name="Oval 16">
            <a:extLst>
              <a:ext uri="{FF2B5EF4-FFF2-40B4-BE49-F238E27FC236}">
                <a16:creationId xmlns:a16="http://schemas.microsoft.com/office/drawing/2014/main" id="{DC6ADA6C-269F-E71F-1C43-51944B0570ED}"/>
              </a:ext>
            </a:extLst>
          </p:cNvPr>
          <p:cNvSpPr/>
          <p:nvPr/>
        </p:nvSpPr>
        <p:spPr>
          <a:xfrm>
            <a:off x="-8033569" y="3849151"/>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F40F0C3D-A555-48E3-DC58-1E61BA97ED60}"/>
              </a:ext>
            </a:extLst>
          </p:cNvPr>
          <p:cNvSpPr/>
          <p:nvPr/>
        </p:nvSpPr>
        <p:spPr>
          <a:xfrm>
            <a:off x="8949122" y="2197012"/>
            <a:ext cx="5429708" cy="5726402"/>
          </a:xfrm>
          <a:prstGeom prst="ellipse">
            <a:avLst/>
          </a:prstGeom>
          <a:gradFill>
            <a:gsLst>
              <a:gs pos="73000">
                <a:schemeClr val="accent4">
                  <a:lumMod val="20000"/>
                  <a:lumOff val="80000"/>
                </a:schemeClr>
              </a:gs>
              <a:gs pos="100000">
                <a:srgbClr val="2A4859"/>
              </a:gs>
            </a:gsLst>
            <a:lin ang="5400000" scaled="1"/>
          </a:gradFill>
          <a:ln w="349250">
            <a:gradFill>
              <a:gsLst>
                <a:gs pos="0">
                  <a:srgbClr val="66818E"/>
                </a:gs>
                <a:gs pos="100000">
                  <a:srgbClr val="2A4859"/>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1985350" y="-285725"/>
            <a:ext cx="8221300" cy="951543"/>
          </a:xfrm>
          <a:prstGeom prst="roundRect">
            <a:avLst>
              <a:gd name="adj" fmla="val 29980"/>
            </a:avLst>
          </a:prstGeom>
          <a:gradFill>
            <a:gsLst>
              <a:gs pos="0">
                <a:srgbClr val="1C262C"/>
              </a:gs>
              <a:gs pos="100000">
                <a:srgbClr val="2A4859"/>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FEBBC211-2304-7B34-2C88-FF993306D1C5}"/>
              </a:ext>
            </a:extLst>
          </p:cNvPr>
          <p:cNvSpPr txBox="1"/>
          <p:nvPr/>
        </p:nvSpPr>
        <p:spPr>
          <a:xfrm>
            <a:off x="2214745" y="202855"/>
            <a:ext cx="7762510" cy="338554"/>
          </a:xfrm>
          <a:prstGeom prst="rect">
            <a:avLst/>
          </a:prstGeom>
          <a:noFill/>
        </p:spPr>
        <p:txBody>
          <a:bodyPr wrap="square" rtlCol="0">
            <a:spAutoFit/>
          </a:bodyPr>
          <a:lstStyle/>
          <a:p>
            <a:pPr algn="ctr"/>
            <a:r>
              <a:rPr lang="vi-VN" sz="1600" b="1">
                <a:ln cap="rnd">
                  <a:solidFill>
                    <a:schemeClr val="bg1"/>
                  </a:solidFill>
                </a:ln>
                <a:solidFill>
                  <a:schemeClr val="bg1"/>
                </a:solidFill>
                <a:effectLst/>
              </a:rPr>
              <a:t>TÌM HIỂU VỀ THỐNG KÊ VÀ XÁC SUẤT TRONG CHƯƠNG TRÌNH GDPT 2018 </a:t>
            </a:r>
            <a:endParaRPr lang="en-US" sz="1600" b="1">
              <a:ln cap="rnd">
                <a:solidFill>
                  <a:schemeClr val="bg1"/>
                </a:solidFill>
              </a:ln>
              <a:solidFill>
                <a:schemeClr val="bg1"/>
              </a:solidFill>
              <a:effectLst/>
            </a:endParaRPr>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8033569" y="1927060"/>
            <a:ext cx="2141447"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8033569" y="1981489"/>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8033569" y="2860891"/>
            <a:ext cx="4322748" cy="53806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8033569" y="2915320"/>
            <a:ext cx="429212" cy="429210"/>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351373"/>
            <a:ext cx="3615424" cy="1189620"/>
          </a:xfrm>
          <a:prstGeom prst="roundRect">
            <a:avLst>
              <a:gd name="adj" fmla="val 24814"/>
            </a:avLst>
          </a:prstGeom>
          <a:gradFill>
            <a:gsLst>
              <a:gs pos="0">
                <a:srgbClr val="2A4859"/>
              </a:gs>
              <a:gs pos="100000">
                <a:srgbClr val="1C262C"/>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CCBC95F-D13D-B83D-FB00-B2745D7639D2}"/>
              </a:ext>
            </a:extLst>
          </p:cNvPr>
          <p:cNvSpPr/>
          <p:nvPr/>
        </p:nvSpPr>
        <p:spPr>
          <a:xfrm>
            <a:off x="-2962916" y="1486814"/>
            <a:ext cx="4948266" cy="615928"/>
          </a:xfrm>
          <a:prstGeom prst="roundRect">
            <a:avLst>
              <a:gd name="adj" fmla="val 50000"/>
            </a:avLst>
          </a:prstGeom>
          <a:gradFill flip="none" rotWithShape="1">
            <a:gsLst>
              <a:gs pos="0">
                <a:srgbClr val="E1E4E7"/>
              </a:gs>
              <a:gs pos="100000">
                <a:srgbClr val="9BA8B3"/>
              </a:gs>
            </a:gsLst>
            <a:lin ang="13500000" scaled="1"/>
            <a:tileRect/>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268288" algn="l"/>
              </a:tabLst>
            </a:pPr>
            <a:r>
              <a:rPr lang="vi-VN" sz="2200">
                <a:ln cap="rnd">
                  <a:solidFill>
                    <a:schemeClr val="tx1"/>
                  </a:solidFill>
                </a:ln>
                <a:solidFill>
                  <a:schemeClr val="tx1"/>
                </a:solidFill>
                <a:latin typeface="Calibri" panose="020F0502020204030204" pitchFamily="34" charset="0"/>
                <a:cs typeface="Calibri" panose="020F0502020204030204" pitchFamily="34" charset="0"/>
              </a:rPr>
              <a:t>KẾT LUẬN</a:t>
            </a:r>
            <a:endParaRPr lang="en-US" sz="22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6CBDE8D8-C425-4710-5D18-D4BB5BA9E837}"/>
              </a:ext>
            </a:extLst>
          </p:cNvPr>
          <p:cNvSpPr/>
          <p:nvPr/>
        </p:nvSpPr>
        <p:spPr>
          <a:xfrm>
            <a:off x="14832" y="1524827"/>
            <a:ext cx="539904" cy="539902"/>
          </a:xfrm>
          <a:prstGeom prst="ellipse">
            <a:avLst/>
          </a:prstGeom>
          <a:gradFill>
            <a:gsLst>
              <a:gs pos="0">
                <a:srgbClr val="1C262C"/>
              </a:gs>
              <a:gs pos="100000">
                <a:srgbClr val="2A4859"/>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a:latin typeface="Calibri" panose="020F0502020204030204" pitchFamily="34" charset="0"/>
                <a:cs typeface="Calibri" panose="020F0502020204030204" pitchFamily="34" charset="0"/>
              </a:rPr>
              <a:t>III</a:t>
            </a:r>
          </a:p>
        </p:txBody>
      </p:sp>
      <p:sp>
        <p:nvSpPr>
          <p:cNvPr id="9" name="TextBox 8">
            <a:extLst>
              <a:ext uri="{FF2B5EF4-FFF2-40B4-BE49-F238E27FC236}">
                <a16:creationId xmlns:a16="http://schemas.microsoft.com/office/drawing/2014/main" id="{7E0D19E1-9001-FBBA-61E8-82AD33D805E1}"/>
              </a:ext>
            </a:extLst>
          </p:cNvPr>
          <p:cNvSpPr txBox="1"/>
          <p:nvPr/>
        </p:nvSpPr>
        <p:spPr>
          <a:xfrm>
            <a:off x="8104931" y="6402751"/>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Tree>
    <p:extLst>
      <p:ext uri="{BB962C8B-B14F-4D97-AF65-F5344CB8AC3E}">
        <p14:creationId xmlns:p14="http://schemas.microsoft.com/office/powerpoint/2010/main" val="3845290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C4A41B14-D098-7399-D7B7-76FFE2FC5F51}"/>
              </a:ext>
            </a:extLst>
          </p:cNvPr>
          <p:cNvSpPr/>
          <p:nvPr/>
        </p:nvSpPr>
        <p:spPr>
          <a:xfrm>
            <a:off x="-61944" y="778277"/>
            <a:ext cx="5921998" cy="5921998"/>
          </a:xfrm>
          <a:prstGeom prst="ellipse">
            <a:avLst/>
          </a:prstGeom>
          <a:noFill/>
          <a:ln>
            <a:solidFill>
              <a:srgbClr val="F2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atistic and Observatories">
            <a:extLst>
              <a:ext uri="{FF2B5EF4-FFF2-40B4-BE49-F238E27FC236}">
                <a16:creationId xmlns:a16="http://schemas.microsoft.com/office/drawing/2014/main" id="{02BE5606-C8B3-3BF0-FD25-B0AB20948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649" y="1500488"/>
            <a:ext cx="7281746" cy="4848512"/>
          </a:xfrm>
          <a:prstGeom prst="roundRect">
            <a:avLst>
              <a:gd name="adj" fmla="val 12888"/>
            </a:avLst>
          </a:prstGeom>
          <a:noFill/>
          <a:ln w="76200">
            <a:gradFill>
              <a:gsLst>
                <a:gs pos="0">
                  <a:srgbClr val="F40366"/>
                </a:gs>
                <a:gs pos="100000">
                  <a:srgbClr val="F26E9F"/>
                </a:gs>
              </a:gsLst>
              <a:lin ang="5400000" scaled="1"/>
            </a:gradFill>
          </a:ln>
          <a:effectLst>
            <a:glow rad="203200">
              <a:schemeClr val="tx1">
                <a:alpha val="14000"/>
              </a:schemeClr>
            </a:glow>
            <a:innerShdw blurRad="190500">
              <a:prstClr val="black"/>
            </a:inn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08644BB-4ADF-F0C5-C19D-C8B2EE02493A}"/>
              </a:ext>
            </a:extLst>
          </p:cNvPr>
          <p:cNvSpPr txBox="1"/>
          <p:nvPr/>
        </p:nvSpPr>
        <p:spPr>
          <a:xfrm>
            <a:off x="-17362" y="191556"/>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88259" y="2261470"/>
            <a:ext cx="9480570" cy="1663274"/>
          </a:xfrm>
          <a:prstGeom prst="roundRect">
            <a:avLst>
              <a:gd name="adj" fmla="val 50000"/>
            </a:avLst>
          </a:prstGeom>
          <a:gradFill>
            <a:gsLst>
              <a:gs pos="0">
                <a:srgbClr val="F40366"/>
              </a:gs>
              <a:gs pos="100000">
                <a:srgbClr val="F26E9F"/>
              </a:gs>
            </a:gsLst>
            <a:lin ang="4200000" scaled="0"/>
          </a:gradFill>
          <a:ln w="635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BD73614-3824-DAE4-D8FF-18B9D6CEC5DC}"/>
              </a:ext>
            </a:extLst>
          </p:cNvPr>
          <p:cNvSpPr/>
          <p:nvPr/>
        </p:nvSpPr>
        <p:spPr>
          <a:xfrm>
            <a:off x="388259" y="2261470"/>
            <a:ext cx="9480570" cy="1663274"/>
          </a:xfrm>
          <a:prstGeom prst="roundRect">
            <a:avLst>
              <a:gd name="adj" fmla="val 26177"/>
            </a:avLst>
          </a:prstGeom>
          <a:gradFill>
            <a:gsLst>
              <a:gs pos="0">
                <a:srgbClr val="F40366"/>
              </a:gs>
              <a:gs pos="100000">
                <a:srgbClr val="F26E9F"/>
              </a:gs>
            </a:gsLst>
            <a:lin ang="4200000" scaled="0"/>
          </a:gradFill>
          <a:ln w="63500">
            <a:solidFill>
              <a:schemeClr val="bg1"/>
            </a:solidFill>
          </a:ln>
          <a:effectLst>
            <a:innerShdw blurRad="2921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BBC211-2304-7B34-2C88-FF993306D1C5}"/>
              </a:ext>
            </a:extLst>
          </p:cNvPr>
          <p:cNvSpPr txBox="1"/>
          <p:nvPr/>
        </p:nvSpPr>
        <p:spPr>
          <a:xfrm>
            <a:off x="700493" y="2492943"/>
            <a:ext cx="8856102" cy="1200329"/>
          </a:xfrm>
          <a:prstGeom prst="rect">
            <a:avLst/>
          </a:prstGeom>
          <a:noFill/>
        </p:spPr>
        <p:txBody>
          <a:bodyPr wrap="square" rtlCol="0">
            <a:spAutoFit/>
          </a:bodyPr>
          <a:lstStyle/>
          <a:p>
            <a:pPr algn="ctr"/>
            <a:r>
              <a:rPr lang="vi-VN" sz="3600" b="1">
                <a:ln cap="rnd">
                  <a:solidFill>
                    <a:schemeClr val="bg1"/>
                  </a:solidFill>
                </a:ln>
                <a:solidFill>
                  <a:schemeClr val="bg1"/>
                </a:solidFill>
                <a:effectLst>
                  <a:glow rad="266700">
                    <a:schemeClr val="bg1">
                      <a:alpha val="15000"/>
                    </a:schemeClr>
                  </a:glow>
                </a:effectLst>
              </a:rPr>
              <a:t>TÌM HIỂU VỀ THỐNG KÊ VÀ XÁC SUẤT TRONG CHƯƠNG TRÌNH GDPT 2018 </a:t>
            </a:r>
            <a:endParaRPr lang="en-US" sz="3600" b="1">
              <a:ln cap="rnd">
                <a:solidFill>
                  <a:schemeClr val="bg1"/>
                </a:solidFill>
              </a:ln>
              <a:solidFill>
                <a:schemeClr val="bg1"/>
              </a:solidFill>
              <a:effectLst>
                <a:glow rad="266700">
                  <a:schemeClr val="bg1">
                    <a:alpha val="15000"/>
                  </a:schemeClr>
                </a:glow>
              </a:effectLst>
            </a:endParaRPr>
          </a:p>
        </p:txBody>
      </p:sp>
      <p:grpSp>
        <p:nvGrpSpPr>
          <p:cNvPr id="21" name="Group 20">
            <a:extLst>
              <a:ext uri="{FF2B5EF4-FFF2-40B4-BE49-F238E27FC236}">
                <a16:creationId xmlns:a16="http://schemas.microsoft.com/office/drawing/2014/main" id="{A4E73BA3-4886-C4E8-5C4D-6030B9BE11AF}"/>
              </a:ext>
            </a:extLst>
          </p:cNvPr>
          <p:cNvGrpSpPr/>
          <p:nvPr/>
        </p:nvGrpSpPr>
        <p:grpSpPr>
          <a:xfrm>
            <a:off x="876777" y="1694087"/>
            <a:ext cx="775738" cy="775738"/>
            <a:chOff x="4914900" y="1326456"/>
            <a:chExt cx="1104900" cy="1104900"/>
          </a:xfrm>
        </p:grpSpPr>
        <p:sp>
          <p:nvSpPr>
            <p:cNvPr id="20" name="Rectangle: Rounded Corners 19">
              <a:extLst>
                <a:ext uri="{FF2B5EF4-FFF2-40B4-BE49-F238E27FC236}">
                  <a16:creationId xmlns:a16="http://schemas.microsoft.com/office/drawing/2014/main" id="{F2063D5B-757E-C0DE-73E6-8A354168AFE4}"/>
                </a:ext>
              </a:extLst>
            </p:cNvPr>
            <p:cNvSpPr/>
            <p:nvPr/>
          </p:nvSpPr>
          <p:spPr>
            <a:xfrm>
              <a:off x="4914900" y="1326456"/>
              <a:ext cx="1104900" cy="1104900"/>
            </a:xfrm>
            <a:prstGeom prst="roundRect">
              <a:avLst>
                <a:gd name="adj" fmla="val 25999"/>
              </a:avLst>
            </a:prstGeom>
            <a:solidFill>
              <a:srgbClr val="F9F1F6"/>
            </a:solidFill>
            <a:ln w="53975">
              <a:gradFill>
                <a:gsLst>
                  <a:gs pos="0">
                    <a:srgbClr val="F40366"/>
                  </a:gs>
                  <a:gs pos="100000">
                    <a:srgbClr val="F26E9F"/>
                  </a:gs>
                </a:gsLst>
                <a:lin ang="5400000" scaled="1"/>
              </a:gradFill>
            </a:ln>
            <a:effectLst>
              <a:glow rad="203200">
                <a:schemeClr val="tx1">
                  <a:alpha val="14000"/>
                </a:schemeClr>
              </a:glow>
              <a:innerShdw blurRad="127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Pie chart with solid fill">
              <a:extLst>
                <a:ext uri="{FF2B5EF4-FFF2-40B4-BE49-F238E27FC236}">
                  <a16:creationId xmlns:a16="http://schemas.microsoft.com/office/drawing/2014/main" id="{878A8EA4-6648-30A6-71EE-F93C8E1991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0150" y="1421706"/>
              <a:ext cx="914400" cy="914400"/>
            </a:xfrm>
            <a:prstGeom prst="rect">
              <a:avLst/>
            </a:prstGeom>
          </p:spPr>
        </p:pic>
      </p:grpSp>
      <p:sp>
        <p:nvSpPr>
          <p:cNvPr id="22" name="Oval 21">
            <a:extLst>
              <a:ext uri="{FF2B5EF4-FFF2-40B4-BE49-F238E27FC236}">
                <a16:creationId xmlns:a16="http://schemas.microsoft.com/office/drawing/2014/main" id="{D94CF447-D7D4-427D-1A7F-E7AA7AE3082A}"/>
              </a:ext>
            </a:extLst>
          </p:cNvPr>
          <p:cNvSpPr/>
          <p:nvPr/>
        </p:nvSpPr>
        <p:spPr>
          <a:xfrm>
            <a:off x="7104835" y="1100603"/>
            <a:ext cx="674895" cy="674895"/>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40F0C3D-A555-48E3-DC58-1E61BA97ED60}"/>
              </a:ext>
            </a:extLst>
          </p:cNvPr>
          <p:cNvSpPr/>
          <p:nvPr/>
        </p:nvSpPr>
        <p:spPr>
          <a:xfrm>
            <a:off x="-318065" y="4746683"/>
            <a:ext cx="1034141" cy="1034141"/>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D9E116FD-F648-507D-F39D-1B89C4539F99}"/>
              </a:ext>
            </a:extLst>
          </p:cNvPr>
          <p:cNvSpPr/>
          <p:nvPr/>
        </p:nvSpPr>
        <p:spPr>
          <a:xfrm>
            <a:off x="-6751491" y="-5317011"/>
            <a:ext cx="6271074" cy="780585"/>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725"/>
            <a:r>
              <a:rPr lang="vi-VN" sz="2000" b="1">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2000" b="1">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F1FE2280-1A35-BE72-2F10-B59FB2FBAFF4}"/>
              </a:ext>
            </a:extLst>
          </p:cNvPr>
          <p:cNvSpPr/>
          <p:nvPr/>
        </p:nvSpPr>
        <p:spPr>
          <a:xfrm>
            <a:off x="-6678688" y="-5238049"/>
            <a:ext cx="622661" cy="622661"/>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Calibri" panose="020F0502020204030204" pitchFamily="34" charset="0"/>
                <a:cs typeface="Calibri" panose="020F0502020204030204" pitchFamily="34" charset="0"/>
              </a:rPr>
              <a:t>I</a:t>
            </a:r>
            <a:endParaRPr lang="en-US" sz="2800" b="1">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C52A7357-57C6-92FD-B23C-6B34DC476323}"/>
              </a:ext>
            </a:extLst>
          </p:cNvPr>
          <p:cNvSpPr/>
          <p:nvPr/>
        </p:nvSpPr>
        <p:spPr>
          <a:xfrm>
            <a:off x="-6751491" y="-3017367"/>
            <a:ext cx="6271074" cy="780585"/>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725">
              <a:tabLst>
                <a:tab pos="0" algn="l"/>
              </a:tabLst>
            </a:pPr>
            <a:r>
              <a:rPr lang="vi-VN" sz="2000" b="1">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2000" b="1">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0D1B089A-2D7F-EB77-4F2F-F00AC21362FC}"/>
              </a:ext>
            </a:extLst>
          </p:cNvPr>
          <p:cNvSpPr/>
          <p:nvPr/>
        </p:nvSpPr>
        <p:spPr>
          <a:xfrm>
            <a:off x="-6678688" y="-2938405"/>
            <a:ext cx="622661" cy="622661"/>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800" b="1">
                <a:latin typeface="Calibri" panose="020F0502020204030204" pitchFamily="34" charset="0"/>
                <a:cs typeface="Calibri" panose="020F0502020204030204" pitchFamily="34" charset="0"/>
              </a:rPr>
              <a:t>II</a:t>
            </a:r>
            <a:endParaRPr lang="en-US" sz="2800" b="1">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5B1AD62A-C47E-E388-E8AE-C8C7930331E5}"/>
              </a:ext>
            </a:extLst>
          </p:cNvPr>
          <p:cNvSpPr/>
          <p:nvPr/>
        </p:nvSpPr>
        <p:spPr>
          <a:xfrm>
            <a:off x="-6751491" y="-494981"/>
            <a:ext cx="6271074" cy="780585"/>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725"/>
            <a:r>
              <a:rPr lang="vi-VN" sz="2000" b="1">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THỐNG KÊ TRONG ĐỜI SỐNG</a:t>
            </a:r>
          </a:p>
        </p:txBody>
      </p:sp>
      <p:sp>
        <p:nvSpPr>
          <p:cNvPr id="8" name="Oval 7">
            <a:extLst>
              <a:ext uri="{FF2B5EF4-FFF2-40B4-BE49-F238E27FC236}">
                <a16:creationId xmlns:a16="http://schemas.microsoft.com/office/drawing/2014/main" id="{E2D2A79F-6C61-83D0-4C52-85829D6E94A6}"/>
              </a:ext>
            </a:extLst>
          </p:cNvPr>
          <p:cNvSpPr/>
          <p:nvPr/>
        </p:nvSpPr>
        <p:spPr>
          <a:xfrm>
            <a:off x="-6678688" y="-416019"/>
            <a:ext cx="622661" cy="622661"/>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800" b="1">
                <a:latin typeface="Calibri" panose="020F0502020204030204" pitchFamily="34" charset="0"/>
                <a:cs typeface="Calibri" panose="020F0502020204030204" pitchFamily="34" charset="0"/>
              </a:rPr>
              <a:t>III</a:t>
            </a:r>
            <a:endParaRPr lang="en-US" sz="2800" b="1">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3FBAD8DE-2AC4-3205-B89C-AAE145532645}"/>
              </a:ext>
            </a:extLst>
          </p:cNvPr>
          <p:cNvSpPr/>
          <p:nvPr/>
        </p:nvSpPr>
        <p:spPr>
          <a:xfrm>
            <a:off x="-6751491" y="1637112"/>
            <a:ext cx="6271074" cy="780585"/>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725"/>
            <a:r>
              <a:rPr lang="vi-VN" sz="2000" b="1">
                <a:ln cap="rnd">
                  <a:solidFill>
                    <a:schemeClr val="tx1"/>
                  </a:solidFill>
                </a:ln>
                <a:solidFill>
                  <a:schemeClr val="tx1"/>
                </a:solidFill>
                <a:latin typeface="Calibri" panose="020F0502020204030204" pitchFamily="34" charset="0"/>
                <a:cs typeface="Calibri" panose="020F0502020204030204" pitchFamily="34" charset="0"/>
              </a:rPr>
              <a:t>KẾT LUẬN</a:t>
            </a:r>
            <a:endParaRPr lang="en-US" sz="2000" b="1">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AEC5E76A-5D5C-372C-76ED-A7ED99DFD3C7}"/>
              </a:ext>
            </a:extLst>
          </p:cNvPr>
          <p:cNvSpPr/>
          <p:nvPr/>
        </p:nvSpPr>
        <p:spPr>
          <a:xfrm>
            <a:off x="-6678688" y="1716074"/>
            <a:ext cx="622661" cy="622661"/>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800" b="1">
                <a:latin typeface="Calibri" panose="020F0502020204030204" pitchFamily="34" charset="0"/>
                <a:cs typeface="Calibri" panose="020F0502020204030204" pitchFamily="34" charset="0"/>
              </a:rPr>
              <a:t>IV</a:t>
            </a:r>
            <a:endParaRPr lang="en-US" sz="2800" b="1">
              <a:latin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8913AC3A-15EE-6EDF-FDCE-B9C29D1EFB85}"/>
              </a:ext>
            </a:extLst>
          </p:cNvPr>
          <p:cNvSpPr/>
          <p:nvPr/>
        </p:nvSpPr>
        <p:spPr>
          <a:xfrm>
            <a:off x="7609705" y="7154919"/>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3394FE-22DC-1D54-0AD6-51333E6F49B7}"/>
              </a:ext>
            </a:extLst>
          </p:cNvPr>
          <p:cNvSpPr txBox="1"/>
          <p:nvPr/>
        </p:nvSpPr>
        <p:spPr>
          <a:xfrm>
            <a:off x="7746358" y="7228934"/>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14" name="TextBox 13">
            <a:extLst>
              <a:ext uri="{FF2B5EF4-FFF2-40B4-BE49-F238E27FC236}">
                <a16:creationId xmlns:a16="http://schemas.microsoft.com/office/drawing/2014/main" id="{3E220D64-574A-F896-F039-B25FCDA0CCD4}"/>
              </a:ext>
            </a:extLst>
          </p:cNvPr>
          <p:cNvSpPr txBox="1"/>
          <p:nvPr/>
        </p:nvSpPr>
        <p:spPr>
          <a:xfrm>
            <a:off x="-17362" y="4850844"/>
            <a:ext cx="5921998" cy="461665"/>
          </a:xfrm>
          <a:prstGeom prst="rect">
            <a:avLst/>
          </a:prstGeom>
          <a:noFill/>
        </p:spPr>
        <p:txBody>
          <a:bodyPr wrap="square" rtlCol="0">
            <a:spAutoFit/>
          </a:bodyPr>
          <a:lstStyle/>
          <a:p>
            <a:pPr algn="ctr"/>
            <a:r>
              <a:rPr lang="vi-VN" sz="2400" b="1" dirty="0">
                <a:ln cap="rnd">
                  <a:solidFill>
                    <a:schemeClr val="bg1"/>
                  </a:solidFill>
                </a:ln>
                <a:solidFill>
                  <a:srgbClr val="1D010C"/>
                </a:solidFill>
                <a:cs typeface="Aharoni" panose="02010803020104030203" pitchFamily="2" charset="-79"/>
              </a:rPr>
              <a:t>Báo cáo viên: </a:t>
            </a:r>
            <a:r>
              <a:rPr lang="en-US" sz="2400" b="1" dirty="0">
                <a:ln cap="rnd">
                  <a:solidFill>
                    <a:schemeClr val="bg1"/>
                  </a:solidFill>
                </a:ln>
                <a:solidFill>
                  <a:srgbClr val="1D010C"/>
                </a:solidFill>
                <a:latin typeface="Amasis MT Pro Black" panose="02040A04050005020304" pitchFamily="18" charset="0"/>
                <a:cs typeface="Aharoni" panose="02010803020104030203" pitchFamily="2" charset="-79"/>
              </a:rPr>
              <a:t>Th.</a:t>
            </a:r>
            <a:r>
              <a:rPr lang="vi-VN" sz="2400" b="1" dirty="0">
                <a:ln cap="rnd">
                  <a:solidFill>
                    <a:schemeClr val="bg1"/>
                  </a:solidFill>
                </a:ln>
                <a:solidFill>
                  <a:srgbClr val="1D010C"/>
                </a:solidFill>
                <a:cs typeface="Aharoni" panose="02010803020104030203" pitchFamily="2" charset="-79"/>
              </a:rPr>
              <a:t>S</a:t>
            </a:r>
            <a:r>
              <a:rPr lang="en-US" sz="2400" b="1" dirty="0" err="1">
                <a:ln cap="rnd">
                  <a:solidFill>
                    <a:schemeClr val="bg1"/>
                  </a:solidFill>
                </a:ln>
                <a:solidFill>
                  <a:srgbClr val="1D010C"/>
                </a:solidFill>
                <a:latin typeface="Amasis MT Pro Black" panose="02040A04050005020304" pitchFamily="18" charset="0"/>
                <a:cs typeface="Aharoni" panose="02010803020104030203" pitchFamily="2" charset="-79"/>
              </a:rPr>
              <a:t>i</a:t>
            </a:r>
            <a:r>
              <a:rPr lang="en-US" sz="2400" b="1" dirty="0">
                <a:ln cap="rnd">
                  <a:solidFill>
                    <a:schemeClr val="bg1"/>
                  </a:solidFill>
                </a:ln>
                <a:solidFill>
                  <a:srgbClr val="1D010C"/>
                </a:solidFill>
                <a:latin typeface="Amasis MT Pro Black" panose="02040A04050005020304" pitchFamily="18" charset="0"/>
                <a:cs typeface="Aharoni" panose="02010803020104030203" pitchFamily="2" charset="-79"/>
              </a:rPr>
              <a:t>̃ </a:t>
            </a:r>
            <a:r>
              <a:rPr lang="en-US" sz="2400" b="1" dirty="0" err="1">
                <a:ln cap="rnd">
                  <a:solidFill>
                    <a:schemeClr val="bg1"/>
                  </a:solidFill>
                </a:ln>
                <a:solidFill>
                  <a:srgbClr val="1D010C"/>
                </a:solidFill>
                <a:latin typeface="Amasis MT Pro Black" panose="02040A04050005020304" pitchFamily="18" charset="0"/>
                <a:cs typeface="Aharoni" panose="02010803020104030203" pitchFamily="2" charset="-79"/>
              </a:rPr>
              <a:t>Dương</a:t>
            </a:r>
            <a:r>
              <a:rPr lang="en-US" sz="2400" b="1" dirty="0">
                <a:ln cap="rnd">
                  <a:solidFill>
                    <a:schemeClr val="bg1"/>
                  </a:solidFill>
                </a:ln>
                <a:solidFill>
                  <a:srgbClr val="1D010C"/>
                </a:solidFill>
                <a:latin typeface="Amasis MT Pro Black" panose="02040A04050005020304" pitchFamily="18" charset="0"/>
                <a:cs typeface="Aharoni" panose="02010803020104030203" pitchFamily="2" charset="-79"/>
              </a:rPr>
              <a:t> Anh Khoa</a:t>
            </a:r>
          </a:p>
        </p:txBody>
      </p:sp>
    </p:spTree>
    <p:extLst>
      <p:ext uri="{BB962C8B-B14F-4D97-AF65-F5344CB8AC3E}">
        <p14:creationId xmlns:p14="http://schemas.microsoft.com/office/powerpoint/2010/main" val="4075611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52E41-A50B-A1C0-ACC7-5CD170D9E6AE}"/>
              </a:ext>
            </a:extLst>
          </p:cNvPr>
          <p:cNvSpPr>
            <a:spLocks noGrp="1"/>
          </p:cNvSpPr>
          <p:nvPr>
            <p:ph type="ctrTitle"/>
          </p:nvPr>
        </p:nvSpPr>
        <p:spPr>
          <a:xfrm>
            <a:off x="1733471" y="3106733"/>
            <a:ext cx="7562000" cy="2349707"/>
          </a:xfrm>
        </p:spPr>
        <p:txBody>
          <a:bodyPr/>
          <a:lstStyle/>
          <a:p>
            <a:r>
              <a:rPr lang="en-US" sz="3600" b="1" dirty="0">
                <a:solidFill>
                  <a:schemeClr val="bg1"/>
                </a:solidFill>
              </a:rPr>
              <a:t>https://www.youtube.com/watch?v=SDZQWwbvOq0&amp;t=6s&amp;ab_channel=V%C3%A0iPh%C3%BAt%C4%90%E1%BB%83H%E1%BB%8Dc</a:t>
            </a:r>
          </a:p>
        </p:txBody>
      </p:sp>
      <p:sp>
        <p:nvSpPr>
          <p:cNvPr id="3" name="TextBox 2">
            <a:extLst>
              <a:ext uri="{FF2B5EF4-FFF2-40B4-BE49-F238E27FC236}">
                <a16:creationId xmlns:a16="http://schemas.microsoft.com/office/drawing/2014/main" id="{191D522F-B5BF-E719-0412-680C006B792B}"/>
              </a:ext>
            </a:extLst>
          </p:cNvPr>
          <p:cNvSpPr txBox="1"/>
          <p:nvPr/>
        </p:nvSpPr>
        <p:spPr>
          <a:xfrm>
            <a:off x="822623" y="2134142"/>
            <a:ext cx="9056319" cy="584775"/>
          </a:xfrm>
          <a:prstGeom prst="rect">
            <a:avLst/>
          </a:prstGeom>
          <a:noFill/>
        </p:spPr>
        <p:txBody>
          <a:bodyPr wrap="square" rtlCol="0">
            <a:spAutoFit/>
          </a:bodyPr>
          <a:lstStyle/>
          <a:p>
            <a:pPr algn="l"/>
            <a:r>
              <a:rPr lang="en-US" sz="3200" b="1" dirty="0">
                <a:solidFill>
                  <a:schemeClr val="bg1"/>
                </a:solidFill>
                <a:latin typeface="Calibri" panose="020F0502020204030204" pitchFamily="34" charset="0"/>
                <a:cs typeface="Calibri" panose="020F0502020204030204" pitchFamily="34" charset="0"/>
              </a:rPr>
              <a:t>Link </a:t>
            </a:r>
            <a:r>
              <a:rPr lang="en-US" sz="3200" b="1" dirty="0" err="1">
                <a:solidFill>
                  <a:schemeClr val="bg1"/>
                </a:solidFill>
                <a:latin typeface="Calibri" panose="020F0502020204030204" pitchFamily="34" charset="0"/>
                <a:cs typeface="Calibri" panose="020F0502020204030204" pitchFamily="34" charset="0"/>
              </a:rPr>
              <a:t>youtube</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các</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ứng</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dụng</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xác</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suất</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trong</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cuộc</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sống</a:t>
            </a:r>
            <a:endParaRPr lang="en-US" sz="32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4120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6A4873-8ABF-0421-358A-DBE7A85F010C}"/>
              </a:ext>
            </a:extLst>
          </p:cNvPr>
          <p:cNvSpPr txBox="1"/>
          <p:nvPr/>
        </p:nvSpPr>
        <p:spPr>
          <a:xfrm>
            <a:off x="4360724" y="704140"/>
            <a:ext cx="4118258" cy="707886"/>
          </a:xfrm>
          <a:prstGeom prst="rect">
            <a:avLst/>
          </a:prstGeom>
          <a:noFill/>
        </p:spPr>
        <p:txBody>
          <a:bodyPr wrap="square" rtlCol="0">
            <a:spAutoFit/>
          </a:bodyPr>
          <a:lstStyle/>
          <a:p>
            <a:pPr algn="l"/>
            <a:r>
              <a:rPr lang="en-US" sz="4000" b="1" dirty="0">
                <a:solidFill>
                  <a:schemeClr val="bg1"/>
                </a:solidFill>
                <a:latin typeface="Calibri" panose="020F0502020204030204" pitchFamily="34" charset="0"/>
                <a:cs typeface="Calibri" panose="020F0502020204030204" pitchFamily="34" charset="0"/>
              </a:rPr>
              <a:t>Link </a:t>
            </a:r>
            <a:r>
              <a:rPr lang="en-US" sz="4000" b="1" dirty="0" err="1">
                <a:solidFill>
                  <a:schemeClr val="bg1"/>
                </a:solidFill>
                <a:latin typeface="Calibri" panose="020F0502020204030204" pitchFamily="34" charset="0"/>
                <a:cs typeface="Calibri" panose="020F0502020204030204" pitchFamily="34" charset="0"/>
              </a:rPr>
              <a:t>Geogebra</a:t>
            </a:r>
            <a:endParaRPr lang="en-US" sz="4000" b="1"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011E26C-BBE9-3E34-D39D-86CE0195D259}"/>
              </a:ext>
            </a:extLst>
          </p:cNvPr>
          <p:cNvSpPr txBox="1"/>
          <p:nvPr/>
        </p:nvSpPr>
        <p:spPr>
          <a:xfrm>
            <a:off x="-15494696" y="2605506"/>
            <a:ext cx="37167853" cy="369332"/>
          </a:xfrm>
          <a:prstGeom prst="rect">
            <a:avLst/>
          </a:prstGeom>
          <a:noFill/>
        </p:spPr>
        <p:txBody>
          <a:bodyPr wrap="square">
            <a:spAutoFit/>
          </a:bodyPr>
          <a:lstStyle/>
          <a:p>
            <a:r>
              <a:rPr lang="en-US" sz="1800" b="1" dirty="0">
                <a:solidFill>
                  <a:srgbClr val="00B050"/>
                </a:solidFill>
                <a:effectLst/>
                <a:latin typeface="Times New Roman" panose="02020603050405020304" pitchFamily="18" charset="0"/>
                <a:ea typeface="Calibri" panose="020F0502020204030204" pitchFamily="34" charset="0"/>
              </a:rPr>
              <a:t>https://www.geogebra.org/m/ryeyf8vw</a:t>
            </a:r>
            <a:endParaRPr lang="en-US" dirty="0"/>
          </a:p>
        </p:txBody>
      </p:sp>
      <p:sp>
        <p:nvSpPr>
          <p:cNvPr id="12" name="TextBox 11">
            <a:extLst>
              <a:ext uri="{FF2B5EF4-FFF2-40B4-BE49-F238E27FC236}">
                <a16:creationId xmlns:a16="http://schemas.microsoft.com/office/drawing/2014/main" id="{98CE7A66-C2E7-4ECA-D6A0-2CC8AB70D150}"/>
              </a:ext>
            </a:extLst>
          </p:cNvPr>
          <p:cNvSpPr txBox="1"/>
          <p:nvPr/>
        </p:nvSpPr>
        <p:spPr>
          <a:xfrm>
            <a:off x="1170206" y="2313118"/>
            <a:ext cx="5799551" cy="1323439"/>
          </a:xfrm>
          <a:prstGeom prst="rect">
            <a:avLst/>
          </a:prstGeom>
          <a:noFill/>
        </p:spPr>
        <p:txBody>
          <a:bodyPr wrap="square" rtlCol="0">
            <a:spAutoFit/>
          </a:bodyPr>
          <a:lstStyle/>
          <a:p>
            <a:pPr algn="l"/>
            <a:r>
              <a:rPr lang="en-US" sz="4000" b="1" dirty="0">
                <a:solidFill>
                  <a:schemeClr val="bg1"/>
                </a:solidFill>
                <a:effectLst/>
                <a:latin typeface="Times New Roman" panose="02020603050405020304" pitchFamily="18" charset="0"/>
                <a:ea typeface="Calibri" panose="020F0502020204030204" pitchFamily="34" charset="0"/>
              </a:rPr>
              <a:t>https://www.geogebra.org/m/ryeyf8vw</a:t>
            </a:r>
            <a:endParaRPr lang="en-US" sz="4000" dirty="0">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4707C92-B3CF-151F-5D97-736DBBC6D626}"/>
              </a:ext>
            </a:extLst>
          </p:cNvPr>
          <p:cNvSpPr txBox="1"/>
          <p:nvPr/>
        </p:nvSpPr>
        <p:spPr>
          <a:xfrm>
            <a:off x="1170206" y="4168318"/>
            <a:ext cx="5536504" cy="1323439"/>
          </a:xfrm>
          <a:prstGeom prst="rect">
            <a:avLst/>
          </a:prstGeom>
          <a:noFill/>
        </p:spPr>
        <p:txBody>
          <a:bodyPr wrap="square" rtlCol="0">
            <a:spAutoFit/>
          </a:bodyPr>
          <a:lstStyle/>
          <a:p>
            <a:pPr algn="l"/>
            <a:r>
              <a:rPr lang="en-US" sz="4000" b="1" dirty="0">
                <a:solidFill>
                  <a:schemeClr val="bg1"/>
                </a:solidFill>
                <a:effectLst/>
                <a:latin typeface="Times New Roman" panose="02020603050405020304" pitchFamily="18" charset="0"/>
                <a:ea typeface="Calibri" panose="020F0502020204030204" pitchFamily="34" charset="0"/>
              </a:rPr>
              <a:t>https://www.geogebra.org/classic/GG6MwJfn </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4217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F8FA-23AB-4AF5-BD2E-1F058895BCF6}"/>
              </a:ext>
            </a:extLst>
          </p:cNvPr>
          <p:cNvSpPr>
            <a:spLocks noGrp="1"/>
          </p:cNvSpPr>
          <p:nvPr>
            <p:ph type="ctrTitle"/>
          </p:nvPr>
        </p:nvSpPr>
        <p:spPr>
          <a:xfrm>
            <a:off x="997527" y="813820"/>
            <a:ext cx="9761517" cy="2843779"/>
          </a:xfrm>
        </p:spPr>
        <p:txBody>
          <a:bodyPr/>
          <a:lstStyle/>
          <a:p>
            <a:pPr marL="0" marR="0">
              <a:lnSpc>
                <a:spcPct val="107000"/>
              </a:lnSpc>
              <a:spcBef>
                <a:spcPts val="0"/>
              </a:spcBef>
              <a:spcAft>
                <a:spcPts val="800"/>
              </a:spcAft>
            </a:pPr>
            <a:r>
              <a:rPr lang="en-US" sz="3200" b="1" dirty="0">
                <a:latin typeface="Calibri" panose="020F0502020204030204" pitchFamily="34" charset="0"/>
                <a:ea typeface="Calibri" panose="020F0502020204030204" pitchFamily="34" charset="0"/>
                <a:cs typeface="Times New Roman" panose="02020603050405020304" pitchFamily="18" charset="0"/>
              </a:rPr>
              <a:t>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Link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tro</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chơi</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Baamboozle</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r>
              <a:rPr lang="en-US" sz="3200" dirty="0">
                <a:effectLst/>
                <a:latin typeface="Calibri" panose="020F0502020204030204" pitchFamily="34" charset="0"/>
                <a:ea typeface="Calibri" panose="020F0502020204030204" pitchFamily="34" charset="0"/>
                <a:cs typeface="Times New Roman" panose="02020603050405020304" pitchFamily="18" charset="0"/>
              </a:rPr>
              <a:t>https://www.baamboozle.com/classic/1422715/4?&amp;timer=30&amp;hg=1&amp;eg=1&amp;aca=1&amp;pups=1,2,3,4,5,6,7,8,9,10,11,12,14,15,16,17</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pic>
        <p:nvPicPr>
          <p:cNvPr id="4" name="Picture 3">
            <a:extLst>
              <a:ext uri="{FF2B5EF4-FFF2-40B4-BE49-F238E27FC236}">
                <a16:creationId xmlns:a16="http://schemas.microsoft.com/office/drawing/2014/main" id="{77DC5C7B-7D28-3222-F2E4-66030AFC8C29}"/>
              </a:ext>
            </a:extLst>
          </p:cNvPr>
          <p:cNvPicPr>
            <a:picLocks noChangeAspect="1"/>
          </p:cNvPicPr>
          <p:nvPr/>
        </p:nvPicPr>
        <p:blipFill rotWithShape="1">
          <a:blip r:embed="rId2"/>
          <a:srcRect l="34870" t="46754" r="36689" b="20692"/>
          <a:stretch/>
        </p:blipFill>
        <p:spPr>
          <a:xfrm>
            <a:off x="2297875" y="3123210"/>
            <a:ext cx="7160820" cy="3408217"/>
          </a:xfrm>
          <a:prstGeom prst="rect">
            <a:avLst/>
          </a:prstGeom>
        </p:spPr>
      </p:pic>
    </p:spTree>
    <p:extLst>
      <p:ext uri="{BB962C8B-B14F-4D97-AF65-F5344CB8AC3E}">
        <p14:creationId xmlns:p14="http://schemas.microsoft.com/office/powerpoint/2010/main" val="1573260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C4A41B14-D098-7399-D7B7-76FFE2FC5F51}"/>
              </a:ext>
            </a:extLst>
          </p:cNvPr>
          <p:cNvSpPr/>
          <p:nvPr/>
        </p:nvSpPr>
        <p:spPr>
          <a:xfrm>
            <a:off x="-314084" y="929497"/>
            <a:ext cx="5921998" cy="5921998"/>
          </a:xfrm>
          <a:prstGeom prst="ellipse">
            <a:avLst/>
          </a:prstGeom>
          <a:noFill/>
          <a:ln>
            <a:solidFill>
              <a:srgbClr val="F2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atistic and Observatories">
            <a:extLst>
              <a:ext uri="{FF2B5EF4-FFF2-40B4-BE49-F238E27FC236}">
                <a16:creationId xmlns:a16="http://schemas.microsoft.com/office/drawing/2014/main" id="{02BE5606-C8B3-3BF0-FD25-B0AB20948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6" r="14034"/>
          <a:stretch/>
        </p:blipFill>
        <p:spPr bwMode="auto">
          <a:xfrm>
            <a:off x="8162868" y="1500487"/>
            <a:ext cx="7281746" cy="6428029"/>
          </a:xfrm>
          <a:prstGeom prst="roundRect">
            <a:avLst>
              <a:gd name="adj" fmla="val 12888"/>
            </a:avLst>
          </a:prstGeom>
          <a:noFill/>
          <a:ln w="76200">
            <a:gradFill>
              <a:gsLst>
                <a:gs pos="0">
                  <a:srgbClr val="F40366"/>
                </a:gs>
                <a:gs pos="100000">
                  <a:srgbClr val="F26E9F"/>
                </a:gs>
              </a:gsLst>
              <a:lin ang="5400000" scaled="1"/>
            </a:gradFill>
          </a:ln>
          <a:effectLst>
            <a:glow rad="203200">
              <a:schemeClr val="tx1">
                <a:alpha val="14000"/>
              </a:schemeClr>
            </a:glow>
            <a:innerShdw blurRad="190500">
              <a:prstClr val="black"/>
            </a:innerShd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858340EE-7F1C-8808-34E5-460261C8AC22}"/>
              </a:ext>
            </a:extLst>
          </p:cNvPr>
          <p:cNvSpPr/>
          <p:nvPr/>
        </p:nvSpPr>
        <p:spPr>
          <a:xfrm>
            <a:off x="388259" y="1099206"/>
            <a:ext cx="9480570" cy="1663274"/>
          </a:xfrm>
          <a:prstGeom prst="roundRect">
            <a:avLst>
              <a:gd name="adj" fmla="val 50000"/>
            </a:avLst>
          </a:prstGeom>
          <a:gradFill>
            <a:gsLst>
              <a:gs pos="0">
                <a:srgbClr val="F40366"/>
              </a:gs>
              <a:gs pos="100000">
                <a:srgbClr val="F26E9F"/>
              </a:gs>
            </a:gsLst>
            <a:lin ang="4200000" scaled="0"/>
          </a:gradFill>
          <a:ln w="635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BD73614-3824-DAE4-D8FF-18B9D6CEC5DC}"/>
              </a:ext>
            </a:extLst>
          </p:cNvPr>
          <p:cNvSpPr/>
          <p:nvPr/>
        </p:nvSpPr>
        <p:spPr>
          <a:xfrm>
            <a:off x="388259" y="1099206"/>
            <a:ext cx="9480570" cy="1663274"/>
          </a:xfrm>
          <a:prstGeom prst="roundRect">
            <a:avLst>
              <a:gd name="adj" fmla="val 26177"/>
            </a:avLst>
          </a:prstGeom>
          <a:gradFill>
            <a:gsLst>
              <a:gs pos="0">
                <a:srgbClr val="F40366"/>
              </a:gs>
              <a:gs pos="100000">
                <a:srgbClr val="F26E9F"/>
              </a:gs>
            </a:gsLst>
            <a:lin ang="4200000" scaled="0"/>
          </a:gradFill>
          <a:ln w="63500">
            <a:solidFill>
              <a:schemeClr val="bg1"/>
            </a:solidFill>
          </a:ln>
          <a:effectLst>
            <a:innerShdw blurRad="2921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4CF447-D7D4-427D-1A7F-E7AA7AE3082A}"/>
              </a:ext>
            </a:extLst>
          </p:cNvPr>
          <p:cNvSpPr/>
          <p:nvPr/>
        </p:nvSpPr>
        <p:spPr>
          <a:xfrm>
            <a:off x="10994519" y="921829"/>
            <a:ext cx="985278" cy="985278"/>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40F0C3D-A555-48E3-DC58-1E61BA97ED60}"/>
              </a:ext>
            </a:extLst>
          </p:cNvPr>
          <p:cNvSpPr/>
          <p:nvPr/>
        </p:nvSpPr>
        <p:spPr>
          <a:xfrm>
            <a:off x="-333648" y="5010250"/>
            <a:ext cx="1034141" cy="1034141"/>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7703662" y="6150583"/>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39CF21E-B863-1B57-0BC1-DC5258E177AD}"/>
              </a:ext>
            </a:extLst>
          </p:cNvPr>
          <p:cNvSpPr txBox="1"/>
          <p:nvPr/>
        </p:nvSpPr>
        <p:spPr>
          <a:xfrm>
            <a:off x="7840315" y="6354346"/>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936764" y="3023799"/>
            <a:ext cx="6271074" cy="780585"/>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725"/>
            <a:r>
              <a:rPr lang="vi-VN" sz="2000" b="1">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2000" b="1">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1009567" y="3102761"/>
            <a:ext cx="622661" cy="622661"/>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Calibri" panose="020F0502020204030204" pitchFamily="34" charset="0"/>
                <a:cs typeface="Calibri" panose="020F0502020204030204" pitchFamily="34" charset="0"/>
              </a:rPr>
              <a:t>I</a:t>
            </a:r>
            <a:endParaRPr lang="en-US" sz="2800"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936764" y="3957630"/>
            <a:ext cx="6271074" cy="780585"/>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725">
              <a:tabLst>
                <a:tab pos="0" algn="l"/>
              </a:tabLst>
            </a:pPr>
            <a:r>
              <a:rPr lang="en-US" sz="2000" b="1" dirty="0">
                <a:ln cap="rnd">
                  <a:solidFill>
                    <a:schemeClr val="tx1"/>
                  </a:solidFill>
                </a:ln>
                <a:solidFill>
                  <a:schemeClr val="tx1"/>
                </a:solidFill>
                <a:latin typeface="Calibri" panose="020F0502020204030204" pitchFamily="34" charset="0"/>
                <a:cs typeface="Calibri" panose="020F0502020204030204" pitchFamily="34" charset="0"/>
              </a:rPr>
              <a:t>NỘI DUNG</a:t>
            </a:r>
          </a:p>
        </p:txBody>
      </p:sp>
      <p:sp>
        <p:nvSpPr>
          <p:cNvPr id="7" name="Oval 6">
            <a:extLst>
              <a:ext uri="{FF2B5EF4-FFF2-40B4-BE49-F238E27FC236}">
                <a16:creationId xmlns:a16="http://schemas.microsoft.com/office/drawing/2014/main" id="{F72234B6-8784-94E8-9651-A70170A7CFD1}"/>
              </a:ext>
            </a:extLst>
          </p:cNvPr>
          <p:cNvSpPr/>
          <p:nvPr/>
        </p:nvSpPr>
        <p:spPr>
          <a:xfrm>
            <a:off x="1009567" y="4036592"/>
            <a:ext cx="622661" cy="622661"/>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800" b="1">
                <a:latin typeface="Calibri" panose="020F0502020204030204" pitchFamily="34" charset="0"/>
                <a:cs typeface="Calibri" panose="020F0502020204030204" pitchFamily="34" charset="0"/>
              </a:rPr>
              <a:t>II</a:t>
            </a:r>
            <a:endParaRPr lang="en-US" sz="2800"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936764" y="4891461"/>
            <a:ext cx="6271074" cy="780585"/>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725"/>
            <a:r>
              <a:rPr lang="en-US" sz="2000" b="1" dirty="0">
                <a:ln cap="rnd">
                  <a:solidFill>
                    <a:schemeClr val="tx1"/>
                  </a:solidFill>
                </a:ln>
                <a:solidFill>
                  <a:schemeClr val="tx1"/>
                </a:solidFill>
                <a:latin typeface="Calibri" panose="020F0502020204030204" pitchFamily="34" charset="0"/>
                <a:cs typeface="Calibri" panose="020F0502020204030204" pitchFamily="34" charset="0"/>
              </a:rPr>
              <a:t>KẾT LUẬN</a:t>
            </a:r>
            <a:endParaRPr lang="vi-VN" sz="2000" b="1" dirty="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67F2D4EF-AE37-C8C1-3450-359B5B745BB9}"/>
              </a:ext>
            </a:extLst>
          </p:cNvPr>
          <p:cNvSpPr/>
          <p:nvPr/>
        </p:nvSpPr>
        <p:spPr>
          <a:xfrm>
            <a:off x="1009567" y="4970423"/>
            <a:ext cx="622661" cy="622661"/>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800" b="1">
                <a:latin typeface="Calibri" panose="020F0502020204030204" pitchFamily="34" charset="0"/>
                <a:cs typeface="Calibri" panose="020F0502020204030204" pitchFamily="34" charset="0"/>
              </a:rPr>
              <a:t>III</a:t>
            </a:r>
            <a:endParaRPr lang="en-US" sz="2800" b="1">
              <a:latin typeface="Calibri" panose="020F0502020204030204" pitchFamily="34" charset="0"/>
              <a:cs typeface="Calibri" panose="020F0502020204030204" pitchFamily="34" charset="0"/>
            </a:endParaRPr>
          </a:p>
        </p:txBody>
      </p:sp>
      <p:pic>
        <p:nvPicPr>
          <p:cNvPr id="3" name="Picture 2" descr="Kiến thức cơ bản về Thống kê cho Data Analyst">
            <a:extLst>
              <a:ext uri="{FF2B5EF4-FFF2-40B4-BE49-F238E27FC236}">
                <a16:creationId xmlns:a16="http://schemas.microsoft.com/office/drawing/2014/main" id="{FC2BD8EF-6133-B785-CE6E-CD9A9C97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2" t="7369" r="13623" b="10527"/>
          <a:stretch/>
        </p:blipFill>
        <p:spPr bwMode="auto">
          <a:xfrm>
            <a:off x="10271628" y="431309"/>
            <a:ext cx="985278" cy="777278"/>
          </a:xfrm>
          <a:prstGeom prst="rect">
            <a:avLst/>
          </a:prstGeom>
          <a:solidFill>
            <a:srgbClr val="F41570"/>
          </a:solidFill>
          <a:ln w="76200">
            <a:solidFill>
              <a:srgbClr val="F415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0" name="TextBox 9">
            <a:extLst>
              <a:ext uri="{FF2B5EF4-FFF2-40B4-BE49-F238E27FC236}">
                <a16:creationId xmlns:a16="http://schemas.microsoft.com/office/drawing/2014/main" id="{ACA2CEC6-7D7B-5D6C-E309-B975BF39B070}"/>
              </a:ext>
            </a:extLst>
          </p:cNvPr>
          <p:cNvSpPr txBox="1"/>
          <p:nvPr/>
        </p:nvSpPr>
        <p:spPr>
          <a:xfrm>
            <a:off x="655272" y="1286379"/>
            <a:ext cx="8856102" cy="1384995"/>
          </a:xfrm>
          <a:prstGeom prst="rect">
            <a:avLst/>
          </a:prstGeom>
          <a:noFill/>
        </p:spPr>
        <p:txBody>
          <a:bodyPr wrap="square" rtlCol="0">
            <a:spAutoFit/>
          </a:bodyPr>
          <a:lstStyle/>
          <a:p>
            <a:pPr algn="ctr"/>
            <a:r>
              <a:rPr lang="vi-VN" sz="2800" b="1" dirty="0">
                <a:ln cap="rnd">
                  <a:solidFill>
                    <a:schemeClr val="bg1"/>
                  </a:solidFill>
                </a:ln>
                <a:solidFill>
                  <a:schemeClr val="bg1"/>
                </a:solidFill>
                <a:effectLst>
                  <a:glow rad="266700">
                    <a:schemeClr val="bg1">
                      <a:alpha val="15000"/>
                    </a:schemeClr>
                  </a:glow>
                </a:effectLst>
                <a:latin typeface="+mj-lt"/>
              </a:rPr>
              <a:t>TÌM HIỂU VỀ THỐNG KÊ VÀ XÁC SUẤT</a:t>
            </a:r>
            <a:r>
              <a:rPr lang="en-US" sz="2800" b="1" dirty="0">
                <a:ln cap="rnd">
                  <a:solidFill>
                    <a:schemeClr val="bg1"/>
                  </a:solidFill>
                </a:ln>
                <a:solidFill>
                  <a:schemeClr val="bg1"/>
                </a:solidFill>
                <a:effectLst>
                  <a:glow rad="266700">
                    <a:schemeClr val="bg1">
                      <a:alpha val="15000"/>
                    </a:schemeClr>
                  </a:glow>
                </a:effectLst>
                <a:latin typeface="+mj-lt"/>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TRONG</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CHƯƠNG TRÌNH GIÁO DỤC PHỔ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THÔNG</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2018</a:t>
            </a:r>
          </a:p>
          <a:p>
            <a:pPr algn="ct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TỪ</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BẬC</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TIỂU</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HỌC</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ĐẾN</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a:t>
            </a:r>
            <a:r>
              <a:rPr lang="en-US" sz="2800" b="1" dirty="0" err="1">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BẬC</a:t>
            </a:r>
            <a:r>
              <a:rPr lang="en-US" sz="28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 THCS</a:t>
            </a:r>
          </a:p>
        </p:txBody>
      </p:sp>
      <p:sp>
        <p:nvSpPr>
          <p:cNvPr id="9" name="TextBox 8">
            <a:extLst>
              <a:ext uri="{FF2B5EF4-FFF2-40B4-BE49-F238E27FC236}">
                <a16:creationId xmlns:a16="http://schemas.microsoft.com/office/drawing/2014/main" id="{29E8E3C1-A90C-F8C0-3724-84BCAC0919FA}"/>
              </a:ext>
            </a:extLst>
          </p:cNvPr>
          <p:cNvSpPr txBox="1"/>
          <p:nvPr/>
        </p:nvSpPr>
        <p:spPr>
          <a:xfrm>
            <a:off x="212203" y="103140"/>
            <a:ext cx="4502552" cy="830997"/>
          </a:xfrm>
          <a:prstGeom prst="rect">
            <a:avLst/>
          </a:prstGeom>
          <a:noFill/>
        </p:spPr>
        <p:txBody>
          <a:bodyPr wrap="square" rtlCol="0">
            <a:spAutoFit/>
          </a:bodyPr>
          <a:lstStyle/>
          <a:p>
            <a:pPr algn="ctr"/>
            <a:r>
              <a:rPr lang="vi-VN" sz="1600" b="1" dirty="0">
                <a:solidFill>
                  <a:sysClr val="windowText" lastClr="000000"/>
                </a:solidFill>
                <a:latin typeface="+mj-lt"/>
                <a:cs typeface="Calibri" panose="020F0502020204030204" pitchFamily="34" charset="0"/>
              </a:rPr>
              <a:t>ỦY BAN NHÂN DÂN THÀNH PHỐ THỦ ĐỨC</a:t>
            </a:r>
          </a:p>
          <a:p>
            <a:pPr algn="ctr"/>
            <a:r>
              <a:rPr lang="vi-VN" sz="1600" b="1" dirty="0">
                <a:solidFill>
                  <a:sysClr val="windowText" lastClr="000000"/>
                </a:solidFill>
                <a:latin typeface="+mj-lt"/>
                <a:cs typeface="Calibri" panose="020F0502020204030204" pitchFamily="34" charset="0"/>
              </a:rPr>
              <a:t>PHÒNG GIÁO DỤC VÀ ĐÀO TẠO</a:t>
            </a:r>
            <a:endParaRPr lang="en-US" sz="1600" b="1" dirty="0">
              <a:solidFill>
                <a:sysClr val="windowText" lastClr="000000"/>
              </a:solidFill>
              <a:latin typeface="Algerian" panose="04020705040A02060702" pitchFamily="82" charset="0"/>
              <a:cs typeface="Calibri" panose="020F0502020204030204" pitchFamily="34" charset="0"/>
            </a:endParaRPr>
          </a:p>
          <a:p>
            <a:pPr algn="ctr"/>
            <a:r>
              <a:rPr lang="en-US" sz="1600" b="1" dirty="0" err="1">
                <a:solidFill>
                  <a:sysClr val="windowText" lastClr="000000"/>
                </a:solidFill>
                <a:latin typeface="Algerian" panose="04020705040A02060702" pitchFamily="82" charset="0"/>
                <a:cs typeface="Calibri" panose="020F0502020204030204" pitchFamily="34" charset="0"/>
              </a:rPr>
              <a:t>TÔ</a:t>
            </a:r>
            <a:r>
              <a:rPr lang="en-US" sz="1600" b="1" dirty="0">
                <a:solidFill>
                  <a:sysClr val="windowText" lastClr="000000"/>
                </a:solidFill>
                <a:latin typeface="Algerian" panose="04020705040A02060702" pitchFamily="82" charset="0"/>
                <a:cs typeface="Calibri" panose="020F0502020204030204" pitchFamily="34" charset="0"/>
              </a:rPr>
              <a:t>̉ </a:t>
            </a:r>
            <a:r>
              <a:rPr lang="en-US" sz="1600" b="1" dirty="0" err="1">
                <a:solidFill>
                  <a:sysClr val="windowText" lastClr="000000"/>
                </a:solidFill>
                <a:latin typeface="Algerian" panose="04020705040A02060702" pitchFamily="82" charset="0"/>
                <a:cs typeface="Calibri" panose="020F0502020204030204" pitchFamily="34" charset="0"/>
              </a:rPr>
              <a:t>BÔ</a:t>
            </a:r>
            <a:r>
              <a:rPr lang="en-US" sz="1600" b="1" dirty="0">
                <a:solidFill>
                  <a:sysClr val="windowText" lastClr="000000"/>
                </a:solidFill>
                <a:latin typeface="Algerian" panose="04020705040A02060702" pitchFamily="82" charset="0"/>
                <a:cs typeface="Calibri" panose="020F0502020204030204" pitchFamily="34" charset="0"/>
              </a:rPr>
              <a:t>̣ </a:t>
            </a:r>
            <a:r>
              <a:rPr lang="en-US" sz="1600" b="1" dirty="0" err="1">
                <a:solidFill>
                  <a:sysClr val="windowText" lastClr="000000"/>
                </a:solidFill>
                <a:latin typeface="Algerian" panose="04020705040A02060702" pitchFamily="82" charset="0"/>
                <a:cs typeface="Calibri" panose="020F0502020204030204" pitchFamily="34" charset="0"/>
              </a:rPr>
              <a:t>MÔN</a:t>
            </a:r>
            <a:r>
              <a:rPr lang="en-US" sz="1600" b="1" dirty="0">
                <a:solidFill>
                  <a:sysClr val="windowText" lastClr="000000"/>
                </a:solidFill>
                <a:latin typeface="Algerian" panose="04020705040A02060702" pitchFamily="82" charset="0"/>
                <a:cs typeface="Calibri" panose="020F0502020204030204" pitchFamily="34" charset="0"/>
              </a:rPr>
              <a:t> </a:t>
            </a:r>
            <a:r>
              <a:rPr lang="en-US" sz="1600" b="1" dirty="0" err="1">
                <a:solidFill>
                  <a:sysClr val="windowText" lastClr="000000"/>
                </a:solidFill>
                <a:latin typeface="Algerian" panose="04020705040A02060702" pitchFamily="82" charset="0"/>
                <a:cs typeface="Calibri" panose="020F0502020204030204" pitchFamily="34" charset="0"/>
              </a:rPr>
              <a:t>TOÁN</a:t>
            </a:r>
            <a:r>
              <a:rPr lang="vi-VN" sz="1600" b="1" dirty="0">
                <a:solidFill>
                  <a:sysClr val="windowText" lastClr="000000"/>
                </a:solidFill>
                <a:latin typeface="+mj-lt"/>
                <a:cs typeface="Calibri" panose="020F0502020204030204" pitchFamily="34" charset="0"/>
              </a:rPr>
              <a:t> </a:t>
            </a:r>
          </a:p>
        </p:txBody>
      </p:sp>
    </p:spTree>
    <p:extLst>
      <p:ext uri="{BB962C8B-B14F-4D97-AF65-F5344CB8AC3E}">
        <p14:creationId xmlns:p14="http://schemas.microsoft.com/office/powerpoint/2010/main" val="2908029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C4A41B14-D098-7399-D7B7-76FFE2FC5F51}"/>
              </a:ext>
            </a:extLst>
          </p:cNvPr>
          <p:cNvSpPr/>
          <p:nvPr/>
        </p:nvSpPr>
        <p:spPr>
          <a:xfrm>
            <a:off x="-1220445" y="-1304185"/>
            <a:ext cx="5921998" cy="5921998"/>
          </a:xfrm>
          <a:prstGeom prst="ellipse">
            <a:avLst/>
          </a:prstGeom>
          <a:noFill/>
          <a:ln>
            <a:solidFill>
              <a:srgbClr val="F2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29D5155B-9983-6639-8776-03B45F688541}"/>
              </a:ext>
            </a:extLst>
          </p:cNvPr>
          <p:cNvSpPr/>
          <p:nvPr/>
        </p:nvSpPr>
        <p:spPr>
          <a:xfrm>
            <a:off x="2168030" y="986353"/>
            <a:ext cx="10912350" cy="5128109"/>
          </a:xfrm>
          <a:prstGeom prst="roundRect">
            <a:avLst>
              <a:gd name="adj" fmla="val 9358"/>
            </a:avLst>
          </a:prstGeom>
          <a:gradFill>
            <a:gsLst>
              <a:gs pos="0">
                <a:srgbClr val="F9F1F6"/>
              </a:gs>
              <a:gs pos="100000">
                <a:srgbClr val="F8AECA"/>
              </a:gs>
            </a:gsLst>
            <a:lin ang="17400000" scaled="0"/>
          </a:gradFill>
          <a:ln>
            <a:noFill/>
          </a:ln>
          <a:effectLst>
            <a:outerShdw blurRad="203200" dist="177800" dir="84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atistic and Observatories">
            <a:extLst>
              <a:ext uri="{FF2B5EF4-FFF2-40B4-BE49-F238E27FC236}">
                <a16:creationId xmlns:a16="http://schemas.microsoft.com/office/drawing/2014/main" id="{02BE5606-C8B3-3BF0-FD25-B0AB209488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36" r="14034"/>
          <a:stretch/>
        </p:blipFill>
        <p:spPr bwMode="auto">
          <a:xfrm>
            <a:off x="12921896" y="6692900"/>
            <a:ext cx="7281746" cy="6428029"/>
          </a:xfrm>
          <a:prstGeom prst="roundRect">
            <a:avLst>
              <a:gd name="adj" fmla="val 12888"/>
            </a:avLst>
          </a:prstGeom>
          <a:noFill/>
          <a:ln w="76200">
            <a:gradFill>
              <a:gsLst>
                <a:gs pos="0">
                  <a:srgbClr val="F40366"/>
                </a:gs>
                <a:gs pos="100000">
                  <a:srgbClr val="F26E9F"/>
                </a:gs>
              </a:gsLst>
              <a:lin ang="5400000" scaled="1"/>
            </a:gradFill>
          </a:ln>
          <a:effectLst>
            <a:glow rad="203200">
              <a:schemeClr val="tx1">
                <a:alpha val="14000"/>
              </a:schemeClr>
            </a:glow>
            <a:innerShdw blurRad="190500">
              <a:prstClr val="black"/>
            </a:inn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1" name="Group 20">
            <a:extLst>
              <a:ext uri="{FF2B5EF4-FFF2-40B4-BE49-F238E27FC236}">
                <a16:creationId xmlns:a16="http://schemas.microsoft.com/office/drawing/2014/main" id="{A4E73BA3-4886-C4E8-5C4D-6030B9BE11AF}"/>
              </a:ext>
            </a:extLst>
          </p:cNvPr>
          <p:cNvGrpSpPr/>
          <p:nvPr/>
        </p:nvGrpSpPr>
        <p:grpSpPr>
          <a:xfrm>
            <a:off x="1320897" y="-1206570"/>
            <a:ext cx="775738" cy="775738"/>
            <a:chOff x="4914900" y="1326456"/>
            <a:chExt cx="1104900" cy="1104900"/>
          </a:xfrm>
        </p:grpSpPr>
        <p:sp>
          <p:nvSpPr>
            <p:cNvPr id="20" name="Rectangle: Rounded Corners 19">
              <a:extLst>
                <a:ext uri="{FF2B5EF4-FFF2-40B4-BE49-F238E27FC236}">
                  <a16:creationId xmlns:a16="http://schemas.microsoft.com/office/drawing/2014/main" id="{F2063D5B-757E-C0DE-73E6-8A354168AFE4}"/>
                </a:ext>
              </a:extLst>
            </p:cNvPr>
            <p:cNvSpPr/>
            <p:nvPr/>
          </p:nvSpPr>
          <p:spPr>
            <a:xfrm>
              <a:off x="4914900" y="1326456"/>
              <a:ext cx="1104900" cy="1104900"/>
            </a:xfrm>
            <a:prstGeom prst="roundRect">
              <a:avLst>
                <a:gd name="adj" fmla="val 25999"/>
              </a:avLst>
            </a:prstGeom>
            <a:solidFill>
              <a:srgbClr val="F9F1F6"/>
            </a:solidFill>
            <a:ln w="53975">
              <a:gradFill>
                <a:gsLst>
                  <a:gs pos="0">
                    <a:srgbClr val="F40366"/>
                  </a:gs>
                  <a:gs pos="100000">
                    <a:srgbClr val="F26E9F"/>
                  </a:gs>
                </a:gsLst>
                <a:lin ang="5400000" scaled="1"/>
              </a:gradFill>
            </a:ln>
            <a:effectLst>
              <a:glow rad="203200">
                <a:schemeClr val="tx1">
                  <a:alpha val="14000"/>
                </a:schemeClr>
              </a:glow>
              <a:innerShdw blurRad="127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Pie chart with solid fill">
              <a:extLst>
                <a:ext uri="{FF2B5EF4-FFF2-40B4-BE49-F238E27FC236}">
                  <a16:creationId xmlns:a16="http://schemas.microsoft.com/office/drawing/2014/main" id="{878A8EA4-6648-30A6-71EE-F93C8E1991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0150" y="1421706"/>
              <a:ext cx="914400" cy="914400"/>
            </a:xfrm>
            <a:prstGeom prst="rect">
              <a:avLst/>
            </a:prstGeom>
          </p:spPr>
        </p:pic>
      </p:grpSp>
      <p:sp>
        <p:nvSpPr>
          <p:cNvPr id="22" name="Oval 21">
            <a:extLst>
              <a:ext uri="{FF2B5EF4-FFF2-40B4-BE49-F238E27FC236}">
                <a16:creationId xmlns:a16="http://schemas.microsoft.com/office/drawing/2014/main" id="{D94CF447-D7D4-427D-1A7F-E7AA7AE3082A}"/>
              </a:ext>
            </a:extLst>
          </p:cNvPr>
          <p:cNvSpPr/>
          <p:nvPr/>
        </p:nvSpPr>
        <p:spPr>
          <a:xfrm>
            <a:off x="11720355" y="497773"/>
            <a:ext cx="939452" cy="939452"/>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40F0C3D-A555-48E3-DC58-1E61BA97ED60}"/>
              </a:ext>
            </a:extLst>
          </p:cNvPr>
          <p:cNvSpPr/>
          <p:nvPr/>
        </p:nvSpPr>
        <p:spPr>
          <a:xfrm>
            <a:off x="-617422" y="5176236"/>
            <a:ext cx="1034141" cy="1034141"/>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305027"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3740807"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147932" y="2897025"/>
            <a:ext cx="7729873"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936C8825-9AC8-2A08-371D-61EFC7F41936}"/>
              </a:ext>
            </a:extLst>
          </p:cNvPr>
          <p:cNvSpPr txBox="1"/>
          <p:nvPr/>
        </p:nvSpPr>
        <p:spPr>
          <a:xfrm>
            <a:off x="2432490" y="1163640"/>
            <a:ext cx="9220534" cy="2347309"/>
          </a:xfrm>
          <a:prstGeom prst="rect">
            <a:avLst/>
          </a:prstGeom>
          <a:noFill/>
        </p:spPr>
        <p:txBody>
          <a:bodyPr wrap="square" rtlCol="0">
            <a:spAutoFit/>
          </a:bodyPr>
          <a:lstStyle/>
          <a:p>
            <a:pPr marL="342900" indent="-342900" algn="just">
              <a:lnSpc>
                <a:spcPct val="114000"/>
              </a:lnSpc>
              <a:buFontTx/>
              <a:buChar char="-"/>
            </a:pPr>
            <a:r>
              <a:rPr lang="en-US" sz="4400" dirty="0" err="1">
                <a:ln w="0">
                  <a:noFill/>
                </a:ln>
                <a:latin typeface="Times New Roman" panose="02020603050405020304" pitchFamily="18" charset="0"/>
                <a:cs typeface="Times New Roman" panose="02020603050405020304" pitchFamily="18" charset="0"/>
              </a:rPr>
              <a:t>Xã</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hội</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phát</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triển</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không</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ngừng</a:t>
            </a:r>
            <a:r>
              <a:rPr lang="en-US" sz="4400" dirty="0">
                <a:ln w="0">
                  <a:noFill/>
                </a:ln>
                <a:latin typeface="Times New Roman" panose="02020603050405020304" pitchFamily="18" charset="0"/>
                <a:cs typeface="Times New Roman" panose="02020603050405020304" pitchFamily="18" charset="0"/>
              </a:rPr>
              <a:t>.</a:t>
            </a:r>
          </a:p>
          <a:p>
            <a:pPr marL="342900" indent="-342900" algn="just">
              <a:lnSpc>
                <a:spcPct val="114000"/>
              </a:lnSpc>
              <a:buFontTx/>
              <a:buChar char="-"/>
            </a:pPr>
            <a:r>
              <a:rPr lang="en-US" sz="4400" dirty="0" err="1">
                <a:ln w="0">
                  <a:noFill/>
                </a:ln>
                <a:latin typeface="Times New Roman" panose="02020603050405020304" pitchFamily="18" charset="0"/>
                <a:cs typeface="Times New Roman" panose="02020603050405020304" pitchFamily="18" charset="0"/>
              </a:rPr>
              <a:t>Chương</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trình</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giáo</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dục</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cần</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phải</a:t>
            </a:r>
            <a:r>
              <a:rPr lang="en-US" sz="4400" dirty="0">
                <a:ln w="0">
                  <a:noFill/>
                </a:ln>
                <a:latin typeface="Times New Roman" panose="02020603050405020304" pitchFamily="18" charset="0"/>
                <a:cs typeface="Times New Roman" panose="02020603050405020304" pitchFamily="18" charset="0"/>
              </a:rPr>
              <a:t> </a:t>
            </a:r>
            <a:r>
              <a:rPr lang="en-US" sz="4400" b="1" dirty="0" err="1">
                <a:ln w="0">
                  <a:noFill/>
                </a:ln>
                <a:solidFill>
                  <a:srgbClr val="FF0000"/>
                </a:solidFill>
                <a:latin typeface="Times New Roman" panose="02020603050405020304" pitchFamily="18" charset="0"/>
                <a:cs typeface="Times New Roman" panose="02020603050405020304" pitchFamily="18" charset="0"/>
              </a:rPr>
              <a:t>thay</a:t>
            </a:r>
            <a:r>
              <a:rPr lang="en-US" sz="4400" b="1" dirty="0">
                <a:ln w="0">
                  <a:noFill/>
                </a:ln>
                <a:solidFill>
                  <a:srgbClr val="FF0000"/>
                </a:solidFill>
                <a:latin typeface="Times New Roman" panose="02020603050405020304" pitchFamily="18" charset="0"/>
                <a:cs typeface="Times New Roman" panose="02020603050405020304" pitchFamily="18" charset="0"/>
              </a:rPr>
              <a:t> </a:t>
            </a:r>
            <a:r>
              <a:rPr lang="en-US" sz="4400" b="1" dirty="0" err="1">
                <a:ln w="0">
                  <a:noFill/>
                </a:ln>
                <a:solidFill>
                  <a:srgbClr val="FF0000"/>
                </a:solidFill>
                <a:latin typeface="Times New Roman" panose="02020603050405020304" pitchFamily="18" charset="0"/>
                <a:cs typeface="Times New Roman" panose="02020603050405020304" pitchFamily="18" charset="0"/>
              </a:rPr>
              <a:t>đổi</a:t>
            </a:r>
            <a:r>
              <a:rPr lang="en-US" sz="4400" b="1" dirty="0">
                <a:ln w="0">
                  <a:noFill/>
                </a:ln>
                <a:solidFill>
                  <a:srgbClr val="FF0000"/>
                </a:solidFill>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để</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đáp</a:t>
            </a:r>
            <a:r>
              <a:rPr lang="en-US" sz="4400" dirty="0">
                <a:ln w="0">
                  <a:noFill/>
                </a:ln>
                <a:latin typeface="Times New Roman" panose="02020603050405020304" pitchFamily="18" charset="0"/>
                <a:cs typeface="Times New Roman" panose="02020603050405020304" pitchFamily="18" charset="0"/>
              </a:rPr>
              <a:t> </a:t>
            </a:r>
            <a:r>
              <a:rPr lang="en-US" sz="4400" dirty="0" err="1">
                <a:ln w="0">
                  <a:noFill/>
                </a:ln>
                <a:latin typeface="Times New Roman" panose="02020603050405020304" pitchFamily="18" charset="0"/>
                <a:cs typeface="Times New Roman" panose="02020603050405020304" pitchFamily="18" charset="0"/>
              </a:rPr>
              <a:t>ứng</a:t>
            </a:r>
            <a:r>
              <a:rPr lang="en-US" sz="4400" b="1" dirty="0">
                <a:ln w="0">
                  <a:noFill/>
                </a:ln>
                <a:solidFill>
                  <a:srgbClr val="FF0000"/>
                </a:solidFill>
                <a:latin typeface="Times New Roman" panose="02020603050405020304" pitchFamily="18" charset="0"/>
                <a:cs typeface="Times New Roman" panose="02020603050405020304" pitchFamily="18" charset="0"/>
              </a:rPr>
              <a:t> </a:t>
            </a:r>
            <a:r>
              <a:rPr lang="en-US" sz="4400" b="1" dirty="0" err="1">
                <a:ln w="0">
                  <a:noFill/>
                </a:ln>
                <a:solidFill>
                  <a:srgbClr val="FF0000"/>
                </a:solidFill>
                <a:latin typeface="Times New Roman" panose="02020603050405020304" pitchFamily="18" charset="0"/>
                <a:cs typeface="Times New Roman" panose="02020603050405020304" pitchFamily="18" charset="0"/>
              </a:rPr>
              <a:t>nhu</a:t>
            </a:r>
            <a:r>
              <a:rPr lang="en-US" sz="4400" b="1" dirty="0">
                <a:ln w="0">
                  <a:noFill/>
                </a:ln>
                <a:solidFill>
                  <a:srgbClr val="FF0000"/>
                </a:solidFill>
                <a:latin typeface="Times New Roman" panose="02020603050405020304" pitchFamily="18" charset="0"/>
                <a:cs typeface="Times New Roman" panose="02020603050405020304" pitchFamily="18" charset="0"/>
              </a:rPr>
              <a:t> </a:t>
            </a:r>
            <a:r>
              <a:rPr lang="en-US" sz="4400" b="1" dirty="0" err="1">
                <a:ln w="0">
                  <a:noFill/>
                </a:ln>
                <a:solidFill>
                  <a:srgbClr val="FF0000"/>
                </a:solidFill>
                <a:latin typeface="Times New Roman" panose="02020603050405020304" pitchFamily="18" charset="0"/>
                <a:cs typeface="Times New Roman" panose="02020603050405020304" pitchFamily="18" charset="0"/>
              </a:rPr>
              <a:t>cầu</a:t>
            </a:r>
            <a:r>
              <a:rPr lang="en-US" sz="4400" b="1" dirty="0">
                <a:ln w="0">
                  <a:noFill/>
                </a:ln>
                <a:solidFill>
                  <a:srgbClr val="FF0000"/>
                </a:solidFill>
                <a:latin typeface="Times New Roman" panose="02020603050405020304" pitchFamily="18" charset="0"/>
                <a:cs typeface="Times New Roman" panose="02020603050405020304" pitchFamily="18" charset="0"/>
              </a:rPr>
              <a:t> </a:t>
            </a:r>
            <a:r>
              <a:rPr lang="en-US" sz="4400" b="1" dirty="0" err="1">
                <a:ln w="0">
                  <a:noFill/>
                </a:ln>
                <a:solidFill>
                  <a:srgbClr val="FF0000"/>
                </a:solidFill>
                <a:latin typeface="Times New Roman" panose="02020603050405020304" pitchFamily="18" charset="0"/>
                <a:cs typeface="Times New Roman" panose="02020603050405020304" pitchFamily="18" charset="0"/>
              </a:rPr>
              <a:t>xã</a:t>
            </a:r>
            <a:r>
              <a:rPr lang="en-US" sz="4400" b="1" dirty="0">
                <a:ln w="0">
                  <a:noFill/>
                </a:ln>
                <a:solidFill>
                  <a:srgbClr val="FF0000"/>
                </a:solidFill>
                <a:latin typeface="Times New Roman" panose="02020603050405020304" pitchFamily="18" charset="0"/>
                <a:cs typeface="Times New Roman" panose="02020603050405020304" pitchFamily="18" charset="0"/>
              </a:rPr>
              <a:t> </a:t>
            </a:r>
            <a:r>
              <a:rPr lang="en-US" sz="4400" b="1" dirty="0" err="1">
                <a:ln w="0">
                  <a:noFill/>
                </a:ln>
                <a:solidFill>
                  <a:srgbClr val="FF0000"/>
                </a:solidFill>
                <a:latin typeface="Times New Roman" panose="02020603050405020304" pitchFamily="18" charset="0"/>
                <a:cs typeface="Times New Roman" panose="02020603050405020304" pitchFamily="18" charset="0"/>
              </a:rPr>
              <a:t>hội</a:t>
            </a:r>
            <a:r>
              <a:rPr lang="en-US" sz="4400" b="1" dirty="0">
                <a:ln w="0">
                  <a:noFill/>
                </a:ln>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E8C2F05E-F110-24A1-53AF-54AC3D4A39FD}"/>
              </a:ext>
            </a:extLst>
          </p:cNvPr>
          <p:cNvSpPr txBox="1"/>
          <p:nvPr/>
        </p:nvSpPr>
        <p:spPr>
          <a:xfrm>
            <a:off x="8148842" y="6458712"/>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pic>
        <p:nvPicPr>
          <p:cNvPr id="14" name="Picture 13">
            <a:extLst>
              <a:ext uri="{FF2B5EF4-FFF2-40B4-BE49-F238E27FC236}">
                <a16:creationId xmlns:a16="http://schemas.microsoft.com/office/drawing/2014/main" id="{2CB7034A-DE49-889A-2642-DFE5CBB044D9}"/>
              </a:ext>
            </a:extLst>
          </p:cNvPr>
          <p:cNvPicPr>
            <a:picLocks noChangeAspect="1"/>
          </p:cNvPicPr>
          <p:nvPr/>
        </p:nvPicPr>
        <p:blipFill>
          <a:blip r:embed="rId6"/>
          <a:stretch>
            <a:fillRect/>
          </a:stretch>
        </p:blipFill>
        <p:spPr>
          <a:xfrm>
            <a:off x="284784" y="105499"/>
            <a:ext cx="1061529" cy="82601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6509" y="1035976"/>
            <a:ext cx="4780579" cy="4696602"/>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7088" y="1045192"/>
            <a:ext cx="4754560" cy="4776832"/>
          </a:xfrm>
          <a:prstGeom prst="rect">
            <a:avLst/>
          </a:prstGeom>
        </p:spPr>
      </p:pic>
      <p:pic>
        <p:nvPicPr>
          <p:cNvPr id="16" name="Picture 15"/>
          <p:cNvPicPr>
            <a:picLocks noChangeAspect="1"/>
          </p:cNvPicPr>
          <p:nvPr/>
        </p:nvPicPr>
        <p:blipFill>
          <a:blip r:embed="rId9"/>
          <a:stretch>
            <a:fillRect/>
          </a:stretch>
        </p:blipFill>
        <p:spPr>
          <a:xfrm>
            <a:off x="3923515" y="1037673"/>
            <a:ext cx="6777007" cy="4685981"/>
          </a:xfrm>
          <a:prstGeom prst="rect">
            <a:avLst/>
          </a:prstGeom>
        </p:spPr>
      </p:pic>
      <p:sp>
        <p:nvSpPr>
          <p:cNvPr id="31" name="TextBox 30">
            <a:extLst>
              <a:ext uri="{FF2B5EF4-FFF2-40B4-BE49-F238E27FC236}">
                <a16:creationId xmlns:a16="http://schemas.microsoft.com/office/drawing/2014/main" id="{04C21D5D-D62B-481D-9ABF-36D588C29084}"/>
              </a:ext>
            </a:extLst>
          </p:cNvPr>
          <p:cNvSpPr txBox="1"/>
          <p:nvPr/>
        </p:nvSpPr>
        <p:spPr>
          <a:xfrm>
            <a:off x="3685915" y="-35491"/>
            <a:ext cx="8221301" cy="553998"/>
          </a:xfrm>
          <a:prstGeom prst="rect">
            <a:avLst/>
          </a:prstGeom>
          <a:noFill/>
        </p:spPr>
        <p:txBody>
          <a:bodyPr wrap="square" rtlCol="0">
            <a:spAutoFit/>
          </a:bodyPr>
          <a:lstStyle/>
          <a:p>
            <a:pPr algn="ctr"/>
            <a:r>
              <a:rPr lang="vi-VN" sz="1500" b="1" dirty="0">
                <a:ln cap="rnd">
                  <a:solidFill>
                    <a:schemeClr val="bg1"/>
                  </a:solidFill>
                </a:ln>
                <a:solidFill>
                  <a:schemeClr val="bg1"/>
                </a:solidFill>
                <a:effectLst>
                  <a:glow rad="266700">
                    <a:schemeClr val="bg1">
                      <a:alpha val="15000"/>
                    </a:schemeClr>
                  </a:glow>
                </a:effectLst>
                <a:latin typeface="+mj-lt"/>
              </a:rPr>
              <a:t>TÌM HIỂU VỀ THỐNG KÊ VÀ XÁC SUẤT</a:t>
            </a:r>
            <a:r>
              <a:rPr lang="en-US" sz="1500" b="1" dirty="0">
                <a:ln cap="rnd">
                  <a:solidFill>
                    <a:schemeClr val="bg1"/>
                  </a:solidFill>
                </a:ln>
                <a:solidFill>
                  <a:schemeClr val="bg1"/>
                </a:solidFill>
                <a:effectLst>
                  <a:glow rad="266700">
                    <a:schemeClr val="bg1">
                      <a:alpha val="15000"/>
                    </a:schemeClr>
                  </a:glow>
                </a:effectLst>
                <a:latin typeface="+mj-lt"/>
              </a:rPr>
              <a:t> </a:t>
            </a:r>
            <a:r>
              <a:rPr lang="en-US" sz="15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TỪ BẬC TH ĐẾN THCS TRONG CHƯƠNG TRÌNH GIÁO DỤC PHỔ THÔNG 2018</a:t>
            </a:r>
          </a:p>
        </p:txBody>
      </p:sp>
    </p:spTree>
    <p:extLst>
      <p:ext uri="{BB962C8B-B14F-4D97-AF65-F5344CB8AC3E}">
        <p14:creationId xmlns:p14="http://schemas.microsoft.com/office/powerpoint/2010/main" val="3602800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xit" presetSubtype="0" fill="hold" nodeType="withEffect">
                                  <p:stCondLst>
                                    <p:cond delay="0"/>
                                  </p:stCondLst>
                                  <p:childTnLst>
                                    <p:animEffect transition="out" filter="fade">
                                      <p:cBhvr>
                                        <p:cTn id="20" dur="500"/>
                                        <p:tgtEl>
                                          <p:spTgt spid="29">
                                            <p:txEl>
                                              <p:pRg st="0" end="0"/>
                                            </p:txEl>
                                          </p:spTgt>
                                        </p:tgtEl>
                                      </p:cBhvr>
                                    </p:animEffect>
                                    <p:set>
                                      <p:cBhvr>
                                        <p:cTn id="21" dur="1" fill="hold">
                                          <p:stCondLst>
                                            <p:cond delay="499"/>
                                          </p:stCondLst>
                                        </p:cTn>
                                        <p:tgtEl>
                                          <p:spTgt spid="29">
                                            <p:txEl>
                                              <p:pRg st="0" end="0"/>
                                            </p:txEl>
                                          </p:spTgt>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9">
                                            <p:txEl>
                                              <p:pRg st="1" end="1"/>
                                            </p:txEl>
                                          </p:spTgt>
                                        </p:tgtEl>
                                      </p:cBhvr>
                                    </p:animEffect>
                                    <p:set>
                                      <p:cBhvr>
                                        <p:cTn id="24" dur="1" fill="hold">
                                          <p:stCondLst>
                                            <p:cond delay="499"/>
                                          </p:stCondLst>
                                        </p:cTn>
                                        <p:tgtEl>
                                          <p:spTgt spid="29">
                                            <p:txEl>
                                              <p:pRg st="1" end="1"/>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D94CF447-D7D4-427D-1A7F-E7AA7AE3082A}"/>
              </a:ext>
            </a:extLst>
          </p:cNvPr>
          <p:cNvSpPr/>
          <p:nvPr/>
        </p:nvSpPr>
        <p:spPr>
          <a:xfrm>
            <a:off x="10362859" y="90252"/>
            <a:ext cx="939452" cy="939452"/>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220445" y="-1304185"/>
            <a:ext cx="7965434" cy="7965434"/>
          </a:xfrm>
          <a:prstGeom prst="ellipse">
            <a:avLst/>
          </a:prstGeom>
          <a:noFill/>
          <a:ln>
            <a:solidFill>
              <a:srgbClr val="F26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29D5155B-9983-6639-8776-03B45F688541}"/>
              </a:ext>
            </a:extLst>
          </p:cNvPr>
          <p:cNvSpPr/>
          <p:nvPr/>
        </p:nvSpPr>
        <p:spPr>
          <a:xfrm>
            <a:off x="12591548" y="848945"/>
            <a:ext cx="10494913" cy="6797954"/>
          </a:xfrm>
          <a:prstGeom prst="roundRect">
            <a:avLst>
              <a:gd name="adj" fmla="val 9358"/>
            </a:avLst>
          </a:prstGeom>
          <a:gradFill>
            <a:gsLst>
              <a:gs pos="0">
                <a:srgbClr val="F9F1F6"/>
              </a:gs>
              <a:gs pos="100000">
                <a:srgbClr val="F8AECA"/>
              </a:gs>
            </a:gsLst>
            <a:lin ang="17400000" scaled="0"/>
          </a:gradFill>
          <a:ln>
            <a:noFill/>
          </a:ln>
          <a:effectLst>
            <a:outerShdw blurRad="203200" dist="177800" dir="84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F40F0C3D-A555-48E3-DC58-1E61BA97ED60}"/>
              </a:ext>
            </a:extLst>
          </p:cNvPr>
          <p:cNvSpPr/>
          <p:nvPr/>
        </p:nvSpPr>
        <p:spPr>
          <a:xfrm>
            <a:off x="2464914" y="5726469"/>
            <a:ext cx="1034141" cy="1034141"/>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305027"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3740807"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067004" y="2897025"/>
            <a:ext cx="7648945"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05E5D5C-272E-3B51-BAD8-EE4364190BC0}"/>
              </a:ext>
            </a:extLst>
          </p:cNvPr>
          <p:cNvSpPr txBox="1"/>
          <p:nvPr/>
        </p:nvSpPr>
        <p:spPr>
          <a:xfrm>
            <a:off x="8148842" y="6540312"/>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27" name="Rectangle 26"/>
          <p:cNvSpPr/>
          <p:nvPr/>
        </p:nvSpPr>
        <p:spPr>
          <a:xfrm>
            <a:off x="1310849" y="2738904"/>
            <a:ext cx="3746926" cy="1257125"/>
          </a:xfrm>
          <a:prstGeom prst="rect">
            <a:avLst/>
          </a:prstGeom>
          <a:solidFill>
            <a:srgbClr val="F4157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ln cap="rnd">
                  <a:solidFill>
                    <a:schemeClr val="bg1"/>
                  </a:solidFill>
                </a:ln>
                <a:solidFill>
                  <a:schemeClr val="bg1"/>
                </a:solidFill>
              </a:rPr>
              <a:t>Số</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đại</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số</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và</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một</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số</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yếu</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tố</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giải</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tích</a:t>
            </a:r>
            <a:endParaRPr lang="en-US" sz="1600" b="1" dirty="0">
              <a:ln cap="rnd">
                <a:solidFill>
                  <a:schemeClr val="bg1"/>
                </a:solidFill>
              </a:ln>
              <a:solidFill>
                <a:schemeClr val="bg1"/>
              </a:solidFill>
            </a:endParaRPr>
          </a:p>
        </p:txBody>
      </p:sp>
      <p:sp>
        <p:nvSpPr>
          <p:cNvPr id="28" name="Rectangle 27"/>
          <p:cNvSpPr/>
          <p:nvPr/>
        </p:nvSpPr>
        <p:spPr>
          <a:xfrm>
            <a:off x="1310849" y="2738904"/>
            <a:ext cx="3746926" cy="1257125"/>
          </a:xfrm>
          <a:prstGeom prst="rect">
            <a:avLst/>
          </a:prstGeom>
          <a:solidFill>
            <a:srgbClr val="F4157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ln cap="rnd">
                  <a:solidFill>
                    <a:schemeClr val="bg1"/>
                  </a:solidFill>
                </a:ln>
                <a:solidFill>
                  <a:schemeClr val="bg1"/>
                </a:solidFill>
              </a:rPr>
              <a:t>Hình</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học</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và</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đo</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lường</a:t>
            </a:r>
            <a:endParaRPr lang="en-US" sz="1600" b="1" dirty="0">
              <a:ln cap="rnd">
                <a:solidFill>
                  <a:schemeClr val="bg1"/>
                </a:solidFill>
              </a:ln>
              <a:solidFill>
                <a:schemeClr val="bg1"/>
              </a:solidFill>
            </a:endParaRPr>
          </a:p>
        </p:txBody>
      </p:sp>
      <p:sp>
        <p:nvSpPr>
          <p:cNvPr id="29" name="Rectangle 28"/>
          <p:cNvSpPr/>
          <p:nvPr/>
        </p:nvSpPr>
        <p:spPr>
          <a:xfrm>
            <a:off x="1310849" y="2745502"/>
            <a:ext cx="3746926" cy="1257125"/>
          </a:xfrm>
          <a:prstGeom prst="rect">
            <a:avLst/>
          </a:prstGeom>
          <a:solidFill>
            <a:srgbClr val="F4157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ln cap="rnd">
                  <a:solidFill>
                    <a:schemeClr val="bg1"/>
                  </a:solidFill>
                </a:ln>
                <a:solidFill>
                  <a:schemeClr val="bg1"/>
                </a:solidFill>
              </a:rPr>
              <a:t>Thống</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kê</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và</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xác</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suất</a:t>
            </a:r>
            <a:endParaRPr lang="en-US" sz="1600" b="1" dirty="0">
              <a:ln cap="rnd">
                <a:solidFill>
                  <a:schemeClr val="bg1"/>
                </a:solidFill>
              </a:ln>
              <a:solidFill>
                <a:schemeClr val="bg1"/>
              </a:solidFill>
            </a:endParaRPr>
          </a:p>
        </p:txBody>
      </p:sp>
      <p:sp>
        <p:nvSpPr>
          <p:cNvPr id="11" name="Rectangle 10"/>
          <p:cNvSpPr/>
          <p:nvPr/>
        </p:nvSpPr>
        <p:spPr>
          <a:xfrm>
            <a:off x="1310849" y="2752101"/>
            <a:ext cx="3746926" cy="1257125"/>
          </a:xfrm>
          <a:prstGeom prst="rect">
            <a:avLst/>
          </a:prstGeom>
          <a:solidFill>
            <a:srgbClr val="F415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ln cap="rnd">
                  <a:solidFill>
                    <a:schemeClr val="bg1"/>
                  </a:solidFill>
                </a:ln>
                <a:solidFill>
                  <a:schemeClr val="bg1"/>
                </a:solidFill>
              </a:rPr>
              <a:t>Chương</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trình</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giáo</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dục</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phổ</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thông</a:t>
            </a:r>
            <a:r>
              <a:rPr lang="en-US" sz="1600" b="1" dirty="0">
                <a:ln cap="rnd">
                  <a:solidFill>
                    <a:schemeClr val="bg1"/>
                  </a:solidFill>
                </a:ln>
                <a:solidFill>
                  <a:schemeClr val="bg1"/>
                </a:solidFill>
              </a:rPr>
              <a:t> 2018</a:t>
            </a:r>
          </a:p>
          <a:p>
            <a:pPr algn="ctr"/>
            <a:r>
              <a:rPr lang="en-US" sz="1600" b="1" dirty="0" err="1">
                <a:ln cap="rnd">
                  <a:solidFill>
                    <a:schemeClr val="bg1"/>
                  </a:solidFill>
                </a:ln>
                <a:solidFill>
                  <a:schemeClr val="bg1"/>
                </a:solidFill>
              </a:rPr>
              <a:t>Môn</a:t>
            </a:r>
            <a:r>
              <a:rPr lang="en-US" sz="1600" b="1" dirty="0">
                <a:ln cap="rnd">
                  <a:solidFill>
                    <a:schemeClr val="bg1"/>
                  </a:solidFill>
                </a:ln>
                <a:solidFill>
                  <a:schemeClr val="bg1"/>
                </a:solidFill>
              </a:rPr>
              <a:t> </a:t>
            </a:r>
            <a:r>
              <a:rPr lang="en-US" sz="1600" b="1" dirty="0" err="1">
                <a:ln cap="rnd">
                  <a:solidFill>
                    <a:schemeClr val="bg1"/>
                  </a:solidFill>
                </a:ln>
                <a:solidFill>
                  <a:schemeClr val="bg1"/>
                </a:solidFill>
              </a:rPr>
              <a:t>Toán</a:t>
            </a:r>
            <a:endParaRPr lang="en-US" sz="1600" b="1" dirty="0">
              <a:ln cap="rnd">
                <a:solidFill>
                  <a:schemeClr val="bg1"/>
                </a:solidFill>
              </a:ln>
              <a:solidFill>
                <a:schemeClr val="bg1"/>
              </a:solidFill>
            </a:endParaRPr>
          </a:p>
        </p:txBody>
      </p:sp>
      <p:sp>
        <p:nvSpPr>
          <p:cNvPr id="13" name="Rectangle 12"/>
          <p:cNvSpPr/>
          <p:nvPr/>
        </p:nvSpPr>
        <p:spPr>
          <a:xfrm>
            <a:off x="5198512" y="1113648"/>
            <a:ext cx="6200587" cy="1938992"/>
          </a:xfrm>
          <a:prstGeom prst="rect">
            <a:avLst/>
          </a:prstGeom>
          <a:noFill/>
        </p:spPr>
        <p:txBody>
          <a:bodyPr wrap="square" lIns="91440" tIns="45720" rIns="91440" bIns="45720">
            <a:spAutoFit/>
          </a:bodyPr>
          <a:lstStyle/>
          <a:p>
            <a:pPr algn="ct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Vì</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sao</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thống</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kê</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và</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xác</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suất</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trở</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thành</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1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trong</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3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mạch</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kiến</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thức</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chính</a:t>
            </a: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endParaRPr lang="en-US" sz="4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C98CE44-EE05-9903-17E0-6473338DD850}"/>
              </a:ext>
            </a:extLst>
          </p:cNvPr>
          <p:cNvSpPr txBox="1"/>
          <p:nvPr/>
        </p:nvSpPr>
        <p:spPr>
          <a:xfrm>
            <a:off x="3420531" y="-85833"/>
            <a:ext cx="8221301"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500" b="1" dirty="0">
                <a:ln cap="rnd">
                  <a:solidFill>
                    <a:schemeClr val="bg1"/>
                  </a:solidFill>
                </a:ln>
                <a:solidFill>
                  <a:schemeClr val="bg1"/>
                </a:solidFill>
                <a:effectLst>
                  <a:glow rad="266700">
                    <a:schemeClr val="bg1">
                      <a:alpha val="15000"/>
                    </a:schemeClr>
                  </a:glow>
                </a:effectLst>
                <a:latin typeface="+mj-lt"/>
              </a:rPr>
              <a:t>TÌM HIỂU VỀ THỐNG KÊ VÀ XÁC SUẤT</a:t>
            </a:r>
            <a:r>
              <a:rPr lang="en-US" sz="1500" b="1" dirty="0">
                <a:ln cap="rnd">
                  <a:solidFill>
                    <a:schemeClr val="bg1"/>
                  </a:solidFill>
                </a:ln>
                <a:solidFill>
                  <a:schemeClr val="bg1"/>
                </a:solidFill>
                <a:effectLst>
                  <a:glow rad="266700">
                    <a:schemeClr val="bg1">
                      <a:alpha val="15000"/>
                    </a:schemeClr>
                  </a:glow>
                </a:effectLst>
                <a:latin typeface="+mj-lt"/>
              </a:rPr>
              <a:t> </a:t>
            </a:r>
            <a:r>
              <a:rPr lang="en-US" sz="15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TỪ BẬC TH ĐẾN THCS TRONG CHƯƠNG TRÌNH GIÁO DỤC PHỔ THÔNG 2018</a:t>
            </a:r>
          </a:p>
        </p:txBody>
      </p:sp>
    </p:spTree>
    <p:extLst>
      <p:ext uri="{BB962C8B-B14F-4D97-AF65-F5344CB8AC3E}">
        <p14:creationId xmlns:p14="http://schemas.microsoft.com/office/powerpoint/2010/main" val="1735767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38000" decel="57000" fill="hold" grpId="0" nodeType="clickEffect">
                                  <p:stCondLst>
                                    <p:cond delay="0"/>
                                  </p:stCondLst>
                                  <p:childTnLst>
                                    <p:animMotion origin="layout" path="M 2.08333E-6 -2.22222E-6 L 0.40716 -0.20463 " pathEditMode="relative" rAng="0" ptsTypes="AA">
                                      <p:cBhvr>
                                        <p:cTn id="6" dur="2000" fill="hold"/>
                                        <p:tgtEl>
                                          <p:spTgt spid="27"/>
                                        </p:tgtEl>
                                        <p:attrNameLst>
                                          <p:attrName>ppt_x</p:attrName>
                                          <p:attrName>ppt_y</p:attrName>
                                        </p:attrNameLst>
                                      </p:cBhvr>
                                      <p:rCtr x="20352" y="-10231"/>
                                    </p:animMotion>
                                  </p:childTnLst>
                                </p:cTn>
                              </p:par>
                              <p:par>
                                <p:cTn id="7" presetID="42" presetClass="path" presetSubtype="0" accel="38000" decel="57000" fill="hold" grpId="0" nodeType="withEffect">
                                  <p:stCondLst>
                                    <p:cond delay="0"/>
                                  </p:stCondLst>
                                  <p:childTnLst>
                                    <p:animMotion origin="layout" path="M 2.08333E-6 -2.22222E-6 L 0.40716 0.00996 " pathEditMode="relative" rAng="0" ptsTypes="AA">
                                      <p:cBhvr>
                                        <p:cTn id="8" dur="2000" fill="hold"/>
                                        <p:tgtEl>
                                          <p:spTgt spid="28"/>
                                        </p:tgtEl>
                                        <p:attrNameLst>
                                          <p:attrName>ppt_x</p:attrName>
                                          <p:attrName>ppt_y</p:attrName>
                                        </p:attrNameLst>
                                      </p:cBhvr>
                                      <p:rCtr x="20352" y="486"/>
                                    </p:animMotion>
                                  </p:childTnLst>
                                </p:cTn>
                              </p:par>
                              <p:par>
                                <p:cTn id="9" presetID="42" presetClass="path" presetSubtype="0" accel="38000" decel="57000" fill="hold" grpId="0" nodeType="withEffect">
                                  <p:stCondLst>
                                    <p:cond delay="0"/>
                                  </p:stCondLst>
                                  <p:childTnLst>
                                    <p:animMotion origin="layout" path="M 2.08333E-6 1.85185E-6 L 0.40716 0.21643 " pathEditMode="relative" rAng="0" ptsTypes="AA">
                                      <p:cBhvr>
                                        <p:cTn id="10" dur="2000" fill="hold"/>
                                        <p:tgtEl>
                                          <p:spTgt spid="29"/>
                                        </p:tgtEl>
                                        <p:attrNameLst>
                                          <p:attrName>ppt_x</p:attrName>
                                          <p:attrName>ppt_y</p:attrName>
                                        </p:attrNameLst>
                                      </p:cBhvr>
                                      <p:rCtr x="20352" y="10810"/>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D94CF447-D7D4-427D-1A7F-E7AA7AE3082A}"/>
              </a:ext>
            </a:extLst>
          </p:cNvPr>
          <p:cNvSpPr/>
          <p:nvPr/>
        </p:nvSpPr>
        <p:spPr>
          <a:xfrm>
            <a:off x="10501332" y="260914"/>
            <a:ext cx="1445915" cy="1445915"/>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220445" y="-1304185"/>
            <a:ext cx="7965434" cy="7965434"/>
          </a:xfrm>
          <a:prstGeom prst="ellipse">
            <a:avLst/>
          </a:prstGeom>
          <a:noFill/>
          <a:ln>
            <a:solidFill>
              <a:srgbClr val="F26E9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F40F0C3D-A555-48E3-DC58-1E61BA97ED60}"/>
              </a:ext>
            </a:extLst>
          </p:cNvPr>
          <p:cNvSpPr/>
          <p:nvPr/>
        </p:nvSpPr>
        <p:spPr>
          <a:xfrm>
            <a:off x="707383" y="4522390"/>
            <a:ext cx="2612493" cy="2612493"/>
          </a:xfrm>
          <a:prstGeom prst="ellipse">
            <a:avLst/>
          </a:prstGeom>
          <a:gradFill>
            <a:gsLst>
              <a:gs pos="0">
                <a:srgbClr val="F9F1F6"/>
              </a:gs>
              <a:gs pos="100000">
                <a:srgbClr val="F8AECA"/>
              </a:gs>
            </a:gsLst>
            <a:lin ang="5400000" scaled="1"/>
          </a:gradFill>
          <a:ln w="6350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305027"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3740807"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738946" y="2897025"/>
            <a:ext cx="83208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F2DCCB5-C8E9-B067-A12D-7136B45A0C6D}"/>
              </a:ext>
            </a:extLst>
          </p:cNvPr>
          <p:cNvSpPr txBox="1"/>
          <p:nvPr/>
        </p:nvSpPr>
        <p:spPr>
          <a:xfrm>
            <a:off x="2168030" y="1261024"/>
            <a:ext cx="9030401" cy="2045459"/>
          </a:xfrm>
          <a:prstGeom prst="roundRect">
            <a:avLst>
              <a:gd name="adj" fmla="val 8914"/>
            </a:avLst>
          </a:prstGeom>
          <a:gradFill flip="none" rotWithShape="1">
            <a:gsLst>
              <a:gs pos="0">
                <a:srgbClr val="F9F1F6"/>
              </a:gs>
              <a:gs pos="100000">
                <a:srgbClr val="F8AECA"/>
              </a:gs>
            </a:gsLst>
            <a:lin ang="13500000" scaled="1"/>
            <a:tileRect/>
          </a:gradFill>
          <a:effectLst>
            <a:outerShdw blurRad="254000" dist="203200" dir="2400000" algn="tl" rotWithShape="0">
              <a:prstClr val="black">
                <a:alpha val="40000"/>
              </a:prstClr>
            </a:outerShdw>
          </a:effectLst>
        </p:spPr>
        <p:txBody>
          <a:bodyPr wrap="square" rtlCol="0">
            <a:spAutoFit/>
          </a:bodyPr>
          <a:lstStyle/>
          <a:p>
            <a:pPr algn="just">
              <a:lnSpc>
                <a:spcPct val="114000"/>
              </a:lnSpc>
            </a:pPr>
            <a:r>
              <a:rPr lang="vi-VN" sz="3600" dirty="0">
                <a:latin typeface="Calibri" panose="020F0502020204030204" pitchFamily="34" charset="0"/>
                <a:cs typeface="Calibri" panose="020F0502020204030204" pitchFamily="34" charset="0"/>
              </a:rPr>
              <a:t>	       </a:t>
            </a:r>
            <a:endParaRPr lang="vi-VN" sz="3600" b="1" dirty="0">
              <a:solidFill>
                <a:srgbClr val="F40366"/>
              </a:solidFill>
              <a:latin typeface="Calibri" panose="020F0502020204030204" pitchFamily="34" charset="0"/>
              <a:cs typeface="Calibri" panose="020F0502020204030204" pitchFamily="34" charset="0"/>
            </a:endParaRPr>
          </a:p>
          <a:p>
            <a:pPr algn="just">
              <a:lnSpc>
                <a:spcPct val="114000"/>
              </a:lnSpc>
            </a:pPr>
            <a:r>
              <a:rPr lang="en-US" sz="3600" b="1" dirty="0" err="1">
                <a:solidFill>
                  <a:srgbClr val="F40366"/>
                </a:solidFill>
                <a:latin typeface="Calibri" panose="020F0502020204030204" pitchFamily="34" charset="0"/>
                <a:cs typeface="Calibri" panose="020F0502020204030204" pitchFamily="34" charset="0"/>
              </a:rPr>
              <a:t>Thay</a:t>
            </a:r>
            <a:r>
              <a:rPr lang="en-US" sz="3600" b="1" dirty="0">
                <a:solidFill>
                  <a:srgbClr val="F40366"/>
                </a:solidFill>
                <a:latin typeface="Calibri" panose="020F0502020204030204" pitchFamily="34" charset="0"/>
                <a:cs typeface="Calibri" panose="020F0502020204030204" pitchFamily="34" charset="0"/>
              </a:rPr>
              <a:t> </a:t>
            </a:r>
            <a:r>
              <a:rPr lang="en-US" sz="3600" b="1" dirty="0" err="1">
                <a:solidFill>
                  <a:srgbClr val="F40366"/>
                </a:solidFill>
                <a:latin typeface="Calibri" panose="020F0502020204030204" pitchFamily="34" charset="0"/>
                <a:cs typeface="Calibri" panose="020F0502020204030204" pitchFamily="34" charset="0"/>
              </a:rPr>
              <a:t>đổi</a:t>
            </a:r>
            <a:r>
              <a:rPr lang="vi-VN" sz="3600" b="1" dirty="0">
                <a:solidFill>
                  <a:srgbClr val="F40366"/>
                </a:solidFill>
                <a:latin typeface="Calibri" panose="020F0502020204030204" pitchFamily="34" charset="0"/>
                <a:cs typeface="Calibri" panose="020F0502020204030204" pitchFamily="34" charset="0"/>
              </a:rPr>
              <a:t> cấp thiết, giúp học sinh làm quen và có khả năng ứng dụng kiến thức vào thực tế</a:t>
            </a:r>
            <a:r>
              <a:rPr lang="vi-VN" sz="3600" dirty="0">
                <a:solidFill>
                  <a:srgbClr val="F41570"/>
                </a:solidFill>
                <a:latin typeface="Calibri" panose="020F0502020204030204" pitchFamily="34" charset="0"/>
                <a:cs typeface="Calibri" panose="020F0502020204030204" pitchFamily="34" charset="0"/>
              </a:rPr>
              <a:t>.</a:t>
            </a:r>
            <a:r>
              <a:rPr lang="vi-VN" sz="3600" dirty="0">
                <a:latin typeface="Calibri" panose="020F0502020204030204" pitchFamily="34" charset="0"/>
                <a:cs typeface="Calibri" panose="020F0502020204030204" pitchFamily="34" charset="0"/>
              </a:rPr>
              <a:t> </a:t>
            </a:r>
            <a:endParaRPr lang="en-US" sz="36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B291B6E-1F25-D3C7-D587-48C124AE48F4}"/>
              </a:ext>
            </a:extLst>
          </p:cNvPr>
          <p:cNvSpPr txBox="1"/>
          <p:nvPr/>
        </p:nvSpPr>
        <p:spPr>
          <a:xfrm>
            <a:off x="8187926" y="6498560"/>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pic>
        <p:nvPicPr>
          <p:cNvPr id="14" name="Picture 2" descr="Kiến thức cơ bản về Thống kê cho Data Analyst">
            <a:extLst>
              <a:ext uri="{FF2B5EF4-FFF2-40B4-BE49-F238E27FC236}">
                <a16:creationId xmlns:a16="http://schemas.microsoft.com/office/drawing/2014/main" id="{20EEF656-D0A2-295B-A335-0E9606737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02" t="7369" r="13623" b="10527"/>
          <a:stretch/>
        </p:blipFill>
        <p:spPr bwMode="auto">
          <a:xfrm>
            <a:off x="2576945" y="975231"/>
            <a:ext cx="1034905" cy="646331"/>
          </a:xfrm>
          <a:prstGeom prst="rect">
            <a:avLst/>
          </a:prstGeom>
          <a:solidFill>
            <a:srgbClr val="F41570"/>
          </a:solidFill>
          <a:ln w="76200">
            <a:solidFill>
              <a:srgbClr val="F415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7" name="TextBox 16">
            <a:extLst>
              <a:ext uri="{FF2B5EF4-FFF2-40B4-BE49-F238E27FC236}">
                <a16:creationId xmlns:a16="http://schemas.microsoft.com/office/drawing/2014/main" id="{98E499DC-FF31-4E5C-39AA-B3B6B757E56E}"/>
              </a:ext>
            </a:extLst>
          </p:cNvPr>
          <p:cNvSpPr txBox="1"/>
          <p:nvPr/>
        </p:nvSpPr>
        <p:spPr>
          <a:xfrm>
            <a:off x="3499054" y="-86060"/>
            <a:ext cx="8221301"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500" b="1" dirty="0">
                <a:ln cap="rnd">
                  <a:solidFill>
                    <a:schemeClr val="bg1"/>
                  </a:solidFill>
                </a:ln>
                <a:solidFill>
                  <a:schemeClr val="bg1"/>
                </a:solidFill>
                <a:effectLst>
                  <a:glow rad="266700">
                    <a:schemeClr val="bg1">
                      <a:alpha val="15000"/>
                    </a:schemeClr>
                  </a:glow>
                </a:effectLst>
                <a:latin typeface="+mj-lt"/>
              </a:rPr>
              <a:t>TÌM HIỂU VỀ THỐNG KÊ VÀ XÁC SUẤT</a:t>
            </a:r>
            <a:r>
              <a:rPr lang="en-US" sz="1500" b="1" dirty="0">
                <a:ln cap="rnd">
                  <a:solidFill>
                    <a:schemeClr val="bg1"/>
                  </a:solidFill>
                </a:ln>
                <a:solidFill>
                  <a:schemeClr val="bg1"/>
                </a:solidFill>
                <a:effectLst>
                  <a:glow rad="266700">
                    <a:schemeClr val="bg1">
                      <a:alpha val="15000"/>
                    </a:schemeClr>
                  </a:glow>
                </a:effectLst>
                <a:latin typeface="+mj-lt"/>
              </a:rPr>
              <a:t> </a:t>
            </a:r>
            <a:r>
              <a:rPr lang="en-US" sz="15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TỪ BẬC TH ĐẾN THCS TRONG CHƯƠNG TRÌNH GIÁO DỤC PHỔ THÔNG 2018</a:t>
            </a:r>
          </a:p>
        </p:txBody>
      </p:sp>
    </p:spTree>
    <p:extLst>
      <p:ext uri="{BB962C8B-B14F-4D97-AF65-F5344CB8AC3E}">
        <p14:creationId xmlns:p14="http://schemas.microsoft.com/office/powerpoint/2010/main" val="424245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CC16EC42-EDFE-5F4A-C028-16D0CB01530A}"/>
              </a:ext>
            </a:extLst>
          </p:cNvPr>
          <p:cNvSpPr/>
          <p:nvPr/>
        </p:nvSpPr>
        <p:spPr>
          <a:xfrm>
            <a:off x="0" y="8191356"/>
            <a:ext cx="12192000" cy="4867361"/>
          </a:xfrm>
          <a:prstGeom prst="round2SameRect">
            <a:avLst>
              <a:gd name="adj1" fmla="val 0"/>
              <a:gd name="adj2" fmla="val 0"/>
            </a:avLst>
          </a:prstGeom>
          <a:gradFill>
            <a:gsLst>
              <a:gs pos="0">
                <a:srgbClr val="F40366"/>
              </a:gs>
              <a:gs pos="100000">
                <a:srgbClr val="F26E9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4CF447-D7D4-427D-1A7F-E7AA7AE3082A}"/>
              </a:ext>
            </a:extLst>
          </p:cNvPr>
          <p:cNvSpPr/>
          <p:nvPr/>
        </p:nvSpPr>
        <p:spPr>
          <a:xfrm>
            <a:off x="10503884" y="-484714"/>
            <a:ext cx="2447908" cy="2447908"/>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593368" y="-1667109"/>
            <a:ext cx="7965434" cy="7965434"/>
          </a:xfrm>
          <a:prstGeom prst="ellipse">
            <a:avLst/>
          </a:prstGeom>
          <a:noFill/>
          <a:ln>
            <a:solidFill>
              <a:srgbClr val="F26E9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F40F0C3D-A555-48E3-DC58-1E61BA97ED60}"/>
              </a:ext>
            </a:extLst>
          </p:cNvPr>
          <p:cNvSpPr/>
          <p:nvPr/>
        </p:nvSpPr>
        <p:spPr>
          <a:xfrm>
            <a:off x="-451908" y="4967649"/>
            <a:ext cx="2824781" cy="2824781"/>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305027"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3740807"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950820" y="2897025"/>
            <a:ext cx="8532761"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F2DCCB5-C8E9-B067-A12D-7136B45A0C6D}"/>
              </a:ext>
            </a:extLst>
          </p:cNvPr>
          <p:cNvSpPr txBox="1"/>
          <p:nvPr/>
        </p:nvSpPr>
        <p:spPr>
          <a:xfrm>
            <a:off x="14160668" y="1261024"/>
            <a:ext cx="9182835" cy="4485369"/>
          </a:xfrm>
          <a:prstGeom prst="roundRect">
            <a:avLst>
              <a:gd name="adj" fmla="val 8914"/>
            </a:avLst>
          </a:prstGeom>
          <a:gradFill flip="none" rotWithShape="1">
            <a:gsLst>
              <a:gs pos="0">
                <a:srgbClr val="F9F1F6"/>
              </a:gs>
              <a:gs pos="100000">
                <a:srgbClr val="F8AECA"/>
              </a:gs>
            </a:gsLst>
            <a:lin ang="13500000" scaled="1"/>
            <a:tileRect/>
          </a:gradFill>
          <a:effectLst>
            <a:outerShdw blurRad="254000" dist="203200" dir="2400000" algn="tl" rotWithShape="0">
              <a:prstClr val="black">
                <a:alpha val="40000"/>
              </a:prstClr>
            </a:outerShdw>
          </a:effectLst>
        </p:spPr>
        <p:txBody>
          <a:bodyPr wrap="square" rtlCol="0">
            <a:spAutoFit/>
          </a:bodyPr>
          <a:lstStyle/>
          <a:p>
            <a:pPr algn="l">
              <a:lnSpc>
                <a:spcPct val="114000"/>
              </a:lnSpc>
            </a:pPr>
            <a:r>
              <a:rPr lang="vi-VN" sz="2400">
                <a:latin typeface="Calibri" panose="020F0502020204030204" pitchFamily="34" charset="0"/>
                <a:cs typeface="Calibri" panose="020F0502020204030204" pitchFamily="34" charset="0"/>
              </a:rPr>
              <a:t>	       Tuy nhiên, mạch kiến thức Thống kê và Xác suất vẫn còn </a:t>
            </a:r>
            <a:r>
              <a:rPr lang="vi-VN" sz="2400" b="1">
                <a:solidFill>
                  <a:srgbClr val="F40366"/>
                </a:solidFill>
                <a:latin typeface="Calibri" panose="020F0502020204030204" pitchFamily="34" charset="0"/>
                <a:cs typeface="Calibri" panose="020F0502020204030204" pitchFamily="34" charset="0"/>
              </a:rPr>
              <a:t>tương đối mới vì trong chương trình trước đó</a:t>
            </a:r>
            <a:r>
              <a:rPr lang="vi-VN" sz="2400">
                <a:latin typeface="Calibri" panose="020F0502020204030204" pitchFamily="34" charset="0"/>
                <a:cs typeface="Calibri" panose="020F0502020204030204" pitchFamily="34" charset="0"/>
              </a:rPr>
              <a:t>, các yếu tố </a:t>
            </a:r>
            <a:r>
              <a:rPr lang="vi-VN" sz="2400" b="1">
                <a:solidFill>
                  <a:srgbClr val="527FC2"/>
                </a:solidFill>
                <a:latin typeface="Calibri" panose="020F0502020204030204" pitchFamily="34" charset="0"/>
                <a:cs typeface="Calibri" panose="020F0502020204030204" pitchFamily="34" charset="0"/>
              </a:rPr>
              <a:t>Thống kê </a:t>
            </a:r>
            <a:r>
              <a:rPr lang="vi-VN" sz="2400">
                <a:latin typeface="Calibri" panose="020F0502020204030204" pitchFamily="34" charset="0"/>
                <a:cs typeface="Calibri" panose="020F0502020204030204" pitchFamily="34" charset="0"/>
              </a:rPr>
              <a:t>có </a:t>
            </a:r>
            <a:r>
              <a:rPr lang="vi-VN" sz="2400" b="1">
                <a:solidFill>
                  <a:srgbClr val="527FC2"/>
                </a:solidFill>
                <a:latin typeface="Calibri" panose="020F0502020204030204" pitchFamily="34" charset="0"/>
                <a:cs typeface="Calibri" panose="020F0502020204030204" pitchFamily="34" charset="0"/>
              </a:rPr>
              <a:t>xuất hiện nhưng khá rời rạc </a:t>
            </a:r>
            <a:r>
              <a:rPr lang="vi-VN" sz="2400">
                <a:latin typeface="Calibri" panose="020F0502020204030204" pitchFamily="34" charset="0"/>
                <a:cs typeface="Calibri" panose="020F0502020204030204" pitchFamily="34" charset="0"/>
              </a:rPr>
              <a:t>và </a:t>
            </a:r>
            <a:r>
              <a:rPr lang="vi-VN" sz="2400" b="1">
                <a:solidFill>
                  <a:srgbClr val="527FC2"/>
                </a:solidFill>
                <a:latin typeface="Calibri" panose="020F0502020204030204" pitchFamily="34" charset="0"/>
                <a:cs typeface="Calibri" panose="020F0502020204030204" pitchFamily="34" charset="0"/>
              </a:rPr>
              <a:t>chưa được chú trọng nhiều</a:t>
            </a:r>
            <a:r>
              <a:rPr lang="vi-VN" sz="2400">
                <a:latin typeface="Calibri" panose="020F0502020204030204" pitchFamily="34" charset="0"/>
                <a:cs typeface="Calibri" panose="020F0502020204030204" pitchFamily="34" charset="0"/>
              </a:rPr>
              <a:t>, còn yếu tố </a:t>
            </a:r>
            <a:r>
              <a:rPr lang="vi-VN" sz="2400" b="1">
                <a:solidFill>
                  <a:srgbClr val="D70359"/>
                </a:solidFill>
                <a:latin typeface="Calibri" panose="020F0502020204030204" pitchFamily="34" charset="0"/>
                <a:cs typeface="Calibri" panose="020F0502020204030204" pitchFamily="34" charset="0"/>
              </a:rPr>
              <a:t>Xác suất </a:t>
            </a:r>
            <a:r>
              <a:rPr lang="vi-VN" sz="2400">
                <a:latin typeface="Calibri" panose="020F0502020204030204" pitchFamily="34" charset="0"/>
                <a:cs typeface="Calibri" panose="020F0502020204030204" pitchFamily="34" charset="0"/>
              </a:rPr>
              <a:t>chỉ </a:t>
            </a:r>
            <a:r>
              <a:rPr lang="vi-VN" sz="2400" b="1">
                <a:solidFill>
                  <a:srgbClr val="D70359"/>
                </a:solidFill>
                <a:latin typeface="Calibri" panose="020F0502020204030204" pitchFamily="34" charset="0"/>
                <a:cs typeface="Calibri" panose="020F0502020204030204" pitchFamily="34" charset="0"/>
              </a:rPr>
              <a:t>xuất hiện </a:t>
            </a:r>
            <a:r>
              <a:rPr lang="vi-VN" sz="2400">
                <a:latin typeface="Calibri" panose="020F0502020204030204" pitchFamily="34" charset="0"/>
                <a:cs typeface="Calibri" panose="020F0502020204030204" pitchFamily="34" charset="0"/>
              </a:rPr>
              <a:t>thật sự </a:t>
            </a:r>
            <a:r>
              <a:rPr lang="vi-VN" sz="2400" b="1">
                <a:solidFill>
                  <a:srgbClr val="D70359"/>
                </a:solidFill>
                <a:latin typeface="Calibri" panose="020F0502020204030204" pitchFamily="34" charset="0"/>
                <a:cs typeface="Calibri" panose="020F0502020204030204" pitchFamily="34" charset="0"/>
              </a:rPr>
              <a:t>trong chương trình toán năm lớp 11</a:t>
            </a:r>
            <a:r>
              <a:rPr lang="vi-VN" sz="2400">
                <a:latin typeface="Calibri" panose="020F0502020204030204" pitchFamily="34" charset="0"/>
                <a:cs typeface="Calibri" panose="020F0502020204030204" pitchFamily="34" charset="0"/>
              </a:rPr>
              <a:t>. Ngày nay với sự thay đổi của xã hội về yêu cầu nguồn nhân lực, cũng như sự thay đổi lớn về tính ứng dụng thực tế của tri thức, mạch kiến thức Thống kê và xác suất được nhìn nhận đúng về tầm quan trọng của tính ứng dụng. Do đó, việc xuất hiện từ rất sớm trong chương trình học là một </a:t>
            </a:r>
            <a:r>
              <a:rPr lang="vi-VN" sz="2400" b="1">
                <a:solidFill>
                  <a:srgbClr val="F40366"/>
                </a:solidFill>
                <a:latin typeface="Calibri" panose="020F0502020204030204" pitchFamily="34" charset="0"/>
                <a:cs typeface="Calibri" panose="020F0502020204030204" pitchFamily="34" charset="0"/>
              </a:rPr>
              <a:t>yêu cầu cấp thiết, giúp học sinh làm quen và có khả năng ứng dụng kiến thức vào thực tế</a:t>
            </a:r>
            <a:r>
              <a:rPr lang="vi-VN" sz="2400">
                <a:latin typeface="Calibri" panose="020F0502020204030204" pitchFamily="34" charset="0"/>
                <a:cs typeface="Calibri" panose="020F0502020204030204" pitchFamily="34" charset="0"/>
              </a:rPr>
              <a:t>. </a:t>
            </a:r>
            <a:endParaRPr lang="en-US" sz="240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EF5C7495-11A3-66AE-49BA-DEA06BA7111F}"/>
              </a:ext>
            </a:extLst>
          </p:cNvPr>
          <p:cNvSpPr txBox="1"/>
          <p:nvPr/>
        </p:nvSpPr>
        <p:spPr>
          <a:xfrm>
            <a:off x="2048360" y="1923171"/>
            <a:ext cx="8746310" cy="2305888"/>
          </a:xfrm>
          <a:prstGeom prst="rect">
            <a:avLst/>
          </a:prstGeom>
          <a:noFill/>
        </p:spPr>
        <p:txBody>
          <a:bodyPr wrap="square" rtlCol="0">
            <a:spAutoFit/>
          </a:bodyPr>
          <a:lstStyle/>
          <a:p>
            <a:pPr algn="just">
              <a:lnSpc>
                <a:spcPct val="114000"/>
              </a:lnSpc>
            </a:pPr>
            <a:r>
              <a:rPr lang="vi-VN" sz="3200" b="1" dirty="0">
                <a:latin typeface="Calibri" panose="020F0502020204030204" pitchFamily="34" charset="0"/>
                <a:cs typeface="Calibri" panose="020F0502020204030204" pitchFamily="34" charset="0"/>
              </a:rPr>
              <a:t>Thông điệp của chuyên đề: </a:t>
            </a:r>
          </a:p>
          <a:p>
            <a:pPr algn="just">
              <a:lnSpc>
                <a:spcPct val="114000"/>
              </a:lnSpc>
            </a:pPr>
            <a:r>
              <a:rPr lang="vi-VN" sz="3200" b="1" dirty="0">
                <a:solidFill>
                  <a:srgbClr val="F40366"/>
                </a:solidFill>
                <a:latin typeface="Calibri" panose="020F0502020204030204" pitchFamily="34" charset="0"/>
                <a:cs typeface="Calibri" panose="020F0502020204030204" pitchFamily="34" charset="0"/>
              </a:rPr>
              <a:t>-</a:t>
            </a:r>
            <a:r>
              <a:rPr lang="en-US" sz="3200" b="1" dirty="0">
                <a:solidFill>
                  <a:srgbClr val="F40366"/>
                </a:solidFill>
                <a:latin typeface="Calibri" panose="020F0502020204030204" pitchFamily="34" charset="0"/>
                <a:cs typeface="Calibri" panose="020F0502020204030204" pitchFamily="34" charset="0"/>
              </a:rPr>
              <a:t> </a:t>
            </a:r>
            <a:r>
              <a:rPr lang="vi-VN" sz="3200" b="1" dirty="0">
                <a:solidFill>
                  <a:srgbClr val="F40366"/>
                </a:solidFill>
                <a:latin typeface="Calibri" panose="020F0502020204030204" pitchFamily="34" charset="0"/>
                <a:cs typeface="Calibri" panose="020F0502020204030204" pitchFamily="34" charset="0"/>
              </a:rPr>
              <a:t>Tổng quan về Thống kê và xác suất</a:t>
            </a:r>
            <a:r>
              <a:rPr lang="en-US" sz="3200" b="1" dirty="0">
                <a:solidFill>
                  <a:srgbClr val="F40366"/>
                </a:solidFill>
                <a:latin typeface="Calibri" panose="020F0502020204030204" pitchFamily="34" charset="0"/>
                <a:cs typeface="Calibri" panose="020F0502020204030204" pitchFamily="34" charset="0"/>
              </a:rPr>
              <a:t>.</a:t>
            </a:r>
            <a:endParaRPr lang="vi-VN" sz="3200" b="1" dirty="0">
              <a:solidFill>
                <a:srgbClr val="F40366"/>
              </a:solidFill>
              <a:latin typeface="Calibri" panose="020F0502020204030204" pitchFamily="34" charset="0"/>
              <a:cs typeface="Calibri" panose="020F0502020204030204" pitchFamily="34" charset="0"/>
            </a:endParaRPr>
          </a:p>
          <a:p>
            <a:pPr algn="just">
              <a:lnSpc>
                <a:spcPct val="114000"/>
              </a:lnSpc>
            </a:pPr>
            <a:r>
              <a:rPr lang="vi-VN" sz="3200" b="1" dirty="0">
                <a:solidFill>
                  <a:srgbClr val="F40366"/>
                </a:solidFill>
                <a:latin typeface="Calibri" panose="020F0502020204030204" pitchFamily="34" charset="0"/>
                <a:cs typeface="Calibri" panose="020F0502020204030204" pitchFamily="34" charset="0"/>
              </a:rPr>
              <a:t>-</a:t>
            </a:r>
            <a:r>
              <a:rPr lang="en-US" sz="3200" b="1" dirty="0">
                <a:solidFill>
                  <a:srgbClr val="F40366"/>
                </a:solidFill>
                <a:latin typeface="Calibri" panose="020F0502020204030204" pitchFamily="34" charset="0"/>
                <a:cs typeface="Calibri" panose="020F0502020204030204" pitchFamily="34" charset="0"/>
              </a:rPr>
              <a:t> </a:t>
            </a:r>
            <a:r>
              <a:rPr lang="vi-VN" sz="3200" b="1" dirty="0">
                <a:solidFill>
                  <a:srgbClr val="F40366"/>
                </a:solidFill>
                <a:latin typeface="Calibri" panose="020F0502020204030204" pitchFamily="34" charset="0"/>
                <a:cs typeface="Calibri" panose="020F0502020204030204" pitchFamily="34" charset="0"/>
              </a:rPr>
              <a:t>Ứng dụng đa dạng phong phú trong cuộc sống</a:t>
            </a:r>
            <a:r>
              <a:rPr lang="en-US" sz="3200" b="1" dirty="0">
                <a:solidFill>
                  <a:srgbClr val="F40366"/>
                </a:solidFill>
                <a:latin typeface="Calibri" panose="020F0502020204030204" pitchFamily="34" charset="0"/>
                <a:cs typeface="Calibri" panose="020F0502020204030204" pitchFamily="34" charset="0"/>
              </a:rPr>
              <a:t>.</a:t>
            </a:r>
            <a:r>
              <a:rPr lang="vi-VN" sz="3200" dirty="0">
                <a:latin typeface="Calibri" panose="020F0502020204030204" pitchFamily="34" charset="0"/>
                <a:cs typeface="Calibri" panose="020F0502020204030204" pitchFamily="34" charset="0"/>
              </a:rPr>
              <a:t> </a:t>
            </a:r>
          </a:p>
          <a:p>
            <a:pPr algn="just">
              <a:lnSpc>
                <a:spcPct val="114000"/>
              </a:lnSpc>
            </a:pPr>
            <a:r>
              <a:rPr lang="vi-VN" sz="3200" b="1" dirty="0">
                <a:solidFill>
                  <a:srgbClr val="F40366"/>
                </a:solidFill>
                <a:latin typeface="Calibri" panose="020F0502020204030204" pitchFamily="34" charset="0"/>
                <a:cs typeface="Calibri" panose="020F0502020204030204" pitchFamily="34" charset="0"/>
              </a:rPr>
              <a:t>-</a:t>
            </a:r>
            <a:r>
              <a:rPr lang="en-US" sz="3200" b="1" dirty="0">
                <a:solidFill>
                  <a:srgbClr val="F40366"/>
                </a:solidFill>
                <a:latin typeface="Calibri" panose="020F0502020204030204" pitchFamily="34" charset="0"/>
                <a:cs typeface="Calibri" panose="020F0502020204030204" pitchFamily="34" charset="0"/>
              </a:rPr>
              <a:t> </a:t>
            </a:r>
            <a:r>
              <a:rPr lang="vi-VN" sz="3200" b="1" dirty="0">
                <a:solidFill>
                  <a:srgbClr val="F40366"/>
                </a:solidFill>
                <a:latin typeface="Calibri" panose="020F0502020204030204" pitchFamily="34" charset="0"/>
                <a:cs typeface="Calibri" panose="020F0502020204030204" pitchFamily="34" charset="0"/>
              </a:rPr>
              <a:t>Chuẩn bị cho việc giảng dạy mạch kiến thức </a:t>
            </a:r>
            <a:r>
              <a:rPr lang="en-US" sz="3200" b="1" dirty="0" err="1">
                <a:solidFill>
                  <a:srgbClr val="F40366"/>
                </a:solidFill>
                <a:latin typeface="Calibri" panose="020F0502020204030204" pitchFamily="34" charset="0"/>
                <a:cs typeface="Calibri" panose="020F0502020204030204" pitchFamily="34" charset="0"/>
              </a:rPr>
              <a:t>này</a:t>
            </a:r>
            <a:r>
              <a:rPr lang="en-US" sz="3200" b="1" dirty="0">
                <a:solidFill>
                  <a:srgbClr val="F40366"/>
                </a:solidFill>
                <a:latin typeface="Calibri" panose="020F050202020403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CE1FB0FA-A78E-50A7-4224-C7ED70567EB9}"/>
              </a:ext>
            </a:extLst>
          </p:cNvPr>
          <p:cNvSpPr txBox="1"/>
          <p:nvPr/>
        </p:nvSpPr>
        <p:spPr>
          <a:xfrm>
            <a:off x="8241584" y="6389382"/>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13" name="TextBox 12">
            <a:extLst>
              <a:ext uri="{FF2B5EF4-FFF2-40B4-BE49-F238E27FC236}">
                <a16:creationId xmlns:a16="http://schemas.microsoft.com/office/drawing/2014/main" id="{A45AF1D5-B4C2-9740-35A5-4A8D7DC2DF77}"/>
              </a:ext>
            </a:extLst>
          </p:cNvPr>
          <p:cNvSpPr txBox="1"/>
          <p:nvPr/>
        </p:nvSpPr>
        <p:spPr>
          <a:xfrm>
            <a:off x="3331491" y="-23217"/>
            <a:ext cx="8221301"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500" b="1" dirty="0">
                <a:ln cap="rnd">
                  <a:solidFill>
                    <a:schemeClr val="bg1"/>
                  </a:solidFill>
                </a:ln>
                <a:solidFill>
                  <a:schemeClr val="bg1"/>
                </a:solidFill>
                <a:effectLst>
                  <a:glow rad="266700">
                    <a:schemeClr val="bg1">
                      <a:alpha val="15000"/>
                    </a:schemeClr>
                  </a:glow>
                </a:effectLst>
                <a:latin typeface="+mj-lt"/>
              </a:rPr>
              <a:t>TÌM HIỂU VỀ THỐNG KÊ VÀ XÁC SUẤT</a:t>
            </a:r>
            <a:r>
              <a:rPr lang="en-US" sz="1500" b="1" dirty="0">
                <a:ln cap="rnd">
                  <a:solidFill>
                    <a:schemeClr val="bg1"/>
                  </a:solidFill>
                </a:ln>
                <a:solidFill>
                  <a:schemeClr val="bg1"/>
                </a:solidFill>
                <a:effectLst>
                  <a:glow rad="266700">
                    <a:schemeClr val="bg1">
                      <a:alpha val="15000"/>
                    </a:schemeClr>
                  </a:glow>
                </a:effectLst>
                <a:latin typeface="+mj-lt"/>
              </a:rPr>
              <a:t> </a:t>
            </a:r>
            <a:r>
              <a:rPr lang="en-US" sz="1500" b="1" dirty="0">
                <a:ln cap="rnd">
                  <a:solidFill>
                    <a:schemeClr val="bg1"/>
                  </a:solidFill>
                </a:ln>
                <a:solidFill>
                  <a:schemeClr val="bg1"/>
                </a:solidFill>
                <a:effectLst>
                  <a:glow rad="266700">
                    <a:schemeClr val="bg1">
                      <a:alpha val="15000"/>
                    </a:schemeClr>
                  </a:glow>
                </a:effectLst>
                <a:latin typeface="Times New Roman" panose="02020603050405020304" pitchFamily="18" charset="0"/>
                <a:cs typeface="Times New Roman" panose="02020603050405020304" pitchFamily="18" charset="0"/>
              </a:rPr>
              <a:t>TỪ BẬC TH ĐẾN THCS TRONG CHƯƠNG TRÌNH GIÁO DỤC PHỔ THÔNG 2018</a:t>
            </a:r>
          </a:p>
        </p:txBody>
      </p:sp>
    </p:spTree>
    <p:extLst>
      <p:ext uri="{BB962C8B-B14F-4D97-AF65-F5344CB8AC3E}">
        <p14:creationId xmlns:p14="http://schemas.microsoft.com/office/powerpoint/2010/main" val="282523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D4970180-D0CB-A3AF-A274-5B83EEBD751B}"/>
              </a:ext>
            </a:extLst>
          </p:cNvPr>
          <p:cNvSpPr/>
          <p:nvPr/>
        </p:nvSpPr>
        <p:spPr>
          <a:xfrm>
            <a:off x="1454747" y="2683864"/>
            <a:ext cx="5429708" cy="5429708"/>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94CF447-D7D4-427D-1A7F-E7AA7AE3082A}"/>
              </a:ext>
            </a:extLst>
          </p:cNvPr>
          <p:cNvSpPr/>
          <p:nvPr/>
        </p:nvSpPr>
        <p:spPr>
          <a:xfrm>
            <a:off x="10898545" y="5017619"/>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pic>
        <p:nvPicPr>
          <p:cNvPr id="56" name="Picture 55">
            <a:extLst>
              <a:ext uri="{FF2B5EF4-FFF2-40B4-BE49-F238E27FC236}">
                <a16:creationId xmlns:a16="http://schemas.microsoft.com/office/drawing/2014/main" id="{35378861-EC30-8855-3159-A8D3512E8A85}"/>
              </a:ext>
            </a:extLst>
          </p:cNvPr>
          <p:cNvPicPr>
            <a:picLocks noChangeAspect="1"/>
          </p:cNvPicPr>
          <p:nvPr/>
        </p:nvPicPr>
        <p:blipFill rotWithShape="1">
          <a:blip r:embed="rId2"/>
          <a:srcRect/>
          <a:stretch/>
        </p:blipFill>
        <p:spPr bwMode="auto">
          <a:xfrm>
            <a:off x="5648530" y="2408092"/>
            <a:ext cx="2494139" cy="1833925"/>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F40F0C3D-A555-48E3-DC58-1E61BA97ED60}"/>
              </a:ext>
            </a:extLst>
          </p:cNvPr>
          <p:cNvSpPr/>
          <p:nvPr/>
        </p:nvSpPr>
        <p:spPr>
          <a:xfrm>
            <a:off x="-1656831" y="-1674254"/>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23826" y="644421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44B495-C474-DE93-11C9-9616630ACB83}"/>
              </a:ext>
            </a:extLst>
          </p:cNvPr>
          <p:cNvSpPr txBox="1"/>
          <p:nvPr/>
        </p:nvSpPr>
        <p:spPr>
          <a:xfrm>
            <a:off x="17900006" y="2043271"/>
            <a:ext cx="7159180" cy="510778"/>
          </a:xfrm>
          <a:prstGeom prst="roundRect">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algn="l"/>
            <a:endParaRPr lang="en-US" sz="2400" dirty="0">
              <a:latin typeface="Calibri" panose="020F0502020204030204" pitchFamily="34" charset="0"/>
              <a:cs typeface="Calibri" panose="020F0502020204030204" pitchFamily="34" charset="0"/>
            </a:endParaRPr>
          </a:p>
        </p:txBody>
      </p:sp>
      <p:pic>
        <p:nvPicPr>
          <p:cNvPr id="58" name="Picture 57">
            <a:extLst>
              <a:ext uri="{FF2B5EF4-FFF2-40B4-BE49-F238E27FC236}">
                <a16:creationId xmlns:a16="http://schemas.microsoft.com/office/drawing/2014/main" id="{52AF046B-A938-CAC5-174C-57DB05E5852F}"/>
              </a:ext>
            </a:extLst>
          </p:cNvPr>
          <p:cNvPicPr>
            <a:picLocks noChangeAspect="1"/>
          </p:cNvPicPr>
          <p:nvPr/>
        </p:nvPicPr>
        <p:blipFill rotWithShape="1">
          <a:blip r:embed="rId3">
            <a:extLst>
              <a:ext uri="{28A0092B-C50C-407E-A947-70E740481C1C}">
                <a14:useLocalDpi xmlns:a14="http://schemas.microsoft.com/office/drawing/2010/main" val="0"/>
              </a:ext>
            </a:extLst>
          </a:blip>
          <a:srcRect l="-10568" t="-13650" b="-13650"/>
          <a:stretch/>
        </p:blipFill>
        <p:spPr bwMode="auto">
          <a:xfrm>
            <a:off x="8296181" y="2422170"/>
            <a:ext cx="3895819" cy="1828800"/>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17" name="Rectangle: Rounded Corners 16">
            <a:extLst>
              <a:ext uri="{FF2B5EF4-FFF2-40B4-BE49-F238E27FC236}">
                <a16:creationId xmlns:a16="http://schemas.microsoft.com/office/drawing/2014/main" id="{15A3217F-5F1C-EC68-161B-09C2241490D0}"/>
              </a:ext>
            </a:extLst>
          </p:cNvPr>
          <p:cNvSpPr/>
          <p:nvPr/>
        </p:nvSpPr>
        <p:spPr>
          <a:xfrm>
            <a:off x="1801935" y="1053823"/>
            <a:ext cx="2624071" cy="1028217"/>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err="1">
                <a:latin typeface="Calibri" panose="020F0502020204030204" pitchFamily="34" charset="0"/>
                <a:cs typeface="Calibri" panose="020F0502020204030204" pitchFamily="34" charset="0"/>
              </a:rPr>
              <a:t>Toán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2</a:t>
            </a:r>
          </a:p>
        </p:txBody>
      </p:sp>
      <p:sp>
        <p:nvSpPr>
          <p:cNvPr id="19" name="TextBox 18">
            <a:extLst>
              <a:ext uri="{FF2B5EF4-FFF2-40B4-BE49-F238E27FC236}">
                <a16:creationId xmlns:a16="http://schemas.microsoft.com/office/drawing/2014/main" id="{51AF721D-BA23-CDA8-A9A9-101DE66E8A74}"/>
              </a:ext>
            </a:extLst>
          </p:cNvPr>
          <p:cNvSpPr txBox="1"/>
          <p:nvPr/>
        </p:nvSpPr>
        <p:spPr>
          <a:xfrm>
            <a:off x="8241584" y="6532998"/>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sp>
        <p:nvSpPr>
          <p:cNvPr id="21" name="TextBox 20">
            <a:extLst>
              <a:ext uri="{FF2B5EF4-FFF2-40B4-BE49-F238E27FC236}">
                <a16:creationId xmlns:a16="http://schemas.microsoft.com/office/drawing/2014/main" id="{424FC065-CF4A-A67C-E9C1-A7FAA99817AC}"/>
              </a:ext>
            </a:extLst>
          </p:cNvPr>
          <p:cNvSpPr txBox="1"/>
          <p:nvPr/>
        </p:nvSpPr>
        <p:spPr>
          <a:xfrm>
            <a:off x="3728450" y="34810"/>
            <a:ext cx="7762510" cy="338554"/>
          </a:xfrm>
          <a:prstGeom prst="rect">
            <a:avLst/>
          </a:prstGeom>
          <a:noFill/>
        </p:spPr>
        <p:txBody>
          <a:bodyPr wrap="square" rtlCol="0">
            <a:spAutoFit/>
          </a:bodyPr>
          <a:lstStyle/>
          <a:p>
            <a:pPr algn="ctr"/>
            <a:r>
              <a:rPr lang="vi-VN" sz="1600" b="1" dirty="0">
                <a:ln cap="rnd">
                  <a:solidFill>
                    <a:schemeClr val="bg1"/>
                  </a:solidFill>
                </a:ln>
                <a:solidFill>
                  <a:schemeClr val="bg1"/>
                </a:solidFill>
                <a:effectLst/>
              </a:rPr>
              <a:t>TÌM HIỂU VỀ THỐNG KÊ VÀ XÁC SUẤT TRONG CHƯƠNG TRÌNH </a:t>
            </a:r>
            <a:r>
              <a:rPr lang="vi-VN" sz="1600" b="1" dirty="0">
                <a:ln cap="rnd">
                  <a:solidFill>
                    <a:schemeClr val="bg1"/>
                  </a:solidFill>
                </a:ln>
                <a:solidFill>
                  <a:schemeClr val="bg1"/>
                </a:solidFill>
              </a:rPr>
              <a:t>TIỂU HỌC</a:t>
            </a:r>
            <a:r>
              <a:rPr lang="vi-VN" sz="1600" b="1" dirty="0">
                <a:ln cap="rnd">
                  <a:solidFill>
                    <a:schemeClr val="bg1"/>
                  </a:solidFill>
                </a:ln>
                <a:solidFill>
                  <a:schemeClr val="bg1"/>
                </a:solidFill>
                <a:effectLst/>
              </a:rPr>
              <a:t> </a:t>
            </a:r>
            <a:endParaRPr lang="en-US" sz="1600" b="1" dirty="0">
              <a:ln cap="rnd">
                <a:solidFill>
                  <a:schemeClr val="bg1"/>
                </a:solidFill>
              </a:ln>
              <a:solidFill>
                <a:schemeClr val="bg1"/>
              </a:solidFill>
              <a:effectLst/>
            </a:endParaRPr>
          </a:p>
        </p:txBody>
      </p:sp>
      <p:sp>
        <p:nvSpPr>
          <p:cNvPr id="25" name="Rectangle: Rounded Corners 24">
            <a:extLst>
              <a:ext uri="{FF2B5EF4-FFF2-40B4-BE49-F238E27FC236}">
                <a16:creationId xmlns:a16="http://schemas.microsoft.com/office/drawing/2014/main" id="{C8DDE7D3-E36D-E115-2FDF-A5F6C93E8EBE}"/>
              </a:ext>
            </a:extLst>
          </p:cNvPr>
          <p:cNvSpPr/>
          <p:nvPr/>
        </p:nvSpPr>
        <p:spPr>
          <a:xfrm>
            <a:off x="6219492" y="2680693"/>
            <a:ext cx="2370754" cy="956279"/>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err="1">
                <a:latin typeface="Calibri" panose="020F0502020204030204" pitchFamily="34" charset="0"/>
                <a:cs typeface="Calibri" panose="020F0502020204030204" pitchFamily="34" charset="0"/>
              </a:rPr>
              <a:t>Toán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4</a:t>
            </a:r>
          </a:p>
        </p:txBody>
      </p:sp>
      <p:sp>
        <p:nvSpPr>
          <p:cNvPr id="26" name="Rectangle: Rounded Corners 25">
            <a:extLst>
              <a:ext uri="{FF2B5EF4-FFF2-40B4-BE49-F238E27FC236}">
                <a16:creationId xmlns:a16="http://schemas.microsoft.com/office/drawing/2014/main" id="{EF30DB37-ECD9-4202-03AE-40012D4E3414}"/>
              </a:ext>
            </a:extLst>
          </p:cNvPr>
          <p:cNvSpPr/>
          <p:nvPr/>
        </p:nvSpPr>
        <p:spPr>
          <a:xfrm>
            <a:off x="9462637" y="2737746"/>
            <a:ext cx="2121065" cy="944727"/>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err="1">
                <a:latin typeface="Calibri" panose="020F0502020204030204" pitchFamily="34" charset="0"/>
                <a:cs typeface="Calibri" panose="020F0502020204030204" pitchFamily="34" charset="0"/>
              </a:rPr>
              <a:t>Toán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5</a:t>
            </a:r>
          </a:p>
        </p:txBody>
      </p:sp>
      <p:sp>
        <p:nvSpPr>
          <p:cNvPr id="33" name="Rectangle: Rounded Corners 32">
            <a:extLst>
              <a:ext uri="{FF2B5EF4-FFF2-40B4-BE49-F238E27FC236}">
                <a16:creationId xmlns:a16="http://schemas.microsoft.com/office/drawing/2014/main" id="{06D8CD4E-3A64-ED9A-F9F4-3E53B5DF9FCE}"/>
              </a:ext>
            </a:extLst>
          </p:cNvPr>
          <p:cNvSpPr/>
          <p:nvPr/>
        </p:nvSpPr>
        <p:spPr>
          <a:xfrm>
            <a:off x="-864448" y="256544"/>
            <a:ext cx="2624071"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ctr"/>
            <a:r>
              <a:rPr lang="en-US" sz="1600" dirty="0" err="1">
                <a:ln cap="rnd">
                  <a:solidFill>
                    <a:schemeClr val="tx1"/>
                  </a:solidFill>
                </a:ln>
                <a:solidFill>
                  <a:schemeClr val="tx1"/>
                </a:solidFill>
                <a:latin typeface="Calibri" panose="020F0502020204030204" pitchFamily="34" charset="0"/>
                <a:cs typeface="Calibri" panose="020F0502020204030204" pitchFamily="34" charset="0"/>
              </a:rPr>
              <a:t>Yếu</a:t>
            </a:r>
            <a:r>
              <a:rPr lang="en-US" sz="1600" dirty="0">
                <a:ln cap="rnd">
                  <a:solidFill>
                    <a:schemeClr val="tx1"/>
                  </a:solidFill>
                </a:ln>
                <a:solidFill>
                  <a:schemeClr val="tx1"/>
                </a:solidFill>
                <a:latin typeface="Calibri" panose="020F0502020204030204" pitchFamily="34" charset="0"/>
                <a:cs typeface="Calibri" panose="020F0502020204030204" pitchFamily="34" charset="0"/>
              </a:rPr>
              <a:t> </a:t>
            </a:r>
            <a:r>
              <a:rPr lang="en-US" sz="1600" dirty="0" err="1">
                <a:ln cap="rnd">
                  <a:solidFill>
                    <a:schemeClr val="tx1"/>
                  </a:solidFill>
                </a:ln>
                <a:solidFill>
                  <a:schemeClr val="tx1"/>
                </a:solidFill>
                <a:latin typeface="Calibri" panose="020F0502020204030204" pitchFamily="34" charset="0"/>
                <a:cs typeface="Calibri" panose="020F0502020204030204" pitchFamily="34" charset="0"/>
              </a:rPr>
              <a:t>tố</a:t>
            </a:r>
            <a:r>
              <a:rPr lang="en-US" sz="1600" dirty="0">
                <a:ln cap="rnd">
                  <a:solidFill>
                    <a:schemeClr val="tx1"/>
                  </a:solidFill>
                </a:ln>
                <a:solidFill>
                  <a:schemeClr val="tx1"/>
                </a:solidFill>
                <a:latin typeface="Calibri" panose="020F0502020204030204" pitchFamily="34" charset="0"/>
                <a:cs typeface="Calibri" panose="020F0502020204030204" pitchFamily="34" charset="0"/>
              </a:rPr>
              <a:t> </a:t>
            </a:r>
            <a:r>
              <a:rPr lang="en-US" sz="1600" dirty="0" err="1">
                <a:ln cap="rnd">
                  <a:solidFill>
                    <a:schemeClr val="tx1"/>
                  </a:solidFill>
                </a:ln>
                <a:solidFill>
                  <a:schemeClr val="tx1"/>
                </a:solidFill>
                <a:latin typeface="Calibri" panose="020F0502020204030204" pitchFamily="34" charset="0"/>
                <a:cs typeface="Calibri" panose="020F0502020204030204" pitchFamily="34" charset="0"/>
              </a:rPr>
              <a:t>thống</a:t>
            </a:r>
            <a:r>
              <a:rPr lang="en-US" sz="1600" dirty="0">
                <a:ln cap="rnd">
                  <a:solidFill>
                    <a:schemeClr val="tx1"/>
                  </a:solidFill>
                </a:ln>
                <a:solidFill>
                  <a:schemeClr val="tx1"/>
                </a:solidFill>
                <a:latin typeface="Calibri" panose="020F0502020204030204" pitchFamily="34" charset="0"/>
                <a:cs typeface="Calibri" panose="020F0502020204030204" pitchFamily="34" charset="0"/>
              </a:rPr>
              <a:t> </a:t>
            </a:r>
            <a:r>
              <a:rPr lang="en-US" sz="1600" dirty="0" err="1">
                <a:ln cap="rnd">
                  <a:solidFill>
                    <a:schemeClr val="tx1"/>
                  </a:solidFill>
                </a:ln>
                <a:solidFill>
                  <a:schemeClr val="tx1"/>
                </a:solidFill>
                <a:latin typeface="Calibri" panose="020F0502020204030204" pitchFamily="34" charset="0"/>
                <a:cs typeface="Calibri" panose="020F0502020204030204" pitchFamily="34" charset="0"/>
              </a:rPr>
              <a:t>kê</a:t>
            </a:r>
            <a:endParaRPr lang="en-US" sz="1600" dirty="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12E7DA65-3684-7CE6-43C8-944A3582FA0B}"/>
              </a:ext>
            </a:extLst>
          </p:cNvPr>
          <p:cNvSpPr/>
          <p:nvPr/>
        </p:nvSpPr>
        <p:spPr>
          <a:xfrm>
            <a:off x="-864448" y="5601597"/>
            <a:ext cx="2624071"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ctr"/>
            <a:r>
              <a:rPr lang="en-US" sz="1600" dirty="0" err="1">
                <a:ln cap="rnd">
                  <a:solidFill>
                    <a:schemeClr val="tx1"/>
                  </a:solidFill>
                </a:ln>
                <a:solidFill>
                  <a:schemeClr val="tx1"/>
                </a:solidFill>
                <a:latin typeface="Calibri" panose="020F0502020204030204" pitchFamily="34" charset="0"/>
                <a:cs typeface="Calibri" panose="020F0502020204030204" pitchFamily="34" charset="0"/>
              </a:rPr>
              <a:t>Yếu</a:t>
            </a:r>
            <a:r>
              <a:rPr lang="en-US" sz="1600" dirty="0">
                <a:ln cap="rnd">
                  <a:solidFill>
                    <a:schemeClr val="tx1"/>
                  </a:solidFill>
                </a:ln>
                <a:solidFill>
                  <a:schemeClr val="tx1"/>
                </a:solidFill>
                <a:latin typeface="Calibri" panose="020F0502020204030204" pitchFamily="34" charset="0"/>
                <a:cs typeface="Calibri" panose="020F0502020204030204" pitchFamily="34" charset="0"/>
              </a:rPr>
              <a:t> </a:t>
            </a:r>
            <a:r>
              <a:rPr lang="en-US" sz="1600" dirty="0" err="1">
                <a:ln cap="rnd">
                  <a:solidFill>
                    <a:schemeClr val="tx1"/>
                  </a:solidFill>
                </a:ln>
                <a:solidFill>
                  <a:schemeClr val="tx1"/>
                </a:solidFill>
                <a:latin typeface="Calibri" panose="020F0502020204030204" pitchFamily="34" charset="0"/>
                <a:cs typeface="Calibri" panose="020F0502020204030204" pitchFamily="34" charset="0"/>
              </a:rPr>
              <a:t>tố</a:t>
            </a:r>
            <a:r>
              <a:rPr lang="en-US" sz="1600" dirty="0">
                <a:ln cap="rnd">
                  <a:solidFill>
                    <a:schemeClr val="tx1"/>
                  </a:solidFill>
                </a:ln>
                <a:solidFill>
                  <a:schemeClr val="tx1"/>
                </a:solidFill>
                <a:latin typeface="Calibri" panose="020F0502020204030204" pitchFamily="34" charset="0"/>
                <a:cs typeface="Calibri" panose="020F0502020204030204" pitchFamily="34" charset="0"/>
              </a:rPr>
              <a:t> </a:t>
            </a:r>
            <a:r>
              <a:rPr lang="en-US" sz="1600" dirty="0" err="1">
                <a:ln cap="rnd">
                  <a:solidFill>
                    <a:schemeClr val="tx1"/>
                  </a:solidFill>
                </a:ln>
                <a:solidFill>
                  <a:schemeClr val="tx1"/>
                </a:solidFill>
                <a:latin typeface="Calibri" panose="020F0502020204030204" pitchFamily="34" charset="0"/>
                <a:cs typeface="Calibri" panose="020F0502020204030204" pitchFamily="34" charset="0"/>
              </a:rPr>
              <a:t>xác</a:t>
            </a:r>
            <a:r>
              <a:rPr lang="en-US" sz="1600" dirty="0">
                <a:ln cap="rnd">
                  <a:solidFill>
                    <a:schemeClr val="tx1"/>
                  </a:solidFill>
                </a:ln>
                <a:solidFill>
                  <a:schemeClr val="tx1"/>
                </a:solidFill>
                <a:latin typeface="Calibri" panose="020F0502020204030204" pitchFamily="34" charset="0"/>
                <a:cs typeface="Calibri" panose="020F0502020204030204" pitchFamily="34" charset="0"/>
              </a:rPr>
              <a:t> </a:t>
            </a:r>
            <a:r>
              <a:rPr lang="en-US" sz="1600" dirty="0" err="1">
                <a:ln cap="rnd">
                  <a:solidFill>
                    <a:schemeClr val="tx1"/>
                  </a:solidFill>
                </a:ln>
                <a:solidFill>
                  <a:schemeClr val="tx1"/>
                </a:solidFill>
                <a:latin typeface="Calibri" panose="020F0502020204030204" pitchFamily="34" charset="0"/>
                <a:cs typeface="Calibri" panose="020F0502020204030204" pitchFamily="34" charset="0"/>
              </a:rPr>
              <a:t>suất</a:t>
            </a:r>
            <a:endParaRPr lang="en-US" sz="1600" dirty="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2C44FD49-D91A-C119-2C1E-9E7B21A68BFB}"/>
              </a:ext>
            </a:extLst>
          </p:cNvPr>
          <p:cNvSpPr txBox="1"/>
          <p:nvPr/>
        </p:nvSpPr>
        <p:spPr>
          <a:xfrm>
            <a:off x="4623157" y="1153932"/>
            <a:ext cx="2624071" cy="783193"/>
          </a:xfrm>
          <a:prstGeom prst="roundRect">
            <a:avLst>
              <a:gd name="adj" fmla="val 17087"/>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6213" algn="just"/>
            <a:r>
              <a:rPr lang="en-US" sz="2000" b="1" dirty="0" err="1">
                <a:solidFill>
                  <a:srgbClr val="F41570"/>
                </a:solidFill>
                <a:latin typeface="Calibri" panose="020F0502020204030204" pitchFamily="34" charset="0"/>
                <a:cs typeface="Calibri" panose="020F0502020204030204" pitchFamily="34" charset="0"/>
              </a:rPr>
              <a:t>Biểu</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đồ</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tranh</a:t>
            </a:r>
            <a:endParaRPr lang="en-US" sz="2000" b="1" dirty="0">
              <a:solidFill>
                <a:srgbClr val="F41570"/>
              </a:solidFill>
              <a:latin typeface="Calibri" panose="020F0502020204030204" pitchFamily="34" charset="0"/>
              <a:cs typeface="Calibri" panose="020F0502020204030204" pitchFamily="34" charset="0"/>
            </a:endParaRPr>
          </a:p>
          <a:p>
            <a:pPr indent="176213" algn="just"/>
            <a:r>
              <a:rPr lang="en-US" sz="2000" b="1" dirty="0" err="1">
                <a:solidFill>
                  <a:srgbClr val="F41570"/>
                </a:solidFill>
                <a:latin typeface="Calibri" panose="020F0502020204030204" pitchFamily="34" charset="0"/>
                <a:cs typeface="Calibri" panose="020F0502020204030204" pitchFamily="34" charset="0"/>
              </a:rPr>
              <a:t>Nhận</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xét</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trực</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quan</a:t>
            </a:r>
            <a:endParaRPr lang="vi-VN" sz="2000"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0195CA0-E105-BB68-D413-7AD9028EAE14}"/>
              </a:ext>
            </a:extLst>
          </p:cNvPr>
          <p:cNvSpPr txBox="1"/>
          <p:nvPr/>
        </p:nvSpPr>
        <p:spPr>
          <a:xfrm>
            <a:off x="7609705" y="1179293"/>
            <a:ext cx="2624071" cy="783193"/>
          </a:xfrm>
          <a:prstGeom prst="roundRect">
            <a:avLst>
              <a:gd name="adj" fmla="val 17087"/>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6213" algn="just"/>
            <a:r>
              <a:rPr lang="en-US" sz="2000" b="1" dirty="0" err="1">
                <a:solidFill>
                  <a:srgbClr val="F41570"/>
                </a:solidFill>
                <a:latin typeface="Calibri" panose="020F0502020204030204" pitchFamily="34" charset="0"/>
                <a:cs typeface="Calibri" panose="020F0502020204030204" pitchFamily="34" charset="0"/>
              </a:rPr>
              <a:t>Khả</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năng</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xảy</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ra</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của</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một</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số</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phép</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thử</a:t>
            </a:r>
            <a:endParaRPr lang="vi-VN" sz="2000" b="1" dirty="0">
              <a:solidFill>
                <a:srgbClr val="F41570"/>
              </a:solidFill>
              <a:latin typeface="Calibri" panose="020F0502020204030204" pitchFamily="34" charset="0"/>
              <a:cs typeface="Calibri" panose="020F0502020204030204" pitchFamily="34" charset="0"/>
            </a:endParaRPr>
          </a:p>
        </p:txBody>
      </p:sp>
      <p:pic>
        <p:nvPicPr>
          <p:cNvPr id="42" name="Picture 41">
            <a:extLst>
              <a:ext uri="{FF2B5EF4-FFF2-40B4-BE49-F238E27FC236}">
                <a16:creationId xmlns:a16="http://schemas.microsoft.com/office/drawing/2014/main" id="{959C924A-8F81-14F3-63FF-EF23E4FB9CBC}"/>
              </a:ext>
            </a:extLst>
          </p:cNvPr>
          <p:cNvPicPr>
            <a:picLocks noChangeAspect="1"/>
          </p:cNvPicPr>
          <p:nvPr/>
        </p:nvPicPr>
        <p:blipFill rotWithShape="1">
          <a:blip r:embed="rId4">
            <a:extLst>
              <a:ext uri="{28A0092B-C50C-407E-A947-70E740481C1C}">
                <a14:useLocalDpi xmlns:a14="http://schemas.microsoft.com/office/drawing/2010/main" val="0"/>
              </a:ext>
            </a:extLst>
          </a:blip>
          <a:srcRect l="-520" r="7440"/>
          <a:stretch/>
        </p:blipFill>
        <p:spPr bwMode="auto">
          <a:xfrm>
            <a:off x="1477314" y="2174352"/>
            <a:ext cx="3036477" cy="2117606"/>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pic>
        <p:nvPicPr>
          <p:cNvPr id="43" name="Picture 42">
            <a:extLst>
              <a:ext uri="{FF2B5EF4-FFF2-40B4-BE49-F238E27FC236}">
                <a16:creationId xmlns:a16="http://schemas.microsoft.com/office/drawing/2014/main" id="{3DC6508F-4808-5626-21E2-4743972C66D2}"/>
              </a:ext>
            </a:extLst>
          </p:cNvPr>
          <p:cNvPicPr>
            <a:picLocks noChangeAspect="1"/>
          </p:cNvPicPr>
          <p:nvPr/>
        </p:nvPicPr>
        <p:blipFill rotWithShape="1">
          <a:blip r:embed="rId5"/>
          <a:srcRect/>
          <a:stretch/>
        </p:blipFill>
        <p:spPr bwMode="auto">
          <a:xfrm>
            <a:off x="4792832" y="2174352"/>
            <a:ext cx="2091623" cy="2117606"/>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pic>
        <p:nvPicPr>
          <p:cNvPr id="44" name="Picture 43">
            <a:extLst>
              <a:ext uri="{FF2B5EF4-FFF2-40B4-BE49-F238E27FC236}">
                <a16:creationId xmlns:a16="http://schemas.microsoft.com/office/drawing/2014/main" id="{931A8D11-1840-F002-F5BD-C924DD2971B7}"/>
              </a:ext>
            </a:extLst>
          </p:cNvPr>
          <p:cNvPicPr>
            <a:picLocks noChangeAspect="1"/>
          </p:cNvPicPr>
          <p:nvPr/>
        </p:nvPicPr>
        <p:blipFill rotWithShape="1">
          <a:blip r:embed="rId6"/>
          <a:srcRect/>
          <a:stretch/>
        </p:blipFill>
        <p:spPr bwMode="auto">
          <a:xfrm>
            <a:off x="1370495" y="4547251"/>
            <a:ext cx="3143296" cy="2019960"/>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pic>
        <p:nvPicPr>
          <p:cNvPr id="45" name="Picture 44">
            <a:extLst>
              <a:ext uri="{FF2B5EF4-FFF2-40B4-BE49-F238E27FC236}">
                <a16:creationId xmlns:a16="http://schemas.microsoft.com/office/drawing/2014/main" id="{0B0C7088-1886-502A-A140-31747B853B2E}"/>
              </a:ext>
            </a:extLst>
          </p:cNvPr>
          <p:cNvPicPr>
            <a:picLocks noChangeAspect="1"/>
          </p:cNvPicPr>
          <p:nvPr/>
        </p:nvPicPr>
        <p:blipFill rotWithShape="1">
          <a:blip r:embed="rId7"/>
          <a:srcRect/>
          <a:stretch/>
        </p:blipFill>
        <p:spPr bwMode="auto">
          <a:xfrm>
            <a:off x="4702977" y="4496832"/>
            <a:ext cx="2285207" cy="2117606"/>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12" name="Rectangle: Rounded Corners 11">
            <a:extLst>
              <a:ext uri="{FF2B5EF4-FFF2-40B4-BE49-F238E27FC236}">
                <a16:creationId xmlns:a16="http://schemas.microsoft.com/office/drawing/2014/main" id="{016E8B41-8104-FB5E-6019-B127F164B00B}"/>
              </a:ext>
            </a:extLst>
          </p:cNvPr>
          <p:cNvSpPr/>
          <p:nvPr/>
        </p:nvSpPr>
        <p:spPr>
          <a:xfrm>
            <a:off x="2742324" y="585914"/>
            <a:ext cx="2624071" cy="1028217"/>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b="1" dirty="0" err="1">
                <a:latin typeface="Calibri" panose="020F0502020204030204" pitchFamily="34" charset="0"/>
                <a:cs typeface="Calibri" panose="020F0502020204030204" pitchFamily="34" charset="0"/>
              </a:rPr>
              <a:t>Toán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lớp</a:t>
            </a:r>
            <a:r>
              <a:rPr lang="en-US" sz="2400" b="1" dirty="0">
                <a:latin typeface="Calibri" panose="020F0502020204030204" pitchFamily="34" charset="0"/>
                <a:cs typeface="Calibri" panose="020F0502020204030204" pitchFamily="34" charset="0"/>
              </a:rPr>
              <a:t> 3</a:t>
            </a:r>
          </a:p>
        </p:txBody>
      </p:sp>
      <p:pic>
        <p:nvPicPr>
          <p:cNvPr id="46" name="Picture 45">
            <a:extLst>
              <a:ext uri="{FF2B5EF4-FFF2-40B4-BE49-F238E27FC236}">
                <a16:creationId xmlns:a16="http://schemas.microsoft.com/office/drawing/2014/main" id="{56611146-0180-4843-8647-82303F3F7AAF}"/>
              </a:ext>
            </a:extLst>
          </p:cNvPr>
          <p:cNvPicPr>
            <a:picLocks noChangeAspect="1"/>
          </p:cNvPicPr>
          <p:nvPr/>
        </p:nvPicPr>
        <p:blipFill rotWithShape="1">
          <a:blip r:embed="rId8">
            <a:extLst>
              <a:ext uri="{28A0092B-C50C-407E-A947-70E740481C1C}">
                <a14:useLocalDpi xmlns:a14="http://schemas.microsoft.com/office/drawing/2010/main" val="0"/>
              </a:ext>
            </a:extLst>
          </a:blip>
          <a:srcRect t="-959" b="-959"/>
          <a:stretch/>
        </p:blipFill>
        <p:spPr bwMode="auto">
          <a:xfrm>
            <a:off x="7761908" y="2249894"/>
            <a:ext cx="2471868" cy="2026342"/>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pic>
        <p:nvPicPr>
          <p:cNvPr id="47" name="Picture 46">
            <a:extLst>
              <a:ext uri="{FF2B5EF4-FFF2-40B4-BE49-F238E27FC236}">
                <a16:creationId xmlns:a16="http://schemas.microsoft.com/office/drawing/2014/main" id="{B5831BA8-12F1-7596-E6B9-AA3748520DCC}"/>
              </a:ext>
            </a:extLst>
          </p:cNvPr>
          <p:cNvPicPr>
            <a:picLocks noChangeAspect="1"/>
          </p:cNvPicPr>
          <p:nvPr/>
        </p:nvPicPr>
        <p:blipFill rotWithShape="1">
          <a:blip r:embed="rId9"/>
          <a:srcRect/>
          <a:stretch/>
        </p:blipFill>
        <p:spPr bwMode="auto">
          <a:xfrm>
            <a:off x="7797627" y="4403369"/>
            <a:ext cx="2471867" cy="1532257"/>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48" name="TextBox 47">
            <a:extLst>
              <a:ext uri="{FF2B5EF4-FFF2-40B4-BE49-F238E27FC236}">
                <a16:creationId xmlns:a16="http://schemas.microsoft.com/office/drawing/2014/main" id="{4441F029-F1B0-ACAF-7A0D-383AAAAC2E2F}"/>
              </a:ext>
            </a:extLst>
          </p:cNvPr>
          <p:cNvSpPr txBox="1"/>
          <p:nvPr/>
        </p:nvSpPr>
        <p:spPr>
          <a:xfrm>
            <a:off x="3426112" y="1648219"/>
            <a:ext cx="3327862" cy="442674"/>
          </a:xfrm>
          <a:prstGeom prst="roundRect">
            <a:avLst>
              <a:gd name="adj" fmla="val 17087"/>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r>
              <a:rPr lang="vi-VN" sz="2000" b="1" dirty="0">
                <a:solidFill>
                  <a:srgbClr val="F41570"/>
                </a:solidFill>
                <a:latin typeface="Calibri" panose="020F0502020204030204" pitchFamily="34" charset="0"/>
                <a:cs typeface="Calibri" panose="020F0502020204030204" pitchFamily="34" charset="0"/>
              </a:rPr>
              <a:t>Số liệu thống kê ở dạng bảng</a:t>
            </a:r>
          </a:p>
        </p:txBody>
      </p:sp>
      <p:sp>
        <p:nvSpPr>
          <p:cNvPr id="53" name="TextBox 52">
            <a:extLst>
              <a:ext uri="{FF2B5EF4-FFF2-40B4-BE49-F238E27FC236}">
                <a16:creationId xmlns:a16="http://schemas.microsoft.com/office/drawing/2014/main" id="{73E22A5D-5DB1-D38F-4707-4FEF6C667D85}"/>
              </a:ext>
            </a:extLst>
          </p:cNvPr>
          <p:cNvSpPr txBox="1"/>
          <p:nvPr/>
        </p:nvSpPr>
        <p:spPr>
          <a:xfrm>
            <a:off x="8569845" y="1171325"/>
            <a:ext cx="3327862" cy="1123712"/>
          </a:xfrm>
          <a:prstGeom prst="roundRect">
            <a:avLst>
              <a:gd name="adj" fmla="val 17087"/>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r>
              <a:rPr lang="en-US" sz="2000" b="1" dirty="0" err="1">
                <a:solidFill>
                  <a:srgbClr val="F41570"/>
                </a:solidFill>
                <a:latin typeface="Calibri" panose="020F0502020204030204" pitchFamily="34" charset="0"/>
                <a:cs typeface="Calibri" panose="020F0502020204030204" pitchFamily="34" charset="0"/>
              </a:rPr>
              <a:t>Mô</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tả</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các</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khả</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năng</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xảy</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ra</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của</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một</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thí</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nghiệm</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có</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tính</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ngẫu</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nhiên</a:t>
            </a:r>
            <a:r>
              <a:rPr lang="en-US" sz="2000" b="1" dirty="0">
                <a:solidFill>
                  <a:srgbClr val="F41570"/>
                </a:solidFill>
                <a:latin typeface="Calibri" panose="020F0502020204030204" pitchFamily="34" charset="0"/>
                <a:cs typeface="Calibri" panose="020F0502020204030204" pitchFamily="34" charset="0"/>
              </a:rPr>
              <a:t>)</a:t>
            </a:r>
            <a:endParaRPr lang="vi-VN" sz="2000" b="1" dirty="0">
              <a:solidFill>
                <a:srgbClr val="F41570"/>
              </a:solidFill>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41C85D03-6E46-2D72-203C-F1A82A436D94}"/>
              </a:ext>
            </a:extLst>
          </p:cNvPr>
          <p:cNvPicPr>
            <a:picLocks noChangeAspect="1"/>
          </p:cNvPicPr>
          <p:nvPr/>
        </p:nvPicPr>
        <p:blipFill rotWithShape="1">
          <a:blip r:embed="rId10">
            <a:extLst>
              <a:ext uri="{28A0092B-C50C-407E-A947-70E740481C1C}">
                <a14:useLocalDpi xmlns:a14="http://schemas.microsoft.com/office/drawing/2010/main" val="0"/>
              </a:ext>
            </a:extLst>
          </a:blip>
          <a:srcRect t="-750" b="-750"/>
          <a:stretch/>
        </p:blipFill>
        <p:spPr bwMode="auto">
          <a:xfrm>
            <a:off x="3024458" y="2374758"/>
            <a:ext cx="2494140" cy="1833926"/>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pic>
        <p:nvPicPr>
          <p:cNvPr id="55" name="Picture 54">
            <a:extLst>
              <a:ext uri="{FF2B5EF4-FFF2-40B4-BE49-F238E27FC236}">
                <a16:creationId xmlns:a16="http://schemas.microsoft.com/office/drawing/2014/main" id="{08CE50DE-968C-D670-6919-61A97F6261D2}"/>
              </a:ext>
            </a:extLst>
          </p:cNvPr>
          <p:cNvPicPr>
            <a:picLocks noChangeAspect="1"/>
          </p:cNvPicPr>
          <p:nvPr/>
        </p:nvPicPr>
        <p:blipFill rotWithShape="1">
          <a:blip r:embed="rId11"/>
          <a:srcRect/>
          <a:stretch/>
        </p:blipFill>
        <p:spPr bwMode="auto">
          <a:xfrm>
            <a:off x="3037980" y="4384270"/>
            <a:ext cx="2494139" cy="1833925"/>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pic>
        <p:nvPicPr>
          <p:cNvPr id="57" name="Picture 56">
            <a:extLst>
              <a:ext uri="{FF2B5EF4-FFF2-40B4-BE49-F238E27FC236}">
                <a16:creationId xmlns:a16="http://schemas.microsoft.com/office/drawing/2014/main" id="{B9ADBBB0-7C7E-A829-1A32-61E2DDF72F93}"/>
              </a:ext>
            </a:extLst>
          </p:cNvPr>
          <p:cNvPicPr>
            <a:picLocks noChangeAspect="1"/>
          </p:cNvPicPr>
          <p:nvPr/>
        </p:nvPicPr>
        <p:blipFill rotWithShape="1">
          <a:blip r:embed="rId12"/>
          <a:srcRect/>
          <a:stretch/>
        </p:blipFill>
        <p:spPr bwMode="auto">
          <a:xfrm>
            <a:off x="5718139" y="4371976"/>
            <a:ext cx="2494140" cy="1870328"/>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pic>
        <p:nvPicPr>
          <p:cNvPr id="59" name="Picture 58">
            <a:extLst>
              <a:ext uri="{FF2B5EF4-FFF2-40B4-BE49-F238E27FC236}">
                <a16:creationId xmlns:a16="http://schemas.microsoft.com/office/drawing/2014/main" id="{A5C27D04-E0BF-DC15-53A5-377270E339D3}"/>
              </a:ext>
            </a:extLst>
          </p:cNvPr>
          <p:cNvPicPr>
            <a:picLocks noChangeAspect="1"/>
          </p:cNvPicPr>
          <p:nvPr/>
        </p:nvPicPr>
        <p:blipFill rotWithShape="1">
          <a:blip r:embed="rId13"/>
          <a:srcRect/>
          <a:stretch/>
        </p:blipFill>
        <p:spPr bwMode="auto">
          <a:xfrm>
            <a:off x="8408257" y="4444755"/>
            <a:ext cx="3607975" cy="1827620"/>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60" name="TextBox 59">
            <a:extLst>
              <a:ext uri="{FF2B5EF4-FFF2-40B4-BE49-F238E27FC236}">
                <a16:creationId xmlns:a16="http://schemas.microsoft.com/office/drawing/2014/main" id="{9D2ED982-330D-1EF0-9B9E-9589D2192AE8}"/>
              </a:ext>
            </a:extLst>
          </p:cNvPr>
          <p:cNvSpPr txBox="1"/>
          <p:nvPr/>
        </p:nvSpPr>
        <p:spPr>
          <a:xfrm>
            <a:off x="6321898" y="1621728"/>
            <a:ext cx="2434580" cy="783193"/>
          </a:xfrm>
          <a:prstGeom prst="roundRect">
            <a:avLst>
              <a:gd name="adj" fmla="val 17087"/>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6213" algn="just"/>
            <a:r>
              <a:rPr lang="en-US" sz="2000" b="1" dirty="0">
                <a:solidFill>
                  <a:srgbClr val="F41570"/>
                </a:solidFill>
                <a:latin typeface="Calibri" panose="020F0502020204030204" pitchFamily="34" charset="0"/>
                <a:cs typeface="Calibri" panose="020F0502020204030204" pitchFamily="34" charset="0"/>
              </a:rPr>
              <a:t>-</a:t>
            </a:r>
            <a:r>
              <a:rPr lang="en-US" sz="2000" b="1" dirty="0" err="1">
                <a:solidFill>
                  <a:srgbClr val="F41570"/>
                </a:solidFill>
                <a:latin typeface="Calibri" panose="020F0502020204030204" pitchFamily="34" charset="0"/>
                <a:cs typeface="Calibri" panose="020F0502020204030204" pitchFamily="34" charset="0"/>
              </a:rPr>
              <a:t>Biểu</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đồ</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cột</a:t>
            </a:r>
            <a:endParaRPr lang="en-US" sz="2000" b="1" dirty="0">
              <a:solidFill>
                <a:srgbClr val="F41570"/>
              </a:solidFill>
              <a:latin typeface="Calibri" panose="020F0502020204030204" pitchFamily="34" charset="0"/>
              <a:cs typeface="Calibri" panose="020F0502020204030204" pitchFamily="34" charset="0"/>
            </a:endParaRPr>
          </a:p>
          <a:p>
            <a:pPr indent="176213" algn="just"/>
            <a:r>
              <a:rPr lang="en-US" sz="2000" b="1" dirty="0">
                <a:solidFill>
                  <a:srgbClr val="F41570"/>
                </a:solidFill>
                <a:latin typeface="Calibri" panose="020F0502020204030204" pitchFamily="34" charset="0"/>
                <a:cs typeface="Calibri" panose="020F0502020204030204" pitchFamily="34" charset="0"/>
              </a:rPr>
              <a:t>-</a:t>
            </a:r>
            <a:r>
              <a:rPr lang="en-US" sz="2000" b="1" dirty="0" err="1">
                <a:solidFill>
                  <a:srgbClr val="F41570"/>
                </a:solidFill>
                <a:latin typeface="Calibri" panose="020F0502020204030204" pitchFamily="34" charset="0"/>
                <a:cs typeface="Calibri" panose="020F0502020204030204" pitchFamily="34" charset="0"/>
              </a:rPr>
              <a:t>Giá</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trị</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trung</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bình</a:t>
            </a:r>
            <a:endParaRPr lang="vi-VN" sz="2000" dirty="0">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49E7E4B1-5711-9943-8AB9-09C207950220}"/>
              </a:ext>
            </a:extLst>
          </p:cNvPr>
          <p:cNvSpPr txBox="1"/>
          <p:nvPr/>
        </p:nvSpPr>
        <p:spPr>
          <a:xfrm>
            <a:off x="6295251" y="3916169"/>
            <a:ext cx="2434580" cy="1123712"/>
          </a:xfrm>
          <a:prstGeom prst="roundRect">
            <a:avLst>
              <a:gd name="adj" fmla="val 17087"/>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indent="176213" algn="just"/>
            <a:r>
              <a:rPr lang="en-US" sz="2000" b="1" dirty="0" err="1">
                <a:solidFill>
                  <a:srgbClr val="F41570"/>
                </a:solidFill>
                <a:latin typeface="Calibri" panose="020F0502020204030204" pitchFamily="34" charset="0"/>
                <a:cs typeface="Calibri" panose="020F0502020204030204" pitchFamily="34" charset="0"/>
              </a:rPr>
              <a:t>Đếm</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số</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lần</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lặp</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lại</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của</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một</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khả</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năng</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xảy</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ra.</a:t>
            </a:r>
            <a:endParaRPr lang="vi-VN" sz="2000" b="1" dirty="0">
              <a:solidFill>
                <a:srgbClr val="F41570"/>
              </a:solidFill>
              <a:latin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FBCD88EF-C2FD-C809-3FD6-094662DB2E59}"/>
              </a:ext>
            </a:extLst>
          </p:cNvPr>
          <p:cNvSpPr txBox="1"/>
          <p:nvPr/>
        </p:nvSpPr>
        <p:spPr>
          <a:xfrm>
            <a:off x="8875332" y="1395833"/>
            <a:ext cx="3187128" cy="1064776"/>
          </a:xfrm>
          <a:prstGeom prst="roundRect">
            <a:avLst>
              <a:gd name="adj" fmla="val 8195"/>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algn="l"/>
            <a:r>
              <a:rPr lang="en-US" sz="2000" b="1" dirty="0" err="1">
                <a:solidFill>
                  <a:srgbClr val="F41570"/>
                </a:solidFill>
                <a:latin typeface="Calibri" panose="020F0502020204030204" pitchFamily="34" charset="0"/>
                <a:cs typeface="Calibri" panose="020F0502020204030204" pitchFamily="34" charset="0"/>
              </a:rPr>
              <a:t>Biểu</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đồ</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hình</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quạt</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tròn</a:t>
            </a:r>
            <a:endParaRPr lang="en-US" sz="2000" b="1" dirty="0">
              <a:solidFill>
                <a:srgbClr val="F41570"/>
              </a:solidFill>
              <a:latin typeface="Calibri" panose="020F0502020204030204" pitchFamily="34" charset="0"/>
              <a:cs typeface="Calibri" panose="020F0502020204030204" pitchFamily="34" charset="0"/>
            </a:endParaRPr>
          </a:p>
          <a:p>
            <a:pPr algn="l"/>
            <a:r>
              <a:rPr lang="en-US" sz="2000" b="1" dirty="0" err="1">
                <a:solidFill>
                  <a:srgbClr val="F41570"/>
                </a:solidFill>
                <a:latin typeface="Calibri" panose="020F0502020204030204" pitchFamily="34" charset="0"/>
                <a:cs typeface="Calibri" panose="020F0502020204030204" pitchFamily="34" charset="0"/>
              </a:rPr>
              <a:t>Ứng</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dụng</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tỉ</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số</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phần</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trăm</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số</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thập</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phân</a:t>
            </a:r>
            <a:endParaRPr lang="en-US" sz="2000" b="1" dirty="0">
              <a:solidFill>
                <a:srgbClr val="F41570"/>
              </a:solidFill>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A34C3991-B25B-EFBE-E7A0-99EE7EA4C260}"/>
              </a:ext>
            </a:extLst>
          </p:cNvPr>
          <p:cNvSpPr txBox="1"/>
          <p:nvPr/>
        </p:nvSpPr>
        <p:spPr>
          <a:xfrm>
            <a:off x="8875332" y="3889216"/>
            <a:ext cx="3187128" cy="1064776"/>
          </a:xfrm>
          <a:prstGeom prst="roundRect">
            <a:avLst>
              <a:gd name="adj" fmla="val 8195"/>
            </a:avLst>
          </a:prstGeom>
          <a:gradFill>
            <a:gsLst>
              <a:gs pos="0">
                <a:srgbClr val="F9F1F6"/>
              </a:gs>
              <a:gs pos="100000">
                <a:srgbClr val="F8AECA"/>
              </a:gs>
            </a:gsLst>
            <a:lin ang="4200000" scaled="0"/>
          </a:gradFill>
          <a:effectLst>
            <a:outerShdw blurRad="190500" dist="228600" dir="1800000" algn="ctr" rotWithShape="0">
              <a:prstClr val="black">
                <a:alpha val="40000"/>
              </a:prstClr>
            </a:outerShdw>
          </a:effectLst>
        </p:spPr>
        <p:txBody>
          <a:bodyPr wrap="square" rtlCol="0">
            <a:spAutoFit/>
          </a:bodyPr>
          <a:lstStyle/>
          <a:p>
            <a:pPr algn="l"/>
            <a:r>
              <a:rPr lang="en-US" sz="2000" b="1" dirty="0" err="1">
                <a:solidFill>
                  <a:srgbClr val="F41570"/>
                </a:solidFill>
                <a:latin typeface="Calibri" panose="020F0502020204030204" pitchFamily="34" charset="0"/>
                <a:cs typeface="Calibri" panose="020F0502020204030204" pitchFamily="34" charset="0"/>
              </a:rPr>
              <a:t>Dùng</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tỉ</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số</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để</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miêu</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tả</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số</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lần</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lặp</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lại</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của</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một</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khả</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năng</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xảy</a:t>
            </a:r>
            <a:r>
              <a:rPr lang="en-US" sz="2000" b="1" dirty="0">
                <a:solidFill>
                  <a:srgbClr val="F41570"/>
                </a:solidFill>
                <a:latin typeface="Calibri" panose="020F0502020204030204" pitchFamily="34" charset="0"/>
                <a:cs typeface="Calibri" panose="020F0502020204030204" pitchFamily="34" charset="0"/>
              </a:rPr>
              <a:t> </a:t>
            </a:r>
            <a:r>
              <a:rPr lang="en-US" sz="2000" b="1" dirty="0" err="1">
                <a:solidFill>
                  <a:srgbClr val="F41570"/>
                </a:solidFill>
                <a:latin typeface="Calibri" panose="020F0502020204030204" pitchFamily="34" charset="0"/>
                <a:cs typeface="Calibri" panose="020F0502020204030204" pitchFamily="34" charset="0"/>
              </a:rPr>
              <a:t>ra</a:t>
            </a:r>
            <a:endParaRPr lang="en-US" sz="2000" b="1" dirty="0">
              <a:solidFill>
                <a:srgbClr val="F4157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626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10"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3"/>
                                        </p:tgtEl>
                                      </p:cBhvr>
                                    </p:animEffect>
                                    <p:set>
                                      <p:cBhvr>
                                        <p:cTn id="45" dur="1" fill="hold">
                                          <p:stCondLst>
                                            <p:cond delay="499"/>
                                          </p:stCondLst>
                                        </p:cTn>
                                        <p:tgtEl>
                                          <p:spTgt spid="43"/>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5"/>
                                        </p:tgtEl>
                                      </p:cBhvr>
                                    </p:animEffect>
                                    <p:set>
                                      <p:cBhvr>
                                        <p:cTn id="51" dur="1" fill="hold">
                                          <p:stCondLst>
                                            <p:cond delay="499"/>
                                          </p:stCondLst>
                                        </p:cTn>
                                        <p:tgtEl>
                                          <p:spTgt spid="4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6"/>
                                        </p:tgtEl>
                                      </p:cBhvr>
                                    </p:animEffect>
                                    <p:set>
                                      <p:cBhvr>
                                        <p:cTn id="54" dur="1" fill="hold">
                                          <p:stCondLst>
                                            <p:cond delay="499"/>
                                          </p:stCondLst>
                                        </p:cTn>
                                        <p:tgtEl>
                                          <p:spTgt spid="4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7"/>
                                        </p:tgtEl>
                                      </p:cBhvr>
                                    </p:animEffect>
                                    <p:set>
                                      <p:cBhvr>
                                        <p:cTn id="57" dur="1" fill="hold">
                                          <p:stCondLst>
                                            <p:cond delay="499"/>
                                          </p:stCondLst>
                                        </p:cTn>
                                        <p:tgtEl>
                                          <p:spTgt spid="47"/>
                                        </p:tgtEl>
                                        <p:attrNameLst>
                                          <p:attrName>style.visibility</p:attrName>
                                        </p:attrNameLst>
                                      </p:cBhvr>
                                      <p:to>
                                        <p:strVal val="hidden"/>
                                      </p:to>
                                    </p:set>
                                  </p:childTnLst>
                                </p:cTn>
                              </p:par>
                              <p:par>
                                <p:cTn id="58" presetID="42" presetClass="path" presetSubtype="0" accel="50000" decel="50000" fill="hold" grpId="1" nodeType="withEffect">
                                  <p:stCondLst>
                                    <p:cond delay="0"/>
                                  </p:stCondLst>
                                  <p:childTnLst>
                                    <p:animMotion origin="layout" path="M 1.45833E-6 -3.7037E-6 L -0.12526 0.22454 " pathEditMode="relative" rAng="0" ptsTypes="AA">
                                      <p:cBhvr>
                                        <p:cTn id="59" dur="2000" fill="hold"/>
                                        <p:tgtEl>
                                          <p:spTgt spid="17"/>
                                        </p:tgtEl>
                                        <p:attrNameLst>
                                          <p:attrName>ppt_x</p:attrName>
                                          <p:attrName>ppt_y</p:attrName>
                                        </p:attrNameLst>
                                      </p:cBhvr>
                                      <p:rCtr x="-6263" y="11227"/>
                                    </p:animMotion>
                                  </p:childTnLst>
                                </p:cTn>
                              </p:par>
                              <p:par>
                                <p:cTn id="60" presetID="42" presetClass="path" presetSubtype="0" accel="50000" decel="50000" fill="hold" grpId="1" nodeType="withEffect">
                                  <p:stCondLst>
                                    <p:cond delay="0"/>
                                  </p:stCondLst>
                                  <p:childTnLst>
                                    <p:animMotion origin="layout" path="M 1.25E-6 -1.48148E-6 L -0.36927 0.06204 " pathEditMode="relative" rAng="0" ptsTypes="AA">
                                      <p:cBhvr>
                                        <p:cTn id="61" dur="2000" fill="hold"/>
                                        <p:tgtEl>
                                          <p:spTgt spid="40"/>
                                        </p:tgtEl>
                                        <p:attrNameLst>
                                          <p:attrName>ppt_x</p:attrName>
                                          <p:attrName>ppt_y</p:attrName>
                                        </p:attrNameLst>
                                      </p:cBhvr>
                                      <p:rCtr x="-18464" y="3102"/>
                                    </p:animMotion>
                                  </p:childTnLst>
                                </p:cTn>
                              </p:par>
                              <p:par>
                                <p:cTn id="62" presetID="42" presetClass="path" presetSubtype="0" accel="50000" decel="50000" fill="hold" grpId="1" nodeType="withEffect">
                                  <p:stCondLst>
                                    <p:cond delay="0"/>
                                  </p:stCondLst>
                                  <p:childTnLst>
                                    <p:animMotion origin="layout" path="M -8.33333E-7 4.81481E-6 L -0.61966 0.38703 " pathEditMode="relative" rAng="0" ptsTypes="AA">
                                      <p:cBhvr>
                                        <p:cTn id="63" dur="2000" fill="hold"/>
                                        <p:tgtEl>
                                          <p:spTgt spid="41"/>
                                        </p:tgtEl>
                                        <p:attrNameLst>
                                          <p:attrName>ppt_x</p:attrName>
                                          <p:attrName>ppt_y</p:attrName>
                                        </p:attrNameLst>
                                      </p:cBhvr>
                                      <p:rCtr x="-30990" y="19352"/>
                                    </p:animMotion>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par>
                                <p:cTn id="75" presetID="10" presetClass="entr" presetSubtype="0" fill="hold" nodeType="with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500"/>
                                        <p:tgtEl>
                                          <p:spTgt spid="54"/>
                                        </p:tgtEl>
                                      </p:cBhvr>
                                    </p:animEffect>
                                  </p:childTnLst>
                                </p:cTn>
                              </p:par>
                              <p:par>
                                <p:cTn id="78" presetID="10" presetClass="entr" presetSubtype="0" fill="hold"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fade">
                                      <p:cBhvr>
                                        <p:cTn id="80" dur="500"/>
                                        <p:tgtEl>
                                          <p:spTgt spid="56"/>
                                        </p:tgtEl>
                                      </p:cBhvr>
                                    </p:animEffect>
                                  </p:childTnLst>
                                </p:cTn>
                              </p:par>
                              <p:par>
                                <p:cTn id="81" presetID="10"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500"/>
                                        <p:tgtEl>
                                          <p:spTgt spid="55"/>
                                        </p:tgtEl>
                                      </p:cBhvr>
                                    </p:animEffect>
                                  </p:childTnLst>
                                </p:cTn>
                              </p:par>
                              <p:par>
                                <p:cTn id="84" presetID="10" presetClass="entr" presetSubtype="0" fill="hold" nodeType="with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fade">
                                      <p:cBhvr>
                                        <p:cTn id="86" dur="500"/>
                                        <p:tgtEl>
                                          <p:spTgt spid="57"/>
                                        </p:tgtEl>
                                      </p:cBhvr>
                                    </p:animEffect>
                                  </p:childTnLst>
                                </p:cTn>
                              </p:par>
                              <p:par>
                                <p:cTn id="87" presetID="10" presetClass="entr" presetSubtype="0" fill="hold" nodeType="with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500"/>
                                        <p:tgtEl>
                                          <p:spTgt spid="58"/>
                                        </p:tgtEl>
                                      </p:cBhvr>
                                    </p:animEffect>
                                  </p:childTnLst>
                                </p:cTn>
                              </p:par>
                              <p:par>
                                <p:cTn id="90" presetID="10" presetClass="entr" presetSubtype="0" fill="hold" nodeType="with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500"/>
                                        <p:tgtEl>
                                          <p:spTgt spid="59"/>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xit" presetSubtype="4" fill="hold" nodeType="clickEffect">
                                  <p:stCondLst>
                                    <p:cond delay="0"/>
                                  </p:stCondLst>
                                  <p:childTnLst>
                                    <p:animEffect transition="out" filter="wipe(down)">
                                      <p:cBhvr>
                                        <p:cTn id="96" dur="500"/>
                                        <p:tgtEl>
                                          <p:spTgt spid="54"/>
                                        </p:tgtEl>
                                      </p:cBhvr>
                                    </p:animEffect>
                                    <p:set>
                                      <p:cBhvr>
                                        <p:cTn id="97" dur="1" fill="hold">
                                          <p:stCondLst>
                                            <p:cond delay="499"/>
                                          </p:stCondLst>
                                        </p:cTn>
                                        <p:tgtEl>
                                          <p:spTgt spid="54"/>
                                        </p:tgtEl>
                                        <p:attrNameLst>
                                          <p:attrName>style.visibility</p:attrName>
                                        </p:attrNameLst>
                                      </p:cBhvr>
                                      <p:to>
                                        <p:strVal val="hidden"/>
                                      </p:to>
                                    </p:set>
                                  </p:childTnLst>
                                </p:cTn>
                              </p:par>
                              <p:par>
                                <p:cTn id="98" presetID="22" presetClass="exit" presetSubtype="4" fill="hold" nodeType="withEffect">
                                  <p:stCondLst>
                                    <p:cond delay="0"/>
                                  </p:stCondLst>
                                  <p:childTnLst>
                                    <p:animEffect transition="out" filter="wipe(down)">
                                      <p:cBhvr>
                                        <p:cTn id="99" dur="500"/>
                                        <p:tgtEl>
                                          <p:spTgt spid="56"/>
                                        </p:tgtEl>
                                      </p:cBhvr>
                                    </p:animEffect>
                                    <p:set>
                                      <p:cBhvr>
                                        <p:cTn id="100" dur="1" fill="hold">
                                          <p:stCondLst>
                                            <p:cond delay="499"/>
                                          </p:stCondLst>
                                        </p:cTn>
                                        <p:tgtEl>
                                          <p:spTgt spid="56"/>
                                        </p:tgtEl>
                                        <p:attrNameLst>
                                          <p:attrName>style.visibility</p:attrName>
                                        </p:attrNameLst>
                                      </p:cBhvr>
                                      <p:to>
                                        <p:strVal val="hidden"/>
                                      </p:to>
                                    </p:set>
                                  </p:childTnLst>
                                </p:cTn>
                              </p:par>
                              <p:par>
                                <p:cTn id="101" presetID="22" presetClass="exit" presetSubtype="4" fill="hold" nodeType="withEffect">
                                  <p:stCondLst>
                                    <p:cond delay="0"/>
                                  </p:stCondLst>
                                  <p:childTnLst>
                                    <p:animEffect transition="out" filter="wipe(down)">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par>
                                <p:cTn id="104" presetID="22" presetClass="exit" presetSubtype="4" fill="hold" nodeType="withEffect">
                                  <p:stCondLst>
                                    <p:cond delay="0"/>
                                  </p:stCondLst>
                                  <p:childTnLst>
                                    <p:animEffect transition="out" filter="wipe(down)">
                                      <p:cBhvr>
                                        <p:cTn id="105" dur="500"/>
                                        <p:tgtEl>
                                          <p:spTgt spid="57"/>
                                        </p:tgtEl>
                                      </p:cBhvr>
                                    </p:animEffect>
                                    <p:set>
                                      <p:cBhvr>
                                        <p:cTn id="106" dur="1" fill="hold">
                                          <p:stCondLst>
                                            <p:cond delay="499"/>
                                          </p:stCondLst>
                                        </p:cTn>
                                        <p:tgtEl>
                                          <p:spTgt spid="57"/>
                                        </p:tgtEl>
                                        <p:attrNameLst>
                                          <p:attrName>style.visibility</p:attrName>
                                        </p:attrNameLst>
                                      </p:cBhvr>
                                      <p:to>
                                        <p:strVal val="hidden"/>
                                      </p:to>
                                    </p:set>
                                  </p:childTnLst>
                                </p:cTn>
                              </p:par>
                              <p:par>
                                <p:cTn id="107" presetID="22" presetClass="exit" presetSubtype="4" fill="hold" nodeType="withEffect">
                                  <p:stCondLst>
                                    <p:cond delay="0"/>
                                  </p:stCondLst>
                                  <p:childTnLst>
                                    <p:animEffect transition="out" filter="wipe(down)">
                                      <p:cBhvr>
                                        <p:cTn id="108" dur="500"/>
                                        <p:tgtEl>
                                          <p:spTgt spid="58"/>
                                        </p:tgtEl>
                                      </p:cBhvr>
                                    </p:animEffect>
                                    <p:set>
                                      <p:cBhvr>
                                        <p:cTn id="109" dur="1" fill="hold">
                                          <p:stCondLst>
                                            <p:cond delay="499"/>
                                          </p:stCondLst>
                                        </p:cTn>
                                        <p:tgtEl>
                                          <p:spTgt spid="58"/>
                                        </p:tgtEl>
                                        <p:attrNameLst>
                                          <p:attrName>style.visibility</p:attrName>
                                        </p:attrNameLst>
                                      </p:cBhvr>
                                      <p:to>
                                        <p:strVal val="hidden"/>
                                      </p:to>
                                    </p:set>
                                  </p:childTnLst>
                                </p:cTn>
                              </p:par>
                              <p:par>
                                <p:cTn id="110" presetID="22" presetClass="exit" presetSubtype="4" fill="hold" nodeType="withEffect">
                                  <p:stCondLst>
                                    <p:cond delay="0"/>
                                  </p:stCondLst>
                                  <p:childTnLst>
                                    <p:animEffect transition="out" filter="wipe(down)">
                                      <p:cBhvr>
                                        <p:cTn id="111" dur="500"/>
                                        <p:tgtEl>
                                          <p:spTgt spid="59"/>
                                        </p:tgtEl>
                                      </p:cBhvr>
                                    </p:animEffect>
                                    <p:set>
                                      <p:cBhvr>
                                        <p:cTn id="112" dur="1" fill="hold">
                                          <p:stCondLst>
                                            <p:cond delay="499"/>
                                          </p:stCondLst>
                                        </p:cTn>
                                        <p:tgtEl>
                                          <p:spTgt spid="59"/>
                                        </p:tgtEl>
                                        <p:attrNameLst>
                                          <p:attrName>style.visibility</p:attrName>
                                        </p:attrNameLst>
                                      </p:cBhvr>
                                      <p:to>
                                        <p:strVal val="hidden"/>
                                      </p:to>
                                    </p:set>
                                  </p:childTnLst>
                                </p:cTn>
                              </p:par>
                              <p:par>
                                <p:cTn id="113" presetID="42" presetClass="path" presetSubtype="0" accel="50000" decel="50000" fill="hold" grpId="1" nodeType="withEffect">
                                  <p:stCondLst>
                                    <p:cond delay="0"/>
                                  </p:stCondLst>
                                  <p:childTnLst>
                                    <p:animMotion origin="layout" path="M -1.875E-6 3.33333E-6 L 0.03828 0.29977 " pathEditMode="relative" rAng="0" ptsTypes="AA">
                                      <p:cBhvr>
                                        <p:cTn id="114" dur="2000" fill="hold"/>
                                        <p:tgtEl>
                                          <p:spTgt spid="12"/>
                                        </p:tgtEl>
                                        <p:attrNameLst>
                                          <p:attrName>ppt_x</p:attrName>
                                          <p:attrName>ppt_y</p:attrName>
                                        </p:attrNameLst>
                                      </p:cBhvr>
                                      <p:rCtr x="1914" y="14977"/>
                                    </p:animMotion>
                                  </p:childTnLst>
                                </p:cTn>
                              </p:par>
                              <p:par>
                                <p:cTn id="115" presetID="42" presetClass="path" presetSubtype="0" accel="50000" decel="50000" fill="hold" grpId="1" nodeType="withEffect">
                                  <p:stCondLst>
                                    <p:cond delay="0"/>
                                  </p:stCondLst>
                                  <p:childTnLst>
                                    <p:animMotion origin="layout" path="M 2.08333E-6 -3.7037E-6 L -0.04727 0.0044 " pathEditMode="relative" rAng="0" ptsTypes="AA">
                                      <p:cBhvr>
                                        <p:cTn id="116" dur="2000" fill="hold"/>
                                        <p:tgtEl>
                                          <p:spTgt spid="48"/>
                                        </p:tgtEl>
                                        <p:attrNameLst>
                                          <p:attrName>ppt_x</p:attrName>
                                          <p:attrName>ppt_y</p:attrName>
                                        </p:attrNameLst>
                                      </p:cBhvr>
                                      <p:rCtr x="-2370" y="208"/>
                                    </p:animMotion>
                                  </p:childTnLst>
                                </p:cTn>
                              </p:par>
                              <p:par>
                                <p:cTn id="117" presetID="42" presetClass="path" presetSubtype="0" accel="50000" decel="50000" fill="hold" grpId="1" nodeType="withEffect">
                                  <p:stCondLst>
                                    <p:cond delay="0"/>
                                  </p:stCondLst>
                                  <p:childTnLst>
                                    <p:animMotion origin="layout" path="M -2.91667E-6 2.22222E-6 L -0.4651 0.40231 " pathEditMode="relative" rAng="0" ptsTypes="AA">
                                      <p:cBhvr>
                                        <p:cTn id="118" dur="2000" fill="hold"/>
                                        <p:tgtEl>
                                          <p:spTgt spid="53"/>
                                        </p:tgtEl>
                                        <p:attrNameLst>
                                          <p:attrName>ppt_x</p:attrName>
                                          <p:attrName>ppt_y</p:attrName>
                                        </p:attrNameLst>
                                      </p:cBhvr>
                                      <p:rCtr x="-23255" y="20116"/>
                                    </p:animMotion>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fade">
                                      <p:cBhvr>
                                        <p:cTn id="123" dur="500"/>
                                        <p:tgtEl>
                                          <p:spTgt spid="2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60"/>
                                        </p:tgtEl>
                                        <p:attrNameLst>
                                          <p:attrName>style.visibility</p:attrName>
                                        </p:attrNameLst>
                                      </p:cBhvr>
                                      <p:to>
                                        <p:strVal val="visible"/>
                                      </p:to>
                                    </p:set>
                                    <p:animEffect transition="in" filter="fade">
                                      <p:cBhvr>
                                        <p:cTn id="126" dur="500"/>
                                        <p:tgtEl>
                                          <p:spTgt spid="60"/>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61"/>
                                        </p:tgtEl>
                                        <p:attrNameLst>
                                          <p:attrName>style.visibility</p:attrName>
                                        </p:attrNameLst>
                                      </p:cBhvr>
                                      <p:to>
                                        <p:strVal val="visible"/>
                                      </p:to>
                                    </p:set>
                                    <p:animEffect transition="in" filter="fade">
                                      <p:cBhvr>
                                        <p:cTn id="129" dur="500"/>
                                        <p:tgtEl>
                                          <p:spTgt spid="61"/>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fade">
                                      <p:cBhvr>
                                        <p:cTn id="134" dur="500"/>
                                        <p:tgtEl>
                                          <p:spTgt spid="2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3"/>
                                        </p:tgtEl>
                                        <p:attrNameLst>
                                          <p:attrName>style.visibility</p:attrName>
                                        </p:attrNameLst>
                                      </p:cBhvr>
                                      <p:to>
                                        <p:strVal val="visible"/>
                                      </p:to>
                                    </p:set>
                                    <p:animEffect transition="in" filter="fade">
                                      <p:cBhvr>
                                        <p:cTn id="137" dur="500"/>
                                        <p:tgtEl>
                                          <p:spTgt spid="63"/>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62"/>
                                        </p:tgtEl>
                                        <p:attrNameLst>
                                          <p:attrName>style.visibility</p:attrName>
                                        </p:attrNameLst>
                                      </p:cBhvr>
                                      <p:to>
                                        <p:strVal val="visible"/>
                                      </p:to>
                                    </p:set>
                                    <p:animEffect transition="in" filter="fade">
                                      <p:cBhvr>
                                        <p:cTn id="14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7" grpId="0" animBg="1"/>
      <p:bldP spid="17" grpId="1" animBg="1"/>
      <p:bldP spid="25" grpId="0" animBg="1"/>
      <p:bldP spid="26" grpId="0" animBg="1"/>
      <p:bldP spid="40" grpId="0" animBg="1"/>
      <p:bldP spid="40" grpId="1" animBg="1"/>
      <p:bldP spid="41" grpId="0" animBg="1"/>
      <p:bldP spid="41" grpId="1" animBg="1"/>
      <p:bldP spid="12" grpId="0" animBg="1"/>
      <p:bldP spid="12" grpId="1" animBg="1"/>
      <p:bldP spid="48" grpId="0" animBg="1"/>
      <p:bldP spid="48" grpId="1" animBg="1"/>
      <p:bldP spid="53" grpId="0" animBg="1"/>
      <p:bldP spid="53" grpId="1" animBg="1"/>
      <p:bldP spid="60" grpId="0" animBg="1"/>
      <p:bldP spid="61" grpId="0" animBg="1"/>
      <p:bldP spid="62" grpId="0"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D4970180-D0CB-A3AF-A274-5B83EEBD751B}"/>
              </a:ext>
            </a:extLst>
          </p:cNvPr>
          <p:cNvSpPr/>
          <p:nvPr/>
        </p:nvSpPr>
        <p:spPr>
          <a:xfrm>
            <a:off x="1454747" y="2683864"/>
            <a:ext cx="5429708" cy="5429708"/>
          </a:xfrm>
          <a:prstGeom prst="ellipse">
            <a:avLst/>
          </a:prstGeom>
          <a:gradFill>
            <a:gsLst>
              <a:gs pos="0">
                <a:srgbClr val="FEACCD">
                  <a:alpha val="0"/>
                </a:srgbClr>
              </a:gs>
              <a:gs pos="100000">
                <a:srgbClr val="F9BFD5">
                  <a:alpha val="68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E2E832A-C1F3-2667-4C20-A7B857981719}"/>
              </a:ext>
            </a:extLst>
          </p:cNvPr>
          <p:cNvPicPr>
            <a:picLocks noChangeAspect="1"/>
          </p:cNvPicPr>
          <p:nvPr/>
        </p:nvPicPr>
        <p:blipFill rotWithShape="1">
          <a:blip r:embed="rId2">
            <a:extLst>
              <a:ext uri="{28A0092B-C50C-407E-A947-70E740481C1C}">
                <a14:useLocalDpi xmlns:a14="http://schemas.microsoft.com/office/drawing/2010/main" val="0"/>
              </a:ext>
            </a:extLst>
          </a:blip>
          <a:srcRect l="-14674" t="-5191" r="4412" b="-4341"/>
          <a:stretch/>
        </p:blipFill>
        <p:spPr bwMode="auto">
          <a:xfrm>
            <a:off x="4888623" y="1121298"/>
            <a:ext cx="4230676" cy="2723956"/>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sp>
        <p:nvSpPr>
          <p:cNvPr id="22" name="Oval 21">
            <a:extLst>
              <a:ext uri="{FF2B5EF4-FFF2-40B4-BE49-F238E27FC236}">
                <a16:creationId xmlns:a16="http://schemas.microsoft.com/office/drawing/2014/main" id="{D94CF447-D7D4-427D-1A7F-E7AA7AE3082A}"/>
              </a:ext>
            </a:extLst>
          </p:cNvPr>
          <p:cNvSpPr/>
          <p:nvPr/>
        </p:nvSpPr>
        <p:spPr>
          <a:xfrm>
            <a:off x="10898545" y="5017619"/>
            <a:ext cx="4786052" cy="4786052"/>
          </a:xfrm>
          <a:prstGeom prst="ellipse">
            <a:avLst/>
          </a:prstGeom>
          <a:noFill/>
          <a:ln w="349250">
            <a:gradFill>
              <a:gsLst>
                <a:gs pos="0">
                  <a:srgbClr val="F40366"/>
                </a:gs>
                <a:gs pos="100000">
                  <a:srgbClr val="F26E9F"/>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41B14-D098-7399-D7B7-76FFE2FC5F51}"/>
              </a:ext>
            </a:extLst>
          </p:cNvPr>
          <p:cNvSpPr/>
          <p:nvPr/>
        </p:nvSpPr>
        <p:spPr>
          <a:xfrm>
            <a:off x="1759623" y="-2533533"/>
            <a:ext cx="10717463" cy="10717463"/>
          </a:xfrm>
          <a:prstGeom prst="ellipse">
            <a:avLst/>
          </a:prstGeom>
          <a:noFill/>
          <a:ln>
            <a:solidFill>
              <a:srgbClr val="F403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644BB-4ADF-F0C5-C19D-C8B2EE02493A}"/>
              </a:ext>
            </a:extLst>
          </p:cNvPr>
          <p:cNvSpPr txBox="1"/>
          <p:nvPr/>
        </p:nvSpPr>
        <p:spPr>
          <a:xfrm>
            <a:off x="-17362" y="-667197"/>
            <a:ext cx="4502552" cy="646331"/>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ỦY BAN NHÂN DÂN THÀNH PHỐ THỦ ĐỨC</a:t>
            </a:r>
          </a:p>
          <a:p>
            <a:pPr algn="ctr"/>
            <a:r>
              <a:rPr lang="vi-VN" b="1">
                <a:solidFill>
                  <a:sysClr val="windowText" lastClr="000000"/>
                </a:solidFill>
                <a:latin typeface="Calibri" panose="020F0502020204030204" pitchFamily="34" charset="0"/>
                <a:cs typeface="Calibri" panose="020F0502020204030204" pitchFamily="34" charset="0"/>
              </a:rPr>
              <a:t>PHÒNG GIÁO DỤC VÀ ĐÀO TẠO </a:t>
            </a:r>
          </a:p>
        </p:txBody>
      </p:sp>
      <p:sp>
        <p:nvSpPr>
          <p:cNvPr id="10" name="TextBox 9">
            <a:extLst>
              <a:ext uri="{FF2B5EF4-FFF2-40B4-BE49-F238E27FC236}">
                <a16:creationId xmlns:a16="http://schemas.microsoft.com/office/drawing/2014/main" id="{B7C73F9F-0D3C-7DD4-F622-24AFB5BCAA46}"/>
              </a:ext>
            </a:extLst>
          </p:cNvPr>
          <p:cNvSpPr txBox="1"/>
          <p:nvPr/>
        </p:nvSpPr>
        <p:spPr>
          <a:xfrm>
            <a:off x="8699897" y="-599801"/>
            <a:ext cx="3607974" cy="369332"/>
          </a:xfrm>
          <a:prstGeom prst="rect">
            <a:avLst/>
          </a:prstGeom>
          <a:noFill/>
        </p:spPr>
        <p:txBody>
          <a:bodyPr wrap="square" rtlCol="0">
            <a:spAutoFit/>
          </a:bodyPr>
          <a:lstStyle/>
          <a:p>
            <a:pPr algn="ctr"/>
            <a:r>
              <a:rPr lang="vi-VN" b="1">
                <a:solidFill>
                  <a:sysClr val="windowText" lastClr="000000"/>
                </a:solidFill>
                <a:latin typeface="Calibri" panose="020F0502020204030204" pitchFamily="34" charset="0"/>
                <a:cs typeface="Calibri" panose="020F0502020204030204" pitchFamily="34" charset="0"/>
              </a:rPr>
              <a:t>TRƯỜNG THCS TRƯỜNG THỌ</a:t>
            </a:r>
          </a:p>
        </p:txBody>
      </p:sp>
      <p:sp>
        <p:nvSpPr>
          <p:cNvPr id="15" name="Rectangle: Rounded Corners 14">
            <a:extLst>
              <a:ext uri="{FF2B5EF4-FFF2-40B4-BE49-F238E27FC236}">
                <a16:creationId xmlns:a16="http://schemas.microsoft.com/office/drawing/2014/main" id="{858340EE-7F1C-8808-34E5-460261C8AC22}"/>
              </a:ext>
            </a:extLst>
          </p:cNvPr>
          <p:cNvSpPr/>
          <p:nvPr/>
        </p:nvSpPr>
        <p:spPr>
          <a:xfrm>
            <a:off x="3499055" y="-453770"/>
            <a:ext cx="8221300" cy="951543"/>
          </a:xfrm>
          <a:prstGeom prst="roundRect">
            <a:avLst>
              <a:gd name="adj" fmla="val 29980"/>
            </a:avLst>
          </a:prstGeom>
          <a:gradFill>
            <a:gsLst>
              <a:gs pos="0">
                <a:srgbClr val="F40366"/>
              </a:gs>
              <a:gs pos="100000">
                <a:srgbClr val="F26E9F"/>
              </a:gs>
            </a:gsLst>
            <a:lin ang="4200000" scaled="0"/>
          </a:gradFill>
          <a:ln w="38100">
            <a:solidFill>
              <a:schemeClr val="bg1"/>
            </a:solidFill>
          </a:ln>
          <a:effectLst>
            <a:outerShdw blurRad="279400" dist="3302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FEBBC211-2304-7B34-2C88-FF993306D1C5}"/>
              </a:ext>
            </a:extLst>
          </p:cNvPr>
          <p:cNvSpPr txBox="1"/>
          <p:nvPr/>
        </p:nvSpPr>
        <p:spPr>
          <a:xfrm>
            <a:off x="3728450" y="34810"/>
            <a:ext cx="7762510" cy="338554"/>
          </a:xfrm>
          <a:prstGeom prst="rect">
            <a:avLst/>
          </a:prstGeom>
          <a:noFill/>
        </p:spPr>
        <p:txBody>
          <a:bodyPr wrap="square" rtlCol="0">
            <a:spAutoFit/>
          </a:bodyPr>
          <a:lstStyle/>
          <a:p>
            <a:pPr algn="ctr"/>
            <a:r>
              <a:rPr lang="vi-VN" sz="1600" b="1" dirty="0">
                <a:ln cap="rnd">
                  <a:solidFill>
                    <a:schemeClr val="bg1"/>
                  </a:solidFill>
                </a:ln>
                <a:solidFill>
                  <a:schemeClr val="bg1"/>
                </a:solidFill>
                <a:effectLst/>
              </a:rPr>
              <a:t>TÌM HIỂU VỀ THỐNG KÊ VÀ XÁC SUẤT TRONG CHƯƠNG TRÌNH </a:t>
            </a:r>
            <a:r>
              <a:rPr lang="vi-VN" sz="1600" b="1" dirty="0">
                <a:ln cap="rnd">
                  <a:solidFill>
                    <a:schemeClr val="bg1"/>
                  </a:solidFill>
                </a:ln>
                <a:solidFill>
                  <a:schemeClr val="bg1"/>
                </a:solidFill>
              </a:rPr>
              <a:t>THCS</a:t>
            </a:r>
            <a:endParaRPr lang="en-US" sz="1600" b="1" dirty="0">
              <a:ln cap="rnd">
                <a:solidFill>
                  <a:schemeClr val="bg1"/>
                </a:solidFill>
              </a:ln>
              <a:solidFill>
                <a:schemeClr val="bg1"/>
              </a:solidFill>
              <a:effectLst/>
            </a:endParaRPr>
          </a:p>
        </p:txBody>
      </p:sp>
      <p:sp>
        <p:nvSpPr>
          <p:cNvPr id="23" name="Oval 22">
            <a:extLst>
              <a:ext uri="{FF2B5EF4-FFF2-40B4-BE49-F238E27FC236}">
                <a16:creationId xmlns:a16="http://schemas.microsoft.com/office/drawing/2014/main" id="{F40F0C3D-A555-48E3-DC58-1E61BA97ED60}"/>
              </a:ext>
            </a:extLst>
          </p:cNvPr>
          <p:cNvSpPr/>
          <p:nvPr/>
        </p:nvSpPr>
        <p:spPr>
          <a:xfrm>
            <a:off x="-1656831" y="-1674254"/>
            <a:ext cx="4035414" cy="4035414"/>
          </a:xfrm>
          <a:prstGeom prst="ellipse">
            <a:avLst/>
          </a:prstGeom>
          <a:noFill/>
          <a:ln w="349250">
            <a:gradFill>
              <a:gsLst>
                <a:gs pos="0">
                  <a:srgbClr val="F6A0C1"/>
                </a:gs>
                <a:gs pos="100000">
                  <a:srgbClr val="F9BFD5"/>
                </a:gs>
              </a:gsLst>
              <a:lin ang="5400000" scaled="1"/>
            </a:gradFill>
          </a:ln>
          <a:effectLst>
            <a:glow rad="76200">
              <a:schemeClr val="tx1">
                <a:alpha val="9000"/>
              </a:schemeClr>
            </a:glow>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21D34BC-78B3-0029-3DE4-120C917D8DD1}"/>
              </a:ext>
            </a:extLst>
          </p:cNvPr>
          <p:cNvSpPr/>
          <p:nvPr/>
        </p:nvSpPr>
        <p:spPr>
          <a:xfrm>
            <a:off x="-1559506" y="1029363"/>
            <a:ext cx="214144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ln cap="rnd">
                  <a:solidFill>
                    <a:schemeClr val="tx1"/>
                  </a:solidFill>
                </a:ln>
                <a:solidFill>
                  <a:schemeClr val="tx1"/>
                </a:solidFill>
                <a:latin typeface="Calibri" panose="020F0502020204030204" pitchFamily="34" charset="0"/>
                <a:cs typeface="Calibri" panose="020F0502020204030204" pitchFamily="34" charset="0"/>
              </a:rPr>
              <a:t>ĐẶT VẤN ĐỀ</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5" name="Oval 4">
            <a:extLst>
              <a:ext uri="{FF2B5EF4-FFF2-40B4-BE49-F238E27FC236}">
                <a16:creationId xmlns:a16="http://schemas.microsoft.com/office/drawing/2014/main" id="{59F79BD2-BD13-722B-F662-4F9265A1C441}"/>
              </a:ext>
            </a:extLst>
          </p:cNvPr>
          <p:cNvSpPr/>
          <p:nvPr/>
        </p:nvSpPr>
        <p:spPr>
          <a:xfrm>
            <a:off x="70178" y="1083792"/>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latin typeface="Calibri" panose="020F0502020204030204" pitchFamily="34" charset="0"/>
                <a:cs typeface="Calibri" panose="020F0502020204030204" pitchFamily="34" charset="0"/>
              </a:rPr>
              <a:t>I</a:t>
            </a:r>
            <a:endParaRPr lang="en-US" b="1">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C31282A-098A-619A-6CAC-0804FC02F220}"/>
              </a:ext>
            </a:extLst>
          </p:cNvPr>
          <p:cNvSpPr/>
          <p:nvPr/>
        </p:nvSpPr>
        <p:spPr>
          <a:xfrm>
            <a:off x="-2613282" y="1963194"/>
            <a:ext cx="4322748"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5963" algn="r">
              <a:tabLst>
                <a:tab pos="0"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NỘI DUNG</a:t>
            </a:r>
            <a:endParaRPr lang="en-US" sz="1600">
              <a:ln cap="rnd">
                <a:solidFill>
                  <a:schemeClr val="tx1"/>
                </a:solidFill>
              </a:ln>
              <a:solidFill>
                <a:schemeClr val="tx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F72234B6-8784-94E8-9651-A70170A7CFD1}"/>
              </a:ext>
            </a:extLst>
          </p:cNvPr>
          <p:cNvSpPr/>
          <p:nvPr/>
        </p:nvSpPr>
        <p:spPr>
          <a:xfrm>
            <a:off x="70178" y="2017623"/>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a:t>
            </a:r>
            <a:endParaRPr lang="en-US" b="1">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C6E5588-64EA-03B4-CD73-F974576BC89B}"/>
              </a:ext>
            </a:extLst>
          </p:cNvPr>
          <p:cNvSpPr/>
          <p:nvPr/>
        </p:nvSpPr>
        <p:spPr>
          <a:xfrm>
            <a:off x="-7281746" y="2897025"/>
            <a:ext cx="7863687" cy="538068"/>
          </a:xfrm>
          <a:prstGeom prst="roundRect">
            <a:avLst>
              <a:gd name="adj" fmla="val 50000"/>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9163">
              <a:tabLst>
                <a:tab pos="3230563" algn="l"/>
              </a:tabLst>
            </a:pPr>
            <a:r>
              <a:rPr lang="vi-VN" sz="1600">
                <a:ln cap="rnd">
                  <a:solidFill>
                    <a:schemeClr val="tx1"/>
                  </a:solidFill>
                </a:ln>
                <a:solidFill>
                  <a:schemeClr val="tx1"/>
                </a:solidFill>
                <a:latin typeface="Calibri" panose="020F0502020204030204" pitchFamily="34" charset="0"/>
                <a:cs typeface="Calibri" panose="020F0502020204030204" pitchFamily="34" charset="0"/>
              </a:rPr>
              <a:t>MỤC ĐÍCH VÀI TRÒ VÀ ỨNG DỤNG CỦA XÁC SUẤT TRONG KÊ TRONG ĐỜI SỐNG</a:t>
            </a:r>
          </a:p>
        </p:txBody>
      </p:sp>
      <p:sp>
        <p:nvSpPr>
          <p:cNvPr id="18" name="Oval 17">
            <a:extLst>
              <a:ext uri="{FF2B5EF4-FFF2-40B4-BE49-F238E27FC236}">
                <a16:creationId xmlns:a16="http://schemas.microsoft.com/office/drawing/2014/main" id="{67F2D4EF-AE37-C8C1-3450-359B5B745BB9}"/>
              </a:ext>
            </a:extLst>
          </p:cNvPr>
          <p:cNvSpPr/>
          <p:nvPr/>
        </p:nvSpPr>
        <p:spPr>
          <a:xfrm>
            <a:off x="70178" y="2951454"/>
            <a:ext cx="429212" cy="429210"/>
          </a:xfrm>
          <a:prstGeom prst="ellipse">
            <a:avLst/>
          </a:prstGeom>
          <a:gradFill>
            <a:gsLst>
              <a:gs pos="0">
                <a:srgbClr val="F40366"/>
              </a:gs>
              <a:gs pos="100000">
                <a:srgbClr val="F26E9F"/>
              </a:gs>
            </a:gsLst>
            <a:lin ang="5400000" scaled="1"/>
          </a:gradFill>
          <a:ln w="63500">
            <a:noFill/>
          </a:ln>
          <a:effectLst>
            <a:innerShdw blurRad="88900">
              <a:prstClr val="black">
                <a:alpha val="57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b="1">
                <a:latin typeface="Calibri" panose="020F0502020204030204" pitchFamily="34" charset="0"/>
                <a:cs typeface="Calibri" panose="020F0502020204030204" pitchFamily="34" charset="0"/>
              </a:rPr>
              <a:t>III</a:t>
            </a:r>
            <a:endParaRPr lang="en-US" b="1">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0A10F29-8E23-053A-D240-A7603735C133}"/>
              </a:ext>
            </a:extLst>
          </p:cNvPr>
          <p:cNvSpPr txBox="1"/>
          <p:nvPr/>
        </p:nvSpPr>
        <p:spPr>
          <a:xfrm>
            <a:off x="2549619" y="764740"/>
            <a:ext cx="9121891" cy="400110"/>
          </a:xfrm>
          <a:prstGeom prst="rect">
            <a:avLst/>
          </a:prstGeom>
          <a:noFill/>
        </p:spPr>
        <p:txBody>
          <a:bodyPr wrap="square" rtlCol="0">
            <a:spAutoFit/>
          </a:bodyPr>
          <a:lstStyle/>
          <a:p>
            <a:pPr algn="l"/>
            <a:r>
              <a:rPr lang="vi-VN" sz="2000" b="1" dirty="0">
                <a:solidFill>
                  <a:srgbClr val="F40366"/>
                </a:solidFill>
                <a:latin typeface="Calibri" panose="020F0502020204030204" pitchFamily="34" charset="0"/>
                <a:cs typeface="Calibri" panose="020F0502020204030204" pitchFamily="34" charset="0"/>
              </a:rPr>
              <a:t>Sự xuất hiện của Thống kê và xác suất trong chương trình giáo dục phổ thông 2018</a:t>
            </a:r>
          </a:p>
        </p:txBody>
      </p:sp>
      <p:sp>
        <p:nvSpPr>
          <p:cNvPr id="29" name="Oval 28">
            <a:extLst>
              <a:ext uri="{FF2B5EF4-FFF2-40B4-BE49-F238E27FC236}">
                <a16:creationId xmlns:a16="http://schemas.microsoft.com/office/drawing/2014/main" id="{43BFF1B2-CB3F-1FE5-8EB5-FE965C872DA6}"/>
              </a:ext>
            </a:extLst>
          </p:cNvPr>
          <p:cNvSpPr/>
          <p:nvPr/>
        </p:nvSpPr>
        <p:spPr>
          <a:xfrm>
            <a:off x="2108217" y="764740"/>
            <a:ext cx="400110" cy="400110"/>
          </a:xfrm>
          <a:prstGeom prst="ellipse">
            <a:avLst/>
          </a:prstGeom>
          <a:gradFill>
            <a:gsLst>
              <a:gs pos="0">
                <a:srgbClr val="F9F1F6"/>
              </a:gs>
              <a:gs pos="100000">
                <a:srgbClr val="F8AECA"/>
              </a:gs>
            </a:gsLst>
            <a:lin ang="42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vi-VN" sz="2000" b="1">
                <a:ln cap="rnd">
                  <a:solidFill>
                    <a:srgbClr val="F40366"/>
                  </a:solidFill>
                </a:ln>
                <a:solidFill>
                  <a:srgbClr val="F40366"/>
                </a:solidFill>
                <a:latin typeface="Calibri" panose="020F0502020204030204" pitchFamily="34" charset="0"/>
                <a:cs typeface="Calibri" panose="020F0502020204030204" pitchFamily="34" charset="0"/>
              </a:rPr>
              <a:t>2</a:t>
            </a:r>
            <a:endParaRPr lang="en-US" sz="2000" b="1">
              <a:ln cap="rnd">
                <a:solidFill>
                  <a:srgbClr val="F40366"/>
                </a:solidFill>
              </a:ln>
              <a:solidFill>
                <a:srgbClr val="F40366"/>
              </a:solidFill>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88D2855-A8D6-C887-212B-6C01F2A22C32}"/>
              </a:ext>
            </a:extLst>
          </p:cNvPr>
          <p:cNvSpPr/>
          <p:nvPr/>
        </p:nvSpPr>
        <p:spPr>
          <a:xfrm>
            <a:off x="8104931" y="6242304"/>
            <a:ext cx="3615424" cy="1189620"/>
          </a:xfrm>
          <a:prstGeom prst="roundRect">
            <a:avLst>
              <a:gd name="adj" fmla="val 24814"/>
            </a:avLst>
          </a:prstGeom>
          <a:gradFill>
            <a:gsLst>
              <a:gs pos="0">
                <a:srgbClr val="F40366"/>
              </a:gs>
              <a:gs pos="100000">
                <a:srgbClr val="F26E9F"/>
              </a:gs>
            </a:gsLst>
            <a:lin ang="4200000" scaled="0"/>
          </a:gradFill>
          <a:ln>
            <a:noFill/>
          </a:ln>
          <a:effectLst>
            <a:outerShdw blurRad="368300" dist="38100" dir="16200000" sx="105000" sy="105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0F05308B-6141-56E4-2D78-BC2CD21D2B93}"/>
              </a:ext>
            </a:extLst>
          </p:cNvPr>
          <p:cNvSpPr/>
          <p:nvPr/>
        </p:nvSpPr>
        <p:spPr>
          <a:xfrm>
            <a:off x="2108217" y="1328535"/>
            <a:ext cx="1695691" cy="477791"/>
          </a:xfrm>
          <a:prstGeom prst="roundRect">
            <a:avLst>
              <a:gd name="adj" fmla="val 42604"/>
            </a:avLst>
          </a:prstGeom>
          <a:gradFill>
            <a:gsLst>
              <a:gs pos="0">
                <a:srgbClr val="00B050"/>
              </a:gs>
              <a:gs pos="100000">
                <a:srgbClr val="00682F"/>
              </a:gs>
            </a:gsLst>
            <a:lin ang="4200000" scaled="0"/>
          </a:gradFill>
          <a:ln w="38100">
            <a:solidFill>
              <a:schemeClr val="bg1"/>
            </a:solidFill>
          </a:ln>
          <a:effectLst>
            <a:outerShdw blurRad="279400" dist="177800" dir="2400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atin typeface="Calibri" panose="020F0502020204030204" pitchFamily="34" charset="0"/>
                <a:cs typeface="Calibri" panose="020F0502020204030204" pitchFamily="34" charset="0"/>
              </a:rPr>
              <a:t>Toán lớp 6</a:t>
            </a:r>
            <a:endParaRPr lang="en-US" sz="2000" b="1">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3C4FC292-D3B4-2B8A-FAB7-E09314152F2F}"/>
              </a:ext>
            </a:extLst>
          </p:cNvPr>
          <p:cNvSpPr/>
          <p:nvPr/>
        </p:nvSpPr>
        <p:spPr>
          <a:xfrm>
            <a:off x="940786" y="2524845"/>
            <a:ext cx="3794386" cy="4497770"/>
          </a:xfrm>
          <a:prstGeom prst="roundRect">
            <a:avLst>
              <a:gd name="adj" fmla="val 5940"/>
            </a:avLst>
          </a:prstGeom>
          <a:gradFill>
            <a:gsLst>
              <a:gs pos="0">
                <a:srgbClr val="F9F1F6"/>
              </a:gs>
              <a:gs pos="100000">
                <a:schemeClr val="bg1"/>
              </a:gs>
            </a:gsLst>
            <a:lin ang="5400000" scaled="0"/>
          </a:gradFill>
          <a:ln>
            <a:noFill/>
          </a:ln>
          <a:effectLst>
            <a:outerShdw blurRad="190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Biểu</a:t>
            </a:r>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đô</a:t>
            </a:r>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cột</a:t>
            </a:r>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kép</a:t>
            </a:r>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a:p>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vi-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Xuất hiện yếu tố tích hợp liên môn</a:t>
            </a:r>
            <a:r>
              <a:rPr lang="en-VN"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15A3217F-5F1C-EC68-161B-09C2241490D0}"/>
              </a:ext>
            </a:extLst>
          </p:cNvPr>
          <p:cNvSpPr/>
          <p:nvPr/>
        </p:nvSpPr>
        <p:spPr>
          <a:xfrm>
            <a:off x="1318227" y="2884887"/>
            <a:ext cx="2226974" cy="477448"/>
          </a:xfrm>
          <a:prstGeom prst="roundRect">
            <a:avLst>
              <a:gd name="adj" fmla="val 50000"/>
            </a:avLst>
          </a:prstGeom>
          <a:gradFill>
            <a:gsLst>
              <a:gs pos="0">
                <a:srgbClr val="F40366"/>
              </a:gs>
              <a:gs pos="100000">
                <a:srgbClr val="F26E9F"/>
              </a:gs>
            </a:gsLst>
            <a:lin ang="6600000" scaled="0"/>
          </a:gradFill>
          <a:ln w="63500">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vi-VN" sz="2400" b="1">
                <a:latin typeface="Calibri" panose="020F0502020204030204" pitchFamily="34" charset="0"/>
                <a:cs typeface="Calibri" panose="020F0502020204030204" pitchFamily="34" charset="0"/>
              </a:rPr>
              <a:t>Yếu tố thống kê</a:t>
            </a:r>
            <a:endParaRPr lang="en-US" sz="2400" b="1">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5BAF2974-A485-762C-0DB1-0F40E0670F50}"/>
              </a:ext>
            </a:extLst>
          </p:cNvPr>
          <p:cNvSpPr txBox="1"/>
          <p:nvPr/>
        </p:nvSpPr>
        <p:spPr>
          <a:xfrm>
            <a:off x="8104931" y="6484636"/>
            <a:ext cx="3342118" cy="338554"/>
          </a:xfrm>
          <a:prstGeom prst="rect">
            <a:avLst/>
          </a:prstGeom>
          <a:noFill/>
        </p:spPr>
        <p:txBody>
          <a:bodyPr wrap="square" rtlCol="0">
            <a:spAutoFit/>
          </a:bodyPr>
          <a:lstStyle/>
          <a:p>
            <a:pPr algn="ct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Báo cáo viên: </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Th.</a:t>
            </a:r>
            <a:r>
              <a:rPr lang="vi-VN" sz="1600" b="1" dirty="0">
                <a:ln cap="rnd">
                  <a:solidFill>
                    <a:schemeClr val="bg1"/>
                  </a:solidFill>
                </a:ln>
                <a:solidFill>
                  <a:schemeClr val="bg1"/>
                </a:solidFill>
                <a:latin typeface="Calibri" panose="020F0502020204030204" pitchFamily="34" charset="0"/>
                <a:cs typeface="Calibri" panose="020F0502020204030204" pitchFamily="34" charset="0"/>
              </a:rPr>
              <a:t>S</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i</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t>
            </a:r>
            <a:r>
              <a:rPr lang="en-US" sz="1600" b="1" dirty="0" err="1">
                <a:ln cap="rnd">
                  <a:solidFill>
                    <a:schemeClr val="bg1"/>
                  </a:solidFill>
                </a:ln>
                <a:solidFill>
                  <a:schemeClr val="bg1"/>
                </a:solidFill>
                <a:latin typeface="Calibri" panose="020F0502020204030204" pitchFamily="34" charset="0"/>
                <a:cs typeface="Calibri" panose="020F0502020204030204" pitchFamily="34" charset="0"/>
              </a:rPr>
              <a:t>Dương</a:t>
            </a:r>
            <a:r>
              <a:rPr lang="en-US" sz="1600" b="1" dirty="0">
                <a:ln cap="rnd">
                  <a:solidFill>
                    <a:schemeClr val="bg1"/>
                  </a:solidFill>
                </a:ln>
                <a:solidFill>
                  <a:schemeClr val="bg1"/>
                </a:solidFill>
                <a:latin typeface="Calibri" panose="020F0502020204030204" pitchFamily="34" charset="0"/>
                <a:cs typeface="Calibri" panose="020F0502020204030204" pitchFamily="34" charset="0"/>
              </a:rPr>
              <a:t> Anh Khoa</a:t>
            </a:r>
          </a:p>
        </p:txBody>
      </p:sp>
      <p:pic>
        <p:nvPicPr>
          <p:cNvPr id="25" name="Picture 24">
            <a:extLst>
              <a:ext uri="{FF2B5EF4-FFF2-40B4-BE49-F238E27FC236}">
                <a16:creationId xmlns:a16="http://schemas.microsoft.com/office/drawing/2014/main" id="{4F21E664-2B1A-A503-096D-68B34FE5AF24}"/>
              </a:ext>
            </a:extLst>
          </p:cNvPr>
          <p:cNvPicPr>
            <a:picLocks noChangeAspect="1"/>
          </p:cNvPicPr>
          <p:nvPr/>
        </p:nvPicPr>
        <p:blipFill rotWithShape="1">
          <a:blip r:embed="rId2">
            <a:extLst>
              <a:ext uri="{28A0092B-C50C-407E-A947-70E740481C1C}">
                <a14:useLocalDpi xmlns:a14="http://schemas.microsoft.com/office/drawing/2010/main" val="0"/>
              </a:ext>
            </a:extLst>
          </a:blip>
          <a:srcRect l="-14674" t="-5191" r="4412" b="-4341"/>
          <a:stretch/>
        </p:blipFill>
        <p:spPr bwMode="auto">
          <a:xfrm>
            <a:off x="7734828" y="3721993"/>
            <a:ext cx="4230676" cy="2723956"/>
          </a:xfrm>
          <a:prstGeom prst="roundRect">
            <a:avLst>
              <a:gd name="adj" fmla="val 12161"/>
            </a:avLst>
          </a:prstGeom>
          <a:solidFill>
            <a:schemeClr val="bg1"/>
          </a:solidFill>
          <a:ln w="53975">
            <a:gradFill>
              <a:gsLst>
                <a:gs pos="0">
                  <a:srgbClr val="F26E9F"/>
                </a:gs>
                <a:gs pos="100000">
                  <a:srgbClr val="F40366"/>
                </a:gs>
              </a:gsLst>
              <a:lin ang="5400000" scaled="1"/>
            </a:gradFill>
          </a:ln>
          <a:effectLst>
            <a:glow rad="304800">
              <a:schemeClr val="tx1">
                <a:alpha val="9000"/>
              </a:schemeClr>
            </a:glow>
            <a:innerShdw blurRad="114300">
              <a:prstClr val="black">
                <a:alpha val="66000"/>
              </a:prstClr>
            </a:innerShdw>
          </a:effectLst>
        </p:spPr>
      </p:pic>
      <p:pic>
        <p:nvPicPr>
          <p:cNvPr id="21" name="Picture 20">
            <a:extLst>
              <a:ext uri="{FF2B5EF4-FFF2-40B4-BE49-F238E27FC236}">
                <a16:creationId xmlns:a16="http://schemas.microsoft.com/office/drawing/2014/main" id="{1426EC90-0E2D-14C3-D674-B57337421A8F}"/>
              </a:ext>
            </a:extLst>
          </p:cNvPr>
          <p:cNvPicPr>
            <a:picLocks noChangeAspect="1"/>
          </p:cNvPicPr>
          <p:nvPr/>
        </p:nvPicPr>
        <p:blipFill rotWithShape="1">
          <a:blip r:embed="rId3"/>
          <a:srcRect l="32332" t="29873" r="31039" b="39394"/>
          <a:stretch/>
        </p:blipFill>
        <p:spPr>
          <a:xfrm>
            <a:off x="7882392" y="3863668"/>
            <a:ext cx="3935547" cy="2378636"/>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extLst>
      <p:ext uri="{BB962C8B-B14F-4D97-AF65-F5344CB8AC3E}">
        <p14:creationId xmlns:p14="http://schemas.microsoft.com/office/powerpoint/2010/main" val="2932803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1796</TotalTime>
  <Words>3329</Words>
  <Application>Microsoft Office PowerPoint</Application>
  <PresentationFormat>Widescreen</PresentationFormat>
  <Paragraphs>385</Paragraphs>
  <Slides>28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Algerian</vt:lpstr>
      <vt:lpstr>Amasis MT Pro Black</vt:lpstr>
      <vt:lpstr>Arial</vt:lpstr>
      <vt:lpstr>Calibri</vt:lpstr>
      <vt:lpstr>Calibri Light</vt:lpstr>
      <vt:lpstr>Times New Roman</vt:lpstr>
      <vt:lpstr>Wingdings</vt:lpstr>
      <vt:lpstr>Office Theme</vt:lpstr>
      <vt:lpstr>UBND TP THỦ ĐỨC PHÒNG GIÁO DỤC VÀ ĐÀO TẠO TỔ BỘ MÔN TOÁN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https://www.youtube.com/watch?v=SDZQWwbvOq0&amp;t=6s&amp;ab_channel=V%C3%A0iPh%C3%BAt%C4%90%E1%BB%83H%E1%BB%8Dc</vt:lpstr>
      <vt:lpstr>PowerPoint Presentation</vt:lpstr>
      <vt:lpstr>                      Link trò chơi Baamboozle https://www.baamboozle.com/classic/1422715/4?&amp;timer=30&amp;hg=1&amp;eg=1&amp;aca=1&amp;pups=1,2,3,4,5,6,7,8,9,10,11,12,14,15,16,17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Duy Diep</cp:lastModifiedBy>
  <cp:revision>56</cp:revision>
  <dcterms:created xsi:type="dcterms:W3CDTF">2023-01-17T05:55:30Z</dcterms:created>
  <dcterms:modified xsi:type="dcterms:W3CDTF">2023-03-01T00:56:22Z</dcterms:modified>
</cp:coreProperties>
</file>