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</a:p>
            <a:p>
              <a:pPr algn="ctr">
                <a:lnSpc>
                  <a:spcPct val="150000"/>
                </a:lnSpc>
              </a:pPr>
              <a:r>
                <a:rPr lang="en-US" sz="48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8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8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0, 1, 2, 3, 4, 5</a:t>
              </a:r>
              <a:endParaRPr lang="vi-VN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>
                <a:solidFill>
                  <a:srgbClr val="FF9933"/>
                </a:solidFill>
                <a:latin typeface="HP-087" pitchFamily="34" charset="0"/>
              </a:rPr>
              <a:t>TIẾT</a:t>
            </a:r>
            <a:r>
              <a:rPr lang="en-US" sz="13800" dirty="0">
                <a:solidFill>
                  <a:srgbClr val="FF9933"/>
                </a:solidFill>
                <a:latin typeface="HP-087" pitchFamily="34" charset="0"/>
              </a:rPr>
              <a:t> 2</a:t>
            </a:r>
            <a:endParaRPr lang="vi-VN" sz="138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139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7" t="26291" r="28805" b="25050"/>
          <a:stretch/>
        </p:blipFill>
        <p:spPr bwMode="auto">
          <a:xfrm>
            <a:off x="968188" y="2415715"/>
            <a:ext cx="7566212" cy="4375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" t="21667" r="79503" b="63333"/>
          <a:stretch/>
        </p:blipFill>
        <p:spPr bwMode="auto">
          <a:xfrm>
            <a:off x="152400" y="162231"/>
            <a:ext cx="3886200" cy="1532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04800" y="1761530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/>
              <a:t>1</a:t>
            </a:r>
            <a:endParaRPr lang="vi-VN" sz="72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066800" y="1879517"/>
            <a:ext cx="838200" cy="6440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70C0"/>
                </a:solidFill>
              </a:rPr>
              <a:t>Số</a:t>
            </a:r>
            <a:endParaRPr lang="vi-VN" sz="4400" dirty="0">
              <a:solidFill>
                <a:srgbClr val="0070C0"/>
              </a:solidFill>
            </a:endParaRPr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1828800" y="1752600"/>
            <a:ext cx="505267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05000" y="3895130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ounded Rectangle 9"/>
          <p:cNvSpPr/>
          <p:nvPr/>
        </p:nvSpPr>
        <p:spPr>
          <a:xfrm>
            <a:off x="4191000" y="3895130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ounded Rectangle 10"/>
          <p:cNvSpPr/>
          <p:nvPr/>
        </p:nvSpPr>
        <p:spPr>
          <a:xfrm>
            <a:off x="6629400" y="3895130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ounded Rectangle 11"/>
          <p:cNvSpPr/>
          <p:nvPr/>
        </p:nvSpPr>
        <p:spPr>
          <a:xfrm>
            <a:off x="1905000" y="6028730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ounded Rectangle 12"/>
          <p:cNvSpPr/>
          <p:nvPr/>
        </p:nvSpPr>
        <p:spPr>
          <a:xfrm>
            <a:off x="4223657" y="6086787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ounded Rectangle 13"/>
          <p:cNvSpPr/>
          <p:nvPr/>
        </p:nvSpPr>
        <p:spPr>
          <a:xfrm>
            <a:off x="6629400" y="6086787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TextBox 14"/>
          <p:cNvSpPr txBox="1"/>
          <p:nvPr/>
        </p:nvSpPr>
        <p:spPr>
          <a:xfrm>
            <a:off x="1931518" y="3886200"/>
            <a:ext cx="556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C0066"/>
                </a:solidFill>
                <a:latin typeface="HP001"/>
                <a:ea typeface="HP001"/>
              </a:rPr>
              <a:t>0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91000" y="3893403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C0066"/>
                </a:solidFill>
                <a:latin typeface="HP001"/>
                <a:ea typeface="HP001"/>
              </a:rPr>
              <a:t>3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84040" y="3893403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C0066"/>
                </a:solidFill>
                <a:latin typeface="HP001"/>
                <a:ea typeface="HP001"/>
              </a:rPr>
              <a:t>2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5000" y="6027003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C0066"/>
                </a:solidFill>
                <a:latin typeface="HP001"/>
                <a:ea typeface="HP001"/>
              </a:rPr>
              <a:t>4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78297" y="6103203"/>
            <a:ext cx="433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C0066"/>
                </a:solidFill>
                <a:latin typeface="HP001"/>
                <a:ea typeface="HP001"/>
              </a:rPr>
              <a:t>1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17634" y="6103203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C0066"/>
                </a:solidFill>
                <a:latin typeface="HP001"/>
                <a:ea typeface="HP001"/>
              </a:rPr>
              <a:t>5</a:t>
            </a:r>
            <a:endParaRPr lang="vi-VN" sz="48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31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Oval 3"/>
          <p:cNvSpPr/>
          <p:nvPr/>
        </p:nvSpPr>
        <p:spPr>
          <a:xfrm>
            <a:off x="304800" y="466130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/>
              <a:t>2</a:t>
            </a:r>
            <a:endParaRPr lang="vi-VN" sz="72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066800" y="584117"/>
            <a:ext cx="838200" cy="6440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70C0"/>
                </a:solidFill>
              </a:rPr>
              <a:t>Số</a:t>
            </a:r>
            <a:endParaRPr lang="vi-VN" sz="4400" dirty="0">
              <a:solidFill>
                <a:srgbClr val="0070C0"/>
              </a:solidFill>
            </a:endParaRPr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1828800" y="457200"/>
            <a:ext cx="505267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0" t="44444" r="26822" b="29762"/>
          <a:stretch/>
        </p:blipFill>
        <p:spPr bwMode="auto">
          <a:xfrm>
            <a:off x="609600" y="2329542"/>
            <a:ext cx="7910735" cy="3385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 rot="21147960">
            <a:off x="2183199" y="3168516"/>
            <a:ext cx="685800" cy="1219200"/>
          </a:xfrm>
          <a:prstGeom prst="roundRect">
            <a:avLst/>
          </a:prstGeom>
          <a:solidFill>
            <a:srgbClr val="FFFFCC"/>
          </a:solidFill>
          <a:ln w="31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accent3">
                    <a:lumMod val="75000"/>
                  </a:schemeClr>
                </a:solidFill>
              </a:rPr>
              <a:t>5</a:t>
            </a:r>
            <a:endParaRPr lang="vi-VN" sz="6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rot="21147960">
            <a:off x="2971032" y="3150373"/>
            <a:ext cx="685800" cy="1219200"/>
          </a:xfrm>
          <a:prstGeom prst="roundRect">
            <a:avLst/>
          </a:prstGeom>
          <a:solidFill>
            <a:srgbClr val="FFFFCC"/>
          </a:solidFill>
          <a:ln w="31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?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 rot="21147960">
            <a:off x="3734568" y="3150372"/>
            <a:ext cx="685800" cy="1219200"/>
          </a:xfrm>
          <a:prstGeom prst="roundRect">
            <a:avLst/>
          </a:prstGeom>
          <a:solidFill>
            <a:srgbClr val="FFFFCC"/>
          </a:solidFill>
          <a:ln w="31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accent3">
                    <a:lumMod val="75000"/>
                  </a:schemeClr>
                </a:solidFill>
              </a:rPr>
              <a:t>3</a:t>
            </a:r>
            <a:endParaRPr lang="vi-VN" sz="6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 rot="21147960">
            <a:off x="4496568" y="3168516"/>
            <a:ext cx="685800" cy="1219200"/>
          </a:xfrm>
          <a:prstGeom prst="roundRect">
            <a:avLst/>
          </a:prstGeom>
          <a:solidFill>
            <a:srgbClr val="FFFFCC"/>
          </a:solidFill>
          <a:ln w="31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?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 rot="21147960">
            <a:off x="5258567" y="3190841"/>
            <a:ext cx="685800" cy="1219200"/>
          </a:xfrm>
          <a:prstGeom prst="roundRect">
            <a:avLst/>
          </a:prstGeom>
          <a:solidFill>
            <a:srgbClr val="FFFFCC"/>
          </a:solidFill>
          <a:ln w="31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accent3">
                    <a:lumMod val="75000"/>
                  </a:schemeClr>
                </a:solidFill>
              </a:rPr>
              <a:t>1</a:t>
            </a:r>
            <a:endParaRPr lang="vi-VN" sz="6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21147960">
            <a:off x="6020568" y="3150371"/>
            <a:ext cx="685800" cy="1219200"/>
          </a:xfrm>
          <a:prstGeom prst="roundRect">
            <a:avLst/>
          </a:prstGeom>
          <a:solidFill>
            <a:srgbClr val="FFFFCC"/>
          </a:solidFill>
          <a:ln w="31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accent3">
                    <a:lumMod val="75000"/>
                  </a:schemeClr>
                </a:solidFill>
              </a:rPr>
              <a:t>0</a:t>
            </a:r>
            <a:endParaRPr lang="vi-VN" sz="6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21147960">
            <a:off x="2971031" y="3147300"/>
            <a:ext cx="685800" cy="1219200"/>
          </a:xfrm>
          <a:prstGeom prst="roundRect">
            <a:avLst/>
          </a:prstGeom>
          <a:solidFill>
            <a:srgbClr val="FFFFCC"/>
          </a:solidFill>
          <a:ln w="31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4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 rot="21147960">
            <a:off x="4496568" y="3161813"/>
            <a:ext cx="685800" cy="1219200"/>
          </a:xfrm>
          <a:prstGeom prst="roundRect">
            <a:avLst/>
          </a:prstGeom>
          <a:solidFill>
            <a:srgbClr val="FFFFCC"/>
          </a:solidFill>
          <a:ln w="31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2</a:t>
            </a:r>
            <a:endParaRPr lang="vi-VN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65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Oval 3"/>
          <p:cNvSpPr/>
          <p:nvPr/>
        </p:nvSpPr>
        <p:spPr>
          <a:xfrm>
            <a:off x="304800" y="466130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/>
              <a:t>3</a:t>
            </a:r>
            <a:endParaRPr lang="vi-VN" sz="7200" b="1" dirty="0"/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914400" y="534144"/>
            <a:ext cx="8382000" cy="7694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rgbClr val="0070C0"/>
                </a:solidFill>
              </a:rPr>
              <a:t>Có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bao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nhiêu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củ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cà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rốt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đã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tô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màu</a:t>
            </a:r>
            <a:r>
              <a:rPr lang="en-US" dirty="0">
                <a:solidFill>
                  <a:srgbClr val="0070C0"/>
                </a:solidFill>
              </a:rPr>
              <a:t>?</a:t>
            </a:r>
            <a:endParaRPr lang="vi-VN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9" t="32738" r="29611" b="33730"/>
          <a:stretch/>
        </p:blipFill>
        <p:spPr bwMode="auto">
          <a:xfrm>
            <a:off x="228600" y="1959428"/>
            <a:ext cx="8577816" cy="3755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82000" y="2369403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C0066"/>
                </a:solidFill>
                <a:latin typeface="HP001"/>
                <a:ea typeface="HP001"/>
              </a:rPr>
              <a:t>3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0" y="3741003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C0066"/>
                </a:solidFill>
                <a:latin typeface="HP001"/>
                <a:ea typeface="HP001"/>
              </a:rPr>
              <a:t>2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0" y="5036403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C0066"/>
                </a:solidFill>
                <a:latin typeface="HP001"/>
                <a:ea typeface="HP001"/>
              </a:rPr>
              <a:t>4</a:t>
            </a:r>
            <a:endParaRPr lang="vi-VN" sz="48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82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8" t="32143" r="30318" b="32143"/>
          <a:stretch/>
        </p:blipFill>
        <p:spPr bwMode="auto">
          <a:xfrm>
            <a:off x="228600" y="1905000"/>
            <a:ext cx="8382000" cy="343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82268" y="2293203"/>
            <a:ext cx="433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C0066"/>
                </a:solidFill>
                <a:latin typeface="HP001"/>
                <a:ea typeface="HP001"/>
              </a:rPr>
              <a:t>1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0" y="3436203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C0066"/>
                </a:solidFill>
                <a:latin typeface="HP001"/>
                <a:ea typeface="HP001"/>
              </a:rPr>
              <a:t>5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60440" y="4481786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C0066"/>
                </a:solidFill>
                <a:latin typeface="HP001"/>
                <a:ea typeface="HP001"/>
              </a:rPr>
              <a:t>0</a:t>
            </a:r>
            <a:endParaRPr lang="vi-VN" sz="48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01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5" t="29960" r="26375" b="29960"/>
          <a:stretch/>
        </p:blipFill>
        <p:spPr bwMode="auto">
          <a:xfrm>
            <a:off x="762000" y="2362200"/>
            <a:ext cx="7726378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04800" y="466130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/>
              <a:t>4</a:t>
            </a:r>
            <a:endParaRPr lang="vi-VN" sz="7200" b="1" dirty="0"/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381000" y="534144"/>
            <a:ext cx="8382000" cy="7694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rgbClr val="0070C0"/>
                </a:solidFill>
              </a:rPr>
              <a:t>Có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bao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nhiêu</a:t>
            </a:r>
            <a:r>
              <a:rPr lang="en-US" dirty="0">
                <a:solidFill>
                  <a:srgbClr val="0070C0"/>
                </a:solidFill>
              </a:rPr>
              <a:t> con </a:t>
            </a:r>
            <a:r>
              <a:rPr lang="en-US" dirty="0" err="1">
                <a:solidFill>
                  <a:srgbClr val="0070C0"/>
                </a:solidFill>
              </a:rPr>
              <a:t>gà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ghi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số</a:t>
            </a:r>
            <a:r>
              <a:rPr lang="en-US" dirty="0">
                <a:solidFill>
                  <a:srgbClr val="0070C0"/>
                </a:solidFill>
              </a:rPr>
              <a:t> 2 ?</a:t>
            </a:r>
            <a:endParaRPr lang="vi-VN" dirty="0">
              <a:solidFill>
                <a:srgbClr val="0070C0"/>
              </a:solidFill>
            </a:endParaRPr>
          </a:p>
        </p:txBody>
      </p:sp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8077200" y="693003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rgbClr val="CC0066"/>
                </a:solidFill>
                <a:latin typeface="HP001"/>
                <a:ea typeface="HP001"/>
              </a:rPr>
              <a:t>3</a:t>
            </a:r>
            <a:endParaRPr lang="vi-VN" sz="48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3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65</Words>
  <Application>Microsoft Office PowerPoint</Application>
  <PresentationFormat>On-screen Show (4:3)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HP001</vt:lpstr>
      <vt:lpstr>HP-087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Hồng Thúy Hồng Thúy</cp:lastModifiedBy>
  <cp:revision>4</cp:revision>
  <dcterms:created xsi:type="dcterms:W3CDTF">2006-08-16T00:00:00Z</dcterms:created>
  <dcterms:modified xsi:type="dcterms:W3CDTF">2020-08-23T08:35:02Z</dcterms:modified>
</cp:coreProperties>
</file>