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5" r:id="rId2"/>
    <p:sldId id="269" r:id="rId3"/>
    <p:sldId id="260" r:id="rId4"/>
    <p:sldId id="262" r:id="rId5"/>
    <p:sldId id="263" r:id="rId6"/>
    <p:sldId id="264" r:id="rId7"/>
    <p:sldId id="265" r:id="rId8"/>
    <p:sldId id="266" r:id="rId9"/>
    <p:sldId id="49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633" autoAdjust="0"/>
  </p:normalViewPr>
  <p:slideViewPr>
    <p:cSldViewPr>
      <p:cViewPr varScale="1">
        <p:scale>
          <a:sx n="118" d="100"/>
          <a:sy n="118" d="100"/>
        </p:scale>
        <p:origin x="148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DBC7AE-E042-432A-90E9-9670ACAFBE95}" type="datetimeFigureOut">
              <a:rPr lang="en-US" smtClean="0"/>
              <a:t>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1C952-5651-424B-A89A-C4D8D72ECB5E}" type="slidenum">
              <a:rPr lang="en-US" smtClean="0"/>
              <a:t>‹#›</a:t>
            </a:fld>
            <a:endParaRPr lang="en-US"/>
          </a:p>
        </p:txBody>
      </p:sp>
    </p:spTree>
    <p:extLst>
      <p:ext uri="{BB962C8B-B14F-4D97-AF65-F5344CB8AC3E}">
        <p14:creationId xmlns:p14="http://schemas.microsoft.com/office/powerpoint/2010/main" val="267955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BC7AE-E042-432A-90E9-9670ACAFBE95}" type="datetimeFigureOut">
              <a:rPr lang="en-US" smtClean="0"/>
              <a:t>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1C952-5651-424B-A89A-C4D8D72ECB5E}" type="slidenum">
              <a:rPr lang="en-US" smtClean="0"/>
              <a:t>‹#›</a:t>
            </a:fld>
            <a:endParaRPr lang="en-US"/>
          </a:p>
        </p:txBody>
      </p:sp>
    </p:spTree>
    <p:extLst>
      <p:ext uri="{BB962C8B-B14F-4D97-AF65-F5344CB8AC3E}">
        <p14:creationId xmlns:p14="http://schemas.microsoft.com/office/powerpoint/2010/main" val="291855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BC7AE-E042-432A-90E9-9670ACAFBE95}" type="datetimeFigureOut">
              <a:rPr lang="en-US" smtClean="0"/>
              <a:t>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1C952-5651-424B-A89A-C4D8D72ECB5E}" type="slidenum">
              <a:rPr lang="en-US" smtClean="0"/>
              <a:t>‹#›</a:t>
            </a:fld>
            <a:endParaRPr lang="en-US"/>
          </a:p>
        </p:txBody>
      </p:sp>
    </p:spTree>
    <p:extLst>
      <p:ext uri="{BB962C8B-B14F-4D97-AF65-F5344CB8AC3E}">
        <p14:creationId xmlns:p14="http://schemas.microsoft.com/office/powerpoint/2010/main" val="145664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BC7AE-E042-432A-90E9-9670ACAFBE95}" type="datetimeFigureOut">
              <a:rPr lang="en-US" smtClean="0"/>
              <a:t>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1C952-5651-424B-A89A-C4D8D72ECB5E}" type="slidenum">
              <a:rPr lang="en-US" smtClean="0"/>
              <a:t>‹#›</a:t>
            </a:fld>
            <a:endParaRPr lang="en-US"/>
          </a:p>
        </p:txBody>
      </p:sp>
    </p:spTree>
    <p:extLst>
      <p:ext uri="{BB962C8B-B14F-4D97-AF65-F5344CB8AC3E}">
        <p14:creationId xmlns:p14="http://schemas.microsoft.com/office/powerpoint/2010/main" val="58814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DBC7AE-E042-432A-90E9-9670ACAFBE95}" type="datetimeFigureOut">
              <a:rPr lang="en-US" smtClean="0"/>
              <a:t>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1C952-5651-424B-A89A-C4D8D72ECB5E}" type="slidenum">
              <a:rPr lang="en-US" smtClean="0"/>
              <a:t>‹#›</a:t>
            </a:fld>
            <a:endParaRPr lang="en-US"/>
          </a:p>
        </p:txBody>
      </p:sp>
    </p:spTree>
    <p:extLst>
      <p:ext uri="{BB962C8B-B14F-4D97-AF65-F5344CB8AC3E}">
        <p14:creationId xmlns:p14="http://schemas.microsoft.com/office/powerpoint/2010/main" val="387753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DBC7AE-E042-432A-90E9-9670ACAFBE95}" type="datetimeFigureOut">
              <a:rPr lang="en-US" smtClean="0"/>
              <a:t>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1C952-5651-424B-A89A-C4D8D72ECB5E}" type="slidenum">
              <a:rPr lang="en-US" smtClean="0"/>
              <a:t>‹#›</a:t>
            </a:fld>
            <a:endParaRPr lang="en-US"/>
          </a:p>
        </p:txBody>
      </p:sp>
    </p:spTree>
    <p:extLst>
      <p:ext uri="{BB962C8B-B14F-4D97-AF65-F5344CB8AC3E}">
        <p14:creationId xmlns:p14="http://schemas.microsoft.com/office/powerpoint/2010/main" val="420486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DBC7AE-E042-432A-90E9-9670ACAFBE95}" type="datetimeFigureOut">
              <a:rPr lang="en-US" smtClean="0"/>
              <a:t>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D1C952-5651-424B-A89A-C4D8D72ECB5E}" type="slidenum">
              <a:rPr lang="en-US" smtClean="0"/>
              <a:t>‹#›</a:t>
            </a:fld>
            <a:endParaRPr lang="en-US"/>
          </a:p>
        </p:txBody>
      </p:sp>
    </p:spTree>
    <p:extLst>
      <p:ext uri="{BB962C8B-B14F-4D97-AF65-F5344CB8AC3E}">
        <p14:creationId xmlns:p14="http://schemas.microsoft.com/office/powerpoint/2010/main" val="112559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DBC7AE-E042-432A-90E9-9670ACAFBE95}" type="datetimeFigureOut">
              <a:rPr lang="en-US" smtClean="0"/>
              <a:t>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D1C952-5651-424B-A89A-C4D8D72ECB5E}" type="slidenum">
              <a:rPr lang="en-US" smtClean="0"/>
              <a:t>‹#›</a:t>
            </a:fld>
            <a:endParaRPr lang="en-US"/>
          </a:p>
        </p:txBody>
      </p:sp>
    </p:spTree>
    <p:extLst>
      <p:ext uri="{BB962C8B-B14F-4D97-AF65-F5344CB8AC3E}">
        <p14:creationId xmlns:p14="http://schemas.microsoft.com/office/powerpoint/2010/main" val="210500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BC7AE-E042-432A-90E9-9670ACAFBE95}" type="datetimeFigureOut">
              <a:rPr lang="en-US" smtClean="0"/>
              <a:t>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D1C952-5651-424B-A89A-C4D8D72ECB5E}" type="slidenum">
              <a:rPr lang="en-US" smtClean="0"/>
              <a:t>‹#›</a:t>
            </a:fld>
            <a:endParaRPr lang="en-US"/>
          </a:p>
        </p:txBody>
      </p:sp>
    </p:spTree>
    <p:extLst>
      <p:ext uri="{BB962C8B-B14F-4D97-AF65-F5344CB8AC3E}">
        <p14:creationId xmlns:p14="http://schemas.microsoft.com/office/powerpoint/2010/main" val="324841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DBC7AE-E042-432A-90E9-9670ACAFBE95}" type="datetimeFigureOut">
              <a:rPr lang="en-US" smtClean="0"/>
              <a:t>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1C952-5651-424B-A89A-C4D8D72ECB5E}" type="slidenum">
              <a:rPr lang="en-US" smtClean="0"/>
              <a:t>‹#›</a:t>
            </a:fld>
            <a:endParaRPr lang="en-US"/>
          </a:p>
        </p:txBody>
      </p:sp>
    </p:spTree>
    <p:extLst>
      <p:ext uri="{BB962C8B-B14F-4D97-AF65-F5344CB8AC3E}">
        <p14:creationId xmlns:p14="http://schemas.microsoft.com/office/powerpoint/2010/main" val="91856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DBC7AE-E042-432A-90E9-9670ACAFBE95}" type="datetimeFigureOut">
              <a:rPr lang="en-US" smtClean="0"/>
              <a:t>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1C952-5651-424B-A89A-C4D8D72ECB5E}" type="slidenum">
              <a:rPr lang="en-US" smtClean="0"/>
              <a:t>‹#›</a:t>
            </a:fld>
            <a:endParaRPr lang="en-US"/>
          </a:p>
        </p:txBody>
      </p:sp>
    </p:spTree>
    <p:extLst>
      <p:ext uri="{BB962C8B-B14F-4D97-AF65-F5344CB8AC3E}">
        <p14:creationId xmlns:p14="http://schemas.microsoft.com/office/powerpoint/2010/main" val="3731153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BC7AE-E042-432A-90E9-9670ACAFBE95}" type="datetimeFigureOut">
              <a:rPr lang="en-US" smtClean="0"/>
              <a:t>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1C952-5651-424B-A89A-C4D8D72ECB5E}" type="slidenum">
              <a:rPr lang="en-US" smtClean="0"/>
              <a:t>‹#›</a:t>
            </a:fld>
            <a:endParaRPr lang="en-US"/>
          </a:p>
        </p:txBody>
      </p:sp>
    </p:spTree>
    <p:extLst>
      <p:ext uri="{BB962C8B-B14F-4D97-AF65-F5344CB8AC3E}">
        <p14:creationId xmlns:p14="http://schemas.microsoft.com/office/powerpoint/2010/main" val="18508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272;E&#770;&#777;%20GIO&#769;%20CUO&#770;&#769;N%20&#272;I,%20nha&#803;c%20va&#768;ng%20y&#769;%20nghi&#771;a.mp4"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312 (5)">
            <a:extLst>
              <a:ext uri="{FF2B5EF4-FFF2-40B4-BE49-F238E27FC236}">
                <a16:creationId xmlns:a16="http://schemas.microsoft.com/office/drawing/2014/main" id="{C5F9B1D8-B8D3-EE47-B688-4FC09FB7B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3"/>
            <a:ext cx="9144000"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a16="http://schemas.microsoft.com/office/drawing/2014/main" id="{EA59B3A6-356A-214F-8361-D6C8DDFC644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0000"/>
            <a:ext cx="1595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WordArt 4">
            <a:extLst>
              <a:ext uri="{FF2B5EF4-FFF2-40B4-BE49-F238E27FC236}">
                <a16:creationId xmlns:a16="http://schemas.microsoft.com/office/drawing/2014/main" id="{158B5589-A845-8D48-BD7F-109A63C8650D}"/>
              </a:ext>
            </a:extLst>
          </p:cNvPr>
          <p:cNvSpPr>
            <a:spLocks noChangeArrowheads="1" noChangeShapeType="1" noTextEdit="1"/>
          </p:cNvSpPr>
          <p:nvPr/>
        </p:nvSpPr>
        <p:spPr bwMode="auto">
          <a:xfrm>
            <a:off x="304800" y="533400"/>
            <a:ext cx="8343900" cy="9652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r>
              <a:rPr lang="en-US" sz="4800" kern="10">
                <a:ln w="9525">
                  <a:round/>
                  <a:headEnd/>
                  <a:tailEnd/>
                </a:ln>
                <a:solidFill>
                  <a:srgbClr val="FF0000"/>
                </a:solidFill>
                <a:latin typeface="Times New Roman" panose="02020603050405020304" pitchFamily="18" charset="0"/>
                <a:cs typeface="Times New Roman" panose="02020603050405020304" pitchFamily="18" charset="0"/>
              </a:rPr>
              <a:t>CHÀO MỪNG QUÝ THẦY CÔ</a:t>
            </a:r>
            <a:endParaRPr lang="en-VN" sz="4800" kern="1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2053" name="Picture 5" descr="stars">
            <a:extLst>
              <a:ext uri="{FF2B5EF4-FFF2-40B4-BE49-F238E27FC236}">
                <a16:creationId xmlns:a16="http://schemas.microsoft.com/office/drawing/2014/main" id="{FA6C8461-1100-DA41-8D09-26312502656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57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stars">
            <a:extLst>
              <a:ext uri="{FF2B5EF4-FFF2-40B4-BE49-F238E27FC236}">
                <a16:creationId xmlns:a16="http://schemas.microsoft.com/office/drawing/2014/main" id="{694727B7-7ADE-FA44-8723-AC5A3ABC325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85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stars">
            <a:extLst>
              <a:ext uri="{FF2B5EF4-FFF2-40B4-BE49-F238E27FC236}">
                <a16:creationId xmlns:a16="http://schemas.microsoft.com/office/drawing/2014/main" id="{7C8AE8DC-403B-B540-A877-87F85F16D54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876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stars">
            <a:extLst>
              <a:ext uri="{FF2B5EF4-FFF2-40B4-BE49-F238E27FC236}">
                <a16:creationId xmlns:a16="http://schemas.microsoft.com/office/drawing/2014/main" id="{AAEC720D-DE19-4F47-B184-B7E99867E6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743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stars">
            <a:extLst>
              <a:ext uri="{FF2B5EF4-FFF2-40B4-BE49-F238E27FC236}">
                <a16:creationId xmlns:a16="http://schemas.microsoft.com/office/drawing/2014/main" id="{5DAE3A02-9FB3-DD4D-BA39-B720439099E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447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stars">
            <a:extLst>
              <a:ext uri="{FF2B5EF4-FFF2-40B4-BE49-F238E27FC236}">
                <a16:creationId xmlns:a16="http://schemas.microsoft.com/office/drawing/2014/main" id="{39FDE036-3666-794F-B7B6-E76742FC06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33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12">
            <a:extLst>
              <a:ext uri="{FF2B5EF4-FFF2-40B4-BE49-F238E27FC236}">
                <a16:creationId xmlns:a16="http://schemas.microsoft.com/office/drawing/2014/main" id="{1E1D3425-5B67-8242-8FAC-5145AD7FC331}"/>
              </a:ext>
            </a:extLst>
          </p:cNvPr>
          <p:cNvSpPr txBox="1">
            <a:spLocks noChangeArrowheads="1"/>
          </p:cNvSpPr>
          <p:nvPr/>
        </p:nvSpPr>
        <p:spPr bwMode="auto">
          <a:xfrm>
            <a:off x="1447800" y="6019800"/>
            <a:ext cx="7315200" cy="707886"/>
          </a:xfrm>
          <a:prstGeom prst="rect">
            <a:avLst/>
          </a:prstGeom>
          <a:noFill/>
          <a:ln w="9525">
            <a:noFill/>
            <a:miter lim="800000"/>
            <a:headEnd/>
            <a:tailEnd/>
          </a:ln>
        </p:spPr>
        <p:txBody>
          <a:bodyPr>
            <a:spAutoFit/>
          </a:bodyPr>
          <a:lstStyle/>
          <a:p>
            <a:pPr>
              <a:defRPr/>
            </a:pPr>
            <a:r>
              <a:rPr lang="en-US" sz="4000" b="0" i="1" dirty="0">
                <a:ln w="18415" cmpd="sng">
                  <a:solidFill>
                    <a:srgbClr val="FFFFFF"/>
                  </a:solidFill>
                  <a:prstDash val="solid"/>
                </a:ln>
                <a:solidFill>
                  <a:srgbClr val="FF0000"/>
                </a:solidFill>
                <a:effectLst>
                  <a:outerShdw blurRad="63500" dir="3600000" algn="tl" rotWithShape="0">
                    <a:srgbClr val="000000">
                      <a:alpha val="70000"/>
                    </a:srgbClr>
                  </a:outerShdw>
                </a:effectLst>
              </a:rPr>
              <a:t>Người dạy: ………………</a:t>
            </a:r>
          </a:p>
        </p:txBody>
      </p:sp>
      <p:sp>
        <p:nvSpPr>
          <p:cNvPr id="2060" name="WordArt 14">
            <a:extLst>
              <a:ext uri="{FF2B5EF4-FFF2-40B4-BE49-F238E27FC236}">
                <a16:creationId xmlns:a16="http://schemas.microsoft.com/office/drawing/2014/main" id="{42C6A87D-4910-4D40-90A4-522C3C3D23FE}"/>
              </a:ext>
            </a:extLst>
          </p:cNvPr>
          <p:cNvSpPr>
            <a:spLocks noChangeArrowheads="1" noChangeShapeType="1" noTextEdit="1"/>
          </p:cNvSpPr>
          <p:nvPr/>
        </p:nvSpPr>
        <p:spPr bwMode="auto">
          <a:xfrm>
            <a:off x="1143000" y="2362200"/>
            <a:ext cx="7620000" cy="1619250"/>
          </a:xfrm>
          <a:prstGeom prst="rect">
            <a:avLst/>
          </a:prstGeom>
        </p:spPr>
        <p:txBody>
          <a:bodyPr wrap="none" fromWordArt="1">
            <a:prstTxWarp prst="textPlain">
              <a:avLst>
                <a:gd name="adj" fmla="val 50000"/>
              </a:avLst>
            </a:prstTxWarp>
          </a:bodyPr>
          <a:lstStyle/>
          <a:p>
            <a:r>
              <a:rPr lang="vi-VN" sz="4800" kern="10" dirty="0">
                <a:ln w="19050">
                  <a:solidFill>
                    <a:srgbClr val="99CCFF"/>
                  </a:solidFill>
                  <a:round/>
                  <a:headEnd/>
                  <a:tailEnd/>
                </a:ln>
                <a:solidFill>
                  <a:srgbClr val="0066CC"/>
                </a:solidFill>
                <a:effectLst>
                  <a:outerShdw dist="35921" dir="2700000" algn="ctr" rotWithShape="0">
                    <a:srgbClr val="990000"/>
                  </a:outerShdw>
                </a:effectLst>
                <a:latin typeface="UVN Banh Mi"/>
              </a:rPr>
              <a:t>Đến dự tiết học Ngữ văn lớp 6</a:t>
            </a:r>
            <a:endParaRPr lang="en-VN" sz="4800" kern="10" dirty="0">
              <a:ln w="19050">
                <a:solidFill>
                  <a:srgbClr val="99CCFF"/>
                </a:solidFill>
                <a:round/>
                <a:headEnd/>
                <a:tailEnd/>
              </a:ln>
              <a:solidFill>
                <a:srgbClr val="0066CC"/>
              </a:solidFill>
              <a:effectLst>
                <a:outerShdw dist="35921" dir="2700000" algn="ctr" rotWithShape="0">
                  <a:srgbClr val="990000"/>
                </a:outerShdw>
              </a:effectLst>
              <a:latin typeface="UVN Banh Mi"/>
            </a:endParaRPr>
          </a:p>
        </p:txBody>
      </p:sp>
    </p:spTree>
    <p:extLst>
      <p:ext uri="{BB962C8B-B14F-4D97-AF65-F5344CB8AC3E}">
        <p14:creationId xmlns:p14="http://schemas.microsoft.com/office/powerpoint/2010/main" val="277011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Frame 061"/>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52400" y="-7620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31640" y="476672"/>
            <a:ext cx="6552728" cy="738664"/>
          </a:xfrm>
          <a:prstGeom prst="rect">
            <a:avLst/>
          </a:prstGeom>
          <a:noFill/>
        </p:spPr>
        <p:txBody>
          <a:bodyPr wrap="square" rtlCol="0">
            <a:spAutoFit/>
          </a:bodyPr>
          <a:lstStyle/>
          <a:p>
            <a:r>
              <a:rPr lang="en-US">
                <a:latin typeface="Times New Roman" pitchFamily="18" charset="0"/>
                <a:cs typeface="Times New Roman" pitchFamily="18" charset="0"/>
              </a:rPr>
              <a:t> </a:t>
            </a:r>
            <a:r>
              <a:rPr lang="en-US" sz="2400" b="1">
                <a:latin typeface="Times New Roman" pitchFamily="18" charset="0"/>
                <a:cs typeface="Times New Roman" pitchFamily="18" charset="0"/>
              </a:rPr>
              <a:t>Bài thơ: Làm Anh   ( Phan Thị Thanh Nhàn)</a:t>
            </a:r>
          </a:p>
          <a:p>
            <a:endParaRPr lang="en-US"/>
          </a:p>
        </p:txBody>
      </p:sp>
      <p:sp>
        <p:nvSpPr>
          <p:cNvPr id="6" name="TextBox 5"/>
          <p:cNvSpPr txBox="1"/>
          <p:nvPr/>
        </p:nvSpPr>
        <p:spPr>
          <a:xfrm>
            <a:off x="899592" y="1268760"/>
            <a:ext cx="2952328" cy="3785652"/>
          </a:xfrm>
          <a:prstGeom prst="rect">
            <a:avLst/>
          </a:prstGeom>
          <a:noFill/>
        </p:spPr>
        <p:txBody>
          <a:bodyPr wrap="square" rtlCol="0">
            <a:spAutoFit/>
          </a:bodyPr>
          <a:lstStyle/>
          <a:p>
            <a:r>
              <a:rPr lang="en-US" sz="2400">
                <a:latin typeface="Times New Roman" pitchFamily="18" charset="0"/>
                <a:cs typeface="Times New Roman" pitchFamily="18" charset="0"/>
              </a:rPr>
              <a:t>“Làm anh khó đấy</a:t>
            </a:r>
          </a:p>
          <a:p>
            <a:r>
              <a:rPr lang="en-US" sz="2400">
                <a:latin typeface="Times New Roman" pitchFamily="18" charset="0"/>
                <a:cs typeface="Times New Roman" pitchFamily="18" charset="0"/>
              </a:rPr>
              <a:t>Phải đâu chuyện đùa</a:t>
            </a:r>
          </a:p>
          <a:p>
            <a:r>
              <a:rPr lang="en-US" sz="2400">
                <a:latin typeface="Times New Roman" pitchFamily="18" charset="0"/>
                <a:cs typeface="Times New Roman" pitchFamily="18" charset="0"/>
              </a:rPr>
              <a:t>Với em bé gái</a:t>
            </a:r>
          </a:p>
          <a:p>
            <a:r>
              <a:rPr lang="en-US" sz="2400">
                <a:latin typeface="Times New Roman" pitchFamily="18" charset="0"/>
                <a:cs typeface="Times New Roman" pitchFamily="18" charset="0"/>
              </a:rPr>
              <a:t>Phải người lớn cơ</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Khi em bé khóc</a:t>
            </a:r>
          </a:p>
          <a:p>
            <a:r>
              <a:rPr lang="en-US" sz="2400">
                <a:latin typeface="Times New Roman" pitchFamily="18" charset="0"/>
                <a:cs typeface="Times New Roman" pitchFamily="18" charset="0"/>
              </a:rPr>
              <a:t>Anh phải dỗ dành</a:t>
            </a:r>
          </a:p>
          <a:p>
            <a:r>
              <a:rPr lang="en-US" sz="2400">
                <a:latin typeface="Times New Roman" pitchFamily="18" charset="0"/>
                <a:cs typeface="Times New Roman" pitchFamily="18" charset="0"/>
              </a:rPr>
              <a:t>Nếu  em bé ngã</a:t>
            </a:r>
          </a:p>
          <a:p>
            <a:r>
              <a:rPr lang="en-US" sz="2400">
                <a:latin typeface="Times New Roman" pitchFamily="18" charset="0"/>
                <a:cs typeface="Times New Roman" pitchFamily="18" charset="0"/>
              </a:rPr>
              <a:t>Anh nâng dịu dàng</a:t>
            </a:r>
          </a:p>
          <a:p>
            <a:endParaRPr lang="en-US" sz="2400"/>
          </a:p>
        </p:txBody>
      </p:sp>
      <p:sp>
        <p:nvSpPr>
          <p:cNvPr id="7" name="TextBox 6"/>
          <p:cNvSpPr txBox="1"/>
          <p:nvPr/>
        </p:nvSpPr>
        <p:spPr>
          <a:xfrm>
            <a:off x="4427984" y="1268760"/>
            <a:ext cx="3384376" cy="3785652"/>
          </a:xfrm>
          <a:prstGeom prst="rect">
            <a:avLst/>
          </a:prstGeom>
          <a:noFill/>
        </p:spPr>
        <p:txBody>
          <a:bodyPr wrap="square" rtlCol="0">
            <a:spAutoFit/>
          </a:bodyPr>
          <a:lstStyle/>
          <a:p>
            <a:r>
              <a:rPr lang="en-US" sz="2400">
                <a:latin typeface="Times New Roman" pitchFamily="18" charset="0"/>
                <a:cs typeface="Times New Roman" pitchFamily="18" charset="0"/>
              </a:rPr>
              <a:t>Mẹ cho quà bánh</a:t>
            </a:r>
          </a:p>
          <a:p>
            <a:r>
              <a:rPr lang="en-US" sz="2400">
                <a:latin typeface="Times New Roman" pitchFamily="18" charset="0"/>
                <a:cs typeface="Times New Roman" pitchFamily="18" charset="0"/>
              </a:rPr>
              <a:t>Chia em phần hơn</a:t>
            </a:r>
          </a:p>
          <a:p>
            <a:r>
              <a:rPr lang="en-US" sz="2400">
                <a:latin typeface="Times New Roman" pitchFamily="18" charset="0"/>
                <a:cs typeface="Times New Roman" pitchFamily="18" charset="0"/>
              </a:rPr>
              <a:t>Có đồ chơi đẹp</a:t>
            </a:r>
          </a:p>
          <a:p>
            <a:r>
              <a:rPr lang="en-US" sz="2400">
                <a:latin typeface="Times New Roman" pitchFamily="18" charset="0"/>
                <a:cs typeface="Times New Roman" pitchFamily="18" charset="0"/>
              </a:rPr>
              <a:t>Cũng nhường em luôn</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Làm anh thật khó</a:t>
            </a:r>
          </a:p>
          <a:p>
            <a:r>
              <a:rPr lang="en-US" sz="2400">
                <a:latin typeface="Times New Roman" pitchFamily="18" charset="0"/>
                <a:cs typeface="Times New Roman" pitchFamily="18" charset="0"/>
              </a:rPr>
              <a:t>Nhưng mà thật vui</a:t>
            </a:r>
          </a:p>
          <a:p>
            <a:r>
              <a:rPr lang="en-US" sz="2400">
                <a:latin typeface="Times New Roman" pitchFamily="18" charset="0"/>
                <a:cs typeface="Times New Roman" pitchFamily="18" charset="0"/>
              </a:rPr>
              <a:t>Ai yêu em bé</a:t>
            </a:r>
          </a:p>
          <a:p>
            <a:r>
              <a:rPr lang="en-US" sz="2400">
                <a:latin typeface="Times New Roman" pitchFamily="18" charset="0"/>
                <a:cs typeface="Times New Roman" pitchFamily="18" charset="0"/>
              </a:rPr>
              <a:t>Thì làm được thôi.”</a:t>
            </a:r>
          </a:p>
          <a:p>
            <a:endParaRPr lang="en-US" sz="2400"/>
          </a:p>
        </p:txBody>
      </p:sp>
    </p:spTree>
    <p:extLst>
      <p:ext uri="{BB962C8B-B14F-4D97-AF65-F5344CB8AC3E}">
        <p14:creationId xmlns:p14="http://schemas.microsoft.com/office/powerpoint/2010/main" val="7042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5181600"/>
            <a:ext cx="91424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 descr="Pictur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 y="0"/>
            <a:ext cx="1638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8"/>
          <p:cNvSpPr>
            <a:spLocks noChangeArrowheads="1" noChangeShapeType="1" noTextEdit="1"/>
          </p:cNvSpPr>
          <p:nvPr/>
        </p:nvSpPr>
        <p:spPr bwMode="auto">
          <a:xfrm>
            <a:off x="228600" y="2351880"/>
            <a:ext cx="8534400" cy="42013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sz="3600" kern="10" dirty="0" err="1">
                <a:ln w="9525">
                  <a:round/>
                  <a:headEnd/>
                  <a:tailEnd/>
                </a:ln>
                <a:solidFill>
                  <a:schemeClr val="accent2">
                    <a:lumMod val="75000"/>
                  </a:schemeClr>
                </a:solidFill>
                <a:latin typeface="Times New Roman" panose="02020603050405020304" pitchFamily="18" charset="0"/>
                <a:cs typeface="Times New Roman" panose="02020603050405020304" pitchFamily="18" charset="0"/>
              </a:rPr>
              <a:t>Văn</a:t>
            </a:r>
            <a:r>
              <a:rPr lang="en-US" sz="3600" kern="10" dirty="0">
                <a:ln w="9525">
                  <a:round/>
                  <a:headEnd/>
                  <a:tailEnd/>
                </a:ln>
                <a:solidFill>
                  <a:schemeClr val="accent2">
                    <a:lumMod val="75000"/>
                  </a:schemeClr>
                </a:solidFill>
                <a:latin typeface="Times New Roman" panose="02020603050405020304" pitchFamily="18" charset="0"/>
                <a:cs typeface="Times New Roman" panose="02020603050405020304" pitchFamily="18" charset="0"/>
              </a:rPr>
              <a:t> </a:t>
            </a:r>
            <a:r>
              <a:rPr lang="en-US" sz="3600" kern="10" dirty="0" err="1">
                <a:ln w="9525">
                  <a:round/>
                  <a:headEnd/>
                  <a:tailEnd/>
                </a:ln>
                <a:solidFill>
                  <a:schemeClr val="accent2">
                    <a:lumMod val="75000"/>
                  </a:schemeClr>
                </a:solidFill>
                <a:latin typeface="Times New Roman" panose="02020603050405020304" pitchFamily="18" charset="0"/>
                <a:cs typeface="Times New Roman" panose="02020603050405020304" pitchFamily="18" charset="0"/>
              </a:rPr>
              <a:t>bản</a:t>
            </a:r>
            <a:r>
              <a:rPr lang="en-US" sz="3600" kern="10" dirty="0">
                <a:ln w="9525">
                  <a:round/>
                  <a:headEnd/>
                  <a:tailEnd/>
                </a:ln>
                <a:solidFill>
                  <a:schemeClr val="accent2">
                    <a:lumMod val="75000"/>
                  </a:schemeClr>
                </a:solidFill>
                <a:latin typeface="Times New Roman" panose="02020603050405020304" pitchFamily="18" charset="0"/>
                <a:cs typeface="Times New Roman" panose="02020603050405020304" pitchFamily="18" charset="0"/>
              </a:rPr>
              <a:t>:</a:t>
            </a:r>
          </a:p>
          <a:p>
            <a:pPr algn="ctr">
              <a:defRPr/>
            </a:pPr>
            <a:r>
              <a:rPr lang="en-US" sz="36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4800" kern="10" dirty="0" err="1">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Bức</a:t>
            </a:r>
            <a:r>
              <a:rPr lang="en-US" sz="48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4800" kern="10" dirty="0" err="1">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tranh</a:t>
            </a:r>
            <a:r>
              <a:rPr lang="en-US" sz="48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4800" kern="10" dirty="0" err="1">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của</a:t>
            </a:r>
            <a:r>
              <a:rPr lang="en-US" sz="48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4800" kern="10" dirty="0" err="1">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em</a:t>
            </a:r>
            <a:r>
              <a:rPr lang="en-US" sz="48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4800" kern="10" dirty="0" err="1">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gái</a:t>
            </a:r>
            <a:r>
              <a:rPr lang="en-US" sz="48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4800" kern="10" dirty="0" err="1">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tôi</a:t>
            </a:r>
            <a:r>
              <a:rPr lang="en-US" sz="48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endParaRPr lang="en-US" sz="36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a:p>
            <a:pPr algn="ctr">
              <a:defRPr/>
            </a:pPr>
            <a:r>
              <a:rPr lang="en-US" sz="36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a:t>
            </a:r>
            <a:r>
              <a:rPr lang="en-US" sz="3600" kern="10" dirty="0" err="1">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Tiếp</a:t>
            </a:r>
            <a:r>
              <a:rPr lang="en-US" sz="36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theo</a:t>
            </a:r>
            <a:r>
              <a:rPr lang="en-US" sz="36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p>
          <a:p>
            <a:pPr algn="ctr">
              <a:defRPr/>
            </a:pPr>
            <a:r>
              <a:rPr lang="en-US" sz="2800" kern="10" dirty="0">
                <a:ln w="9525">
                  <a:round/>
                  <a:headEnd/>
                  <a:tailEn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kern="10" dirty="0">
                <a:ln w="9525">
                  <a:round/>
                  <a:headEnd/>
                  <a:tailEnd/>
                </a:ln>
                <a:solidFill>
                  <a:schemeClr val="accent2">
                    <a:lumMod val="60000"/>
                    <a:lumOff val="40000"/>
                  </a:schemeClr>
                </a:solidFill>
                <a:latin typeface="Times New Roman" panose="02020603050405020304" pitchFamily="18" charset="0"/>
                <a:cs typeface="Times New Roman" panose="02020603050405020304" pitchFamily="18" charset="0"/>
              </a:rPr>
              <a:t>TẠ DUY ANH</a:t>
            </a:r>
            <a:endParaRPr lang="en-US" sz="28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a:p>
            <a:pPr algn="ctr">
              <a:defRPr/>
            </a:pPr>
            <a:r>
              <a:rPr lang="en-US" sz="36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endParaRPr lang="en-US" sz="3600" kern="10" dirty="0">
              <a:ln w="9525">
                <a:round/>
                <a:headEnd/>
                <a:tailEn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126" name="TextBox 1"/>
          <p:cNvSpPr txBox="1">
            <a:spLocks noChangeArrowheads="1"/>
          </p:cNvSpPr>
          <p:nvPr/>
        </p:nvSpPr>
        <p:spPr bwMode="auto">
          <a:xfrm>
            <a:off x="168275" y="1131888"/>
            <a:ext cx="1817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3600">
                <a:solidFill>
                  <a:srgbClr val="FF33CC"/>
                </a:solidFill>
                <a:latin typeface="Times New Roman" pitchFamily="18" charset="0"/>
                <a:cs typeface="Times New Roman" pitchFamily="18" charset="0"/>
              </a:rPr>
              <a:t>Tiết 82: </a:t>
            </a:r>
          </a:p>
        </p:txBody>
      </p:sp>
    </p:spTree>
    <p:extLst>
      <p:ext uri="{BB962C8B-B14F-4D97-AF65-F5344CB8AC3E}">
        <p14:creationId xmlns:p14="http://schemas.microsoft.com/office/powerpoint/2010/main" val="41737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400">
                <a:solidFill>
                  <a:schemeClr val="accent2"/>
                </a:solidFill>
                <a:latin typeface="Times New Roman" pitchFamily="18" charset="0"/>
                <a:cs typeface="Times New Roman" pitchFamily="18" charset="0"/>
              </a:rPr>
              <a:t>Tiết 82- Văn bản:</a:t>
            </a:r>
          </a:p>
        </p:txBody>
      </p:sp>
      <p:sp>
        <p:nvSpPr>
          <p:cNvPr id="6147" name="Text Box 3"/>
          <p:cNvSpPr txBox="1">
            <a:spLocks noChangeArrowheads="1"/>
          </p:cNvSpPr>
          <p:nvPr/>
        </p:nvSpPr>
        <p:spPr bwMode="auto">
          <a:xfrm>
            <a:off x="6934200" y="457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400">
                <a:solidFill>
                  <a:schemeClr val="accent2"/>
                </a:solidFill>
                <a:latin typeface="Times New Roman" pitchFamily="18" charset="0"/>
                <a:cs typeface="Times New Roman" pitchFamily="18" charset="0"/>
              </a:rPr>
              <a:t>(Tạ Duy Anh)</a:t>
            </a:r>
          </a:p>
        </p:txBody>
      </p:sp>
      <p:sp>
        <p:nvSpPr>
          <p:cNvPr id="6148" name="WordArt 4"/>
          <p:cNvSpPr>
            <a:spLocks noChangeArrowheads="1" noChangeShapeType="1" noTextEdit="1"/>
          </p:cNvSpPr>
          <p:nvPr/>
        </p:nvSpPr>
        <p:spPr bwMode="auto">
          <a:xfrm>
            <a:off x="2924175" y="14288"/>
            <a:ext cx="5686425" cy="457200"/>
          </a:xfrm>
          <a:prstGeom prst="rect">
            <a:avLst/>
          </a:prstGeom>
        </p:spPr>
        <p:txBody>
          <a:bodyPr wrap="none" fromWordArt="1">
            <a:prstTxWarp prst="textPlain">
              <a:avLst>
                <a:gd name="adj" fmla="val 50000"/>
              </a:avLst>
            </a:prstTxWarp>
          </a:bodyPr>
          <a:lstStyle/>
          <a:p>
            <a:pPr algn="ctr"/>
            <a:r>
              <a:rPr lang="pt-BR" sz="3600" kern="1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BỨC TRANH CỦA EM GÁI TÔI (tt)</a:t>
            </a: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endParaRPr>
          </a:p>
        </p:txBody>
      </p:sp>
      <p:sp>
        <p:nvSpPr>
          <p:cNvPr id="6149" name="Line 5"/>
          <p:cNvSpPr>
            <a:spLocks noChangeShapeType="1"/>
          </p:cNvSpPr>
          <p:nvPr/>
        </p:nvSpPr>
        <p:spPr bwMode="auto">
          <a:xfrm>
            <a:off x="0" y="838200"/>
            <a:ext cx="91440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6"/>
          <p:cNvSpPr>
            <a:spLocks noChangeShapeType="1"/>
          </p:cNvSpPr>
          <p:nvPr/>
        </p:nvSpPr>
        <p:spPr bwMode="auto">
          <a:xfrm>
            <a:off x="5767385" y="914400"/>
            <a:ext cx="1" cy="594360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5496" y="836712"/>
            <a:ext cx="3024336" cy="400110"/>
          </a:xfrm>
          <a:prstGeom prst="rect">
            <a:avLst/>
          </a:prstGeom>
          <a:noFill/>
        </p:spPr>
        <p:txBody>
          <a:bodyPr wrap="square" rtlCol="0">
            <a:spAutoFit/>
          </a:bodyPr>
          <a:lstStyle/>
          <a:p>
            <a:r>
              <a:rPr lang="en-US" sz="2000">
                <a:latin typeface="Times New Roman" pitchFamily="18" charset="0"/>
                <a:cs typeface="Times New Roman" pitchFamily="18" charset="0"/>
              </a:rPr>
              <a:t>I. Đọc và tìm hiểu chung</a:t>
            </a:r>
          </a:p>
        </p:txBody>
      </p:sp>
      <p:sp>
        <p:nvSpPr>
          <p:cNvPr id="3" name="TextBox 2"/>
          <p:cNvSpPr txBox="1"/>
          <p:nvPr/>
        </p:nvSpPr>
        <p:spPr>
          <a:xfrm>
            <a:off x="35496" y="1124744"/>
            <a:ext cx="2888679" cy="369332"/>
          </a:xfrm>
          <a:prstGeom prst="rect">
            <a:avLst/>
          </a:prstGeom>
          <a:noFill/>
        </p:spPr>
        <p:txBody>
          <a:bodyPr wrap="square" rtlCol="0">
            <a:spAutoFit/>
          </a:bodyPr>
          <a:lstStyle/>
          <a:p>
            <a:r>
              <a:rPr lang="en-US">
                <a:latin typeface="Times New Roman" pitchFamily="18" charset="0"/>
                <a:cs typeface="Times New Roman" pitchFamily="18" charset="0"/>
              </a:rPr>
              <a:t>II. Phân tích</a:t>
            </a:r>
          </a:p>
        </p:txBody>
      </p:sp>
      <p:sp>
        <p:nvSpPr>
          <p:cNvPr id="4" name="TextBox 3"/>
          <p:cNvSpPr txBox="1"/>
          <p:nvPr/>
        </p:nvSpPr>
        <p:spPr>
          <a:xfrm>
            <a:off x="35496" y="1340768"/>
            <a:ext cx="4104456" cy="400110"/>
          </a:xfrm>
          <a:prstGeom prst="rect">
            <a:avLst/>
          </a:prstGeom>
          <a:noFill/>
        </p:spPr>
        <p:txBody>
          <a:bodyPr wrap="square" rtlCol="0">
            <a:spAutoFit/>
          </a:bodyPr>
          <a:lstStyle/>
          <a:p>
            <a:r>
              <a:rPr lang="en-US" sz="2000">
                <a:latin typeface="Times New Roman" pitchFamily="18" charset="0"/>
                <a:cs typeface="Times New Roman" pitchFamily="18" charset="0"/>
              </a:rPr>
              <a:t>1. Diễn biến tâm trạng người anh</a:t>
            </a:r>
          </a:p>
        </p:txBody>
      </p:sp>
      <p:sp>
        <p:nvSpPr>
          <p:cNvPr id="5" name="TextBox 4"/>
          <p:cNvSpPr txBox="1"/>
          <p:nvPr/>
        </p:nvSpPr>
        <p:spPr>
          <a:xfrm>
            <a:off x="-14466" y="1580019"/>
            <a:ext cx="5781850" cy="984885"/>
          </a:xfrm>
          <a:prstGeom prst="rect">
            <a:avLst/>
          </a:prstGeom>
          <a:noFill/>
        </p:spPr>
        <p:txBody>
          <a:bodyPr wrap="square" rtlCol="0">
            <a:spAutoFit/>
          </a:bodyPr>
          <a:lstStyle/>
          <a:p>
            <a:pPr algn="just"/>
            <a:r>
              <a:rPr lang="en-US" sz="2000">
                <a:latin typeface="Times New Roman" pitchFamily="18" charset="0"/>
                <a:cs typeface="Times New Roman" pitchFamily="18" charset="0"/>
              </a:rPr>
              <a:t>a. Khi </a:t>
            </a:r>
            <a:r>
              <a:rPr lang="pt-BR" sz="2000">
                <a:latin typeface="Times New Roman" pitchFamily="18" charset="0"/>
                <a:cs typeface="Times New Roman" pitchFamily="18" charset="0"/>
              </a:rPr>
              <a:t>tài năng của em gái chưa được phát hiện. </a:t>
            </a:r>
            <a:endParaRPr lang="en-US" sz="2000">
              <a:latin typeface="Times New Roman" pitchFamily="18" charset="0"/>
              <a:cs typeface="Times New Roman" pitchFamily="18" charset="0"/>
            </a:endParaRPr>
          </a:p>
          <a:p>
            <a:pPr algn="just"/>
            <a:r>
              <a:rPr lang="pt-BR" sz="2000">
                <a:latin typeface="Times New Roman" pitchFamily="18" charset="0"/>
                <a:cs typeface="Times New Roman" pitchFamily="18" charset="0"/>
              </a:rPr>
              <a:t>b. Khi tài năng của em gái được phát hiện và đạt giải</a:t>
            </a:r>
            <a:endParaRPr lang="en-US" sz="2000">
              <a:latin typeface="Times New Roman" pitchFamily="18" charset="0"/>
              <a:cs typeface="Times New Roman" pitchFamily="18" charset="0"/>
            </a:endParaRPr>
          </a:p>
          <a:p>
            <a:endParaRPr lang="en-US"/>
          </a:p>
        </p:txBody>
      </p:sp>
      <p:sp>
        <p:nvSpPr>
          <p:cNvPr id="7" name="TextBox 6"/>
          <p:cNvSpPr txBox="1"/>
          <p:nvPr/>
        </p:nvSpPr>
        <p:spPr>
          <a:xfrm>
            <a:off x="-36512" y="2204864"/>
            <a:ext cx="4307904" cy="677108"/>
          </a:xfrm>
          <a:prstGeom prst="rect">
            <a:avLst/>
          </a:prstGeom>
          <a:noFill/>
        </p:spPr>
        <p:txBody>
          <a:bodyPr wrap="square" rtlCol="0">
            <a:spAutoFit/>
          </a:bodyPr>
          <a:lstStyle/>
          <a:p>
            <a:pPr algn="just"/>
            <a:r>
              <a:rPr lang="pt-BR" sz="2000">
                <a:latin typeface="Times New Roman" pitchFamily="18" charset="0"/>
                <a:cs typeface="Times New Roman" pitchFamily="18" charset="0"/>
              </a:rPr>
              <a:t>c. Khi đứng trước bức tranh  của em gái.</a:t>
            </a:r>
            <a:endParaRPr lang="en-US" sz="2000">
              <a:latin typeface="Times New Roman" pitchFamily="18" charset="0"/>
              <a:cs typeface="Times New Roman" pitchFamily="18" charset="0"/>
            </a:endParaRPr>
          </a:p>
          <a:p>
            <a:endParaRPr lang="en-US"/>
          </a:p>
        </p:txBody>
      </p:sp>
      <p:sp>
        <p:nvSpPr>
          <p:cNvPr id="8" name="TextBox 7"/>
          <p:cNvSpPr txBox="1"/>
          <p:nvPr/>
        </p:nvSpPr>
        <p:spPr>
          <a:xfrm>
            <a:off x="5868144" y="3890079"/>
            <a:ext cx="3261390" cy="3139321"/>
          </a:xfrm>
          <a:prstGeom prst="rect">
            <a:avLst/>
          </a:prstGeom>
          <a:noFill/>
        </p:spPr>
        <p:txBody>
          <a:bodyPr wrap="square" rtlCol="0">
            <a:spAutoFit/>
          </a:bodyPr>
          <a:lstStyle/>
          <a:p>
            <a:pPr algn="just"/>
            <a:r>
              <a:rPr lang="en-US"/>
              <a:t> </a:t>
            </a:r>
            <a:r>
              <a:rPr lang="en-US" sz="2000">
                <a:latin typeface="Times New Roman" pitchFamily="18" charset="0"/>
                <a:cs typeface="Times New Roman" pitchFamily="18" charset="0"/>
              </a:rPr>
              <a:t>Thảo luận nhóm (7 phút)- kĩ thuật khăn trải bàn.</a:t>
            </a:r>
          </a:p>
          <a:p>
            <a:pPr algn="just"/>
            <a:r>
              <a:rPr lang="en-US" sz="2000">
                <a:latin typeface="Times New Roman" pitchFamily="18" charset="0"/>
                <a:cs typeface="Times New Roman" pitchFamily="18" charset="0"/>
              </a:rPr>
              <a:t>Câu hỏi chung cho các nhóm: </a:t>
            </a:r>
          </a:p>
          <a:p>
            <a:pPr algn="just"/>
            <a:r>
              <a:rPr lang="en-US" sz="2000">
                <a:latin typeface="Times New Roman" pitchFamily="18" charset="0"/>
                <a:cs typeface="Times New Roman" pitchFamily="18" charset="0"/>
              </a:rPr>
              <a:t>1- Đứng trước bức tranh ấy người anh có tâm trạng gì?</a:t>
            </a:r>
          </a:p>
          <a:p>
            <a:pPr algn="just"/>
            <a:r>
              <a:rPr lang="en-US" sz="2000">
                <a:latin typeface="Times New Roman" pitchFamily="18" charset="0"/>
                <a:cs typeface="Times New Roman" pitchFamily="18" charset="0"/>
              </a:rPr>
              <a:t>2- Vì sao người anh có những tâm trạng ấy?</a:t>
            </a:r>
          </a:p>
          <a:p>
            <a:pPr algn="just"/>
            <a:r>
              <a:rPr lang="en-US" sz="2000">
                <a:latin typeface="Times New Roman" pitchFamily="18" charset="0"/>
                <a:cs typeface="Times New Roman" pitchFamily="18" charset="0"/>
              </a:rPr>
              <a:t>3- Người anh nhận ra được gì từ bức tranh?</a:t>
            </a:r>
          </a:p>
          <a:p>
            <a:endParaRPr lang="en-US"/>
          </a:p>
        </p:txBody>
      </p:sp>
      <p:sp>
        <p:nvSpPr>
          <p:cNvPr id="9" name="TextBox 8"/>
          <p:cNvSpPr txBox="1"/>
          <p:nvPr/>
        </p:nvSpPr>
        <p:spPr>
          <a:xfrm>
            <a:off x="0" y="2492896"/>
            <a:ext cx="5184068" cy="646331"/>
          </a:xfrm>
          <a:prstGeom prst="rect">
            <a:avLst/>
          </a:prstGeom>
          <a:noFill/>
        </p:spPr>
        <p:txBody>
          <a:bodyPr wrap="square" rtlCol="0">
            <a:spAutoFit/>
          </a:bodyPr>
          <a:lstStyle/>
          <a:p>
            <a:r>
              <a:rPr lang="pt-BR">
                <a:solidFill>
                  <a:srgbClr val="00B050"/>
                </a:solidFill>
                <a:latin typeface="Times New Roman" pitchFamily="18" charset="0"/>
                <a:cs typeface="Times New Roman" pitchFamily="18" charset="0"/>
              </a:rPr>
              <a:t>+ </a:t>
            </a:r>
            <a:r>
              <a:rPr lang="pt-BR">
                <a:solidFill>
                  <a:srgbClr val="C00000"/>
                </a:solidFill>
                <a:latin typeface="Times New Roman" pitchFamily="18" charset="0"/>
                <a:cs typeface="Times New Roman" pitchFamily="18" charset="0"/>
              </a:rPr>
              <a:t>Giật sững</a:t>
            </a:r>
            <a:r>
              <a:rPr lang="pt-BR">
                <a:solidFill>
                  <a:srgbClr val="00B050"/>
                </a:solidFill>
                <a:latin typeface="Times New Roman" pitchFamily="18" charset="0"/>
                <a:cs typeface="Times New Roman" pitchFamily="18" charset="0"/>
              </a:rPr>
              <a:t>: Giật mình và sững sờ.</a:t>
            </a:r>
            <a:endParaRPr lang="en-US">
              <a:solidFill>
                <a:srgbClr val="00B050"/>
              </a:solidFill>
              <a:latin typeface="Times New Roman" pitchFamily="18" charset="0"/>
              <a:cs typeface="Times New Roman" pitchFamily="18" charset="0"/>
            </a:endParaRPr>
          </a:p>
          <a:p>
            <a:endParaRPr lang="en-US"/>
          </a:p>
        </p:txBody>
      </p:sp>
      <p:sp>
        <p:nvSpPr>
          <p:cNvPr id="10" name="TextBox 9"/>
          <p:cNvSpPr txBox="1"/>
          <p:nvPr/>
        </p:nvSpPr>
        <p:spPr>
          <a:xfrm>
            <a:off x="-36512" y="2780928"/>
            <a:ext cx="5184576" cy="677108"/>
          </a:xfrm>
          <a:prstGeom prst="rect">
            <a:avLst/>
          </a:prstGeom>
          <a:noFill/>
        </p:spPr>
        <p:txBody>
          <a:bodyPr wrap="square" rtlCol="0">
            <a:spAutoFit/>
          </a:bodyPr>
          <a:lstStyle/>
          <a:p>
            <a:r>
              <a:rPr lang="pt-BR">
                <a:solidFill>
                  <a:srgbClr val="00B050"/>
                </a:solidFill>
                <a:latin typeface="Times New Roman" pitchFamily="18" charset="0"/>
                <a:cs typeface="Times New Roman" pitchFamily="18" charset="0"/>
              </a:rPr>
              <a:t>+ </a:t>
            </a:r>
            <a:r>
              <a:rPr lang="pt-BR">
                <a:solidFill>
                  <a:srgbClr val="C00000"/>
                </a:solidFill>
                <a:latin typeface="Times New Roman" pitchFamily="18" charset="0"/>
                <a:cs typeface="Times New Roman" pitchFamily="18" charset="0"/>
              </a:rPr>
              <a:t>Nhìn như thôi miên</a:t>
            </a:r>
            <a:r>
              <a:rPr lang="pt-BR">
                <a:solidFill>
                  <a:srgbClr val="00B050"/>
                </a:solidFill>
                <a:latin typeface="Times New Roman" pitchFamily="18" charset="0"/>
                <a:cs typeface="Times New Roman" pitchFamily="18" charset="0"/>
              </a:rPr>
              <a:t>: Nhìn thu hết tâm trí.</a:t>
            </a:r>
            <a:endParaRPr lang="en-US">
              <a:solidFill>
                <a:srgbClr val="00B050"/>
              </a:solidFill>
              <a:latin typeface="Times New Roman" pitchFamily="18" charset="0"/>
              <a:cs typeface="Times New Roman" pitchFamily="18" charset="0"/>
            </a:endParaRPr>
          </a:p>
          <a:p>
            <a:endParaRPr lang="en-US" sz="2000">
              <a:solidFill>
                <a:srgbClr val="00B050"/>
              </a:solidFill>
              <a:latin typeface="Times New Roman" pitchFamily="18" charset="0"/>
              <a:cs typeface="Times New Roman" pitchFamily="18" charset="0"/>
            </a:endParaRPr>
          </a:p>
        </p:txBody>
      </p:sp>
      <p:sp>
        <p:nvSpPr>
          <p:cNvPr id="11" name="TextBox 10"/>
          <p:cNvSpPr txBox="1"/>
          <p:nvPr/>
        </p:nvSpPr>
        <p:spPr>
          <a:xfrm>
            <a:off x="-36513" y="3068960"/>
            <a:ext cx="5803897" cy="923330"/>
          </a:xfrm>
          <a:prstGeom prst="rect">
            <a:avLst/>
          </a:prstGeom>
          <a:noFill/>
        </p:spPr>
        <p:txBody>
          <a:bodyPr wrap="square" rtlCol="0">
            <a:spAutoFit/>
          </a:bodyPr>
          <a:lstStyle/>
          <a:p>
            <a:pPr algn="just"/>
            <a:r>
              <a:rPr lang="pt-BR">
                <a:solidFill>
                  <a:srgbClr val="00B050"/>
                </a:solidFill>
                <a:latin typeface="Times New Roman" pitchFamily="18" charset="0"/>
                <a:cs typeface="Times New Roman" pitchFamily="18" charset="0"/>
              </a:rPr>
              <a:t>+ </a:t>
            </a:r>
            <a:r>
              <a:rPr lang="pt-BR">
                <a:solidFill>
                  <a:srgbClr val="C00000"/>
                </a:solidFill>
                <a:latin typeface="Times New Roman" pitchFamily="18" charset="0"/>
                <a:cs typeface="Times New Roman" pitchFamily="18" charset="0"/>
              </a:rPr>
              <a:t>Ngỡ ngàng</a:t>
            </a:r>
            <a:r>
              <a:rPr lang="pt-BR">
                <a:solidFill>
                  <a:srgbClr val="00B050"/>
                </a:solidFill>
                <a:latin typeface="Times New Roman" pitchFamily="18" charset="0"/>
                <a:cs typeface="Times New Roman" pitchFamily="18" charset="0"/>
              </a:rPr>
              <a:t>: Ngạc nhiên cao độ vì không ngờ em gái lại vẽ mình trong bức tranh dự thi, coi mình là người thân nhất.</a:t>
            </a:r>
            <a:endParaRPr lang="en-US">
              <a:solidFill>
                <a:srgbClr val="00B050"/>
              </a:solidFill>
              <a:latin typeface="Times New Roman" pitchFamily="18" charset="0"/>
              <a:cs typeface="Times New Roman" pitchFamily="18" charset="0"/>
            </a:endParaRPr>
          </a:p>
          <a:p>
            <a:endParaRPr lang="en-US">
              <a:solidFill>
                <a:srgbClr val="00B050"/>
              </a:solidFill>
            </a:endParaRPr>
          </a:p>
        </p:txBody>
      </p:sp>
      <p:sp>
        <p:nvSpPr>
          <p:cNvPr id="12" name="TextBox 11"/>
          <p:cNvSpPr txBox="1"/>
          <p:nvPr/>
        </p:nvSpPr>
        <p:spPr>
          <a:xfrm>
            <a:off x="-36513" y="3573016"/>
            <a:ext cx="5803899" cy="646331"/>
          </a:xfrm>
          <a:prstGeom prst="rect">
            <a:avLst/>
          </a:prstGeom>
          <a:noFill/>
        </p:spPr>
        <p:txBody>
          <a:bodyPr wrap="square" rtlCol="0">
            <a:spAutoFit/>
          </a:bodyPr>
          <a:lstStyle/>
          <a:p>
            <a:pPr algn="just"/>
            <a:r>
              <a:rPr lang="pt-BR">
                <a:solidFill>
                  <a:srgbClr val="00B050"/>
                </a:solidFill>
                <a:latin typeface="Times New Roman" pitchFamily="18" charset="0"/>
                <a:cs typeface="Times New Roman" pitchFamily="18" charset="0"/>
              </a:rPr>
              <a:t>+ </a:t>
            </a:r>
            <a:r>
              <a:rPr lang="pt-BR">
                <a:solidFill>
                  <a:srgbClr val="C00000"/>
                </a:solidFill>
                <a:latin typeface="Times New Roman" pitchFamily="18" charset="0"/>
                <a:cs typeface="Times New Roman" pitchFamily="18" charset="0"/>
              </a:rPr>
              <a:t>Hãnh diện</a:t>
            </a:r>
            <a:r>
              <a:rPr lang="pt-BR">
                <a:solidFill>
                  <a:srgbClr val="00B050"/>
                </a:solidFill>
                <a:latin typeface="Times New Roman" pitchFamily="18" charset="0"/>
                <a:cs typeface="Times New Roman" pitchFamily="18" charset="0"/>
              </a:rPr>
              <a:t>: Thấy mình hiện ra trong tranh đẹp và hoàn hảo, bức tranh ấy được nhiều người xem trong triển lãm</a:t>
            </a:r>
            <a:endParaRPr lang="en-US">
              <a:solidFill>
                <a:srgbClr val="00B050"/>
              </a:solidFill>
              <a:latin typeface="Times New Roman" pitchFamily="18" charset="0"/>
              <a:cs typeface="Times New Roman" pitchFamily="18" charset="0"/>
            </a:endParaRPr>
          </a:p>
        </p:txBody>
      </p:sp>
      <p:sp>
        <p:nvSpPr>
          <p:cNvPr id="13" name="TextBox 12"/>
          <p:cNvSpPr txBox="1"/>
          <p:nvPr/>
        </p:nvSpPr>
        <p:spPr>
          <a:xfrm>
            <a:off x="-36512" y="4150821"/>
            <a:ext cx="5731888" cy="646331"/>
          </a:xfrm>
          <a:prstGeom prst="rect">
            <a:avLst/>
          </a:prstGeom>
          <a:noFill/>
        </p:spPr>
        <p:txBody>
          <a:bodyPr wrap="square" rtlCol="0">
            <a:spAutoFit/>
          </a:bodyPr>
          <a:lstStyle/>
          <a:p>
            <a:pPr algn="just"/>
            <a:r>
              <a:rPr lang="pt-BR">
                <a:solidFill>
                  <a:srgbClr val="00B050"/>
                </a:solidFill>
                <a:latin typeface="Times New Roman" pitchFamily="18" charset="0"/>
                <a:cs typeface="Times New Roman" pitchFamily="18" charset="0"/>
              </a:rPr>
              <a:t>+</a:t>
            </a:r>
            <a:r>
              <a:rPr lang="pt-BR">
                <a:latin typeface="Times New Roman" pitchFamily="18" charset="0"/>
                <a:cs typeface="Times New Roman" pitchFamily="18" charset="0"/>
              </a:rPr>
              <a:t> </a:t>
            </a:r>
            <a:r>
              <a:rPr lang="pt-BR">
                <a:solidFill>
                  <a:srgbClr val="C00000"/>
                </a:solidFill>
                <a:latin typeface="Times New Roman" pitchFamily="18" charset="0"/>
                <a:cs typeface="Times New Roman" pitchFamily="18" charset="0"/>
              </a:rPr>
              <a:t>Xấu hổ </a:t>
            </a:r>
            <a:r>
              <a:rPr lang="pt-BR">
                <a:solidFill>
                  <a:srgbClr val="00B050"/>
                </a:solidFill>
                <a:latin typeface="Times New Roman" pitchFamily="18" charset="0"/>
                <a:cs typeface="Times New Roman" pitchFamily="18" charset="0"/>
              </a:rPr>
              <a:t>vì mình đã xa lánh và ghen tị với em gái.</a:t>
            </a:r>
            <a:endParaRPr lang="en-US">
              <a:solidFill>
                <a:srgbClr val="00B050"/>
              </a:solidFill>
              <a:latin typeface="Times New Roman" pitchFamily="18" charset="0"/>
              <a:cs typeface="Times New Roman" pitchFamily="18" charset="0"/>
            </a:endParaRPr>
          </a:p>
          <a:p>
            <a:pPr algn="just"/>
            <a:endParaRPr lang="en-US">
              <a:latin typeface="Times New Roman" pitchFamily="18" charset="0"/>
              <a:cs typeface="Times New Roman" pitchFamily="18" charset="0"/>
            </a:endParaRPr>
          </a:p>
        </p:txBody>
      </p:sp>
      <p:sp>
        <p:nvSpPr>
          <p:cNvPr id="14" name="TextBox 13"/>
          <p:cNvSpPr txBox="1"/>
          <p:nvPr/>
        </p:nvSpPr>
        <p:spPr>
          <a:xfrm>
            <a:off x="35496" y="4437112"/>
            <a:ext cx="5731888" cy="1200329"/>
          </a:xfrm>
          <a:prstGeom prst="rect">
            <a:avLst/>
          </a:prstGeom>
          <a:noFill/>
        </p:spPr>
        <p:txBody>
          <a:bodyPr wrap="square" rtlCol="0">
            <a:spAutoFit/>
          </a:bodyPr>
          <a:lstStyle/>
          <a:p>
            <a:r>
              <a:rPr lang="pt-BR">
                <a:solidFill>
                  <a:srgbClr val="00B050"/>
                </a:solidFill>
                <a:latin typeface="Times New Roman" pitchFamily="18" charset="0"/>
                <a:cs typeface="Times New Roman" pitchFamily="18" charset="0"/>
              </a:rPr>
              <a:t>-</a:t>
            </a:r>
            <a:r>
              <a:rPr lang="en-US">
                <a:solidFill>
                  <a:srgbClr val="00B050"/>
                </a:solidFill>
                <a:latin typeface="Times New Roman" pitchFamily="18" charset="0"/>
                <a:cs typeface="Times New Roman" pitchFamily="18" charset="0"/>
              </a:rPr>
              <a:t> Người anh đã nhận ra thói xấu của mình; nhận ra tình cảm trong sáng, nhân hậu của em gái; biết xấu hổ, người anh có thể trở thành người tốt như bức tranh của cô em gái.</a:t>
            </a:r>
          </a:p>
          <a:p>
            <a:endParaRPr lang="en-US">
              <a:solidFill>
                <a:srgbClr val="00B050"/>
              </a:solidFill>
              <a:latin typeface="Times New Roman" pitchFamily="18" charset="0"/>
              <a:cs typeface="Times New Roman" pitchFamily="18" charset="0"/>
            </a:endParaRPr>
          </a:p>
        </p:txBody>
      </p:sp>
      <p:sp>
        <p:nvSpPr>
          <p:cNvPr id="15" name="TextBox 14"/>
          <p:cNvSpPr txBox="1"/>
          <p:nvPr/>
        </p:nvSpPr>
        <p:spPr>
          <a:xfrm>
            <a:off x="35496" y="5325015"/>
            <a:ext cx="5659880" cy="1200329"/>
          </a:xfrm>
          <a:prstGeom prst="rect">
            <a:avLst/>
          </a:prstGeom>
          <a:noFill/>
        </p:spPr>
        <p:txBody>
          <a:bodyPr wrap="square" rtlCol="0">
            <a:spAutoFit/>
          </a:bodyPr>
          <a:lstStyle/>
          <a:p>
            <a:r>
              <a:rPr lang="pt-BR" i="1">
                <a:latin typeface="Times New Roman" pitchFamily="18" charset="0"/>
                <a:cs typeface="Times New Roman" pitchFamily="18" charset="0"/>
              </a:rPr>
              <a:t>=&gt; NT: + Miêu tả tâm lí nhân vật tinh tế.</a:t>
            </a:r>
          </a:p>
          <a:p>
            <a:r>
              <a:rPr lang="pt-BR" i="1">
                <a:latin typeface="Times New Roman" pitchFamily="18" charset="0"/>
                <a:cs typeface="Times New Roman" pitchFamily="18" charset="0"/>
              </a:rPr>
              <a:t>             + Xây dựng tình huống truyện</a:t>
            </a:r>
            <a:endParaRPr lang="en-US">
              <a:latin typeface="Times New Roman" pitchFamily="18" charset="0"/>
              <a:cs typeface="Times New Roman" pitchFamily="18" charset="0"/>
            </a:endParaRPr>
          </a:p>
          <a:p>
            <a:r>
              <a:rPr lang="pt-BR"/>
              <a:t> </a:t>
            </a:r>
            <a:endParaRPr lang="en-US"/>
          </a:p>
          <a:p>
            <a:endParaRPr lang="en-US"/>
          </a:p>
        </p:txBody>
      </p:sp>
      <p:sp>
        <p:nvSpPr>
          <p:cNvPr id="16" name="TextBox 15"/>
          <p:cNvSpPr txBox="1"/>
          <p:nvPr/>
        </p:nvSpPr>
        <p:spPr>
          <a:xfrm>
            <a:off x="35496" y="5901079"/>
            <a:ext cx="5659880" cy="1200329"/>
          </a:xfrm>
          <a:prstGeom prst="rect">
            <a:avLst/>
          </a:prstGeom>
          <a:noFill/>
        </p:spPr>
        <p:txBody>
          <a:bodyPr wrap="square" rtlCol="0">
            <a:spAutoFit/>
          </a:bodyPr>
          <a:lstStyle/>
          <a:p>
            <a:r>
              <a:rPr lang="pt-BR">
                <a:latin typeface="Times New Roman" pitchFamily="18" charset="0"/>
                <a:cs typeface="Times New Roman" pitchFamily="18" charset="0"/>
              </a:rPr>
              <a:t>=&gt; Người anh của Kiều Phương mặc dù có lòng ghen ghét, đố kị nhưng sớm nhận ra những sai lầm, biết ăn năn hối lỗi trước những việc làm của mình.</a:t>
            </a:r>
            <a:endParaRPr lang="en-US">
              <a:latin typeface="Times New Roman" pitchFamily="18" charset="0"/>
              <a:cs typeface="Times New Roman" pitchFamily="18" charset="0"/>
            </a:endParaRPr>
          </a:p>
          <a:p>
            <a:endParaRPr lang="en-US"/>
          </a:p>
        </p:txBody>
      </p:sp>
      <p:pic>
        <p:nvPicPr>
          <p:cNvPr id="21" name="Picture 29" descr="Bức tranh của em gái tô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386" y="836712"/>
            <a:ext cx="3376614" cy="305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87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8"/>
                                        </p:tgtEl>
                                        <p:attrNameLst>
                                          <p:attrName>ppt_x</p:attrName>
                                        </p:attrNameLst>
                                      </p:cBhvr>
                                      <p:tavLst>
                                        <p:tav tm="0">
                                          <p:val>
                                            <p:strVal val="ppt_x"/>
                                          </p:val>
                                        </p:tav>
                                        <p:tav tm="100000">
                                          <p:val>
                                            <p:strVal val="ppt_x"/>
                                          </p:val>
                                        </p:tav>
                                      </p:tavLst>
                                    </p:anim>
                                    <p:anim calcmode="lin" valueType="num">
                                      <p:cBhvr additive="base">
                                        <p:cTn id="85" dur="500"/>
                                        <p:tgtEl>
                                          <p:spTgt spid="8"/>
                                        </p:tgtEl>
                                        <p:attrNameLst>
                                          <p:attrName>ppt_y</p:attrName>
                                        </p:attrNameLst>
                                      </p:cBhvr>
                                      <p:tavLst>
                                        <p:tav tm="0">
                                          <p:val>
                                            <p:strVal val="ppt_y"/>
                                          </p:val>
                                        </p:tav>
                                        <p:tav tm="100000">
                                          <p:val>
                                            <p:strVal val="1+ppt_h/2"/>
                                          </p:val>
                                        </p:tav>
                                      </p:tavLst>
                                    </p:anim>
                                    <p:set>
                                      <p:cBhvr>
                                        <p:cTn id="86" dur="1" fill="hold">
                                          <p:stCondLst>
                                            <p:cond delay="499"/>
                                          </p:stCondLst>
                                        </p:cTn>
                                        <p:tgtEl>
                                          <p:spTgt spid="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8" grpId="1"/>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27384"/>
            <a:ext cx="4824536" cy="707886"/>
          </a:xfrm>
          <a:prstGeom prst="rect">
            <a:avLst/>
          </a:prstGeom>
          <a:noFill/>
        </p:spPr>
        <p:txBody>
          <a:bodyPr wrap="square" rtlCol="0">
            <a:spAutoFit/>
          </a:bodyPr>
          <a:lstStyle/>
          <a:p>
            <a:r>
              <a:rPr lang="pt-BR" sz="2000">
                <a:latin typeface="Times New Roman" pitchFamily="18" charset="0"/>
                <a:cs typeface="Times New Roman" pitchFamily="18" charset="0"/>
              </a:rPr>
              <a:t>2. Nhân vật người em gái( Kiều Phương)</a:t>
            </a:r>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p:txBody>
      </p:sp>
      <p:sp>
        <p:nvSpPr>
          <p:cNvPr id="5" name="TextBox 4"/>
          <p:cNvSpPr txBox="1"/>
          <p:nvPr/>
        </p:nvSpPr>
        <p:spPr>
          <a:xfrm>
            <a:off x="-36512" y="260648"/>
            <a:ext cx="3672408" cy="1015663"/>
          </a:xfrm>
          <a:prstGeom prst="rect">
            <a:avLst/>
          </a:prstGeom>
          <a:noFill/>
        </p:spPr>
        <p:txBody>
          <a:bodyPr wrap="square" rtlCol="0">
            <a:spAutoFit/>
          </a:bodyPr>
          <a:lstStyle/>
          <a:p>
            <a:r>
              <a:rPr lang="pt-BR" sz="2000">
                <a:latin typeface="Times New Roman" pitchFamily="18" charset="0"/>
                <a:cs typeface="Times New Roman" pitchFamily="18" charset="0"/>
              </a:rPr>
              <a:t>a. Giới thiệu chung về nhân vật Kiều Phương.</a:t>
            </a:r>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p:txBody>
      </p:sp>
      <p:sp>
        <p:nvSpPr>
          <p:cNvPr id="6" name="TextBox 5"/>
          <p:cNvSpPr txBox="1"/>
          <p:nvPr/>
        </p:nvSpPr>
        <p:spPr>
          <a:xfrm>
            <a:off x="-36512" y="879684"/>
            <a:ext cx="3960440" cy="677108"/>
          </a:xfrm>
          <a:prstGeom prst="rect">
            <a:avLst/>
          </a:prstGeom>
          <a:noFill/>
        </p:spPr>
        <p:txBody>
          <a:bodyPr wrap="square" rtlCol="0">
            <a:spAutoFit/>
          </a:bodyPr>
          <a:lstStyle/>
          <a:p>
            <a:r>
              <a:rPr lang="pt-BR" sz="2000">
                <a:latin typeface="Times New Roman" pitchFamily="18" charset="0"/>
                <a:cs typeface="Times New Roman" pitchFamily="18" charset="0"/>
              </a:rPr>
              <a:t>* Ngoại hình:</a:t>
            </a:r>
            <a:endParaRPr lang="en-US" sz="2000">
              <a:latin typeface="Times New Roman" pitchFamily="18" charset="0"/>
              <a:cs typeface="Times New Roman" pitchFamily="18" charset="0"/>
            </a:endParaRPr>
          </a:p>
          <a:p>
            <a:endParaRPr lang="en-US"/>
          </a:p>
        </p:txBody>
      </p:sp>
      <p:sp>
        <p:nvSpPr>
          <p:cNvPr id="7" name="TextBox 6"/>
          <p:cNvSpPr txBox="1"/>
          <p:nvPr/>
        </p:nvSpPr>
        <p:spPr>
          <a:xfrm>
            <a:off x="-36512" y="1198493"/>
            <a:ext cx="4032448" cy="646331"/>
          </a:xfrm>
          <a:prstGeom prst="rect">
            <a:avLst/>
          </a:prstGeom>
          <a:noFill/>
        </p:spPr>
        <p:txBody>
          <a:bodyPr wrap="square" rtlCol="0">
            <a:spAutoFit/>
          </a:bodyPr>
          <a:lstStyle/>
          <a:p>
            <a:r>
              <a:rPr lang="pt-BR">
                <a:solidFill>
                  <a:srgbClr val="00B050"/>
                </a:solidFill>
                <a:latin typeface="Times New Roman" pitchFamily="18" charset="0"/>
                <a:cs typeface="Times New Roman" pitchFamily="18" charset="0"/>
              </a:rPr>
              <a:t>- Mặt lúc nào cũng bị bẩn,  lem nhem.</a:t>
            </a:r>
            <a:endParaRPr lang="en-US">
              <a:solidFill>
                <a:srgbClr val="00B050"/>
              </a:solidFill>
              <a:latin typeface="Times New Roman" pitchFamily="18" charset="0"/>
              <a:cs typeface="Times New Roman" pitchFamily="18" charset="0"/>
            </a:endParaRPr>
          </a:p>
          <a:p>
            <a:endParaRPr lang="en-US">
              <a:solidFill>
                <a:srgbClr val="00B050"/>
              </a:solidFill>
              <a:latin typeface="Times New Roman" pitchFamily="18" charset="0"/>
              <a:cs typeface="Times New Roman" pitchFamily="18" charset="0"/>
            </a:endParaRPr>
          </a:p>
        </p:txBody>
      </p:sp>
      <p:sp>
        <p:nvSpPr>
          <p:cNvPr id="8" name="TextBox 7"/>
          <p:cNvSpPr txBox="1"/>
          <p:nvPr/>
        </p:nvSpPr>
        <p:spPr>
          <a:xfrm>
            <a:off x="-36512" y="1484784"/>
            <a:ext cx="4176464" cy="677108"/>
          </a:xfrm>
          <a:prstGeom prst="rect">
            <a:avLst/>
          </a:prstGeom>
          <a:noFill/>
        </p:spPr>
        <p:txBody>
          <a:bodyPr wrap="square" rtlCol="0">
            <a:spAutoFit/>
          </a:bodyPr>
          <a:lstStyle/>
          <a:p>
            <a:r>
              <a:rPr lang="pt-BR" sz="2000">
                <a:latin typeface="Times New Roman" pitchFamily="18" charset="0"/>
                <a:cs typeface="Times New Roman" pitchFamily="18" charset="0"/>
              </a:rPr>
              <a:t>* Cử chỉ, hành động:</a:t>
            </a:r>
            <a:endParaRPr lang="en-US" sz="2000">
              <a:latin typeface="Times New Roman" pitchFamily="18" charset="0"/>
              <a:cs typeface="Times New Roman" pitchFamily="18" charset="0"/>
            </a:endParaRPr>
          </a:p>
          <a:p>
            <a:endParaRPr lang="en-US"/>
          </a:p>
        </p:txBody>
      </p:sp>
      <p:sp>
        <p:nvSpPr>
          <p:cNvPr id="9" name="TextBox 8"/>
          <p:cNvSpPr txBox="1"/>
          <p:nvPr/>
        </p:nvSpPr>
        <p:spPr>
          <a:xfrm>
            <a:off x="35496" y="1785590"/>
            <a:ext cx="3168352" cy="923330"/>
          </a:xfrm>
          <a:prstGeom prst="rect">
            <a:avLst/>
          </a:prstGeom>
          <a:noFill/>
        </p:spPr>
        <p:txBody>
          <a:bodyPr wrap="square" rtlCol="0">
            <a:spAutoFit/>
          </a:bodyPr>
          <a:lstStyle/>
          <a:p>
            <a:r>
              <a:rPr lang="pt-BR">
                <a:solidFill>
                  <a:srgbClr val="00B050"/>
                </a:solidFill>
                <a:latin typeface="Times New Roman" pitchFamily="18" charset="0"/>
                <a:cs typeface="Times New Roman" pitchFamily="18" charset="0"/>
              </a:rPr>
              <a:t>- Lục lọi đồ vật</a:t>
            </a:r>
            <a:endParaRPr lang="en-US">
              <a:solidFill>
                <a:srgbClr val="00B050"/>
              </a:solidFill>
              <a:latin typeface="Times New Roman" pitchFamily="18" charset="0"/>
              <a:cs typeface="Times New Roman" pitchFamily="18" charset="0"/>
            </a:endParaRPr>
          </a:p>
          <a:p>
            <a:r>
              <a:rPr lang="pt-BR">
                <a:solidFill>
                  <a:srgbClr val="00B050"/>
                </a:solidFill>
                <a:latin typeface="Times New Roman" pitchFamily="18" charset="0"/>
                <a:cs typeface="Times New Roman" pitchFamily="18" charset="0"/>
              </a:rPr>
              <a:t>- Vừa làm vừa hát</a:t>
            </a:r>
            <a:endParaRPr lang="en-US">
              <a:solidFill>
                <a:srgbClr val="00B050"/>
              </a:solidFill>
              <a:latin typeface="Times New Roman" pitchFamily="18" charset="0"/>
              <a:cs typeface="Times New Roman" pitchFamily="18" charset="0"/>
            </a:endParaRPr>
          </a:p>
          <a:p>
            <a:endParaRPr lang="en-US"/>
          </a:p>
        </p:txBody>
      </p:sp>
      <p:sp>
        <p:nvSpPr>
          <p:cNvPr id="10" name="TextBox 9"/>
          <p:cNvSpPr txBox="1"/>
          <p:nvPr/>
        </p:nvSpPr>
        <p:spPr>
          <a:xfrm>
            <a:off x="-36512" y="2276872"/>
            <a:ext cx="2412268" cy="677108"/>
          </a:xfrm>
          <a:prstGeom prst="rect">
            <a:avLst/>
          </a:prstGeom>
          <a:noFill/>
        </p:spPr>
        <p:txBody>
          <a:bodyPr wrap="square" rtlCol="0">
            <a:spAutoFit/>
          </a:bodyPr>
          <a:lstStyle/>
          <a:p>
            <a:r>
              <a:rPr lang="pt-BR" sz="2000">
                <a:latin typeface="Times New Roman" pitchFamily="18" charset="0"/>
                <a:cs typeface="Times New Roman" pitchFamily="18" charset="0"/>
              </a:rPr>
              <a:t>* Sở thích</a:t>
            </a:r>
            <a:endParaRPr lang="en-US" sz="2000">
              <a:latin typeface="Times New Roman" pitchFamily="18" charset="0"/>
              <a:cs typeface="Times New Roman" pitchFamily="18" charset="0"/>
            </a:endParaRPr>
          </a:p>
          <a:p>
            <a:endParaRPr lang="en-US"/>
          </a:p>
        </p:txBody>
      </p:sp>
      <p:sp>
        <p:nvSpPr>
          <p:cNvPr id="11" name="TextBox 10"/>
          <p:cNvSpPr txBox="1"/>
          <p:nvPr/>
        </p:nvSpPr>
        <p:spPr>
          <a:xfrm>
            <a:off x="0" y="2564904"/>
            <a:ext cx="2339752" cy="646331"/>
          </a:xfrm>
          <a:prstGeom prst="rect">
            <a:avLst/>
          </a:prstGeom>
          <a:noFill/>
        </p:spPr>
        <p:txBody>
          <a:bodyPr wrap="square" rtlCol="0">
            <a:spAutoFit/>
          </a:bodyPr>
          <a:lstStyle/>
          <a:p>
            <a:r>
              <a:rPr lang="en-US">
                <a:solidFill>
                  <a:srgbClr val="00B050"/>
                </a:solidFill>
                <a:latin typeface="Times New Roman" pitchFamily="18" charset="0"/>
                <a:cs typeface="Times New Roman" pitchFamily="18" charset="0"/>
              </a:rPr>
              <a:t>- Yêu thích vẽ.</a:t>
            </a:r>
          </a:p>
          <a:p>
            <a:endParaRPr lang="en-US"/>
          </a:p>
        </p:txBody>
      </p:sp>
      <p:cxnSp>
        <p:nvCxnSpPr>
          <p:cNvPr id="13" name="Straight Connector 12"/>
          <p:cNvCxnSpPr/>
          <p:nvPr/>
        </p:nvCxnSpPr>
        <p:spPr>
          <a:xfrm>
            <a:off x="3635896" y="404664"/>
            <a:ext cx="0" cy="518457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2924944"/>
            <a:ext cx="3635896" cy="1200329"/>
          </a:xfrm>
          <a:prstGeom prst="rect">
            <a:avLst/>
          </a:prstGeom>
          <a:noFill/>
        </p:spPr>
        <p:txBody>
          <a:bodyPr wrap="square" rtlCol="0">
            <a:spAutoFit/>
          </a:bodyPr>
          <a:lstStyle/>
          <a:p>
            <a:pPr algn="just"/>
            <a:r>
              <a:rPr lang="en-US">
                <a:solidFill>
                  <a:srgbClr val="C00000"/>
                </a:solidFill>
                <a:latin typeface="Times New Roman" pitchFamily="18" charset="0"/>
                <a:cs typeface="Times New Roman" pitchFamily="18" charset="0"/>
              </a:rPr>
              <a:t>=&gt; Kiều Phương là một cô bé hồn nhiên, hiếu động, đáng yêu, say mê và có tài năng hội họa.</a:t>
            </a:r>
          </a:p>
          <a:p>
            <a:endParaRPr lang="en-US"/>
          </a:p>
        </p:txBody>
      </p:sp>
      <p:sp>
        <p:nvSpPr>
          <p:cNvPr id="21" name="TextBox 20"/>
          <p:cNvSpPr txBox="1"/>
          <p:nvPr/>
        </p:nvSpPr>
        <p:spPr>
          <a:xfrm>
            <a:off x="3635896" y="326559"/>
            <a:ext cx="5472608" cy="984885"/>
          </a:xfrm>
          <a:prstGeom prst="rect">
            <a:avLst/>
          </a:prstGeom>
          <a:noFill/>
        </p:spPr>
        <p:txBody>
          <a:bodyPr wrap="square" rtlCol="0">
            <a:spAutoFit/>
          </a:bodyPr>
          <a:lstStyle/>
          <a:p>
            <a:pPr algn="just"/>
            <a:r>
              <a:rPr lang="en-US" sz="2000">
                <a:latin typeface="Times New Roman" pitchFamily="18" charset="0"/>
                <a:cs typeface="Times New Roman" pitchFamily="18" charset="0"/>
              </a:rPr>
              <a:t>b. Tình cảm của Kiều Phương dành cho anh trai mình.</a:t>
            </a:r>
          </a:p>
          <a:p>
            <a:endParaRPr lang="en-US"/>
          </a:p>
        </p:txBody>
      </p:sp>
      <p:sp>
        <p:nvSpPr>
          <p:cNvPr id="42" name="TextBox 41"/>
          <p:cNvSpPr txBox="1"/>
          <p:nvPr/>
        </p:nvSpPr>
        <p:spPr>
          <a:xfrm>
            <a:off x="35496" y="6237312"/>
            <a:ext cx="9073008" cy="646331"/>
          </a:xfrm>
          <a:prstGeom prst="rect">
            <a:avLst/>
          </a:prstGeom>
          <a:noFill/>
        </p:spPr>
        <p:txBody>
          <a:bodyPr wrap="square" rtlCol="0">
            <a:spAutoFit/>
          </a:bodyPr>
          <a:lstStyle/>
          <a:p>
            <a:r>
              <a:rPr lang="en-US" b="1" i="1">
                <a:latin typeface="Times New Roman" pitchFamily="18" charset="0"/>
                <a:cs typeface="Times New Roman" pitchFamily="18" charset="0"/>
              </a:rPr>
              <a:t>=&gt;Kiều Phương là cô bé hồn nhiên vô tư, đáng yêu, có tài năng hội họa, có tấm lòng trong sáng đẹp đẽ dành cho người thân và nghệ thuật.</a:t>
            </a:r>
            <a:endParaRPr lang="en-US">
              <a:latin typeface="Times New Roman" pitchFamily="18" charset="0"/>
              <a:cs typeface="Times New Roman" pitchFamily="18" charset="0"/>
            </a:endParaRPr>
          </a:p>
        </p:txBody>
      </p:sp>
      <p:pic>
        <p:nvPicPr>
          <p:cNvPr id="44" name="Picture 2" descr="Buc%20tranh%20cua%20em%20gai%20t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408" y="476672"/>
            <a:ext cx="5508104"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35896" y="1016732"/>
            <a:ext cx="5472608" cy="3420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Connector 11"/>
          <p:cNvCxnSpPr/>
          <p:nvPr/>
        </p:nvCxnSpPr>
        <p:spPr>
          <a:xfrm>
            <a:off x="5159352" y="1052736"/>
            <a:ext cx="0" cy="3456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48264" y="1052736"/>
            <a:ext cx="948" cy="3456385"/>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35896" y="1052736"/>
            <a:ext cx="1512168" cy="1200329"/>
          </a:xfrm>
          <a:prstGeom prst="rect">
            <a:avLst/>
          </a:prstGeom>
          <a:noFill/>
        </p:spPr>
        <p:txBody>
          <a:bodyPr wrap="square" rtlCol="0">
            <a:spAutoFit/>
          </a:bodyPr>
          <a:lstStyle/>
          <a:p>
            <a:pPr algn="just"/>
            <a:r>
              <a:rPr lang="en-US">
                <a:latin typeface="Times New Roman" pitchFamily="18" charset="0"/>
                <a:cs typeface="Times New Roman" pitchFamily="18" charset="0"/>
              </a:rPr>
              <a:t>* Trước khi tài năng được phát hiện:</a:t>
            </a:r>
          </a:p>
          <a:p>
            <a:endParaRPr lang="en-US"/>
          </a:p>
        </p:txBody>
      </p:sp>
      <p:sp>
        <p:nvSpPr>
          <p:cNvPr id="19" name="TextBox 18"/>
          <p:cNvSpPr txBox="1"/>
          <p:nvPr/>
        </p:nvSpPr>
        <p:spPr>
          <a:xfrm>
            <a:off x="5148064" y="1011778"/>
            <a:ext cx="1728192" cy="923330"/>
          </a:xfrm>
          <a:prstGeom prst="rect">
            <a:avLst/>
          </a:prstGeom>
          <a:noFill/>
        </p:spPr>
        <p:txBody>
          <a:bodyPr wrap="square" rtlCol="0">
            <a:spAutoFit/>
          </a:bodyPr>
          <a:lstStyle/>
          <a:p>
            <a:pPr algn="just"/>
            <a:r>
              <a:rPr lang="en-US">
                <a:latin typeface="Times New Roman" pitchFamily="18" charset="0"/>
                <a:cs typeface="Times New Roman" pitchFamily="18" charset="0"/>
              </a:rPr>
              <a:t>* Khi tài năng được phát hiện:</a:t>
            </a:r>
          </a:p>
          <a:p>
            <a:endParaRPr lang="en-US"/>
          </a:p>
        </p:txBody>
      </p:sp>
      <p:sp>
        <p:nvSpPr>
          <p:cNvPr id="20" name="TextBox 19"/>
          <p:cNvSpPr txBox="1"/>
          <p:nvPr/>
        </p:nvSpPr>
        <p:spPr>
          <a:xfrm>
            <a:off x="6949212" y="1052736"/>
            <a:ext cx="2159292" cy="923330"/>
          </a:xfrm>
          <a:prstGeom prst="rect">
            <a:avLst/>
          </a:prstGeom>
          <a:noFill/>
        </p:spPr>
        <p:txBody>
          <a:bodyPr wrap="square" rtlCol="0">
            <a:spAutoFit/>
          </a:bodyPr>
          <a:lstStyle/>
          <a:p>
            <a:r>
              <a:rPr lang="en-US">
                <a:latin typeface="Times New Roman" pitchFamily="18" charset="0"/>
                <a:cs typeface="Times New Roman" pitchFamily="18" charset="0"/>
              </a:rPr>
              <a:t>* Khi bức tranh đạt giải</a:t>
            </a:r>
          </a:p>
          <a:p>
            <a:endParaRPr lang="en-US"/>
          </a:p>
        </p:txBody>
      </p:sp>
      <p:sp>
        <p:nvSpPr>
          <p:cNvPr id="30" name="TextBox 29"/>
          <p:cNvSpPr txBox="1"/>
          <p:nvPr/>
        </p:nvSpPr>
        <p:spPr>
          <a:xfrm>
            <a:off x="3635896" y="1844824"/>
            <a:ext cx="1512168" cy="2031325"/>
          </a:xfrm>
          <a:prstGeom prst="rect">
            <a:avLst/>
          </a:prstGeom>
          <a:noFill/>
        </p:spPr>
        <p:txBody>
          <a:bodyPr wrap="square" rtlCol="0">
            <a:spAutoFit/>
          </a:bodyPr>
          <a:lstStyle/>
          <a:p>
            <a:r>
              <a:rPr lang="en-US">
                <a:solidFill>
                  <a:srgbClr val="00B050"/>
                </a:solidFill>
                <a:latin typeface="Times New Roman" pitchFamily="18" charset="0"/>
                <a:cs typeface="Times New Roman" pitchFamily="18" charset="0"/>
              </a:rPr>
              <a:t>- Vui vẻ chấp nhận biệt hiệu  ’’Mèo” anh tặng, dùng tên đó để xưng hô với bạn bè.</a:t>
            </a:r>
          </a:p>
          <a:p>
            <a:endParaRPr lang="en-US">
              <a:solidFill>
                <a:srgbClr val="00B050"/>
              </a:solidFill>
              <a:latin typeface="Times New Roman" pitchFamily="18" charset="0"/>
              <a:cs typeface="Times New Roman" pitchFamily="18" charset="0"/>
            </a:endParaRPr>
          </a:p>
        </p:txBody>
      </p:sp>
      <p:sp>
        <p:nvSpPr>
          <p:cNvPr id="38" name="TextBox 37"/>
          <p:cNvSpPr txBox="1"/>
          <p:nvPr/>
        </p:nvSpPr>
        <p:spPr>
          <a:xfrm>
            <a:off x="5148064" y="1868631"/>
            <a:ext cx="2016224" cy="1200329"/>
          </a:xfrm>
          <a:prstGeom prst="rect">
            <a:avLst/>
          </a:prstGeom>
          <a:noFill/>
        </p:spPr>
        <p:txBody>
          <a:bodyPr wrap="square" rtlCol="0">
            <a:spAutoFit/>
          </a:bodyPr>
          <a:lstStyle/>
          <a:p>
            <a:r>
              <a:rPr lang="en-US">
                <a:solidFill>
                  <a:srgbClr val="00B050"/>
                </a:solidFill>
                <a:latin typeface="Times New Roman" pitchFamily="18" charset="0"/>
                <a:cs typeface="Times New Roman" pitchFamily="18" charset="0"/>
              </a:rPr>
              <a:t>- Bị anh mắng vô cớ mặt xịu xuống, miệng dẩu ra.</a:t>
            </a:r>
          </a:p>
          <a:p>
            <a:endParaRPr lang="en-US"/>
          </a:p>
        </p:txBody>
      </p:sp>
      <p:sp>
        <p:nvSpPr>
          <p:cNvPr id="39" name="TextBox 38"/>
          <p:cNvSpPr txBox="1"/>
          <p:nvPr/>
        </p:nvSpPr>
        <p:spPr>
          <a:xfrm>
            <a:off x="5159352" y="2708920"/>
            <a:ext cx="2004936" cy="2031325"/>
          </a:xfrm>
          <a:prstGeom prst="rect">
            <a:avLst/>
          </a:prstGeom>
          <a:noFill/>
        </p:spPr>
        <p:txBody>
          <a:bodyPr wrap="square" rtlCol="0">
            <a:spAutoFit/>
          </a:bodyPr>
          <a:lstStyle/>
          <a:p>
            <a:r>
              <a:rPr lang="en-US">
                <a:solidFill>
                  <a:srgbClr val="00B050"/>
                </a:solidFill>
                <a:latin typeface="Times New Roman" pitchFamily="18" charset="0"/>
                <a:cs typeface="Times New Roman" pitchFamily="18" charset="0"/>
              </a:rPr>
              <a:t>- Xét nét, quan sát anh vì xem anh là thân thuộc nhất và chọn anh để vẽ trong bức tranh dự thi.</a:t>
            </a:r>
          </a:p>
          <a:p>
            <a:endParaRPr lang="en-US"/>
          </a:p>
        </p:txBody>
      </p:sp>
      <p:sp>
        <p:nvSpPr>
          <p:cNvPr id="40" name="TextBox 39"/>
          <p:cNvSpPr txBox="1"/>
          <p:nvPr/>
        </p:nvSpPr>
        <p:spPr>
          <a:xfrm>
            <a:off x="7020272" y="1772816"/>
            <a:ext cx="2088232" cy="923330"/>
          </a:xfrm>
          <a:prstGeom prst="rect">
            <a:avLst/>
          </a:prstGeom>
          <a:noFill/>
        </p:spPr>
        <p:txBody>
          <a:bodyPr wrap="square" rtlCol="0">
            <a:spAutoFit/>
          </a:bodyPr>
          <a:lstStyle/>
          <a:p>
            <a:pPr algn="just"/>
            <a:r>
              <a:rPr lang="en-US">
                <a:solidFill>
                  <a:srgbClr val="00B050"/>
                </a:solidFill>
                <a:latin typeface="Times New Roman" pitchFamily="18" charset="0"/>
                <a:cs typeface="Times New Roman" pitchFamily="18" charset="0"/>
              </a:rPr>
              <a:t>- Lao vào ôm cổ anh </a:t>
            </a:r>
          </a:p>
          <a:p>
            <a:r>
              <a:rPr lang="en-US"/>
              <a:t> </a:t>
            </a:r>
          </a:p>
          <a:p>
            <a:endParaRPr lang="en-US"/>
          </a:p>
        </p:txBody>
      </p:sp>
      <p:sp>
        <p:nvSpPr>
          <p:cNvPr id="41" name="TextBox 40"/>
          <p:cNvSpPr txBox="1"/>
          <p:nvPr/>
        </p:nvSpPr>
        <p:spPr>
          <a:xfrm>
            <a:off x="6876256" y="2060848"/>
            <a:ext cx="2232248" cy="2308324"/>
          </a:xfrm>
          <a:prstGeom prst="rect">
            <a:avLst/>
          </a:prstGeom>
          <a:noFill/>
        </p:spPr>
        <p:txBody>
          <a:bodyPr wrap="square" rtlCol="0">
            <a:spAutoFit/>
          </a:bodyPr>
          <a:lstStyle/>
          <a:p>
            <a:pPr algn="just"/>
            <a:r>
              <a:rPr lang="en-US">
                <a:solidFill>
                  <a:srgbClr val="00B050"/>
                </a:solidFill>
                <a:latin typeface="Times New Roman" pitchFamily="18" charset="0"/>
                <a:cs typeface="Times New Roman" pitchFamily="18" charset="0"/>
              </a:rPr>
              <a:t>- Thì thầm: Em muốn cả anh cùng đi nhận giải=&gt; Muốn tạo sự bất ngờ cho anh</a:t>
            </a:r>
          </a:p>
          <a:p>
            <a:pPr algn="just"/>
            <a:r>
              <a:rPr lang="en-US">
                <a:solidFill>
                  <a:srgbClr val="00B050"/>
                </a:solidFill>
                <a:latin typeface="Times New Roman" pitchFamily="18" charset="0"/>
                <a:cs typeface="Times New Roman" pitchFamily="18" charset="0"/>
              </a:rPr>
              <a:t>- Trong bức tranh dự thi cô đã vẽ anh trai mình thật hoàn hảo.</a:t>
            </a:r>
          </a:p>
          <a:p>
            <a:endParaRPr lang="en-US"/>
          </a:p>
        </p:txBody>
      </p:sp>
      <p:sp>
        <p:nvSpPr>
          <p:cNvPr id="46" name="TextBox 45"/>
          <p:cNvSpPr txBox="1"/>
          <p:nvPr/>
        </p:nvSpPr>
        <p:spPr>
          <a:xfrm>
            <a:off x="3635896" y="4437112"/>
            <a:ext cx="5537321" cy="1477328"/>
          </a:xfrm>
          <a:prstGeom prst="rect">
            <a:avLst/>
          </a:prstGeom>
          <a:noFill/>
        </p:spPr>
        <p:txBody>
          <a:bodyPr wrap="square" rtlCol="0">
            <a:spAutoFit/>
          </a:bodyPr>
          <a:lstStyle/>
          <a:p>
            <a:pPr algn="just"/>
            <a:r>
              <a:rPr lang="en-US">
                <a:solidFill>
                  <a:srgbClr val="C00000"/>
                </a:solidFill>
                <a:latin typeface="Times New Roman" pitchFamily="18" charset="0"/>
                <a:cs typeface="Times New Roman" pitchFamily="18" charset="0"/>
              </a:rPr>
              <a:t>=&gt; Tình cảm của Kiều Phương không thay đổi: Rất quý mến anh, em dành tất cả tình cảm tốt đẹp cho anh. Khoan dung,  trước việc làm của anh với mình, luôn yêu thương và tin tưởng vào phẩm chất tốt đẹp của anh trai.</a:t>
            </a:r>
          </a:p>
          <a:p>
            <a:endParaRPr lang="en-US"/>
          </a:p>
        </p:txBody>
      </p:sp>
      <p:sp>
        <p:nvSpPr>
          <p:cNvPr id="52" name="TextBox 51"/>
          <p:cNvSpPr txBox="1"/>
          <p:nvPr/>
        </p:nvSpPr>
        <p:spPr>
          <a:xfrm>
            <a:off x="35496" y="5373216"/>
            <a:ext cx="8496944" cy="1477328"/>
          </a:xfrm>
          <a:prstGeom prst="rect">
            <a:avLst/>
          </a:prstGeom>
          <a:noFill/>
        </p:spPr>
        <p:txBody>
          <a:bodyPr wrap="square" rtlCol="0">
            <a:spAutoFit/>
          </a:bodyPr>
          <a:lstStyle/>
          <a:p>
            <a:r>
              <a:rPr lang="en-US" b="1" i="1">
                <a:latin typeface="Times New Roman" pitchFamily="18" charset="0"/>
                <a:cs typeface="Times New Roman" pitchFamily="18" charset="0"/>
              </a:rPr>
              <a:t>+ Nghệ thuật:</a:t>
            </a:r>
          </a:p>
          <a:p>
            <a:r>
              <a:rPr lang="en-US" b="1" i="1">
                <a:latin typeface="Times New Roman" pitchFamily="18" charset="0"/>
                <a:cs typeface="Times New Roman" pitchFamily="18" charset="0"/>
              </a:rPr>
              <a:t>- Miêu tả đặc sắc với sự quan sát tinh tế, lựa chọn chi tiết tiêu biểu.</a:t>
            </a:r>
          </a:p>
          <a:p>
            <a:r>
              <a:rPr lang="en-US" b="1" i="1">
                <a:latin typeface="Times New Roman" pitchFamily="18" charset="0"/>
                <a:cs typeface="Times New Roman" pitchFamily="18" charset="0"/>
              </a:rPr>
              <a:t>- Miêu tả diễn diến tâm lí nhân vật.</a:t>
            </a:r>
          </a:p>
          <a:p>
            <a:r>
              <a:rPr lang="en-US"/>
              <a:t> </a:t>
            </a:r>
          </a:p>
          <a:p>
            <a:endParaRPr lang="en-US"/>
          </a:p>
        </p:txBody>
      </p:sp>
    </p:spTree>
    <p:extLst>
      <p:ext uri="{BB962C8B-B14F-4D97-AF65-F5344CB8AC3E}">
        <p14:creationId xmlns:p14="http://schemas.microsoft.com/office/powerpoint/2010/main" val="366297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44"/>
                                        </p:tgtEl>
                                        <p:attrNameLst>
                                          <p:attrName>ppt_x</p:attrName>
                                        </p:attrNameLst>
                                      </p:cBhvr>
                                      <p:tavLst>
                                        <p:tav tm="0">
                                          <p:val>
                                            <p:strVal val="ppt_x"/>
                                          </p:val>
                                        </p:tav>
                                        <p:tav tm="100000">
                                          <p:val>
                                            <p:strVal val="ppt_x"/>
                                          </p:val>
                                        </p:tav>
                                      </p:tavLst>
                                    </p:anim>
                                    <p:anim calcmode="lin" valueType="num">
                                      <p:cBhvr additive="base">
                                        <p:cTn id="67" dur="500"/>
                                        <p:tgtEl>
                                          <p:spTgt spid="44"/>
                                        </p:tgtEl>
                                        <p:attrNameLst>
                                          <p:attrName>ppt_y</p:attrName>
                                        </p:attrNameLst>
                                      </p:cBhvr>
                                      <p:tavLst>
                                        <p:tav tm="0">
                                          <p:val>
                                            <p:strVal val="ppt_y"/>
                                          </p:val>
                                        </p:tav>
                                        <p:tav tm="100000">
                                          <p:val>
                                            <p:strVal val="1+ppt_h/2"/>
                                          </p:val>
                                        </p:tav>
                                      </p:tavLst>
                                    </p:anim>
                                    <p:set>
                                      <p:cBhvr>
                                        <p:cTn id="68" dur="1" fill="hold">
                                          <p:stCondLst>
                                            <p:cond delay="499"/>
                                          </p:stCondLst>
                                        </p:cTn>
                                        <p:tgtEl>
                                          <p:spTgt spid="4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0">
                                            <p:txEl>
                                              <p:pRg st="0" end="0"/>
                                            </p:txEl>
                                          </p:spTgt>
                                        </p:tgtEl>
                                        <p:attrNameLst>
                                          <p:attrName>style.visibility</p:attrName>
                                        </p:attrNameLst>
                                      </p:cBhvr>
                                      <p:to>
                                        <p:strVal val="visible"/>
                                      </p:to>
                                    </p:set>
                                    <p:anim calcmode="lin" valueType="num">
                                      <p:cBhvr additive="base">
                                        <p:cTn id="1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additive="base">
                                        <p:cTn id="121" dur="500" fill="hold"/>
                                        <p:tgtEl>
                                          <p:spTgt spid="38"/>
                                        </p:tgtEl>
                                        <p:attrNameLst>
                                          <p:attrName>ppt_x</p:attrName>
                                        </p:attrNameLst>
                                      </p:cBhvr>
                                      <p:tavLst>
                                        <p:tav tm="0">
                                          <p:val>
                                            <p:strVal val="#ppt_x"/>
                                          </p:val>
                                        </p:tav>
                                        <p:tav tm="100000">
                                          <p:val>
                                            <p:strVal val="#ppt_x"/>
                                          </p:val>
                                        </p:tav>
                                      </p:tavLst>
                                    </p:anim>
                                    <p:anim calcmode="lin" valueType="num">
                                      <p:cBhvr additive="base">
                                        <p:cTn id="12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additive="base">
                                        <p:cTn id="133" dur="500" fill="hold"/>
                                        <p:tgtEl>
                                          <p:spTgt spid="40"/>
                                        </p:tgtEl>
                                        <p:attrNameLst>
                                          <p:attrName>ppt_x</p:attrName>
                                        </p:attrNameLst>
                                      </p:cBhvr>
                                      <p:tavLst>
                                        <p:tav tm="0">
                                          <p:val>
                                            <p:strVal val="#ppt_x"/>
                                          </p:val>
                                        </p:tav>
                                        <p:tav tm="100000">
                                          <p:val>
                                            <p:strVal val="#ppt_x"/>
                                          </p:val>
                                        </p:tav>
                                      </p:tavLst>
                                    </p:anim>
                                    <p:anim calcmode="lin" valueType="num">
                                      <p:cBhvr additive="base">
                                        <p:cTn id="13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additive="base">
                                        <p:cTn id="139" dur="500" fill="hold"/>
                                        <p:tgtEl>
                                          <p:spTgt spid="41"/>
                                        </p:tgtEl>
                                        <p:attrNameLst>
                                          <p:attrName>ppt_x</p:attrName>
                                        </p:attrNameLst>
                                      </p:cBhvr>
                                      <p:tavLst>
                                        <p:tav tm="0">
                                          <p:val>
                                            <p:strVal val="#ppt_x"/>
                                          </p:val>
                                        </p:tav>
                                        <p:tav tm="100000">
                                          <p:val>
                                            <p:strVal val="#ppt_x"/>
                                          </p:val>
                                        </p:tav>
                                      </p:tavLst>
                                    </p:anim>
                                    <p:anim calcmode="lin" valueType="num">
                                      <p:cBhvr additive="base">
                                        <p:cTn id="14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additive="base">
                                        <p:cTn id="145" dur="500" fill="hold"/>
                                        <p:tgtEl>
                                          <p:spTgt spid="46"/>
                                        </p:tgtEl>
                                        <p:attrNameLst>
                                          <p:attrName>ppt_x</p:attrName>
                                        </p:attrNameLst>
                                      </p:cBhvr>
                                      <p:tavLst>
                                        <p:tav tm="0">
                                          <p:val>
                                            <p:strVal val="#ppt_x"/>
                                          </p:val>
                                        </p:tav>
                                        <p:tav tm="100000">
                                          <p:val>
                                            <p:strVal val="#ppt_x"/>
                                          </p:val>
                                        </p:tav>
                                      </p:tavLst>
                                    </p:anim>
                                    <p:anim calcmode="lin" valueType="num">
                                      <p:cBhvr additive="base">
                                        <p:cTn id="14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additive="base">
                                        <p:cTn id="151" dur="500" fill="hold"/>
                                        <p:tgtEl>
                                          <p:spTgt spid="52"/>
                                        </p:tgtEl>
                                        <p:attrNameLst>
                                          <p:attrName>ppt_x</p:attrName>
                                        </p:attrNameLst>
                                      </p:cBhvr>
                                      <p:tavLst>
                                        <p:tav tm="0">
                                          <p:val>
                                            <p:strVal val="#ppt_x"/>
                                          </p:val>
                                        </p:tav>
                                        <p:tav tm="100000">
                                          <p:val>
                                            <p:strVal val="#ppt_x"/>
                                          </p:val>
                                        </p:tav>
                                      </p:tavLst>
                                    </p:anim>
                                    <p:anim calcmode="lin" valueType="num">
                                      <p:cBhvr additive="base">
                                        <p:cTn id="15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42"/>
                                        </p:tgtEl>
                                        <p:attrNameLst>
                                          <p:attrName>style.visibility</p:attrName>
                                        </p:attrNameLst>
                                      </p:cBhvr>
                                      <p:to>
                                        <p:strVal val="visible"/>
                                      </p:to>
                                    </p:set>
                                    <p:anim calcmode="lin" valueType="num">
                                      <p:cBhvr additive="base">
                                        <p:cTn id="157" dur="500" fill="hold"/>
                                        <p:tgtEl>
                                          <p:spTgt spid="42"/>
                                        </p:tgtEl>
                                        <p:attrNameLst>
                                          <p:attrName>ppt_x</p:attrName>
                                        </p:attrNameLst>
                                      </p:cBhvr>
                                      <p:tavLst>
                                        <p:tav tm="0">
                                          <p:val>
                                            <p:strVal val="#ppt_x"/>
                                          </p:val>
                                        </p:tav>
                                        <p:tav tm="100000">
                                          <p:val>
                                            <p:strVal val="#ppt_x"/>
                                          </p:val>
                                        </p:tav>
                                      </p:tavLst>
                                    </p:anim>
                                    <p:anim calcmode="lin" valueType="num">
                                      <p:cBhvr additive="base">
                                        <p:cTn id="15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5" grpId="0"/>
      <p:bldP spid="21" grpId="0"/>
      <p:bldP spid="42" grpId="0"/>
      <p:bldP spid="2" grpId="0" animBg="1"/>
      <p:bldP spid="18" grpId="0"/>
      <p:bldP spid="19" grpId="0"/>
      <p:bldP spid="20" grpId="0"/>
      <p:bldP spid="38" grpId="0"/>
      <p:bldP spid="39" grpId="0"/>
      <p:bldP spid="40" grpId="0"/>
      <p:bldP spid="41" grpId="0"/>
      <p:bldP spid="46"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188640"/>
            <a:ext cx="2664296" cy="677108"/>
          </a:xfrm>
          <a:prstGeom prst="rect">
            <a:avLst/>
          </a:prstGeom>
          <a:noFill/>
        </p:spPr>
        <p:txBody>
          <a:bodyPr wrap="square" rtlCol="0">
            <a:spAutoFit/>
          </a:bodyPr>
          <a:lstStyle/>
          <a:p>
            <a:r>
              <a:rPr lang="en-US" sz="2000">
                <a:latin typeface="Times New Roman" pitchFamily="18" charset="0"/>
                <a:cs typeface="Times New Roman" pitchFamily="18" charset="0"/>
              </a:rPr>
              <a:t>III. Tổng kết</a:t>
            </a:r>
          </a:p>
          <a:p>
            <a:endParaRPr lang="en-US"/>
          </a:p>
        </p:txBody>
      </p:sp>
      <p:sp>
        <p:nvSpPr>
          <p:cNvPr id="5" name="TextBox 4"/>
          <p:cNvSpPr txBox="1"/>
          <p:nvPr/>
        </p:nvSpPr>
        <p:spPr>
          <a:xfrm>
            <a:off x="2339752" y="620688"/>
            <a:ext cx="4176464" cy="400110"/>
          </a:xfrm>
          <a:prstGeom prst="rect">
            <a:avLst/>
          </a:prstGeom>
          <a:noFill/>
        </p:spPr>
        <p:txBody>
          <a:bodyPr wrap="square" rtlCol="0">
            <a:spAutoFit/>
          </a:bodyPr>
          <a:lstStyle/>
          <a:p>
            <a:pPr algn="ctr"/>
            <a:r>
              <a:rPr lang="en-US" sz="2000">
                <a:solidFill>
                  <a:srgbClr val="C00000"/>
                </a:solidFill>
                <a:latin typeface="Times New Roman" pitchFamily="18" charset="0"/>
                <a:cs typeface="Times New Roman" pitchFamily="18" charset="0"/>
              </a:rPr>
              <a:t>Bức tanh của em gái tôi</a:t>
            </a:r>
          </a:p>
        </p:txBody>
      </p:sp>
      <p:cxnSp>
        <p:nvCxnSpPr>
          <p:cNvPr id="7" name="Straight Arrow Connector 6"/>
          <p:cNvCxnSpPr/>
          <p:nvPr/>
        </p:nvCxnSpPr>
        <p:spPr>
          <a:xfrm flipH="1">
            <a:off x="2123728" y="908720"/>
            <a:ext cx="21602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496" y="1412776"/>
            <a:ext cx="2736304" cy="4330358"/>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467544" y="1412776"/>
            <a:ext cx="2232248" cy="646331"/>
          </a:xfrm>
          <a:prstGeom prst="rect">
            <a:avLst/>
          </a:prstGeom>
          <a:noFill/>
        </p:spPr>
        <p:txBody>
          <a:bodyPr wrap="square" rtlCol="0">
            <a:spAutoFit/>
          </a:bodyPr>
          <a:lstStyle/>
          <a:p>
            <a:r>
              <a:rPr lang="en-US" b="1" i="1">
                <a:latin typeface="Times New Roman" pitchFamily="18" charset="0"/>
                <a:cs typeface="Times New Roman" pitchFamily="18" charset="0"/>
              </a:rPr>
              <a:t>1- Nghệ thuật</a:t>
            </a:r>
          </a:p>
          <a:p>
            <a:endParaRPr lang="en-US" b="1" i="1"/>
          </a:p>
        </p:txBody>
      </p:sp>
      <p:sp>
        <p:nvSpPr>
          <p:cNvPr id="10" name="TextBox 9"/>
          <p:cNvSpPr txBox="1"/>
          <p:nvPr/>
        </p:nvSpPr>
        <p:spPr>
          <a:xfrm>
            <a:off x="35496" y="1700808"/>
            <a:ext cx="2736304" cy="3693319"/>
          </a:xfrm>
          <a:prstGeom prst="rect">
            <a:avLst/>
          </a:prstGeom>
          <a:noFill/>
        </p:spPr>
        <p:txBody>
          <a:bodyPr wrap="square" rtlCol="0">
            <a:spAutoFit/>
          </a:bodyPr>
          <a:lstStyle/>
          <a:p>
            <a:pPr algn="just"/>
            <a:r>
              <a:rPr lang="pt-BR">
                <a:latin typeface="Times New Roman" pitchFamily="18" charset="0"/>
                <a:cs typeface="Times New Roman" pitchFamily="18" charset="0"/>
              </a:rPr>
              <a:t>- Kể chuyện bằng ngôi thứ nhất ( giản dị, chân thành, hồn nhiên...)</a:t>
            </a:r>
            <a:endParaRPr lang="en-US">
              <a:latin typeface="Times New Roman" pitchFamily="18" charset="0"/>
              <a:cs typeface="Times New Roman" pitchFamily="18" charset="0"/>
            </a:endParaRPr>
          </a:p>
          <a:p>
            <a:pPr algn="just"/>
            <a:r>
              <a:rPr lang="pt-BR">
                <a:latin typeface="Times New Roman" pitchFamily="18" charset="0"/>
                <a:cs typeface="Times New Roman" pitchFamily="18" charset="0"/>
              </a:rPr>
              <a:t>- Miêu tả diễn biến tâm lí nhân vật người anh hợp lí, phản ánh chân thực mặc cảm, tự ti và ghen tị thường thấy của trẻ em.</a:t>
            </a:r>
            <a:endParaRPr lang="en-US">
              <a:latin typeface="Times New Roman" pitchFamily="18" charset="0"/>
              <a:cs typeface="Times New Roman" pitchFamily="18" charset="0"/>
            </a:endParaRPr>
          </a:p>
          <a:p>
            <a:pPr algn="just"/>
            <a:r>
              <a:rPr lang="pt-BR">
                <a:latin typeface="Times New Roman" pitchFamily="18" charset="0"/>
                <a:cs typeface="Times New Roman" pitchFamily="18" charset="0"/>
              </a:rPr>
              <a:t>- Tình huống bất ngờ ở cuối truyện đã đem đến một kết thúc có hậu mà vẫn đạt được mục đích giáo dục tốt đẹp.</a:t>
            </a:r>
            <a:endParaRPr lang="en-US">
              <a:latin typeface="Times New Roman" pitchFamily="18" charset="0"/>
              <a:cs typeface="Times New Roman" pitchFamily="18" charset="0"/>
            </a:endParaRPr>
          </a:p>
        </p:txBody>
      </p:sp>
      <p:cxnSp>
        <p:nvCxnSpPr>
          <p:cNvPr id="12" name="Straight Arrow Connector 11"/>
          <p:cNvCxnSpPr/>
          <p:nvPr/>
        </p:nvCxnSpPr>
        <p:spPr>
          <a:xfrm>
            <a:off x="4283968" y="908720"/>
            <a:ext cx="1440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59832" y="1412776"/>
            <a:ext cx="2808312" cy="4330358"/>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3347864" y="1412776"/>
            <a:ext cx="1800200" cy="646331"/>
          </a:xfrm>
          <a:prstGeom prst="rect">
            <a:avLst/>
          </a:prstGeom>
          <a:noFill/>
        </p:spPr>
        <p:txBody>
          <a:bodyPr wrap="square" rtlCol="0">
            <a:spAutoFit/>
          </a:bodyPr>
          <a:lstStyle/>
          <a:p>
            <a:r>
              <a:rPr lang="pt-BR" b="1" i="1">
                <a:latin typeface="Times New Roman" pitchFamily="18" charset="0"/>
                <a:cs typeface="Times New Roman" pitchFamily="18" charset="0"/>
              </a:rPr>
              <a:t>2- Nội dung:</a:t>
            </a:r>
            <a:endParaRPr lang="en-US">
              <a:latin typeface="Times New Roman" pitchFamily="18" charset="0"/>
              <a:cs typeface="Times New Roman" pitchFamily="18" charset="0"/>
            </a:endParaRPr>
          </a:p>
          <a:p>
            <a:endParaRPr lang="en-US"/>
          </a:p>
        </p:txBody>
      </p:sp>
      <p:sp>
        <p:nvSpPr>
          <p:cNvPr id="16" name="TextBox 15"/>
          <p:cNvSpPr txBox="1"/>
          <p:nvPr/>
        </p:nvSpPr>
        <p:spPr>
          <a:xfrm>
            <a:off x="3131840" y="1772816"/>
            <a:ext cx="2736304" cy="3970318"/>
          </a:xfrm>
          <a:prstGeom prst="rect">
            <a:avLst/>
          </a:prstGeom>
          <a:noFill/>
        </p:spPr>
        <p:txBody>
          <a:bodyPr wrap="square" rtlCol="0">
            <a:spAutoFit/>
          </a:bodyPr>
          <a:lstStyle/>
          <a:p>
            <a:pPr algn="just"/>
            <a:r>
              <a:rPr lang="pt-BR">
                <a:latin typeface="Times New Roman" pitchFamily="18" charset="0"/>
                <a:cs typeface="Times New Roman" pitchFamily="18" charset="0"/>
              </a:rPr>
              <a:t>Câu chuyện kể về quan hệ anh em. Khi em được phát hiện  có  tài năng , anh đã có thái độ mặc cảm tự ti, ghen tị và xa lánh em mình. Nhờ tình cảm hồn nhiên trong sáng và lòng nhân hậu của người em mà anh đã nhận ra phần hạn chế của mình. Tác giả muốn gợi chúng ta suy nghĩ về thái độ , cách ứng xử đối với thành công của người khác .</a:t>
            </a:r>
            <a:endParaRPr lang="en-US">
              <a:latin typeface="Times New Roman" pitchFamily="18" charset="0"/>
              <a:cs typeface="Times New Roman" pitchFamily="18" charset="0"/>
            </a:endParaRPr>
          </a:p>
        </p:txBody>
      </p:sp>
      <p:cxnSp>
        <p:nvCxnSpPr>
          <p:cNvPr id="18" name="Straight Arrow Connector 17"/>
          <p:cNvCxnSpPr/>
          <p:nvPr/>
        </p:nvCxnSpPr>
        <p:spPr>
          <a:xfrm>
            <a:off x="4283968" y="908720"/>
            <a:ext cx="230425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337820" y="1412776"/>
            <a:ext cx="2771800" cy="4330358"/>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TextBox 19"/>
          <p:cNvSpPr txBox="1"/>
          <p:nvPr/>
        </p:nvSpPr>
        <p:spPr>
          <a:xfrm>
            <a:off x="6516216" y="1412776"/>
            <a:ext cx="2520280" cy="646331"/>
          </a:xfrm>
          <a:prstGeom prst="rect">
            <a:avLst/>
          </a:prstGeom>
          <a:noFill/>
        </p:spPr>
        <p:txBody>
          <a:bodyPr wrap="square" rtlCol="0">
            <a:spAutoFit/>
          </a:bodyPr>
          <a:lstStyle/>
          <a:p>
            <a:r>
              <a:rPr lang="pt-BR" b="1" i="1">
                <a:latin typeface="Times New Roman" pitchFamily="18" charset="0"/>
                <a:cs typeface="Times New Roman" pitchFamily="18" charset="0"/>
              </a:rPr>
              <a:t>3- Ý nghĩa của  truyện .</a:t>
            </a:r>
            <a:endParaRPr lang="en-US">
              <a:latin typeface="Times New Roman" pitchFamily="18" charset="0"/>
              <a:cs typeface="Times New Roman" pitchFamily="18" charset="0"/>
            </a:endParaRPr>
          </a:p>
          <a:p>
            <a:endParaRPr lang="en-US">
              <a:latin typeface="Times New Roman" pitchFamily="18" charset="0"/>
              <a:cs typeface="Times New Roman" pitchFamily="18" charset="0"/>
            </a:endParaRPr>
          </a:p>
        </p:txBody>
      </p:sp>
      <p:sp>
        <p:nvSpPr>
          <p:cNvPr id="21" name="TextBox 20"/>
          <p:cNvSpPr txBox="1"/>
          <p:nvPr/>
        </p:nvSpPr>
        <p:spPr>
          <a:xfrm>
            <a:off x="6337820" y="1772816"/>
            <a:ext cx="2785038" cy="2031325"/>
          </a:xfrm>
          <a:prstGeom prst="rect">
            <a:avLst/>
          </a:prstGeom>
          <a:noFill/>
        </p:spPr>
        <p:txBody>
          <a:bodyPr wrap="square" rtlCol="0">
            <a:spAutoFit/>
          </a:bodyPr>
          <a:lstStyle/>
          <a:p>
            <a:pPr algn="just"/>
            <a:r>
              <a:rPr lang="pt-BR">
                <a:latin typeface="Times New Roman" pitchFamily="18" charset="0"/>
                <a:cs typeface="Times New Roman" pitchFamily="18" charset="0"/>
              </a:rPr>
              <a:t>- Sự chiến thắng của tình cảm trong sáng , nhân hậu đối với sự ghen ghét đố kị.</a:t>
            </a:r>
            <a:endParaRPr lang="en-US">
              <a:latin typeface="Times New Roman" pitchFamily="18" charset="0"/>
              <a:cs typeface="Times New Roman" pitchFamily="18" charset="0"/>
            </a:endParaRPr>
          </a:p>
          <a:p>
            <a:pPr algn="just"/>
            <a:r>
              <a:rPr lang="pt-BR">
                <a:latin typeface="Times New Roman" pitchFamily="18" charset="0"/>
                <a:cs typeface="Times New Roman" pitchFamily="18" charset="0"/>
              </a:rPr>
              <a:t>- Tình cảm trong sáng nhân hậu bao giờ cũng lớn hơn, cao đẹp hơn sự  ghen ghét ,đố kị.</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76282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p:bldP spid="10" grpId="0"/>
      <p:bldP spid="14" grpId="0" animBg="1"/>
      <p:bldP spid="15" grpId="0"/>
      <p:bldP spid="16" grpId="0"/>
      <p:bldP spid="19" grpId="0" animBg="1"/>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50054"/>
            <a:ext cx="9108504" cy="3447098"/>
          </a:xfrm>
          <a:prstGeom prst="rect">
            <a:avLst/>
          </a:prstGeom>
          <a:noFill/>
        </p:spPr>
        <p:txBody>
          <a:bodyPr wrap="square" rtlCol="0">
            <a:spAutoFit/>
          </a:bodyPr>
          <a:lstStyle/>
          <a:p>
            <a:r>
              <a:rPr lang="es-ES" sz="2000">
                <a:latin typeface="Times New Roman" pitchFamily="18" charset="0"/>
                <a:cs typeface="Times New Roman" pitchFamily="18" charset="0"/>
              </a:rPr>
              <a:t>Câu 1.Vì sao người anh thấy xấu hổ khi xem bức tranh em gái vẽ mình?</a:t>
            </a:r>
            <a:endParaRPr lang="en-US" sz="2000">
              <a:latin typeface="Times New Roman" pitchFamily="18" charset="0"/>
              <a:cs typeface="Times New Roman" pitchFamily="18" charset="0"/>
            </a:endParaRPr>
          </a:p>
          <a:p>
            <a:r>
              <a:rPr lang="pt-BR" sz="2000">
                <a:latin typeface="Times New Roman" pitchFamily="18" charset="0"/>
                <a:cs typeface="Times New Roman" pitchFamily="18" charset="0"/>
              </a:rPr>
              <a:t>a. Em gái vẽ mình xấu quá.</a:t>
            </a:r>
            <a:endParaRPr lang="en-US" sz="2000">
              <a:latin typeface="Times New Roman" pitchFamily="18" charset="0"/>
              <a:cs typeface="Times New Roman" pitchFamily="18" charset="0"/>
            </a:endParaRPr>
          </a:p>
          <a:p>
            <a:r>
              <a:rPr lang="pt-BR" sz="2000">
                <a:latin typeface="Times New Roman" pitchFamily="18" charset="0"/>
                <a:cs typeface="Times New Roman" pitchFamily="18" charset="0"/>
              </a:rPr>
              <a:t>b. Em gái vẽ mình đẹp hơn mức bình thường.</a:t>
            </a:r>
            <a:endParaRPr lang="en-US" sz="2000">
              <a:latin typeface="Times New Roman" pitchFamily="18" charset="0"/>
              <a:cs typeface="Times New Roman" pitchFamily="18" charset="0"/>
            </a:endParaRPr>
          </a:p>
          <a:p>
            <a:r>
              <a:rPr lang="pt-BR" sz="2000">
                <a:latin typeface="Times New Roman" pitchFamily="18" charset="0"/>
                <a:cs typeface="Times New Roman" pitchFamily="18" charset="0"/>
              </a:rPr>
              <a:t>c. Em gái đã vẽ mình bằng tâm hồn trong sáng và lòng nhân hậu.</a:t>
            </a:r>
            <a:endParaRPr lang="en-US" sz="2000">
              <a:latin typeface="Times New Roman" pitchFamily="18" charset="0"/>
              <a:cs typeface="Times New Roman" pitchFamily="18" charset="0"/>
            </a:endParaRPr>
          </a:p>
          <a:p>
            <a:r>
              <a:rPr lang="pt-BR" sz="2000">
                <a:latin typeface="Times New Roman" pitchFamily="18" charset="0"/>
                <a:cs typeface="Times New Roman" pitchFamily="18" charset="0"/>
              </a:rPr>
              <a:t>d. Em gái vẽ sai về mình.</a:t>
            </a:r>
            <a:endParaRPr lang="en-US" sz="2000">
              <a:latin typeface="Times New Roman" pitchFamily="18" charset="0"/>
              <a:cs typeface="Times New Roman" pitchFamily="18" charset="0"/>
            </a:endParaRPr>
          </a:p>
          <a:p>
            <a:r>
              <a:rPr lang="pt-BR" sz="2000">
                <a:latin typeface="Times New Roman" pitchFamily="18" charset="0"/>
                <a:cs typeface="Times New Roman" pitchFamily="18" charset="0"/>
              </a:rPr>
              <a:t>Câu 2. Nhận xét nào sau đây không đúng với nhân vật Kiều Phương?</a:t>
            </a:r>
            <a:endParaRPr lang="en-US" sz="2000">
              <a:latin typeface="Times New Roman" pitchFamily="18" charset="0"/>
              <a:cs typeface="Times New Roman" pitchFamily="18" charset="0"/>
            </a:endParaRPr>
          </a:p>
          <a:p>
            <a:r>
              <a:rPr lang="pt-BR" sz="2000">
                <a:latin typeface="Times New Roman" pitchFamily="18" charset="0"/>
                <a:cs typeface="Times New Roman" pitchFamily="18" charset="0"/>
              </a:rPr>
              <a:t>a. Hồn nhiên, hiếu động.</a:t>
            </a:r>
            <a:endParaRPr lang="en-US" sz="2000">
              <a:latin typeface="Times New Roman" pitchFamily="18" charset="0"/>
              <a:cs typeface="Times New Roman" pitchFamily="18" charset="0"/>
            </a:endParaRPr>
          </a:p>
          <a:p>
            <a:r>
              <a:rPr lang="it-IT" sz="2000">
                <a:latin typeface="Times New Roman" pitchFamily="18" charset="0"/>
                <a:cs typeface="Times New Roman" pitchFamily="18" charset="0"/>
              </a:rPr>
              <a:t>b. Tài hội hoạ hiếm có.</a:t>
            </a:r>
            <a:endParaRPr lang="en-US" sz="2000">
              <a:latin typeface="Times New Roman" pitchFamily="18" charset="0"/>
              <a:cs typeface="Times New Roman" pitchFamily="18" charset="0"/>
            </a:endParaRPr>
          </a:p>
          <a:p>
            <a:r>
              <a:rPr lang="it-IT" sz="2000">
                <a:latin typeface="Times New Roman" pitchFamily="18" charset="0"/>
                <a:cs typeface="Times New Roman" pitchFamily="18" charset="0"/>
              </a:rPr>
              <a:t>c. Tình cảm trong sáng, lòng nhân hậu.</a:t>
            </a:r>
            <a:endParaRPr lang="en-US" sz="2000">
              <a:latin typeface="Times New Roman" pitchFamily="18" charset="0"/>
              <a:cs typeface="Times New Roman" pitchFamily="18" charset="0"/>
            </a:endParaRPr>
          </a:p>
          <a:p>
            <a:r>
              <a:rPr lang="it-IT" sz="2000">
                <a:latin typeface="Times New Roman" pitchFamily="18" charset="0"/>
                <a:cs typeface="Times New Roman" pitchFamily="18" charset="0"/>
              </a:rPr>
              <a:t>d. Không quan tâm đến anh.</a:t>
            </a:r>
            <a:endParaRPr lang="en-US" sz="2000">
              <a:latin typeface="Times New Roman" pitchFamily="18" charset="0"/>
              <a:cs typeface="Times New Roman" pitchFamily="18" charset="0"/>
            </a:endParaRPr>
          </a:p>
          <a:p>
            <a:endParaRPr lang="en-US"/>
          </a:p>
        </p:txBody>
      </p:sp>
      <p:sp>
        <p:nvSpPr>
          <p:cNvPr id="5" name="TextBox 4"/>
          <p:cNvSpPr txBox="1"/>
          <p:nvPr/>
        </p:nvSpPr>
        <p:spPr>
          <a:xfrm>
            <a:off x="179512" y="869811"/>
            <a:ext cx="8568952" cy="830997"/>
          </a:xfrm>
          <a:prstGeom prst="rect">
            <a:avLst/>
          </a:prstGeom>
          <a:noFill/>
        </p:spPr>
        <p:txBody>
          <a:bodyPr wrap="square" rtlCol="0">
            <a:spAutoFit/>
          </a:bodyPr>
          <a:lstStyle/>
          <a:p>
            <a:r>
              <a:rPr lang="en-US" sz="2400">
                <a:solidFill>
                  <a:srgbClr val="C00000"/>
                </a:solidFill>
                <a:latin typeface="Times New Roman" pitchFamily="18" charset="0"/>
                <a:cs typeface="Times New Roman" pitchFamily="18" charset="0"/>
              </a:rPr>
              <a:t>Chọn đáp án đúng nhất cho những câu hỏi sau</a:t>
            </a:r>
          </a:p>
          <a:p>
            <a:endParaRPr lang="en-US" sz="2400">
              <a:solidFill>
                <a:srgbClr val="C00000"/>
              </a:solidFill>
              <a:latin typeface="Times New Roman" pitchFamily="18" charset="0"/>
              <a:cs typeface="Times New Roman" pitchFamily="18" charset="0"/>
            </a:endParaRPr>
          </a:p>
        </p:txBody>
      </p:sp>
      <p:sp>
        <p:nvSpPr>
          <p:cNvPr id="6" name="TextBox 5"/>
          <p:cNvSpPr txBox="1"/>
          <p:nvPr/>
        </p:nvSpPr>
        <p:spPr>
          <a:xfrm>
            <a:off x="539552" y="4449886"/>
            <a:ext cx="2736304" cy="923330"/>
          </a:xfrm>
          <a:prstGeom prst="rect">
            <a:avLst/>
          </a:prstGeom>
          <a:noFill/>
        </p:spPr>
        <p:txBody>
          <a:bodyPr wrap="square" rtlCol="0">
            <a:spAutoFit/>
          </a:bodyPr>
          <a:lstStyle/>
          <a:p>
            <a:r>
              <a:rPr lang="en-US">
                <a:solidFill>
                  <a:srgbClr val="C00000"/>
                </a:solidFill>
                <a:latin typeface="Times New Roman" pitchFamily="18" charset="0"/>
                <a:cs typeface="Times New Roman" pitchFamily="18" charset="0"/>
              </a:rPr>
              <a:t>Đáp án</a:t>
            </a:r>
          </a:p>
          <a:p>
            <a:r>
              <a:rPr lang="en-US">
                <a:solidFill>
                  <a:srgbClr val="C00000"/>
                </a:solidFill>
                <a:latin typeface="Times New Roman" pitchFamily="18" charset="0"/>
                <a:cs typeface="Times New Roman" pitchFamily="18" charset="0"/>
              </a:rPr>
              <a:t>Câu 1- C</a:t>
            </a:r>
          </a:p>
          <a:p>
            <a:r>
              <a:rPr lang="en-US">
                <a:solidFill>
                  <a:srgbClr val="C00000"/>
                </a:solidFill>
                <a:latin typeface="Times New Roman" pitchFamily="18" charset="0"/>
                <a:cs typeface="Times New Roman" pitchFamily="18" charset="0"/>
              </a:rPr>
              <a:t>Câu 2- D</a:t>
            </a:r>
          </a:p>
        </p:txBody>
      </p:sp>
      <p:sp>
        <p:nvSpPr>
          <p:cNvPr id="3" name="TextBox 2"/>
          <p:cNvSpPr txBox="1"/>
          <p:nvPr/>
        </p:nvSpPr>
        <p:spPr>
          <a:xfrm>
            <a:off x="323528" y="386080"/>
            <a:ext cx="1584176" cy="738664"/>
          </a:xfrm>
          <a:prstGeom prst="rect">
            <a:avLst/>
          </a:prstGeom>
          <a:noFill/>
        </p:spPr>
        <p:txBody>
          <a:bodyPr wrap="square" rtlCol="0">
            <a:spAutoFit/>
          </a:bodyPr>
          <a:lstStyle/>
          <a:p>
            <a:r>
              <a:rPr lang="en-US" sz="2400">
                <a:solidFill>
                  <a:srgbClr val="C00000"/>
                </a:solidFill>
                <a:latin typeface="Times New Roman" pitchFamily="18" charset="0"/>
                <a:cs typeface="Times New Roman" pitchFamily="18" charset="0"/>
              </a:rPr>
              <a:t>Luyện tập</a:t>
            </a:r>
          </a:p>
          <a:p>
            <a:endParaRPr lang="en-US"/>
          </a:p>
        </p:txBody>
      </p:sp>
    </p:spTree>
    <p:extLst>
      <p:ext uri="{BB962C8B-B14F-4D97-AF65-F5344CB8AC3E}">
        <p14:creationId xmlns:p14="http://schemas.microsoft.com/office/powerpoint/2010/main" val="236141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60648"/>
            <a:ext cx="6192688" cy="461665"/>
          </a:xfrm>
          <a:prstGeom prst="rect">
            <a:avLst/>
          </a:prstGeom>
          <a:noFill/>
        </p:spPr>
        <p:txBody>
          <a:bodyPr wrap="square" rtlCol="0">
            <a:spAutoFit/>
          </a:bodyPr>
          <a:lstStyle/>
          <a:p>
            <a:r>
              <a:rPr lang="en-US" sz="2400">
                <a:solidFill>
                  <a:srgbClr val="C00000"/>
                </a:solidFill>
                <a:latin typeface="Times New Roman" pitchFamily="18" charset="0"/>
                <a:cs typeface="Times New Roman" pitchFamily="18" charset="0"/>
              </a:rPr>
              <a:t>Vận dụng, tìm tòi, mở rộng</a:t>
            </a:r>
          </a:p>
        </p:txBody>
      </p:sp>
      <p:sp>
        <p:nvSpPr>
          <p:cNvPr id="5" name="TextBox 4"/>
          <p:cNvSpPr txBox="1"/>
          <p:nvPr/>
        </p:nvSpPr>
        <p:spPr>
          <a:xfrm>
            <a:off x="251520" y="836712"/>
            <a:ext cx="8712968" cy="1015663"/>
          </a:xfrm>
          <a:prstGeom prst="rect">
            <a:avLst/>
          </a:prstGeom>
          <a:noFill/>
        </p:spPr>
        <p:txBody>
          <a:bodyPr wrap="square" rtlCol="0">
            <a:spAutoFit/>
          </a:bodyPr>
          <a:lstStyle/>
          <a:p>
            <a:r>
              <a:rPr lang="en-US" sz="2000">
                <a:latin typeface="Times New Roman" pitchFamily="18" charset="0"/>
                <a:cs typeface="Times New Roman" pitchFamily="18" charset="0"/>
              </a:rPr>
              <a:t>- Viết 1 đoạn văn thuật lại tâm trạng của người anh trong truyện khi đứng trước bức tranh đạt giải nhất của em gái?</a:t>
            </a:r>
          </a:p>
          <a:p>
            <a:endParaRPr lang="en-US" sz="2000">
              <a:latin typeface="Times New Roman" pitchFamily="18" charset="0"/>
              <a:cs typeface="Times New Roman" pitchFamily="18" charset="0"/>
            </a:endParaRPr>
          </a:p>
        </p:txBody>
      </p:sp>
      <p:sp>
        <p:nvSpPr>
          <p:cNvPr id="6" name="TextBox 5"/>
          <p:cNvSpPr txBox="1"/>
          <p:nvPr/>
        </p:nvSpPr>
        <p:spPr>
          <a:xfrm>
            <a:off x="251520" y="1556792"/>
            <a:ext cx="7128792" cy="707886"/>
          </a:xfrm>
          <a:prstGeom prst="rect">
            <a:avLst/>
          </a:prstGeom>
          <a:noFill/>
        </p:spPr>
        <p:txBody>
          <a:bodyPr wrap="square" rtlCol="0">
            <a:spAutoFit/>
          </a:bodyPr>
          <a:lstStyle/>
          <a:p>
            <a:r>
              <a:rPr lang="en-US" sz="2000">
                <a:latin typeface="Times New Roman" pitchFamily="18" charset="0"/>
                <a:cs typeface="Times New Roman" pitchFamily="18" charset="0"/>
              </a:rPr>
              <a:t>- Vẽ 1 bức tranh minh họa cho 1 nội dung của truyện.</a:t>
            </a:r>
          </a:p>
          <a:p>
            <a:endParaRPr lang="en-US" sz="2000">
              <a:latin typeface="Times New Roman" pitchFamily="18" charset="0"/>
              <a:cs typeface="Times New Roman" pitchFamily="18" charset="0"/>
            </a:endParaRPr>
          </a:p>
        </p:txBody>
      </p:sp>
      <p:sp>
        <p:nvSpPr>
          <p:cNvPr id="7" name="TextBox 6"/>
          <p:cNvSpPr txBox="1"/>
          <p:nvPr/>
        </p:nvSpPr>
        <p:spPr>
          <a:xfrm>
            <a:off x="251520" y="1972578"/>
            <a:ext cx="6912768" cy="2311530"/>
          </a:xfrm>
          <a:prstGeom prst="rect">
            <a:avLst/>
          </a:prstGeom>
          <a:noFill/>
        </p:spPr>
        <p:txBody>
          <a:bodyPr wrap="square" rtlCol="0">
            <a:spAutoFit/>
          </a:bodyPr>
          <a:lstStyle/>
          <a:p>
            <a:pPr>
              <a:lnSpc>
                <a:spcPct val="150000"/>
              </a:lnSpc>
            </a:pPr>
            <a:r>
              <a:rPr lang="en-US" sz="2000">
                <a:latin typeface="Times New Roman" pitchFamily="18" charset="0"/>
                <a:cs typeface="Times New Roman" pitchFamily="18" charset="0"/>
              </a:rPr>
              <a:t>- Về nhà học nội dung bài học</a:t>
            </a:r>
          </a:p>
          <a:p>
            <a:pPr>
              <a:lnSpc>
                <a:spcPct val="150000"/>
              </a:lnSpc>
            </a:pPr>
            <a:r>
              <a:rPr lang="en-US" sz="2000">
                <a:latin typeface="Times New Roman" pitchFamily="18" charset="0"/>
                <a:cs typeface="Times New Roman" pitchFamily="18" charset="0"/>
              </a:rPr>
              <a:t>- Chuẩn bị bài Vượt thác.</a:t>
            </a:r>
          </a:p>
          <a:p>
            <a:pPr>
              <a:lnSpc>
                <a:spcPct val="150000"/>
              </a:lnSpc>
            </a:pPr>
            <a:r>
              <a:rPr lang="en-US" sz="2000">
                <a:latin typeface="Times New Roman" pitchFamily="18" charset="0"/>
                <a:cs typeface="Times New Roman" pitchFamily="18" charset="0"/>
              </a:rPr>
              <a:t>- Tìm và sưu tầm tác phẩm văn học, những câu ca dao, tục ngữ nói về tình cảm anh chị em trong gia đình.</a:t>
            </a:r>
          </a:p>
          <a:p>
            <a:pPr>
              <a:lnSpc>
                <a:spcPct val="150000"/>
              </a:lnSpc>
            </a:pPr>
            <a:endParaRPr lang="en-US"/>
          </a:p>
        </p:txBody>
      </p:sp>
    </p:spTree>
    <p:extLst>
      <p:ext uri="{BB962C8B-B14F-4D97-AF65-F5344CB8AC3E}">
        <p14:creationId xmlns:p14="http://schemas.microsoft.com/office/powerpoint/2010/main" val="316323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1DC9187-A32B-3B47-B3FA-6D357DB7399B}"/>
              </a:ext>
            </a:extLst>
          </p:cNvPr>
          <p:cNvSpPr>
            <a:spLocks noGrp="1"/>
          </p:cNvSpPr>
          <p:nvPr>
            <p:ph type="title"/>
          </p:nvPr>
        </p:nvSpPr>
        <p:spPr/>
        <p:txBody>
          <a:bodyPr/>
          <a:lstStyle/>
          <a:p>
            <a:endParaRPr lang="en-VN" altLang="en-VN"/>
          </a:p>
        </p:txBody>
      </p:sp>
      <p:sp>
        <p:nvSpPr>
          <p:cNvPr id="15363" name="Content Placeholder 2">
            <a:extLst>
              <a:ext uri="{FF2B5EF4-FFF2-40B4-BE49-F238E27FC236}">
                <a16:creationId xmlns:a16="http://schemas.microsoft.com/office/drawing/2014/main" id="{25C9D169-6F8C-EA4B-8A47-C64CE59C0E4D}"/>
              </a:ext>
            </a:extLst>
          </p:cNvPr>
          <p:cNvSpPr>
            <a:spLocks noGrp="1"/>
          </p:cNvSpPr>
          <p:nvPr>
            <p:ph idx="1"/>
          </p:nvPr>
        </p:nvSpPr>
        <p:spPr/>
        <p:txBody>
          <a:bodyPr/>
          <a:lstStyle/>
          <a:p>
            <a:endParaRPr lang="en-VN" altLang="en-VN"/>
          </a:p>
        </p:txBody>
      </p:sp>
      <p:pic>
        <p:nvPicPr>
          <p:cNvPr id="15364" name="Picture 2" descr="C:\Documents and Settings\Admin\Desktop\thanhgiang2.jpg">
            <a:extLst>
              <a:ext uri="{FF2B5EF4-FFF2-40B4-BE49-F238E27FC236}">
                <a16:creationId xmlns:a16="http://schemas.microsoft.com/office/drawing/2014/main" id="{F166A9BC-D8E6-174A-9E85-65163CCB0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620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96">
            <a:hlinkClick r:id="rId3" action="ppaction://hlinkfile"/>
            <a:extLst>
              <a:ext uri="{FF2B5EF4-FFF2-40B4-BE49-F238E27FC236}">
                <a16:creationId xmlns:a16="http://schemas.microsoft.com/office/drawing/2014/main" id="{66D78A2B-0277-424B-8765-5E76E076E67D}"/>
              </a:ext>
            </a:extLst>
          </p:cNvPr>
          <p:cNvPicPr>
            <a:picLocks noChangeAspect="1" noChangeArrowheads="1"/>
          </p:cNvPicPr>
          <p:nvPr/>
        </p:nvPicPr>
        <p:blipFill>
          <a:blip r:embed="rId4"/>
          <a:srcRect/>
          <a:stretch>
            <a:fillRect/>
          </a:stretch>
        </p:blipFill>
        <p:spPr bwMode="auto">
          <a:xfrm>
            <a:off x="0" y="0"/>
            <a:ext cx="9296400" cy="697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366" name="Picture 6" descr="140">
            <a:extLst>
              <a:ext uri="{FF2B5EF4-FFF2-40B4-BE49-F238E27FC236}">
                <a16:creationId xmlns:a16="http://schemas.microsoft.com/office/drawing/2014/main" id="{9BAAB2C7-CEBA-514D-A008-D8AE29B59FC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6639" flipV="1">
            <a:off x="1520825" y="4713288"/>
            <a:ext cx="10239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descr="140">
            <a:extLst>
              <a:ext uri="{FF2B5EF4-FFF2-40B4-BE49-F238E27FC236}">
                <a16:creationId xmlns:a16="http://schemas.microsoft.com/office/drawing/2014/main" id="{A653A85A-1241-DF4B-AA07-A120428FBC4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6639" flipV="1">
            <a:off x="4114800" y="5486400"/>
            <a:ext cx="10239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descr="140">
            <a:extLst>
              <a:ext uri="{FF2B5EF4-FFF2-40B4-BE49-F238E27FC236}">
                <a16:creationId xmlns:a16="http://schemas.microsoft.com/office/drawing/2014/main" id="{CCDD2F86-C8D9-2043-B7AC-B4E80EF57B4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6639" flipV="1">
            <a:off x="6321425" y="4713288"/>
            <a:ext cx="10239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a:extLst>
              <a:ext uri="{FF2B5EF4-FFF2-40B4-BE49-F238E27FC236}">
                <a16:creationId xmlns:a16="http://schemas.microsoft.com/office/drawing/2014/main" id="{B6ECDC47-5D1A-F042-80E2-EC6907A8C795}"/>
              </a:ext>
            </a:extLst>
          </p:cNvPr>
          <p:cNvSpPr txBox="1">
            <a:spLocks noChangeArrowheads="1"/>
          </p:cNvSpPr>
          <p:nvPr/>
        </p:nvSpPr>
        <p:spPr bwMode="auto">
          <a:xfrm>
            <a:off x="1981200" y="4953000"/>
            <a:ext cx="4724400" cy="1323975"/>
          </a:xfrm>
          <a:prstGeom prst="rect">
            <a:avLst/>
          </a:prstGeom>
          <a:solidFill>
            <a:srgbClr val="000000">
              <a:alpha val="41960"/>
            </a:srgbClr>
          </a:solidFill>
          <a:ln w="9525">
            <a:solidFill>
              <a:srgbClr val="0000FF"/>
            </a:solidFill>
            <a:miter lim="800000"/>
            <a:headEnd/>
            <a:tailEnd/>
          </a:ln>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VN" sz="2000" b="0">
                <a:solidFill>
                  <a:srgbClr val="FFFFFF"/>
                </a:solidFill>
                <a:latin typeface="Times New Roman" panose="02020603050405020304" pitchFamily="18" charset="0"/>
                <a:cs typeface="Times New Roman" panose="02020603050405020304" pitchFamily="18" charset="0"/>
              </a:rPr>
              <a:t>Anh em nào phải người xa</a:t>
            </a:r>
          </a:p>
          <a:p>
            <a:pPr eaLnBrk="1" hangingPunct="1"/>
            <a:r>
              <a:rPr lang="en-US" altLang="en-VN" sz="2000" b="0" i="1">
                <a:solidFill>
                  <a:srgbClr val="FFFFFF"/>
                </a:solidFill>
                <a:latin typeface="Times New Roman" panose="02020603050405020304" pitchFamily="18" charset="0"/>
                <a:cs typeface="Times New Roman" panose="02020603050405020304" pitchFamily="18" charset="0"/>
              </a:rPr>
              <a:t>Cùng chung bác mẹ một nhà cùng thân</a:t>
            </a:r>
          </a:p>
          <a:p>
            <a:pPr eaLnBrk="1" hangingPunct="1"/>
            <a:r>
              <a:rPr lang="en-US" altLang="en-VN" sz="2000" b="0" i="1">
                <a:solidFill>
                  <a:srgbClr val="FFFFFF"/>
                </a:solidFill>
                <a:latin typeface="Times New Roman" panose="02020603050405020304" pitchFamily="18" charset="0"/>
                <a:cs typeface="Times New Roman" panose="02020603050405020304" pitchFamily="18" charset="0"/>
              </a:rPr>
              <a:t>Anh em như thể tay chân</a:t>
            </a:r>
          </a:p>
          <a:p>
            <a:pPr eaLnBrk="1" hangingPunct="1"/>
            <a:r>
              <a:rPr lang="en-US" altLang="en-VN" sz="2000" b="0" i="1">
                <a:solidFill>
                  <a:srgbClr val="FFFFFF"/>
                </a:solidFill>
                <a:latin typeface="Times New Roman" panose="02020603050405020304" pitchFamily="18" charset="0"/>
                <a:cs typeface="Times New Roman" panose="02020603050405020304" pitchFamily="18" charset="0"/>
              </a:rPr>
              <a:t>Anh em hòa thuận hai thân vui vầy</a:t>
            </a:r>
            <a:endParaRPr lang="vi-VN" altLang="en-VN" sz="2000" b="0" i="1">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733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1271</Words>
  <Application>Microsoft Macintosh PowerPoint</Application>
  <PresentationFormat>On-screen Show (4:3)</PresentationFormat>
  <Paragraphs>115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Hà Hoàng</cp:lastModifiedBy>
  <cp:revision>22</cp:revision>
  <dcterms:created xsi:type="dcterms:W3CDTF">2019-01-16T20:30:23Z</dcterms:created>
  <dcterms:modified xsi:type="dcterms:W3CDTF">2021-01-05T03:52:01Z</dcterms:modified>
</cp:coreProperties>
</file>