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3"/>
  </p:notesMasterIdLst>
  <p:sldIdLst>
    <p:sldId id="361" r:id="rId2"/>
    <p:sldId id="363" r:id="rId3"/>
    <p:sldId id="310" r:id="rId4"/>
    <p:sldId id="314" r:id="rId5"/>
    <p:sldId id="315" r:id="rId6"/>
    <p:sldId id="316" r:id="rId7"/>
    <p:sldId id="318" r:id="rId8"/>
    <p:sldId id="319" r:id="rId9"/>
    <p:sldId id="320" r:id="rId10"/>
    <p:sldId id="364" r:id="rId11"/>
    <p:sldId id="321" r:id="rId12"/>
    <p:sldId id="322" r:id="rId13"/>
    <p:sldId id="366" r:id="rId14"/>
    <p:sldId id="367" r:id="rId15"/>
    <p:sldId id="368" r:id="rId16"/>
    <p:sldId id="369" r:id="rId17"/>
    <p:sldId id="371" r:id="rId18"/>
    <p:sldId id="372" r:id="rId19"/>
    <p:sldId id="373" r:id="rId20"/>
    <p:sldId id="370" r:id="rId21"/>
    <p:sldId id="30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8-10T10:16:29.387"/>
    </inkml:context>
    <inkml:brush xml:id="br0">
      <inkml:brushProperty name="width" value="0.05292" units="cm"/>
      <inkml:brushProperty name="height" value="0.05292" units="cm"/>
      <inkml:brushProperty name="color" value="#FF0000"/>
    </inkml:brush>
  </inkml:definitions>
  <inkml:trace contextRef="#ctx0" brushRef="#br0">9871 17723 31 0,'0'8'201'16,"0"0"-10"-16,0-2-89 0,0 2-128 16,0-4-86-16,0 5-52 0,0-3-25 0</inkml:trace>
  <inkml:trace contextRef="#ctx0" brushRef="#br0" timeOffset="1">26222 4222 135 0,'126'-75'82'0,"-24"19"-39"0,-17-3-89 16,-7 16-110-16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9/13/2021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4.bin"/><Relationship Id="rId18" Type="http://schemas.openxmlformats.org/officeDocument/2006/relationships/image" Target="../media/image22.wmf"/><Relationship Id="rId3" Type="http://schemas.openxmlformats.org/officeDocument/2006/relationships/image" Target="../media/image23.jpg"/><Relationship Id="rId7" Type="http://schemas.openxmlformats.org/officeDocument/2006/relationships/image" Target="../media/image17.wmf"/><Relationship Id="rId12" Type="http://schemas.openxmlformats.org/officeDocument/2006/relationships/image" Target="../media/image19.wmf"/><Relationship Id="rId17" Type="http://schemas.openxmlformats.org/officeDocument/2006/relationships/oleObject" Target="../embeddings/oleObject6.bin"/><Relationship Id="rId2" Type="http://schemas.openxmlformats.org/officeDocument/2006/relationships/slideLayout" Target="../slideLayouts/slideLayout12.xml"/><Relationship Id="rId16" Type="http://schemas.openxmlformats.org/officeDocument/2006/relationships/image" Target="../media/image21.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25.png"/><Relationship Id="rId15" Type="http://schemas.openxmlformats.org/officeDocument/2006/relationships/oleObject" Target="../embeddings/oleObject5.bin"/><Relationship Id="rId10" Type="http://schemas.openxmlformats.org/officeDocument/2006/relationships/image" Target="../media/image18.wmf"/><Relationship Id="rId4" Type="http://schemas.openxmlformats.org/officeDocument/2006/relationships/image" Target="../media/image24.png"/><Relationship Id="rId9" Type="http://schemas.openxmlformats.org/officeDocument/2006/relationships/oleObject" Target="../embeddings/oleObject2.bin"/><Relationship Id="rId14"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openxmlformats.org/officeDocument/2006/relationships/notesSlide" Target="../notesSlides/notesSlide2.xml"/><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8.wmf"/><Relationship Id="rId5" Type="http://schemas.openxmlformats.org/officeDocument/2006/relationships/image" Target="../media/image30.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57" t="8928" r="49905" b="8482"/>
          <a:stretch/>
        </p:blipFill>
        <p:spPr>
          <a:xfrm>
            <a:off x="470263" y="3344094"/>
            <a:ext cx="3518264" cy="4476205"/>
          </a:xfrm>
          <a:prstGeom prst="rect">
            <a:avLst/>
          </a:prstGeom>
          <a:blipFill>
            <a:blip r:embed="rId4"/>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nh</a:t>
            </a:r>
            <a:r>
              <a:rPr lang="en-US" sz="2400">
                <a:latin typeface="+mj-lt"/>
              </a:rPr>
              <a:t>ở</a:t>
            </a:r>
            <a:r>
              <a:rPr lang="vi-VN" sz="2400">
                <a:latin typeface="+mj-lt"/>
              </a:rPr>
              <a:t> "Học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p>
        </p:txBody>
      </p:sp>
    </p:spTree>
    <p:extLst>
      <p:ext uri="{BB962C8B-B14F-4D97-AF65-F5344CB8AC3E}">
        <p14:creationId xmlns:p14="http://schemas.microsoft.com/office/powerpoint/2010/main" val="24324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p14:bwMode="auto" r:id="rId4">
            <p14:nvContentPartPr>
              <p14:cNvPr id="29" name="Ink 28"/>
              <p14:cNvContentPartPr/>
              <p14:nvPr/>
            </p14:nvContentPartPr>
            <p14:xfrm>
              <a:off x="3453973" y="761017"/>
              <a:ext cx="6027264" cy="4962384"/>
            </p14:xfrm>
          </p:contentPart>
        </mc:Choice>
        <mc:Fallback xmlns="">
          <p:pic>
            <p:nvPicPr>
              <p:cNvPr id="29" name="Ink 28"/>
              <p:cNvPicPr/>
              <p:nvPr/>
            </p:nvPicPr>
            <p:blipFill>
              <a:blip r:embed="rId5"/>
              <a:stretch>
                <a:fillRect/>
              </a:stretch>
            </p:blipFill>
            <p:spPr>
              <a:xfrm>
                <a:off x="3450733" y="758497"/>
                <a:ext cx="6033024" cy="4967424"/>
              </a:xfrm>
              <a:prstGeom prst="rect">
                <a:avLst/>
              </a:prstGeom>
            </p:spPr>
          </p:pic>
        </mc:Fallback>
      </mc:AlternateContent>
    </p:spTree>
    <p:extLst>
      <p:ext uri="{BB962C8B-B14F-4D97-AF65-F5344CB8AC3E}">
        <p14:creationId xmlns:p14="http://schemas.microsoft.com/office/powerpoint/2010/main" val="42406009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8" name="TextBox 177"/>
              <p:cNvSpPr txBox="1"/>
              <p:nvPr/>
            </p:nvSpPr>
            <p:spPr>
              <a:xfrm>
                <a:off x="2042884" y="1907770"/>
                <a:ext cx="10022149" cy="4475071"/>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Viết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t>
                </a:r>
                <a:r>
                  <a:rPr lang="en-US" sz="2880" b="1" dirty="0" smtClean="0">
                    <a:solidFill>
                      <a:prstClr val="black"/>
                    </a:solidFill>
                    <a:latin typeface="Times New Roman" pitchFamily="18" charset="0"/>
                    <a:cs typeface="Times New Roman" pitchFamily="18" charset="0"/>
                  </a:rPr>
                  <a:t>A </a:t>
                </a:r>
                <a:r>
                  <a:rPr lang="en-US" sz="2880" b="1" dirty="0">
                    <a:solidFill>
                      <a:prstClr val="black"/>
                    </a:solidFill>
                    <a:latin typeface="Times New Roman" pitchFamily="18" charset="0"/>
                    <a:cs typeface="Times New Roman" pitchFamily="18" charset="0"/>
                  </a:rPr>
                  <a:t>=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r>
                  <a:rPr lang="nl-NL" sz="2880" dirty="0" smtClean="0">
                    <a:solidFill>
                      <a:prstClr val="black"/>
                    </a:solidFill>
                    <a:latin typeface="Times New Roman"/>
                    <a:ea typeface="Calibri"/>
                  </a:rPr>
                  <a:t>}</a:t>
                </a:r>
              </a:p>
              <a:p>
                <a:pPr lvl="0">
                  <a:lnSpc>
                    <a:spcPct val="150000"/>
                  </a:lnSpc>
                  <a:spcAft>
                    <a:spcPts val="1200"/>
                  </a:spcAft>
                </a:pPr>
                <a:r>
                  <a:rPr lang="en-US" sz="2880" b="1" dirty="0">
                    <a:solidFill>
                      <a:prstClr val="black"/>
                    </a:solidFill>
                    <a:latin typeface="Times New Roman" pitchFamily="18" charset="0"/>
                    <a:cs typeface="Times New Roman" pitchFamily="18" charset="0"/>
                  </a:rPr>
                  <a:t>A = </a:t>
                </a:r>
                <a:r>
                  <a:rPr lang="nl-NL" sz="2880" dirty="0">
                    <a:solidFill>
                      <a:prstClr val="black"/>
                    </a:solidFill>
                    <a:latin typeface="Times New Roman"/>
                    <a:ea typeface="Calibri"/>
                  </a:rPr>
                  <a:t>{ </a:t>
                </a:r>
                <a:r>
                  <a:rPr lang="nl-NL" sz="2880" dirty="0" smtClean="0">
                    <a:solidFill>
                      <a:prstClr val="black"/>
                    </a:solidFill>
                    <a:latin typeface="Times New Roman"/>
                    <a:ea typeface="Calibri"/>
                  </a:rPr>
                  <a:t>0;1;2;3;4}</a:t>
                </a:r>
                <a:endParaRPr lang="nl-NL" sz="2880" dirty="0">
                  <a:solidFill>
                    <a:prstClr val="black"/>
                  </a:solidFill>
                  <a:latin typeface="Times New Roman"/>
                  <a:ea typeface="Calibri"/>
                </a:endParaRPr>
              </a:p>
              <a:p>
                <a:pPr>
                  <a:lnSpc>
                    <a:spcPct val="150000"/>
                  </a:lnSpc>
                  <a:spcAft>
                    <a:spcPts val="1200"/>
                  </a:spcAft>
                </a:pPr>
                <a:r>
                  <a:rPr lang="nl-NL" sz="2880" dirty="0" smtClean="0">
                    <a:solidFill>
                      <a:prstClr val="black"/>
                    </a:solidFill>
                    <a:latin typeface="Times New Roman"/>
                    <a:ea typeface="Calibri"/>
                  </a:rPr>
                  <a:t> </a:t>
                </a:r>
                <a:r>
                  <a:rPr lang="nl-NL" sz="2880" dirty="0">
                    <a:solidFill>
                      <a:prstClr val="black"/>
                    </a:solidFill>
                    <a:latin typeface="Times New Roman"/>
                    <a:ea typeface="Calibri"/>
                  </a:rPr>
                  <a:t>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5</a:t>
                </a:r>
                <a:r>
                  <a:rPr lang="nl-NL" sz="2880" dirty="0" smtClean="0">
                    <a:solidFill>
                      <a:prstClr val="black"/>
                    </a:solidFill>
                    <a:latin typeface="Times New Roman"/>
                    <a:ea typeface="Calibri"/>
                  </a:rPr>
                  <a:t>}</a:t>
                </a:r>
              </a:p>
              <a:p>
                <a:pPr lvl="0">
                  <a:lnSpc>
                    <a:spcPct val="150000"/>
                  </a:lnSpc>
                  <a:spcAft>
                    <a:spcPts val="1200"/>
                  </a:spcAft>
                </a:pPr>
                <a:r>
                  <a:rPr lang="en-US" sz="2880" b="1" dirty="0" smtClean="0">
                    <a:solidFill>
                      <a:prstClr val="black"/>
                    </a:solidFill>
                    <a:latin typeface="Times New Roman" pitchFamily="18" charset="0"/>
                    <a:cs typeface="Times New Roman" pitchFamily="18" charset="0"/>
                  </a:rPr>
                  <a:t>B </a:t>
                </a:r>
                <a:r>
                  <a:rPr lang="en-US" sz="2880" b="1" dirty="0">
                    <a:solidFill>
                      <a:prstClr val="black"/>
                    </a:solidFill>
                    <a:latin typeface="Times New Roman" pitchFamily="18" charset="0"/>
                    <a:cs typeface="Times New Roman" pitchFamily="18" charset="0"/>
                  </a:rPr>
                  <a:t>= </a:t>
                </a:r>
                <a:r>
                  <a:rPr lang="nl-NL" sz="2880" dirty="0">
                    <a:solidFill>
                      <a:prstClr val="black"/>
                    </a:solidFill>
                    <a:latin typeface="Times New Roman"/>
                    <a:ea typeface="Calibri"/>
                  </a:rPr>
                  <a:t>{ </a:t>
                </a:r>
                <a:r>
                  <a:rPr lang="nl-NL" sz="2880" dirty="0" smtClean="0">
                    <a:solidFill>
                      <a:prstClr val="black"/>
                    </a:solidFill>
                    <a:latin typeface="Times New Roman"/>
                    <a:ea typeface="Calibri"/>
                  </a:rPr>
                  <a:t>1;2;3;4}</a:t>
                </a:r>
                <a:endParaRPr lang="nl-NL" sz="2880" dirty="0">
                  <a:solidFill>
                    <a:prstClr val="black"/>
                  </a:solidFill>
                  <a:latin typeface="Times New Roman"/>
                  <a:ea typeface="Calibri"/>
                </a:endParaRPr>
              </a:p>
              <a:p>
                <a:pPr>
                  <a:lnSpc>
                    <a:spcPct val="150000"/>
                  </a:lnSpc>
                  <a:spcAft>
                    <a:spcPts val="1200"/>
                  </a:spcAft>
                </a:pPr>
                <a:endParaRPr lang="nl-NL" sz="2880" dirty="0">
                  <a:solidFill>
                    <a:prstClr val="black"/>
                  </a:solidFill>
                  <a:latin typeface="Times New Roman"/>
                  <a:ea typeface="Calibri"/>
                </a:endParaRPr>
              </a:p>
            </p:txBody>
          </p:sp>
        </mc:Choice>
        <mc:Fallback>
          <p:sp>
            <p:nvSpPr>
              <p:cNvPr id="178" name="TextBox 177"/>
              <p:cNvSpPr txBox="1">
                <a:spLocks noRot="1" noChangeAspect="1" noMove="1" noResize="1" noEditPoints="1" noAdjustHandles="1" noChangeArrowheads="1" noChangeShapeType="1" noTextEdit="1"/>
              </p:cNvSpPr>
              <p:nvPr/>
            </p:nvSpPr>
            <p:spPr>
              <a:xfrm>
                <a:off x="2042884" y="1907770"/>
                <a:ext cx="10022149" cy="4475071"/>
              </a:xfrm>
              <a:prstGeom prst="rect">
                <a:avLst/>
              </a:prstGeom>
              <a:blipFill>
                <a:blip r:embed="rId3"/>
                <a:stretch>
                  <a:fillRect l="-1277" t="-1499"/>
                </a:stretch>
              </a:blipFill>
            </p:spPr>
            <p:txBody>
              <a:bodyPr/>
              <a:lstStyle/>
              <a:p>
                <a:r>
                  <a:rPr lang="en-US">
                    <a:noFill/>
                  </a:rPr>
                  <a:t> </a:t>
                </a:r>
              </a:p>
            </p:txBody>
          </p:sp>
        </mc:Fallback>
      </mc:AlternateContent>
      <p:sp>
        <p:nvSpPr>
          <p:cNvPr id="4" name="Rectangle 3"/>
          <p:cNvSpPr/>
          <p:nvPr/>
        </p:nvSpPr>
        <p:spPr>
          <a:xfrm>
            <a:off x="5828138" y="349640"/>
            <a:ext cx="3001527" cy="609398"/>
          </a:xfrm>
          <a:prstGeom prst="rect">
            <a:avLst/>
          </a:prstGeom>
        </p:spPr>
        <p:txBody>
          <a:bodyPr wrap="none">
            <a:spAutoFit/>
          </a:bodyPr>
          <a:lstStyle/>
          <a:p>
            <a:pPr algn="ctr"/>
            <a:r>
              <a:rPr lang="en-US" sz="3360" b="1" u="sng" dirty="0">
                <a:solidFill>
                  <a:prstClr val="black"/>
                </a:solidFill>
                <a:latin typeface="SVN-A Love Of Thunder" panose="02040603050506020204" pitchFamily="18" charset="0"/>
                <a:cs typeface="Times New Roman" pitchFamily="18" charset="0"/>
              </a:rPr>
              <a:t>LUYỆN TẬP 2</a:t>
            </a:r>
          </a:p>
        </p:txBody>
      </p:sp>
    </p:spTree>
    <p:extLst>
      <p:ext uri="{BB962C8B-B14F-4D97-AF65-F5344CB8AC3E}">
        <p14:creationId xmlns:p14="http://schemas.microsoft.com/office/powerpoint/2010/main" val="9985156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1" end="1"/>
                                            </p:txEl>
                                          </p:spTgt>
                                        </p:tgtEl>
                                        <p:attrNameLst>
                                          <p:attrName>style.visibility</p:attrName>
                                        </p:attrNameLst>
                                      </p:cBhvr>
                                      <p:to>
                                        <p:strVal val="visible"/>
                                      </p:to>
                                    </p:set>
                                    <p:anim calcmode="lin" valueType="num">
                                      <p:cBhvr additive="base">
                                        <p:cTn id="7" dur="500" fill="hold"/>
                                        <p:tgtEl>
                                          <p:spTgt spid="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3" end="3"/>
                                            </p:txEl>
                                          </p:spTgt>
                                        </p:tgtEl>
                                        <p:attrNameLst>
                                          <p:attrName>style.visibility</p:attrName>
                                        </p:attrNameLst>
                                      </p:cBhvr>
                                      <p:to>
                                        <p:strVal val="visible"/>
                                      </p:to>
                                    </p:set>
                                    <p:anim calcmode="lin" valueType="num">
                                      <p:cBhvr additive="base">
                                        <p:cTn id="13" dur="500" fill="hold"/>
                                        <p:tgtEl>
                                          <p:spTgt spid="17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
                                            <p:txEl>
                                              <p:pRg st="2" end="2"/>
                                            </p:txEl>
                                          </p:spTgt>
                                        </p:tgtEl>
                                        <p:attrNameLst>
                                          <p:attrName>style.visibility</p:attrName>
                                        </p:attrNameLst>
                                      </p:cBhvr>
                                      <p:to>
                                        <p:strVal val="visible"/>
                                      </p:to>
                                    </p:set>
                                    <p:anim calcmode="lin" valueType="num">
                                      <p:cBhvr additive="base">
                                        <p:cTn id="19"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4" end="4"/>
                                            </p:txEl>
                                          </p:spTgt>
                                        </p:tgtEl>
                                        <p:attrNameLst>
                                          <p:attrName>style.visibility</p:attrName>
                                        </p:attrNameLst>
                                      </p:cBhvr>
                                      <p:to>
                                        <p:strVal val="visible"/>
                                      </p:to>
                                    </p:set>
                                    <p:anim calcmode="lin" valueType="num">
                                      <p:cBhvr additive="base">
                                        <p:cTn id="25" dur="500" fill="hold"/>
                                        <p:tgtEl>
                                          <p:spTgt spid="1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a:ea typeface="Times New Roman"/>
              </a:rPr>
              <a:t>Cách</a:t>
            </a:r>
            <a:r>
              <a:rPr lang="en-US" dirty="0" smtClean="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en-US" sz="3840" kern="0" dirty="0" smtClean="0">
                <a:solidFill>
                  <a:prstClr val="black"/>
                </a:solidFill>
                <a:latin typeface="Times New Roman" panose="02020603050405020304" pitchFamily="18" charset="0"/>
              </a:rPr>
              <a:t>A.</a:t>
            </a:r>
            <a:r>
              <a:rPr lang="en-US" sz="5280" dirty="0" smtClean="0">
                <a:solidFill>
                  <a:prstClr val="black"/>
                </a:solidFill>
                <a:latin typeface="Calibri Light"/>
                <a:ea typeface="+mj-ea"/>
                <a:cs typeface="Times New Roman" panose="02020603050405020304" pitchFamily="18" charset="0"/>
              </a:rPr>
              <a:t> </a:t>
            </a:r>
            <a:r>
              <a:rPr lang="en-US" sz="3840" dirty="0">
                <a:solidFill>
                  <a:srgbClr val="000000"/>
                </a:solidFill>
                <a:latin typeface="Times New Roman"/>
                <a:ea typeface="Times New Roman"/>
                <a:cs typeface="Times New Roman"/>
              </a:rPr>
              <a:t>A = [1; 2; 3; 4]     </a:t>
            </a:r>
            <a:endParaRPr lang="en-US" sz="3840" dirty="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8"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dirty="0">
                <a:latin typeface="Times New Roman" panose="02020603050405020304" pitchFamily="18" charset="0"/>
                <a:cs typeface="Times New Roman" panose="02020603050405020304" pitchFamily="18" charset="0"/>
              </a:rPr>
              <a:t>HD: </a:t>
            </a:r>
          </a:p>
          <a:p>
            <a:pPr>
              <a:lnSpc>
                <a:spcPct val="150000"/>
              </a:lnSpc>
            </a:pP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Tập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hợp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gồm</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các</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số</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có</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trong</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hình</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quả</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trứng</a:t>
            </a:r>
            <a:r>
              <a:rPr lang="en-US" sz="3360" dirty="0">
                <a:solidFill>
                  <a:srgbClr val="FF0000"/>
                </a:solidFill>
                <a:latin typeface="Times New Roman" panose="02020603050405020304" pitchFamily="18" charset="0"/>
                <a:cs typeface="Times New Roman" panose="02020603050405020304" pitchFamily="18" charset="0"/>
              </a:rPr>
              <a:t>: 1;4;8;9</a:t>
            </a:r>
          </a:p>
          <a:p>
            <a:pPr>
              <a:lnSpc>
                <a:spcPct val="150000"/>
              </a:lnSpc>
            </a:pP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Tập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hợp</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gồm</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các</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số</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không</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trong</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hình</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quả</a:t>
            </a:r>
            <a:r>
              <a:rPr lang="en-US" sz="3360" dirty="0">
                <a:solidFill>
                  <a:srgbClr val="FF0000"/>
                </a:solidFill>
                <a:latin typeface="Times New Roman" panose="02020603050405020304" pitchFamily="18" charset="0"/>
                <a:cs typeface="Times New Roman" panose="02020603050405020304" pitchFamily="18" charset="0"/>
              </a:rPr>
              <a:t> </a:t>
            </a:r>
            <a:r>
              <a:rPr lang="en-US" sz="3360" dirty="0" err="1">
                <a:solidFill>
                  <a:srgbClr val="FF0000"/>
                </a:solidFill>
                <a:latin typeface="Times New Roman" panose="02020603050405020304" pitchFamily="18" charset="0"/>
                <a:cs typeface="Times New Roman" panose="02020603050405020304" pitchFamily="18" charset="0"/>
              </a:rPr>
              <a:t>trứng</a:t>
            </a:r>
            <a:r>
              <a:rPr lang="en-US" sz="3360" dirty="0">
                <a:solidFill>
                  <a:srgbClr val="FF0000"/>
                </a:solidFill>
                <a:latin typeface="Times New Roman" panose="02020603050405020304" pitchFamily="18" charset="0"/>
                <a:cs typeface="Times New Roman" panose="02020603050405020304" pitchFamily="18" charset="0"/>
              </a:rPr>
              <a:t>: 7</a:t>
            </a:r>
          </a:p>
        </p:txBody>
      </p:sp>
      <p:pic>
        <p:nvPicPr>
          <p:cNvPr id="1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54"/>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barn(inVertical)">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barn(inVertical)">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dirty="0">
                <a:solidFill>
                  <a:schemeClr val="accent6"/>
                </a:solidFill>
                <a:latin typeface="SVN-A Love Of Thunder" panose="02040603050506020204" pitchFamily="18" charset="0"/>
                <a:cs typeface="Times New Roman" panose="02020603050405020304" pitchFamily="18" charset="0"/>
              </a:rPr>
              <a:t>GHI NHỚ:</a:t>
            </a:r>
            <a:endParaRPr lang="en-US" sz="2880" dirty="0">
              <a:solidFill>
                <a:schemeClr val="accent6"/>
              </a:solidFill>
              <a:latin typeface="Times New Roman" panose="02020603050405020304" pitchFamily="18" charset="0"/>
              <a:cs typeface="Times New Roman" panose="02020603050405020304" pitchFamily="18" charset="0"/>
            </a:endParaRPr>
          </a:p>
          <a:p>
            <a:r>
              <a:rPr lang="en-US" sz="2880" dirty="0">
                <a:solidFill>
                  <a:schemeClr val="accent6"/>
                </a:solidFill>
                <a:latin typeface="Times New Roman" panose="02020603050405020304" pitchFamily="18" charset="0"/>
                <a:cs typeface="Times New Roman" panose="02020603050405020304" pitchFamily="18" charset="0"/>
              </a:rPr>
              <a:t> </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Một</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tập</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hợp</a:t>
            </a:r>
            <a:r>
              <a:rPr lang="en-US" sz="2880" dirty="0">
                <a:solidFill>
                  <a:srgbClr val="FF0000"/>
                </a:solidFill>
                <a:latin typeface="Times New Roman" panose="02020603050405020304" pitchFamily="18" charset="0"/>
                <a:cs typeface="Times New Roman" panose="02020603050405020304" pitchFamily="18" charset="0"/>
              </a:rPr>
              <a:t> ( </a:t>
            </a:r>
            <a:r>
              <a:rPr lang="en-US" sz="2880" dirty="0" err="1">
                <a:solidFill>
                  <a:srgbClr val="FF0000"/>
                </a:solidFill>
                <a:latin typeface="Times New Roman" panose="02020603050405020304" pitchFamily="18" charset="0"/>
                <a:cs typeface="Times New Roman" panose="02020603050405020304" pitchFamily="18" charset="0"/>
              </a:rPr>
              <a:t>gọi</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tắt</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tập</a:t>
            </a:r>
            <a:r>
              <a:rPr lang="en-US" sz="2880" dirty="0">
                <a:solidFill>
                  <a:srgbClr val="FF0000"/>
                </a:solidFill>
                <a:latin typeface="Times New Roman" panose="02020603050405020304" pitchFamily="18" charset="0"/>
                <a:cs typeface="Times New Roman" panose="02020603050405020304" pitchFamily="18" charset="0"/>
              </a:rPr>
              <a:t> ) </a:t>
            </a:r>
            <a:r>
              <a:rPr lang="en-US" sz="2880" dirty="0" err="1">
                <a:solidFill>
                  <a:srgbClr val="FF0000"/>
                </a:solidFill>
                <a:latin typeface="Times New Roman" panose="02020603050405020304" pitchFamily="18" charset="0"/>
                <a:cs typeface="Times New Roman" panose="02020603050405020304" pitchFamily="18" charset="0"/>
              </a:rPr>
              <a:t>bao</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gồm</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những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đối</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tượng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nhất</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định</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Các</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đối</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tượng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ấy</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được</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gọi</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những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phần</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tử</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của</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tập</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hợp</a:t>
            </a:r>
            <a:r>
              <a:rPr lang="en-US" sz="2880"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396" name="TextBox 395"/>
              <p:cNvSpPr txBox="1"/>
              <p:nvPr/>
            </p:nvSpPr>
            <p:spPr>
              <a:xfrm>
                <a:off x="720709" y="3673391"/>
                <a:ext cx="8817429" cy="2751522"/>
              </a:xfrm>
              <a:prstGeom prst="rect">
                <a:avLst/>
              </a:prstGeom>
              <a:noFill/>
            </p:spPr>
            <p:txBody>
              <a:bodyPr wrap="square" rtlCol="0">
                <a:spAutoFit/>
              </a:bodyPr>
              <a:lstStyle/>
              <a:p>
                <a:pPr>
                  <a:lnSpc>
                    <a:spcPct val="150000"/>
                  </a:lnSpc>
                </a:pPr>
                <a:r>
                  <a:rPr lang="en-US" sz="2880" dirty="0" smtClean="0">
                    <a:solidFill>
                      <a:srgbClr val="FF0000"/>
                    </a:solidFill>
                    <a:latin typeface="Times New Roman" panose="02020603050405020304" pitchFamily="18" charset="0"/>
                    <a:cs typeface="Times New Roman" panose="02020603050405020304" pitchFamily="18" charset="0"/>
                  </a:rPr>
                  <a:t>- x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một</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phần</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tử</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của</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tập</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hợp</a:t>
                </a:r>
                <a:r>
                  <a:rPr lang="en-US" sz="2880" dirty="0">
                    <a:solidFill>
                      <a:srgbClr val="FF0000"/>
                    </a:solidFill>
                    <a:latin typeface="Times New Roman" panose="02020603050405020304" pitchFamily="18" charset="0"/>
                    <a:cs typeface="Times New Roman" panose="02020603050405020304" pitchFamily="18" charset="0"/>
                  </a:rPr>
                  <a:t> A. </a:t>
                </a:r>
                <a:r>
                  <a:rPr lang="en-US" sz="2880" dirty="0" err="1">
                    <a:solidFill>
                      <a:srgbClr val="FF0000"/>
                    </a:solidFill>
                    <a:latin typeface="Times New Roman" panose="02020603050405020304" pitchFamily="18" charset="0"/>
                    <a:cs typeface="Times New Roman" panose="02020603050405020304" pitchFamily="18" charset="0"/>
                  </a:rPr>
                  <a:t>Kí</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hiệu</a:t>
                </a:r>
                <a:r>
                  <a:rPr lang="en-US" sz="2880" dirty="0">
                    <a:solidFill>
                      <a:srgbClr val="FF0000"/>
                    </a:solidFill>
                    <a:latin typeface="Times New Roman" panose="02020603050405020304" pitchFamily="18" charset="0"/>
                    <a:cs typeface="Times New Roman" panose="02020603050405020304" pitchFamily="18" charset="0"/>
                  </a:rPr>
                  <a:t> x </a:t>
                </a:r>
                <a14:m>
                  <m:oMath xmlns:m="http://schemas.openxmlformats.org/officeDocument/2006/math">
                    <m:r>
                      <a:rPr lang="en-US" sz="288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8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288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Đọc</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x </a:t>
                </a:r>
                <a:r>
                  <a:rPr lang="en-US" sz="2880" dirty="0" err="1">
                    <a:solidFill>
                      <a:srgbClr val="FF0000"/>
                    </a:solidFill>
                    <a:latin typeface="Times New Roman" panose="02020603050405020304" pitchFamily="18" charset="0"/>
                    <a:cs typeface="Times New Roman" panose="02020603050405020304" pitchFamily="18" charset="0"/>
                  </a:rPr>
                  <a:t>thuộc</a:t>
                </a:r>
                <a:r>
                  <a:rPr lang="en-US" sz="2880" dirty="0">
                    <a:solidFill>
                      <a:srgbClr val="FF0000"/>
                    </a:solidFill>
                    <a:latin typeface="Times New Roman" panose="02020603050405020304" pitchFamily="18" charset="0"/>
                    <a:cs typeface="Times New Roman" panose="02020603050405020304" pitchFamily="18" charset="0"/>
                  </a:rPr>
                  <a:t> A</a:t>
                </a:r>
              </a:p>
              <a:p>
                <a:pPr>
                  <a:lnSpc>
                    <a:spcPct val="150000"/>
                  </a:lnSpc>
                </a:pPr>
                <a:r>
                  <a:rPr lang="en-US" sz="2880" dirty="0">
                    <a:solidFill>
                      <a:srgbClr val="FF0000"/>
                    </a:solidFill>
                    <a:latin typeface="Times New Roman" panose="02020603050405020304" pitchFamily="18" charset="0"/>
                    <a:cs typeface="Times New Roman" panose="02020603050405020304" pitchFamily="18" charset="0"/>
                  </a:rPr>
                  <a:t>- y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một</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phần</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tử</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không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thuộc</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tập</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hợp</a:t>
                </a:r>
                <a:r>
                  <a:rPr lang="en-US" sz="2880" dirty="0">
                    <a:solidFill>
                      <a:srgbClr val="FF0000"/>
                    </a:solidFill>
                    <a:latin typeface="Times New Roman" panose="02020603050405020304" pitchFamily="18" charset="0"/>
                    <a:cs typeface="Times New Roman" panose="02020603050405020304" pitchFamily="18" charset="0"/>
                  </a:rPr>
                  <a:t> A. </a:t>
                </a:r>
                <a:r>
                  <a:rPr lang="en-US" sz="2880" dirty="0" err="1">
                    <a:solidFill>
                      <a:srgbClr val="FF0000"/>
                    </a:solidFill>
                    <a:latin typeface="Times New Roman" panose="02020603050405020304" pitchFamily="18" charset="0"/>
                    <a:cs typeface="Times New Roman" panose="02020603050405020304" pitchFamily="18" charset="0"/>
                  </a:rPr>
                  <a:t>Kí</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hiệu</a:t>
                </a:r>
                <a:r>
                  <a:rPr lang="en-US" sz="2880"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Đọc</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là</a:t>
                </a:r>
                <a:r>
                  <a:rPr lang="en-US" sz="2880" dirty="0">
                    <a:solidFill>
                      <a:srgbClr val="FF0000"/>
                    </a:solidFill>
                    <a:latin typeface="Times New Roman" panose="02020603050405020304" pitchFamily="18" charset="0"/>
                    <a:cs typeface="Times New Roman" panose="02020603050405020304" pitchFamily="18" charset="0"/>
                  </a:rPr>
                  <a:t> y </a:t>
                </a:r>
                <a:r>
                  <a:rPr lang="en-US" sz="2880" dirty="0" err="1">
                    <a:solidFill>
                      <a:srgbClr val="FF0000"/>
                    </a:solidFill>
                    <a:latin typeface="Times New Roman" panose="02020603050405020304" pitchFamily="18" charset="0"/>
                    <a:cs typeface="Times New Roman" panose="02020603050405020304" pitchFamily="18" charset="0"/>
                  </a:rPr>
                  <a:t>không</a:t>
                </a:r>
                <a:r>
                  <a:rPr lang="en-US" sz="2880" dirty="0">
                    <a:solidFill>
                      <a:srgbClr val="FF0000"/>
                    </a:solidFill>
                    <a:latin typeface="Times New Roman" panose="02020603050405020304" pitchFamily="18" charset="0"/>
                    <a:cs typeface="Times New Roman" panose="02020603050405020304" pitchFamily="18" charset="0"/>
                  </a:rPr>
                  <a:t> </a:t>
                </a:r>
                <a:r>
                  <a:rPr lang="en-US" sz="2880" dirty="0" err="1">
                    <a:solidFill>
                      <a:srgbClr val="FF0000"/>
                    </a:solidFill>
                    <a:latin typeface="Times New Roman" panose="02020603050405020304" pitchFamily="18" charset="0"/>
                    <a:cs typeface="Times New Roman" panose="02020603050405020304" pitchFamily="18" charset="0"/>
                  </a:rPr>
                  <a:t>thuộc</a:t>
                </a:r>
                <a:r>
                  <a:rPr lang="en-US" sz="2880" dirty="0">
                    <a:solidFill>
                      <a:srgbClr val="FF0000"/>
                    </a:solidFill>
                    <a:latin typeface="Times New Roman" panose="02020603050405020304" pitchFamily="18" charset="0"/>
                    <a:cs typeface="Times New Roman" panose="02020603050405020304" pitchFamily="18" charset="0"/>
                  </a:rPr>
                  <a:t> A</a:t>
                </a:r>
              </a:p>
            </p:txBody>
          </p:sp>
        </mc:Choice>
        <mc:Fallback>
          <p:sp>
            <p:nvSpPr>
              <p:cNvPr id="396" name="TextBox 395"/>
              <p:cNvSpPr txBox="1">
                <a:spLocks noRot="1" noChangeAspect="1" noMove="1" noResize="1" noEditPoints="1" noAdjustHandles="1" noChangeArrowheads="1" noChangeShapeType="1" noTextEdit="1"/>
              </p:cNvSpPr>
              <p:nvPr/>
            </p:nvSpPr>
            <p:spPr>
              <a:xfrm>
                <a:off x="720709" y="3673391"/>
                <a:ext cx="8817429" cy="2751522"/>
              </a:xfrm>
              <a:prstGeom prst="rect">
                <a:avLst/>
              </a:prstGeom>
              <a:blipFill>
                <a:blip r:embed="rId5"/>
                <a:stretch>
                  <a:fillRect l="-1451"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45" name="Equation" r:id="rId6" imgW="711000" imgH="342720" progId="Equation.DSMT4">
                  <p:embed/>
                </p:oleObj>
              </mc:Choice>
              <mc:Fallback>
                <p:oleObj name="Equation" r:id="rId6" imgW="711000" imgH="342720" progId="Equation.DSMT4">
                  <p:embed/>
                  <p:pic>
                    <p:nvPicPr>
                      <p:cNvPr id="0" name=""/>
                      <p:cNvPicPr/>
                      <p:nvPr/>
                    </p:nvPicPr>
                    <p:blipFill>
                      <a:blip r:embed="rId7"/>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854"/>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46" name="Equation" r:id="rId9" imgW="419040" imgH="164880" progId="Equation.DSMT4">
                  <p:embed/>
                </p:oleObj>
              </mc:Choice>
              <mc:Fallback>
                <p:oleObj name="Equation" r:id="rId9" imgW="419040" imgH="164880" progId="Equation.DSMT4">
                  <p:embed/>
                  <p:pic>
                    <p:nvPicPr>
                      <p:cNvPr id="2" name="Object 1"/>
                      <p:cNvPicPr>
                        <a:picLocks noChangeAspect="1" noChangeArrowheads="1"/>
                      </p:cNvPicPr>
                      <p:nvPr/>
                    </p:nvPicPr>
                    <p:blipFill>
                      <a:blip r:embed="rId10"/>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47" name="Equation" r:id="rId11" imgW="419040" imgH="177480" progId="Equation.DSMT4">
                  <p:embed/>
                </p:oleObj>
              </mc:Choice>
              <mc:Fallback>
                <p:oleObj name="Equation" r:id="rId11" imgW="419040" imgH="177480" progId="Equation.DSMT4">
                  <p:embed/>
                  <p:pic>
                    <p:nvPicPr>
                      <p:cNvPr id="3" name="Object 2"/>
                      <p:cNvPicPr>
                        <a:picLocks noChangeAspect="1" noChangeArrowheads="1"/>
                      </p:cNvPicPr>
                      <p:nvPr/>
                    </p:nvPicPr>
                    <p:blipFill>
                      <a:blip r:embed="rId12"/>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48" name="Equation" r:id="rId13" imgW="419040" imgH="177480" progId="Equation.DSMT4">
                  <p:embed/>
                </p:oleObj>
              </mc:Choice>
              <mc:Fallback>
                <p:oleObj name="Equation" r:id="rId13" imgW="419040" imgH="177480" progId="Equation.DSMT4">
                  <p:embed/>
                  <p:pic>
                    <p:nvPicPr>
                      <p:cNvPr id="4" name="Object 3"/>
                      <p:cNvPicPr>
                        <a:picLocks noChangeAspect="1" noChangeArrowheads="1"/>
                      </p:cNvPicPr>
                      <p:nvPr/>
                    </p:nvPicPr>
                    <p:blipFill>
                      <a:blip r:embed="rId14"/>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49" name="Equation" r:id="rId15" imgW="711000" imgH="266400" progId="Equation.DSMT4">
                  <p:embed/>
                </p:oleObj>
              </mc:Choice>
              <mc:Fallback>
                <p:oleObj name="Equation" r:id="rId15" imgW="711000" imgH="266400" progId="Equation.DSMT4">
                  <p:embed/>
                  <p:pic>
                    <p:nvPicPr>
                      <p:cNvPr id="0" name=""/>
                      <p:cNvPicPr/>
                      <p:nvPr/>
                    </p:nvPicPr>
                    <p:blipFill>
                      <a:blip r:embed="rId16"/>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50" name="Equation" r:id="rId17" imgW="672840" imgH="253800" progId="Equation.DSMT4">
                  <p:embed/>
                </p:oleObj>
              </mc:Choice>
              <mc:Fallback>
                <p:oleObj name="Equation" r:id="rId17" imgW="672840" imgH="253800" progId="Equation.DSMT4">
                  <p:embed/>
                  <p:pic>
                    <p:nvPicPr>
                      <p:cNvPr id="0" name=""/>
                      <p:cNvPicPr/>
                      <p:nvPr/>
                    </p:nvPicPr>
                    <p:blipFill>
                      <a:blip r:embed="rId18"/>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barn(inVertical)">
                                      <p:cBhvr>
                                        <p:cTn id="12" dur="500"/>
                                        <p:tgtEl>
                                          <p:spTgt spid="4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500"/>
                                        <p:tgtEl>
                                          <p:spTgt spid="4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500"/>
                                        <p:tgtEl>
                                          <p:spTgt spid="3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6"/>
                                        </p:tgtEl>
                                        <p:attrNameLst>
                                          <p:attrName>style.visibility</p:attrName>
                                        </p:attrNameLst>
                                      </p:cBhvr>
                                      <p:to>
                                        <p:strVal val="visible"/>
                                      </p:to>
                                    </p:set>
                                    <p:animEffect transition="in" filter="fade">
                                      <p:cBhvr>
                                        <p:cTn id="27" dur="500"/>
                                        <p:tgtEl>
                                          <p:spTgt spid="3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gtEl>
                                        <p:attrNameLst>
                                          <p:attrName>style.visibility</p:attrName>
                                        </p:attrNameLst>
                                      </p:cBhvr>
                                      <p:to>
                                        <p:strVal val="visible"/>
                                      </p:to>
                                    </p:set>
                                    <p:animEffect transition="in" filter="fade">
                                      <p:cBhvr>
                                        <p:cTn id="32" dur="500"/>
                                        <p:tgtEl>
                                          <p:spTgt spid="39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24"/>
                                        </p:tgtEl>
                                        <p:attrNameLst>
                                          <p:attrName>style.visibility</p:attrName>
                                        </p:attrNameLst>
                                      </p:cBhvr>
                                      <p:to>
                                        <p:strVal val="visible"/>
                                      </p:to>
                                    </p:set>
                                    <p:animEffect transition="in" filter="barn(inVertical)">
                                      <p:cBhvr>
                                        <p:cTn id="37" dur="500"/>
                                        <p:tgtEl>
                                          <p:spTgt spid="4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25"/>
                                        </p:tgtEl>
                                        <p:attrNameLst>
                                          <p:attrName>style.visibility</p:attrName>
                                        </p:attrNameLst>
                                      </p:cBhvr>
                                      <p:to>
                                        <p:strVal val="visible"/>
                                      </p:to>
                                    </p:set>
                                    <p:animEffect transition="in" filter="fade">
                                      <p:cBhvr>
                                        <p:cTn id="42" dur="1000"/>
                                        <p:tgtEl>
                                          <p:spTgt spid="425"/>
                                        </p:tgtEl>
                                      </p:cBhvr>
                                    </p:animEffect>
                                    <p:anim calcmode="lin" valueType="num">
                                      <p:cBhvr>
                                        <p:cTn id="43" dur="1000" fill="hold"/>
                                        <p:tgtEl>
                                          <p:spTgt spid="425"/>
                                        </p:tgtEl>
                                        <p:attrNameLst>
                                          <p:attrName>ppt_x</p:attrName>
                                        </p:attrNameLst>
                                      </p:cBhvr>
                                      <p:tavLst>
                                        <p:tav tm="0">
                                          <p:val>
                                            <p:strVal val="#ppt_x"/>
                                          </p:val>
                                        </p:tav>
                                        <p:tav tm="100000">
                                          <p:val>
                                            <p:strVal val="#ppt_x"/>
                                          </p:val>
                                        </p:tav>
                                      </p:tavLst>
                                    </p:anim>
                                    <p:anim calcmode="lin" valueType="num">
                                      <p:cBhvr>
                                        <p:cTn id="44"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26"/>
                                        </p:tgtEl>
                                        <p:attrNameLst>
                                          <p:attrName>style.visibility</p:attrName>
                                        </p:attrNameLst>
                                      </p:cBhvr>
                                      <p:to>
                                        <p:strVal val="visible"/>
                                      </p:to>
                                    </p:set>
                                    <p:animEffect transition="in" filter="fade">
                                      <p:cBhvr>
                                        <p:cTn id="49" dur="500"/>
                                        <p:tgtEl>
                                          <p:spTgt spid="42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27"/>
                                        </p:tgtEl>
                                        <p:attrNameLst>
                                          <p:attrName>style.visibility</p:attrName>
                                        </p:attrNameLst>
                                      </p:cBhvr>
                                      <p:to>
                                        <p:strVal val="visible"/>
                                      </p:to>
                                    </p:set>
                                    <p:animEffect transition="in" filter="fade">
                                      <p:cBhvr>
                                        <p:cTn id="54" dur="1000"/>
                                        <p:tgtEl>
                                          <p:spTgt spid="427"/>
                                        </p:tgtEl>
                                      </p:cBhvr>
                                    </p:animEffect>
                                    <p:anim calcmode="lin" valueType="num">
                                      <p:cBhvr>
                                        <p:cTn id="55" dur="1000" fill="hold"/>
                                        <p:tgtEl>
                                          <p:spTgt spid="427"/>
                                        </p:tgtEl>
                                        <p:attrNameLst>
                                          <p:attrName>ppt_x</p:attrName>
                                        </p:attrNameLst>
                                      </p:cBhvr>
                                      <p:tavLst>
                                        <p:tav tm="0">
                                          <p:val>
                                            <p:strVal val="#ppt_x"/>
                                          </p:val>
                                        </p:tav>
                                        <p:tav tm="100000">
                                          <p:val>
                                            <p:strVal val="#ppt_x"/>
                                          </p:val>
                                        </p:tav>
                                      </p:tavLst>
                                    </p:anim>
                                    <p:anim calcmode="lin" valueType="num">
                                      <p:cBhvr>
                                        <p:cTn id="56"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4"/>
                                        </p:tgtEl>
                                        <p:attrNameLst>
                                          <p:attrName>style.visibility</p:attrName>
                                        </p:attrNameLst>
                                      </p:cBhvr>
                                      <p:to>
                                        <p:strVal val="visible"/>
                                      </p:to>
                                    </p:set>
                                    <p:anim calcmode="lin" valueType="num">
                                      <p:cBhvr additive="base">
                                        <p:cTn id="61" dur="500" fill="hold"/>
                                        <p:tgtEl>
                                          <p:spTgt spid="404"/>
                                        </p:tgtEl>
                                        <p:attrNameLst>
                                          <p:attrName>ppt_x</p:attrName>
                                        </p:attrNameLst>
                                      </p:cBhvr>
                                      <p:tavLst>
                                        <p:tav tm="0">
                                          <p:val>
                                            <p:strVal val="#ppt_x"/>
                                          </p:val>
                                        </p:tav>
                                        <p:tav tm="100000">
                                          <p:val>
                                            <p:strVal val="#ppt_x"/>
                                          </p:val>
                                        </p:tav>
                                      </p:tavLst>
                                    </p:anim>
                                    <p:anim calcmode="lin" valueType="num">
                                      <p:cBhvr additive="base">
                                        <p:cTn id="62"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5"/>
                                        </p:tgtEl>
                                        <p:attrNameLst>
                                          <p:attrName>style.visibility</p:attrName>
                                        </p:attrNameLst>
                                      </p:cBhvr>
                                      <p:to>
                                        <p:strVal val="visible"/>
                                      </p:to>
                                    </p:set>
                                    <p:animEffect transition="in" filter="fade">
                                      <p:cBhvr>
                                        <p:cTn id="67" dur="500"/>
                                        <p:tgtEl>
                                          <p:spTgt spid="40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407"/>
                                        </p:tgtEl>
                                        <p:attrNameLst>
                                          <p:attrName>style.visibility</p:attrName>
                                        </p:attrNameLst>
                                      </p:cBhvr>
                                      <p:to>
                                        <p:strVal val="visible"/>
                                      </p:to>
                                    </p:set>
                                    <p:animEffect transition="in" filter="wheel(1)">
                                      <p:cBhvr>
                                        <p:cTn id="72"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86"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87"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88"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89"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ngoặc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tuỳ</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ý</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altLang="en-US" sz="288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P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0: 1: 2; 3: 4; 5 ở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1.4, ta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80" dirty="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dirty="0">
                <a:solidFill>
                  <a:srgbClr val="FF0000"/>
                </a:solidFill>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dirty="0" err="1">
                <a:solidFill>
                  <a:srgbClr val="FF0000"/>
                </a:solidFill>
                <a:latin typeface="Times New Roman" pitchFamily="18" charset="0"/>
                <a:cs typeface="Times New Roman" pitchFamily="18" charset="0"/>
              </a:rPr>
              <a:t>Cách</a:t>
            </a:r>
            <a:r>
              <a:rPr lang="en-US" sz="2880" i="1" dirty="0">
                <a:solidFill>
                  <a:srgbClr val="FF0000"/>
                </a:solidFill>
                <a:latin typeface="Times New Roman" pitchFamily="18" charset="0"/>
                <a:cs typeface="Times New Roman" pitchFamily="18" charset="0"/>
              </a:rPr>
              <a:t> 2. </a:t>
            </a:r>
            <a:r>
              <a:rPr lang="en-US" sz="2880" i="1" dirty="0" err="1">
                <a:solidFill>
                  <a:srgbClr val="FF0000"/>
                </a:solidFill>
                <a:latin typeface="Times New Roman" pitchFamily="18" charset="0"/>
                <a:cs typeface="Times New Roman" pitchFamily="18" charset="0"/>
              </a:rPr>
              <a:t>Nêu</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dấu</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hiệu</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đặc</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trưng</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cho</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các</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phần</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tử</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của</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tập</a:t>
            </a:r>
            <a:r>
              <a:rPr lang="en-US" sz="2880" i="1" dirty="0">
                <a:solidFill>
                  <a:srgbClr val="FF0000"/>
                </a:solidFill>
                <a:latin typeface="Times New Roman" pitchFamily="18" charset="0"/>
                <a:cs typeface="Times New Roman" pitchFamily="18" charset="0"/>
              </a:rPr>
              <a:t> </a:t>
            </a:r>
            <a:r>
              <a:rPr lang="en-US" sz="2880" i="1" dirty="0" err="1">
                <a:solidFill>
                  <a:srgbClr val="FF0000"/>
                </a:solidFill>
                <a:latin typeface="Times New Roman" pitchFamily="18" charset="0"/>
                <a:cs typeface="Times New Roman" pitchFamily="18" charset="0"/>
              </a:rPr>
              <a:t>hợp</a:t>
            </a:r>
            <a:r>
              <a:rPr lang="en-US" sz="2880" i="1" dirty="0">
                <a:solidFill>
                  <a:srgbClr val="FF0000"/>
                </a:solidFill>
                <a:latin typeface="Times New Roman" pitchFamily="18" charset="0"/>
                <a:cs typeface="Times New Roman" pitchFamily="18" charset="0"/>
              </a:rPr>
              <a:t> </a:t>
            </a:r>
            <a:endParaRPr lang="en-US" sz="2880" dirty="0">
              <a:solidFill>
                <a:srgbClr val="FF0000"/>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srgbClr val="FF0000"/>
                </a:solidFill>
                <a:latin typeface="Times New Roman" pitchFamily="18" charset="0"/>
                <a:ea typeface="Times New Roman"/>
                <a:cs typeface="Times New Roman" pitchFamily="18" charset="0"/>
              </a:rPr>
              <a:t>P</a:t>
            </a:r>
            <a:r>
              <a:rPr lang="en-US" sz="2880" i="1" dirty="0">
                <a:solidFill>
                  <a:srgbClr val="FF0000"/>
                </a:solidFill>
                <a:latin typeface="Times New Roman" pitchFamily="18" charset="0"/>
                <a:ea typeface="Times New Roman"/>
                <a:cs typeface="Times New Roman" pitchFamily="18" charset="0"/>
              </a:rPr>
              <a:t> = {n </a:t>
            </a:r>
            <a:r>
              <a:rPr lang="en-US" sz="2880" dirty="0">
                <a:solidFill>
                  <a:srgbClr val="FF0000"/>
                </a:solidFill>
                <a:latin typeface="Times New Roman" pitchFamily="18" charset="0"/>
                <a:ea typeface="Times New Roman"/>
                <a:cs typeface="Times New Roman" pitchFamily="18" charset="0"/>
              </a:rPr>
              <a:t>| </a:t>
            </a:r>
            <a:r>
              <a:rPr lang="en-US" sz="2880" i="1" dirty="0">
                <a:solidFill>
                  <a:srgbClr val="FF0000"/>
                </a:solidFill>
                <a:latin typeface="Times New Roman" pitchFamily="18" charset="0"/>
                <a:ea typeface="Times New Roman"/>
                <a:cs typeface="Times New Roman" pitchFamily="18" charset="0"/>
              </a:rPr>
              <a:t>n</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là</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số</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tự</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nhiên</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nhỏ</a:t>
            </a:r>
            <a:r>
              <a:rPr lang="en-US" sz="2880" dirty="0">
                <a:solidFill>
                  <a:srgbClr val="FF0000"/>
                </a:solidFill>
                <a:latin typeface="Times New Roman" pitchFamily="18" charset="0"/>
                <a:ea typeface="Times New Roman"/>
                <a:cs typeface="Times New Roman" pitchFamily="18" charset="0"/>
              </a:rPr>
              <a:t> </a:t>
            </a:r>
            <a:r>
              <a:rPr lang="en-US" sz="2880" dirty="0" err="1">
                <a:solidFill>
                  <a:srgbClr val="FF0000"/>
                </a:solidFill>
                <a:latin typeface="Times New Roman" pitchFamily="18" charset="0"/>
                <a:ea typeface="Times New Roman"/>
                <a:cs typeface="Times New Roman" pitchFamily="18" charset="0"/>
              </a:rPr>
              <a:t>hơn</a:t>
            </a:r>
            <a:r>
              <a:rPr lang="en-US" sz="2880" dirty="0">
                <a:solidFill>
                  <a:srgbClr val="FF0000"/>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dirty="0" err="1">
                <a:solidFill>
                  <a:prstClr val="black"/>
                </a:solidFill>
                <a:latin typeface="Times New Roman"/>
                <a:ea typeface="Times New Roman"/>
              </a:rPr>
              <a:t>Khi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mô</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tả</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tập</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hợp</a:t>
            </a:r>
            <a:r>
              <a:rPr lang="en-US" sz="3360" dirty="0">
                <a:solidFill>
                  <a:prstClr val="black"/>
                </a:solidFill>
                <a:latin typeface="Times New Roman"/>
                <a:ea typeface="Times New Roman"/>
              </a:rPr>
              <a:t> L </a:t>
            </a:r>
            <a:r>
              <a:rPr lang="en-US" sz="3360" dirty="0" err="1">
                <a:solidFill>
                  <a:prstClr val="black"/>
                </a:solidFill>
                <a:latin typeface="Times New Roman"/>
                <a:ea typeface="Times New Roman"/>
              </a:rPr>
              <a:t>các</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chữ</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trong</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từ</a:t>
            </a:r>
            <a:r>
              <a:rPr lang="en-US" sz="3360" dirty="0">
                <a:solidFill>
                  <a:prstClr val="black"/>
                </a:solidFill>
                <a:latin typeface="Times New Roman"/>
                <a:ea typeface="Times New Roman"/>
              </a:rPr>
              <a:t> NHA TRANG </a:t>
            </a:r>
            <a:r>
              <a:rPr lang="en-US" sz="3360" dirty="0" err="1">
                <a:solidFill>
                  <a:prstClr val="black"/>
                </a:solidFill>
                <a:latin typeface="Times New Roman"/>
                <a:ea typeface="Times New Roman"/>
              </a:rPr>
              <a:t>bằng</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cách</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liệt</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kê</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các</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phần</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tử</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bạn</a:t>
            </a:r>
            <a:r>
              <a:rPr lang="en-US" sz="3360" dirty="0">
                <a:solidFill>
                  <a:prstClr val="black"/>
                </a:solidFill>
                <a:latin typeface="Times New Roman"/>
                <a:ea typeface="Times New Roman"/>
              </a:rPr>
              <a:t> Nam </a:t>
            </a:r>
            <a:r>
              <a:rPr lang="en-US" sz="3360" dirty="0" err="1">
                <a:solidFill>
                  <a:prstClr val="black"/>
                </a:solidFill>
                <a:latin typeface="Times New Roman"/>
                <a:ea typeface="Times New Roman"/>
              </a:rPr>
              <a:t>viết</a:t>
            </a:r>
            <a:r>
              <a:rPr lang="en-US" sz="3360" dirty="0">
                <a:solidFill>
                  <a:prstClr val="black"/>
                </a:solidFill>
                <a:latin typeface="Times New Roman"/>
                <a:ea typeface="Times New Roman"/>
              </a:rPr>
              <a:t> :</a:t>
            </a:r>
          </a:p>
          <a:p>
            <a:pPr>
              <a:lnSpc>
                <a:spcPct val="150000"/>
              </a:lnSpc>
            </a:pPr>
            <a:r>
              <a:rPr lang="en-US" sz="3360" dirty="0">
                <a:solidFill>
                  <a:prstClr val="black"/>
                </a:solidFill>
                <a:latin typeface="Times New Roman"/>
                <a:ea typeface="Times New Roman"/>
              </a:rPr>
              <a:t>     L = {N; H; A; T; R; A; N; G}.	</a:t>
            </a:r>
          </a:p>
          <a:p>
            <a:pPr>
              <a:lnSpc>
                <a:spcPct val="150000"/>
              </a:lnSpc>
              <a:tabLst>
                <a:tab pos="548640" algn="l"/>
              </a:tabLst>
            </a:pPr>
            <a:r>
              <a:rPr lang="en-US" sz="3360" dirty="0">
                <a:solidFill>
                  <a:prstClr val="black"/>
                </a:solidFill>
                <a:latin typeface="Times New Roman"/>
                <a:ea typeface="Times New Roman"/>
              </a:rPr>
              <a:t>Theo </a:t>
            </a:r>
            <a:r>
              <a:rPr lang="en-US" sz="3360" dirty="0" err="1">
                <a:solidFill>
                  <a:prstClr val="black"/>
                </a:solidFill>
                <a:latin typeface="Times New Roman"/>
                <a:ea typeface="Times New Roman"/>
              </a:rPr>
              <a:t>em</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bạn</a:t>
            </a:r>
            <a:r>
              <a:rPr lang="en-US" sz="3360" dirty="0">
                <a:solidFill>
                  <a:prstClr val="black"/>
                </a:solidFill>
                <a:latin typeface="Times New Roman"/>
                <a:ea typeface="Times New Roman"/>
              </a:rPr>
              <a:t> Nam </a:t>
            </a:r>
            <a:r>
              <a:rPr lang="en-US" sz="3360" dirty="0" err="1">
                <a:solidFill>
                  <a:prstClr val="black"/>
                </a:solidFill>
                <a:latin typeface="Times New Roman"/>
                <a:ea typeface="Times New Roman"/>
              </a:rPr>
              <a:t>viết</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đúng</a:t>
            </a:r>
            <a:r>
              <a:rPr lang="en-US" sz="3360" dirty="0">
                <a:solidFill>
                  <a:prstClr val="black"/>
                </a:solidFill>
                <a:latin typeface="Times New Roman"/>
                <a:ea typeface="Times New Roman"/>
              </a:rPr>
              <a:t> hay </a:t>
            </a:r>
            <a:r>
              <a:rPr lang="en-US" sz="3360" dirty="0" err="1">
                <a:solidFill>
                  <a:prstClr val="black"/>
                </a:solidFill>
                <a:latin typeface="Times New Roman"/>
                <a:ea typeface="Times New Roman"/>
              </a:rPr>
              <a:t>sai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Nếu</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sai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hãy</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sửa</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lại</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cho</a:t>
            </a:r>
            <a:r>
              <a:rPr lang="en-US" sz="3360" dirty="0">
                <a:solidFill>
                  <a:prstClr val="black"/>
                </a:solidFill>
                <a:latin typeface="Times New Roman"/>
                <a:ea typeface="Times New Roman"/>
              </a:rPr>
              <a:t> </a:t>
            </a:r>
            <a:r>
              <a:rPr lang="en-US" sz="3360" dirty="0" err="1">
                <a:solidFill>
                  <a:prstClr val="black"/>
                </a:solidFill>
                <a:latin typeface="Times New Roman"/>
                <a:ea typeface="Times New Roman"/>
              </a:rPr>
              <a:t>đúng</a:t>
            </a:r>
            <a:r>
              <a:rPr lang="en-US" sz="3360" dirty="0">
                <a:solidFill>
                  <a:prstClr val="black"/>
                </a:solidFill>
                <a:latin typeface="Times New Roman"/>
                <a:ea typeface="Times New Roman"/>
              </a:rPr>
              <a:t>.</a:t>
            </a:r>
          </a:p>
          <a:p>
            <a:pPr>
              <a:lnSpc>
                <a:spcPct val="150000"/>
              </a:lnSpc>
              <a:tabLst>
                <a:tab pos="548640" algn="l"/>
              </a:tabLst>
            </a:pPr>
            <a:r>
              <a:rPr lang="en-US" sz="3360" dirty="0">
                <a:solidFill>
                  <a:prstClr val="black"/>
                </a:solidFill>
                <a:latin typeface="Times New Roman"/>
                <a:ea typeface="Times New Roman"/>
              </a:rPr>
              <a:t>L = {N; H; A; T; R</a:t>
            </a:r>
            <a:r>
              <a:rPr lang="en-US" sz="3360" dirty="0" smtClean="0">
                <a:solidFill>
                  <a:prstClr val="black"/>
                </a:solidFill>
                <a:latin typeface="Times New Roman"/>
                <a:ea typeface="Times New Roman"/>
              </a:rPr>
              <a:t>; </a:t>
            </a:r>
            <a:r>
              <a:rPr lang="en-US" sz="3360" dirty="0">
                <a:solidFill>
                  <a:prstClr val="black"/>
                </a:solidFill>
                <a:latin typeface="Times New Roman"/>
                <a:ea typeface="Times New Roman"/>
              </a:rPr>
              <a:t>G}.</a:t>
            </a:r>
          </a:p>
        </p:txBody>
      </p:sp>
      <p:sp>
        <p:nvSpPr>
          <p:cNvPr id="9" name="TextBox 8"/>
          <p:cNvSpPr txBox="1"/>
          <p:nvPr/>
        </p:nvSpPr>
        <p:spPr>
          <a:xfrm>
            <a:off x="1445623" y="651683"/>
            <a:ext cx="2193229" cy="683264"/>
          </a:xfrm>
          <a:prstGeom prst="rect">
            <a:avLst/>
          </a:prstGeom>
          <a:noFill/>
        </p:spPr>
        <p:txBody>
          <a:bodyPr wrap="none" rtlCol="0">
            <a:spAutoFit/>
          </a:bodyPr>
          <a:lstStyle/>
          <a:p>
            <a:r>
              <a:rPr lang="en-US" sz="3840" u="sng" dirty="0">
                <a:latin typeface="SVN-A Love Of Thunder" panose="02040603050506020204" pitchFamily="18" charset="0"/>
              </a:rPr>
              <a:t>VÍ DỤ 1</a:t>
            </a:r>
            <a:r>
              <a:rPr lang="en-US" sz="3840" dirty="0">
                <a:latin typeface="SVN-A Love Of Thunder" panose="02040603050506020204" pitchFamily="18" charset="0"/>
              </a:rPr>
              <a:t>: </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1457</Words>
  <PresentationFormat>Custom</PresentationFormat>
  <Paragraphs>116</Paragraphs>
  <Slides>21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Cách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2021-08-10T03:48:35Z</dcterms:created>
  <dcterms:modified xsi:type="dcterms:W3CDTF">2021-09-13T12:38:33Z</dcterms:modified>
</cp:coreProperties>
</file>