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56" r:id="rId3"/>
    <p:sldId id="258" r:id="rId4"/>
    <p:sldId id="259" r:id="rId5"/>
    <p:sldId id="260" r:id="rId6"/>
    <p:sldId id="262" r:id="rId7"/>
    <p:sldId id="263" r:id="rId8"/>
    <p:sldId id="261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0" clrIdx="0">
    <p:extLst>
      <p:ext uri="{19B8F6BF-5375-455C-9EA6-DF929625EA0E}">
        <p15:presenceInfo xmlns:p15="http://schemas.microsoft.com/office/powerpoint/2012/main" userId="55b1e0c70317aa0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14C59-1E3B-4A30-B117-E88E7E734C6C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95F47-8867-413A-809B-4E953EBDB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5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1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1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2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1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71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8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6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0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3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2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9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A7610-05D4-4AF0-A2D5-595B5AFD33F0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748AB-01FA-476B-8974-985D64F8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8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.wmf"/><Relationship Id="rId5" Type="http://schemas.openxmlformats.org/officeDocument/2006/relationships/image" Target="../media/image9.png"/><Relationship Id="rId10" Type="http://schemas.openxmlformats.org/officeDocument/2006/relationships/image" Target="../media/image1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1905000" y="1047751"/>
            <a:ext cx="815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Đố: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Giáo sư toán học nổi tiếng người Việt Nam?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1328737" y="1837829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1268" name="Line 17"/>
          <p:cNvSpPr>
            <a:spLocks noChangeShapeType="1"/>
          </p:cNvSpPr>
          <p:nvPr/>
        </p:nvSpPr>
        <p:spPr bwMode="auto">
          <a:xfrm>
            <a:off x="1738313" y="27654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400"/>
          </a:p>
        </p:txBody>
      </p:sp>
      <p:graphicFrame>
        <p:nvGraphicFramePr>
          <p:cNvPr id="55" name="Group 3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911029"/>
              </p:ext>
            </p:extLst>
          </p:nvPr>
        </p:nvGraphicFramePr>
        <p:xfrm>
          <a:off x="1821995" y="4752022"/>
          <a:ext cx="8429684" cy="1371600"/>
        </p:xfrm>
        <a:graphic>
          <a:graphicData uri="http://schemas.openxmlformats.org/drawingml/2006/table">
            <a:tbl>
              <a:tblPr/>
              <a:tblGrid>
                <a:gridCol w="1047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1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1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4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346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34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- 60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>
                <a:spLocks noChangeArrowheads="1"/>
              </p:cNvSpPr>
              <p:nvPr/>
            </p:nvSpPr>
            <p:spPr bwMode="auto">
              <a:xfrm>
                <a:off x="1580607" y="1876426"/>
                <a:ext cx="237226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5.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−4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0607" y="1876426"/>
                <a:ext cx="2372268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1363641" y="2745879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>
                <a:spLocks noChangeArrowheads="1"/>
              </p:cNvSpPr>
              <p:nvPr/>
            </p:nvSpPr>
            <p:spPr bwMode="auto">
              <a:xfrm>
                <a:off x="1580607" y="2782889"/>
                <a:ext cx="208652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80607" y="2782889"/>
                <a:ext cx="208652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1412421" y="365583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>
                <a:spLocks noChangeArrowheads="1"/>
              </p:cNvSpPr>
              <p:nvPr/>
            </p:nvSpPr>
            <p:spPr bwMode="auto">
              <a:xfrm>
                <a:off x="1862138" y="3690939"/>
                <a:ext cx="165530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6.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−10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62138" y="3690939"/>
                <a:ext cx="165530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4791075" y="1947864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62" name="Text Box 7"/>
          <p:cNvSpPr txBox="1">
            <a:spLocks noChangeArrowheads="1"/>
          </p:cNvSpPr>
          <p:nvPr/>
        </p:nvSpPr>
        <p:spPr bwMode="auto">
          <a:xfrm>
            <a:off x="4776788" y="2776539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4776788" y="3689352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7810500" y="199707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7777164" y="2789511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>
                <a:spLocks noChangeArrowheads="1"/>
              </p:cNvSpPr>
              <p:nvPr/>
            </p:nvSpPr>
            <p:spPr bwMode="auto">
              <a:xfrm>
                <a:off x="5238751" y="1928814"/>
                <a:ext cx="151447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.2=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38751" y="1928814"/>
                <a:ext cx="1514473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>
                <a:spLocks noChangeArrowheads="1"/>
              </p:cNvSpPr>
              <p:nvPr/>
            </p:nvSpPr>
            <p:spPr bwMode="auto">
              <a:xfrm>
                <a:off x="5238752" y="2766717"/>
                <a:ext cx="192881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6.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38752" y="2766717"/>
                <a:ext cx="1928812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>
                <a:spLocks noChangeArrowheads="1"/>
              </p:cNvSpPr>
              <p:nvPr/>
            </p:nvSpPr>
            <p:spPr bwMode="auto">
              <a:xfrm>
                <a:off x="5263516" y="3652839"/>
                <a:ext cx="190404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−125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.0=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63516" y="3652839"/>
                <a:ext cx="1904048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3667126" y="1876426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- 20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>
                <a:spLocks noChangeArrowheads="1"/>
              </p:cNvSpPr>
              <p:nvPr/>
            </p:nvSpPr>
            <p:spPr bwMode="auto">
              <a:xfrm>
                <a:off x="8167689" y="1997075"/>
                <a:ext cx="189071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4.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−25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67689" y="1997075"/>
                <a:ext cx="1890711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8322947" y="2802457"/>
            <a:ext cx="10176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1.2  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3667126" y="2771777"/>
            <a:ext cx="785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56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3609974" y="3689352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- 60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6579396" y="1894107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- 10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911749" y="2773473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90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060067" y="3643474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9879808" y="1971974"/>
            <a:ext cx="1071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-100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9279529" y="2807149"/>
            <a:ext cx="1000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667251" y="142875"/>
            <a:ext cx="3643313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TRÒ CHƠI: “Ô CHỮ”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83" name="Text Box 7"/>
          <p:cNvSpPr txBox="1">
            <a:spLocks noChangeArrowheads="1"/>
          </p:cNvSpPr>
          <p:nvPr/>
        </p:nvSpPr>
        <p:spPr bwMode="auto">
          <a:xfrm>
            <a:off x="78608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84" name="Text Box 7"/>
          <p:cNvSpPr txBox="1">
            <a:spLocks noChangeArrowheads="1"/>
          </p:cNvSpPr>
          <p:nvPr/>
        </p:nvSpPr>
        <p:spPr bwMode="auto">
          <a:xfrm>
            <a:off x="7036933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21077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3107870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87" name="Text Box 7"/>
          <p:cNvSpPr txBox="1">
            <a:spLocks noChangeArrowheads="1"/>
          </p:cNvSpPr>
          <p:nvPr/>
        </p:nvSpPr>
        <p:spPr bwMode="auto">
          <a:xfrm>
            <a:off x="38222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88" name="Text Box 7"/>
          <p:cNvSpPr txBox="1">
            <a:spLocks noChangeArrowheads="1"/>
          </p:cNvSpPr>
          <p:nvPr/>
        </p:nvSpPr>
        <p:spPr bwMode="auto">
          <a:xfrm>
            <a:off x="4608058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89" name="Text Box 7"/>
          <p:cNvSpPr txBox="1">
            <a:spLocks noChangeArrowheads="1"/>
          </p:cNvSpPr>
          <p:nvPr/>
        </p:nvSpPr>
        <p:spPr bwMode="auto">
          <a:xfrm>
            <a:off x="5393870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0" name="Text Box 7"/>
          <p:cNvSpPr txBox="1">
            <a:spLocks noChangeArrowheads="1"/>
          </p:cNvSpPr>
          <p:nvPr/>
        </p:nvSpPr>
        <p:spPr bwMode="auto">
          <a:xfrm>
            <a:off x="6179683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91" name="Text Box 7"/>
          <p:cNvSpPr txBox="1">
            <a:spLocks noChangeArrowheads="1"/>
          </p:cNvSpPr>
          <p:nvPr/>
        </p:nvSpPr>
        <p:spPr bwMode="auto">
          <a:xfrm>
            <a:off x="8751433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2" name="Text Box 7"/>
          <p:cNvSpPr txBox="1">
            <a:spLocks noChangeArrowheads="1"/>
          </p:cNvSpPr>
          <p:nvPr/>
        </p:nvSpPr>
        <p:spPr bwMode="auto">
          <a:xfrm>
            <a:off x="95372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93" name="Text Box 7"/>
          <p:cNvSpPr txBox="1">
            <a:spLocks noChangeArrowheads="1"/>
          </p:cNvSpPr>
          <p:nvPr/>
        </p:nvSpPr>
        <p:spPr bwMode="auto">
          <a:xfrm>
            <a:off x="3822245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</a:t>
            </a: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5393870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</a:t>
            </a:r>
          </a:p>
        </p:txBody>
      </p:sp>
      <p:sp>
        <p:nvSpPr>
          <p:cNvPr id="95" name="Text Box 7"/>
          <p:cNvSpPr txBox="1">
            <a:spLocks noChangeArrowheads="1"/>
          </p:cNvSpPr>
          <p:nvPr/>
        </p:nvSpPr>
        <p:spPr bwMode="auto">
          <a:xfrm>
            <a:off x="8751433" y="5480685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</a:t>
            </a:r>
          </a:p>
        </p:txBody>
      </p:sp>
      <p:pic>
        <p:nvPicPr>
          <p:cNvPr id="43" name="Picture 4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09876" y="71439"/>
            <a:ext cx="1285875" cy="1000125"/>
          </a:xfrm>
          <a:prstGeom prst="rect">
            <a:avLst/>
          </a:prstGeom>
          <a:noFill/>
          <a:ln w="9525">
            <a:solidFill>
              <a:srgbClr val="E46C0A"/>
            </a:solidFill>
            <a:miter lim="800000"/>
            <a:headEnd/>
            <a:tailEnd/>
          </a:ln>
        </p:spPr>
      </p:pic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62" name="Picture 2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63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01s 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60" name="Picture 3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61" name="AutoShape 3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02s 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58" name="Picture 3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9" name="AutoShape 3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03s </a:t>
              </a:r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56" name="Picture 3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7" name="AutoShape 3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04s </a:t>
              </a: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54" name="Picture 4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5" name="AutoShape 4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05s </a:t>
              </a:r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52" name="Picture 44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3" name="AutoShape 4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06s </a:t>
              </a: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50" name="Picture 47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51" name="AutoShape 4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07s </a:t>
              </a:r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48" name="Picture 50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9" name="AutoShape 5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08s </a:t>
              </a:r>
            </a:p>
          </p:txBody>
        </p:sp>
      </p:grp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8764589" y="1588"/>
            <a:ext cx="1774825" cy="1371600"/>
            <a:chOff x="4450" y="0"/>
            <a:chExt cx="1118" cy="1104"/>
          </a:xfrm>
        </p:grpSpPr>
        <p:pic>
          <p:nvPicPr>
            <p:cNvPr id="11446" name="Picture 53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7" name="AutoShape 5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09s </a:t>
              </a:r>
            </a:p>
          </p:txBody>
        </p: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44" name="Picture 56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5" name="AutoShape 5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10s </a:t>
              </a:r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42" name="Picture 5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3" name="AutoShape 6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11s </a:t>
              </a:r>
            </a:p>
          </p:txBody>
        </p:sp>
      </p:grpSp>
      <p:grpSp>
        <p:nvGrpSpPr>
          <p:cNvPr id="13" name="Group 61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40" name="Picture 6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41" name="AutoShape 6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12s </a:t>
              </a:r>
            </a:p>
          </p:txBody>
        </p:sp>
      </p:grp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38" name="Picture 6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9" name="AutoShape 6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13s </a:t>
              </a:r>
            </a:p>
          </p:txBody>
        </p:sp>
      </p:grpSp>
      <p:grpSp>
        <p:nvGrpSpPr>
          <p:cNvPr id="15" name="Group 67"/>
          <p:cNvGrpSpPr>
            <a:grpSpLocks/>
          </p:cNvGrpSpPr>
          <p:nvPr/>
        </p:nvGrpSpPr>
        <p:grpSpPr bwMode="auto">
          <a:xfrm>
            <a:off x="8780464" y="14288"/>
            <a:ext cx="1774825" cy="1371600"/>
            <a:chOff x="4450" y="0"/>
            <a:chExt cx="1118" cy="1104"/>
          </a:xfrm>
        </p:grpSpPr>
        <p:pic>
          <p:nvPicPr>
            <p:cNvPr id="11436" name="Picture 6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7" name="AutoShape 6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14s </a:t>
              </a:r>
            </a:p>
          </p:txBody>
        </p:sp>
      </p:grpSp>
      <p:grpSp>
        <p:nvGrpSpPr>
          <p:cNvPr id="16" name="Group 70"/>
          <p:cNvGrpSpPr>
            <a:grpSpLocks/>
          </p:cNvGrpSpPr>
          <p:nvPr/>
        </p:nvGrpSpPr>
        <p:grpSpPr bwMode="auto">
          <a:xfrm>
            <a:off x="8802689" y="14288"/>
            <a:ext cx="1774825" cy="1371600"/>
            <a:chOff x="4450" y="0"/>
            <a:chExt cx="1118" cy="1104"/>
          </a:xfrm>
        </p:grpSpPr>
        <p:pic>
          <p:nvPicPr>
            <p:cNvPr id="11434" name="Picture 7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5" name="AutoShape 7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15s </a:t>
              </a:r>
            </a:p>
          </p:txBody>
        </p:sp>
      </p:grpSp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8821739" y="0"/>
            <a:ext cx="1774825" cy="1371600"/>
            <a:chOff x="4450" y="0"/>
            <a:chExt cx="1118" cy="1104"/>
          </a:xfrm>
        </p:grpSpPr>
        <p:pic>
          <p:nvPicPr>
            <p:cNvPr id="11432" name="Picture 2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3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16s </a:t>
              </a:r>
            </a:p>
          </p:txBody>
        </p:sp>
      </p:grpSp>
      <p:grpSp>
        <p:nvGrpSpPr>
          <p:cNvPr id="18" name="Group 31"/>
          <p:cNvGrpSpPr>
            <a:grpSpLocks/>
          </p:cNvGrpSpPr>
          <p:nvPr/>
        </p:nvGrpSpPr>
        <p:grpSpPr bwMode="auto">
          <a:xfrm>
            <a:off x="8810626" y="71438"/>
            <a:ext cx="1774825" cy="1371600"/>
            <a:chOff x="4450" y="0"/>
            <a:chExt cx="1118" cy="1104"/>
          </a:xfrm>
        </p:grpSpPr>
        <p:pic>
          <p:nvPicPr>
            <p:cNvPr id="11430" name="Picture 3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31" name="AutoShape 3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17s </a:t>
              </a:r>
            </a:p>
          </p:txBody>
        </p:sp>
      </p:grpSp>
      <p:grpSp>
        <p:nvGrpSpPr>
          <p:cNvPr id="19" name="Group 34"/>
          <p:cNvGrpSpPr>
            <a:grpSpLocks/>
          </p:cNvGrpSpPr>
          <p:nvPr/>
        </p:nvGrpSpPr>
        <p:grpSpPr bwMode="auto">
          <a:xfrm>
            <a:off x="8810626" y="0"/>
            <a:ext cx="1774825" cy="1371600"/>
            <a:chOff x="4450" y="0"/>
            <a:chExt cx="1118" cy="1104"/>
          </a:xfrm>
        </p:grpSpPr>
        <p:pic>
          <p:nvPicPr>
            <p:cNvPr id="11428" name="Picture 3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9" name="AutoShape 3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18s </a:t>
              </a:r>
            </a:p>
          </p:txBody>
        </p:sp>
      </p:grpSp>
      <p:grpSp>
        <p:nvGrpSpPr>
          <p:cNvPr id="20" name="Group 37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26" name="Picture 3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7" name="AutoShape 3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19s </a:t>
              </a:r>
            </a:p>
          </p:txBody>
        </p:sp>
      </p:grpSp>
      <p:grpSp>
        <p:nvGrpSpPr>
          <p:cNvPr id="21" name="Group 40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24" name="Picture 4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5" name="AutoShape 4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20s </a:t>
              </a:r>
            </a:p>
          </p:txBody>
        </p:sp>
      </p:grpSp>
      <p:grpSp>
        <p:nvGrpSpPr>
          <p:cNvPr id="22" name="Group 43"/>
          <p:cNvGrpSpPr>
            <a:grpSpLocks/>
          </p:cNvGrpSpPr>
          <p:nvPr/>
        </p:nvGrpSpPr>
        <p:grpSpPr bwMode="auto">
          <a:xfrm>
            <a:off x="8739189" y="71438"/>
            <a:ext cx="1774825" cy="1371600"/>
            <a:chOff x="4450" y="0"/>
            <a:chExt cx="1118" cy="1104"/>
          </a:xfrm>
        </p:grpSpPr>
        <p:pic>
          <p:nvPicPr>
            <p:cNvPr id="11422" name="Picture 44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3" name="AutoShape 4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21s </a:t>
              </a:r>
            </a:p>
          </p:txBody>
        </p:sp>
      </p:grpSp>
      <p:grpSp>
        <p:nvGrpSpPr>
          <p:cNvPr id="23" name="Group 46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20" name="Picture 47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21" name="AutoShape 4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22s </a:t>
              </a:r>
            </a:p>
          </p:txBody>
        </p:sp>
      </p:grpSp>
      <p:grpSp>
        <p:nvGrpSpPr>
          <p:cNvPr id="24" name="Group 49"/>
          <p:cNvGrpSpPr>
            <a:grpSpLocks/>
          </p:cNvGrpSpPr>
          <p:nvPr/>
        </p:nvGrpSpPr>
        <p:grpSpPr bwMode="auto">
          <a:xfrm>
            <a:off x="8810626" y="0"/>
            <a:ext cx="1774825" cy="1371600"/>
            <a:chOff x="4450" y="0"/>
            <a:chExt cx="1118" cy="1104"/>
          </a:xfrm>
        </p:grpSpPr>
        <p:pic>
          <p:nvPicPr>
            <p:cNvPr id="11418" name="Picture 50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9" name="AutoShape 5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23s </a:t>
              </a:r>
            </a:p>
          </p:txBody>
        </p:sp>
      </p:grpSp>
      <p:grpSp>
        <p:nvGrpSpPr>
          <p:cNvPr id="25" name="Group 52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16" name="Picture 53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7" name="AutoShape 5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24s </a:t>
              </a:r>
            </a:p>
          </p:txBody>
        </p:sp>
      </p:grpSp>
      <p:grpSp>
        <p:nvGrpSpPr>
          <p:cNvPr id="26" name="Group 55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14" name="Picture 56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5" name="AutoShape 5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25s </a:t>
              </a:r>
            </a:p>
          </p:txBody>
        </p:sp>
      </p:grpSp>
      <p:grpSp>
        <p:nvGrpSpPr>
          <p:cNvPr id="27" name="Group 58"/>
          <p:cNvGrpSpPr>
            <a:grpSpLocks/>
          </p:cNvGrpSpPr>
          <p:nvPr/>
        </p:nvGrpSpPr>
        <p:grpSpPr bwMode="auto">
          <a:xfrm>
            <a:off x="8810626" y="0"/>
            <a:ext cx="1774825" cy="1371600"/>
            <a:chOff x="4450" y="0"/>
            <a:chExt cx="1118" cy="1104"/>
          </a:xfrm>
        </p:grpSpPr>
        <p:pic>
          <p:nvPicPr>
            <p:cNvPr id="11412" name="Picture 5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3" name="AutoShape 6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26s </a:t>
              </a:r>
            </a:p>
          </p:txBody>
        </p:sp>
      </p:grpSp>
      <p:grpSp>
        <p:nvGrpSpPr>
          <p:cNvPr id="28" name="Group 61"/>
          <p:cNvGrpSpPr>
            <a:grpSpLocks/>
          </p:cNvGrpSpPr>
          <p:nvPr/>
        </p:nvGrpSpPr>
        <p:grpSpPr bwMode="auto">
          <a:xfrm>
            <a:off x="8739189" y="71438"/>
            <a:ext cx="1774825" cy="1371600"/>
            <a:chOff x="4450" y="0"/>
            <a:chExt cx="1118" cy="1104"/>
          </a:xfrm>
        </p:grpSpPr>
        <p:pic>
          <p:nvPicPr>
            <p:cNvPr id="11410" name="Picture 6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11" name="AutoShape 6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27s </a:t>
              </a:r>
            </a:p>
          </p:txBody>
        </p:sp>
      </p:grpSp>
      <p:grpSp>
        <p:nvGrpSpPr>
          <p:cNvPr id="29" name="Group 64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08" name="Picture 6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9" name="AutoShape 6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28s </a:t>
              </a:r>
            </a:p>
          </p:txBody>
        </p:sp>
      </p:grpSp>
      <p:grpSp>
        <p:nvGrpSpPr>
          <p:cNvPr id="30" name="Group 67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4450" y="0"/>
            <a:chExt cx="1118" cy="1104"/>
          </a:xfrm>
        </p:grpSpPr>
        <p:pic>
          <p:nvPicPr>
            <p:cNvPr id="11406" name="Picture 6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7" name="AutoShape 6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29s </a:t>
              </a:r>
            </a:p>
          </p:txBody>
        </p:sp>
      </p:grpSp>
      <p:grpSp>
        <p:nvGrpSpPr>
          <p:cNvPr id="31" name="Group 70"/>
          <p:cNvGrpSpPr>
            <a:grpSpLocks/>
          </p:cNvGrpSpPr>
          <p:nvPr/>
        </p:nvGrpSpPr>
        <p:grpSpPr bwMode="auto">
          <a:xfrm>
            <a:off x="8739189" y="0"/>
            <a:ext cx="1774825" cy="1371600"/>
            <a:chOff x="3685" y="1840"/>
            <a:chExt cx="1118" cy="1104"/>
          </a:xfrm>
        </p:grpSpPr>
        <p:pic>
          <p:nvPicPr>
            <p:cNvPr id="11404" name="Picture 7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685" y="184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5" name="AutoShape 72"/>
            <p:cNvSpPr>
              <a:spLocks noChangeArrowheads="1"/>
            </p:cNvSpPr>
            <p:nvPr/>
          </p:nvSpPr>
          <p:spPr bwMode="auto">
            <a:xfrm>
              <a:off x="3820" y="1898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30s </a:t>
              </a:r>
            </a:p>
          </p:txBody>
        </p:sp>
      </p:grpSp>
      <p:grpSp>
        <p:nvGrpSpPr>
          <p:cNvPr id="32" name="Group 28"/>
          <p:cNvGrpSpPr>
            <a:grpSpLocks/>
          </p:cNvGrpSpPr>
          <p:nvPr/>
        </p:nvGrpSpPr>
        <p:grpSpPr bwMode="auto">
          <a:xfrm>
            <a:off x="8739189" y="57150"/>
            <a:ext cx="1774825" cy="1371600"/>
            <a:chOff x="4450" y="0"/>
            <a:chExt cx="1118" cy="1104"/>
          </a:xfrm>
        </p:grpSpPr>
        <p:pic>
          <p:nvPicPr>
            <p:cNvPr id="11402" name="Picture 29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3" name="AutoShape 30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31s </a:t>
              </a:r>
            </a:p>
          </p:txBody>
        </p:sp>
      </p:grpSp>
      <p:grpSp>
        <p:nvGrpSpPr>
          <p:cNvPr id="33" name="Group 31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400" name="Picture 32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401" name="AutoShape 33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32s </a:t>
              </a: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98" name="Picture 35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9" name="AutoShape 36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33s </a:t>
              </a:r>
            </a:p>
          </p:txBody>
        </p:sp>
      </p:grpSp>
      <p:grpSp>
        <p:nvGrpSpPr>
          <p:cNvPr id="37" name="Group 37"/>
          <p:cNvGrpSpPr>
            <a:grpSpLocks/>
          </p:cNvGrpSpPr>
          <p:nvPr/>
        </p:nvGrpSpPr>
        <p:grpSpPr bwMode="auto">
          <a:xfrm>
            <a:off x="8758239" y="42863"/>
            <a:ext cx="1774825" cy="1371600"/>
            <a:chOff x="4450" y="0"/>
            <a:chExt cx="1118" cy="1104"/>
          </a:xfrm>
        </p:grpSpPr>
        <p:pic>
          <p:nvPicPr>
            <p:cNvPr id="11396" name="Picture 38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7" name="AutoShape 39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34s </a:t>
              </a:r>
            </a:p>
          </p:txBody>
        </p:sp>
      </p:grpSp>
      <p:grpSp>
        <p:nvGrpSpPr>
          <p:cNvPr id="38" name="Group 40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94" name="Picture 41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5" name="AutoShape 42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35s </a:t>
              </a:r>
            </a:p>
          </p:txBody>
        </p:sp>
      </p:grpSp>
      <p:grpSp>
        <p:nvGrpSpPr>
          <p:cNvPr id="39" name="Group 43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92" name="Picture 44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3" name="AutoShape 45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36s </a:t>
              </a:r>
            </a:p>
          </p:txBody>
        </p:sp>
      </p:grpSp>
      <p:grpSp>
        <p:nvGrpSpPr>
          <p:cNvPr id="40" name="Group 46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90" name="Picture 47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91" name="AutoShape 48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37s </a:t>
              </a:r>
            </a:p>
          </p:txBody>
        </p:sp>
      </p:grpSp>
      <p:grpSp>
        <p:nvGrpSpPr>
          <p:cNvPr id="41" name="Group 49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88" name="Picture 50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89" name="AutoShape 51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38s </a:t>
              </a:r>
            </a:p>
          </p:txBody>
        </p:sp>
      </p:grpSp>
      <p:grpSp>
        <p:nvGrpSpPr>
          <p:cNvPr id="42" name="Group 52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86" name="Picture 53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87" name="AutoShape 54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39s </a:t>
              </a:r>
            </a:p>
          </p:txBody>
        </p:sp>
      </p:grpSp>
      <p:grpSp>
        <p:nvGrpSpPr>
          <p:cNvPr id="44" name="Group 55"/>
          <p:cNvGrpSpPr>
            <a:grpSpLocks/>
          </p:cNvGrpSpPr>
          <p:nvPr/>
        </p:nvGrpSpPr>
        <p:grpSpPr bwMode="auto">
          <a:xfrm>
            <a:off x="8747126" y="42863"/>
            <a:ext cx="1774825" cy="1371600"/>
            <a:chOff x="4450" y="0"/>
            <a:chExt cx="1118" cy="1104"/>
          </a:xfrm>
        </p:grpSpPr>
        <p:pic>
          <p:nvPicPr>
            <p:cNvPr id="11384" name="Picture 56" descr="CLOCK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450" y="0"/>
              <a:ext cx="111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385" name="AutoShape 57"/>
            <p:cNvSpPr>
              <a:spLocks noChangeArrowheads="1"/>
            </p:cNvSpPr>
            <p:nvPr/>
          </p:nvSpPr>
          <p:spPr bwMode="auto">
            <a:xfrm>
              <a:off x="4656" y="137"/>
              <a:ext cx="864" cy="775"/>
            </a:xfrm>
            <a:prstGeom prst="octagon">
              <a:avLst>
                <a:gd name="adj" fmla="val 29287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hangingPunct="0"/>
              <a:r>
                <a:rPr kumimoji="1" lang="en-US" sz="6600">
                  <a:solidFill>
                    <a:srgbClr val="FF3300"/>
                  </a:solidFill>
                </a:rPr>
                <a:t>40s </a:t>
              </a:r>
            </a:p>
          </p:txBody>
        </p:sp>
      </p:grpSp>
      <p:sp>
        <p:nvSpPr>
          <p:cNvPr id="202" name="7-Point Star 201"/>
          <p:cNvSpPr/>
          <p:nvPr/>
        </p:nvSpPr>
        <p:spPr>
          <a:xfrm>
            <a:off x="8667750" y="-214313"/>
            <a:ext cx="2000250" cy="1643063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 ĐẦU</a:t>
            </a:r>
          </a:p>
        </p:txBody>
      </p:sp>
    </p:spTree>
    <p:extLst>
      <p:ext uri="{BB962C8B-B14F-4D97-AF65-F5344CB8AC3E}">
        <p14:creationId xmlns:p14="http://schemas.microsoft.com/office/powerpoint/2010/main" val="20813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5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5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5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8500"/>
                            </p:stCondLst>
                            <p:childTnLst>
                              <p:par>
                                <p:cTn id="1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4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500"/>
                            </p:stCondLst>
                            <p:childTnLst>
                              <p:par>
                                <p:cTn id="14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4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250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450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5500"/>
                            </p:stCondLst>
                            <p:childTnLst>
                              <p:par>
                                <p:cTn id="15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6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7500"/>
                            </p:stCondLst>
                            <p:childTnLst>
                              <p:par>
                                <p:cTn id="16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8500"/>
                            </p:stCondLst>
                            <p:childTnLst>
                              <p:par>
                                <p:cTn id="16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9500"/>
                            </p:stCondLst>
                            <p:childTnLst>
                              <p:par>
                                <p:cTn id="17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500"/>
                            </p:stCondLst>
                            <p:childTnLst>
                              <p:par>
                                <p:cTn id="17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1500"/>
                            </p:stCondLst>
                            <p:childTnLst>
                              <p:par>
                                <p:cTn id="17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2500"/>
                            </p:stCondLst>
                            <p:childTnLst>
                              <p:par>
                                <p:cTn id="18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3500"/>
                            </p:stCondLst>
                            <p:childTnLst>
                              <p:par>
                                <p:cTn id="1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450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5500"/>
                            </p:stCondLst>
                            <p:childTnLst>
                              <p:par>
                                <p:cTn id="18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36500"/>
                            </p:stCondLst>
                            <p:childTnLst>
                              <p:par>
                                <p:cTn id="19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7500"/>
                            </p:stCondLst>
                            <p:childTnLst>
                              <p:par>
                                <p:cTn id="19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38500"/>
                            </p:stCondLst>
                            <p:childTnLst>
                              <p:par>
                                <p:cTn id="19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2" grpId="0" animBg="1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202" grpId="0" animBg="1"/>
      <p:bldP spid="20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5429" y="1031966"/>
            <a:ext cx="3958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VỀ NHÀ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9166" y="2024743"/>
            <a:ext cx="9575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 lại 2 quy tắc nhân số nguyên; các tính chất của phép nhân số nguyên.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 tất cả bài tập trong sgk và sbt của bài “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 nhân số 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4250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170" y="1096236"/>
            <a:ext cx="10232571" cy="405053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38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PHÉP NHÂN HAI SỐ NGUYÊN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1819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7909" y="444137"/>
            <a:ext cx="896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Tính chất của phép nhân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27909" y="905802"/>
                <a:ext cx="10045337" cy="1687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 hiện các phép tính sau và rút ra nhận xét về kết quả: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4.(−25)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.(−6)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.(−15)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905802"/>
                <a:ext cx="10045337" cy="1687963"/>
              </a:xfrm>
              <a:prstGeom prst="rect">
                <a:avLst/>
              </a:prstGeom>
              <a:blipFill>
                <a:blip r:embed="rId3"/>
                <a:stretch>
                  <a:fillRect l="-910" b="-7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538653" y="2648888"/>
            <a:ext cx="796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27909" y="3165676"/>
                <a:ext cx="424542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.4=−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25.4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=−100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4.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4.25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=−100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3165676"/>
                <a:ext cx="4245429" cy="1200329"/>
              </a:xfrm>
              <a:prstGeom prst="rect">
                <a:avLst/>
              </a:prstGeom>
              <a:blipFill>
                <a:blip r:embed="rId4"/>
                <a:stretch>
                  <a:fillRect l="-2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227910" y="4366005"/>
            <a:ext cx="4245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hai phép tính trên bằng nhau, 2 phép tính trên đã đổi chỗ các thừa số cho nhau.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35486" y="3169633"/>
                <a:ext cx="474181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=15.6=90</m:t>
                    </m:r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−6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−15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=6.15=90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486" y="3169633"/>
                <a:ext cx="4741817" cy="1200329"/>
              </a:xfrm>
              <a:prstGeom prst="rect">
                <a:avLst/>
              </a:prstGeom>
              <a:blipFill>
                <a:blip r:embed="rId5"/>
                <a:stretch>
                  <a:fillRect l="-1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335486" y="4366005"/>
            <a:ext cx="448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hai phép tính trên bằng nhau, 2 phép tính trên đã đổi chỗ các thừa số cho nhau.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1227909" y="5695406"/>
                <a:ext cx="9444445" cy="888274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 nhân các số nguyên có tính chất </a:t>
                </a:r>
                <a:r>
                  <a:rPr lang="en-US" sz="24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giao hoán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>
                  <a:spcBef>
                    <a:spcPts val="600"/>
                  </a:spcBef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ới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5695406"/>
                <a:ext cx="9444445" cy="888274"/>
              </a:xfrm>
              <a:prstGeom prst="roundRect">
                <a:avLst/>
              </a:prstGeom>
              <a:blipFill>
                <a:blip r:embed="rId6"/>
                <a:stretch>
                  <a:fillRect t="-5405" b="-15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942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27909" y="444137"/>
            <a:ext cx="896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Tính chất của phép nhân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27909" y="1071154"/>
                <a:ext cx="64008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 hiện các phép tính sau và nhận xét kết quả: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−2.(3.4)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1071154"/>
                <a:ext cx="6400800" cy="1569660"/>
              </a:xfrm>
              <a:prstGeom prst="rect">
                <a:avLst/>
              </a:prstGeom>
              <a:blipFill>
                <a:blip r:embed="rId3"/>
                <a:stretch>
                  <a:fillRect l="-1429" t="-3113" b="-4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538651" y="2532192"/>
            <a:ext cx="796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27909" y="3046943"/>
                <a:ext cx="407561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3.4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=−2.12=−24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909" y="3046943"/>
                <a:ext cx="4075612" cy="461665"/>
              </a:xfrm>
              <a:prstGeom prst="rect">
                <a:avLst/>
              </a:prstGeom>
              <a:blipFill>
                <a:blip r:embed="rId4"/>
                <a:stretch>
                  <a:fillRect l="-224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66114" y="3046942"/>
                <a:ext cx="46634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.4=−24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114" y="3046942"/>
                <a:ext cx="4663441" cy="461665"/>
              </a:xfrm>
              <a:prstGeom prst="rect">
                <a:avLst/>
              </a:prstGeom>
              <a:blipFill>
                <a:blip r:embed="rId5"/>
                <a:stretch>
                  <a:fillRect l="-209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227909" y="3577106"/>
            <a:ext cx="9940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hai phép tính trên bằng nhau.</a:t>
            </a:r>
          </a:p>
        </p:txBody>
      </p:sp>
      <p:sp>
        <p:nvSpPr>
          <p:cNvPr id="15" name="Cloud Callout 14"/>
          <p:cNvSpPr/>
          <p:nvPr/>
        </p:nvSpPr>
        <p:spPr>
          <a:xfrm>
            <a:off x="979714" y="4219303"/>
            <a:ext cx="4957354" cy="209447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em, phép nhân hai số nguyên có tính kết hợp giống phép nhân hai số tự nhiên không?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ounded Rectangle 15"/>
              <p:cNvSpPr/>
              <p:nvPr/>
            </p:nvSpPr>
            <p:spPr>
              <a:xfrm>
                <a:off x="6348548" y="4219303"/>
                <a:ext cx="4898571" cy="2285999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 nhân hai số nguyên có tính chất </a:t>
                </a:r>
                <a:r>
                  <a:rPr lang="en-US" sz="24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 hợp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ounded 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8548" y="4219303"/>
                <a:ext cx="4898571" cy="2285999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456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5" grpId="0"/>
      <p:bldP spid="12" grpId="0"/>
      <p:bldP spid="14" grpId="0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67098" y="365760"/>
            <a:ext cx="896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Tính chất của phép nhân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267098" y="827425"/>
                <a:ext cx="6400800" cy="15032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 hiện các phép tính sau và nhận xét kết quả: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−2).37+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.63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.(37+63)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098" y="827425"/>
                <a:ext cx="6400800" cy="1503297"/>
              </a:xfrm>
              <a:prstGeom prst="rect">
                <a:avLst/>
              </a:prstGeom>
              <a:blipFill>
                <a:blip r:embed="rId3"/>
                <a:stretch>
                  <a:fillRect l="-1524" t="-3252" b="-8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157653" y="2330722"/>
            <a:ext cx="796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63040" y="2792387"/>
                <a:ext cx="428461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.37+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.63</m:t>
                    </m:r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−74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−126</m:t>
                          </m:r>
                        </m:e>
                      </m:d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=−200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040" y="2792387"/>
                <a:ext cx="4284618" cy="1754326"/>
              </a:xfrm>
              <a:prstGeom prst="rect">
                <a:avLst/>
              </a:prstGeom>
              <a:blipFill>
                <a:blip r:embed="rId4"/>
                <a:stretch>
                  <a:fillRect l="-21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161314" y="2792387"/>
                <a:ext cx="428461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.(37+63)</m:t>
                    </m:r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.100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=−200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314" y="2792387"/>
                <a:ext cx="4284618" cy="1754326"/>
              </a:xfrm>
              <a:prstGeom prst="rect">
                <a:avLst/>
              </a:prstGeom>
              <a:blipFill>
                <a:blip r:embed="rId5"/>
                <a:stretch>
                  <a:fillRect l="-2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463040" y="4546713"/>
            <a:ext cx="5394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quả của hai phép tính trên bằng nhau.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ounded Rectangle 21"/>
              <p:cNvSpPr/>
              <p:nvPr/>
            </p:nvSpPr>
            <p:spPr>
              <a:xfrm>
                <a:off x="1267098" y="5212080"/>
                <a:ext cx="9444445" cy="888274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chất </a:t>
                </a:r>
                <a:r>
                  <a:rPr lang="en-US" sz="24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 phối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 phép nhân đối với phép cộng:</a:t>
                </a:r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ới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ounded 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098" y="5212080"/>
                <a:ext cx="9444445" cy="888274"/>
              </a:xfrm>
              <a:prstGeom prst="roundRect">
                <a:avLst/>
              </a:prstGeom>
              <a:blipFill>
                <a:blip r:embed="rId6"/>
                <a:stretch>
                  <a:fillRect t="-5405" b="-15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378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3" grpId="0"/>
      <p:bldP spid="18" grpId="0"/>
      <p:bldP spid="20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267098" y="365760"/>
            <a:ext cx="896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Tính chất của phép nhân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67098" y="827425"/>
                <a:ext cx="8725989" cy="29252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Tương tự như phép nhân các số tự nhiên, phép nhân các số nguyên cũng có các tính chất: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+) Tính chất </a:t>
                </a:r>
                <a:r>
                  <a:rPr lang="en-US" sz="2400" i="1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giao hoán</a:t>
                </a: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Với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endParaRPr lang="en-US" sz="2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+) Tính 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chất </a:t>
                </a:r>
                <a:r>
                  <a:rPr lang="en-US" sz="2400" i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 </a:t>
                </a:r>
                <a:r>
                  <a:rPr lang="en-US" sz="2400" i="1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Với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en-US" sz="2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+) Tính 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chất </a:t>
                </a:r>
                <a:r>
                  <a:rPr lang="en-US" sz="2400" i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 phối </a:t>
                </a: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 phép nhân đối với phép cộng: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en-US" sz="240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098" y="827425"/>
                <a:ext cx="8725989" cy="2925224"/>
              </a:xfrm>
              <a:prstGeom prst="rect">
                <a:avLst/>
              </a:prstGeom>
              <a:blipFill>
                <a:blip r:embed="rId3"/>
                <a:stretch>
                  <a:fillRect l="-1118" b="-3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entagon 7"/>
          <p:cNvSpPr/>
          <p:nvPr/>
        </p:nvSpPr>
        <p:spPr>
          <a:xfrm>
            <a:off x="1267098" y="4044497"/>
            <a:ext cx="4637313" cy="181573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 nhân các số nguyên có tính phân phối đối với phép trừ không?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61612" y="4352201"/>
                <a:ext cx="48593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 nhân các số nguyên có tính phân phối đối với phép trừ:</a:t>
                </a:r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612" y="4352201"/>
                <a:ext cx="4859383" cy="1200329"/>
              </a:xfrm>
              <a:prstGeom prst="rect">
                <a:avLst/>
              </a:prstGeom>
              <a:blipFill>
                <a:blip r:embed="rId4"/>
                <a:stretch>
                  <a:fillRect l="-2008" t="-4061" r="-3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188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2891" y="365760"/>
            <a:ext cx="1554480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97726" y="888980"/>
                <a:ext cx="9470571" cy="153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Thực hiện phép tính bằng cách hợp lí: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.(150+14)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726" y="888980"/>
                <a:ext cx="9470571" cy="1532727"/>
              </a:xfrm>
              <a:prstGeom prst="rect">
                <a:avLst/>
              </a:prstGeom>
              <a:blipFill>
                <a:blip r:embed="rId3"/>
                <a:stretch>
                  <a:fillRect l="-965" b="-5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445037" y="2087962"/>
            <a:ext cx="796833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76103" y="2612529"/>
                <a:ext cx="3696788" cy="153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.4</m:t>
                    </m:r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−25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.4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−17</m:t>
                          </m:r>
                        </m:e>
                      </m:d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=−100.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=1700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103" y="2612529"/>
                <a:ext cx="3696788" cy="1532727"/>
              </a:xfrm>
              <a:prstGeom prst="rect">
                <a:avLst/>
              </a:prstGeom>
              <a:blipFill>
                <a:blip r:embed="rId4"/>
                <a:stretch>
                  <a:fillRect l="-2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14016" y="2612528"/>
                <a:ext cx="4161608" cy="153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150+14</m:t>
                        </m:r>
                      </m:e>
                    </m:d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.150+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.14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=−300+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=−328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4016" y="2612528"/>
                <a:ext cx="4161608" cy="1532727"/>
              </a:xfrm>
              <a:prstGeom prst="rect">
                <a:avLst/>
              </a:prstGeom>
              <a:blipFill>
                <a:blip r:embed="rId5"/>
                <a:stretch>
                  <a:fillRect l="-2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le 11"/>
              <p:cNvSpPr/>
              <p:nvPr/>
            </p:nvSpPr>
            <p:spPr>
              <a:xfrm>
                <a:off x="1397726" y="4336075"/>
                <a:ext cx="3553097" cy="2234542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Dùng tính chất giao hoán đổi chỗ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4.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Dùng tính chất kết hợp nhóm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(−25)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ounded 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726" y="4336075"/>
                <a:ext cx="3553097" cy="2234542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13"/>
          <p:cNvSpPr/>
          <p:nvPr/>
        </p:nvSpPr>
        <p:spPr>
          <a:xfrm>
            <a:off x="6514016" y="4336075"/>
            <a:ext cx="3553097" cy="22345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3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 tính chất phân phối của phép nhân đối với phép cộng.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7315200" y="235131"/>
            <a:ext cx="4519749" cy="203780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 tính chất nào? Và dùng như thế nào?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13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5" grpId="0"/>
      <p:bldP spid="8" grpId="0"/>
      <p:bldP spid="12" grpId="0" animBg="1"/>
      <p:bldP spid="14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81006" y="365760"/>
            <a:ext cx="2586446" cy="596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64623" y="888980"/>
                <a:ext cx="10019211" cy="14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Tính giá trị của tích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.5.(−6)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Tích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sẽ thay đổi như thế nào nếu đổi dấu tất cả các thừa số của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Tính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−4.(−14)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23" y="888980"/>
                <a:ext cx="10019211" cy="1484830"/>
              </a:xfrm>
              <a:prstGeom prst="rect">
                <a:avLst/>
              </a:prstGeom>
              <a:blipFill>
                <a:blip r:embed="rId3"/>
                <a:stretch>
                  <a:fillRect l="-974" b="-9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5379722" y="2373810"/>
            <a:ext cx="796833" cy="524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64623" y="3008324"/>
                <a:ext cx="9895114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.5.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−6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3.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−6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−4.5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=−18.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−20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=360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23" y="3008324"/>
                <a:ext cx="9895114" cy="524567"/>
              </a:xfrm>
              <a:prstGeom prst="rect">
                <a:avLst/>
              </a:prstGeom>
              <a:blipFill>
                <a:blip r:embed="rId4"/>
                <a:stretch>
                  <a:fillRect l="-986" b="-252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64623" y="5139032"/>
                <a:ext cx="7785463" cy="1004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−14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=4.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−39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−14</m:t>
                            </m:r>
                          </m:e>
                        </m:d>
                      </m:e>
                    </m:d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−25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=−100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23" y="5139032"/>
                <a:ext cx="7785463" cy="1004699"/>
              </a:xfrm>
              <a:prstGeom prst="rect">
                <a:avLst/>
              </a:prstGeom>
              <a:blipFill>
                <a:blip r:embed="rId5"/>
                <a:stretch>
                  <a:fillRect l="-1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64623" y="3593546"/>
                <a:ext cx="8281851" cy="14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 đổi dấu tất cả các thừa số của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được:</a:t>
                </a: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.4.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−5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.6=360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 trị của tích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vẫn không thay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đổi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623" y="3593546"/>
                <a:ext cx="8281851" cy="1484830"/>
              </a:xfrm>
              <a:prstGeom prst="rect">
                <a:avLst/>
              </a:prstGeom>
              <a:blipFill>
                <a:blip r:embed="rId6"/>
                <a:stretch>
                  <a:fillRect l="-1178" b="-8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905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78882" y="310904"/>
                <a:ext cx="5277395" cy="1532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3.37: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bằng cách hợp lí: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−8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.72+8.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−(−8)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−27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.1011−27.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+27.(−1)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82" y="310904"/>
                <a:ext cx="5277395" cy="1532727"/>
              </a:xfrm>
              <a:prstGeom prst="rect">
                <a:avLst/>
              </a:prstGeom>
              <a:blipFill>
                <a:blip r:embed="rId3"/>
                <a:stretch>
                  <a:fillRect l="-1732" b="-5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12373" y="310905"/>
                <a:ext cx="4872446" cy="14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3.35: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 bằng cách hợp lí:</a:t>
                </a: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1930+2019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+4.(−2019)</m:t>
                    </m:r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+3.(120−17)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373" y="310905"/>
                <a:ext cx="4872446" cy="1484830"/>
              </a:xfrm>
              <a:prstGeom prst="rect">
                <a:avLst/>
              </a:prstGeom>
              <a:blipFill>
                <a:blip r:embed="rId4"/>
                <a:stretch>
                  <a:fillRect l="-1877" b="-8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5991498" y="648787"/>
            <a:ext cx="0" cy="58826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14549" y="2249034"/>
                <a:ext cx="4689566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4.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1930+2019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+4.(−2019)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=4.1930+4.2019+4.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−2019</m:t>
                          </m:r>
                        </m:e>
                      </m:d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4.2019+4.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−2019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+4.1930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=4.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2019+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−2019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+4.1930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=4.0+4.1930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=7720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549" y="2249034"/>
                <a:ext cx="4689566" cy="2492990"/>
              </a:xfrm>
              <a:prstGeom prst="rect">
                <a:avLst/>
              </a:prstGeom>
              <a:blipFill>
                <a:blip r:embed="rId5"/>
                <a:stretch>
                  <a:fillRect l="-19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865121" y="1784440"/>
            <a:ext cx="796833" cy="524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49196" y="1849116"/>
            <a:ext cx="796833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12373" y="4663441"/>
                <a:ext cx="4663440" cy="2001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−17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+3.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120−17</m:t>
                        </m:r>
                      </m:e>
                    </m:d>
                  </m:oMath>
                </a14:m>
                <a:endParaRPr lang="en-US" sz="240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+3.120−3.17=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−17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−3.17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+3.120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3.17−3.17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+3.120=360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2373" y="4663441"/>
                <a:ext cx="4663440" cy="2001766"/>
              </a:xfrm>
              <a:prstGeom prst="rect">
                <a:avLst/>
              </a:prstGeom>
              <a:blipFill>
                <a:blip r:embed="rId6"/>
                <a:stretch>
                  <a:fillRect l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278882" y="2373682"/>
                <a:ext cx="4689566" cy="2012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−8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.72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−19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−(−8)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.72+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.19−(−8)</m:t>
                      </m:r>
                    </m:oMath>
                  </m:oMathPara>
                </a14:m>
                <a:endParaRPr lang="en-US" sz="2400" b="0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.(72+19−1)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−8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.90=−720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82" y="2373682"/>
                <a:ext cx="4689566" cy="2012859"/>
              </a:xfrm>
              <a:prstGeom prst="rect">
                <a:avLst/>
              </a:prstGeom>
              <a:blipFill>
                <a:blip r:embed="rId7"/>
                <a:stretch>
                  <a:fillRect l="-1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278881" y="4375409"/>
                <a:ext cx="5277395" cy="2012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−27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1011−27.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+27.(−1)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.1011−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.12+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</m:t>
                      </m:r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1011−12+1</m:t>
                          </m:r>
                        </m:e>
                      </m:d>
                    </m:oMath>
                  </m:oMathPara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.1000=−27000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81" y="4375409"/>
                <a:ext cx="5277395" cy="2012859"/>
              </a:xfrm>
              <a:prstGeom prst="rect">
                <a:avLst/>
              </a:prstGeom>
              <a:blipFill>
                <a:blip r:embed="rId8"/>
                <a:stretch>
                  <a:fillRect l="-1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99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5" grpId="0"/>
      <p:bldP spid="16" grpId="0"/>
      <p:bldP spid="17" grpId="0"/>
      <p:bldP spid="18" grpId="0"/>
      <p:bldP spid="19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682</Words>
  <PresentationFormat>Widescreen</PresentationFormat>
  <Paragraphs>192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Tiết 38 PHÉP NHÂN HAI SỐ NGUYÊN (Tiết 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2021-08-16T02:40:31Z</dcterms:created>
  <dcterms:modified xsi:type="dcterms:W3CDTF">2021-08-17T13:59:04Z</dcterms:modified>
</cp:coreProperties>
</file>