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304" r:id="rId2"/>
    <p:sldId id="305" r:id="rId3"/>
    <p:sldId id="257" r:id="rId4"/>
    <p:sldId id="256" r:id="rId5"/>
    <p:sldId id="279" r:id="rId6"/>
    <p:sldId id="280" r:id="rId7"/>
    <p:sldId id="281" r:id="rId8"/>
    <p:sldId id="306" r:id="rId9"/>
    <p:sldId id="307" r:id="rId10"/>
    <p:sldId id="308" r:id="rId11"/>
    <p:sldId id="309" r:id="rId12"/>
    <p:sldId id="310" r:id="rId13"/>
    <p:sldId id="311" r:id="rId14"/>
    <p:sldId id="312" r:id="rId15"/>
    <p:sldId id="313" r:id="rId16"/>
    <p:sldId id="314" r:id="rId17"/>
    <p:sldId id="315" r:id="rId18"/>
    <p:sldId id="317" r:id="rId19"/>
    <p:sldId id="323" r:id="rId20"/>
    <p:sldId id="319" r:id="rId21"/>
    <p:sldId id="322" r:id="rId22"/>
    <p:sldId id="321" r:id="rId23"/>
    <p:sldId id="320" r:id="rId24"/>
    <p:sldId id="298" r:id="rId25"/>
    <p:sldId id="299" r:id="rId26"/>
    <p:sldId id="300" r:id="rId27"/>
    <p:sldId id="301" r:id="rId28"/>
    <p:sldId id="302" r:id="rId29"/>
    <p:sldId id="30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0889d8f428b8a7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6FF"/>
    <a:srgbClr val="42AE5D"/>
    <a:srgbClr val="797979"/>
    <a:srgbClr val="58595B"/>
    <a:srgbClr val="38A085"/>
    <a:srgbClr val="D15357"/>
    <a:srgbClr val="8A44AF"/>
    <a:srgbClr val="F8A700"/>
    <a:srgbClr val="3B81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996" autoAdjust="0"/>
  </p:normalViewPr>
  <p:slideViewPr>
    <p:cSldViewPr snapToGrid="0">
      <p:cViewPr varScale="1">
        <p:scale>
          <a:sx n="65" d="100"/>
          <a:sy n="65" d="100"/>
        </p:scale>
        <p:origin x="132"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3FD6E1-3F6E-483B-B221-95E6FA1E5959}" type="datetimeFigureOut">
              <a:rPr lang="en-US" smtClean="0"/>
              <a:t>04/08/2022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A6F8A9-4467-400D-9230-D62C5387E191}" type="slidenum">
              <a:rPr lang="en-US" smtClean="0"/>
              <a:t>‹#›</a:t>
            </a:fld>
            <a:endParaRPr lang="en-US"/>
          </a:p>
        </p:txBody>
      </p:sp>
    </p:spTree>
    <p:extLst>
      <p:ext uri="{BB962C8B-B14F-4D97-AF65-F5344CB8AC3E}">
        <p14:creationId xmlns:p14="http://schemas.microsoft.com/office/powerpoint/2010/main" val="2748244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A6F8A9-4467-400D-9230-D62C5387E191}" type="slidenum">
              <a:rPr lang="en-US" smtClean="0"/>
              <a:t>4</a:t>
            </a:fld>
            <a:endParaRPr lang="en-US"/>
          </a:p>
        </p:txBody>
      </p:sp>
    </p:spTree>
    <p:extLst>
      <p:ext uri="{BB962C8B-B14F-4D97-AF65-F5344CB8AC3E}">
        <p14:creationId xmlns:p14="http://schemas.microsoft.com/office/powerpoint/2010/main" val="270269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A6F8A9-4467-400D-9230-D62C5387E191}" type="slidenum">
              <a:rPr lang="en-US" smtClean="0"/>
              <a:t>13</a:t>
            </a:fld>
            <a:endParaRPr lang="en-US"/>
          </a:p>
        </p:txBody>
      </p:sp>
    </p:spTree>
    <p:extLst>
      <p:ext uri="{BB962C8B-B14F-4D97-AF65-F5344CB8AC3E}">
        <p14:creationId xmlns:p14="http://schemas.microsoft.com/office/powerpoint/2010/main" val="136076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A6F8A9-4467-400D-9230-D62C5387E191}" type="slidenum">
              <a:rPr lang="en-US" smtClean="0"/>
              <a:t>14</a:t>
            </a:fld>
            <a:endParaRPr lang="en-US"/>
          </a:p>
        </p:txBody>
      </p:sp>
    </p:spTree>
    <p:extLst>
      <p:ext uri="{BB962C8B-B14F-4D97-AF65-F5344CB8AC3E}">
        <p14:creationId xmlns:p14="http://schemas.microsoft.com/office/powerpoint/2010/main" val="2583535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A6F8A9-4467-400D-9230-D62C5387E191}" type="slidenum">
              <a:rPr lang="en-US" smtClean="0"/>
              <a:t>15</a:t>
            </a:fld>
            <a:endParaRPr lang="en-US"/>
          </a:p>
        </p:txBody>
      </p:sp>
    </p:spTree>
    <p:extLst>
      <p:ext uri="{BB962C8B-B14F-4D97-AF65-F5344CB8AC3E}">
        <p14:creationId xmlns:p14="http://schemas.microsoft.com/office/powerpoint/2010/main" val="3171067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A6F8A9-4467-400D-9230-D62C5387E191}" type="slidenum">
              <a:rPr lang="en-US" smtClean="0"/>
              <a:t>16</a:t>
            </a:fld>
            <a:endParaRPr lang="en-US"/>
          </a:p>
        </p:txBody>
      </p:sp>
    </p:spTree>
    <p:extLst>
      <p:ext uri="{BB962C8B-B14F-4D97-AF65-F5344CB8AC3E}">
        <p14:creationId xmlns:p14="http://schemas.microsoft.com/office/powerpoint/2010/main" val="2656316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A6F8A9-4467-400D-9230-D62C5387E191}" type="slidenum">
              <a:rPr lang="en-US" smtClean="0"/>
              <a:t>17</a:t>
            </a:fld>
            <a:endParaRPr lang="en-US"/>
          </a:p>
        </p:txBody>
      </p:sp>
    </p:spTree>
    <p:extLst>
      <p:ext uri="{BB962C8B-B14F-4D97-AF65-F5344CB8AC3E}">
        <p14:creationId xmlns:p14="http://schemas.microsoft.com/office/powerpoint/2010/main" val="1293282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A6F8A9-4467-400D-9230-D62C5387E191}" type="slidenum">
              <a:rPr lang="en-US" smtClean="0"/>
              <a:t>18</a:t>
            </a:fld>
            <a:endParaRPr lang="en-US"/>
          </a:p>
        </p:txBody>
      </p:sp>
    </p:spTree>
    <p:extLst>
      <p:ext uri="{BB962C8B-B14F-4D97-AF65-F5344CB8AC3E}">
        <p14:creationId xmlns:p14="http://schemas.microsoft.com/office/powerpoint/2010/main" val="3452715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A6F8A9-4467-400D-9230-D62C5387E191}" type="slidenum">
              <a:rPr lang="en-US" smtClean="0"/>
              <a:t>19</a:t>
            </a:fld>
            <a:endParaRPr lang="en-US"/>
          </a:p>
        </p:txBody>
      </p:sp>
    </p:spTree>
    <p:extLst>
      <p:ext uri="{BB962C8B-B14F-4D97-AF65-F5344CB8AC3E}">
        <p14:creationId xmlns:p14="http://schemas.microsoft.com/office/powerpoint/2010/main" val="358146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A6F8A9-4467-400D-9230-D62C5387E191}" type="slidenum">
              <a:rPr lang="en-US" smtClean="0"/>
              <a:t>20</a:t>
            </a:fld>
            <a:endParaRPr lang="en-US"/>
          </a:p>
        </p:txBody>
      </p:sp>
    </p:spTree>
    <p:extLst>
      <p:ext uri="{BB962C8B-B14F-4D97-AF65-F5344CB8AC3E}">
        <p14:creationId xmlns:p14="http://schemas.microsoft.com/office/powerpoint/2010/main" val="631127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A6F8A9-4467-400D-9230-D62C5387E191}" type="slidenum">
              <a:rPr lang="en-US" smtClean="0"/>
              <a:t>21</a:t>
            </a:fld>
            <a:endParaRPr lang="en-US"/>
          </a:p>
        </p:txBody>
      </p:sp>
    </p:spTree>
    <p:extLst>
      <p:ext uri="{BB962C8B-B14F-4D97-AF65-F5344CB8AC3E}">
        <p14:creationId xmlns:p14="http://schemas.microsoft.com/office/powerpoint/2010/main" val="670780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A6F8A9-4467-400D-9230-D62C5387E191}" type="slidenum">
              <a:rPr lang="en-US" smtClean="0"/>
              <a:t>22</a:t>
            </a:fld>
            <a:endParaRPr lang="en-US"/>
          </a:p>
        </p:txBody>
      </p:sp>
    </p:spTree>
    <p:extLst>
      <p:ext uri="{BB962C8B-B14F-4D97-AF65-F5344CB8AC3E}">
        <p14:creationId xmlns:p14="http://schemas.microsoft.com/office/powerpoint/2010/main" val="613798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A6F8A9-4467-400D-9230-D62C5387E191}" type="slidenum">
              <a:rPr lang="en-US" smtClean="0"/>
              <a:t>5</a:t>
            </a:fld>
            <a:endParaRPr lang="en-US"/>
          </a:p>
        </p:txBody>
      </p:sp>
    </p:spTree>
    <p:extLst>
      <p:ext uri="{BB962C8B-B14F-4D97-AF65-F5344CB8AC3E}">
        <p14:creationId xmlns:p14="http://schemas.microsoft.com/office/powerpoint/2010/main" val="962187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A6F8A9-4467-400D-9230-D62C5387E191}" type="slidenum">
              <a:rPr lang="en-US" smtClean="0"/>
              <a:t>23</a:t>
            </a:fld>
            <a:endParaRPr lang="en-US"/>
          </a:p>
        </p:txBody>
      </p:sp>
    </p:spTree>
    <p:extLst>
      <p:ext uri="{BB962C8B-B14F-4D97-AF65-F5344CB8AC3E}">
        <p14:creationId xmlns:p14="http://schemas.microsoft.com/office/powerpoint/2010/main" val="3176796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A6F8A9-4467-400D-9230-D62C5387E191}" type="slidenum">
              <a:rPr lang="en-US" smtClean="0"/>
              <a:t>6</a:t>
            </a:fld>
            <a:endParaRPr lang="en-US"/>
          </a:p>
        </p:txBody>
      </p:sp>
    </p:spTree>
    <p:extLst>
      <p:ext uri="{BB962C8B-B14F-4D97-AF65-F5344CB8AC3E}">
        <p14:creationId xmlns:p14="http://schemas.microsoft.com/office/powerpoint/2010/main" val="1232107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A6F8A9-4467-400D-9230-D62C5387E191}" type="slidenum">
              <a:rPr lang="en-US" smtClean="0"/>
              <a:t>7</a:t>
            </a:fld>
            <a:endParaRPr lang="en-US"/>
          </a:p>
        </p:txBody>
      </p:sp>
    </p:spTree>
    <p:extLst>
      <p:ext uri="{BB962C8B-B14F-4D97-AF65-F5344CB8AC3E}">
        <p14:creationId xmlns:p14="http://schemas.microsoft.com/office/powerpoint/2010/main" val="1456608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A6F8A9-4467-400D-9230-D62C5387E191}" type="slidenum">
              <a:rPr lang="en-US" smtClean="0"/>
              <a:t>8</a:t>
            </a:fld>
            <a:endParaRPr lang="en-US"/>
          </a:p>
        </p:txBody>
      </p:sp>
    </p:spTree>
    <p:extLst>
      <p:ext uri="{BB962C8B-B14F-4D97-AF65-F5344CB8AC3E}">
        <p14:creationId xmlns:p14="http://schemas.microsoft.com/office/powerpoint/2010/main" val="3282963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A6F8A9-4467-400D-9230-D62C5387E191}" type="slidenum">
              <a:rPr lang="en-US" smtClean="0"/>
              <a:t>9</a:t>
            </a:fld>
            <a:endParaRPr lang="en-US"/>
          </a:p>
        </p:txBody>
      </p:sp>
    </p:spTree>
    <p:extLst>
      <p:ext uri="{BB962C8B-B14F-4D97-AF65-F5344CB8AC3E}">
        <p14:creationId xmlns:p14="http://schemas.microsoft.com/office/powerpoint/2010/main" val="2778915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A6F8A9-4467-400D-9230-D62C5387E191}" type="slidenum">
              <a:rPr lang="en-US" smtClean="0"/>
              <a:t>10</a:t>
            </a:fld>
            <a:endParaRPr lang="en-US"/>
          </a:p>
        </p:txBody>
      </p:sp>
    </p:spTree>
    <p:extLst>
      <p:ext uri="{BB962C8B-B14F-4D97-AF65-F5344CB8AC3E}">
        <p14:creationId xmlns:p14="http://schemas.microsoft.com/office/powerpoint/2010/main" val="564147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A6F8A9-4467-400D-9230-D62C5387E191}" type="slidenum">
              <a:rPr lang="en-US" smtClean="0"/>
              <a:t>11</a:t>
            </a:fld>
            <a:endParaRPr lang="en-US"/>
          </a:p>
        </p:txBody>
      </p:sp>
    </p:spTree>
    <p:extLst>
      <p:ext uri="{BB962C8B-B14F-4D97-AF65-F5344CB8AC3E}">
        <p14:creationId xmlns:p14="http://schemas.microsoft.com/office/powerpoint/2010/main" val="4020763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A6F8A9-4467-400D-9230-D62C5387E191}" type="slidenum">
              <a:rPr lang="en-US" smtClean="0"/>
              <a:t>12</a:t>
            </a:fld>
            <a:endParaRPr lang="en-US"/>
          </a:p>
        </p:txBody>
      </p:sp>
    </p:spTree>
    <p:extLst>
      <p:ext uri="{BB962C8B-B14F-4D97-AF65-F5344CB8AC3E}">
        <p14:creationId xmlns:p14="http://schemas.microsoft.com/office/powerpoint/2010/main" val="2158596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F6B3F581-1B6A-4D6A-9C1E-0D1266D7CD13}" type="datetimeFigureOut">
              <a:rPr lang="en-US" smtClean="0"/>
              <a:t>04/08/2022</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BFFE38FF-E54E-4ED4-97DE-D4BF901279A3}"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accent4"/>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4"/>
            </a:solidFill>
            <a:ln w="0">
              <a:noFill/>
              <a:prstDash val="solid"/>
              <a:round/>
              <a:headEnd/>
              <a:tailEnd/>
            </a:ln>
          </p:spPr>
        </p:sp>
      </p:grpSp>
    </p:spTree>
    <p:extLst>
      <p:ext uri="{BB962C8B-B14F-4D97-AF65-F5344CB8AC3E}">
        <p14:creationId xmlns:p14="http://schemas.microsoft.com/office/powerpoint/2010/main" val="318886521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F6B3F581-1B6A-4D6A-9C1E-0D1266D7CD13}" type="datetimeFigureOut">
              <a:rPr lang="en-US" smtClean="0"/>
              <a:t>04/08/2022</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BFFE38FF-E54E-4ED4-97DE-D4BF901279A3}" type="slidenum">
              <a:rPr lang="en-US" smtClean="0"/>
              <a:t>‹#›</a:t>
            </a:fld>
            <a:endParaRPr lang="en-US"/>
          </a:p>
        </p:txBody>
      </p:sp>
    </p:spTree>
    <p:extLst>
      <p:ext uri="{BB962C8B-B14F-4D97-AF65-F5344CB8AC3E}">
        <p14:creationId xmlns:p14="http://schemas.microsoft.com/office/powerpoint/2010/main" val="17355461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4A7A0-7B46-43F2-A995-A79B1C980D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376FF7-6342-4772-B3C6-CCABA87B90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63E30-18F2-4CD5-B820-FDFE0AE20F4F}"/>
              </a:ext>
            </a:extLst>
          </p:cNvPr>
          <p:cNvSpPr>
            <a:spLocks noGrp="1"/>
          </p:cNvSpPr>
          <p:nvPr>
            <p:ph type="dt" sz="half" idx="10"/>
          </p:nvPr>
        </p:nvSpPr>
        <p:spPr/>
        <p:txBody>
          <a:bodyPr/>
          <a:lstStyle/>
          <a:p>
            <a:fld id="{FA47731F-CCE5-40D0-AB0A-9415A31F7198}" type="datetimeFigureOut">
              <a:rPr lang="en-US" smtClean="0"/>
              <a:t>04/08/2022</a:t>
            </a:fld>
            <a:endParaRPr lang="en-US"/>
          </a:p>
        </p:txBody>
      </p:sp>
      <p:sp>
        <p:nvSpPr>
          <p:cNvPr id="5" name="Footer Placeholder 4">
            <a:extLst>
              <a:ext uri="{FF2B5EF4-FFF2-40B4-BE49-F238E27FC236}">
                <a16:creationId xmlns:a16="http://schemas.microsoft.com/office/drawing/2014/main" id="{14FCA08F-4238-4736-A759-2F9411589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9F50BD-98FF-407E-B290-3E6093F50AC6}"/>
              </a:ext>
            </a:extLst>
          </p:cNvPr>
          <p:cNvSpPr>
            <a:spLocks noGrp="1"/>
          </p:cNvSpPr>
          <p:nvPr>
            <p:ph type="sldNum" sz="quarter" idx="12"/>
          </p:nvPr>
        </p:nvSpPr>
        <p:spPr/>
        <p:txBody>
          <a:bodyPr/>
          <a:lstStyle/>
          <a:p>
            <a:fld id="{DC1782E4-2AA9-4A79-83FA-A1139BA3E49E}" type="slidenum">
              <a:rPr lang="en-US" smtClean="0"/>
              <a:t>‹#›</a:t>
            </a:fld>
            <a:endParaRPr lang="en-US"/>
          </a:p>
        </p:txBody>
      </p:sp>
    </p:spTree>
    <p:extLst>
      <p:ext uri="{BB962C8B-B14F-4D97-AF65-F5344CB8AC3E}">
        <p14:creationId xmlns:p14="http://schemas.microsoft.com/office/powerpoint/2010/main" val="920277840"/>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1977F6F-5C83-4F9C-BC1F-B59FC894FE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988040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F6B3F581-1B6A-4D6A-9C1E-0D1266D7CD13}" type="datetimeFigureOut">
              <a:rPr lang="en-US" smtClean="0"/>
              <a:t>04/08/2022</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BFFE38FF-E54E-4ED4-97DE-D4BF901279A3}" type="slidenum">
              <a:rPr lang="en-US" smtClean="0"/>
              <a:t>‹#›</a:t>
            </a:fld>
            <a:endParaRPr lang="en-US"/>
          </a:p>
        </p:txBody>
      </p:sp>
    </p:spTree>
    <p:extLst>
      <p:ext uri="{BB962C8B-B14F-4D97-AF65-F5344CB8AC3E}">
        <p14:creationId xmlns:p14="http://schemas.microsoft.com/office/powerpoint/2010/main" val="3244460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spd="slow">
    <p:push dir="u"/>
  </p:transition>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audio" Target="../media/audio2.wav"/><Relationship Id="rId9" Type="http://schemas.openxmlformats.org/officeDocument/2006/relationships/image" Target="../media/image8.emf"/></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audio" Target="../media/audio1.wav"/><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9.emf"/><Relationship Id="rId4" Type="http://schemas.openxmlformats.org/officeDocument/2006/relationships/audio" Target="../media/audio2.wav"/><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21.png"/><Relationship Id="rId7" Type="http://schemas.openxmlformats.org/officeDocument/2006/relationships/image" Target="../media/image80.png"/><Relationship Id="rId12" Type="http://schemas.openxmlformats.org/officeDocument/2006/relationships/image" Target="../media/image130.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70.png"/><Relationship Id="rId11" Type="http://schemas.openxmlformats.org/officeDocument/2006/relationships/image" Target="../media/image120.png"/><Relationship Id="rId10" Type="http://schemas.openxmlformats.org/officeDocument/2006/relationships/image" Target="../media/image110.png"/><Relationship Id="rId4" Type="http://schemas.openxmlformats.org/officeDocument/2006/relationships/image" Target="../media/image27.png"/><Relationship Id="rId9" Type="http://schemas.openxmlformats.org/officeDocument/2006/relationships/image" Target="../media/image100.png"/></Relationships>
</file>

<file path=ppt/slides/_rels/slide26.xml.rels><?xml version="1.0" encoding="UTF-8" standalone="yes"?>
<Relationships xmlns="http://schemas.openxmlformats.org/package/2006/relationships"><Relationship Id="rId8" Type="http://schemas.openxmlformats.org/officeDocument/2006/relationships/image" Target="../media/image180.png"/><Relationship Id="rId3" Type="http://schemas.openxmlformats.org/officeDocument/2006/relationships/image" Target="../media/image27.png"/><Relationship Id="rId7" Type="http://schemas.openxmlformats.org/officeDocument/2006/relationships/image" Target="../media/image170.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150.png"/><Relationship Id="rId10" Type="http://schemas.openxmlformats.org/officeDocument/2006/relationships/image" Target="../media/image200.png"/><Relationship Id="rId4" Type="http://schemas.openxmlformats.org/officeDocument/2006/relationships/image" Target="../media/image140.png"/><Relationship Id="rId9" Type="http://schemas.openxmlformats.org/officeDocument/2006/relationships/image" Target="../media/image190.png"/></Relationships>
</file>

<file path=ppt/slides/_rels/slide27.xml.rels><?xml version="1.0" encoding="UTF-8" standalone="yes"?>
<Relationships xmlns="http://schemas.openxmlformats.org/package/2006/relationships"><Relationship Id="rId8" Type="http://schemas.openxmlformats.org/officeDocument/2006/relationships/image" Target="../media/image250.png"/><Relationship Id="rId13"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image" Target="../media/image240.png"/><Relationship Id="rId12"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30.png"/><Relationship Id="rId11" Type="http://schemas.openxmlformats.org/officeDocument/2006/relationships/image" Target="../media/image280.png"/><Relationship Id="rId5" Type="http://schemas.openxmlformats.org/officeDocument/2006/relationships/image" Target="../media/image220.png"/><Relationship Id="rId15" Type="http://schemas.openxmlformats.org/officeDocument/2006/relationships/image" Target="../media/image320.png"/><Relationship Id="rId10" Type="http://schemas.openxmlformats.org/officeDocument/2006/relationships/image" Target="../media/image270.png"/><Relationship Id="rId4" Type="http://schemas.openxmlformats.org/officeDocument/2006/relationships/image" Target="../media/image210.png"/><Relationship Id="rId9" Type="http://schemas.openxmlformats.org/officeDocument/2006/relationships/image" Target="../media/image260.png"/><Relationship Id="rId14" Type="http://schemas.openxmlformats.org/officeDocument/2006/relationships/image" Target="../media/image310.png"/></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audio" Target="../media/audio2.wav"/><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contrast="4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552428" y="-14151"/>
            <a:ext cx="6071150" cy="923330"/>
          </a:xfrm>
          <a:prstGeom prst="rect">
            <a:avLst/>
          </a:prstGeom>
          <a:noFill/>
        </p:spPr>
        <p:txBody>
          <a:bodyPr wrap="none" lIns="91440" tIns="45720" rIns="91440" bIns="45720">
            <a:spAutoFit/>
          </a:bodyPr>
          <a:lstStyle/>
          <a:p>
            <a:pPr algn="ctr"/>
            <a:r>
              <a:rPr lang="en-US" sz="5400" dirty="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ÔN TẬP HỌC KỲ II</a:t>
            </a:r>
            <a:endParaRPr lang="en-US" sz="5400" b="0" cap="none" spc="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flipH="1">
            <a:off x="4165884" y="886624"/>
            <a:ext cx="2844237"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HÌNH HỌC</a:t>
            </a:r>
          </a:p>
        </p:txBody>
      </p:sp>
      <p:sp>
        <p:nvSpPr>
          <p:cNvPr id="7" name="TextBox 6"/>
          <p:cNvSpPr txBox="1"/>
          <p:nvPr/>
        </p:nvSpPr>
        <p:spPr>
          <a:xfrm flipH="1">
            <a:off x="1140539" y="1587344"/>
            <a:ext cx="9881421" cy="1569660"/>
          </a:xfrm>
          <a:prstGeom prst="rect">
            <a:avLst/>
          </a:prstGeom>
          <a:noFill/>
        </p:spPr>
        <p:txBody>
          <a:bodyPr wrap="square" rtlCol="0">
            <a:spAutoFit/>
          </a:bodyPr>
          <a:lstStyle/>
          <a:p>
            <a:r>
              <a:rPr lang="en-US" sz="3200" b="1" dirty="0" err="1" smtClean="0">
                <a:solidFill>
                  <a:srgbClr val="FF0000"/>
                </a:solidFill>
                <a:latin typeface="Times New Roman" panose="02020603050405020304" pitchFamily="18" charset="0"/>
                <a:cs typeface="Times New Roman" panose="02020603050405020304" pitchFamily="18" charset="0"/>
              </a:rPr>
              <a:t>Tiết</a:t>
            </a:r>
            <a:r>
              <a:rPr lang="en-US" sz="3200" b="1" dirty="0" smtClean="0">
                <a:solidFill>
                  <a:srgbClr val="FF0000"/>
                </a:solidFill>
                <a:latin typeface="Times New Roman" panose="02020603050405020304" pitchFamily="18" charset="0"/>
                <a:cs typeface="Times New Roman" panose="02020603050405020304" pitchFamily="18" charset="0"/>
              </a:rPr>
              <a:t> 1:</a:t>
            </a:r>
            <a:r>
              <a:rPr lang="en-US" sz="3200" b="1" dirty="0" smtClean="0">
                <a:latin typeface="Times New Roman" panose="02020603050405020304" pitchFamily="18" charset="0"/>
                <a:cs typeface="Times New Roman" panose="02020603050405020304" pitchFamily="18" charset="0"/>
              </a:rPr>
              <a:t> </a:t>
            </a:r>
            <a:r>
              <a:rPr lang="nl-NL" sz="3200" dirty="0">
                <a:latin typeface="Times New Roman" panose="02020603050405020304" pitchFamily="18" charset="0"/>
                <a:cs typeface="Times New Roman" panose="02020603050405020304" pitchFamily="18" charset="0"/>
              </a:rPr>
              <a:t>Ôn tập kiến thức đã học về tính chất cạnh và góc của một tam giác, các trường hợp bằng nhau của hai tam giác, tam giác cân, đường vuông góc và đường xiên. </a:t>
            </a:r>
            <a:endParaRPr lang="en-US" sz="3200" dirty="0">
              <a:latin typeface="Times New Roman" panose="02020603050405020304" pitchFamily="18" charset="0"/>
              <a:cs typeface="Times New Roman" panose="02020603050405020304" pitchFamily="18" charset="0"/>
            </a:endParaRPr>
          </a:p>
        </p:txBody>
      </p:sp>
      <p:sp>
        <p:nvSpPr>
          <p:cNvPr id="8" name="TextBox 7"/>
          <p:cNvSpPr txBox="1"/>
          <p:nvPr/>
        </p:nvSpPr>
        <p:spPr>
          <a:xfrm flipH="1">
            <a:off x="1140541" y="3272949"/>
            <a:ext cx="9881420" cy="1569660"/>
          </a:xfrm>
          <a:prstGeom prst="rect">
            <a:avLst/>
          </a:prstGeom>
          <a:noFill/>
        </p:spPr>
        <p:txBody>
          <a:bodyPr wrap="square" rtlCol="0">
            <a:spAutoFit/>
          </a:bodyPr>
          <a:lstStyle/>
          <a:p>
            <a:r>
              <a:rPr lang="en-US" sz="3200" b="1" dirty="0" err="1" smtClean="0">
                <a:solidFill>
                  <a:srgbClr val="FF0000"/>
                </a:solidFill>
                <a:latin typeface="Times New Roman" panose="02020603050405020304" pitchFamily="18" charset="0"/>
                <a:cs typeface="Times New Roman" panose="02020603050405020304" pitchFamily="18" charset="0"/>
              </a:rPr>
              <a:t>Tiết</a:t>
            </a:r>
            <a:r>
              <a:rPr lang="en-US" sz="3200" b="1" dirty="0" smtClean="0">
                <a:solidFill>
                  <a:srgbClr val="FF0000"/>
                </a:solidFill>
                <a:latin typeface="Times New Roman" panose="02020603050405020304" pitchFamily="18" charset="0"/>
                <a:cs typeface="Times New Roman" panose="02020603050405020304" pitchFamily="18" charset="0"/>
              </a:rPr>
              <a:t> 2: </a:t>
            </a:r>
            <a:r>
              <a:rPr lang="nl-NL" sz="3200" dirty="0">
                <a:latin typeface="Times New Roman" panose="02020603050405020304" pitchFamily="18" charset="0"/>
                <a:cs typeface="Times New Roman" panose="02020603050405020304" pitchFamily="18" charset="0"/>
              </a:rPr>
              <a:t>Ôn tập và hệ thống các kiến thức đã học về tính chất các đường đồng quy của các đường đặc biệt trong tam giác như: trung tuyến, trung trực, phân giác, đường cao.</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42857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oice_D"/>
          <p:cNvSpPr/>
          <p:nvPr/>
        </p:nvSpPr>
        <p:spPr>
          <a:xfrm>
            <a:off x="6440130" y="4262577"/>
            <a:ext cx="5294465" cy="1005840"/>
          </a:xfrm>
          <a:prstGeom prst="hexagon">
            <a:avLst/>
          </a:prstGeom>
          <a:solidFill>
            <a:schemeClr val="accent6">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dirty="0">
                <a:solidFill>
                  <a:schemeClr val="tx1"/>
                </a:solidFill>
              </a:rPr>
              <a:t>D. AB &gt; AC &gt; </a:t>
            </a:r>
            <a:r>
              <a:rPr lang="en-US" sz="3200" dirty="0" smtClean="0">
                <a:solidFill>
                  <a:schemeClr val="tx1"/>
                </a:solidFill>
              </a:rPr>
              <a:t>BC</a:t>
            </a:r>
            <a:endParaRPr lang="en-US" sz="3200" dirty="0">
              <a:solidFill>
                <a:schemeClr val="tx1"/>
              </a:solidFill>
            </a:endParaRPr>
          </a:p>
        </p:txBody>
      </p:sp>
      <p:sp>
        <p:nvSpPr>
          <p:cNvPr id="5" name="Choice_C"/>
          <p:cNvSpPr/>
          <p:nvPr/>
        </p:nvSpPr>
        <p:spPr>
          <a:xfrm>
            <a:off x="6440130" y="3028034"/>
            <a:ext cx="5294466" cy="1005840"/>
          </a:xfrm>
          <a:prstGeom prst="hexagon">
            <a:avLst/>
          </a:prstGeom>
          <a:solidFill>
            <a:srgbClr val="00B0F0"/>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dirty="0">
                <a:solidFill>
                  <a:schemeClr val="tx1"/>
                </a:solidFill>
              </a:rPr>
              <a:t>C. BC &gt;AB &gt; AC</a:t>
            </a:r>
          </a:p>
        </p:txBody>
      </p:sp>
      <p:sp>
        <p:nvSpPr>
          <p:cNvPr id="7" name="Choice_B"/>
          <p:cNvSpPr/>
          <p:nvPr/>
        </p:nvSpPr>
        <p:spPr>
          <a:xfrm>
            <a:off x="297392" y="4278205"/>
            <a:ext cx="5189007" cy="1005840"/>
          </a:xfrm>
          <a:prstGeom prst="hexagon">
            <a:avLst/>
          </a:prstGeom>
          <a:solidFill>
            <a:schemeClr val="accent6">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dirty="0">
                <a:solidFill>
                  <a:schemeClr val="tx1"/>
                </a:solidFill>
              </a:rPr>
              <a:t>B. AC &gt;AB &gt;BC</a:t>
            </a:r>
          </a:p>
        </p:txBody>
      </p:sp>
      <p:sp>
        <p:nvSpPr>
          <p:cNvPr id="4" name="Choice_A"/>
          <p:cNvSpPr/>
          <p:nvPr/>
        </p:nvSpPr>
        <p:spPr>
          <a:xfrm>
            <a:off x="297393" y="3028034"/>
            <a:ext cx="5189007" cy="1005840"/>
          </a:xfrm>
          <a:prstGeom prst="hexagon">
            <a:avLst/>
          </a:prstGeom>
          <a:solidFill>
            <a:srgbClr val="00B0F0"/>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dirty="0">
                <a:solidFill>
                  <a:schemeClr val="tx1"/>
                </a:solidFill>
              </a:rPr>
              <a:t>A</a:t>
            </a:r>
            <a:r>
              <a:rPr lang="en-US" sz="3200" dirty="0" smtClean="0">
                <a:solidFill>
                  <a:schemeClr val="tx1"/>
                </a:solidFill>
              </a:rPr>
              <a:t>. BC </a:t>
            </a:r>
            <a:r>
              <a:rPr lang="en-US" sz="3200" dirty="0">
                <a:solidFill>
                  <a:schemeClr val="tx1"/>
                </a:solidFill>
              </a:rPr>
              <a:t>&gt;AC &gt;AB</a:t>
            </a:r>
          </a:p>
        </p:txBody>
      </p:sp>
      <mc:AlternateContent xmlns:mc="http://schemas.openxmlformats.org/markup-compatibility/2006" xmlns:a14="http://schemas.microsoft.com/office/drawing/2010/main">
        <mc:Choice Requires="a14">
          <p:sp>
            <p:nvSpPr>
              <p:cNvPr id="8" name="Question"/>
              <p:cNvSpPr/>
              <p:nvPr/>
            </p:nvSpPr>
            <p:spPr>
              <a:xfrm>
                <a:off x="297393" y="689348"/>
                <a:ext cx="11437202" cy="1378424"/>
              </a:xfrm>
              <a:prstGeom prst="hexagon">
                <a:avLst/>
              </a:prstGeom>
              <a:ln/>
            </p:spPr>
            <p:style>
              <a:lnRef idx="2">
                <a:schemeClr val="accent5">
                  <a:shade val="50000"/>
                </a:schemeClr>
              </a:lnRef>
              <a:fillRef idx="1003">
                <a:schemeClr val="dk2"/>
              </a:fillRef>
              <a:effectRef idx="0">
                <a:schemeClr val="accent5"/>
              </a:effectRef>
              <a:fontRef idx="minor">
                <a:schemeClr val="lt1"/>
              </a:fontRef>
            </p:style>
            <p:txBody>
              <a:bodyPr rtlCol="0" anchor="ctr">
                <a:noAutofit/>
              </a:bodyPr>
              <a:lstStyle/>
              <a:p>
                <a:pPr>
                  <a:spcAft>
                    <a:spcPts val="0"/>
                  </a:spcAft>
                  <a:tabLst>
                    <a:tab pos="1979930" algn="l"/>
                    <a:tab pos="3599815" algn="l"/>
                    <a:tab pos="5219700" algn="l"/>
                  </a:tabLst>
                </a:pPr>
                <a:r>
                  <a:rPr lang="en-US" sz="3600" b="1" dirty="0" smtClean="0">
                    <a:solidFill>
                      <a:schemeClr val="bg1"/>
                    </a:solidFill>
                    <a:latin typeface="Times New Roman" panose="02020603050405020304" pitchFamily="18" charset="0"/>
                    <a:ea typeface="Times New Roman" panose="02020603050405020304" pitchFamily="18" charset="0"/>
                  </a:rPr>
                  <a:t>Câu</a:t>
                </a:r>
                <a:r>
                  <a:rPr lang="en-US" sz="3600" b="1" dirty="0">
                    <a:solidFill>
                      <a:schemeClr val="bg1"/>
                    </a:solidFill>
                    <a:latin typeface="Times New Roman" panose="02020603050405020304" pitchFamily="18" charset="0"/>
                    <a:ea typeface="Times New Roman" panose="02020603050405020304" pitchFamily="18" charset="0"/>
                  </a:rPr>
                  <a:t> </a:t>
                </a:r>
                <a:r>
                  <a:rPr lang="en-US" sz="3600" b="1" dirty="0" smtClean="0">
                    <a:solidFill>
                      <a:schemeClr val="bg1"/>
                    </a:solidFill>
                    <a:latin typeface="Times New Roman" panose="02020603050405020304" pitchFamily="18" charset="0"/>
                    <a:ea typeface="Times New Roman" panose="02020603050405020304" pitchFamily="18" charset="0"/>
                  </a:rPr>
                  <a:t>7:</a:t>
                </a:r>
                <a:r>
                  <a:rPr lang="en-US" sz="3600" dirty="0" smtClean="0">
                    <a:solidFill>
                      <a:schemeClr val="bg1"/>
                    </a:solidFill>
                    <a:latin typeface="Times New Roman" panose="02020603050405020304" pitchFamily="18" charset="0"/>
                    <a:ea typeface="Times New Roman" panose="02020603050405020304" pitchFamily="18" charset="0"/>
                  </a:rPr>
                  <a:t> Tam </a:t>
                </a:r>
                <a:r>
                  <a:rPr lang="en-US" sz="3600" dirty="0" err="1">
                    <a:solidFill>
                      <a:schemeClr val="bg1"/>
                    </a:solidFill>
                    <a:latin typeface="Times New Roman" panose="02020603050405020304" pitchFamily="18" charset="0"/>
                    <a:ea typeface="Times New Roman" panose="02020603050405020304" pitchFamily="18" charset="0"/>
                  </a:rPr>
                  <a:t>giác</a:t>
                </a:r>
                <a:r>
                  <a:rPr lang="en-US" sz="3600" dirty="0">
                    <a:solidFill>
                      <a:schemeClr val="bg1"/>
                    </a:solidFill>
                    <a:latin typeface="Times New Roman" panose="02020603050405020304" pitchFamily="18" charset="0"/>
                    <a:ea typeface="Times New Roman" panose="02020603050405020304" pitchFamily="18" charset="0"/>
                  </a:rPr>
                  <a:t> ABC có </a:t>
                </a:r>
                <a:r>
                  <a:rPr lang="en-US" sz="3600" dirty="0" err="1">
                    <a:solidFill>
                      <a:schemeClr val="bg1"/>
                    </a:solidFill>
                    <a:latin typeface="Times New Roman" panose="02020603050405020304" pitchFamily="18" charset="0"/>
                    <a:ea typeface="Times New Roman" panose="02020603050405020304" pitchFamily="18" charset="0"/>
                  </a:rPr>
                  <a:t>góc</a:t>
                </a:r>
                <a:r>
                  <a:rPr lang="en-US" sz="3600" dirty="0">
                    <a:solidFill>
                      <a:schemeClr val="bg1"/>
                    </a:solidFill>
                    <a:latin typeface="Times New Roman" panose="02020603050405020304" pitchFamily="18" charset="0"/>
                    <a:ea typeface="Times New Roman" panose="02020603050405020304" pitchFamily="18" charset="0"/>
                  </a:rPr>
                  <a:t> A </a:t>
                </a:r>
                <a:r>
                  <a:rPr lang="en-US" sz="3600" dirty="0" err="1">
                    <a:solidFill>
                      <a:schemeClr val="bg1"/>
                    </a:solidFill>
                    <a:latin typeface="Times New Roman" panose="02020603050405020304" pitchFamily="18" charset="0"/>
                    <a:ea typeface="Times New Roman" panose="02020603050405020304" pitchFamily="18" charset="0"/>
                  </a:rPr>
                  <a:t>tù</a:t>
                </a:r>
                <a:r>
                  <a:rPr lang="en-US" sz="3600" dirty="0" smtClean="0">
                    <a:solidFill>
                      <a:schemeClr val="bg1"/>
                    </a:solidFill>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en-US" sz="3600" i="1" smtClean="0">
                            <a:solidFill>
                              <a:schemeClr val="bg1"/>
                            </a:solidFill>
                            <a:latin typeface="Cambria Math" panose="02040503050406030204" pitchFamily="18" charset="0"/>
                          </a:rPr>
                        </m:ctrlPr>
                      </m:accPr>
                      <m:e>
                        <m:r>
                          <a:rPr lang="en-US" sz="3600" b="0" i="1" smtClean="0">
                            <a:solidFill>
                              <a:schemeClr val="bg1"/>
                            </a:solidFill>
                            <a:latin typeface="Cambria Math" panose="02040503050406030204" pitchFamily="18" charset="0"/>
                          </a:rPr>
                          <m:t>𝐵</m:t>
                        </m:r>
                      </m:e>
                    </m:acc>
                    <m:r>
                      <a:rPr lang="en-US" sz="3600" b="0" i="1" smtClean="0">
                        <a:solidFill>
                          <a:schemeClr val="bg1"/>
                        </a:solidFill>
                        <a:latin typeface="Cambria Math" panose="02040503050406030204" pitchFamily="18" charset="0"/>
                      </a:rPr>
                      <m:t>&gt;</m:t>
                    </m:r>
                    <m:acc>
                      <m:accPr>
                        <m:chr m:val="̂"/>
                        <m:ctrlPr>
                          <a:rPr lang="en-US" sz="3600" b="0" i="1" smtClean="0">
                            <a:solidFill>
                              <a:schemeClr val="bg1"/>
                            </a:solidFill>
                            <a:latin typeface="Cambria Math" panose="02040503050406030204" pitchFamily="18" charset="0"/>
                          </a:rPr>
                        </m:ctrlPr>
                      </m:accPr>
                      <m:e>
                        <m:r>
                          <a:rPr lang="en-US" sz="3600" b="0" i="1" smtClean="0">
                            <a:solidFill>
                              <a:schemeClr val="bg1"/>
                            </a:solidFill>
                            <a:latin typeface="Cambria Math" panose="02040503050406030204" pitchFamily="18" charset="0"/>
                          </a:rPr>
                          <m:t>𝐶</m:t>
                        </m:r>
                      </m:e>
                    </m:acc>
                  </m:oMath>
                </a14:m>
                <a:r>
                  <a:rPr lang="en-US" sz="3600" dirty="0" smtClean="0">
                    <a:solidFill>
                      <a:schemeClr val="bg1"/>
                    </a:solidFill>
                    <a:latin typeface="Times New Roman" panose="02020603050405020304" pitchFamily="18" charset="0"/>
                    <a:ea typeface="Times New Roman" panose="02020603050405020304" pitchFamily="18" charset="0"/>
                  </a:rPr>
                  <a:t>  </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Trong</a:t>
                </a:r>
                <a:r>
                  <a:rPr lang="en-US" sz="3600" dirty="0">
                    <a:solidFill>
                      <a:schemeClr val="bg1"/>
                    </a:solidFill>
                    <a:latin typeface="Times New Roman" panose="02020603050405020304" pitchFamily="18" charset="0"/>
                    <a:ea typeface="Times New Roman" panose="02020603050405020304" pitchFamily="18" charset="0"/>
                  </a:rPr>
                  <a:t> các </a:t>
                </a:r>
                <a:r>
                  <a:rPr lang="en-US" sz="3600" dirty="0" err="1">
                    <a:solidFill>
                      <a:schemeClr val="bg1"/>
                    </a:solidFill>
                    <a:latin typeface="Times New Roman" panose="02020603050405020304" pitchFamily="18" charset="0"/>
                    <a:ea typeface="Times New Roman" panose="02020603050405020304" pitchFamily="18" charset="0"/>
                  </a:rPr>
                  <a:t>khẳng</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định</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sau</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khẳng</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định</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nào</a:t>
                </a:r>
                <a:r>
                  <a:rPr lang="en-US" sz="3600" dirty="0">
                    <a:solidFill>
                      <a:schemeClr val="bg1"/>
                    </a:solidFill>
                    <a:latin typeface="Times New Roman" panose="02020603050405020304" pitchFamily="18" charset="0"/>
                    <a:ea typeface="Times New Roman" panose="02020603050405020304" pitchFamily="18" charset="0"/>
                  </a:rPr>
                  <a:t> </a:t>
                </a:r>
                <a:r>
                  <a:rPr lang="en-US" sz="3600" b="1" dirty="0" err="1" smtClean="0">
                    <a:solidFill>
                      <a:srgbClr val="FFFF00"/>
                    </a:solidFill>
                    <a:latin typeface="Times New Roman" panose="02020603050405020304" pitchFamily="18" charset="0"/>
                    <a:ea typeface="Times New Roman" panose="02020603050405020304" pitchFamily="18" charset="0"/>
                  </a:rPr>
                  <a:t>đúng</a:t>
                </a:r>
                <a:r>
                  <a:rPr lang="en-US" sz="3600" b="1" dirty="0">
                    <a:solidFill>
                      <a:srgbClr val="FFFF00"/>
                    </a:solidFill>
                    <a:latin typeface="Times New Roman" panose="02020603050405020304" pitchFamily="18" charset="0"/>
                    <a:ea typeface="Times New Roman" panose="02020603050405020304" pitchFamily="18" charset="0"/>
                  </a:rPr>
                  <a:t>?</a:t>
                </a:r>
                <a:endParaRPr lang="en-US" sz="3600" b="1" dirty="0">
                  <a:solidFill>
                    <a:srgbClr val="FFFF00"/>
                  </a:solidFill>
                  <a:effectLst/>
                  <a:latin typeface="Times New Roman" panose="02020603050405020304" pitchFamily="18" charset="0"/>
                  <a:ea typeface="Times New Roman" panose="02020603050405020304" pitchFamily="18" charset="0"/>
                </a:endParaRPr>
              </a:p>
            </p:txBody>
          </p:sp>
        </mc:Choice>
        <mc:Fallback xmlns="">
          <p:sp>
            <p:nvSpPr>
              <p:cNvPr id="8" name="Question"/>
              <p:cNvSpPr>
                <a:spLocks noRot="1" noChangeAspect="1" noMove="1" noResize="1" noEditPoints="1" noAdjustHandles="1" noChangeArrowheads="1" noChangeShapeType="1" noTextEdit="1"/>
              </p:cNvSpPr>
              <p:nvPr/>
            </p:nvSpPr>
            <p:spPr>
              <a:xfrm>
                <a:off x="297393" y="689348"/>
                <a:ext cx="11437202" cy="1378424"/>
              </a:xfrm>
              <a:prstGeom prst="hexagon">
                <a:avLst/>
              </a:prstGeom>
              <a:blipFill>
                <a:blip r:embed="rId5"/>
                <a:stretch>
                  <a:fillRect b="-8621"/>
                </a:stretch>
              </a:blipFill>
              <a:ln/>
            </p:spPr>
            <p:txBody>
              <a:bodyPr/>
              <a:lstStyle/>
              <a:p>
                <a:r>
                  <a:rPr lang="en-US">
                    <a:noFill/>
                  </a:rPr>
                  <a:t> </a:t>
                </a:r>
              </a:p>
            </p:txBody>
          </p:sp>
        </mc:Fallback>
      </mc:AlternateContent>
      <p:sp>
        <p:nvSpPr>
          <p:cNvPr id="180" name="Rectangle: Rounded Corners 174">
            <a:extLst>
              <a:ext uri="{FF2B5EF4-FFF2-40B4-BE49-F238E27FC236}">
                <a16:creationId xmlns:a16="http://schemas.microsoft.com/office/drawing/2014/main" id="{52691D40-8C0E-4667-A610-1C54EA7D9EE2}"/>
              </a:ext>
            </a:extLst>
          </p:cNvPr>
          <p:cNvSpPr/>
          <p:nvPr/>
        </p:nvSpPr>
        <p:spPr>
          <a:xfrm>
            <a:off x="4879204" y="543859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10</a:t>
            </a:r>
          </a:p>
        </p:txBody>
      </p:sp>
      <p:sp>
        <p:nvSpPr>
          <p:cNvPr id="181" name="Rectangle: Rounded Corners 175">
            <a:extLst>
              <a:ext uri="{FF2B5EF4-FFF2-40B4-BE49-F238E27FC236}">
                <a16:creationId xmlns:a16="http://schemas.microsoft.com/office/drawing/2014/main" id="{93E9F58F-BEA1-46C8-883A-2E2D092369EB}"/>
              </a:ext>
            </a:extLst>
          </p:cNvPr>
          <p:cNvSpPr/>
          <p:nvPr/>
        </p:nvSpPr>
        <p:spPr>
          <a:xfrm>
            <a:off x="4903442" y="552639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09</a:t>
            </a:r>
          </a:p>
        </p:txBody>
      </p:sp>
      <p:sp>
        <p:nvSpPr>
          <p:cNvPr id="182" name="Rectangle: Rounded Corners 176">
            <a:extLst>
              <a:ext uri="{FF2B5EF4-FFF2-40B4-BE49-F238E27FC236}">
                <a16:creationId xmlns:a16="http://schemas.microsoft.com/office/drawing/2014/main" id="{23D056EC-DD40-48B3-8FE2-2B7113C71C14}"/>
              </a:ext>
            </a:extLst>
          </p:cNvPr>
          <p:cNvSpPr/>
          <p:nvPr/>
        </p:nvSpPr>
        <p:spPr>
          <a:xfrm>
            <a:off x="4850575" y="5477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08</a:t>
            </a:r>
          </a:p>
        </p:txBody>
      </p:sp>
      <p:sp>
        <p:nvSpPr>
          <p:cNvPr id="183" name="Rectangle: Rounded Corners 177">
            <a:extLst>
              <a:ext uri="{FF2B5EF4-FFF2-40B4-BE49-F238E27FC236}">
                <a16:creationId xmlns:a16="http://schemas.microsoft.com/office/drawing/2014/main" id="{90370E08-2678-4A2F-B297-15FB23DDD29B}"/>
              </a:ext>
            </a:extLst>
          </p:cNvPr>
          <p:cNvSpPr/>
          <p:nvPr/>
        </p:nvSpPr>
        <p:spPr>
          <a:xfrm>
            <a:off x="4879413" y="55117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07</a:t>
            </a:r>
          </a:p>
        </p:txBody>
      </p:sp>
      <p:sp>
        <p:nvSpPr>
          <p:cNvPr id="184" name="Rectangle: Rounded Corners 178">
            <a:extLst>
              <a:ext uri="{FF2B5EF4-FFF2-40B4-BE49-F238E27FC236}">
                <a16:creationId xmlns:a16="http://schemas.microsoft.com/office/drawing/2014/main" id="{68B8FE45-45C7-4981-AAA5-E349D81F3027}"/>
              </a:ext>
            </a:extLst>
          </p:cNvPr>
          <p:cNvSpPr/>
          <p:nvPr/>
        </p:nvSpPr>
        <p:spPr>
          <a:xfrm>
            <a:off x="4852178" y="546786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06</a:t>
            </a:r>
          </a:p>
        </p:txBody>
      </p:sp>
      <p:sp>
        <p:nvSpPr>
          <p:cNvPr id="185" name="Rectangle: Rounded Corners 179">
            <a:extLst>
              <a:ext uri="{FF2B5EF4-FFF2-40B4-BE49-F238E27FC236}">
                <a16:creationId xmlns:a16="http://schemas.microsoft.com/office/drawing/2014/main" id="{3F153729-FDBD-4EB4-AE34-FE8FDA2B9D22}"/>
              </a:ext>
            </a:extLst>
          </p:cNvPr>
          <p:cNvSpPr/>
          <p:nvPr/>
        </p:nvSpPr>
        <p:spPr>
          <a:xfrm>
            <a:off x="4877810" y="544835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05</a:t>
            </a:r>
          </a:p>
        </p:txBody>
      </p:sp>
      <p:sp>
        <p:nvSpPr>
          <p:cNvPr id="186" name="Rectangle: Rounded Corners 180">
            <a:extLst>
              <a:ext uri="{FF2B5EF4-FFF2-40B4-BE49-F238E27FC236}">
                <a16:creationId xmlns:a16="http://schemas.microsoft.com/office/drawing/2014/main" id="{C504947B-95BA-4E4E-806B-E6908ED53E70}"/>
              </a:ext>
            </a:extLst>
          </p:cNvPr>
          <p:cNvSpPr/>
          <p:nvPr/>
        </p:nvSpPr>
        <p:spPr>
          <a:xfrm>
            <a:off x="4880807" y="549712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04</a:t>
            </a:r>
          </a:p>
        </p:txBody>
      </p:sp>
      <p:sp>
        <p:nvSpPr>
          <p:cNvPr id="187" name="Rectangle: Rounded Corners 181">
            <a:extLst>
              <a:ext uri="{FF2B5EF4-FFF2-40B4-BE49-F238E27FC236}">
                <a16:creationId xmlns:a16="http://schemas.microsoft.com/office/drawing/2014/main" id="{FA2AE9AA-DF6C-4198-8070-BE28C33BC93B}"/>
              </a:ext>
            </a:extLst>
          </p:cNvPr>
          <p:cNvSpPr/>
          <p:nvPr/>
        </p:nvSpPr>
        <p:spPr>
          <a:xfrm>
            <a:off x="4882410" y="5477614"/>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03</a:t>
            </a:r>
          </a:p>
        </p:txBody>
      </p:sp>
      <p:sp>
        <p:nvSpPr>
          <p:cNvPr id="188" name="Rectangle: Rounded Corners 182">
            <a:extLst>
              <a:ext uri="{FF2B5EF4-FFF2-40B4-BE49-F238E27FC236}">
                <a16:creationId xmlns:a16="http://schemas.microsoft.com/office/drawing/2014/main" id="{5574E918-FCCF-4F5A-8338-F0195D48D322}"/>
              </a:ext>
            </a:extLst>
          </p:cNvPr>
          <p:cNvSpPr/>
          <p:nvPr/>
        </p:nvSpPr>
        <p:spPr>
          <a:xfrm>
            <a:off x="4954936" y="5497126"/>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02</a:t>
            </a:r>
          </a:p>
        </p:txBody>
      </p:sp>
      <p:sp>
        <p:nvSpPr>
          <p:cNvPr id="189" name="Rectangle: Rounded Corners 183">
            <a:extLst>
              <a:ext uri="{FF2B5EF4-FFF2-40B4-BE49-F238E27FC236}">
                <a16:creationId xmlns:a16="http://schemas.microsoft.com/office/drawing/2014/main" id="{84498586-260B-44AC-9119-279CD8106F7A}"/>
              </a:ext>
            </a:extLst>
          </p:cNvPr>
          <p:cNvSpPr/>
          <p:nvPr/>
        </p:nvSpPr>
        <p:spPr>
          <a:xfrm>
            <a:off x="4830286" y="544834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01</a:t>
            </a:r>
          </a:p>
        </p:txBody>
      </p:sp>
      <p:sp>
        <p:nvSpPr>
          <p:cNvPr id="190" name="Rectangle: Rounded Corners 184">
            <a:extLst>
              <a:ext uri="{FF2B5EF4-FFF2-40B4-BE49-F238E27FC236}">
                <a16:creationId xmlns:a16="http://schemas.microsoft.com/office/drawing/2014/main" id="{07059D34-D489-4C48-9C01-029A2E8240D4}"/>
              </a:ext>
            </a:extLst>
          </p:cNvPr>
          <p:cNvSpPr/>
          <p:nvPr/>
        </p:nvSpPr>
        <p:spPr>
          <a:xfrm>
            <a:off x="4892611" y="5448350"/>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00</a:t>
            </a:r>
          </a:p>
        </p:txBody>
      </p:sp>
      <p:sp>
        <p:nvSpPr>
          <p:cNvPr id="191" name="Rectangle: Rounded Corners 186">
            <a:extLst>
              <a:ext uri="{FF2B5EF4-FFF2-40B4-BE49-F238E27FC236}">
                <a16:creationId xmlns:a16="http://schemas.microsoft.com/office/drawing/2014/main" id="{09BD8570-F3EE-4550-91DC-3636FF64E440}"/>
              </a:ext>
            </a:extLst>
          </p:cNvPr>
          <p:cNvSpPr/>
          <p:nvPr/>
        </p:nvSpPr>
        <p:spPr>
          <a:xfrm>
            <a:off x="4898026" y="546785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HẾT GIỜ</a:t>
            </a:r>
          </a:p>
        </p:txBody>
      </p:sp>
      <p:sp>
        <p:nvSpPr>
          <p:cNvPr id="19" name="Choice_C"/>
          <p:cNvSpPr/>
          <p:nvPr/>
        </p:nvSpPr>
        <p:spPr>
          <a:xfrm>
            <a:off x="297391" y="3042666"/>
            <a:ext cx="5189007" cy="1005840"/>
          </a:xfrm>
          <a:prstGeom prst="hexagon">
            <a:avLst/>
          </a:prstGeom>
          <a:solidFill>
            <a:srgbClr val="FF66FF"/>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dirty="0">
                <a:solidFill>
                  <a:schemeClr val="tx1"/>
                </a:solidFill>
              </a:rPr>
              <a:t>A. BC &gt;AC &gt;AB</a:t>
            </a:r>
          </a:p>
        </p:txBody>
      </p:sp>
    </p:spTree>
    <p:extLst>
      <p:ext uri="{BB962C8B-B14F-4D97-AF65-F5344CB8AC3E}">
        <p14:creationId xmlns:p14="http://schemas.microsoft.com/office/powerpoint/2010/main" val="24363302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180"/>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grpId="0" nodeType="afterEffect">
                                  <p:stCondLst>
                                    <p:cond delay="1000"/>
                                  </p:stCondLst>
                                  <p:childTnLst>
                                    <p:set>
                                      <p:cBhvr>
                                        <p:cTn id="34" dur="1" fill="hold">
                                          <p:stCondLst>
                                            <p:cond delay="499"/>
                                          </p:stCondLst>
                                        </p:cTn>
                                        <p:tgtEl>
                                          <p:spTgt spid="181"/>
                                        </p:tgtEl>
                                        <p:attrNameLst>
                                          <p:attrName>style.visibility</p:attrName>
                                        </p:attrNameLst>
                                      </p:cBhvr>
                                      <p:to>
                                        <p:strVal val="visible"/>
                                      </p:to>
                                    </p:set>
                                  </p:childTnLst>
                                </p:cTn>
                              </p:par>
                            </p:childTnLst>
                          </p:cTn>
                        </p:par>
                        <p:par>
                          <p:cTn id="35" fill="hold">
                            <p:stCondLst>
                              <p:cond delay="2000"/>
                            </p:stCondLst>
                            <p:childTnLst>
                              <p:par>
                                <p:cTn id="36" presetID="1" presetClass="entr" presetSubtype="0" fill="hold" grpId="0" nodeType="afterEffect">
                                  <p:stCondLst>
                                    <p:cond delay="1000"/>
                                  </p:stCondLst>
                                  <p:childTnLst>
                                    <p:set>
                                      <p:cBhvr>
                                        <p:cTn id="37" dur="1" fill="hold">
                                          <p:stCondLst>
                                            <p:cond delay="499"/>
                                          </p:stCondLst>
                                        </p:cTn>
                                        <p:tgtEl>
                                          <p:spTgt spid="182"/>
                                        </p:tgtEl>
                                        <p:attrNameLst>
                                          <p:attrName>style.visibility</p:attrName>
                                        </p:attrNameLst>
                                      </p:cBhvr>
                                      <p:to>
                                        <p:strVal val="visible"/>
                                      </p:to>
                                    </p:set>
                                  </p:childTnLst>
                                </p:cTn>
                              </p:par>
                            </p:childTnLst>
                          </p:cTn>
                        </p:par>
                        <p:par>
                          <p:cTn id="38" fill="hold">
                            <p:stCondLst>
                              <p:cond delay="3500"/>
                            </p:stCondLst>
                            <p:childTnLst>
                              <p:par>
                                <p:cTn id="39" presetID="1" presetClass="entr" presetSubtype="0" fill="hold" grpId="0" nodeType="afterEffect">
                                  <p:stCondLst>
                                    <p:cond delay="1000"/>
                                  </p:stCondLst>
                                  <p:childTnLst>
                                    <p:set>
                                      <p:cBhvr>
                                        <p:cTn id="40" dur="1" fill="hold">
                                          <p:stCondLst>
                                            <p:cond delay="499"/>
                                          </p:stCondLst>
                                        </p:cTn>
                                        <p:tgtEl>
                                          <p:spTgt spid="183"/>
                                        </p:tgtEl>
                                        <p:attrNameLst>
                                          <p:attrName>style.visibility</p:attrName>
                                        </p:attrNameLst>
                                      </p:cBhvr>
                                      <p:to>
                                        <p:strVal val="visible"/>
                                      </p:to>
                                    </p:set>
                                  </p:childTnLst>
                                </p:cTn>
                              </p:par>
                            </p:childTnLst>
                          </p:cTn>
                        </p:par>
                        <p:par>
                          <p:cTn id="41" fill="hold">
                            <p:stCondLst>
                              <p:cond delay="5000"/>
                            </p:stCondLst>
                            <p:childTnLst>
                              <p:par>
                                <p:cTn id="42" presetID="1" presetClass="entr" presetSubtype="0" fill="hold" grpId="0" nodeType="afterEffect">
                                  <p:stCondLst>
                                    <p:cond delay="1000"/>
                                  </p:stCondLst>
                                  <p:childTnLst>
                                    <p:set>
                                      <p:cBhvr>
                                        <p:cTn id="43" dur="1" fill="hold">
                                          <p:stCondLst>
                                            <p:cond delay="499"/>
                                          </p:stCondLst>
                                        </p:cTn>
                                        <p:tgtEl>
                                          <p:spTgt spid="184"/>
                                        </p:tgtEl>
                                        <p:attrNameLst>
                                          <p:attrName>style.visibility</p:attrName>
                                        </p:attrNameLst>
                                      </p:cBhvr>
                                      <p:to>
                                        <p:strVal val="visible"/>
                                      </p:to>
                                    </p:set>
                                  </p:childTnLst>
                                </p:cTn>
                              </p:par>
                            </p:childTnLst>
                          </p:cTn>
                        </p:par>
                        <p:par>
                          <p:cTn id="44" fill="hold">
                            <p:stCondLst>
                              <p:cond delay="6500"/>
                            </p:stCondLst>
                            <p:childTnLst>
                              <p:par>
                                <p:cTn id="45" presetID="1" presetClass="entr" presetSubtype="0" fill="hold" grpId="0" nodeType="afterEffect">
                                  <p:stCondLst>
                                    <p:cond delay="1000"/>
                                  </p:stCondLst>
                                  <p:childTnLst>
                                    <p:set>
                                      <p:cBhvr>
                                        <p:cTn id="46" dur="1" fill="hold">
                                          <p:stCondLst>
                                            <p:cond delay="499"/>
                                          </p:stCondLst>
                                        </p:cTn>
                                        <p:tgtEl>
                                          <p:spTgt spid="185"/>
                                        </p:tgtEl>
                                        <p:attrNameLst>
                                          <p:attrName>style.visibility</p:attrName>
                                        </p:attrNameLst>
                                      </p:cBhvr>
                                      <p:to>
                                        <p:strVal val="visible"/>
                                      </p:to>
                                    </p:set>
                                  </p:childTnLst>
                                </p:cTn>
                              </p:par>
                            </p:childTnLst>
                          </p:cTn>
                        </p:par>
                        <p:par>
                          <p:cTn id="47" fill="hold">
                            <p:stCondLst>
                              <p:cond delay="8000"/>
                            </p:stCondLst>
                            <p:childTnLst>
                              <p:par>
                                <p:cTn id="48" presetID="1" presetClass="entr" presetSubtype="0" fill="hold" grpId="0" nodeType="afterEffect">
                                  <p:stCondLst>
                                    <p:cond delay="1000"/>
                                  </p:stCondLst>
                                  <p:childTnLst>
                                    <p:set>
                                      <p:cBhvr>
                                        <p:cTn id="49" dur="1" fill="hold">
                                          <p:stCondLst>
                                            <p:cond delay="499"/>
                                          </p:stCondLst>
                                        </p:cTn>
                                        <p:tgtEl>
                                          <p:spTgt spid="186"/>
                                        </p:tgtEl>
                                        <p:attrNameLst>
                                          <p:attrName>style.visibility</p:attrName>
                                        </p:attrNameLst>
                                      </p:cBhvr>
                                      <p:to>
                                        <p:strVal val="visible"/>
                                      </p:to>
                                    </p:set>
                                  </p:childTnLst>
                                </p:cTn>
                              </p:par>
                            </p:childTnLst>
                          </p:cTn>
                        </p:par>
                        <p:par>
                          <p:cTn id="50" fill="hold">
                            <p:stCondLst>
                              <p:cond delay="9500"/>
                            </p:stCondLst>
                            <p:childTnLst>
                              <p:par>
                                <p:cTn id="51" presetID="1" presetClass="entr" presetSubtype="0" fill="hold" grpId="0" nodeType="afterEffect">
                                  <p:stCondLst>
                                    <p:cond delay="1000"/>
                                  </p:stCondLst>
                                  <p:childTnLst>
                                    <p:set>
                                      <p:cBhvr>
                                        <p:cTn id="52" dur="1" fill="hold">
                                          <p:stCondLst>
                                            <p:cond delay="499"/>
                                          </p:stCondLst>
                                        </p:cTn>
                                        <p:tgtEl>
                                          <p:spTgt spid="187"/>
                                        </p:tgtEl>
                                        <p:attrNameLst>
                                          <p:attrName>style.visibility</p:attrName>
                                        </p:attrNameLst>
                                      </p:cBhvr>
                                      <p:to>
                                        <p:strVal val="visible"/>
                                      </p:to>
                                    </p:set>
                                  </p:childTnLst>
                                </p:cTn>
                              </p:par>
                            </p:childTnLst>
                          </p:cTn>
                        </p:par>
                        <p:par>
                          <p:cTn id="53" fill="hold">
                            <p:stCondLst>
                              <p:cond delay="11000"/>
                            </p:stCondLst>
                            <p:childTnLst>
                              <p:par>
                                <p:cTn id="54" presetID="1" presetClass="entr" presetSubtype="0" fill="hold" grpId="0" nodeType="afterEffect">
                                  <p:stCondLst>
                                    <p:cond delay="1000"/>
                                  </p:stCondLst>
                                  <p:childTnLst>
                                    <p:set>
                                      <p:cBhvr>
                                        <p:cTn id="55" dur="1" fill="hold">
                                          <p:stCondLst>
                                            <p:cond delay="499"/>
                                          </p:stCondLst>
                                        </p:cTn>
                                        <p:tgtEl>
                                          <p:spTgt spid="188"/>
                                        </p:tgtEl>
                                        <p:attrNameLst>
                                          <p:attrName>style.visibility</p:attrName>
                                        </p:attrNameLst>
                                      </p:cBhvr>
                                      <p:to>
                                        <p:strVal val="visible"/>
                                      </p:to>
                                    </p:set>
                                  </p:childTnLst>
                                </p:cTn>
                              </p:par>
                            </p:childTnLst>
                          </p:cTn>
                        </p:par>
                        <p:par>
                          <p:cTn id="56" fill="hold">
                            <p:stCondLst>
                              <p:cond delay="12500"/>
                            </p:stCondLst>
                            <p:childTnLst>
                              <p:par>
                                <p:cTn id="57" presetID="1" presetClass="entr" presetSubtype="0" fill="hold" grpId="0" nodeType="afterEffect">
                                  <p:stCondLst>
                                    <p:cond delay="1000"/>
                                  </p:stCondLst>
                                  <p:childTnLst>
                                    <p:set>
                                      <p:cBhvr>
                                        <p:cTn id="58" dur="1" fill="hold">
                                          <p:stCondLst>
                                            <p:cond delay="499"/>
                                          </p:stCondLst>
                                        </p:cTn>
                                        <p:tgtEl>
                                          <p:spTgt spid="189"/>
                                        </p:tgtEl>
                                        <p:attrNameLst>
                                          <p:attrName>style.visibility</p:attrName>
                                        </p:attrNameLst>
                                      </p:cBhvr>
                                      <p:to>
                                        <p:strVal val="visible"/>
                                      </p:to>
                                    </p:set>
                                  </p:childTnLst>
                                </p:cTn>
                              </p:par>
                            </p:childTnLst>
                          </p:cTn>
                        </p:par>
                        <p:par>
                          <p:cTn id="59" fill="hold">
                            <p:stCondLst>
                              <p:cond delay="14000"/>
                            </p:stCondLst>
                            <p:childTnLst>
                              <p:par>
                                <p:cTn id="60" presetID="1" presetClass="entr" presetSubtype="0" fill="hold" grpId="0" nodeType="afterEffect">
                                  <p:stCondLst>
                                    <p:cond delay="1000"/>
                                  </p:stCondLst>
                                  <p:childTnLst>
                                    <p:set>
                                      <p:cBhvr>
                                        <p:cTn id="61" dur="1" fill="hold">
                                          <p:stCondLst>
                                            <p:cond delay="499"/>
                                          </p:stCondLst>
                                        </p:cTn>
                                        <p:tgtEl>
                                          <p:spTgt spid="190"/>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par>
                          <p:cTn id="62" fill="hold">
                            <p:stCondLst>
                              <p:cond delay="15500"/>
                            </p:stCondLst>
                            <p:childTnLst>
                              <p:par>
                                <p:cTn id="63" presetID="1" presetClass="entr" presetSubtype="0" fill="hold" grpId="0" nodeType="afterEffect">
                                  <p:stCondLst>
                                    <p:cond delay="1000"/>
                                  </p:stCondLst>
                                  <p:childTnLst>
                                    <p:set>
                                      <p:cBhvr>
                                        <p:cTn id="64" dur="1" fill="hold">
                                          <p:stCondLst>
                                            <p:cond delay="499"/>
                                          </p:stCondLst>
                                        </p:cTn>
                                        <p:tgtEl>
                                          <p:spTgt spid="191"/>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alarm clock.wav"/>
                                        </p:tgtEl>
                                      </p:cMediaNode>
                                    </p:audio>
                                  </p:sub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4" grpId="0" animBg="1"/>
      <p:bldP spid="8" grpId="0" animBg="1" autoUpdateAnimBg="0"/>
      <p:bldP spid="180" grpId="0" animBg="1" autoUpdateAnimBg="0"/>
      <p:bldP spid="181" grpId="0" animBg="1" autoUpdateAnimBg="0"/>
      <p:bldP spid="182" grpId="0" animBg="1" autoUpdateAnimBg="0"/>
      <p:bldP spid="183" grpId="0" animBg="1" autoUpdateAnimBg="0"/>
      <p:bldP spid="184" grpId="0" animBg="1" autoUpdateAnimBg="0"/>
      <p:bldP spid="185" grpId="0" animBg="1" autoUpdateAnimBg="0"/>
      <p:bldP spid="186" grpId="0" animBg="1" autoUpdateAnimBg="0"/>
      <p:bldP spid="187" grpId="0" animBg="1" autoUpdateAnimBg="0"/>
      <p:bldP spid="188" grpId="0" animBg="1" autoUpdateAnimBg="0"/>
      <p:bldP spid="189" grpId="0" animBg="1" autoUpdateAnimBg="0"/>
      <p:bldP spid="190" grpId="0" animBg="1" autoUpdateAnimBg="0"/>
      <p:bldP spid="191" grpId="0" animBg="1" autoUpdateAnimBg="0"/>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174">
            <a:extLst>
              <a:ext uri="{FF2B5EF4-FFF2-40B4-BE49-F238E27FC236}">
                <a16:creationId xmlns:a16="http://schemas.microsoft.com/office/drawing/2014/main" id="{52691D40-8C0E-4667-A610-1C54EA7D9EE2}"/>
              </a:ext>
            </a:extLst>
          </p:cNvPr>
          <p:cNvSpPr/>
          <p:nvPr/>
        </p:nvSpPr>
        <p:spPr>
          <a:xfrm>
            <a:off x="4795139" y="57547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a:t>
            </a:r>
            <a:r>
              <a:rPr lang="en-US" sz="5400" b="1" dirty="0" smtClean="0">
                <a:latin typeface="Times New Roman" panose="02020603050405020304" pitchFamily="18" charset="0"/>
                <a:cs typeface="Times New Roman" panose="02020603050405020304" pitchFamily="18" charset="0"/>
              </a:rPr>
              <a:t>30</a:t>
            </a:r>
            <a:endParaRPr lang="en-US" sz="5400" b="1" dirty="0">
              <a:latin typeface="Times New Roman" panose="02020603050405020304" pitchFamily="18" charset="0"/>
              <a:cs typeface="Times New Roman" panose="02020603050405020304" pitchFamily="18" charset="0"/>
            </a:endParaRPr>
          </a:p>
        </p:txBody>
      </p:sp>
      <p:sp>
        <p:nvSpPr>
          <p:cNvPr id="6" name="Choice_D"/>
          <p:cNvSpPr/>
          <p:nvPr/>
        </p:nvSpPr>
        <p:spPr>
          <a:xfrm>
            <a:off x="9453424" y="4592838"/>
            <a:ext cx="2355117"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dirty="0" smtClean="0">
                <a:solidFill>
                  <a:schemeClr val="tx1"/>
                </a:solidFill>
              </a:rPr>
              <a:t>D. 70°</a:t>
            </a:r>
            <a:endParaRPr lang="en-US" sz="3200" dirty="0">
              <a:solidFill>
                <a:schemeClr val="tx1"/>
              </a:solidFill>
            </a:endParaRPr>
          </a:p>
        </p:txBody>
      </p:sp>
      <mc:AlternateContent xmlns:mc="http://schemas.openxmlformats.org/markup-compatibility/2006" xmlns:a14="http://schemas.microsoft.com/office/drawing/2010/main">
        <mc:Choice Requires="a14">
          <p:sp>
            <p:nvSpPr>
              <p:cNvPr id="5" name="Choice_C"/>
              <p:cNvSpPr/>
              <p:nvPr/>
            </p:nvSpPr>
            <p:spPr>
              <a:xfrm>
                <a:off x="6428760" y="4606142"/>
                <a:ext cx="2271967"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dirty="0" smtClean="0">
                    <a:solidFill>
                      <a:schemeClr val="tx1"/>
                    </a:solidFill>
                  </a:rPr>
                  <a:t>C. 55</a:t>
                </a:r>
                <a14:m>
                  <m:oMath xmlns:m="http://schemas.openxmlformats.org/officeDocument/2006/math">
                    <m:r>
                      <a:rPr lang="en-US" sz="3200" i="1" smtClean="0">
                        <a:solidFill>
                          <a:schemeClr val="tx1"/>
                        </a:solidFill>
                        <a:latin typeface="Cambria Math" panose="02040503050406030204" pitchFamily="18" charset="0"/>
                        <a:ea typeface="Cambria Math" panose="02040503050406030204" pitchFamily="18" charset="0"/>
                      </a:rPr>
                      <m:t>°</m:t>
                    </m:r>
                  </m:oMath>
                </a14:m>
                <a:endParaRPr lang="en-US" sz="3200" dirty="0">
                  <a:solidFill>
                    <a:schemeClr val="tx1"/>
                  </a:solidFill>
                </a:endParaRPr>
              </a:p>
            </p:txBody>
          </p:sp>
        </mc:Choice>
        <mc:Fallback xmlns="">
          <p:sp>
            <p:nvSpPr>
              <p:cNvPr id="5" name="Choice_C"/>
              <p:cNvSpPr>
                <a:spLocks noRot="1" noChangeAspect="1" noMove="1" noResize="1" noEditPoints="1" noAdjustHandles="1" noChangeArrowheads="1" noChangeShapeType="1" noTextEdit="1"/>
              </p:cNvSpPr>
              <p:nvPr/>
            </p:nvSpPr>
            <p:spPr>
              <a:xfrm>
                <a:off x="6428760" y="4606142"/>
                <a:ext cx="2271967" cy="1005840"/>
              </a:xfrm>
              <a:prstGeom prst="hexagon">
                <a:avLst/>
              </a:prstGeom>
              <a:blipFill>
                <a:blip r:embed="rId5"/>
                <a:stretch>
                  <a:fillRect/>
                </a:stretch>
              </a:blipFill>
              <a:ln>
                <a:noFill/>
              </a:ln>
            </p:spPr>
            <p:txBody>
              <a:bodyPr/>
              <a:lstStyle/>
              <a:p>
                <a:r>
                  <a:rPr lang="en-US">
                    <a:noFill/>
                  </a:rPr>
                  <a:t> </a:t>
                </a:r>
              </a:p>
            </p:txBody>
          </p:sp>
        </mc:Fallback>
      </mc:AlternateContent>
      <p:sp>
        <p:nvSpPr>
          <p:cNvPr id="7" name="Choice_B"/>
          <p:cNvSpPr/>
          <p:nvPr/>
        </p:nvSpPr>
        <p:spPr>
          <a:xfrm>
            <a:off x="3278161" y="4606142"/>
            <a:ext cx="2397902"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dirty="0" smtClean="0">
                <a:solidFill>
                  <a:schemeClr val="tx1"/>
                </a:solidFill>
              </a:rPr>
              <a:t>B. 110°</a:t>
            </a:r>
            <a:endParaRPr lang="en-US" sz="3200" dirty="0">
              <a:solidFill>
                <a:schemeClr val="tx1"/>
              </a:solidFill>
            </a:endParaRPr>
          </a:p>
        </p:txBody>
      </p:sp>
      <p:sp>
        <p:nvSpPr>
          <p:cNvPr id="4" name="Choice_A"/>
          <p:cNvSpPr/>
          <p:nvPr/>
        </p:nvSpPr>
        <p:spPr>
          <a:xfrm>
            <a:off x="297393" y="4592838"/>
            <a:ext cx="2317988"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dirty="0" smtClean="0">
                <a:solidFill>
                  <a:schemeClr val="tx1"/>
                </a:solidFill>
              </a:rPr>
              <a:t>A.</a:t>
            </a:r>
            <a:r>
              <a:rPr lang="en-US" sz="3200" dirty="0">
                <a:solidFill>
                  <a:schemeClr val="tx1"/>
                </a:solidFill>
              </a:rPr>
              <a:t> </a:t>
            </a:r>
            <a:r>
              <a:rPr lang="en-US" sz="3200" dirty="0" smtClean="0">
                <a:solidFill>
                  <a:schemeClr val="tx1"/>
                </a:solidFill>
              </a:rPr>
              <a:t>20°</a:t>
            </a:r>
            <a:endParaRPr lang="en-US" sz="3200" dirty="0">
              <a:solidFill>
                <a:schemeClr val="tx1"/>
              </a:solidFill>
            </a:endParaRPr>
          </a:p>
        </p:txBody>
      </p:sp>
      <mc:AlternateContent xmlns:mc="http://schemas.openxmlformats.org/markup-compatibility/2006" xmlns:a14="http://schemas.microsoft.com/office/drawing/2010/main">
        <mc:Choice Requires="a14">
          <p:sp>
            <p:nvSpPr>
              <p:cNvPr id="8" name="Question"/>
              <p:cNvSpPr/>
              <p:nvPr/>
            </p:nvSpPr>
            <p:spPr>
              <a:xfrm>
                <a:off x="248690" y="138741"/>
                <a:ext cx="11559851" cy="1761977"/>
              </a:xfrm>
              <a:prstGeom prst="hexagon">
                <a:avLst/>
              </a:prstGeom>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r>
                  <a:rPr lang="vi-VN" sz="2800" b="1" dirty="0" smtClean="0">
                    <a:solidFill>
                      <a:srgbClr val="FF0000"/>
                    </a:solidFill>
                    <a:latin typeface="Times New Roman" panose="02020603050405020304" pitchFamily="18" charset="0"/>
                    <a:cs typeface="Times New Roman" panose="02020603050405020304" pitchFamily="18" charset="0"/>
                  </a:rPr>
                  <a:t>Câu 8:  Cho hình vẽ dưới đây. Tam giác ABC cân tại B, góc AEC bằng </a:t>
                </a:r>
                <a:r>
                  <a:rPr lang="en-US" sz="2800" b="1" dirty="0" smtClean="0">
                    <a:solidFill>
                      <a:srgbClr val="FF0000"/>
                    </a:solidFill>
                    <a:latin typeface="Times New Roman" panose="02020603050405020304" pitchFamily="18" charset="0"/>
                    <a:cs typeface="Times New Roman" panose="02020603050405020304" pitchFamily="18" charset="0"/>
                  </a:rPr>
                  <a:t>110°</a:t>
                </a:r>
                <a:r>
                  <a:rPr lang="vi-VN" sz="2800" b="1" dirty="0" smtClean="0">
                    <a:solidFill>
                      <a:srgbClr val="FF0000"/>
                    </a:solidFill>
                    <a:latin typeface="Times New Roman" panose="02020603050405020304" pitchFamily="18" charset="0"/>
                    <a:cs typeface="Times New Roman" panose="02020603050405020304" pitchFamily="18" charset="0"/>
                  </a:rPr>
                  <a:t>.</a:t>
                </a:r>
                <a:endParaRPr lang="en-US" sz="2800" b="1" dirty="0" smtClean="0">
                  <a:solidFill>
                    <a:srgbClr val="FF0000"/>
                  </a:solidFill>
                  <a:latin typeface="Times New Roman" panose="02020603050405020304" pitchFamily="18" charset="0"/>
                  <a:cs typeface="Times New Roman" panose="02020603050405020304" pitchFamily="18" charset="0"/>
                </a:endParaRPr>
              </a:p>
              <a:p>
                <a:r>
                  <a:rPr lang="vi-VN" sz="2800" b="1" dirty="0" smtClean="0">
                    <a:solidFill>
                      <a:srgbClr val="FF0000"/>
                    </a:solidFill>
                    <a:latin typeface="Times New Roman" panose="02020603050405020304" pitchFamily="18" charset="0"/>
                    <a:cs typeface="Times New Roman" panose="02020603050405020304" pitchFamily="18" charset="0"/>
                  </a:rPr>
                  <a:t>Tổng </a:t>
                </a:r>
                <a14:m>
                  <m:oMath xmlns:m="http://schemas.openxmlformats.org/officeDocument/2006/math">
                    <m:acc>
                      <m:accPr>
                        <m:chr m:val="̂"/>
                        <m:ctrlPr>
                          <a:rPr lang="vi-VN" sz="2800" b="1" i="1" smtClean="0">
                            <a:solidFill>
                              <a:srgbClr val="FF0000"/>
                            </a:solidFill>
                            <a:latin typeface="Cambria Math" panose="02040503050406030204" pitchFamily="18" charset="0"/>
                            <a:cs typeface="Times New Roman" panose="02020603050405020304" pitchFamily="18" charset="0"/>
                          </a:rPr>
                        </m:ctrlPr>
                      </m:accPr>
                      <m:e>
                        <m:r>
                          <a:rPr lang="en-US" sz="2800" b="1" i="1" smtClean="0">
                            <a:solidFill>
                              <a:srgbClr val="FF0000"/>
                            </a:solidFill>
                            <a:latin typeface="Cambria Math" panose="02040503050406030204" pitchFamily="18" charset="0"/>
                            <a:cs typeface="Times New Roman" panose="02020603050405020304" pitchFamily="18" charset="0"/>
                          </a:rPr>
                          <m:t>𝑨𝑩𝑬</m:t>
                        </m:r>
                      </m:e>
                    </m:acc>
                    <m:r>
                      <a:rPr lang="en-US" sz="2800" b="1" i="1" smtClean="0">
                        <a:solidFill>
                          <a:srgbClr val="FF0000"/>
                        </a:solidFill>
                        <a:latin typeface="Cambria Math" panose="02040503050406030204" pitchFamily="18" charset="0"/>
                        <a:cs typeface="Times New Roman" panose="02020603050405020304" pitchFamily="18" charset="0"/>
                      </a:rPr>
                      <m:t>+</m:t>
                    </m:r>
                    <m:acc>
                      <m:accPr>
                        <m:chr m:val="̂"/>
                        <m:ctrlPr>
                          <a:rPr lang="en-US" sz="2800" b="1" i="1" smtClean="0">
                            <a:solidFill>
                              <a:srgbClr val="FF0000"/>
                            </a:solidFill>
                            <a:latin typeface="Cambria Math" panose="02040503050406030204" pitchFamily="18" charset="0"/>
                            <a:cs typeface="Times New Roman" panose="02020603050405020304" pitchFamily="18" charset="0"/>
                          </a:rPr>
                        </m:ctrlPr>
                      </m:accPr>
                      <m:e>
                        <m:r>
                          <a:rPr lang="en-US" sz="2800" b="1" i="1" smtClean="0">
                            <a:solidFill>
                              <a:srgbClr val="FF0000"/>
                            </a:solidFill>
                            <a:latin typeface="Cambria Math" panose="02040503050406030204" pitchFamily="18" charset="0"/>
                            <a:cs typeface="Times New Roman" panose="02020603050405020304" pitchFamily="18" charset="0"/>
                          </a:rPr>
                          <m:t>𝑩𝑨𝑬</m:t>
                        </m:r>
                      </m:e>
                    </m:acc>
                    <m:r>
                      <a:rPr lang="en-US" sz="2800" b="1" i="0" smtClean="0">
                        <a:solidFill>
                          <a:srgbClr val="FF0000"/>
                        </a:solidFill>
                        <a:latin typeface="Cambria Math" panose="02040503050406030204" pitchFamily="18" charset="0"/>
                        <a:cs typeface="Times New Roman" panose="02020603050405020304" pitchFamily="18" charset="0"/>
                      </a:rPr>
                      <m:t>=?</m:t>
                    </m:r>
                  </m:oMath>
                </a14:m>
                <a:endParaRPr lang="en-US" sz="28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8" name="Question"/>
              <p:cNvSpPr>
                <a:spLocks noRot="1" noChangeAspect="1" noMove="1" noResize="1" noEditPoints="1" noAdjustHandles="1" noChangeArrowheads="1" noChangeShapeType="1" noTextEdit="1"/>
              </p:cNvSpPr>
              <p:nvPr/>
            </p:nvSpPr>
            <p:spPr>
              <a:xfrm>
                <a:off x="248690" y="138741"/>
                <a:ext cx="11559851" cy="1761977"/>
              </a:xfrm>
              <a:prstGeom prst="hexagon">
                <a:avLst/>
              </a:prstGeom>
              <a:blipFill>
                <a:blip r:embed="rId6"/>
                <a:stretch>
                  <a:fillRect/>
                </a:stretch>
              </a:blipFill>
              <a:ln/>
            </p:spPr>
            <p:txBody>
              <a:bodyPr/>
              <a:lstStyle/>
              <a:p>
                <a:r>
                  <a:rPr lang="en-US">
                    <a:noFill/>
                  </a:rPr>
                  <a:t> </a:t>
                </a:r>
              </a:p>
            </p:txBody>
          </p:sp>
        </mc:Fallback>
      </mc:AlternateContent>
      <p:sp>
        <p:nvSpPr>
          <p:cNvPr id="180" name="Rectangle: Rounded Corners 174">
            <a:extLst>
              <a:ext uri="{FF2B5EF4-FFF2-40B4-BE49-F238E27FC236}">
                <a16:creationId xmlns:a16="http://schemas.microsoft.com/office/drawing/2014/main" id="{52691D40-8C0E-4667-A610-1C54EA7D9EE2}"/>
              </a:ext>
            </a:extLst>
          </p:cNvPr>
          <p:cNvSpPr/>
          <p:nvPr/>
        </p:nvSpPr>
        <p:spPr>
          <a:xfrm>
            <a:off x="4786434" y="5747664"/>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10</a:t>
            </a:r>
          </a:p>
        </p:txBody>
      </p:sp>
      <p:sp>
        <p:nvSpPr>
          <p:cNvPr id="181" name="Rectangle: Rounded Corners 175">
            <a:extLst>
              <a:ext uri="{FF2B5EF4-FFF2-40B4-BE49-F238E27FC236}">
                <a16:creationId xmlns:a16="http://schemas.microsoft.com/office/drawing/2014/main" id="{93E9F58F-BEA1-46C8-883A-2E2D092369EB}"/>
              </a:ext>
            </a:extLst>
          </p:cNvPr>
          <p:cNvSpPr/>
          <p:nvPr/>
        </p:nvSpPr>
        <p:spPr>
          <a:xfrm>
            <a:off x="4802493" y="5740571"/>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09</a:t>
            </a:r>
          </a:p>
        </p:txBody>
      </p:sp>
      <p:sp>
        <p:nvSpPr>
          <p:cNvPr id="182" name="Rectangle: Rounded Corners 176">
            <a:extLst>
              <a:ext uri="{FF2B5EF4-FFF2-40B4-BE49-F238E27FC236}">
                <a16:creationId xmlns:a16="http://schemas.microsoft.com/office/drawing/2014/main" id="{23D056EC-DD40-48B3-8FE2-2B7113C71C14}"/>
              </a:ext>
            </a:extLst>
          </p:cNvPr>
          <p:cNvSpPr/>
          <p:nvPr/>
        </p:nvSpPr>
        <p:spPr>
          <a:xfrm>
            <a:off x="4802874" y="575156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08</a:t>
            </a:r>
          </a:p>
        </p:txBody>
      </p:sp>
      <p:sp>
        <p:nvSpPr>
          <p:cNvPr id="183" name="Rectangle: Rounded Corners 177">
            <a:extLst>
              <a:ext uri="{FF2B5EF4-FFF2-40B4-BE49-F238E27FC236}">
                <a16:creationId xmlns:a16="http://schemas.microsoft.com/office/drawing/2014/main" id="{90370E08-2678-4A2F-B297-15FB23DDD29B}"/>
              </a:ext>
            </a:extLst>
          </p:cNvPr>
          <p:cNvSpPr/>
          <p:nvPr/>
        </p:nvSpPr>
        <p:spPr>
          <a:xfrm>
            <a:off x="4770375" y="572958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07</a:t>
            </a:r>
          </a:p>
        </p:txBody>
      </p:sp>
      <p:sp>
        <p:nvSpPr>
          <p:cNvPr id="184" name="Rectangle: Rounded Corners 178">
            <a:extLst>
              <a:ext uri="{FF2B5EF4-FFF2-40B4-BE49-F238E27FC236}">
                <a16:creationId xmlns:a16="http://schemas.microsoft.com/office/drawing/2014/main" id="{68B8FE45-45C7-4981-AAA5-E349D81F3027}"/>
              </a:ext>
            </a:extLst>
          </p:cNvPr>
          <p:cNvSpPr/>
          <p:nvPr/>
        </p:nvSpPr>
        <p:spPr>
          <a:xfrm>
            <a:off x="4802493" y="571149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06</a:t>
            </a:r>
          </a:p>
        </p:txBody>
      </p:sp>
      <p:sp>
        <p:nvSpPr>
          <p:cNvPr id="185" name="Rectangle: Rounded Corners 179">
            <a:extLst>
              <a:ext uri="{FF2B5EF4-FFF2-40B4-BE49-F238E27FC236}">
                <a16:creationId xmlns:a16="http://schemas.microsoft.com/office/drawing/2014/main" id="{3F153729-FDBD-4EB4-AE34-FE8FDA2B9D22}"/>
              </a:ext>
            </a:extLst>
          </p:cNvPr>
          <p:cNvSpPr/>
          <p:nvPr/>
        </p:nvSpPr>
        <p:spPr>
          <a:xfrm>
            <a:off x="4793788" y="5722734"/>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05</a:t>
            </a:r>
          </a:p>
        </p:txBody>
      </p:sp>
      <p:sp>
        <p:nvSpPr>
          <p:cNvPr id="186" name="Rectangle: Rounded Corners 180">
            <a:extLst>
              <a:ext uri="{FF2B5EF4-FFF2-40B4-BE49-F238E27FC236}">
                <a16:creationId xmlns:a16="http://schemas.microsoft.com/office/drawing/2014/main" id="{C504947B-95BA-4E4E-806B-E6908ED53E70}"/>
              </a:ext>
            </a:extLst>
          </p:cNvPr>
          <p:cNvSpPr/>
          <p:nvPr/>
        </p:nvSpPr>
        <p:spPr>
          <a:xfrm>
            <a:off x="4793787" y="5744401"/>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04</a:t>
            </a:r>
          </a:p>
        </p:txBody>
      </p:sp>
      <p:sp>
        <p:nvSpPr>
          <p:cNvPr id="187" name="Rectangle: Rounded Corners 181">
            <a:extLst>
              <a:ext uri="{FF2B5EF4-FFF2-40B4-BE49-F238E27FC236}">
                <a16:creationId xmlns:a16="http://schemas.microsoft.com/office/drawing/2014/main" id="{FA2AE9AA-DF6C-4198-8070-BE28C33BC93B}"/>
              </a:ext>
            </a:extLst>
          </p:cNvPr>
          <p:cNvSpPr/>
          <p:nvPr/>
        </p:nvSpPr>
        <p:spPr>
          <a:xfrm>
            <a:off x="4786434" y="5754756"/>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03</a:t>
            </a:r>
          </a:p>
        </p:txBody>
      </p:sp>
      <p:sp>
        <p:nvSpPr>
          <p:cNvPr id="188" name="Rectangle: Rounded Corners 182">
            <a:extLst>
              <a:ext uri="{FF2B5EF4-FFF2-40B4-BE49-F238E27FC236}">
                <a16:creationId xmlns:a16="http://schemas.microsoft.com/office/drawing/2014/main" id="{5574E918-FCCF-4F5A-8338-F0195D48D322}"/>
              </a:ext>
            </a:extLst>
          </p:cNvPr>
          <p:cNvSpPr/>
          <p:nvPr/>
        </p:nvSpPr>
        <p:spPr>
          <a:xfrm>
            <a:off x="4826599" y="5733996"/>
            <a:ext cx="2212295"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02</a:t>
            </a:r>
          </a:p>
        </p:txBody>
      </p:sp>
      <p:sp>
        <p:nvSpPr>
          <p:cNvPr id="189" name="Rectangle: Rounded Corners 183">
            <a:extLst>
              <a:ext uri="{FF2B5EF4-FFF2-40B4-BE49-F238E27FC236}">
                <a16:creationId xmlns:a16="http://schemas.microsoft.com/office/drawing/2014/main" id="{84498586-260B-44AC-9119-279CD8106F7A}"/>
              </a:ext>
            </a:extLst>
          </p:cNvPr>
          <p:cNvSpPr/>
          <p:nvPr/>
        </p:nvSpPr>
        <p:spPr>
          <a:xfrm>
            <a:off x="4791392" y="5736673"/>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01</a:t>
            </a:r>
          </a:p>
        </p:txBody>
      </p:sp>
      <p:sp>
        <p:nvSpPr>
          <p:cNvPr id="190" name="Rectangle: Rounded Corners 184">
            <a:extLst>
              <a:ext uri="{FF2B5EF4-FFF2-40B4-BE49-F238E27FC236}">
                <a16:creationId xmlns:a16="http://schemas.microsoft.com/office/drawing/2014/main" id="{07059D34-D489-4C48-9C01-029A2E8240D4}"/>
              </a:ext>
            </a:extLst>
          </p:cNvPr>
          <p:cNvSpPr/>
          <p:nvPr/>
        </p:nvSpPr>
        <p:spPr>
          <a:xfrm>
            <a:off x="4777728" y="5714759"/>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00</a:t>
            </a:r>
          </a:p>
        </p:txBody>
      </p:sp>
      <p:sp>
        <p:nvSpPr>
          <p:cNvPr id="191" name="Rectangle: Rounded Corners 186">
            <a:extLst>
              <a:ext uri="{FF2B5EF4-FFF2-40B4-BE49-F238E27FC236}">
                <a16:creationId xmlns:a16="http://schemas.microsoft.com/office/drawing/2014/main" id="{09BD8570-F3EE-4550-91DC-3636FF64E440}"/>
              </a:ext>
            </a:extLst>
          </p:cNvPr>
          <p:cNvSpPr/>
          <p:nvPr/>
        </p:nvSpPr>
        <p:spPr>
          <a:xfrm>
            <a:off x="4777728" y="5732775"/>
            <a:ext cx="2339261"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HẾT GIỜ</a:t>
            </a:r>
          </a:p>
        </p:txBody>
      </p:sp>
      <mc:AlternateContent xmlns:mc="http://schemas.openxmlformats.org/markup-compatibility/2006" xmlns:a14="http://schemas.microsoft.com/office/drawing/2010/main">
        <mc:Choice Requires="a14">
          <p:sp>
            <p:nvSpPr>
              <p:cNvPr id="199" name="Choice_C"/>
              <p:cNvSpPr/>
              <p:nvPr/>
            </p:nvSpPr>
            <p:spPr>
              <a:xfrm>
                <a:off x="6428760" y="4606142"/>
                <a:ext cx="2271967" cy="1005840"/>
              </a:xfrm>
              <a:prstGeom prst="hexagon">
                <a:avLst/>
              </a:prstGeom>
              <a:solidFill>
                <a:srgbClr val="FF66FF"/>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dirty="0">
                    <a:solidFill>
                      <a:schemeClr val="tx1"/>
                    </a:solidFill>
                  </a:rPr>
                  <a:t>C. 55</a:t>
                </a:r>
                <a14:m>
                  <m:oMath xmlns:m="http://schemas.openxmlformats.org/officeDocument/2006/math">
                    <m:r>
                      <a:rPr lang="en-US" sz="3200" i="1">
                        <a:solidFill>
                          <a:schemeClr val="tx1"/>
                        </a:solidFill>
                        <a:latin typeface="Cambria Math" panose="02040503050406030204" pitchFamily="18" charset="0"/>
                        <a:ea typeface="Cambria Math" panose="02040503050406030204" pitchFamily="18" charset="0"/>
                      </a:rPr>
                      <m:t>°</m:t>
                    </m:r>
                  </m:oMath>
                </a14:m>
                <a:endParaRPr lang="en-US" sz="3200" dirty="0">
                  <a:solidFill>
                    <a:schemeClr val="tx1"/>
                  </a:solidFill>
                </a:endParaRPr>
              </a:p>
            </p:txBody>
          </p:sp>
        </mc:Choice>
        <mc:Fallback xmlns="">
          <p:sp>
            <p:nvSpPr>
              <p:cNvPr id="199" name="Choice_C"/>
              <p:cNvSpPr>
                <a:spLocks noRot="1" noChangeAspect="1" noMove="1" noResize="1" noEditPoints="1" noAdjustHandles="1" noChangeArrowheads="1" noChangeShapeType="1" noTextEdit="1"/>
              </p:cNvSpPr>
              <p:nvPr/>
            </p:nvSpPr>
            <p:spPr>
              <a:xfrm>
                <a:off x="6428760" y="4606142"/>
                <a:ext cx="2271967" cy="1005840"/>
              </a:xfrm>
              <a:prstGeom prst="hexagon">
                <a:avLst/>
              </a:prstGeom>
              <a:blipFill>
                <a:blip r:embed="rId7"/>
                <a:stretch>
                  <a:fillRect/>
                </a:stretch>
              </a:blipFill>
              <a:ln>
                <a:noFill/>
              </a:ln>
            </p:spPr>
            <p:txBody>
              <a:bodyPr/>
              <a:lstStyle/>
              <a:p>
                <a:r>
                  <a:rPr lang="en-US">
                    <a:noFill/>
                  </a:rPr>
                  <a:t> </a:t>
                </a:r>
              </a:p>
            </p:txBody>
          </p:sp>
        </mc:Fallback>
      </mc:AlternateContent>
      <p:pic>
        <p:nvPicPr>
          <p:cNvPr id="1027" name="Picture 6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97281" y="1791813"/>
            <a:ext cx="3375302" cy="279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2684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circle(in)">
                                      <p:cBhvr>
                                        <p:cTn id="31" dur="2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999"/>
                                          </p:stCondLst>
                                        </p:cTn>
                                        <p:tgtEl>
                                          <p:spTgt spid="21"/>
                                        </p:tgtEl>
                                        <p:attrNameLst>
                                          <p:attrName>style.visibility</p:attrName>
                                        </p:attrNameLst>
                                      </p:cBhvr>
                                      <p:to>
                                        <p:strVal val="visible"/>
                                      </p:to>
                                    </p:set>
                                  </p:childTnLst>
                                </p:cTn>
                              </p:par>
                            </p:childTnLst>
                          </p:cTn>
                        </p:par>
                        <p:par>
                          <p:cTn id="36" fill="hold">
                            <p:stCondLst>
                              <p:cond delay="1000"/>
                            </p:stCondLst>
                            <p:childTnLst>
                              <p:par>
                                <p:cTn id="37" presetID="1" presetClass="entr" presetSubtype="0" fill="hold" grpId="0" nodeType="afterEffect">
                                  <p:stCondLst>
                                    <p:cond delay="1000"/>
                                  </p:stCondLst>
                                  <p:childTnLst>
                                    <p:set>
                                      <p:cBhvr>
                                        <p:cTn id="38" dur="1" fill="hold">
                                          <p:stCondLst>
                                            <p:cond delay="19999"/>
                                          </p:stCondLst>
                                        </p:cTn>
                                        <p:tgtEl>
                                          <p:spTgt spid="180"/>
                                        </p:tgtEl>
                                        <p:attrNameLst>
                                          <p:attrName>style.visibility</p:attrName>
                                        </p:attrNameLst>
                                      </p:cBhvr>
                                      <p:to>
                                        <p:strVal val="visible"/>
                                      </p:to>
                                    </p:set>
                                  </p:childTnLst>
                                </p:cTn>
                              </p:par>
                            </p:childTnLst>
                          </p:cTn>
                        </p:par>
                        <p:par>
                          <p:cTn id="39" fill="hold">
                            <p:stCondLst>
                              <p:cond delay="22000"/>
                            </p:stCondLst>
                            <p:childTnLst>
                              <p:par>
                                <p:cTn id="40" presetID="1" presetClass="entr" presetSubtype="0" fill="hold" grpId="0" nodeType="afterEffect">
                                  <p:stCondLst>
                                    <p:cond delay="1000"/>
                                  </p:stCondLst>
                                  <p:childTnLst>
                                    <p:set>
                                      <p:cBhvr>
                                        <p:cTn id="41" dur="1" fill="hold">
                                          <p:stCondLst>
                                            <p:cond delay="9"/>
                                          </p:stCondLst>
                                        </p:cTn>
                                        <p:tgtEl>
                                          <p:spTgt spid="181"/>
                                        </p:tgtEl>
                                        <p:attrNameLst>
                                          <p:attrName>style.visibility</p:attrName>
                                        </p:attrNameLst>
                                      </p:cBhvr>
                                      <p:to>
                                        <p:strVal val="visible"/>
                                      </p:to>
                                    </p:set>
                                  </p:childTnLst>
                                </p:cTn>
                              </p:par>
                            </p:childTnLst>
                          </p:cTn>
                        </p:par>
                        <p:par>
                          <p:cTn id="42" fill="hold">
                            <p:stCondLst>
                              <p:cond delay="23010"/>
                            </p:stCondLst>
                            <p:childTnLst>
                              <p:par>
                                <p:cTn id="43" presetID="1" presetClass="entr" presetSubtype="0" fill="hold" grpId="0" nodeType="afterEffect">
                                  <p:stCondLst>
                                    <p:cond delay="1000"/>
                                  </p:stCondLst>
                                  <p:childTnLst>
                                    <p:set>
                                      <p:cBhvr>
                                        <p:cTn id="44" dur="1" fill="hold">
                                          <p:stCondLst>
                                            <p:cond delay="9"/>
                                          </p:stCondLst>
                                        </p:cTn>
                                        <p:tgtEl>
                                          <p:spTgt spid="182"/>
                                        </p:tgtEl>
                                        <p:attrNameLst>
                                          <p:attrName>style.visibility</p:attrName>
                                        </p:attrNameLst>
                                      </p:cBhvr>
                                      <p:to>
                                        <p:strVal val="visible"/>
                                      </p:to>
                                    </p:set>
                                  </p:childTnLst>
                                </p:cTn>
                              </p:par>
                            </p:childTnLst>
                          </p:cTn>
                        </p:par>
                        <p:par>
                          <p:cTn id="45" fill="hold">
                            <p:stCondLst>
                              <p:cond delay="24020"/>
                            </p:stCondLst>
                            <p:childTnLst>
                              <p:par>
                                <p:cTn id="46" presetID="1" presetClass="entr" presetSubtype="0" fill="hold" grpId="0" nodeType="afterEffect">
                                  <p:stCondLst>
                                    <p:cond delay="1000"/>
                                  </p:stCondLst>
                                  <p:childTnLst>
                                    <p:set>
                                      <p:cBhvr>
                                        <p:cTn id="47" dur="1" fill="hold">
                                          <p:stCondLst>
                                            <p:cond delay="9"/>
                                          </p:stCondLst>
                                        </p:cTn>
                                        <p:tgtEl>
                                          <p:spTgt spid="183"/>
                                        </p:tgtEl>
                                        <p:attrNameLst>
                                          <p:attrName>style.visibility</p:attrName>
                                        </p:attrNameLst>
                                      </p:cBhvr>
                                      <p:to>
                                        <p:strVal val="visible"/>
                                      </p:to>
                                    </p:set>
                                  </p:childTnLst>
                                </p:cTn>
                              </p:par>
                            </p:childTnLst>
                          </p:cTn>
                        </p:par>
                        <p:par>
                          <p:cTn id="48" fill="hold">
                            <p:stCondLst>
                              <p:cond delay="25030"/>
                            </p:stCondLst>
                            <p:childTnLst>
                              <p:par>
                                <p:cTn id="49" presetID="1" presetClass="entr" presetSubtype="0" fill="hold" grpId="0" nodeType="afterEffect">
                                  <p:stCondLst>
                                    <p:cond delay="1000"/>
                                  </p:stCondLst>
                                  <p:childTnLst>
                                    <p:set>
                                      <p:cBhvr>
                                        <p:cTn id="50" dur="1" fill="hold">
                                          <p:stCondLst>
                                            <p:cond delay="9"/>
                                          </p:stCondLst>
                                        </p:cTn>
                                        <p:tgtEl>
                                          <p:spTgt spid="184"/>
                                        </p:tgtEl>
                                        <p:attrNameLst>
                                          <p:attrName>style.visibility</p:attrName>
                                        </p:attrNameLst>
                                      </p:cBhvr>
                                      <p:to>
                                        <p:strVal val="visible"/>
                                      </p:to>
                                    </p:set>
                                  </p:childTnLst>
                                </p:cTn>
                              </p:par>
                            </p:childTnLst>
                          </p:cTn>
                        </p:par>
                        <p:par>
                          <p:cTn id="51" fill="hold">
                            <p:stCondLst>
                              <p:cond delay="26040"/>
                            </p:stCondLst>
                            <p:childTnLst>
                              <p:par>
                                <p:cTn id="52" presetID="1" presetClass="entr" presetSubtype="0" fill="hold" grpId="0" nodeType="afterEffect">
                                  <p:stCondLst>
                                    <p:cond delay="1000"/>
                                  </p:stCondLst>
                                  <p:childTnLst>
                                    <p:set>
                                      <p:cBhvr>
                                        <p:cTn id="53" dur="1" fill="hold">
                                          <p:stCondLst>
                                            <p:cond delay="9"/>
                                          </p:stCondLst>
                                        </p:cTn>
                                        <p:tgtEl>
                                          <p:spTgt spid="185"/>
                                        </p:tgtEl>
                                        <p:attrNameLst>
                                          <p:attrName>style.visibility</p:attrName>
                                        </p:attrNameLst>
                                      </p:cBhvr>
                                      <p:to>
                                        <p:strVal val="visible"/>
                                      </p:to>
                                    </p:set>
                                  </p:childTnLst>
                                </p:cTn>
                              </p:par>
                            </p:childTnLst>
                          </p:cTn>
                        </p:par>
                        <p:par>
                          <p:cTn id="54" fill="hold">
                            <p:stCondLst>
                              <p:cond delay="27050"/>
                            </p:stCondLst>
                            <p:childTnLst>
                              <p:par>
                                <p:cTn id="55" presetID="1" presetClass="entr" presetSubtype="0" fill="hold" grpId="0" nodeType="afterEffect">
                                  <p:stCondLst>
                                    <p:cond delay="1000"/>
                                  </p:stCondLst>
                                  <p:childTnLst>
                                    <p:set>
                                      <p:cBhvr>
                                        <p:cTn id="56" dur="1" fill="hold">
                                          <p:stCondLst>
                                            <p:cond delay="9"/>
                                          </p:stCondLst>
                                        </p:cTn>
                                        <p:tgtEl>
                                          <p:spTgt spid="186"/>
                                        </p:tgtEl>
                                        <p:attrNameLst>
                                          <p:attrName>style.visibility</p:attrName>
                                        </p:attrNameLst>
                                      </p:cBhvr>
                                      <p:to>
                                        <p:strVal val="visible"/>
                                      </p:to>
                                    </p:set>
                                  </p:childTnLst>
                                </p:cTn>
                              </p:par>
                            </p:childTnLst>
                          </p:cTn>
                        </p:par>
                        <p:par>
                          <p:cTn id="57" fill="hold">
                            <p:stCondLst>
                              <p:cond delay="28060"/>
                            </p:stCondLst>
                            <p:childTnLst>
                              <p:par>
                                <p:cTn id="58" presetID="1" presetClass="entr" presetSubtype="0" fill="hold" grpId="0" nodeType="afterEffect">
                                  <p:stCondLst>
                                    <p:cond delay="1000"/>
                                  </p:stCondLst>
                                  <p:childTnLst>
                                    <p:set>
                                      <p:cBhvr>
                                        <p:cTn id="59" dur="1" fill="hold">
                                          <p:stCondLst>
                                            <p:cond delay="9"/>
                                          </p:stCondLst>
                                        </p:cTn>
                                        <p:tgtEl>
                                          <p:spTgt spid="187"/>
                                        </p:tgtEl>
                                        <p:attrNameLst>
                                          <p:attrName>style.visibility</p:attrName>
                                        </p:attrNameLst>
                                      </p:cBhvr>
                                      <p:to>
                                        <p:strVal val="visible"/>
                                      </p:to>
                                    </p:set>
                                  </p:childTnLst>
                                </p:cTn>
                              </p:par>
                            </p:childTnLst>
                          </p:cTn>
                        </p:par>
                        <p:par>
                          <p:cTn id="60" fill="hold">
                            <p:stCondLst>
                              <p:cond delay="29070"/>
                            </p:stCondLst>
                            <p:childTnLst>
                              <p:par>
                                <p:cTn id="61" presetID="1" presetClass="entr" presetSubtype="0" fill="hold" grpId="0" nodeType="afterEffect">
                                  <p:stCondLst>
                                    <p:cond delay="1000"/>
                                  </p:stCondLst>
                                  <p:childTnLst>
                                    <p:set>
                                      <p:cBhvr>
                                        <p:cTn id="62" dur="1" fill="hold">
                                          <p:stCondLst>
                                            <p:cond delay="9"/>
                                          </p:stCondLst>
                                        </p:cTn>
                                        <p:tgtEl>
                                          <p:spTgt spid="188"/>
                                        </p:tgtEl>
                                        <p:attrNameLst>
                                          <p:attrName>style.visibility</p:attrName>
                                        </p:attrNameLst>
                                      </p:cBhvr>
                                      <p:to>
                                        <p:strVal val="visible"/>
                                      </p:to>
                                    </p:set>
                                  </p:childTnLst>
                                </p:cTn>
                              </p:par>
                            </p:childTnLst>
                          </p:cTn>
                        </p:par>
                        <p:par>
                          <p:cTn id="63" fill="hold">
                            <p:stCondLst>
                              <p:cond delay="30080"/>
                            </p:stCondLst>
                            <p:childTnLst>
                              <p:par>
                                <p:cTn id="64" presetID="1" presetClass="entr" presetSubtype="0" fill="hold" grpId="0" nodeType="afterEffect">
                                  <p:stCondLst>
                                    <p:cond delay="1000"/>
                                  </p:stCondLst>
                                  <p:childTnLst>
                                    <p:set>
                                      <p:cBhvr>
                                        <p:cTn id="65" dur="1" fill="hold">
                                          <p:stCondLst>
                                            <p:cond delay="9"/>
                                          </p:stCondLst>
                                        </p:cTn>
                                        <p:tgtEl>
                                          <p:spTgt spid="189"/>
                                        </p:tgtEl>
                                        <p:attrNameLst>
                                          <p:attrName>style.visibility</p:attrName>
                                        </p:attrNameLst>
                                      </p:cBhvr>
                                      <p:to>
                                        <p:strVal val="visible"/>
                                      </p:to>
                                    </p:set>
                                  </p:childTnLst>
                                </p:cTn>
                              </p:par>
                            </p:childTnLst>
                          </p:cTn>
                        </p:par>
                        <p:par>
                          <p:cTn id="66" fill="hold">
                            <p:stCondLst>
                              <p:cond delay="31090"/>
                            </p:stCondLst>
                            <p:childTnLst>
                              <p:par>
                                <p:cTn id="67" presetID="1" presetClass="entr" presetSubtype="0" fill="hold" grpId="0" nodeType="afterEffect">
                                  <p:stCondLst>
                                    <p:cond delay="1000"/>
                                  </p:stCondLst>
                                  <p:childTnLst>
                                    <p:set>
                                      <p:cBhvr>
                                        <p:cTn id="68" dur="1" fill="hold">
                                          <p:stCondLst>
                                            <p:cond delay="9"/>
                                          </p:stCondLst>
                                        </p:cTn>
                                        <p:tgtEl>
                                          <p:spTgt spid="190"/>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3" name="click.wav"/>
                                        </p:tgtEl>
                                      </p:cMediaNode>
                                    </p:audio>
                                  </p:subTnLst>
                                </p:cTn>
                              </p:par>
                            </p:childTnLst>
                          </p:cTn>
                        </p:par>
                        <p:par>
                          <p:cTn id="69" fill="hold">
                            <p:stCondLst>
                              <p:cond delay="32100"/>
                            </p:stCondLst>
                            <p:childTnLst>
                              <p:par>
                                <p:cTn id="70" presetID="1" presetClass="entr" presetSubtype="0" fill="hold" grpId="0" nodeType="afterEffect">
                                  <p:stCondLst>
                                    <p:cond delay="1000"/>
                                  </p:stCondLst>
                                  <p:childTnLst>
                                    <p:set>
                                      <p:cBhvr>
                                        <p:cTn id="71" dur="1" fill="hold">
                                          <p:stCondLst>
                                            <p:cond delay="9"/>
                                          </p:stCondLst>
                                        </p:cTn>
                                        <p:tgtEl>
                                          <p:spTgt spid="191"/>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4" name="alarm clock.wav"/>
                                        </p:tgtEl>
                                      </p:cMediaNode>
                                    </p:audio>
                                  </p:sub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autoUpdateAnimBg="0"/>
      <p:bldP spid="6" grpId="0" animBg="1"/>
      <p:bldP spid="5" grpId="0" animBg="1"/>
      <p:bldP spid="7" grpId="0" animBg="1"/>
      <p:bldP spid="4" grpId="0" animBg="1"/>
      <p:bldP spid="8" grpId="0" animBg="1" autoUpdateAnimBg="0"/>
      <p:bldP spid="180" grpId="0" animBg="1" autoUpdateAnimBg="0"/>
      <p:bldP spid="181" grpId="0" animBg="1" autoUpdateAnimBg="0"/>
      <p:bldP spid="182" grpId="0" animBg="1" autoUpdateAnimBg="0"/>
      <p:bldP spid="183" grpId="0" animBg="1" autoUpdateAnimBg="0"/>
      <p:bldP spid="184" grpId="0" animBg="1" autoUpdateAnimBg="0"/>
      <p:bldP spid="185" grpId="0" animBg="1" autoUpdateAnimBg="0"/>
      <p:bldP spid="186" grpId="0" animBg="1" autoUpdateAnimBg="0"/>
      <p:bldP spid="187" grpId="0" animBg="1" autoUpdateAnimBg="0"/>
      <p:bldP spid="188" grpId="0" animBg="1" autoUpdateAnimBg="0"/>
      <p:bldP spid="189" grpId="0" animBg="1" autoUpdateAnimBg="0"/>
      <p:bldP spid="190" grpId="0" animBg="1" autoUpdateAnimBg="0"/>
      <p:bldP spid="191" grpId="0" animBg="1"/>
      <p:bldP spid="1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oice_D"/>
          <p:cNvSpPr/>
          <p:nvPr/>
        </p:nvSpPr>
        <p:spPr>
          <a:xfrm>
            <a:off x="7855974" y="4422996"/>
            <a:ext cx="4047377"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dirty="0">
                <a:solidFill>
                  <a:schemeClr val="tx1"/>
                </a:solidFill>
              </a:rPr>
              <a:t>D. AH &gt; AB</a:t>
            </a:r>
          </a:p>
        </p:txBody>
      </p:sp>
      <p:sp>
        <p:nvSpPr>
          <p:cNvPr id="5" name="Choice_C"/>
          <p:cNvSpPr/>
          <p:nvPr/>
        </p:nvSpPr>
        <p:spPr>
          <a:xfrm>
            <a:off x="7855974" y="3115572"/>
            <a:ext cx="4047377"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dirty="0">
                <a:solidFill>
                  <a:schemeClr val="tx1"/>
                </a:solidFill>
              </a:rPr>
              <a:t>C. AB = AC</a:t>
            </a:r>
          </a:p>
        </p:txBody>
      </p:sp>
      <p:sp>
        <p:nvSpPr>
          <p:cNvPr id="7" name="Choice_B"/>
          <p:cNvSpPr/>
          <p:nvPr/>
        </p:nvSpPr>
        <p:spPr>
          <a:xfrm>
            <a:off x="292421" y="4422996"/>
            <a:ext cx="3778133"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dirty="0">
                <a:solidFill>
                  <a:schemeClr val="tx1"/>
                </a:solidFill>
              </a:rPr>
              <a:t>B. AB &lt; AC</a:t>
            </a:r>
          </a:p>
        </p:txBody>
      </p:sp>
      <p:sp>
        <p:nvSpPr>
          <p:cNvPr id="4" name="Choice_A"/>
          <p:cNvSpPr/>
          <p:nvPr/>
        </p:nvSpPr>
        <p:spPr>
          <a:xfrm>
            <a:off x="292419" y="3125257"/>
            <a:ext cx="3778135"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dirty="0">
                <a:solidFill>
                  <a:schemeClr val="tx1"/>
                </a:solidFill>
              </a:rPr>
              <a:t>A. AB &gt; AC</a:t>
            </a:r>
          </a:p>
        </p:txBody>
      </p:sp>
      <p:sp>
        <p:nvSpPr>
          <p:cNvPr id="8" name="Question"/>
          <p:cNvSpPr/>
          <p:nvPr/>
        </p:nvSpPr>
        <p:spPr>
          <a:xfrm>
            <a:off x="292421" y="79747"/>
            <a:ext cx="11457127" cy="2810937"/>
          </a:xfrm>
          <a:prstGeom prst="hexagon">
            <a:avLst/>
          </a:prstGeom>
          <a:solidFill>
            <a:schemeClr val="accent1">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rtlCol="0" anchor="ctr">
            <a:noAutofit/>
          </a:bodyPr>
          <a:lstStyle/>
          <a:p>
            <a:r>
              <a:rPr lang="vi-VN" sz="3600" b="1" dirty="0">
                <a:solidFill>
                  <a:srgbClr val="FF0000"/>
                </a:solidFill>
                <a:latin typeface="Times New Roman" panose="02020603050405020304" pitchFamily="18" charset="0"/>
                <a:cs typeface="Times New Roman" panose="02020603050405020304" pitchFamily="18" charset="0"/>
              </a:rPr>
              <a:t>Câu 9: </a:t>
            </a:r>
            <a:r>
              <a:rPr lang="vi-VN" sz="3600" dirty="0" smtClean="0">
                <a:solidFill>
                  <a:srgbClr val="FF0000"/>
                </a:solidFill>
                <a:latin typeface="Times New Roman" panose="02020603050405020304" pitchFamily="18" charset="0"/>
                <a:cs typeface="Times New Roman" panose="02020603050405020304" pitchFamily="18" charset="0"/>
              </a:rPr>
              <a:t>Qua </a:t>
            </a:r>
            <a:r>
              <a:rPr lang="vi-VN" sz="3600" dirty="0">
                <a:solidFill>
                  <a:srgbClr val="FF0000"/>
                </a:solidFill>
                <a:latin typeface="Times New Roman" panose="02020603050405020304" pitchFamily="18" charset="0"/>
                <a:cs typeface="Times New Roman" panose="02020603050405020304" pitchFamily="18" charset="0"/>
              </a:rPr>
              <a:t>điểm A không thuộc đường thẳng d, kẻ đường vuông góc AH và các đường xiên AB, AC đến đường thẳng d (H, B, C đều thuộc d). Biết rằng HB &lt; HC. Hãy chọn khẳng định đúng trong các khẳng định sau:</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80" name="Rectangle: Rounded Corners 174">
            <a:extLst>
              <a:ext uri="{FF2B5EF4-FFF2-40B4-BE49-F238E27FC236}">
                <a16:creationId xmlns:a16="http://schemas.microsoft.com/office/drawing/2014/main" id="{52691D40-8C0E-4667-A610-1C54EA7D9EE2}"/>
              </a:ext>
            </a:extLst>
          </p:cNvPr>
          <p:cNvSpPr/>
          <p:nvPr/>
        </p:nvSpPr>
        <p:spPr>
          <a:xfrm>
            <a:off x="4987485" y="543859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10</a:t>
            </a:r>
          </a:p>
        </p:txBody>
      </p:sp>
      <p:sp>
        <p:nvSpPr>
          <p:cNvPr id="181" name="Rectangle: Rounded Corners 175">
            <a:extLst>
              <a:ext uri="{FF2B5EF4-FFF2-40B4-BE49-F238E27FC236}">
                <a16:creationId xmlns:a16="http://schemas.microsoft.com/office/drawing/2014/main" id="{93E9F58F-BEA1-46C8-883A-2E2D092369EB}"/>
              </a:ext>
            </a:extLst>
          </p:cNvPr>
          <p:cNvSpPr/>
          <p:nvPr/>
        </p:nvSpPr>
        <p:spPr>
          <a:xfrm>
            <a:off x="5001373" y="54483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09</a:t>
            </a:r>
          </a:p>
        </p:txBody>
      </p:sp>
      <p:sp>
        <p:nvSpPr>
          <p:cNvPr id="182" name="Rectangle: Rounded Corners 176">
            <a:extLst>
              <a:ext uri="{FF2B5EF4-FFF2-40B4-BE49-F238E27FC236}">
                <a16:creationId xmlns:a16="http://schemas.microsoft.com/office/drawing/2014/main" id="{23D056EC-DD40-48B3-8FE2-2B7113C71C14}"/>
              </a:ext>
            </a:extLst>
          </p:cNvPr>
          <p:cNvSpPr/>
          <p:nvPr/>
        </p:nvSpPr>
        <p:spPr>
          <a:xfrm>
            <a:off x="5047786" y="546785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08</a:t>
            </a:r>
          </a:p>
        </p:txBody>
      </p:sp>
      <p:sp>
        <p:nvSpPr>
          <p:cNvPr id="183" name="Rectangle: Rounded Corners 177">
            <a:extLst>
              <a:ext uri="{FF2B5EF4-FFF2-40B4-BE49-F238E27FC236}">
                <a16:creationId xmlns:a16="http://schemas.microsoft.com/office/drawing/2014/main" id="{90370E08-2678-4A2F-B297-15FB23DDD29B}"/>
              </a:ext>
            </a:extLst>
          </p:cNvPr>
          <p:cNvSpPr/>
          <p:nvPr/>
        </p:nvSpPr>
        <p:spPr>
          <a:xfrm>
            <a:off x="4999014" y="544834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07</a:t>
            </a:r>
          </a:p>
        </p:txBody>
      </p:sp>
      <p:sp>
        <p:nvSpPr>
          <p:cNvPr id="184" name="Rectangle: Rounded Corners 178">
            <a:extLst>
              <a:ext uri="{FF2B5EF4-FFF2-40B4-BE49-F238E27FC236}">
                <a16:creationId xmlns:a16="http://schemas.microsoft.com/office/drawing/2014/main" id="{68B8FE45-45C7-4981-AAA5-E349D81F3027}"/>
              </a:ext>
            </a:extLst>
          </p:cNvPr>
          <p:cNvSpPr/>
          <p:nvPr/>
        </p:nvSpPr>
        <p:spPr>
          <a:xfrm>
            <a:off x="4950844" y="542883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06</a:t>
            </a:r>
          </a:p>
        </p:txBody>
      </p:sp>
      <p:sp>
        <p:nvSpPr>
          <p:cNvPr id="185" name="Rectangle: Rounded Corners 179">
            <a:extLst>
              <a:ext uri="{FF2B5EF4-FFF2-40B4-BE49-F238E27FC236}">
                <a16:creationId xmlns:a16="http://schemas.microsoft.com/office/drawing/2014/main" id="{3F153729-FDBD-4EB4-AE34-FE8FDA2B9D22}"/>
              </a:ext>
            </a:extLst>
          </p:cNvPr>
          <p:cNvSpPr/>
          <p:nvPr/>
        </p:nvSpPr>
        <p:spPr>
          <a:xfrm>
            <a:off x="5004026" y="542883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05</a:t>
            </a:r>
          </a:p>
        </p:txBody>
      </p:sp>
      <p:sp>
        <p:nvSpPr>
          <p:cNvPr id="186" name="Rectangle: Rounded Corners 180">
            <a:extLst>
              <a:ext uri="{FF2B5EF4-FFF2-40B4-BE49-F238E27FC236}">
                <a16:creationId xmlns:a16="http://schemas.microsoft.com/office/drawing/2014/main" id="{C504947B-95BA-4E4E-806B-E6908ED53E70}"/>
              </a:ext>
            </a:extLst>
          </p:cNvPr>
          <p:cNvSpPr/>
          <p:nvPr/>
        </p:nvSpPr>
        <p:spPr>
          <a:xfrm>
            <a:off x="5040667" y="5438594"/>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04</a:t>
            </a:r>
          </a:p>
        </p:txBody>
      </p:sp>
      <p:sp>
        <p:nvSpPr>
          <p:cNvPr id="187" name="Rectangle: Rounded Corners 181">
            <a:extLst>
              <a:ext uri="{FF2B5EF4-FFF2-40B4-BE49-F238E27FC236}">
                <a16:creationId xmlns:a16="http://schemas.microsoft.com/office/drawing/2014/main" id="{FA2AE9AA-DF6C-4198-8070-BE28C33BC93B}"/>
              </a:ext>
            </a:extLst>
          </p:cNvPr>
          <p:cNvSpPr/>
          <p:nvPr/>
        </p:nvSpPr>
        <p:spPr>
          <a:xfrm>
            <a:off x="5015040" y="5448346"/>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03</a:t>
            </a:r>
          </a:p>
        </p:txBody>
      </p:sp>
      <p:sp>
        <p:nvSpPr>
          <p:cNvPr id="188" name="Rectangle: Rounded Corners 182">
            <a:extLst>
              <a:ext uri="{FF2B5EF4-FFF2-40B4-BE49-F238E27FC236}">
                <a16:creationId xmlns:a16="http://schemas.microsoft.com/office/drawing/2014/main" id="{5574E918-FCCF-4F5A-8338-F0195D48D322}"/>
              </a:ext>
            </a:extLst>
          </p:cNvPr>
          <p:cNvSpPr/>
          <p:nvPr/>
        </p:nvSpPr>
        <p:spPr>
          <a:xfrm>
            <a:off x="5012447" y="5428833"/>
            <a:ext cx="2212295"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02</a:t>
            </a:r>
          </a:p>
        </p:txBody>
      </p:sp>
      <p:sp>
        <p:nvSpPr>
          <p:cNvPr id="189" name="Rectangle: Rounded Corners 183">
            <a:extLst>
              <a:ext uri="{FF2B5EF4-FFF2-40B4-BE49-F238E27FC236}">
                <a16:creationId xmlns:a16="http://schemas.microsoft.com/office/drawing/2014/main" id="{84498586-260B-44AC-9119-279CD8106F7A}"/>
              </a:ext>
            </a:extLst>
          </p:cNvPr>
          <p:cNvSpPr/>
          <p:nvPr/>
        </p:nvSpPr>
        <p:spPr>
          <a:xfrm>
            <a:off x="5017633" y="5438592"/>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01</a:t>
            </a:r>
          </a:p>
        </p:txBody>
      </p:sp>
      <p:sp>
        <p:nvSpPr>
          <p:cNvPr id="190" name="Rectangle: Rounded Corners 184">
            <a:extLst>
              <a:ext uri="{FF2B5EF4-FFF2-40B4-BE49-F238E27FC236}">
                <a16:creationId xmlns:a16="http://schemas.microsoft.com/office/drawing/2014/main" id="{07059D34-D489-4C48-9C01-029A2E8240D4}"/>
              </a:ext>
            </a:extLst>
          </p:cNvPr>
          <p:cNvSpPr/>
          <p:nvPr/>
        </p:nvSpPr>
        <p:spPr>
          <a:xfrm>
            <a:off x="5027853" y="5448345"/>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00</a:t>
            </a:r>
          </a:p>
        </p:txBody>
      </p:sp>
      <p:sp>
        <p:nvSpPr>
          <p:cNvPr id="191" name="Rectangle: Rounded Corners 186">
            <a:extLst>
              <a:ext uri="{FF2B5EF4-FFF2-40B4-BE49-F238E27FC236}">
                <a16:creationId xmlns:a16="http://schemas.microsoft.com/office/drawing/2014/main" id="{09BD8570-F3EE-4550-91DC-3636FF64E440}"/>
              </a:ext>
            </a:extLst>
          </p:cNvPr>
          <p:cNvSpPr/>
          <p:nvPr/>
        </p:nvSpPr>
        <p:spPr>
          <a:xfrm>
            <a:off x="5004535" y="5438584"/>
            <a:ext cx="2339261"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HẾT GIỜ</a:t>
            </a:r>
          </a:p>
        </p:txBody>
      </p:sp>
      <p:sp>
        <p:nvSpPr>
          <p:cNvPr id="19" name="Choice_C"/>
          <p:cNvSpPr/>
          <p:nvPr/>
        </p:nvSpPr>
        <p:spPr>
          <a:xfrm>
            <a:off x="300332" y="4422996"/>
            <a:ext cx="3778134" cy="1005840"/>
          </a:xfrm>
          <a:prstGeom prst="hexagon">
            <a:avLst/>
          </a:prstGeom>
          <a:solidFill>
            <a:srgbClr val="FF66FF"/>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dirty="0">
                <a:solidFill>
                  <a:schemeClr val="tx1"/>
                </a:solidFill>
              </a:rPr>
              <a:t>B. AB &lt; AC</a:t>
            </a:r>
          </a:p>
        </p:txBody>
      </p:sp>
    </p:spTree>
    <p:extLst>
      <p:ext uri="{BB962C8B-B14F-4D97-AF65-F5344CB8AC3E}">
        <p14:creationId xmlns:p14="http://schemas.microsoft.com/office/powerpoint/2010/main" val="30344345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999"/>
                                          </p:stCondLst>
                                        </p:cTn>
                                        <p:tgtEl>
                                          <p:spTgt spid="180"/>
                                        </p:tgtEl>
                                        <p:attrNameLst>
                                          <p:attrName>style.visibility</p:attrName>
                                        </p:attrNameLst>
                                      </p:cBhvr>
                                      <p:to>
                                        <p:strVal val="visible"/>
                                      </p:to>
                                    </p:set>
                                  </p:childTnLst>
                                </p:cTn>
                              </p:par>
                            </p:childTnLst>
                          </p:cTn>
                        </p:par>
                        <p:par>
                          <p:cTn id="32" fill="hold">
                            <p:stCondLst>
                              <p:cond delay="1000"/>
                            </p:stCondLst>
                            <p:childTnLst>
                              <p:par>
                                <p:cTn id="33" presetID="1" presetClass="entr" presetSubtype="0" fill="hold" grpId="0" nodeType="afterEffect">
                                  <p:stCondLst>
                                    <p:cond delay="1000"/>
                                  </p:stCondLst>
                                  <p:childTnLst>
                                    <p:set>
                                      <p:cBhvr>
                                        <p:cTn id="34" dur="1" fill="hold">
                                          <p:stCondLst>
                                            <p:cond delay="9"/>
                                          </p:stCondLst>
                                        </p:cTn>
                                        <p:tgtEl>
                                          <p:spTgt spid="181"/>
                                        </p:tgtEl>
                                        <p:attrNameLst>
                                          <p:attrName>style.visibility</p:attrName>
                                        </p:attrNameLst>
                                      </p:cBhvr>
                                      <p:to>
                                        <p:strVal val="visible"/>
                                      </p:to>
                                    </p:set>
                                  </p:childTnLst>
                                </p:cTn>
                              </p:par>
                            </p:childTnLst>
                          </p:cTn>
                        </p:par>
                        <p:par>
                          <p:cTn id="35" fill="hold">
                            <p:stCondLst>
                              <p:cond delay="2010"/>
                            </p:stCondLst>
                            <p:childTnLst>
                              <p:par>
                                <p:cTn id="36" presetID="1" presetClass="entr" presetSubtype="0" fill="hold" grpId="0" nodeType="afterEffect">
                                  <p:stCondLst>
                                    <p:cond delay="1000"/>
                                  </p:stCondLst>
                                  <p:childTnLst>
                                    <p:set>
                                      <p:cBhvr>
                                        <p:cTn id="37" dur="1" fill="hold">
                                          <p:stCondLst>
                                            <p:cond delay="9"/>
                                          </p:stCondLst>
                                        </p:cTn>
                                        <p:tgtEl>
                                          <p:spTgt spid="182"/>
                                        </p:tgtEl>
                                        <p:attrNameLst>
                                          <p:attrName>style.visibility</p:attrName>
                                        </p:attrNameLst>
                                      </p:cBhvr>
                                      <p:to>
                                        <p:strVal val="visible"/>
                                      </p:to>
                                    </p:set>
                                  </p:childTnLst>
                                </p:cTn>
                              </p:par>
                            </p:childTnLst>
                          </p:cTn>
                        </p:par>
                        <p:par>
                          <p:cTn id="38" fill="hold">
                            <p:stCondLst>
                              <p:cond delay="3020"/>
                            </p:stCondLst>
                            <p:childTnLst>
                              <p:par>
                                <p:cTn id="39" presetID="1" presetClass="entr" presetSubtype="0" fill="hold" grpId="0" nodeType="afterEffect">
                                  <p:stCondLst>
                                    <p:cond delay="1000"/>
                                  </p:stCondLst>
                                  <p:childTnLst>
                                    <p:set>
                                      <p:cBhvr>
                                        <p:cTn id="40" dur="1" fill="hold">
                                          <p:stCondLst>
                                            <p:cond delay="9"/>
                                          </p:stCondLst>
                                        </p:cTn>
                                        <p:tgtEl>
                                          <p:spTgt spid="183"/>
                                        </p:tgtEl>
                                        <p:attrNameLst>
                                          <p:attrName>style.visibility</p:attrName>
                                        </p:attrNameLst>
                                      </p:cBhvr>
                                      <p:to>
                                        <p:strVal val="visible"/>
                                      </p:to>
                                    </p:set>
                                  </p:childTnLst>
                                </p:cTn>
                              </p:par>
                            </p:childTnLst>
                          </p:cTn>
                        </p:par>
                        <p:par>
                          <p:cTn id="41" fill="hold">
                            <p:stCondLst>
                              <p:cond delay="4030"/>
                            </p:stCondLst>
                            <p:childTnLst>
                              <p:par>
                                <p:cTn id="42" presetID="1" presetClass="entr" presetSubtype="0" fill="hold" grpId="0" nodeType="afterEffect">
                                  <p:stCondLst>
                                    <p:cond delay="1000"/>
                                  </p:stCondLst>
                                  <p:childTnLst>
                                    <p:set>
                                      <p:cBhvr>
                                        <p:cTn id="43" dur="1" fill="hold">
                                          <p:stCondLst>
                                            <p:cond delay="9"/>
                                          </p:stCondLst>
                                        </p:cTn>
                                        <p:tgtEl>
                                          <p:spTgt spid="184"/>
                                        </p:tgtEl>
                                        <p:attrNameLst>
                                          <p:attrName>style.visibility</p:attrName>
                                        </p:attrNameLst>
                                      </p:cBhvr>
                                      <p:to>
                                        <p:strVal val="visible"/>
                                      </p:to>
                                    </p:set>
                                  </p:childTnLst>
                                </p:cTn>
                              </p:par>
                            </p:childTnLst>
                          </p:cTn>
                        </p:par>
                        <p:par>
                          <p:cTn id="44" fill="hold">
                            <p:stCondLst>
                              <p:cond delay="5040"/>
                            </p:stCondLst>
                            <p:childTnLst>
                              <p:par>
                                <p:cTn id="45" presetID="1" presetClass="entr" presetSubtype="0" fill="hold" grpId="0" nodeType="afterEffect">
                                  <p:stCondLst>
                                    <p:cond delay="1000"/>
                                  </p:stCondLst>
                                  <p:childTnLst>
                                    <p:set>
                                      <p:cBhvr>
                                        <p:cTn id="46" dur="1" fill="hold">
                                          <p:stCondLst>
                                            <p:cond delay="9"/>
                                          </p:stCondLst>
                                        </p:cTn>
                                        <p:tgtEl>
                                          <p:spTgt spid="185"/>
                                        </p:tgtEl>
                                        <p:attrNameLst>
                                          <p:attrName>style.visibility</p:attrName>
                                        </p:attrNameLst>
                                      </p:cBhvr>
                                      <p:to>
                                        <p:strVal val="visible"/>
                                      </p:to>
                                    </p:set>
                                  </p:childTnLst>
                                </p:cTn>
                              </p:par>
                            </p:childTnLst>
                          </p:cTn>
                        </p:par>
                        <p:par>
                          <p:cTn id="47" fill="hold">
                            <p:stCondLst>
                              <p:cond delay="6050"/>
                            </p:stCondLst>
                            <p:childTnLst>
                              <p:par>
                                <p:cTn id="48" presetID="1" presetClass="entr" presetSubtype="0" fill="hold" grpId="0" nodeType="afterEffect">
                                  <p:stCondLst>
                                    <p:cond delay="1000"/>
                                  </p:stCondLst>
                                  <p:childTnLst>
                                    <p:set>
                                      <p:cBhvr>
                                        <p:cTn id="49" dur="1" fill="hold">
                                          <p:stCondLst>
                                            <p:cond delay="9"/>
                                          </p:stCondLst>
                                        </p:cTn>
                                        <p:tgtEl>
                                          <p:spTgt spid="186"/>
                                        </p:tgtEl>
                                        <p:attrNameLst>
                                          <p:attrName>style.visibility</p:attrName>
                                        </p:attrNameLst>
                                      </p:cBhvr>
                                      <p:to>
                                        <p:strVal val="visible"/>
                                      </p:to>
                                    </p:set>
                                  </p:childTnLst>
                                </p:cTn>
                              </p:par>
                            </p:childTnLst>
                          </p:cTn>
                        </p:par>
                        <p:par>
                          <p:cTn id="50" fill="hold">
                            <p:stCondLst>
                              <p:cond delay="7060"/>
                            </p:stCondLst>
                            <p:childTnLst>
                              <p:par>
                                <p:cTn id="51" presetID="1" presetClass="entr" presetSubtype="0" fill="hold" grpId="0" nodeType="afterEffect">
                                  <p:stCondLst>
                                    <p:cond delay="1000"/>
                                  </p:stCondLst>
                                  <p:childTnLst>
                                    <p:set>
                                      <p:cBhvr>
                                        <p:cTn id="52" dur="1" fill="hold">
                                          <p:stCondLst>
                                            <p:cond delay="9"/>
                                          </p:stCondLst>
                                        </p:cTn>
                                        <p:tgtEl>
                                          <p:spTgt spid="187"/>
                                        </p:tgtEl>
                                        <p:attrNameLst>
                                          <p:attrName>style.visibility</p:attrName>
                                        </p:attrNameLst>
                                      </p:cBhvr>
                                      <p:to>
                                        <p:strVal val="visible"/>
                                      </p:to>
                                    </p:set>
                                  </p:childTnLst>
                                </p:cTn>
                              </p:par>
                            </p:childTnLst>
                          </p:cTn>
                        </p:par>
                        <p:par>
                          <p:cTn id="53" fill="hold">
                            <p:stCondLst>
                              <p:cond delay="8070"/>
                            </p:stCondLst>
                            <p:childTnLst>
                              <p:par>
                                <p:cTn id="54" presetID="1" presetClass="entr" presetSubtype="0" fill="hold" grpId="0" nodeType="afterEffect">
                                  <p:stCondLst>
                                    <p:cond delay="1000"/>
                                  </p:stCondLst>
                                  <p:childTnLst>
                                    <p:set>
                                      <p:cBhvr>
                                        <p:cTn id="55" dur="1" fill="hold">
                                          <p:stCondLst>
                                            <p:cond delay="9"/>
                                          </p:stCondLst>
                                        </p:cTn>
                                        <p:tgtEl>
                                          <p:spTgt spid="188"/>
                                        </p:tgtEl>
                                        <p:attrNameLst>
                                          <p:attrName>style.visibility</p:attrName>
                                        </p:attrNameLst>
                                      </p:cBhvr>
                                      <p:to>
                                        <p:strVal val="visible"/>
                                      </p:to>
                                    </p:set>
                                  </p:childTnLst>
                                </p:cTn>
                              </p:par>
                            </p:childTnLst>
                          </p:cTn>
                        </p:par>
                        <p:par>
                          <p:cTn id="56" fill="hold">
                            <p:stCondLst>
                              <p:cond delay="9080"/>
                            </p:stCondLst>
                            <p:childTnLst>
                              <p:par>
                                <p:cTn id="57" presetID="1" presetClass="entr" presetSubtype="0" fill="hold" grpId="0" nodeType="afterEffect">
                                  <p:stCondLst>
                                    <p:cond delay="1000"/>
                                  </p:stCondLst>
                                  <p:childTnLst>
                                    <p:set>
                                      <p:cBhvr>
                                        <p:cTn id="58" dur="1" fill="hold">
                                          <p:stCondLst>
                                            <p:cond delay="499"/>
                                          </p:stCondLst>
                                        </p:cTn>
                                        <p:tgtEl>
                                          <p:spTgt spid="189"/>
                                        </p:tgtEl>
                                        <p:attrNameLst>
                                          <p:attrName>style.visibility</p:attrName>
                                        </p:attrNameLst>
                                      </p:cBhvr>
                                      <p:to>
                                        <p:strVal val="visible"/>
                                      </p:to>
                                    </p:set>
                                  </p:childTnLst>
                                </p:cTn>
                              </p:par>
                            </p:childTnLst>
                          </p:cTn>
                        </p:par>
                        <p:par>
                          <p:cTn id="59" fill="hold">
                            <p:stCondLst>
                              <p:cond delay="10580"/>
                            </p:stCondLst>
                            <p:childTnLst>
                              <p:par>
                                <p:cTn id="60" presetID="1" presetClass="entr" presetSubtype="0" fill="hold" grpId="0" nodeType="afterEffect">
                                  <p:stCondLst>
                                    <p:cond delay="1000"/>
                                  </p:stCondLst>
                                  <p:childTnLst>
                                    <p:set>
                                      <p:cBhvr>
                                        <p:cTn id="61" dur="1" fill="hold">
                                          <p:stCondLst>
                                            <p:cond delay="9"/>
                                          </p:stCondLst>
                                        </p:cTn>
                                        <p:tgtEl>
                                          <p:spTgt spid="190"/>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par>
                          <p:cTn id="62" fill="hold">
                            <p:stCondLst>
                              <p:cond delay="11590"/>
                            </p:stCondLst>
                            <p:childTnLst>
                              <p:par>
                                <p:cTn id="63" presetID="1" presetClass="entr" presetSubtype="0" fill="hold" grpId="0" nodeType="afterEffect">
                                  <p:stCondLst>
                                    <p:cond delay="1000"/>
                                  </p:stCondLst>
                                  <p:childTnLst>
                                    <p:set>
                                      <p:cBhvr>
                                        <p:cTn id="64" dur="1" fill="hold">
                                          <p:stCondLst>
                                            <p:cond delay="9"/>
                                          </p:stCondLst>
                                        </p:cTn>
                                        <p:tgtEl>
                                          <p:spTgt spid="191"/>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alarm clock.wav"/>
                                        </p:tgtEl>
                                      </p:cMediaNode>
                                    </p:audio>
                                  </p:sub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9"/>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4" grpId="0" animBg="1"/>
      <p:bldP spid="8" grpId="0" animBg="1" autoUpdateAnimBg="0"/>
      <p:bldP spid="180" grpId="0" animBg="1" autoUpdateAnimBg="0"/>
      <p:bldP spid="181" grpId="0" animBg="1" autoUpdateAnimBg="0"/>
      <p:bldP spid="182" grpId="0" animBg="1" autoUpdateAnimBg="0"/>
      <p:bldP spid="183" grpId="0" animBg="1" autoUpdateAnimBg="0"/>
      <p:bldP spid="184" grpId="0" animBg="1" autoUpdateAnimBg="0"/>
      <p:bldP spid="185" grpId="0" animBg="1" autoUpdateAnimBg="0"/>
      <p:bldP spid="186" grpId="0" animBg="1" autoUpdateAnimBg="0"/>
      <p:bldP spid="187" grpId="0" animBg="1" autoUpdateAnimBg="0"/>
      <p:bldP spid="188" grpId="0" animBg="1" autoUpdateAnimBg="0"/>
      <p:bldP spid="189" grpId="0" animBg="1" autoUpdateAnimBg="0"/>
      <p:bldP spid="190" grpId="0" animBg="1" autoUpdateAnimBg="0"/>
      <p:bldP spid="191"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oice_D"/>
          <p:cNvSpPr/>
          <p:nvPr/>
        </p:nvSpPr>
        <p:spPr>
          <a:xfrm>
            <a:off x="1083973" y="4778114"/>
            <a:ext cx="10105136" cy="1005840"/>
          </a:xfrm>
          <a:prstGeom prst="hexagon">
            <a:avLst/>
          </a:prstGeom>
          <a:solidFill>
            <a:schemeClr val="accent6">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r>
              <a:rPr lang="en-US" sz="3200" b="1" dirty="0">
                <a:solidFill>
                  <a:schemeClr val="tx1"/>
                </a:solidFill>
              </a:rPr>
              <a:t>D. </a:t>
            </a:r>
            <a:r>
              <a:rPr lang="en-US" sz="3200" dirty="0" err="1">
                <a:solidFill>
                  <a:schemeClr val="tx1"/>
                </a:solidFill>
              </a:rPr>
              <a:t>Trong</a:t>
            </a:r>
            <a:r>
              <a:rPr lang="en-US" sz="3200" dirty="0">
                <a:solidFill>
                  <a:schemeClr val="tx1"/>
                </a:solidFill>
              </a:rPr>
              <a:t> </a:t>
            </a:r>
            <a:r>
              <a:rPr lang="en-US" sz="3200" dirty="0" err="1">
                <a:solidFill>
                  <a:schemeClr val="tx1"/>
                </a:solidFill>
              </a:rPr>
              <a:t>một</a:t>
            </a:r>
            <a:r>
              <a:rPr lang="en-US" sz="3200" dirty="0">
                <a:solidFill>
                  <a:schemeClr val="tx1"/>
                </a:solidFill>
              </a:rPr>
              <a:t> tam </a:t>
            </a:r>
            <a:r>
              <a:rPr lang="en-US" sz="3200" dirty="0" err="1">
                <a:solidFill>
                  <a:schemeClr val="tx1"/>
                </a:solidFill>
              </a:rPr>
              <a:t>giác</a:t>
            </a:r>
            <a:r>
              <a:rPr lang="en-US" sz="3200" dirty="0">
                <a:solidFill>
                  <a:schemeClr val="tx1"/>
                </a:solidFill>
              </a:rPr>
              <a:t>, </a:t>
            </a:r>
            <a:r>
              <a:rPr lang="en-US" sz="3200" dirty="0" err="1">
                <a:solidFill>
                  <a:schemeClr val="tx1"/>
                </a:solidFill>
              </a:rPr>
              <a:t>góc</a:t>
            </a:r>
            <a:r>
              <a:rPr lang="en-US" sz="3200" dirty="0">
                <a:solidFill>
                  <a:schemeClr val="tx1"/>
                </a:solidFill>
              </a:rPr>
              <a:t> </a:t>
            </a:r>
            <a:r>
              <a:rPr lang="en-US" sz="3200" dirty="0" err="1">
                <a:solidFill>
                  <a:schemeClr val="tx1"/>
                </a:solidFill>
              </a:rPr>
              <a:t>đối</a:t>
            </a:r>
            <a:r>
              <a:rPr lang="en-US" sz="3200" dirty="0">
                <a:solidFill>
                  <a:schemeClr val="tx1"/>
                </a:solidFill>
              </a:rPr>
              <a:t> </a:t>
            </a:r>
            <a:r>
              <a:rPr lang="en-US" sz="3200" dirty="0" err="1">
                <a:solidFill>
                  <a:schemeClr val="tx1"/>
                </a:solidFill>
              </a:rPr>
              <a:t>diện</a:t>
            </a:r>
            <a:r>
              <a:rPr lang="en-US" sz="3200" dirty="0">
                <a:solidFill>
                  <a:schemeClr val="tx1"/>
                </a:solidFill>
              </a:rPr>
              <a:t> </a:t>
            </a:r>
            <a:r>
              <a:rPr lang="en-US" sz="3200" dirty="0" err="1">
                <a:solidFill>
                  <a:schemeClr val="tx1"/>
                </a:solidFill>
              </a:rPr>
              <a:t>với</a:t>
            </a:r>
            <a:r>
              <a:rPr lang="en-US" sz="3200" dirty="0">
                <a:solidFill>
                  <a:schemeClr val="tx1"/>
                </a:solidFill>
              </a:rPr>
              <a:t> </a:t>
            </a:r>
            <a:r>
              <a:rPr lang="en-US" sz="3200" dirty="0" err="1">
                <a:solidFill>
                  <a:schemeClr val="tx1"/>
                </a:solidFill>
              </a:rPr>
              <a:t>cạnh</a:t>
            </a:r>
            <a:r>
              <a:rPr lang="en-US" sz="3200" dirty="0">
                <a:solidFill>
                  <a:schemeClr val="tx1"/>
                </a:solidFill>
              </a:rPr>
              <a:t> </a:t>
            </a:r>
            <a:r>
              <a:rPr lang="en-US" sz="3200" dirty="0" err="1">
                <a:solidFill>
                  <a:schemeClr val="tx1"/>
                </a:solidFill>
              </a:rPr>
              <a:t>lớn</a:t>
            </a:r>
            <a:r>
              <a:rPr lang="en-US" sz="3200" dirty="0">
                <a:solidFill>
                  <a:schemeClr val="tx1"/>
                </a:solidFill>
              </a:rPr>
              <a:t> </a:t>
            </a:r>
            <a:r>
              <a:rPr lang="en-US" sz="3200" dirty="0" err="1">
                <a:solidFill>
                  <a:schemeClr val="tx1"/>
                </a:solidFill>
              </a:rPr>
              <a:t>nhất</a:t>
            </a:r>
            <a:r>
              <a:rPr lang="en-US" sz="3200" dirty="0">
                <a:solidFill>
                  <a:schemeClr val="tx1"/>
                </a:solidFill>
              </a:rPr>
              <a:t> </a:t>
            </a:r>
            <a:r>
              <a:rPr lang="en-US" sz="3200" dirty="0" err="1">
                <a:solidFill>
                  <a:schemeClr val="tx1"/>
                </a:solidFill>
              </a:rPr>
              <a:t>là</a:t>
            </a:r>
            <a:r>
              <a:rPr lang="en-US" sz="3200" dirty="0">
                <a:solidFill>
                  <a:schemeClr val="tx1"/>
                </a:solidFill>
              </a:rPr>
              <a:t> </a:t>
            </a:r>
            <a:r>
              <a:rPr lang="en-US" sz="3200" dirty="0" err="1">
                <a:solidFill>
                  <a:schemeClr val="tx1"/>
                </a:solidFill>
              </a:rPr>
              <a:t>góc</a:t>
            </a:r>
            <a:r>
              <a:rPr lang="en-US" sz="3200" dirty="0">
                <a:solidFill>
                  <a:schemeClr val="tx1"/>
                </a:solidFill>
              </a:rPr>
              <a:t> </a:t>
            </a:r>
            <a:r>
              <a:rPr lang="en-US" sz="3200" dirty="0" err="1">
                <a:solidFill>
                  <a:schemeClr val="tx1"/>
                </a:solidFill>
              </a:rPr>
              <a:t>tù</a:t>
            </a:r>
            <a:r>
              <a:rPr lang="en-US" sz="3200" dirty="0">
                <a:solidFill>
                  <a:schemeClr val="tx1"/>
                </a:solidFill>
              </a:rPr>
              <a:t>.</a:t>
            </a:r>
          </a:p>
        </p:txBody>
      </p:sp>
      <p:sp>
        <p:nvSpPr>
          <p:cNvPr id="5" name="Choice_C"/>
          <p:cNvSpPr/>
          <p:nvPr/>
        </p:nvSpPr>
        <p:spPr>
          <a:xfrm>
            <a:off x="1083973" y="3743580"/>
            <a:ext cx="10105136" cy="1005840"/>
          </a:xfrm>
          <a:prstGeom prst="hexagon">
            <a:avLst/>
          </a:prstGeom>
          <a:solidFill>
            <a:schemeClr val="accent6">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a:solidFill>
                  <a:schemeClr val="tx1"/>
                </a:solidFill>
              </a:rPr>
              <a:t>C. </a:t>
            </a:r>
            <a:r>
              <a:rPr lang="en-US" sz="3200" dirty="0" err="1">
                <a:solidFill>
                  <a:schemeClr val="tx1"/>
                </a:solidFill>
              </a:rPr>
              <a:t>Trong</a:t>
            </a:r>
            <a:r>
              <a:rPr lang="en-US" sz="3200" dirty="0">
                <a:solidFill>
                  <a:schemeClr val="tx1"/>
                </a:solidFill>
              </a:rPr>
              <a:t> </a:t>
            </a:r>
            <a:r>
              <a:rPr lang="en-US" sz="3200" dirty="0" err="1">
                <a:solidFill>
                  <a:schemeClr val="tx1"/>
                </a:solidFill>
              </a:rPr>
              <a:t>một</a:t>
            </a:r>
            <a:r>
              <a:rPr lang="en-US" sz="3200" dirty="0">
                <a:solidFill>
                  <a:schemeClr val="tx1"/>
                </a:solidFill>
              </a:rPr>
              <a:t> tam </a:t>
            </a:r>
            <a:r>
              <a:rPr lang="en-US" sz="3200" dirty="0" err="1">
                <a:solidFill>
                  <a:schemeClr val="tx1"/>
                </a:solidFill>
              </a:rPr>
              <a:t>giác</a:t>
            </a:r>
            <a:r>
              <a:rPr lang="en-US" sz="3200" dirty="0">
                <a:solidFill>
                  <a:schemeClr val="tx1"/>
                </a:solidFill>
              </a:rPr>
              <a:t> </a:t>
            </a:r>
            <a:r>
              <a:rPr lang="en-US" sz="3200" dirty="0" err="1">
                <a:solidFill>
                  <a:schemeClr val="tx1"/>
                </a:solidFill>
              </a:rPr>
              <a:t>góc</a:t>
            </a:r>
            <a:r>
              <a:rPr lang="en-US" sz="3200" dirty="0">
                <a:solidFill>
                  <a:schemeClr val="tx1"/>
                </a:solidFill>
              </a:rPr>
              <a:t> </a:t>
            </a:r>
            <a:r>
              <a:rPr lang="en-US" sz="3200" dirty="0" err="1">
                <a:solidFill>
                  <a:schemeClr val="tx1"/>
                </a:solidFill>
              </a:rPr>
              <a:t>đối</a:t>
            </a:r>
            <a:r>
              <a:rPr lang="en-US" sz="3200" dirty="0">
                <a:solidFill>
                  <a:schemeClr val="tx1"/>
                </a:solidFill>
              </a:rPr>
              <a:t> </a:t>
            </a:r>
            <a:r>
              <a:rPr lang="en-US" sz="3200" dirty="0" err="1">
                <a:solidFill>
                  <a:schemeClr val="tx1"/>
                </a:solidFill>
              </a:rPr>
              <a:t>diện</a:t>
            </a:r>
            <a:r>
              <a:rPr lang="en-US" sz="3200" dirty="0">
                <a:solidFill>
                  <a:schemeClr val="tx1"/>
                </a:solidFill>
              </a:rPr>
              <a:t> </a:t>
            </a:r>
            <a:r>
              <a:rPr lang="en-US" sz="3200" dirty="0" err="1">
                <a:solidFill>
                  <a:schemeClr val="tx1"/>
                </a:solidFill>
              </a:rPr>
              <a:t>với</a:t>
            </a:r>
            <a:r>
              <a:rPr lang="en-US" sz="3200" dirty="0">
                <a:solidFill>
                  <a:schemeClr val="tx1"/>
                </a:solidFill>
              </a:rPr>
              <a:t> </a:t>
            </a:r>
            <a:r>
              <a:rPr lang="en-US" sz="3200" dirty="0" err="1">
                <a:solidFill>
                  <a:schemeClr val="tx1"/>
                </a:solidFill>
              </a:rPr>
              <a:t>cạnh</a:t>
            </a:r>
            <a:r>
              <a:rPr lang="en-US" sz="3200" dirty="0">
                <a:solidFill>
                  <a:schemeClr val="tx1"/>
                </a:solidFill>
              </a:rPr>
              <a:t> </a:t>
            </a:r>
            <a:r>
              <a:rPr lang="en-US" sz="3200" dirty="0" err="1">
                <a:solidFill>
                  <a:schemeClr val="tx1"/>
                </a:solidFill>
              </a:rPr>
              <a:t>nhỏ</a:t>
            </a:r>
            <a:r>
              <a:rPr lang="en-US" sz="3200" dirty="0">
                <a:solidFill>
                  <a:schemeClr val="tx1"/>
                </a:solidFill>
              </a:rPr>
              <a:t> </a:t>
            </a:r>
            <a:r>
              <a:rPr lang="en-US" sz="3200" dirty="0" err="1">
                <a:solidFill>
                  <a:schemeClr val="tx1"/>
                </a:solidFill>
              </a:rPr>
              <a:t>nhất</a:t>
            </a:r>
            <a:r>
              <a:rPr lang="en-US" sz="3200" dirty="0">
                <a:solidFill>
                  <a:schemeClr val="tx1"/>
                </a:solidFill>
              </a:rPr>
              <a:t> </a:t>
            </a:r>
            <a:r>
              <a:rPr lang="en-US" sz="3200" dirty="0" err="1">
                <a:solidFill>
                  <a:schemeClr val="tx1"/>
                </a:solidFill>
              </a:rPr>
              <a:t>là</a:t>
            </a:r>
            <a:r>
              <a:rPr lang="en-US" sz="3200" dirty="0">
                <a:solidFill>
                  <a:schemeClr val="tx1"/>
                </a:solidFill>
              </a:rPr>
              <a:t> </a:t>
            </a:r>
            <a:r>
              <a:rPr lang="en-US" sz="3200" dirty="0" err="1">
                <a:solidFill>
                  <a:schemeClr val="tx1"/>
                </a:solidFill>
              </a:rPr>
              <a:t>góc</a:t>
            </a:r>
            <a:r>
              <a:rPr lang="en-US" sz="3200" dirty="0">
                <a:solidFill>
                  <a:schemeClr val="tx1"/>
                </a:solidFill>
              </a:rPr>
              <a:t> </a:t>
            </a:r>
            <a:r>
              <a:rPr lang="en-US" sz="3200" dirty="0" err="1">
                <a:solidFill>
                  <a:schemeClr val="tx1"/>
                </a:solidFill>
              </a:rPr>
              <a:t>nhọn</a:t>
            </a:r>
            <a:r>
              <a:rPr lang="en-US" sz="3200" dirty="0">
                <a:solidFill>
                  <a:schemeClr val="tx1"/>
                </a:solidFill>
              </a:rPr>
              <a:t>.</a:t>
            </a:r>
          </a:p>
        </p:txBody>
      </p:sp>
      <p:sp>
        <p:nvSpPr>
          <p:cNvPr id="7" name="Choice_B"/>
          <p:cNvSpPr/>
          <p:nvPr/>
        </p:nvSpPr>
        <p:spPr>
          <a:xfrm>
            <a:off x="1083973" y="2737740"/>
            <a:ext cx="10105136" cy="1005840"/>
          </a:xfrm>
          <a:prstGeom prst="hexagon">
            <a:avLst/>
          </a:prstGeom>
          <a:solidFill>
            <a:schemeClr val="accent6">
              <a:lumMod val="40000"/>
              <a:lumOff val="60000"/>
            </a:schemeClr>
          </a:solidFill>
          <a:ln/>
        </p:spPr>
        <p:style>
          <a:lnRef idx="3">
            <a:schemeClr val="lt1"/>
          </a:lnRef>
          <a:fillRef idx="1">
            <a:schemeClr val="accent1"/>
          </a:fillRef>
          <a:effectRef idx="1">
            <a:schemeClr val="accent1"/>
          </a:effectRef>
          <a:fontRef idx="minor">
            <a:schemeClr val="lt1"/>
          </a:fontRef>
        </p:style>
        <p:txBody>
          <a:bodyPr rtlCol="0" anchor="ctr"/>
          <a:lstStyle/>
          <a:p>
            <a:r>
              <a:rPr lang="en-US" sz="3200" b="1" dirty="0" smtClean="0">
                <a:solidFill>
                  <a:schemeClr val="tx1"/>
                </a:solidFill>
              </a:rPr>
              <a:t>B. </a:t>
            </a:r>
            <a:r>
              <a:rPr lang="en-US" sz="3200" dirty="0" err="1" smtClean="0">
                <a:solidFill>
                  <a:schemeClr val="tx1"/>
                </a:solidFill>
              </a:rPr>
              <a:t>Trong</a:t>
            </a:r>
            <a:r>
              <a:rPr lang="en-US" sz="3200" dirty="0" smtClean="0">
                <a:solidFill>
                  <a:schemeClr val="tx1"/>
                </a:solidFill>
              </a:rPr>
              <a:t> </a:t>
            </a:r>
            <a:r>
              <a:rPr lang="en-US" sz="3200" dirty="0" err="1">
                <a:solidFill>
                  <a:schemeClr val="tx1"/>
                </a:solidFill>
              </a:rPr>
              <a:t>một</a:t>
            </a:r>
            <a:r>
              <a:rPr lang="en-US" sz="3200" dirty="0">
                <a:solidFill>
                  <a:schemeClr val="tx1"/>
                </a:solidFill>
              </a:rPr>
              <a:t> tam </a:t>
            </a:r>
            <a:r>
              <a:rPr lang="en-US" sz="3200" dirty="0" err="1">
                <a:solidFill>
                  <a:schemeClr val="tx1"/>
                </a:solidFill>
              </a:rPr>
              <a:t>giác</a:t>
            </a:r>
            <a:r>
              <a:rPr lang="en-US" sz="3200" dirty="0">
                <a:solidFill>
                  <a:schemeClr val="tx1"/>
                </a:solidFill>
              </a:rPr>
              <a:t>, </a:t>
            </a:r>
            <a:r>
              <a:rPr lang="en-US" sz="3200" dirty="0" err="1">
                <a:solidFill>
                  <a:schemeClr val="tx1"/>
                </a:solidFill>
              </a:rPr>
              <a:t>cạnh</a:t>
            </a:r>
            <a:r>
              <a:rPr lang="en-US" sz="3200" dirty="0">
                <a:solidFill>
                  <a:schemeClr val="tx1"/>
                </a:solidFill>
              </a:rPr>
              <a:t> </a:t>
            </a:r>
            <a:r>
              <a:rPr lang="en-US" sz="3200" dirty="0" err="1">
                <a:solidFill>
                  <a:schemeClr val="tx1"/>
                </a:solidFill>
              </a:rPr>
              <a:t>đối</a:t>
            </a:r>
            <a:r>
              <a:rPr lang="en-US" sz="3200" dirty="0">
                <a:solidFill>
                  <a:schemeClr val="tx1"/>
                </a:solidFill>
              </a:rPr>
              <a:t> </a:t>
            </a:r>
            <a:r>
              <a:rPr lang="en-US" sz="3200" dirty="0" err="1">
                <a:solidFill>
                  <a:schemeClr val="tx1"/>
                </a:solidFill>
              </a:rPr>
              <a:t>diện</a:t>
            </a:r>
            <a:r>
              <a:rPr lang="en-US" sz="3200" dirty="0">
                <a:solidFill>
                  <a:schemeClr val="tx1"/>
                </a:solidFill>
              </a:rPr>
              <a:t> </a:t>
            </a:r>
            <a:r>
              <a:rPr lang="en-US" sz="3200" dirty="0" err="1">
                <a:solidFill>
                  <a:schemeClr val="tx1"/>
                </a:solidFill>
              </a:rPr>
              <a:t>với</a:t>
            </a:r>
            <a:r>
              <a:rPr lang="en-US" sz="3200" dirty="0">
                <a:solidFill>
                  <a:schemeClr val="tx1"/>
                </a:solidFill>
              </a:rPr>
              <a:t> </a:t>
            </a:r>
            <a:r>
              <a:rPr lang="en-US" sz="3200" dirty="0" err="1">
                <a:solidFill>
                  <a:schemeClr val="tx1"/>
                </a:solidFill>
              </a:rPr>
              <a:t>góc</a:t>
            </a:r>
            <a:r>
              <a:rPr lang="en-US" sz="3200" dirty="0">
                <a:solidFill>
                  <a:schemeClr val="tx1"/>
                </a:solidFill>
              </a:rPr>
              <a:t> </a:t>
            </a:r>
            <a:r>
              <a:rPr lang="en-US" sz="3200" dirty="0" err="1">
                <a:solidFill>
                  <a:schemeClr val="tx1"/>
                </a:solidFill>
              </a:rPr>
              <a:t>nhọn</a:t>
            </a:r>
            <a:r>
              <a:rPr lang="en-US" sz="3200" dirty="0">
                <a:solidFill>
                  <a:schemeClr val="tx1"/>
                </a:solidFill>
              </a:rPr>
              <a:t> </a:t>
            </a:r>
            <a:r>
              <a:rPr lang="en-US" sz="3200" dirty="0" err="1">
                <a:solidFill>
                  <a:schemeClr val="tx1"/>
                </a:solidFill>
              </a:rPr>
              <a:t>là</a:t>
            </a:r>
            <a:r>
              <a:rPr lang="en-US" sz="3200" dirty="0">
                <a:solidFill>
                  <a:schemeClr val="tx1"/>
                </a:solidFill>
              </a:rPr>
              <a:t> </a:t>
            </a:r>
            <a:r>
              <a:rPr lang="en-US" sz="3200" dirty="0" err="1">
                <a:solidFill>
                  <a:schemeClr val="tx1"/>
                </a:solidFill>
              </a:rPr>
              <a:t>cạnh</a:t>
            </a:r>
            <a:r>
              <a:rPr lang="en-US" sz="3200" dirty="0">
                <a:solidFill>
                  <a:schemeClr val="tx1"/>
                </a:solidFill>
              </a:rPr>
              <a:t> </a:t>
            </a:r>
            <a:r>
              <a:rPr lang="en-US" sz="3200" dirty="0" err="1">
                <a:solidFill>
                  <a:schemeClr val="tx1"/>
                </a:solidFill>
              </a:rPr>
              <a:t>nhỏ</a:t>
            </a:r>
            <a:r>
              <a:rPr lang="en-US" sz="3200" dirty="0">
                <a:solidFill>
                  <a:schemeClr val="tx1"/>
                </a:solidFill>
              </a:rPr>
              <a:t> </a:t>
            </a:r>
            <a:r>
              <a:rPr lang="en-US" sz="3200" dirty="0" err="1">
                <a:solidFill>
                  <a:schemeClr val="tx1"/>
                </a:solidFill>
              </a:rPr>
              <a:t>nhất</a:t>
            </a:r>
            <a:r>
              <a:rPr lang="en-US" sz="3200" dirty="0">
                <a:solidFill>
                  <a:schemeClr val="tx1"/>
                </a:solidFill>
              </a:rPr>
              <a:t>.</a:t>
            </a:r>
          </a:p>
        </p:txBody>
      </p:sp>
      <p:sp>
        <p:nvSpPr>
          <p:cNvPr id="4" name="Choice_A"/>
          <p:cNvSpPr/>
          <p:nvPr/>
        </p:nvSpPr>
        <p:spPr>
          <a:xfrm>
            <a:off x="1083973" y="1754248"/>
            <a:ext cx="10105136" cy="1005840"/>
          </a:xfrm>
          <a:prstGeom prst="hexagon">
            <a:avLst/>
          </a:prstGeom>
          <a:solidFill>
            <a:schemeClr val="accent6">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r>
              <a:rPr lang="en-US" sz="3200" b="1" dirty="0" smtClean="0">
                <a:solidFill>
                  <a:schemeClr val="tx1"/>
                </a:solidFill>
              </a:rPr>
              <a:t>A. </a:t>
            </a:r>
            <a:r>
              <a:rPr lang="en-US" sz="3200" dirty="0" err="1" smtClean="0">
                <a:solidFill>
                  <a:schemeClr val="tx1"/>
                </a:solidFill>
              </a:rPr>
              <a:t>Trong</a:t>
            </a:r>
            <a:r>
              <a:rPr lang="en-US" sz="3200" dirty="0" smtClean="0">
                <a:solidFill>
                  <a:schemeClr val="tx1"/>
                </a:solidFill>
              </a:rPr>
              <a:t> </a:t>
            </a:r>
            <a:r>
              <a:rPr lang="en-US" sz="3200" dirty="0">
                <a:solidFill>
                  <a:schemeClr val="tx1"/>
                </a:solidFill>
              </a:rPr>
              <a:t>tam </a:t>
            </a:r>
            <a:r>
              <a:rPr lang="en-US" sz="3200" dirty="0" err="1">
                <a:solidFill>
                  <a:schemeClr val="tx1"/>
                </a:solidFill>
              </a:rPr>
              <a:t>giác</a:t>
            </a:r>
            <a:r>
              <a:rPr lang="en-US" sz="3200" dirty="0">
                <a:solidFill>
                  <a:schemeClr val="tx1"/>
                </a:solidFill>
              </a:rPr>
              <a:t> </a:t>
            </a:r>
            <a:r>
              <a:rPr lang="en-US" sz="3200" dirty="0" err="1">
                <a:solidFill>
                  <a:schemeClr val="tx1"/>
                </a:solidFill>
              </a:rPr>
              <a:t>tù</a:t>
            </a:r>
            <a:r>
              <a:rPr lang="en-US" sz="3200" dirty="0">
                <a:solidFill>
                  <a:schemeClr val="tx1"/>
                </a:solidFill>
              </a:rPr>
              <a:t>, </a:t>
            </a:r>
            <a:r>
              <a:rPr lang="en-US" sz="3200" dirty="0" err="1">
                <a:solidFill>
                  <a:schemeClr val="tx1"/>
                </a:solidFill>
              </a:rPr>
              <a:t>cạnh</a:t>
            </a:r>
            <a:r>
              <a:rPr lang="en-US" sz="3200" dirty="0">
                <a:solidFill>
                  <a:schemeClr val="tx1"/>
                </a:solidFill>
              </a:rPr>
              <a:t> </a:t>
            </a:r>
            <a:r>
              <a:rPr lang="en-US" sz="3200" dirty="0" err="1">
                <a:solidFill>
                  <a:schemeClr val="tx1"/>
                </a:solidFill>
              </a:rPr>
              <a:t>đối</a:t>
            </a:r>
            <a:r>
              <a:rPr lang="en-US" sz="3200" dirty="0">
                <a:solidFill>
                  <a:schemeClr val="tx1"/>
                </a:solidFill>
              </a:rPr>
              <a:t> </a:t>
            </a:r>
            <a:r>
              <a:rPr lang="en-US" sz="3200" dirty="0" err="1">
                <a:solidFill>
                  <a:schemeClr val="tx1"/>
                </a:solidFill>
              </a:rPr>
              <a:t>diện</a:t>
            </a:r>
            <a:r>
              <a:rPr lang="en-US" sz="3200" dirty="0">
                <a:solidFill>
                  <a:schemeClr val="tx1"/>
                </a:solidFill>
              </a:rPr>
              <a:t> </a:t>
            </a:r>
            <a:r>
              <a:rPr lang="en-US" sz="3200" dirty="0" err="1">
                <a:solidFill>
                  <a:schemeClr val="tx1"/>
                </a:solidFill>
              </a:rPr>
              <a:t>với</a:t>
            </a:r>
            <a:r>
              <a:rPr lang="en-US" sz="3200" dirty="0">
                <a:solidFill>
                  <a:schemeClr val="tx1"/>
                </a:solidFill>
              </a:rPr>
              <a:t> </a:t>
            </a:r>
            <a:r>
              <a:rPr lang="en-US" sz="3200" dirty="0" err="1">
                <a:solidFill>
                  <a:schemeClr val="tx1"/>
                </a:solidFill>
              </a:rPr>
              <a:t>góc</a:t>
            </a:r>
            <a:r>
              <a:rPr lang="en-US" sz="3200" dirty="0">
                <a:solidFill>
                  <a:schemeClr val="tx1"/>
                </a:solidFill>
              </a:rPr>
              <a:t> </a:t>
            </a:r>
            <a:r>
              <a:rPr lang="en-US" sz="3200" dirty="0" err="1">
                <a:solidFill>
                  <a:schemeClr val="tx1"/>
                </a:solidFill>
              </a:rPr>
              <a:t>tù</a:t>
            </a:r>
            <a:r>
              <a:rPr lang="en-US" sz="3200" dirty="0">
                <a:solidFill>
                  <a:schemeClr val="tx1"/>
                </a:solidFill>
              </a:rPr>
              <a:t> </a:t>
            </a:r>
            <a:r>
              <a:rPr lang="en-US" sz="3200" dirty="0" err="1">
                <a:solidFill>
                  <a:schemeClr val="tx1"/>
                </a:solidFill>
              </a:rPr>
              <a:t>là</a:t>
            </a:r>
            <a:r>
              <a:rPr lang="en-US" sz="3200" dirty="0">
                <a:solidFill>
                  <a:schemeClr val="tx1"/>
                </a:solidFill>
              </a:rPr>
              <a:t> </a:t>
            </a:r>
            <a:r>
              <a:rPr lang="en-US" sz="3200" dirty="0" err="1">
                <a:solidFill>
                  <a:schemeClr val="tx1"/>
                </a:solidFill>
              </a:rPr>
              <a:t>cạnh</a:t>
            </a:r>
            <a:r>
              <a:rPr lang="en-US" sz="3200" dirty="0">
                <a:solidFill>
                  <a:schemeClr val="tx1"/>
                </a:solidFill>
              </a:rPr>
              <a:t> </a:t>
            </a:r>
            <a:r>
              <a:rPr lang="en-US" sz="3200" dirty="0" err="1">
                <a:solidFill>
                  <a:schemeClr val="tx1"/>
                </a:solidFill>
              </a:rPr>
              <a:t>lớn</a:t>
            </a:r>
            <a:r>
              <a:rPr lang="en-US" sz="3200" dirty="0">
                <a:solidFill>
                  <a:schemeClr val="tx1"/>
                </a:solidFill>
              </a:rPr>
              <a:t> </a:t>
            </a:r>
            <a:r>
              <a:rPr lang="en-US" sz="3200" dirty="0" err="1">
                <a:solidFill>
                  <a:schemeClr val="tx1"/>
                </a:solidFill>
              </a:rPr>
              <a:t>nhất</a:t>
            </a:r>
            <a:r>
              <a:rPr lang="en-US" sz="3200" dirty="0">
                <a:solidFill>
                  <a:schemeClr val="tx1"/>
                </a:solidFill>
              </a:rPr>
              <a:t>.</a:t>
            </a:r>
          </a:p>
        </p:txBody>
      </p:sp>
      <p:sp>
        <p:nvSpPr>
          <p:cNvPr id="8" name="Question"/>
          <p:cNvSpPr/>
          <p:nvPr/>
        </p:nvSpPr>
        <p:spPr>
          <a:xfrm>
            <a:off x="278287" y="209409"/>
            <a:ext cx="11437202" cy="1378424"/>
          </a:xfrm>
          <a:prstGeom prst="hexagon">
            <a:avLst/>
          </a:prstGeom>
          <a:solidFill>
            <a:schemeClr val="tx2"/>
          </a:solidFill>
          <a:ln/>
        </p:spPr>
        <p:style>
          <a:lnRef idx="3">
            <a:schemeClr val="lt1"/>
          </a:lnRef>
          <a:fillRef idx="1">
            <a:schemeClr val="accent4"/>
          </a:fillRef>
          <a:effectRef idx="1">
            <a:schemeClr val="accent4"/>
          </a:effectRef>
          <a:fontRef idx="minor">
            <a:schemeClr val="lt1"/>
          </a:fontRef>
        </p:style>
        <p:txBody>
          <a:bodyPr rtlCol="0" anchor="ctr">
            <a:normAutofit fontScale="92500" lnSpcReduction="10000"/>
          </a:bodyPr>
          <a:lstStyle/>
          <a:p>
            <a:r>
              <a:rPr lang="vi-VN" sz="4000" b="1" dirty="0">
                <a:solidFill>
                  <a:schemeClr val="bg1"/>
                </a:solidFill>
                <a:latin typeface="Times New Roman" panose="02020603050405020304" pitchFamily="18" charset="0"/>
                <a:cs typeface="Times New Roman" panose="02020603050405020304" pitchFamily="18" charset="0"/>
              </a:rPr>
              <a:t>Câu 10:  </a:t>
            </a:r>
            <a:r>
              <a:rPr lang="vi-VN" sz="4000" dirty="0">
                <a:solidFill>
                  <a:schemeClr val="bg1"/>
                </a:solidFill>
                <a:latin typeface="Times New Roman" panose="02020603050405020304" pitchFamily="18" charset="0"/>
                <a:cs typeface="Times New Roman" panose="02020603050405020304" pitchFamily="18" charset="0"/>
              </a:rPr>
              <a:t>Trong các khẳng định sau, khẳng định nào </a:t>
            </a:r>
            <a:r>
              <a:rPr lang="vi-VN" sz="4000" b="1" dirty="0">
                <a:solidFill>
                  <a:srgbClr val="FFFF00"/>
                </a:solidFill>
                <a:latin typeface="Times New Roman" panose="02020603050405020304" pitchFamily="18" charset="0"/>
                <a:cs typeface="Times New Roman" panose="02020603050405020304" pitchFamily="18" charset="0"/>
              </a:rPr>
              <a:t>đúng</a:t>
            </a:r>
            <a:r>
              <a:rPr lang="vi-VN" sz="4000" dirty="0">
                <a:solidFill>
                  <a:schemeClr val="bg1"/>
                </a:solidFill>
                <a:latin typeface="Times New Roman" panose="02020603050405020304" pitchFamily="18" charset="0"/>
                <a:cs typeface="Times New Roman" panose="02020603050405020304" pitchFamily="18" charset="0"/>
              </a:rPr>
              <a:t>?</a:t>
            </a:r>
            <a:endParaRPr lang="en-US" sz="4000" dirty="0">
              <a:solidFill>
                <a:schemeClr val="bg1"/>
              </a:solidFill>
              <a:latin typeface="Times New Roman" panose="02020603050405020304" pitchFamily="18" charset="0"/>
              <a:cs typeface="Times New Roman" panose="02020603050405020304" pitchFamily="18" charset="0"/>
            </a:endParaRPr>
          </a:p>
        </p:txBody>
      </p:sp>
      <p:sp>
        <p:nvSpPr>
          <p:cNvPr id="180" name="Rectangle: Rounded Corners 174">
            <a:extLst>
              <a:ext uri="{FF2B5EF4-FFF2-40B4-BE49-F238E27FC236}">
                <a16:creationId xmlns:a16="http://schemas.microsoft.com/office/drawing/2014/main" id="{52691D40-8C0E-4667-A610-1C54EA7D9EE2}"/>
              </a:ext>
            </a:extLst>
          </p:cNvPr>
          <p:cNvSpPr/>
          <p:nvPr/>
        </p:nvSpPr>
        <p:spPr>
          <a:xfrm>
            <a:off x="9539694" y="6065743"/>
            <a:ext cx="2292627" cy="70446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10</a:t>
            </a:r>
          </a:p>
        </p:txBody>
      </p:sp>
      <p:sp>
        <p:nvSpPr>
          <p:cNvPr id="181" name="Rectangle: Rounded Corners 175">
            <a:extLst>
              <a:ext uri="{FF2B5EF4-FFF2-40B4-BE49-F238E27FC236}">
                <a16:creationId xmlns:a16="http://schemas.microsoft.com/office/drawing/2014/main" id="{93E9F58F-BEA1-46C8-883A-2E2D092369EB}"/>
              </a:ext>
            </a:extLst>
          </p:cNvPr>
          <p:cNvSpPr/>
          <p:nvPr/>
        </p:nvSpPr>
        <p:spPr>
          <a:xfrm>
            <a:off x="9563932" y="6153537"/>
            <a:ext cx="2292627" cy="70446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09</a:t>
            </a:r>
          </a:p>
        </p:txBody>
      </p:sp>
      <p:sp>
        <p:nvSpPr>
          <p:cNvPr id="182" name="Rectangle: Rounded Corners 176">
            <a:extLst>
              <a:ext uri="{FF2B5EF4-FFF2-40B4-BE49-F238E27FC236}">
                <a16:creationId xmlns:a16="http://schemas.microsoft.com/office/drawing/2014/main" id="{23D056EC-DD40-48B3-8FE2-2B7113C71C14}"/>
              </a:ext>
            </a:extLst>
          </p:cNvPr>
          <p:cNvSpPr/>
          <p:nvPr/>
        </p:nvSpPr>
        <p:spPr>
          <a:xfrm>
            <a:off x="9511065" y="6104763"/>
            <a:ext cx="2292627" cy="70446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08</a:t>
            </a:r>
          </a:p>
        </p:txBody>
      </p:sp>
      <p:sp>
        <p:nvSpPr>
          <p:cNvPr id="183" name="Rectangle: Rounded Corners 177">
            <a:extLst>
              <a:ext uri="{FF2B5EF4-FFF2-40B4-BE49-F238E27FC236}">
                <a16:creationId xmlns:a16="http://schemas.microsoft.com/office/drawing/2014/main" id="{90370E08-2678-4A2F-B297-15FB23DDD29B}"/>
              </a:ext>
            </a:extLst>
          </p:cNvPr>
          <p:cNvSpPr/>
          <p:nvPr/>
        </p:nvSpPr>
        <p:spPr>
          <a:xfrm>
            <a:off x="9539903" y="6138904"/>
            <a:ext cx="2292627" cy="70446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07</a:t>
            </a:r>
          </a:p>
        </p:txBody>
      </p:sp>
      <p:sp>
        <p:nvSpPr>
          <p:cNvPr id="184" name="Rectangle: Rounded Corners 178">
            <a:extLst>
              <a:ext uri="{FF2B5EF4-FFF2-40B4-BE49-F238E27FC236}">
                <a16:creationId xmlns:a16="http://schemas.microsoft.com/office/drawing/2014/main" id="{68B8FE45-45C7-4981-AAA5-E349D81F3027}"/>
              </a:ext>
            </a:extLst>
          </p:cNvPr>
          <p:cNvSpPr/>
          <p:nvPr/>
        </p:nvSpPr>
        <p:spPr>
          <a:xfrm>
            <a:off x="9512668" y="6095007"/>
            <a:ext cx="2292627" cy="70446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06</a:t>
            </a:r>
          </a:p>
        </p:txBody>
      </p:sp>
      <p:sp>
        <p:nvSpPr>
          <p:cNvPr id="185" name="Rectangle: Rounded Corners 179">
            <a:extLst>
              <a:ext uri="{FF2B5EF4-FFF2-40B4-BE49-F238E27FC236}">
                <a16:creationId xmlns:a16="http://schemas.microsoft.com/office/drawing/2014/main" id="{3F153729-FDBD-4EB4-AE34-FE8FDA2B9D22}"/>
              </a:ext>
            </a:extLst>
          </p:cNvPr>
          <p:cNvSpPr/>
          <p:nvPr/>
        </p:nvSpPr>
        <p:spPr>
          <a:xfrm>
            <a:off x="9538300" y="6075499"/>
            <a:ext cx="2292627" cy="70446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05</a:t>
            </a:r>
          </a:p>
        </p:txBody>
      </p:sp>
      <p:sp>
        <p:nvSpPr>
          <p:cNvPr id="186" name="Rectangle: Rounded Corners 180">
            <a:extLst>
              <a:ext uri="{FF2B5EF4-FFF2-40B4-BE49-F238E27FC236}">
                <a16:creationId xmlns:a16="http://schemas.microsoft.com/office/drawing/2014/main" id="{C504947B-95BA-4E4E-806B-E6908ED53E70}"/>
              </a:ext>
            </a:extLst>
          </p:cNvPr>
          <p:cNvSpPr/>
          <p:nvPr/>
        </p:nvSpPr>
        <p:spPr>
          <a:xfrm>
            <a:off x="9541297" y="6124270"/>
            <a:ext cx="2292627" cy="70446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04</a:t>
            </a:r>
          </a:p>
        </p:txBody>
      </p:sp>
      <p:sp>
        <p:nvSpPr>
          <p:cNvPr id="187" name="Rectangle: Rounded Corners 181">
            <a:extLst>
              <a:ext uri="{FF2B5EF4-FFF2-40B4-BE49-F238E27FC236}">
                <a16:creationId xmlns:a16="http://schemas.microsoft.com/office/drawing/2014/main" id="{FA2AE9AA-DF6C-4198-8070-BE28C33BC93B}"/>
              </a:ext>
            </a:extLst>
          </p:cNvPr>
          <p:cNvSpPr/>
          <p:nvPr/>
        </p:nvSpPr>
        <p:spPr>
          <a:xfrm>
            <a:off x="9542900" y="6104761"/>
            <a:ext cx="2292627" cy="70446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03</a:t>
            </a:r>
          </a:p>
        </p:txBody>
      </p:sp>
      <p:sp>
        <p:nvSpPr>
          <p:cNvPr id="188" name="Rectangle: Rounded Corners 182">
            <a:extLst>
              <a:ext uri="{FF2B5EF4-FFF2-40B4-BE49-F238E27FC236}">
                <a16:creationId xmlns:a16="http://schemas.microsoft.com/office/drawing/2014/main" id="{5574E918-FCCF-4F5A-8338-F0195D48D322}"/>
              </a:ext>
            </a:extLst>
          </p:cNvPr>
          <p:cNvSpPr/>
          <p:nvPr/>
        </p:nvSpPr>
        <p:spPr>
          <a:xfrm>
            <a:off x="9615426" y="6124273"/>
            <a:ext cx="2292627" cy="70446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02</a:t>
            </a:r>
          </a:p>
        </p:txBody>
      </p:sp>
      <p:sp>
        <p:nvSpPr>
          <p:cNvPr id="189" name="Rectangle: Rounded Corners 183">
            <a:extLst>
              <a:ext uri="{FF2B5EF4-FFF2-40B4-BE49-F238E27FC236}">
                <a16:creationId xmlns:a16="http://schemas.microsoft.com/office/drawing/2014/main" id="{84498586-260B-44AC-9119-279CD8106F7A}"/>
              </a:ext>
            </a:extLst>
          </p:cNvPr>
          <p:cNvSpPr/>
          <p:nvPr/>
        </p:nvSpPr>
        <p:spPr>
          <a:xfrm>
            <a:off x="9573390" y="6075499"/>
            <a:ext cx="2292627" cy="70446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01</a:t>
            </a:r>
          </a:p>
        </p:txBody>
      </p:sp>
      <p:sp>
        <p:nvSpPr>
          <p:cNvPr id="190" name="Rectangle: Rounded Corners 184">
            <a:extLst>
              <a:ext uri="{FF2B5EF4-FFF2-40B4-BE49-F238E27FC236}">
                <a16:creationId xmlns:a16="http://schemas.microsoft.com/office/drawing/2014/main" id="{07059D34-D489-4C48-9C01-029A2E8240D4}"/>
              </a:ext>
            </a:extLst>
          </p:cNvPr>
          <p:cNvSpPr/>
          <p:nvPr/>
        </p:nvSpPr>
        <p:spPr>
          <a:xfrm>
            <a:off x="9563932" y="6075499"/>
            <a:ext cx="2292627" cy="70446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00</a:t>
            </a:r>
          </a:p>
        </p:txBody>
      </p:sp>
      <p:sp>
        <p:nvSpPr>
          <p:cNvPr id="191" name="Rectangle: Rounded Corners 186">
            <a:extLst>
              <a:ext uri="{FF2B5EF4-FFF2-40B4-BE49-F238E27FC236}">
                <a16:creationId xmlns:a16="http://schemas.microsoft.com/office/drawing/2014/main" id="{09BD8570-F3EE-4550-91DC-3636FF64E440}"/>
              </a:ext>
            </a:extLst>
          </p:cNvPr>
          <p:cNvSpPr/>
          <p:nvPr/>
        </p:nvSpPr>
        <p:spPr>
          <a:xfrm>
            <a:off x="9554574" y="6104762"/>
            <a:ext cx="2292627" cy="70446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HẾT GIỜ</a:t>
            </a:r>
          </a:p>
        </p:txBody>
      </p:sp>
      <p:sp>
        <p:nvSpPr>
          <p:cNvPr id="19" name="Choice_C"/>
          <p:cNvSpPr/>
          <p:nvPr/>
        </p:nvSpPr>
        <p:spPr>
          <a:xfrm>
            <a:off x="1083973" y="1739614"/>
            <a:ext cx="10105136" cy="1005840"/>
          </a:xfrm>
          <a:prstGeom prst="hexagon">
            <a:avLst/>
          </a:prstGeom>
          <a:solidFill>
            <a:srgbClr val="FF66FF"/>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a:solidFill>
                  <a:schemeClr val="tx1"/>
                </a:solidFill>
              </a:rPr>
              <a:t>A. </a:t>
            </a:r>
            <a:r>
              <a:rPr lang="en-US" sz="3200" dirty="0" err="1">
                <a:solidFill>
                  <a:schemeClr val="tx1"/>
                </a:solidFill>
              </a:rPr>
              <a:t>Trong</a:t>
            </a:r>
            <a:r>
              <a:rPr lang="en-US" sz="3200" dirty="0">
                <a:solidFill>
                  <a:schemeClr val="tx1"/>
                </a:solidFill>
              </a:rPr>
              <a:t> tam </a:t>
            </a:r>
            <a:r>
              <a:rPr lang="en-US" sz="3200" dirty="0" err="1">
                <a:solidFill>
                  <a:schemeClr val="tx1"/>
                </a:solidFill>
              </a:rPr>
              <a:t>giác</a:t>
            </a:r>
            <a:r>
              <a:rPr lang="en-US" sz="3200" dirty="0">
                <a:solidFill>
                  <a:schemeClr val="tx1"/>
                </a:solidFill>
              </a:rPr>
              <a:t> </a:t>
            </a:r>
            <a:r>
              <a:rPr lang="en-US" sz="3200" dirty="0" err="1">
                <a:solidFill>
                  <a:schemeClr val="tx1"/>
                </a:solidFill>
              </a:rPr>
              <a:t>tù</a:t>
            </a:r>
            <a:r>
              <a:rPr lang="en-US" sz="3200" dirty="0">
                <a:solidFill>
                  <a:schemeClr val="tx1"/>
                </a:solidFill>
              </a:rPr>
              <a:t>, </a:t>
            </a:r>
            <a:r>
              <a:rPr lang="en-US" sz="3200" dirty="0" err="1">
                <a:solidFill>
                  <a:schemeClr val="tx1"/>
                </a:solidFill>
              </a:rPr>
              <a:t>cạnh</a:t>
            </a:r>
            <a:r>
              <a:rPr lang="en-US" sz="3200" dirty="0">
                <a:solidFill>
                  <a:schemeClr val="tx1"/>
                </a:solidFill>
              </a:rPr>
              <a:t> </a:t>
            </a:r>
            <a:r>
              <a:rPr lang="en-US" sz="3200" dirty="0" err="1">
                <a:solidFill>
                  <a:schemeClr val="tx1"/>
                </a:solidFill>
              </a:rPr>
              <a:t>đối</a:t>
            </a:r>
            <a:r>
              <a:rPr lang="en-US" sz="3200" dirty="0">
                <a:solidFill>
                  <a:schemeClr val="tx1"/>
                </a:solidFill>
              </a:rPr>
              <a:t> </a:t>
            </a:r>
            <a:r>
              <a:rPr lang="en-US" sz="3200" dirty="0" err="1">
                <a:solidFill>
                  <a:schemeClr val="tx1"/>
                </a:solidFill>
              </a:rPr>
              <a:t>diện</a:t>
            </a:r>
            <a:r>
              <a:rPr lang="en-US" sz="3200" dirty="0">
                <a:solidFill>
                  <a:schemeClr val="tx1"/>
                </a:solidFill>
              </a:rPr>
              <a:t> </a:t>
            </a:r>
            <a:r>
              <a:rPr lang="en-US" sz="3200" dirty="0" err="1">
                <a:solidFill>
                  <a:schemeClr val="tx1"/>
                </a:solidFill>
              </a:rPr>
              <a:t>với</a:t>
            </a:r>
            <a:r>
              <a:rPr lang="en-US" sz="3200" dirty="0">
                <a:solidFill>
                  <a:schemeClr val="tx1"/>
                </a:solidFill>
              </a:rPr>
              <a:t> </a:t>
            </a:r>
            <a:r>
              <a:rPr lang="en-US" sz="3200" dirty="0" err="1">
                <a:solidFill>
                  <a:schemeClr val="tx1"/>
                </a:solidFill>
              </a:rPr>
              <a:t>góc</a:t>
            </a:r>
            <a:r>
              <a:rPr lang="en-US" sz="3200" dirty="0">
                <a:solidFill>
                  <a:schemeClr val="tx1"/>
                </a:solidFill>
              </a:rPr>
              <a:t> </a:t>
            </a:r>
            <a:r>
              <a:rPr lang="en-US" sz="3200" dirty="0" err="1">
                <a:solidFill>
                  <a:schemeClr val="tx1"/>
                </a:solidFill>
              </a:rPr>
              <a:t>tù</a:t>
            </a:r>
            <a:r>
              <a:rPr lang="en-US" sz="3200" dirty="0">
                <a:solidFill>
                  <a:schemeClr val="tx1"/>
                </a:solidFill>
              </a:rPr>
              <a:t> </a:t>
            </a:r>
            <a:r>
              <a:rPr lang="en-US" sz="3200" dirty="0" err="1">
                <a:solidFill>
                  <a:schemeClr val="tx1"/>
                </a:solidFill>
              </a:rPr>
              <a:t>là</a:t>
            </a:r>
            <a:r>
              <a:rPr lang="en-US" sz="3200" dirty="0">
                <a:solidFill>
                  <a:schemeClr val="tx1"/>
                </a:solidFill>
              </a:rPr>
              <a:t> </a:t>
            </a:r>
            <a:r>
              <a:rPr lang="en-US" sz="3200" dirty="0" err="1">
                <a:solidFill>
                  <a:schemeClr val="tx1"/>
                </a:solidFill>
              </a:rPr>
              <a:t>cạnh</a:t>
            </a:r>
            <a:r>
              <a:rPr lang="en-US" sz="3200" dirty="0">
                <a:solidFill>
                  <a:schemeClr val="tx1"/>
                </a:solidFill>
              </a:rPr>
              <a:t> </a:t>
            </a:r>
            <a:r>
              <a:rPr lang="en-US" sz="3200" dirty="0" err="1">
                <a:solidFill>
                  <a:schemeClr val="tx1"/>
                </a:solidFill>
              </a:rPr>
              <a:t>lớn</a:t>
            </a:r>
            <a:r>
              <a:rPr lang="en-US" sz="3200" dirty="0">
                <a:solidFill>
                  <a:schemeClr val="tx1"/>
                </a:solidFill>
              </a:rPr>
              <a:t> </a:t>
            </a:r>
            <a:r>
              <a:rPr lang="en-US" sz="3200" dirty="0" err="1">
                <a:solidFill>
                  <a:schemeClr val="tx1"/>
                </a:solidFill>
              </a:rPr>
              <a:t>nhất</a:t>
            </a:r>
            <a:r>
              <a:rPr lang="en-US" sz="3200" dirty="0">
                <a:solidFill>
                  <a:schemeClr val="tx1"/>
                </a:solidFill>
              </a:rPr>
              <a:t>.</a:t>
            </a:r>
          </a:p>
        </p:txBody>
      </p:sp>
      <p:sp>
        <p:nvSpPr>
          <p:cNvPr id="20" name="Choice_C"/>
          <p:cNvSpPr/>
          <p:nvPr/>
        </p:nvSpPr>
        <p:spPr>
          <a:xfrm>
            <a:off x="1083973" y="3750896"/>
            <a:ext cx="10105136" cy="1005840"/>
          </a:xfrm>
          <a:prstGeom prst="hexagon">
            <a:avLst/>
          </a:prstGeom>
          <a:solidFill>
            <a:srgbClr val="FF66FF"/>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a:solidFill>
                  <a:schemeClr val="tx1"/>
                </a:solidFill>
              </a:rPr>
              <a:t>C. </a:t>
            </a:r>
            <a:r>
              <a:rPr lang="en-US" sz="3200" dirty="0" err="1">
                <a:solidFill>
                  <a:schemeClr val="tx1"/>
                </a:solidFill>
              </a:rPr>
              <a:t>Trong</a:t>
            </a:r>
            <a:r>
              <a:rPr lang="en-US" sz="3200" dirty="0">
                <a:solidFill>
                  <a:schemeClr val="tx1"/>
                </a:solidFill>
              </a:rPr>
              <a:t> </a:t>
            </a:r>
            <a:r>
              <a:rPr lang="en-US" sz="3200" dirty="0" err="1">
                <a:solidFill>
                  <a:schemeClr val="tx1"/>
                </a:solidFill>
              </a:rPr>
              <a:t>một</a:t>
            </a:r>
            <a:r>
              <a:rPr lang="en-US" sz="3200" dirty="0">
                <a:solidFill>
                  <a:schemeClr val="tx1"/>
                </a:solidFill>
              </a:rPr>
              <a:t> tam </a:t>
            </a:r>
            <a:r>
              <a:rPr lang="en-US" sz="3200" dirty="0" err="1">
                <a:solidFill>
                  <a:schemeClr val="tx1"/>
                </a:solidFill>
              </a:rPr>
              <a:t>giác</a:t>
            </a:r>
            <a:r>
              <a:rPr lang="en-US" sz="3200" dirty="0">
                <a:solidFill>
                  <a:schemeClr val="tx1"/>
                </a:solidFill>
              </a:rPr>
              <a:t> </a:t>
            </a:r>
            <a:r>
              <a:rPr lang="en-US" sz="3200" dirty="0" err="1">
                <a:solidFill>
                  <a:schemeClr val="tx1"/>
                </a:solidFill>
              </a:rPr>
              <a:t>góc</a:t>
            </a:r>
            <a:r>
              <a:rPr lang="en-US" sz="3200" dirty="0">
                <a:solidFill>
                  <a:schemeClr val="tx1"/>
                </a:solidFill>
              </a:rPr>
              <a:t> </a:t>
            </a:r>
            <a:r>
              <a:rPr lang="en-US" sz="3200" dirty="0" err="1">
                <a:solidFill>
                  <a:schemeClr val="tx1"/>
                </a:solidFill>
              </a:rPr>
              <a:t>đối</a:t>
            </a:r>
            <a:r>
              <a:rPr lang="en-US" sz="3200" dirty="0">
                <a:solidFill>
                  <a:schemeClr val="tx1"/>
                </a:solidFill>
              </a:rPr>
              <a:t> </a:t>
            </a:r>
            <a:r>
              <a:rPr lang="en-US" sz="3200" dirty="0" err="1">
                <a:solidFill>
                  <a:schemeClr val="tx1"/>
                </a:solidFill>
              </a:rPr>
              <a:t>diện</a:t>
            </a:r>
            <a:r>
              <a:rPr lang="en-US" sz="3200" dirty="0">
                <a:solidFill>
                  <a:schemeClr val="tx1"/>
                </a:solidFill>
              </a:rPr>
              <a:t> </a:t>
            </a:r>
            <a:r>
              <a:rPr lang="en-US" sz="3200" dirty="0" err="1">
                <a:solidFill>
                  <a:schemeClr val="tx1"/>
                </a:solidFill>
              </a:rPr>
              <a:t>với</a:t>
            </a:r>
            <a:r>
              <a:rPr lang="en-US" sz="3200" dirty="0">
                <a:solidFill>
                  <a:schemeClr val="tx1"/>
                </a:solidFill>
              </a:rPr>
              <a:t> </a:t>
            </a:r>
            <a:r>
              <a:rPr lang="en-US" sz="3200" dirty="0" err="1">
                <a:solidFill>
                  <a:schemeClr val="tx1"/>
                </a:solidFill>
              </a:rPr>
              <a:t>cạnh</a:t>
            </a:r>
            <a:r>
              <a:rPr lang="en-US" sz="3200" dirty="0">
                <a:solidFill>
                  <a:schemeClr val="tx1"/>
                </a:solidFill>
              </a:rPr>
              <a:t> </a:t>
            </a:r>
            <a:r>
              <a:rPr lang="en-US" sz="3200" dirty="0" err="1">
                <a:solidFill>
                  <a:schemeClr val="tx1"/>
                </a:solidFill>
              </a:rPr>
              <a:t>nhỏ</a:t>
            </a:r>
            <a:r>
              <a:rPr lang="en-US" sz="3200" dirty="0">
                <a:solidFill>
                  <a:schemeClr val="tx1"/>
                </a:solidFill>
              </a:rPr>
              <a:t> </a:t>
            </a:r>
            <a:r>
              <a:rPr lang="en-US" sz="3200" dirty="0" err="1">
                <a:solidFill>
                  <a:schemeClr val="tx1"/>
                </a:solidFill>
              </a:rPr>
              <a:t>nhất</a:t>
            </a:r>
            <a:r>
              <a:rPr lang="en-US" sz="3200" dirty="0">
                <a:solidFill>
                  <a:schemeClr val="tx1"/>
                </a:solidFill>
              </a:rPr>
              <a:t> </a:t>
            </a:r>
            <a:r>
              <a:rPr lang="en-US" sz="3200" dirty="0" err="1">
                <a:solidFill>
                  <a:schemeClr val="tx1"/>
                </a:solidFill>
              </a:rPr>
              <a:t>là</a:t>
            </a:r>
            <a:r>
              <a:rPr lang="en-US" sz="3200" dirty="0">
                <a:solidFill>
                  <a:schemeClr val="tx1"/>
                </a:solidFill>
              </a:rPr>
              <a:t> </a:t>
            </a:r>
            <a:r>
              <a:rPr lang="en-US" sz="3200" dirty="0" err="1">
                <a:solidFill>
                  <a:schemeClr val="tx1"/>
                </a:solidFill>
              </a:rPr>
              <a:t>góc</a:t>
            </a:r>
            <a:r>
              <a:rPr lang="en-US" sz="3200" dirty="0">
                <a:solidFill>
                  <a:schemeClr val="tx1"/>
                </a:solidFill>
              </a:rPr>
              <a:t> </a:t>
            </a:r>
            <a:r>
              <a:rPr lang="en-US" sz="3200" dirty="0" err="1">
                <a:solidFill>
                  <a:schemeClr val="tx1"/>
                </a:solidFill>
              </a:rPr>
              <a:t>nhọn</a:t>
            </a:r>
            <a:r>
              <a:rPr lang="en-US" sz="3200" dirty="0">
                <a:solidFill>
                  <a:schemeClr val="tx1"/>
                </a:solidFill>
              </a:rPr>
              <a:t>.</a:t>
            </a:r>
          </a:p>
        </p:txBody>
      </p:sp>
    </p:spTree>
    <p:extLst>
      <p:ext uri="{BB962C8B-B14F-4D97-AF65-F5344CB8AC3E}">
        <p14:creationId xmlns:p14="http://schemas.microsoft.com/office/powerpoint/2010/main" val="9837017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180"/>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grpId="0" nodeType="afterEffect">
                                  <p:stCondLst>
                                    <p:cond delay="1000"/>
                                  </p:stCondLst>
                                  <p:childTnLst>
                                    <p:set>
                                      <p:cBhvr>
                                        <p:cTn id="34" dur="1" fill="hold">
                                          <p:stCondLst>
                                            <p:cond delay="499"/>
                                          </p:stCondLst>
                                        </p:cTn>
                                        <p:tgtEl>
                                          <p:spTgt spid="181"/>
                                        </p:tgtEl>
                                        <p:attrNameLst>
                                          <p:attrName>style.visibility</p:attrName>
                                        </p:attrNameLst>
                                      </p:cBhvr>
                                      <p:to>
                                        <p:strVal val="visible"/>
                                      </p:to>
                                    </p:set>
                                  </p:childTnLst>
                                </p:cTn>
                              </p:par>
                            </p:childTnLst>
                          </p:cTn>
                        </p:par>
                        <p:par>
                          <p:cTn id="35" fill="hold">
                            <p:stCondLst>
                              <p:cond delay="2000"/>
                            </p:stCondLst>
                            <p:childTnLst>
                              <p:par>
                                <p:cTn id="36" presetID="1" presetClass="entr" presetSubtype="0" fill="hold" grpId="0" nodeType="afterEffect">
                                  <p:stCondLst>
                                    <p:cond delay="1000"/>
                                  </p:stCondLst>
                                  <p:childTnLst>
                                    <p:set>
                                      <p:cBhvr>
                                        <p:cTn id="37" dur="1" fill="hold">
                                          <p:stCondLst>
                                            <p:cond delay="499"/>
                                          </p:stCondLst>
                                        </p:cTn>
                                        <p:tgtEl>
                                          <p:spTgt spid="182"/>
                                        </p:tgtEl>
                                        <p:attrNameLst>
                                          <p:attrName>style.visibility</p:attrName>
                                        </p:attrNameLst>
                                      </p:cBhvr>
                                      <p:to>
                                        <p:strVal val="visible"/>
                                      </p:to>
                                    </p:set>
                                  </p:childTnLst>
                                </p:cTn>
                              </p:par>
                            </p:childTnLst>
                          </p:cTn>
                        </p:par>
                        <p:par>
                          <p:cTn id="38" fill="hold">
                            <p:stCondLst>
                              <p:cond delay="3500"/>
                            </p:stCondLst>
                            <p:childTnLst>
                              <p:par>
                                <p:cTn id="39" presetID="1" presetClass="entr" presetSubtype="0" fill="hold" grpId="0" nodeType="afterEffect">
                                  <p:stCondLst>
                                    <p:cond delay="1000"/>
                                  </p:stCondLst>
                                  <p:childTnLst>
                                    <p:set>
                                      <p:cBhvr>
                                        <p:cTn id="40" dur="1" fill="hold">
                                          <p:stCondLst>
                                            <p:cond delay="499"/>
                                          </p:stCondLst>
                                        </p:cTn>
                                        <p:tgtEl>
                                          <p:spTgt spid="183"/>
                                        </p:tgtEl>
                                        <p:attrNameLst>
                                          <p:attrName>style.visibility</p:attrName>
                                        </p:attrNameLst>
                                      </p:cBhvr>
                                      <p:to>
                                        <p:strVal val="visible"/>
                                      </p:to>
                                    </p:set>
                                  </p:childTnLst>
                                </p:cTn>
                              </p:par>
                            </p:childTnLst>
                          </p:cTn>
                        </p:par>
                        <p:par>
                          <p:cTn id="41" fill="hold">
                            <p:stCondLst>
                              <p:cond delay="5000"/>
                            </p:stCondLst>
                            <p:childTnLst>
                              <p:par>
                                <p:cTn id="42" presetID="1" presetClass="entr" presetSubtype="0" fill="hold" grpId="0" nodeType="afterEffect">
                                  <p:stCondLst>
                                    <p:cond delay="1000"/>
                                  </p:stCondLst>
                                  <p:childTnLst>
                                    <p:set>
                                      <p:cBhvr>
                                        <p:cTn id="43" dur="1" fill="hold">
                                          <p:stCondLst>
                                            <p:cond delay="499"/>
                                          </p:stCondLst>
                                        </p:cTn>
                                        <p:tgtEl>
                                          <p:spTgt spid="184"/>
                                        </p:tgtEl>
                                        <p:attrNameLst>
                                          <p:attrName>style.visibility</p:attrName>
                                        </p:attrNameLst>
                                      </p:cBhvr>
                                      <p:to>
                                        <p:strVal val="visible"/>
                                      </p:to>
                                    </p:set>
                                  </p:childTnLst>
                                </p:cTn>
                              </p:par>
                            </p:childTnLst>
                          </p:cTn>
                        </p:par>
                        <p:par>
                          <p:cTn id="44" fill="hold">
                            <p:stCondLst>
                              <p:cond delay="6500"/>
                            </p:stCondLst>
                            <p:childTnLst>
                              <p:par>
                                <p:cTn id="45" presetID="1" presetClass="entr" presetSubtype="0" fill="hold" grpId="0" nodeType="afterEffect">
                                  <p:stCondLst>
                                    <p:cond delay="1000"/>
                                  </p:stCondLst>
                                  <p:childTnLst>
                                    <p:set>
                                      <p:cBhvr>
                                        <p:cTn id="46" dur="1" fill="hold">
                                          <p:stCondLst>
                                            <p:cond delay="499"/>
                                          </p:stCondLst>
                                        </p:cTn>
                                        <p:tgtEl>
                                          <p:spTgt spid="185"/>
                                        </p:tgtEl>
                                        <p:attrNameLst>
                                          <p:attrName>style.visibility</p:attrName>
                                        </p:attrNameLst>
                                      </p:cBhvr>
                                      <p:to>
                                        <p:strVal val="visible"/>
                                      </p:to>
                                    </p:set>
                                  </p:childTnLst>
                                </p:cTn>
                              </p:par>
                            </p:childTnLst>
                          </p:cTn>
                        </p:par>
                        <p:par>
                          <p:cTn id="47" fill="hold">
                            <p:stCondLst>
                              <p:cond delay="8000"/>
                            </p:stCondLst>
                            <p:childTnLst>
                              <p:par>
                                <p:cTn id="48" presetID="1" presetClass="entr" presetSubtype="0" fill="hold" grpId="0" nodeType="afterEffect">
                                  <p:stCondLst>
                                    <p:cond delay="1000"/>
                                  </p:stCondLst>
                                  <p:childTnLst>
                                    <p:set>
                                      <p:cBhvr>
                                        <p:cTn id="49" dur="1" fill="hold">
                                          <p:stCondLst>
                                            <p:cond delay="499"/>
                                          </p:stCondLst>
                                        </p:cTn>
                                        <p:tgtEl>
                                          <p:spTgt spid="186"/>
                                        </p:tgtEl>
                                        <p:attrNameLst>
                                          <p:attrName>style.visibility</p:attrName>
                                        </p:attrNameLst>
                                      </p:cBhvr>
                                      <p:to>
                                        <p:strVal val="visible"/>
                                      </p:to>
                                    </p:set>
                                  </p:childTnLst>
                                </p:cTn>
                              </p:par>
                            </p:childTnLst>
                          </p:cTn>
                        </p:par>
                        <p:par>
                          <p:cTn id="50" fill="hold">
                            <p:stCondLst>
                              <p:cond delay="9500"/>
                            </p:stCondLst>
                            <p:childTnLst>
                              <p:par>
                                <p:cTn id="51" presetID="1" presetClass="entr" presetSubtype="0" fill="hold" grpId="0" nodeType="afterEffect">
                                  <p:stCondLst>
                                    <p:cond delay="1000"/>
                                  </p:stCondLst>
                                  <p:childTnLst>
                                    <p:set>
                                      <p:cBhvr>
                                        <p:cTn id="52" dur="1" fill="hold">
                                          <p:stCondLst>
                                            <p:cond delay="499"/>
                                          </p:stCondLst>
                                        </p:cTn>
                                        <p:tgtEl>
                                          <p:spTgt spid="187"/>
                                        </p:tgtEl>
                                        <p:attrNameLst>
                                          <p:attrName>style.visibility</p:attrName>
                                        </p:attrNameLst>
                                      </p:cBhvr>
                                      <p:to>
                                        <p:strVal val="visible"/>
                                      </p:to>
                                    </p:set>
                                  </p:childTnLst>
                                </p:cTn>
                              </p:par>
                            </p:childTnLst>
                          </p:cTn>
                        </p:par>
                        <p:par>
                          <p:cTn id="53" fill="hold">
                            <p:stCondLst>
                              <p:cond delay="11000"/>
                            </p:stCondLst>
                            <p:childTnLst>
                              <p:par>
                                <p:cTn id="54" presetID="1" presetClass="entr" presetSubtype="0" fill="hold" grpId="0" nodeType="afterEffect">
                                  <p:stCondLst>
                                    <p:cond delay="1000"/>
                                  </p:stCondLst>
                                  <p:childTnLst>
                                    <p:set>
                                      <p:cBhvr>
                                        <p:cTn id="55" dur="1" fill="hold">
                                          <p:stCondLst>
                                            <p:cond delay="499"/>
                                          </p:stCondLst>
                                        </p:cTn>
                                        <p:tgtEl>
                                          <p:spTgt spid="188"/>
                                        </p:tgtEl>
                                        <p:attrNameLst>
                                          <p:attrName>style.visibility</p:attrName>
                                        </p:attrNameLst>
                                      </p:cBhvr>
                                      <p:to>
                                        <p:strVal val="visible"/>
                                      </p:to>
                                    </p:set>
                                  </p:childTnLst>
                                </p:cTn>
                              </p:par>
                            </p:childTnLst>
                          </p:cTn>
                        </p:par>
                        <p:par>
                          <p:cTn id="56" fill="hold">
                            <p:stCondLst>
                              <p:cond delay="12500"/>
                            </p:stCondLst>
                            <p:childTnLst>
                              <p:par>
                                <p:cTn id="57" presetID="1" presetClass="entr" presetSubtype="0" fill="hold" grpId="0" nodeType="afterEffect">
                                  <p:stCondLst>
                                    <p:cond delay="1000"/>
                                  </p:stCondLst>
                                  <p:childTnLst>
                                    <p:set>
                                      <p:cBhvr>
                                        <p:cTn id="58" dur="1" fill="hold">
                                          <p:stCondLst>
                                            <p:cond delay="499"/>
                                          </p:stCondLst>
                                        </p:cTn>
                                        <p:tgtEl>
                                          <p:spTgt spid="189"/>
                                        </p:tgtEl>
                                        <p:attrNameLst>
                                          <p:attrName>style.visibility</p:attrName>
                                        </p:attrNameLst>
                                      </p:cBhvr>
                                      <p:to>
                                        <p:strVal val="visible"/>
                                      </p:to>
                                    </p:set>
                                  </p:childTnLst>
                                </p:cTn>
                              </p:par>
                            </p:childTnLst>
                          </p:cTn>
                        </p:par>
                        <p:par>
                          <p:cTn id="59" fill="hold">
                            <p:stCondLst>
                              <p:cond delay="14000"/>
                            </p:stCondLst>
                            <p:childTnLst>
                              <p:par>
                                <p:cTn id="60" presetID="1" presetClass="entr" presetSubtype="0" fill="hold" grpId="0" nodeType="afterEffect">
                                  <p:stCondLst>
                                    <p:cond delay="1000"/>
                                  </p:stCondLst>
                                  <p:childTnLst>
                                    <p:set>
                                      <p:cBhvr>
                                        <p:cTn id="61" dur="1" fill="hold">
                                          <p:stCondLst>
                                            <p:cond delay="499"/>
                                          </p:stCondLst>
                                        </p:cTn>
                                        <p:tgtEl>
                                          <p:spTgt spid="190"/>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par>
                          <p:cTn id="62" fill="hold">
                            <p:stCondLst>
                              <p:cond delay="15500"/>
                            </p:stCondLst>
                            <p:childTnLst>
                              <p:par>
                                <p:cTn id="63" presetID="1" presetClass="entr" presetSubtype="0" fill="hold" grpId="0" nodeType="afterEffect">
                                  <p:stCondLst>
                                    <p:cond delay="1000"/>
                                  </p:stCondLst>
                                  <p:childTnLst>
                                    <p:set>
                                      <p:cBhvr>
                                        <p:cTn id="64" dur="1" fill="hold">
                                          <p:stCondLst>
                                            <p:cond delay="499"/>
                                          </p:stCondLst>
                                        </p:cTn>
                                        <p:tgtEl>
                                          <p:spTgt spid="191"/>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alarm clock.wav"/>
                                        </p:tgtEl>
                                      </p:cMediaNode>
                                    </p:audio>
                                  </p:sub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childTnLst>
                                </p:cTn>
                              </p:par>
                            </p:childTnLst>
                          </p:cTn>
                        </p:par>
                        <p:par>
                          <p:cTn id="69" fill="hold">
                            <p:stCondLst>
                              <p:cond delay="0"/>
                            </p:stCondLst>
                            <p:childTnLst>
                              <p:par>
                                <p:cTn id="70" presetID="16" presetClass="entr" presetSubtype="21"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barn(inVertical)">
                                      <p:cBhvr>
                                        <p:cTn id="72" dur="1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4" grpId="0" animBg="1"/>
      <p:bldP spid="8" grpId="0" animBg="1" autoUpdateAnimBg="0"/>
      <p:bldP spid="180" grpId="0" animBg="1" autoUpdateAnimBg="0"/>
      <p:bldP spid="181" grpId="0" animBg="1" autoUpdateAnimBg="0"/>
      <p:bldP spid="182" grpId="0" animBg="1" autoUpdateAnimBg="0"/>
      <p:bldP spid="183" grpId="0" animBg="1" autoUpdateAnimBg="0"/>
      <p:bldP spid="184" grpId="0" animBg="1" autoUpdateAnimBg="0"/>
      <p:bldP spid="185" grpId="0" animBg="1" autoUpdateAnimBg="0"/>
      <p:bldP spid="186" grpId="0" animBg="1" autoUpdateAnimBg="0"/>
      <p:bldP spid="187" grpId="0" animBg="1" autoUpdateAnimBg="0"/>
      <p:bldP spid="188" grpId="0" animBg="1" autoUpdateAnimBg="0"/>
      <p:bldP spid="189" grpId="0" animBg="1" autoUpdateAnimBg="0"/>
      <p:bldP spid="190" grpId="0" animBg="1" autoUpdateAnimBg="0"/>
      <p:bldP spid="191" grpId="0" animBg="1" autoUpdateAnimBg="0"/>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oice_D"/>
          <p:cNvSpPr/>
          <p:nvPr/>
        </p:nvSpPr>
        <p:spPr>
          <a:xfrm>
            <a:off x="6440130" y="4262577"/>
            <a:ext cx="5294465" cy="1005840"/>
          </a:xfrm>
          <a:prstGeom prst="hexagon">
            <a:avLst/>
          </a:prstGeom>
          <a:solidFill>
            <a:schemeClr val="accent6">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dirty="0">
                <a:solidFill>
                  <a:schemeClr val="tx1"/>
                </a:solidFill>
              </a:rPr>
              <a:t>D. EF &lt; DE &lt; DF</a:t>
            </a:r>
          </a:p>
        </p:txBody>
      </p:sp>
      <p:sp>
        <p:nvSpPr>
          <p:cNvPr id="5" name="Choice_C"/>
          <p:cNvSpPr/>
          <p:nvPr/>
        </p:nvSpPr>
        <p:spPr>
          <a:xfrm>
            <a:off x="6440130" y="3028034"/>
            <a:ext cx="5294466" cy="1005840"/>
          </a:xfrm>
          <a:prstGeom prst="hexagon">
            <a:avLst/>
          </a:prstGeom>
          <a:solidFill>
            <a:srgbClr val="00B0F0"/>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dirty="0">
                <a:solidFill>
                  <a:schemeClr val="tx1"/>
                </a:solidFill>
              </a:rPr>
              <a:t>C. DE &lt; EF &lt; DF</a:t>
            </a:r>
          </a:p>
        </p:txBody>
      </p:sp>
      <p:sp>
        <p:nvSpPr>
          <p:cNvPr id="7" name="Choice_B"/>
          <p:cNvSpPr/>
          <p:nvPr/>
        </p:nvSpPr>
        <p:spPr>
          <a:xfrm>
            <a:off x="297392" y="4278205"/>
            <a:ext cx="5189007" cy="1005840"/>
          </a:xfrm>
          <a:prstGeom prst="hexagon">
            <a:avLst/>
          </a:prstGeom>
          <a:solidFill>
            <a:schemeClr val="accent6">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dirty="0">
                <a:solidFill>
                  <a:schemeClr val="tx1"/>
                </a:solidFill>
              </a:rPr>
              <a:t>B. EF &lt; DF &lt; DE</a:t>
            </a:r>
          </a:p>
        </p:txBody>
      </p:sp>
      <p:sp>
        <p:nvSpPr>
          <p:cNvPr id="4" name="Choice_A"/>
          <p:cNvSpPr/>
          <p:nvPr/>
        </p:nvSpPr>
        <p:spPr>
          <a:xfrm>
            <a:off x="297393" y="3028034"/>
            <a:ext cx="5189007" cy="1005840"/>
          </a:xfrm>
          <a:prstGeom prst="hexagon">
            <a:avLst/>
          </a:prstGeom>
          <a:solidFill>
            <a:srgbClr val="00B0F0"/>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dirty="0">
                <a:solidFill>
                  <a:schemeClr val="tx1"/>
                </a:solidFill>
              </a:rPr>
              <a:t>A. DF &lt; EF &lt; DE</a:t>
            </a:r>
          </a:p>
        </p:txBody>
      </p:sp>
      <mc:AlternateContent xmlns:mc="http://schemas.openxmlformats.org/markup-compatibility/2006" xmlns:a14="http://schemas.microsoft.com/office/drawing/2010/main">
        <mc:Choice Requires="a14">
          <p:sp>
            <p:nvSpPr>
              <p:cNvPr id="8" name="Question"/>
              <p:cNvSpPr/>
              <p:nvPr/>
            </p:nvSpPr>
            <p:spPr>
              <a:xfrm>
                <a:off x="297393" y="689348"/>
                <a:ext cx="11437202" cy="1378424"/>
              </a:xfrm>
              <a:prstGeom prst="hexagon">
                <a:avLst/>
              </a:prstGeom>
              <a:ln/>
            </p:spPr>
            <p:style>
              <a:lnRef idx="2">
                <a:schemeClr val="accent5">
                  <a:shade val="50000"/>
                </a:schemeClr>
              </a:lnRef>
              <a:fillRef idx="1003">
                <a:schemeClr val="dk2"/>
              </a:fillRef>
              <a:effectRef idx="0">
                <a:schemeClr val="accent5"/>
              </a:effectRef>
              <a:fontRef idx="minor">
                <a:schemeClr val="lt1"/>
              </a:fontRef>
            </p:style>
            <p:txBody>
              <a:bodyPr rtlCol="0" anchor="ctr">
                <a:noAutofit/>
              </a:bodyPr>
              <a:lstStyle/>
              <a:p>
                <a:pPr>
                  <a:spcAft>
                    <a:spcPts val="0"/>
                  </a:spcAft>
                  <a:tabLst>
                    <a:tab pos="1979930" algn="l"/>
                    <a:tab pos="3599815" algn="l"/>
                    <a:tab pos="5219700" algn="l"/>
                  </a:tabLst>
                </a:pPr>
                <a:r>
                  <a:rPr lang="en-US" sz="36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11: </a:t>
                </a:r>
                <a:r>
                  <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Tam </a:t>
                </a:r>
                <a:r>
                  <a:rPr lang="en-US" sz="36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giác</a:t>
                </a:r>
                <a:r>
                  <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DEF có </a:t>
                </a:r>
                <a14:m>
                  <m:oMath xmlns:m="http://schemas.openxmlformats.org/officeDocument/2006/math">
                    <m:acc>
                      <m:accPr>
                        <m:chr m:val="̂"/>
                        <m:ctrlPr>
                          <a:rPr lang="en-US" sz="3600" i="1" smtClean="0">
                            <a:solidFill>
                              <a:schemeClr val="bg1"/>
                            </a:solidFill>
                            <a:latin typeface="Cambria Math" panose="02040503050406030204" pitchFamily="18" charset="0"/>
                          </a:rPr>
                        </m:ctrlPr>
                      </m:accPr>
                      <m:e>
                        <m:r>
                          <a:rPr lang="en-US" sz="3600" b="0" i="1" smtClean="0">
                            <a:solidFill>
                              <a:schemeClr val="bg1"/>
                            </a:solidFill>
                            <a:latin typeface="Cambria Math" panose="02040503050406030204" pitchFamily="18" charset="0"/>
                          </a:rPr>
                          <m:t>𝐷</m:t>
                        </m:r>
                      </m:e>
                    </m:acc>
                    <m:r>
                      <a:rPr lang="en-US" sz="3600" b="0" i="1" smtClean="0">
                        <a:solidFill>
                          <a:schemeClr val="bg1"/>
                        </a:solidFill>
                        <a:latin typeface="Cambria Math" panose="02040503050406030204" pitchFamily="18" charset="0"/>
                      </a:rPr>
                      <m:t>=40°</m:t>
                    </m:r>
                  </m:oMath>
                </a14:m>
                <a:r>
                  <a:rPr lang="en-US" sz="36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600" i="1" dirty="0" smtClean="0">
                            <a:solidFill>
                              <a:schemeClr val="bg1"/>
                            </a:solidFill>
                            <a:latin typeface="Cambria Math" panose="02040503050406030204" pitchFamily="18" charset="0"/>
                          </a:rPr>
                        </m:ctrlPr>
                      </m:accPr>
                      <m:e>
                        <m:r>
                          <a:rPr lang="en-US" sz="3600" b="0" i="1" dirty="0" smtClean="0">
                            <a:solidFill>
                              <a:schemeClr val="bg1"/>
                            </a:solidFill>
                            <a:latin typeface="Cambria Math" panose="02040503050406030204" pitchFamily="18" charset="0"/>
                          </a:rPr>
                          <m:t>𝐸</m:t>
                        </m:r>
                      </m:e>
                    </m:acc>
                    <m:r>
                      <a:rPr lang="en-US" sz="3600" b="0" i="1" dirty="0" smtClean="0">
                        <a:solidFill>
                          <a:schemeClr val="bg1"/>
                        </a:solidFill>
                        <a:latin typeface="Cambria Math" panose="02040503050406030204" pitchFamily="18" charset="0"/>
                      </a:rPr>
                      <m:t>=60°</m:t>
                    </m:r>
                  </m:oMath>
                </a14:m>
                <a:r>
                  <a:rPr lang="en-US" sz="36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thì</a:t>
                </a:r>
                <a:r>
                  <a:rPr lang="en-US"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8" name="Question"/>
              <p:cNvSpPr>
                <a:spLocks noRot="1" noChangeAspect="1" noMove="1" noResize="1" noEditPoints="1" noAdjustHandles="1" noChangeArrowheads="1" noChangeShapeType="1" noTextEdit="1"/>
              </p:cNvSpPr>
              <p:nvPr/>
            </p:nvSpPr>
            <p:spPr>
              <a:xfrm>
                <a:off x="297393" y="689348"/>
                <a:ext cx="11437202" cy="1378424"/>
              </a:xfrm>
              <a:prstGeom prst="hexagon">
                <a:avLst/>
              </a:prstGeom>
              <a:blipFill>
                <a:blip r:embed="rId5"/>
                <a:stretch>
                  <a:fillRect/>
                </a:stretch>
              </a:blipFill>
              <a:ln/>
            </p:spPr>
            <p:txBody>
              <a:bodyPr/>
              <a:lstStyle/>
              <a:p>
                <a:r>
                  <a:rPr lang="en-US">
                    <a:noFill/>
                  </a:rPr>
                  <a:t> </a:t>
                </a:r>
              </a:p>
            </p:txBody>
          </p:sp>
        </mc:Fallback>
      </mc:AlternateContent>
      <p:sp>
        <p:nvSpPr>
          <p:cNvPr id="180" name="Rectangle: Rounded Corners 174">
            <a:extLst>
              <a:ext uri="{FF2B5EF4-FFF2-40B4-BE49-F238E27FC236}">
                <a16:creationId xmlns:a16="http://schemas.microsoft.com/office/drawing/2014/main" id="{52691D40-8C0E-4667-A610-1C54EA7D9EE2}"/>
              </a:ext>
            </a:extLst>
          </p:cNvPr>
          <p:cNvSpPr/>
          <p:nvPr/>
        </p:nvSpPr>
        <p:spPr>
          <a:xfrm>
            <a:off x="4879204" y="543859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10</a:t>
            </a:r>
          </a:p>
        </p:txBody>
      </p:sp>
      <p:sp>
        <p:nvSpPr>
          <p:cNvPr id="181" name="Rectangle: Rounded Corners 175">
            <a:extLst>
              <a:ext uri="{FF2B5EF4-FFF2-40B4-BE49-F238E27FC236}">
                <a16:creationId xmlns:a16="http://schemas.microsoft.com/office/drawing/2014/main" id="{93E9F58F-BEA1-46C8-883A-2E2D092369EB}"/>
              </a:ext>
            </a:extLst>
          </p:cNvPr>
          <p:cNvSpPr/>
          <p:nvPr/>
        </p:nvSpPr>
        <p:spPr>
          <a:xfrm>
            <a:off x="4903442" y="552639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09</a:t>
            </a:r>
          </a:p>
        </p:txBody>
      </p:sp>
      <p:sp>
        <p:nvSpPr>
          <p:cNvPr id="182" name="Rectangle: Rounded Corners 176">
            <a:extLst>
              <a:ext uri="{FF2B5EF4-FFF2-40B4-BE49-F238E27FC236}">
                <a16:creationId xmlns:a16="http://schemas.microsoft.com/office/drawing/2014/main" id="{23D056EC-DD40-48B3-8FE2-2B7113C71C14}"/>
              </a:ext>
            </a:extLst>
          </p:cNvPr>
          <p:cNvSpPr/>
          <p:nvPr/>
        </p:nvSpPr>
        <p:spPr>
          <a:xfrm>
            <a:off x="4850575" y="5477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08</a:t>
            </a:r>
          </a:p>
        </p:txBody>
      </p:sp>
      <p:sp>
        <p:nvSpPr>
          <p:cNvPr id="183" name="Rectangle: Rounded Corners 177">
            <a:extLst>
              <a:ext uri="{FF2B5EF4-FFF2-40B4-BE49-F238E27FC236}">
                <a16:creationId xmlns:a16="http://schemas.microsoft.com/office/drawing/2014/main" id="{90370E08-2678-4A2F-B297-15FB23DDD29B}"/>
              </a:ext>
            </a:extLst>
          </p:cNvPr>
          <p:cNvSpPr/>
          <p:nvPr/>
        </p:nvSpPr>
        <p:spPr>
          <a:xfrm>
            <a:off x="4879413" y="55117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07</a:t>
            </a:r>
          </a:p>
        </p:txBody>
      </p:sp>
      <p:sp>
        <p:nvSpPr>
          <p:cNvPr id="184" name="Rectangle: Rounded Corners 178">
            <a:extLst>
              <a:ext uri="{FF2B5EF4-FFF2-40B4-BE49-F238E27FC236}">
                <a16:creationId xmlns:a16="http://schemas.microsoft.com/office/drawing/2014/main" id="{68B8FE45-45C7-4981-AAA5-E349D81F3027}"/>
              </a:ext>
            </a:extLst>
          </p:cNvPr>
          <p:cNvSpPr/>
          <p:nvPr/>
        </p:nvSpPr>
        <p:spPr>
          <a:xfrm>
            <a:off x="4852178" y="546786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06</a:t>
            </a:r>
          </a:p>
        </p:txBody>
      </p:sp>
      <p:sp>
        <p:nvSpPr>
          <p:cNvPr id="185" name="Rectangle: Rounded Corners 179">
            <a:extLst>
              <a:ext uri="{FF2B5EF4-FFF2-40B4-BE49-F238E27FC236}">
                <a16:creationId xmlns:a16="http://schemas.microsoft.com/office/drawing/2014/main" id="{3F153729-FDBD-4EB4-AE34-FE8FDA2B9D22}"/>
              </a:ext>
            </a:extLst>
          </p:cNvPr>
          <p:cNvSpPr/>
          <p:nvPr/>
        </p:nvSpPr>
        <p:spPr>
          <a:xfrm>
            <a:off x="4877810" y="544835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05</a:t>
            </a:r>
          </a:p>
        </p:txBody>
      </p:sp>
      <p:sp>
        <p:nvSpPr>
          <p:cNvPr id="186" name="Rectangle: Rounded Corners 180">
            <a:extLst>
              <a:ext uri="{FF2B5EF4-FFF2-40B4-BE49-F238E27FC236}">
                <a16:creationId xmlns:a16="http://schemas.microsoft.com/office/drawing/2014/main" id="{C504947B-95BA-4E4E-806B-E6908ED53E70}"/>
              </a:ext>
            </a:extLst>
          </p:cNvPr>
          <p:cNvSpPr/>
          <p:nvPr/>
        </p:nvSpPr>
        <p:spPr>
          <a:xfrm>
            <a:off x="4880807" y="549712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04</a:t>
            </a:r>
          </a:p>
        </p:txBody>
      </p:sp>
      <p:sp>
        <p:nvSpPr>
          <p:cNvPr id="187" name="Rectangle: Rounded Corners 181">
            <a:extLst>
              <a:ext uri="{FF2B5EF4-FFF2-40B4-BE49-F238E27FC236}">
                <a16:creationId xmlns:a16="http://schemas.microsoft.com/office/drawing/2014/main" id="{FA2AE9AA-DF6C-4198-8070-BE28C33BC93B}"/>
              </a:ext>
            </a:extLst>
          </p:cNvPr>
          <p:cNvSpPr/>
          <p:nvPr/>
        </p:nvSpPr>
        <p:spPr>
          <a:xfrm>
            <a:off x="4882410" y="5477614"/>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03</a:t>
            </a:r>
          </a:p>
        </p:txBody>
      </p:sp>
      <p:sp>
        <p:nvSpPr>
          <p:cNvPr id="188" name="Rectangle: Rounded Corners 182">
            <a:extLst>
              <a:ext uri="{FF2B5EF4-FFF2-40B4-BE49-F238E27FC236}">
                <a16:creationId xmlns:a16="http://schemas.microsoft.com/office/drawing/2014/main" id="{5574E918-FCCF-4F5A-8338-F0195D48D322}"/>
              </a:ext>
            </a:extLst>
          </p:cNvPr>
          <p:cNvSpPr/>
          <p:nvPr/>
        </p:nvSpPr>
        <p:spPr>
          <a:xfrm>
            <a:off x="4954936" y="5497126"/>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02</a:t>
            </a:r>
          </a:p>
        </p:txBody>
      </p:sp>
      <p:sp>
        <p:nvSpPr>
          <p:cNvPr id="189" name="Rectangle: Rounded Corners 183">
            <a:extLst>
              <a:ext uri="{FF2B5EF4-FFF2-40B4-BE49-F238E27FC236}">
                <a16:creationId xmlns:a16="http://schemas.microsoft.com/office/drawing/2014/main" id="{84498586-260B-44AC-9119-279CD8106F7A}"/>
              </a:ext>
            </a:extLst>
          </p:cNvPr>
          <p:cNvSpPr/>
          <p:nvPr/>
        </p:nvSpPr>
        <p:spPr>
          <a:xfrm>
            <a:off x="4830286" y="544834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01</a:t>
            </a:r>
          </a:p>
        </p:txBody>
      </p:sp>
      <p:sp>
        <p:nvSpPr>
          <p:cNvPr id="190" name="Rectangle: Rounded Corners 184">
            <a:extLst>
              <a:ext uri="{FF2B5EF4-FFF2-40B4-BE49-F238E27FC236}">
                <a16:creationId xmlns:a16="http://schemas.microsoft.com/office/drawing/2014/main" id="{07059D34-D489-4C48-9C01-029A2E8240D4}"/>
              </a:ext>
            </a:extLst>
          </p:cNvPr>
          <p:cNvSpPr/>
          <p:nvPr/>
        </p:nvSpPr>
        <p:spPr>
          <a:xfrm>
            <a:off x="4892611" y="5448350"/>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00</a:t>
            </a:r>
          </a:p>
        </p:txBody>
      </p:sp>
      <p:sp>
        <p:nvSpPr>
          <p:cNvPr id="191" name="Rectangle: Rounded Corners 186">
            <a:extLst>
              <a:ext uri="{FF2B5EF4-FFF2-40B4-BE49-F238E27FC236}">
                <a16:creationId xmlns:a16="http://schemas.microsoft.com/office/drawing/2014/main" id="{09BD8570-F3EE-4550-91DC-3636FF64E440}"/>
              </a:ext>
            </a:extLst>
          </p:cNvPr>
          <p:cNvSpPr/>
          <p:nvPr/>
        </p:nvSpPr>
        <p:spPr>
          <a:xfrm>
            <a:off x="4898026" y="546785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HẾT GIỜ</a:t>
            </a:r>
          </a:p>
        </p:txBody>
      </p:sp>
      <p:sp>
        <p:nvSpPr>
          <p:cNvPr id="19" name="Choice_C"/>
          <p:cNvSpPr/>
          <p:nvPr/>
        </p:nvSpPr>
        <p:spPr>
          <a:xfrm>
            <a:off x="297392" y="4297710"/>
            <a:ext cx="5189007" cy="1005840"/>
          </a:xfrm>
          <a:prstGeom prst="hexagon">
            <a:avLst/>
          </a:prstGeom>
          <a:solidFill>
            <a:srgbClr val="FF66FF"/>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dirty="0">
                <a:solidFill>
                  <a:schemeClr val="tx1"/>
                </a:solidFill>
              </a:rPr>
              <a:t>B. EF &lt; DF &lt; DE</a:t>
            </a:r>
          </a:p>
        </p:txBody>
      </p:sp>
    </p:spTree>
    <p:extLst>
      <p:ext uri="{BB962C8B-B14F-4D97-AF65-F5344CB8AC3E}">
        <p14:creationId xmlns:p14="http://schemas.microsoft.com/office/powerpoint/2010/main" val="23093851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180"/>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grpId="0" nodeType="afterEffect">
                                  <p:stCondLst>
                                    <p:cond delay="1000"/>
                                  </p:stCondLst>
                                  <p:childTnLst>
                                    <p:set>
                                      <p:cBhvr>
                                        <p:cTn id="34" dur="1" fill="hold">
                                          <p:stCondLst>
                                            <p:cond delay="499"/>
                                          </p:stCondLst>
                                        </p:cTn>
                                        <p:tgtEl>
                                          <p:spTgt spid="181"/>
                                        </p:tgtEl>
                                        <p:attrNameLst>
                                          <p:attrName>style.visibility</p:attrName>
                                        </p:attrNameLst>
                                      </p:cBhvr>
                                      <p:to>
                                        <p:strVal val="visible"/>
                                      </p:to>
                                    </p:set>
                                  </p:childTnLst>
                                </p:cTn>
                              </p:par>
                            </p:childTnLst>
                          </p:cTn>
                        </p:par>
                        <p:par>
                          <p:cTn id="35" fill="hold">
                            <p:stCondLst>
                              <p:cond delay="2000"/>
                            </p:stCondLst>
                            <p:childTnLst>
                              <p:par>
                                <p:cTn id="36" presetID="1" presetClass="entr" presetSubtype="0" fill="hold" grpId="0" nodeType="afterEffect">
                                  <p:stCondLst>
                                    <p:cond delay="1000"/>
                                  </p:stCondLst>
                                  <p:childTnLst>
                                    <p:set>
                                      <p:cBhvr>
                                        <p:cTn id="37" dur="1" fill="hold">
                                          <p:stCondLst>
                                            <p:cond delay="499"/>
                                          </p:stCondLst>
                                        </p:cTn>
                                        <p:tgtEl>
                                          <p:spTgt spid="182"/>
                                        </p:tgtEl>
                                        <p:attrNameLst>
                                          <p:attrName>style.visibility</p:attrName>
                                        </p:attrNameLst>
                                      </p:cBhvr>
                                      <p:to>
                                        <p:strVal val="visible"/>
                                      </p:to>
                                    </p:set>
                                  </p:childTnLst>
                                </p:cTn>
                              </p:par>
                            </p:childTnLst>
                          </p:cTn>
                        </p:par>
                        <p:par>
                          <p:cTn id="38" fill="hold">
                            <p:stCondLst>
                              <p:cond delay="3500"/>
                            </p:stCondLst>
                            <p:childTnLst>
                              <p:par>
                                <p:cTn id="39" presetID="1" presetClass="entr" presetSubtype="0" fill="hold" grpId="0" nodeType="afterEffect">
                                  <p:stCondLst>
                                    <p:cond delay="1000"/>
                                  </p:stCondLst>
                                  <p:childTnLst>
                                    <p:set>
                                      <p:cBhvr>
                                        <p:cTn id="40" dur="1" fill="hold">
                                          <p:stCondLst>
                                            <p:cond delay="499"/>
                                          </p:stCondLst>
                                        </p:cTn>
                                        <p:tgtEl>
                                          <p:spTgt spid="183"/>
                                        </p:tgtEl>
                                        <p:attrNameLst>
                                          <p:attrName>style.visibility</p:attrName>
                                        </p:attrNameLst>
                                      </p:cBhvr>
                                      <p:to>
                                        <p:strVal val="visible"/>
                                      </p:to>
                                    </p:set>
                                  </p:childTnLst>
                                </p:cTn>
                              </p:par>
                            </p:childTnLst>
                          </p:cTn>
                        </p:par>
                        <p:par>
                          <p:cTn id="41" fill="hold">
                            <p:stCondLst>
                              <p:cond delay="5000"/>
                            </p:stCondLst>
                            <p:childTnLst>
                              <p:par>
                                <p:cTn id="42" presetID="1" presetClass="entr" presetSubtype="0" fill="hold" grpId="0" nodeType="afterEffect">
                                  <p:stCondLst>
                                    <p:cond delay="1000"/>
                                  </p:stCondLst>
                                  <p:childTnLst>
                                    <p:set>
                                      <p:cBhvr>
                                        <p:cTn id="43" dur="1" fill="hold">
                                          <p:stCondLst>
                                            <p:cond delay="499"/>
                                          </p:stCondLst>
                                        </p:cTn>
                                        <p:tgtEl>
                                          <p:spTgt spid="184"/>
                                        </p:tgtEl>
                                        <p:attrNameLst>
                                          <p:attrName>style.visibility</p:attrName>
                                        </p:attrNameLst>
                                      </p:cBhvr>
                                      <p:to>
                                        <p:strVal val="visible"/>
                                      </p:to>
                                    </p:set>
                                  </p:childTnLst>
                                </p:cTn>
                              </p:par>
                            </p:childTnLst>
                          </p:cTn>
                        </p:par>
                        <p:par>
                          <p:cTn id="44" fill="hold">
                            <p:stCondLst>
                              <p:cond delay="6500"/>
                            </p:stCondLst>
                            <p:childTnLst>
                              <p:par>
                                <p:cTn id="45" presetID="1" presetClass="entr" presetSubtype="0" fill="hold" grpId="0" nodeType="afterEffect">
                                  <p:stCondLst>
                                    <p:cond delay="1000"/>
                                  </p:stCondLst>
                                  <p:childTnLst>
                                    <p:set>
                                      <p:cBhvr>
                                        <p:cTn id="46" dur="1" fill="hold">
                                          <p:stCondLst>
                                            <p:cond delay="499"/>
                                          </p:stCondLst>
                                        </p:cTn>
                                        <p:tgtEl>
                                          <p:spTgt spid="185"/>
                                        </p:tgtEl>
                                        <p:attrNameLst>
                                          <p:attrName>style.visibility</p:attrName>
                                        </p:attrNameLst>
                                      </p:cBhvr>
                                      <p:to>
                                        <p:strVal val="visible"/>
                                      </p:to>
                                    </p:set>
                                  </p:childTnLst>
                                </p:cTn>
                              </p:par>
                            </p:childTnLst>
                          </p:cTn>
                        </p:par>
                        <p:par>
                          <p:cTn id="47" fill="hold">
                            <p:stCondLst>
                              <p:cond delay="8000"/>
                            </p:stCondLst>
                            <p:childTnLst>
                              <p:par>
                                <p:cTn id="48" presetID="1" presetClass="entr" presetSubtype="0" fill="hold" grpId="0" nodeType="afterEffect">
                                  <p:stCondLst>
                                    <p:cond delay="1000"/>
                                  </p:stCondLst>
                                  <p:childTnLst>
                                    <p:set>
                                      <p:cBhvr>
                                        <p:cTn id="49" dur="1" fill="hold">
                                          <p:stCondLst>
                                            <p:cond delay="499"/>
                                          </p:stCondLst>
                                        </p:cTn>
                                        <p:tgtEl>
                                          <p:spTgt spid="186"/>
                                        </p:tgtEl>
                                        <p:attrNameLst>
                                          <p:attrName>style.visibility</p:attrName>
                                        </p:attrNameLst>
                                      </p:cBhvr>
                                      <p:to>
                                        <p:strVal val="visible"/>
                                      </p:to>
                                    </p:set>
                                  </p:childTnLst>
                                </p:cTn>
                              </p:par>
                            </p:childTnLst>
                          </p:cTn>
                        </p:par>
                        <p:par>
                          <p:cTn id="50" fill="hold">
                            <p:stCondLst>
                              <p:cond delay="9500"/>
                            </p:stCondLst>
                            <p:childTnLst>
                              <p:par>
                                <p:cTn id="51" presetID="1" presetClass="entr" presetSubtype="0" fill="hold" grpId="0" nodeType="afterEffect">
                                  <p:stCondLst>
                                    <p:cond delay="1000"/>
                                  </p:stCondLst>
                                  <p:childTnLst>
                                    <p:set>
                                      <p:cBhvr>
                                        <p:cTn id="52" dur="1" fill="hold">
                                          <p:stCondLst>
                                            <p:cond delay="499"/>
                                          </p:stCondLst>
                                        </p:cTn>
                                        <p:tgtEl>
                                          <p:spTgt spid="187"/>
                                        </p:tgtEl>
                                        <p:attrNameLst>
                                          <p:attrName>style.visibility</p:attrName>
                                        </p:attrNameLst>
                                      </p:cBhvr>
                                      <p:to>
                                        <p:strVal val="visible"/>
                                      </p:to>
                                    </p:set>
                                  </p:childTnLst>
                                </p:cTn>
                              </p:par>
                            </p:childTnLst>
                          </p:cTn>
                        </p:par>
                        <p:par>
                          <p:cTn id="53" fill="hold">
                            <p:stCondLst>
                              <p:cond delay="11000"/>
                            </p:stCondLst>
                            <p:childTnLst>
                              <p:par>
                                <p:cTn id="54" presetID="1" presetClass="entr" presetSubtype="0" fill="hold" grpId="0" nodeType="afterEffect">
                                  <p:stCondLst>
                                    <p:cond delay="1000"/>
                                  </p:stCondLst>
                                  <p:childTnLst>
                                    <p:set>
                                      <p:cBhvr>
                                        <p:cTn id="55" dur="1" fill="hold">
                                          <p:stCondLst>
                                            <p:cond delay="499"/>
                                          </p:stCondLst>
                                        </p:cTn>
                                        <p:tgtEl>
                                          <p:spTgt spid="188"/>
                                        </p:tgtEl>
                                        <p:attrNameLst>
                                          <p:attrName>style.visibility</p:attrName>
                                        </p:attrNameLst>
                                      </p:cBhvr>
                                      <p:to>
                                        <p:strVal val="visible"/>
                                      </p:to>
                                    </p:set>
                                  </p:childTnLst>
                                </p:cTn>
                              </p:par>
                            </p:childTnLst>
                          </p:cTn>
                        </p:par>
                        <p:par>
                          <p:cTn id="56" fill="hold">
                            <p:stCondLst>
                              <p:cond delay="12500"/>
                            </p:stCondLst>
                            <p:childTnLst>
                              <p:par>
                                <p:cTn id="57" presetID="1" presetClass="entr" presetSubtype="0" fill="hold" grpId="0" nodeType="afterEffect">
                                  <p:stCondLst>
                                    <p:cond delay="1000"/>
                                  </p:stCondLst>
                                  <p:childTnLst>
                                    <p:set>
                                      <p:cBhvr>
                                        <p:cTn id="58" dur="1" fill="hold">
                                          <p:stCondLst>
                                            <p:cond delay="499"/>
                                          </p:stCondLst>
                                        </p:cTn>
                                        <p:tgtEl>
                                          <p:spTgt spid="189"/>
                                        </p:tgtEl>
                                        <p:attrNameLst>
                                          <p:attrName>style.visibility</p:attrName>
                                        </p:attrNameLst>
                                      </p:cBhvr>
                                      <p:to>
                                        <p:strVal val="visible"/>
                                      </p:to>
                                    </p:set>
                                  </p:childTnLst>
                                </p:cTn>
                              </p:par>
                            </p:childTnLst>
                          </p:cTn>
                        </p:par>
                        <p:par>
                          <p:cTn id="59" fill="hold">
                            <p:stCondLst>
                              <p:cond delay="14000"/>
                            </p:stCondLst>
                            <p:childTnLst>
                              <p:par>
                                <p:cTn id="60" presetID="1" presetClass="entr" presetSubtype="0" fill="hold" grpId="0" nodeType="afterEffect">
                                  <p:stCondLst>
                                    <p:cond delay="1000"/>
                                  </p:stCondLst>
                                  <p:childTnLst>
                                    <p:set>
                                      <p:cBhvr>
                                        <p:cTn id="61" dur="1" fill="hold">
                                          <p:stCondLst>
                                            <p:cond delay="499"/>
                                          </p:stCondLst>
                                        </p:cTn>
                                        <p:tgtEl>
                                          <p:spTgt spid="190"/>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par>
                          <p:cTn id="62" fill="hold">
                            <p:stCondLst>
                              <p:cond delay="15500"/>
                            </p:stCondLst>
                            <p:childTnLst>
                              <p:par>
                                <p:cTn id="63" presetID="1" presetClass="entr" presetSubtype="0" fill="hold" grpId="0" nodeType="afterEffect">
                                  <p:stCondLst>
                                    <p:cond delay="1000"/>
                                  </p:stCondLst>
                                  <p:childTnLst>
                                    <p:set>
                                      <p:cBhvr>
                                        <p:cTn id="64" dur="1" fill="hold">
                                          <p:stCondLst>
                                            <p:cond delay="499"/>
                                          </p:stCondLst>
                                        </p:cTn>
                                        <p:tgtEl>
                                          <p:spTgt spid="191"/>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alarm clock.wav"/>
                                        </p:tgtEl>
                                      </p:cMediaNode>
                                    </p:audio>
                                  </p:sub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4" grpId="0" animBg="1"/>
      <p:bldP spid="8" grpId="0" animBg="1" autoUpdateAnimBg="0"/>
      <p:bldP spid="180" grpId="0" animBg="1" autoUpdateAnimBg="0"/>
      <p:bldP spid="181" grpId="0" animBg="1" autoUpdateAnimBg="0"/>
      <p:bldP spid="182" grpId="0" animBg="1" autoUpdateAnimBg="0"/>
      <p:bldP spid="183" grpId="0" animBg="1" autoUpdateAnimBg="0"/>
      <p:bldP spid="184" grpId="0" animBg="1" autoUpdateAnimBg="0"/>
      <p:bldP spid="185" grpId="0" animBg="1" autoUpdateAnimBg="0"/>
      <p:bldP spid="186" grpId="0" animBg="1" autoUpdateAnimBg="0"/>
      <p:bldP spid="187" grpId="0" animBg="1" autoUpdateAnimBg="0"/>
      <p:bldP spid="188" grpId="0" animBg="1" autoUpdateAnimBg="0"/>
      <p:bldP spid="189" grpId="0" animBg="1" autoUpdateAnimBg="0"/>
      <p:bldP spid="190" grpId="0" animBg="1" autoUpdateAnimBg="0"/>
      <p:bldP spid="191" grpId="0" animBg="1" autoUpdateAnimBg="0"/>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oice_D"/>
          <p:cNvSpPr/>
          <p:nvPr/>
        </p:nvSpPr>
        <p:spPr>
          <a:xfrm>
            <a:off x="176612" y="5159829"/>
            <a:ext cx="11919856" cy="1126670"/>
          </a:xfrm>
          <a:prstGeom prst="hexagon">
            <a:avLst/>
          </a:prstGeom>
          <a:solidFill>
            <a:schemeClr val="accent2">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r>
              <a:rPr lang="en-US" sz="3200" b="1" dirty="0">
                <a:solidFill>
                  <a:srgbClr val="0000FF"/>
                </a:solidFill>
              </a:rPr>
              <a:t>D.  </a:t>
            </a:r>
            <a:r>
              <a:rPr lang="en-US" sz="3200" dirty="0" err="1">
                <a:solidFill>
                  <a:schemeClr val="tx1"/>
                </a:solidFill>
              </a:rPr>
              <a:t>Nếu</a:t>
            </a:r>
            <a:r>
              <a:rPr lang="en-US" sz="3200" dirty="0">
                <a:solidFill>
                  <a:schemeClr val="tx1"/>
                </a:solidFill>
              </a:rPr>
              <a:t> </a:t>
            </a:r>
            <a:r>
              <a:rPr lang="en-US" sz="3200" dirty="0" err="1">
                <a:solidFill>
                  <a:schemeClr val="tx1"/>
                </a:solidFill>
              </a:rPr>
              <a:t>ba</a:t>
            </a:r>
            <a:r>
              <a:rPr lang="en-US" sz="3200" dirty="0">
                <a:solidFill>
                  <a:schemeClr val="tx1"/>
                </a:solidFill>
              </a:rPr>
              <a:t> </a:t>
            </a:r>
            <a:r>
              <a:rPr lang="en-US" sz="3200" dirty="0" err="1">
                <a:solidFill>
                  <a:schemeClr val="tx1"/>
                </a:solidFill>
              </a:rPr>
              <a:t>cạnh</a:t>
            </a:r>
            <a:r>
              <a:rPr lang="en-US" sz="3200" dirty="0">
                <a:solidFill>
                  <a:schemeClr val="tx1"/>
                </a:solidFill>
              </a:rPr>
              <a:t> của tam </a:t>
            </a:r>
            <a:r>
              <a:rPr lang="en-US" sz="3200" dirty="0" err="1">
                <a:solidFill>
                  <a:schemeClr val="tx1"/>
                </a:solidFill>
              </a:rPr>
              <a:t>giác</a:t>
            </a:r>
            <a:r>
              <a:rPr lang="en-US" sz="3200" dirty="0">
                <a:solidFill>
                  <a:schemeClr val="tx1"/>
                </a:solidFill>
              </a:rPr>
              <a:t> </a:t>
            </a:r>
            <a:r>
              <a:rPr lang="en-US" sz="3200" dirty="0" err="1">
                <a:solidFill>
                  <a:schemeClr val="tx1"/>
                </a:solidFill>
              </a:rPr>
              <a:t>này</a:t>
            </a:r>
            <a:r>
              <a:rPr lang="en-US" sz="3200" dirty="0">
                <a:solidFill>
                  <a:schemeClr val="tx1"/>
                </a:solidFill>
              </a:rPr>
              <a:t> </a:t>
            </a:r>
            <a:r>
              <a:rPr lang="en-US" sz="3200" dirty="0" err="1">
                <a:solidFill>
                  <a:schemeClr val="tx1"/>
                </a:solidFill>
              </a:rPr>
              <a:t>bằng</a:t>
            </a:r>
            <a:r>
              <a:rPr lang="en-US" sz="3200" dirty="0">
                <a:solidFill>
                  <a:schemeClr val="tx1"/>
                </a:solidFill>
              </a:rPr>
              <a:t> </a:t>
            </a:r>
            <a:r>
              <a:rPr lang="en-US" sz="3200" dirty="0" err="1">
                <a:solidFill>
                  <a:schemeClr val="tx1"/>
                </a:solidFill>
              </a:rPr>
              <a:t>ba</a:t>
            </a:r>
            <a:r>
              <a:rPr lang="en-US" sz="3200" dirty="0">
                <a:solidFill>
                  <a:schemeClr val="tx1"/>
                </a:solidFill>
              </a:rPr>
              <a:t> </a:t>
            </a:r>
            <a:r>
              <a:rPr lang="en-US" sz="3200" dirty="0" err="1">
                <a:solidFill>
                  <a:schemeClr val="tx1"/>
                </a:solidFill>
              </a:rPr>
              <a:t>cạnh</a:t>
            </a:r>
            <a:r>
              <a:rPr lang="en-US" sz="3200" dirty="0">
                <a:solidFill>
                  <a:schemeClr val="tx1"/>
                </a:solidFill>
              </a:rPr>
              <a:t> của tam </a:t>
            </a:r>
            <a:r>
              <a:rPr lang="en-US" sz="3200" dirty="0" err="1">
                <a:solidFill>
                  <a:schemeClr val="tx1"/>
                </a:solidFill>
              </a:rPr>
              <a:t>giác</a:t>
            </a:r>
            <a:r>
              <a:rPr lang="en-US" sz="3200" dirty="0">
                <a:solidFill>
                  <a:schemeClr val="tx1"/>
                </a:solidFill>
              </a:rPr>
              <a:t> </a:t>
            </a:r>
            <a:r>
              <a:rPr lang="en-US" sz="3200" dirty="0" err="1">
                <a:solidFill>
                  <a:schemeClr val="tx1"/>
                </a:solidFill>
              </a:rPr>
              <a:t>kia</a:t>
            </a:r>
            <a:r>
              <a:rPr lang="en-US" sz="3200" dirty="0">
                <a:solidFill>
                  <a:schemeClr val="tx1"/>
                </a:solidFill>
              </a:rPr>
              <a:t> thì </a:t>
            </a:r>
            <a:r>
              <a:rPr lang="en-US" sz="3200" dirty="0" err="1">
                <a:solidFill>
                  <a:schemeClr val="tx1"/>
                </a:solidFill>
              </a:rPr>
              <a:t>hai</a:t>
            </a:r>
            <a:r>
              <a:rPr lang="en-US" sz="3200" dirty="0">
                <a:solidFill>
                  <a:schemeClr val="tx1"/>
                </a:solidFill>
              </a:rPr>
              <a:t> tam </a:t>
            </a:r>
            <a:r>
              <a:rPr lang="en-US" sz="3200" dirty="0" err="1">
                <a:solidFill>
                  <a:schemeClr val="tx1"/>
                </a:solidFill>
              </a:rPr>
              <a:t>giác</a:t>
            </a:r>
            <a:r>
              <a:rPr lang="en-US" sz="3200" dirty="0">
                <a:solidFill>
                  <a:schemeClr val="tx1"/>
                </a:solidFill>
              </a:rPr>
              <a:t> </a:t>
            </a:r>
            <a:r>
              <a:rPr lang="en-US" sz="3200" dirty="0" err="1">
                <a:solidFill>
                  <a:schemeClr val="tx1"/>
                </a:solidFill>
              </a:rPr>
              <a:t>đó</a:t>
            </a:r>
            <a:r>
              <a:rPr lang="en-US" sz="3200" dirty="0">
                <a:solidFill>
                  <a:schemeClr val="tx1"/>
                </a:solidFill>
              </a:rPr>
              <a:t> </a:t>
            </a:r>
            <a:r>
              <a:rPr lang="en-US" sz="3200" dirty="0" err="1">
                <a:solidFill>
                  <a:schemeClr val="tx1"/>
                </a:solidFill>
              </a:rPr>
              <a:t>bằng</a:t>
            </a:r>
            <a:r>
              <a:rPr lang="en-US" sz="3200" dirty="0">
                <a:solidFill>
                  <a:schemeClr val="tx1"/>
                </a:solidFill>
              </a:rPr>
              <a:t> </a:t>
            </a:r>
            <a:r>
              <a:rPr lang="en-US" sz="3200" dirty="0" err="1">
                <a:solidFill>
                  <a:schemeClr val="tx1"/>
                </a:solidFill>
              </a:rPr>
              <a:t>nhau</a:t>
            </a:r>
            <a:r>
              <a:rPr lang="en-US" sz="3200" dirty="0">
                <a:solidFill>
                  <a:schemeClr val="tx1"/>
                </a:solidFill>
              </a:rPr>
              <a:t>.</a:t>
            </a:r>
          </a:p>
        </p:txBody>
      </p:sp>
      <p:sp>
        <p:nvSpPr>
          <p:cNvPr id="5" name="Choice_C"/>
          <p:cNvSpPr/>
          <p:nvPr/>
        </p:nvSpPr>
        <p:spPr>
          <a:xfrm>
            <a:off x="176612" y="4029003"/>
            <a:ext cx="11919857" cy="1130822"/>
          </a:xfrm>
          <a:prstGeom prst="hexagon">
            <a:avLst/>
          </a:prstGeom>
          <a:solidFill>
            <a:schemeClr val="accent2">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a:solidFill>
                  <a:srgbClr val="0000FF"/>
                </a:solidFill>
              </a:rPr>
              <a:t>C.  </a:t>
            </a:r>
            <a:r>
              <a:rPr lang="en-US" sz="3200" dirty="0" err="1">
                <a:solidFill>
                  <a:schemeClr val="tx1"/>
                </a:solidFill>
              </a:rPr>
              <a:t>Nếu</a:t>
            </a:r>
            <a:r>
              <a:rPr lang="en-US" sz="3200" dirty="0">
                <a:solidFill>
                  <a:schemeClr val="tx1"/>
                </a:solidFill>
              </a:rPr>
              <a:t> 3 </a:t>
            </a:r>
            <a:r>
              <a:rPr lang="en-US" sz="3200" dirty="0" err="1">
                <a:solidFill>
                  <a:schemeClr val="tx1"/>
                </a:solidFill>
              </a:rPr>
              <a:t>góc</a:t>
            </a:r>
            <a:r>
              <a:rPr lang="en-US" sz="3200" dirty="0">
                <a:solidFill>
                  <a:schemeClr val="tx1"/>
                </a:solidFill>
              </a:rPr>
              <a:t> của tam </a:t>
            </a:r>
            <a:r>
              <a:rPr lang="en-US" sz="3200" dirty="0" err="1">
                <a:solidFill>
                  <a:schemeClr val="tx1"/>
                </a:solidFill>
              </a:rPr>
              <a:t>giác</a:t>
            </a:r>
            <a:r>
              <a:rPr lang="en-US" sz="3200" dirty="0">
                <a:solidFill>
                  <a:schemeClr val="tx1"/>
                </a:solidFill>
              </a:rPr>
              <a:t> </a:t>
            </a:r>
            <a:r>
              <a:rPr lang="en-US" sz="3200" dirty="0" err="1">
                <a:solidFill>
                  <a:schemeClr val="tx1"/>
                </a:solidFill>
              </a:rPr>
              <a:t>này</a:t>
            </a:r>
            <a:r>
              <a:rPr lang="en-US" sz="3200" dirty="0">
                <a:solidFill>
                  <a:schemeClr val="tx1"/>
                </a:solidFill>
              </a:rPr>
              <a:t> </a:t>
            </a:r>
            <a:r>
              <a:rPr lang="en-US" sz="3200" dirty="0" err="1">
                <a:solidFill>
                  <a:schemeClr val="tx1"/>
                </a:solidFill>
              </a:rPr>
              <a:t>bằng</a:t>
            </a:r>
            <a:r>
              <a:rPr lang="en-US" sz="3200" dirty="0">
                <a:solidFill>
                  <a:schemeClr val="tx1"/>
                </a:solidFill>
              </a:rPr>
              <a:t> </a:t>
            </a:r>
            <a:r>
              <a:rPr lang="en-US" sz="3200" dirty="0" err="1">
                <a:solidFill>
                  <a:schemeClr val="tx1"/>
                </a:solidFill>
              </a:rPr>
              <a:t>ba</a:t>
            </a:r>
            <a:r>
              <a:rPr lang="en-US" sz="3200" dirty="0">
                <a:solidFill>
                  <a:schemeClr val="tx1"/>
                </a:solidFill>
              </a:rPr>
              <a:t> </a:t>
            </a:r>
            <a:r>
              <a:rPr lang="en-US" sz="3200" dirty="0" err="1">
                <a:solidFill>
                  <a:schemeClr val="tx1"/>
                </a:solidFill>
              </a:rPr>
              <a:t>góc</a:t>
            </a:r>
            <a:r>
              <a:rPr lang="en-US" sz="3200" dirty="0">
                <a:solidFill>
                  <a:schemeClr val="tx1"/>
                </a:solidFill>
              </a:rPr>
              <a:t> của tam </a:t>
            </a:r>
            <a:r>
              <a:rPr lang="en-US" sz="3200" dirty="0" err="1">
                <a:solidFill>
                  <a:schemeClr val="tx1"/>
                </a:solidFill>
              </a:rPr>
              <a:t>giác</a:t>
            </a:r>
            <a:r>
              <a:rPr lang="en-US" sz="3200" dirty="0">
                <a:solidFill>
                  <a:schemeClr val="tx1"/>
                </a:solidFill>
              </a:rPr>
              <a:t> </a:t>
            </a:r>
            <a:r>
              <a:rPr lang="en-US" sz="3200" dirty="0" err="1">
                <a:solidFill>
                  <a:schemeClr val="tx1"/>
                </a:solidFill>
              </a:rPr>
              <a:t>kia</a:t>
            </a:r>
            <a:r>
              <a:rPr lang="en-US" sz="3200" dirty="0">
                <a:solidFill>
                  <a:schemeClr val="tx1"/>
                </a:solidFill>
              </a:rPr>
              <a:t> thì </a:t>
            </a:r>
            <a:r>
              <a:rPr lang="en-US" sz="3200" dirty="0" err="1">
                <a:solidFill>
                  <a:schemeClr val="tx1"/>
                </a:solidFill>
              </a:rPr>
              <a:t>hai</a:t>
            </a:r>
            <a:r>
              <a:rPr lang="en-US" sz="3200" dirty="0">
                <a:solidFill>
                  <a:schemeClr val="tx1"/>
                </a:solidFill>
              </a:rPr>
              <a:t> tam </a:t>
            </a:r>
            <a:r>
              <a:rPr lang="en-US" sz="3200" dirty="0" err="1">
                <a:solidFill>
                  <a:schemeClr val="tx1"/>
                </a:solidFill>
              </a:rPr>
              <a:t>giác</a:t>
            </a:r>
            <a:r>
              <a:rPr lang="en-US" sz="3200" dirty="0">
                <a:solidFill>
                  <a:schemeClr val="tx1"/>
                </a:solidFill>
              </a:rPr>
              <a:t> </a:t>
            </a:r>
            <a:r>
              <a:rPr lang="en-US" sz="3200" dirty="0" err="1">
                <a:solidFill>
                  <a:schemeClr val="tx1"/>
                </a:solidFill>
              </a:rPr>
              <a:t>đó</a:t>
            </a:r>
            <a:r>
              <a:rPr lang="en-US" sz="3200" dirty="0">
                <a:solidFill>
                  <a:schemeClr val="tx1"/>
                </a:solidFill>
              </a:rPr>
              <a:t> </a:t>
            </a:r>
            <a:r>
              <a:rPr lang="en-US" sz="3200" dirty="0" err="1">
                <a:solidFill>
                  <a:schemeClr val="tx1"/>
                </a:solidFill>
              </a:rPr>
              <a:t>bằng</a:t>
            </a:r>
            <a:r>
              <a:rPr lang="en-US" sz="3200" dirty="0">
                <a:solidFill>
                  <a:schemeClr val="tx1"/>
                </a:solidFill>
              </a:rPr>
              <a:t> </a:t>
            </a:r>
            <a:r>
              <a:rPr lang="en-US" sz="3200" dirty="0" err="1">
                <a:solidFill>
                  <a:schemeClr val="tx1"/>
                </a:solidFill>
              </a:rPr>
              <a:t>nhau</a:t>
            </a:r>
            <a:r>
              <a:rPr lang="en-US" sz="3200" dirty="0">
                <a:solidFill>
                  <a:schemeClr val="tx1"/>
                </a:solidFill>
              </a:rPr>
              <a:t>.</a:t>
            </a:r>
          </a:p>
        </p:txBody>
      </p:sp>
      <p:sp>
        <p:nvSpPr>
          <p:cNvPr id="7" name="Choice_B"/>
          <p:cNvSpPr/>
          <p:nvPr/>
        </p:nvSpPr>
        <p:spPr>
          <a:xfrm>
            <a:off x="176610" y="2539269"/>
            <a:ext cx="11919857" cy="1472663"/>
          </a:xfrm>
          <a:prstGeom prst="hexagon">
            <a:avLst/>
          </a:prstGeom>
          <a:solidFill>
            <a:schemeClr val="accent2">
              <a:lumMod val="40000"/>
              <a:lumOff val="60000"/>
            </a:schemeClr>
          </a:solidFill>
          <a:ln/>
        </p:spPr>
        <p:style>
          <a:lnRef idx="3">
            <a:schemeClr val="lt1"/>
          </a:lnRef>
          <a:fillRef idx="1">
            <a:schemeClr val="accent1"/>
          </a:fillRef>
          <a:effectRef idx="1">
            <a:schemeClr val="accent1"/>
          </a:effectRef>
          <a:fontRef idx="minor">
            <a:schemeClr val="lt1"/>
          </a:fontRef>
        </p:style>
        <p:txBody>
          <a:bodyPr rtlCol="0" anchor="ctr"/>
          <a:lstStyle/>
          <a:p>
            <a:r>
              <a:rPr lang="en-US" sz="3200" b="1" dirty="0">
                <a:solidFill>
                  <a:srgbClr val="0000FF"/>
                </a:solidFill>
              </a:rPr>
              <a:t>B.  </a:t>
            </a:r>
            <a:r>
              <a:rPr lang="en-US" sz="3200" dirty="0" err="1">
                <a:solidFill>
                  <a:schemeClr val="tx1"/>
                </a:solidFill>
              </a:rPr>
              <a:t>Nếu</a:t>
            </a:r>
            <a:r>
              <a:rPr lang="en-US" sz="3200" dirty="0">
                <a:solidFill>
                  <a:schemeClr val="tx1"/>
                </a:solidFill>
              </a:rPr>
              <a:t> 2 </a:t>
            </a:r>
            <a:r>
              <a:rPr lang="en-US" sz="3200" dirty="0" err="1">
                <a:solidFill>
                  <a:schemeClr val="tx1"/>
                </a:solidFill>
              </a:rPr>
              <a:t>góc</a:t>
            </a:r>
            <a:r>
              <a:rPr lang="en-US" sz="3200" dirty="0">
                <a:solidFill>
                  <a:schemeClr val="tx1"/>
                </a:solidFill>
              </a:rPr>
              <a:t> và </a:t>
            </a:r>
            <a:r>
              <a:rPr lang="en-US" sz="3200" dirty="0" err="1">
                <a:solidFill>
                  <a:schemeClr val="tx1"/>
                </a:solidFill>
              </a:rPr>
              <a:t>một</a:t>
            </a:r>
            <a:r>
              <a:rPr lang="en-US" sz="3200" dirty="0">
                <a:solidFill>
                  <a:schemeClr val="tx1"/>
                </a:solidFill>
              </a:rPr>
              <a:t> </a:t>
            </a:r>
            <a:r>
              <a:rPr lang="en-US" sz="3200" dirty="0" err="1">
                <a:solidFill>
                  <a:schemeClr val="tx1"/>
                </a:solidFill>
              </a:rPr>
              <a:t>cạnh</a:t>
            </a:r>
            <a:r>
              <a:rPr lang="en-US" sz="3200" dirty="0">
                <a:solidFill>
                  <a:schemeClr val="tx1"/>
                </a:solidFill>
              </a:rPr>
              <a:t> của tam </a:t>
            </a:r>
            <a:r>
              <a:rPr lang="en-US" sz="3200" dirty="0" err="1">
                <a:solidFill>
                  <a:schemeClr val="tx1"/>
                </a:solidFill>
              </a:rPr>
              <a:t>giác</a:t>
            </a:r>
            <a:r>
              <a:rPr lang="en-US" sz="3200" dirty="0">
                <a:solidFill>
                  <a:schemeClr val="tx1"/>
                </a:solidFill>
              </a:rPr>
              <a:t> </a:t>
            </a:r>
            <a:r>
              <a:rPr lang="en-US" sz="3200" dirty="0" err="1">
                <a:solidFill>
                  <a:schemeClr val="tx1"/>
                </a:solidFill>
              </a:rPr>
              <a:t>này</a:t>
            </a:r>
            <a:r>
              <a:rPr lang="en-US" sz="3200" dirty="0">
                <a:solidFill>
                  <a:schemeClr val="tx1"/>
                </a:solidFill>
              </a:rPr>
              <a:t> </a:t>
            </a:r>
            <a:r>
              <a:rPr lang="en-US" sz="3200" dirty="0" err="1">
                <a:solidFill>
                  <a:schemeClr val="tx1"/>
                </a:solidFill>
              </a:rPr>
              <a:t>bằng</a:t>
            </a:r>
            <a:r>
              <a:rPr lang="en-US" sz="3200" dirty="0">
                <a:solidFill>
                  <a:schemeClr val="tx1"/>
                </a:solidFill>
              </a:rPr>
              <a:t> 2 </a:t>
            </a:r>
            <a:r>
              <a:rPr lang="en-US" sz="3200" dirty="0" err="1">
                <a:solidFill>
                  <a:schemeClr val="tx1"/>
                </a:solidFill>
              </a:rPr>
              <a:t>góc</a:t>
            </a:r>
            <a:r>
              <a:rPr lang="en-US" sz="3200" dirty="0">
                <a:solidFill>
                  <a:schemeClr val="tx1"/>
                </a:solidFill>
              </a:rPr>
              <a:t> và </a:t>
            </a:r>
            <a:r>
              <a:rPr lang="en-US" sz="3200" dirty="0" err="1">
                <a:solidFill>
                  <a:schemeClr val="tx1"/>
                </a:solidFill>
              </a:rPr>
              <a:t>một</a:t>
            </a:r>
            <a:r>
              <a:rPr lang="en-US" sz="3200" dirty="0">
                <a:solidFill>
                  <a:schemeClr val="tx1"/>
                </a:solidFill>
              </a:rPr>
              <a:t> </a:t>
            </a:r>
            <a:r>
              <a:rPr lang="en-US" sz="3200" dirty="0" err="1">
                <a:solidFill>
                  <a:schemeClr val="tx1"/>
                </a:solidFill>
              </a:rPr>
              <a:t>cạnh</a:t>
            </a:r>
            <a:r>
              <a:rPr lang="en-US" sz="3200" dirty="0">
                <a:solidFill>
                  <a:schemeClr val="tx1"/>
                </a:solidFill>
              </a:rPr>
              <a:t> của tam </a:t>
            </a:r>
            <a:r>
              <a:rPr lang="en-US" sz="3200" dirty="0" err="1">
                <a:solidFill>
                  <a:schemeClr val="tx1"/>
                </a:solidFill>
              </a:rPr>
              <a:t>giác</a:t>
            </a:r>
            <a:r>
              <a:rPr lang="en-US" sz="3200" dirty="0">
                <a:solidFill>
                  <a:schemeClr val="tx1"/>
                </a:solidFill>
              </a:rPr>
              <a:t> </a:t>
            </a:r>
            <a:r>
              <a:rPr lang="en-US" sz="3200" dirty="0" err="1">
                <a:solidFill>
                  <a:schemeClr val="tx1"/>
                </a:solidFill>
              </a:rPr>
              <a:t>kia</a:t>
            </a:r>
            <a:r>
              <a:rPr lang="en-US" sz="3200" dirty="0">
                <a:solidFill>
                  <a:schemeClr val="tx1"/>
                </a:solidFill>
              </a:rPr>
              <a:t> thì </a:t>
            </a:r>
            <a:r>
              <a:rPr lang="en-US" sz="3200" dirty="0" err="1">
                <a:solidFill>
                  <a:schemeClr val="tx1"/>
                </a:solidFill>
              </a:rPr>
              <a:t>hai</a:t>
            </a:r>
            <a:r>
              <a:rPr lang="en-US" sz="3200" dirty="0">
                <a:solidFill>
                  <a:schemeClr val="tx1"/>
                </a:solidFill>
              </a:rPr>
              <a:t> tam </a:t>
            </a:r>
            <a:r>
              <a:rPr lang="en-US" sz="3200" dirty="0" err="1">
                <a:solidFill>
                  <a:schemeClr val="tx1"/>
                </a:solidFill>
              </a:rPr>
              <a:t>giác</a:t>
            </a:r>
            <a:r>
              <a:rPr lang="en-US" sz="3200" dirty="0">
                <a:solidFill>
                  <a:schemeClr val="tx1"/>
                </a:solidFill>
              </a:rPr>
              <a:t> </a:t>
            </a:r>
            <a:r>
              <a:rPr lang="en-US" sz="3200" dirty="0" err="1">
                <a:solidFill>
                  <a:schemeClr val="tx1"/>
                </a:solidFill>
              </a:rPr>
              <a:t>đó</a:t>
            </a:r>
            <a:r>
              <a:rPr lang="en-US" sz="3200" dirty="0">
                <a:solidFill>
                  <a:schemeClr val="tx1"/>
                </a:solidFill>
              </a:rPr>
              <a:t> </a:t>
            </a:r>
            <a:r>
              <a:rPr lang="en-US" sz="3200" dirty="0" err="1">
                <a:solidFill>
                  <a:schemeClr val="tx1"/>
                </a:solidFill>
              </a:rPr>
              <a:t>bằng</a:t>
            </a:r>
            <a:r>
              <a:rPr lang="en-US" sz="3200" dirty="0">
                <a:solidFill>
                  <a:schemeClr val="tx1"/>
                </a:solidFill>
              </a:rPr>
              <a:t> </a:t>
            </a:r>
            <a:r>
              <a:rPr lang="en-US" sz="3200" dirty="0" err="1">
                <a:solidFill>
                  <a:schemeClr val="tx1"/>
                </a:solidFill>
              </a:rPr>
              <a:t>nhau</a:t>
            </a:r>
            <a:r>
              <a:rPr lang="en-US" sz="3200" dirty="0">
                <a:solidFill>
                  <a:schemeClr val="tx1"/>
                </a:solidFill>
              </a:rPr>
              <a:t>.</a:t>
            </a:r>
          </a:p>
        </p:txBody>
      </p:sp>
      <p:sp>
        <p:nvSpPr>
          <p:cNvPr id="4" name="Choice_A"/>
          <p:cNvSpPr/>
          <p:nvPr/>
        </p:nvSpPr>
        <p:spPr>
          <a:xfrm>
            <a:off x="182339" y="1501722"/>
            <a:ext cx="11914130" cy="1005840"/>
          </a:xfrm>
          <a:prstGeom prst="hexagon">
            <a:avLst/>
          </a:prstGeom>
          <a:solidFill>
            <a:schemeClr val="accent2">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r>
              <a:rPr lang="en-US" sz="3200" b="1" dirty="0">
                <a:solidFill>
                  <a:srgbClr val="0000FF"/>
                </a:solidFill>
              </a:rPr>
              <a:t>A.  </a:t>
            </a:r>
            <a:r>
              <a:rPr lang="en-US" sz="3200" dirty="0" err="1">
                <a:solidFill>
                  <a:schemeClr val="tx1"/>
                </a:solidFill>
              </a:rPr>
              <a:t>Nếu</a:t>
            </a:r>
            <a:r>
              <a:rPr lang="en-US" sz="3200" dirty="0">
                <a:solidFill>
                  <a:schemeClr val="tx1"/>
                </a:solidFill>
              </a:rPr>
              <a:t> 2 </a:t>
            </a:r>
            <a:r>
              <a:rPr lang="en-US" sz="3200" dirty="0" err="1">
                <a:solidFill>
                  <a:schemeClr val="tx1"/>
                </a:solidFill>
              </a:rPr>
              <a:t>cạnh</a:t>
            </a:r>
            <a:r>
              <a:rPr lang="en-US" sz="3200" dirty="0">
                <a:solidFill>
                  <a:schemeClr val="tx1"/>
                </a:solidFill>
              </a:rPr>
              <a:t> của tam </a:t>
            </a:r>
            <a:r>
              <a:rPr lang="en-US" sz="3200" dirty="0" err="1">
                <a:solidFill>
                  <a:schemeClr val="tx1"/>
                </a:solidFill>
              </a:rPr>
              <a:t>giác</a:t>
            </a:r>
            <a:r>
              <a:rPr lang="en-US" sz="3200" dirty="0">
                <a:solidFill>
                  <a:schemeClr val="tx1"/>
                </a:solidFill>
              </a:rPr>
              <a:t> </a:t>
            </a:r>
            <a:r>
              <a:rPr lang="en-US" sz="3200" dirty="0" err="1">
                <a:solidFill>
                  <a:schemeClr val="tx1"/>
                </a:solidFill>
              </a:rPr>
              <a:t>này</a:t>
            </a:r>
            <a:r>
              <a:rPr lang="en-US" sz="3200" dirty="0">
                <a:solidFill>
                  <a:schemeClr val="tx1"/>
                </a:solidFill>
              </a:rPr>
              <a:t> </a:t>
            </a:r>
            <a:r>
              <a:rPr lang="en-US" sz="3200" dirty="0" err="1">
                <a:solidFill>
                  <a:schemeClr val="tx1"/>
                </a:solidFill>
              </a:rPr>
              <a:t>bằng</a:t>
            </a:r>
            <a:r>
              <a:rPr lang="en-US" sz="3200" dirty="0">
                <a:solidFill>
                  <a:schemeClr val="tx1"/>
                </a:solidFill>
              </a:rPr>
              <a:t> 2 </a:t>
            </a:r>
            <a:r>
              <a:rPr lang="en-US" sz="3200" dirty="0" err="1">
                <a:solidFill>
                  <a:schemeClr val="tx1"/>
                </a:solidFill>
              </a:rPr>
              <a:t>cạnh</a:t>
            </a:r>
            <a:r>
              <a:rPr lang="en-US" sz="3200" dirty="0">
                <a:solidFill>
                  <a:schemeClr val="tx1"/>
                </a:solidFill>
              </a:rPr>
              <a:t> của tam </a:t>
            </a:r>
            <a:r>
              <a:rPr lang="en-US" sz="3200" dirty="0" err="1">
                <a:solidFill>
                  <a:schemeClr val="tx1"/>
                </a:solidFill>
              </a:rPr>
              <a:t>giác</a:t>
            </a:r>
            <a:r>
              <a:rPr lang="en-US" sz="3200" dirty="0">
                <a:solidFill>
                  <a:schemeClr val="tx1"/>
                </a:solidFill>
              </a:rPr>
              <a:t> </a:t>
            </a:r>
            <a:r>
              <a:rPr lang="en-US" sz="3200" dirty="0" err="1">
                <a:solidFill>
                  <a:schemeClr val="tx1"/>
                </a:solidFill>
              </a:rPr>
              <a:t>kia</a:t>
            </a:r>
            <a:r>
              <a:rPr lang="en-US" sz="3200" dirty="0">
                <a:solidFill>
                  <a:schemeClr val="tx1"/>
                </a:solidFill>
              </a:rPr>
              <a:t> thì </a:t>
            </a:r>
            <a:r>
              <a:rPr lang="en-US" sz="3200" dirty="0" err="1">
                <a:solidFill>
                  <a:schemeClr val="tx1"/>
                </a:solidFill>
              </a:rPr>
              <a:t>hai</a:t>
            </a:r>
            <a:r>
              <a:rPr lang="en-US" sz="3200" dirty="0">
                <a:solidFill>
                  <a:schemeClr val="tx1"/>
                </a:solidFill>
              </a:rPr>
              <a:t> tam </a:t>
            </a:r>
            <a:r>
              <a:rPr lang="en-US" sz="3200" dirty="0" err="1">
                <a:solidFill>
                  <a:schemeClr val="tx1"/>
                </a:solidFill>
              </a:rPr>
              <a:t>giác</a:t>
            </a:r>
            <a:r>
              <a:rPr lang="en-US" sz="3200" dirty="0">
                <a:solidFill>
                  <a:schemeClr val="tx1"/>
                </a:solidFill>
              </a:rPr>
              <a:t> </a:t>
            </a:r>
            <a:r>
              <a:rPr lang="en-US" sz="3200" dirty="0" err="1">
                <a:solidFill>
                  <a:schemeClr val="tx1"/>
                </a:solidFill>
              </a:rPr>
              <a:t>đó</a:t>
            </a:r>
            <a:r>
              <a:rPr lang="en-US" sz="3200" dirty="0">
                <a:solidFill>
                  <a:schemeClr val="tx1"/>
                </a:solidFill>
              </a:rPr>
              <a:t> </a:t>
            </a:r>
            <a:r>
              <a:rPr lang="en-US" sz="3200" dirty="0" err="1">
                <a:solidFill>
                  <a:schemeClr val="tx1"/>
                </a:solidFill>
              </a:rPr>
              <a:t>bằng</a:t>
            </a:r>
            <a:r>
              <a:rPr lang="en-US" sz="3200" dirty="0">
                <a:solidFill>
                  <a:schemeClr val="tx1"/>
                </a:solidFill>
              </a:rPr>
              <a:t> </a:t>
            </a:r>
            <a:r>
              <a:rPr lang="en-US" sz="3200" dirty="0" err="1">
                <a:solidFill>
                  <a:schemeClr val="tx1"/>
                </a:solidFill>
              </a:rPr>
              <a:t>nhau</a:t>
            </a:r>
            <a:r>
              <a:rPr lang="en-US" sz="3200" dirty="0">
                <a:solidFill>
                  <a:schemeClr val="tx1"/>
                </a:solidFill>
              </a:rPr>
              <a:t>.</a:t>
            </a:r>
          </a:p>
        </p:txBody>
      </p:sp>
      <p:sp>
        <p:nvSpPr>
          <p:cNvPr id="8" name="Question"/>
          <p:cNvSpPr/>
          <p:nvPr/>
        </p:nvSpPr>
        <p:spPr>
          <a:xfrm>
            <a:off x="176612" y="94035"/>
            <a:ext cx="11919857" cy="1378424"/>
          </a:xfrm>
          <a:prstGeom prst="hexagon">
            <a:avLst/>
          </a:prstGeom>
          <a:solidFill>
            <a:schemeClr val="tx2"/>
          </a:solidFill>
          <a:ln/>
        </p:spPr>
        <p:style>
          <a:lnRef idx="3">
            <a:schemeClr val="lt1"/>
          </a:lnRef>
          <a:fillRef idx="1">
            <a:schemeClr val="accent4"/>
          </a:fillRef>
          <a:effectRef idx="1">
            <a:schemeClr val="accent4"/>
          </a:effectRef>
          <a:fontRef idx="minor">
            <a:schemeClr val="lt1"/>
          </a:fontRef>
        </p:style>
        <p:txBody>
          <a:bodyPr rtlCol="0" anchor="ctr">
            <a:noAutofit/>
          </a:bodyPr>
          <a:lstStyle/>
          <a:p>
            <a:r>
              <a:rPr lang="vi-VN" sz="3600" b="1" dirty="0">
                <a:solidFill>
                  <a:schemeClr val="bg1"/>
                </a:solidFill>
                <a:latin typeface="Times New Roman" panose="02020603050405020304" pitchFamily="18" charset="0"/>
                <a:cs typeface="Times New Roman" panose="02020603050405020304" pitchFamily="18" charset="0"/>
              </a:rPr>
              <a:t>Câu 12: </a:t>
            </a:r>
            <a:r>
              <a:rPr lang="vi-VN" sz="3600" dirty="0" smtClean="0">
                <a:solidFill>
                  <a:schemeClr val="bg1"/>
                </a:solidFill>
                <a:latin typeface="Times New Roman" panose="02020603050405020304" pitchFamily="18" charset="0"/>
                <a:cs typeface="Times New Roman" panose="02020603050405020304" pitchFamily="18" charset="0"/>
              </a:rPr>
              <a:t>Trường </a:t>
            </a:r>
            <a:r>
              <a:rPr lang="vi-VN" sz="3600" dirty="0">
                <a:solidFill>
                  <a:schemeClr val="bg1"/>
                </a:solidFill>
                <a:latin typeface="Times New Roman" panose="02020603050405020304" pitchFamily="18" charset="0"/>
                <a:cs typeface="Times New Roman" panose="02020603050405020304" pitchFamily="18" charset="0"/>
              </a:rPr>
              <a:t>hợp bằng nhau cạnh - cạnh - cạnh của hai tam giác là:</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180" name="Rectangle: Rounded Corners 174">
            <a:extLst>
              <a:ext uri="{FF2B5EF4-FFF2-40B4-BE49-F238E27FC236}">
                <a16:creationId xmlns:a16="http://schemas.microsoft.com/office/drawing/2014/main" id="{52691D40-8C0E-4667-A610-1C54EA7D9EE2}"/>
              </a:ext>
            </a:extLst>
          </p:cNvPr>
          <p:cNvSpPr/>
          <p:nvPr/>
        </p:nvSpPr>
        <p:spPr>
          <a:xfrm>
            <a:off x="9539694" y="6065743"/>
            <a:ext cx="2292627" cy="70446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10</a:t>
            </a:r>
          </a:p>
        </p:txBody>
      </p:sp>
      <p:sp>
        <p:nvSpPr>
          <p:cNvPr id="181" name="Rectangle: Rounded Corners 175">
            <a:extLst>
              <a:ext uri="{FF2B5EF4-FFF2-40B4-BE49-F238E27FC236}">
                <a16:creationId xmlns:a16="http://schemas.microsoft.com/office/drawing/2014/main" id="{93E9F58F-BEA1-46C8-883A-2E2D092369EB}"/>
              </a:ext>
            </a:extLst>
          </p:cNvPr>
          <p:cNvSpPr/>
          <p:nvPr/>
        </p:nvSpPr>
        <p:spPr>
          <a:xfrm>
            <a:off x="9563932" y="6153537"/>
            <a:ext cx="2292627" cy="70446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09</a:t>
            </a:r>
          </a:p>
        </p:txBody>
      </p:sp>
      <p:sp>
        <p:nvSpPr>
          <p:cNvPr id="182" name="Rectangle: Rounded Corners 176">
            <a:extLst>
              <a:ext uri="{FF2B5EF4-FFF2-40B4-BE49-F238E27FC236}">
                <a16:creationId xmlns:a16="http://schemas.microsoft.com/office/drawing/2014/main" id="{23D056EC-DD40-48B3-8FE2-2B7113C71C14}"/>
              </a:ext>
            </a:extLst>
          </p:cNvPr>
          <p:cNvSpPr/>
          <p:nvPr/>
        </p:nvSpPr>
        <p:spPr>
          <a:xfrm>
            <a:off x="9511065" y="6104763"/>
            <a:ext cx="2292627" cy="70446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08</a:t>
            </a:r>
          </a:p>
        </p:txBody>
      </p:sp>
      <p:sp>
        <p:nvSpPr>
          <p:cNvPr id="183" name="Rectangle: Rounded Corners 177">
            <a:extLst>
              <a:ext uri="{FF2B5EF4-FFF2-40B4-BE49-F238E27FC236}">
                <a16:creationId xmlns:a16="http://schemas.microsoft.com/office/drawing/2014/main" id="{90370E08-2678-4A2F-B297-15FB23DDD29B}"/>
              </a:ext>
            </a:extLst>
          </p:cNvPr>
          <p:cNvSpPr/>
          <p:nvPr/>
        </p:nvSpPr>
        <p:spPr>
          <a:xfrm>
            <a:off x="9539903" y="6138904"/>
            <a:ext cx="2292627" cy="70446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07</a:t>
            </a:r>
          </a:p>
        </p:txBody>
      </p:sp>
      <p:sp>
        <p:nvSpPr>
          <p:cNvPr id="184" name="Rectangle: Rounded Corners 178">
            <a:extLst>
              <a:ext uri="{FF2B5EF4-FFF2-40B4-BE49-F238E27FC236}">
                <a16:creationId xmlns:a16="http://schemas.microsoft.com/office/drawing/2014/main" id="{68B8FE45-45C7-4981-AAA5-E349D81F3027}"/>
              </a:ext>
            </a:extLst>
          </p:cNvPr>
          <p:cNvSpPr/>
          <p:nvPr/>
        </p:nvSpPr>
        <p:spPr>
          <a:xfrm>
            <a:off x="9512668" y="6095007"/>
            <a:ext cx="2292627" cy="70446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06</a:t>
            </a:r>
          </a:p>
        </p:txBody>
      </p:sp>
      <p:sp>
        <p:nvSpPr>
          <p:cNvPr id="185" name="Rectangle: Rounded Corners 179">
            <a:extLst>
              <a:ext uri="{FF2B5EF4-FFF2-40B4-BE49-F238E27FC236}">
                <a16:creationId xmlns:a16="http://schemas.microsoft.com/office/drawing/2014/main" id="{3F153729-FDBD-4EB4-AE34-FE8FDA2B9D22}"/>
              </a:ext>
            </a:extLst>
          </p:cNvPr>
          <p:cNvSpPr/>
          <p:nvPr/>
        </p:nvSpPr>
        <p:spPr>
          <a:xfrm>
            <a:off x="9538300" y="6075499"/>
            <a:ext cx="2292627" cy="70446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05</a:t>
            </a:r>
          </a:p>
        </p:txBody>
      </p:sp>
      <p:sp>
        <p:nvSpPr>
          <p:cNvPr id="186" name="Rectangle: Rounded Corners 180">
            <a:extLst>
              <a:ext uri="{FF2B5EF4-FFF2-40B4-BE49-F238E27FC236}">
                <a16:creationId xmlns:a16="http://schemas.microsoft.com/office/drawing/2014/main" id="{C504947B-95BA-4E4E-806B-E6908ED53E70}"/>
              </a:ext>
            </a:extLst>
          </p:cNvPr>
          <p:cNvSpPr/>
          <p:nvPr/>
        </p:nvSpPr>
        <p:spPr>
          <a:xfrm>
            <a:off x="9541297" y="6124270"/>
            <a:ext cx="2292627" cy="70446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04</a:t>
            </a:r>
          </a:p>
        </p:txBody>
      </p:sp>
      <p:sp>
        <p:nvSpPr>
          <p:cNvPr id="187" name="Rectangle: Rounded Corners 181">
            <a:extLst>
              <a:ext uri="{FF2B5EF4-FFF2-40B4-BE49-F238E27FC236}">
                <a16:creationId xmlns:a16="http://schemas.microsoft.com/office/drawing/2014/main" id="{FA2AE9AA-DF6C-4198-8070-BE28C33BC93B}"/>
              </a:ext>
            </a:extLst>
          </p:cNvPr>
          <p:cNvSpPr/>
          <p:nvPr/>
        </p:nvSpPr>
        <p:spPr>
          <a:xfrm>
            <a:off x="9542900" y="6104761"/>
            <a:ext cx="2292627" cy="70446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03</a:t>
            </a:r>
          </a:p>
        </p:txBody>
      </p:sp>
      <p:sp>
        <p:nvSpPr>
          <p:cNvPr id="188" name="Rectangle: Rounded Corners 182">
            <a:extLst>
              <a:ext uri="{FF2B5EF4-FFF2-40B4-BE49-F238E27FC236}">
                <a16:creationId xmlns:a16="http://schemas.microsoft.com/office/drawing/2014/main" id="{5574E918-FCCF-4F5A-8338-F0195D48D322}"/>
              </a:ext>
            </a:extLst>
          </p:cNvPr>
          <p:cNvSpPr/>
          <p:nvPr/>
        </p:nvSpPr>
        <p:spPr>
          <a:xfrm>
            <a:off x="9615426" y="6124273"/>
            <a:ext cx="2292627" cy="70446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02</a:t>
            </a:r>
          </a:p>
        </p:txBody>
      </p:sp>
      <p:sp>
        <p:nvSpPr>
          <p:cNvPr id="189" name="Rectangle: Rounded Corners 183">
            <a:extLst>
              <a:ext uri="{FF2B5EF4-FFF2-40B4-BE49-F238E27FC236}">
                <a16:creationId xmlns:a16="http://schemas.microsoft.com/office/drawing/2014/main" id="{84498586-260B-44AC-9119-279CD8106F7A}"/>
              </a:ext>
            </a:extLst>
          </p:cNvPr>
          <p:cNvSpPr/>
          <p:nvPr/>
        </p:nvSpPr>
        <p:spPr>
          <a:xfrm>
            <a:off x="9573390" y="6075499"/>
            <a:ext cx="2292627" cy="70446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01</a:t>
            </a:r>
          </a:p>
        </p:txBody>
      </p:sp>
      <p:sp>
        <p:nvSpPr>
          <p:cNvPr id="190" name="Rectangle: Rounded Corners 184">
            <a:extLst>
              <a:ext uri="{FF2B5EF4-FFF2-40B4-BE49-F238E27FC236}">
                <a16:creationId xmlns:a16="http://schemas.microsoft.com/office/drawing/2014/main" id="{07059D34-D489-4C48-9C01-029A2E8240D4}"/>
              </a:ext>
            </a:extLst>
          </p:cNvPr>
          <p:cNvSpPr/>
          <p:nvPr/>
        </p:nvSpPr>
        <p:spPr>
          <a:xfrm>
            <a:off x="9563932" y="6075499"/>
            <a:ext cx="2292627" cy="70446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00</a:t>
            </a:r>
          </a:p>
        </p:txBody>
      </p:sp>
      <p:sp>
        <p:nvSpPr>
          <p:cNvPr id="191" name="Rectangle: Rounded Corners 186">
            <a:extLst>
              <a:ext uri="{FF2B5EF4-FFF2-40B4-BE49-F238E27FC236}">
                <a16:creationId xmlns:a16="http://schemas.microsoft.com/office/drawing/2014/main" id="{09BD8570-F3EE-4550-91DC-3636FF64E440}"/>
              </a:ext>
            </a:extLst>
          </p:cNvPr>
          <p:cNvSpPr/>
          <p:nvPr/>
        </p:nvSpPr>
        <p:spPr>
          <a:xfrm>
            <a:off x="9554574" y="6104762"/>
            <a:ext cx="2292627" cy="70446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HẾT GIỜ</a:t>
            </a:r>
          </a:p>
        </p:txBody>
      </p:sp>
      <p:sp>
        <p:nvSpPr>
          <p:cNvPr id="19" name="Choice_C"/>
          <p:cNvSpPr/>
          <p:nvPr/>
        </p:nvSpPr>
        <p:spPr>
          <a:xfrm>
            <a:off x="176610" y="5159825"/>
            <a:ext cx="11914129" cy="1175658"/>
          </a:xfrm>
          <a:prstGeom prst="hexagon">
            <a:avLst/>
          </a:prstGeom>
          <a:solidFill>
            <a:srgbClr val="FF66FF"/>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a:solidFill>
                  <a:srgbClr val="0000FF"/>
                </a:solidFill>
              </a:rPr>
              <a:t>D</a:t>
            </a:r>
            <a:r>
              <a:rPr lang="en-US" sz="3200" dirty="0">
                <a:solidFill>
                  <a:srgbClr val="0000FF"/>
                </a:solidFill>
              </a:rPr>
              <a:t>.  </a:t>
            </a:r>
            <a:r>
              <a:rPr lang="en-US" sz="3200" dirty="0" err="1">
                <a:solidFill>
                  <a:schemeClr val="tx1"/>
                </a:solidFill>
              </a:rPr>
              <a:t>Nếu</a:t>
            </a:r>
            <a:r>
              <a:rPr lang="en-US" sz="3200" dirty="0">
                <a:solidFill>
                  <a:schemeClr val="tx1"/>
                </a:solidFill>
              </a:rPr>
              <a:t> </a:t>
            </a:r>
            <a:r>
              <a:rPr lang="en-US" sz="3200" dirty="0" err="1">
                <a:solidFill>
                  <a:schemeClr val="tx1"/>
                </a:solidFill>
              </a:rPr>
              <a:t>ba</a:t>
            </a:r>
            <a:r>
              <a:rPr lang="en-US" sz="3200" dirty="0">
                <a:solidFill>
                  <a:schemeClr val="tx1"/>
                </a:solidFill>
              </a:rPr>
              <a:t> </a:t>
            </a:r>
            <a:r>
              <a:rPr lang="en-US" sz="3200" dirty="0" err="1">
                <a:solidFill>
                  <a:schemeClr val="tx1"/>
                </a:solidFill>
              </a:rPr>
              <a:t>cạnh</a:t>
            </a:r>
            <a:r>
              <a:rPr lang="en-US" sz="3200" dirty="0">
                <a:solidFill>
                  <a:schemeClr val="tx1"/>
                </a:solidFill>
              </a:rPr>
              <a:t> của tam </a:t>
            </a:r>
            <a:r>
              <a:rPr lang="en-US" sz="3200" dirty="0" err="1">
                <a:solidFill>
                  <a:schemeClr val="tx1"/>
                </a:solidFill>
              </a:rPr>
              <a:t>giác</a:t>
            </a:r>
            <a:r>
              <a:rPr lang="en-US" sz="3200" dirty="0">
                <a:solidFill>
                  <a:schemeClr val="tx1"/>
                </a:solidFill>
              </a:rPr>
              <a:t> </a:t>
            </a:r>
            <a:r>
              <a:rPr lang="en-US" sz="3200" dirty="0" err="1">
                <a:solidFill>
                  <a:schemeClr val="tx1"/>
                </a:solidFill>
              </a:rPr>
              <a:t>này</a:t>
            </a:r>
            <a:r>
              <a:rPr lang="en-US" sz="3200" dirty="0">
                <a:solidFill>
                  <a:schemeClr val="tx1"/>
                </a:solidFill>
              </a:rPr>
              <a:t> </a:t>
            </a:r>
            <a:r>
              <a:rPr lang="en-US" sz="3200" dirty="0" err="1">
                <a:solidFill>
                  <a:schemeClr val="tx1"/>
                </a:solidFill>
              </a:rPr>
              <a:t>bằng</a:t>
            </a:r>
            <a:r>
              <a:rPr lang="en-US" sz="3200" dirty="0">
                <a:solidFill>
                  <a:schemeClr val="tx1"/>
                </a:solidFill>
              </a:rPr>
              <a:t> </a:t>
            </a:r>
            <a:r>
              <a:rPr lang="en-US" sz="3200" dirty="0" err="1">
                <a:solidFill>
                  <a:schemeClr val="tx1"/>
                </a:solidFill>
              </a:rPr>
              <a:t>ba</a:t>
            </a:r>
            <a:r>
              <a:rPr lang="en-US" sz="3200" dirty="0">
                <a:solidFill>
                  <a:schemeClr val="tx1"/>
                </a:solidFill>
              </a:rPr>
              <a:t> </a:t>
            </a:r>
            <a:r>
              <a:rPr lang="en-US" sz="3200" dirty="0" err="1">
                <a:solidFill>
                  <a:schemeClr val="tx1"/>
                </a:solidFill>
              </a:rPr>
              <a:t>cạnh</a:t>
            </a:r>
            <a:r>
              <a:rPr lang="en-US" sz="3200" dirty="0">
                <a:solidFill>
                  <a:schemeClr val="tx1"/>
                </a:solidFill>
              </a:rPr>
              <a:t> của tam </a:t>
            </a:r>
            <a:r>
              <a:rPr lang="en-US" sz="3200" dirty="0" err="1">
                <a:solidFill>
                  <a:schemeClr val="tx1"/>
                </a:solidFill>
              </a:rPr>
              <a:t>giác</a:t>
            </a:r>
            <a:r>
              <a:rPr lang="en-US" sz="3200" dirty="0">
                <a:solidFill>
                  <a:schemeClr val="tx1"/>
                </a:solidFill>
              </a:rPr>
              <a:t> </a:t>
            </a:r>
            <a:r>
              <a:rPr lang="en-US" sz="3200" dirty="0" err="1">
                <a:solidFill>
                  <a:schemeClr val="tx1"/>
                </a:solidFill>
              </a:rPr>
              <a:t>kia</a:t>
            </a:r>
            <a:r>
              <a:rPr lang="en-US" sz="3200" dirty="0">
                <a:solidFill>
                  <a:schemeClr val="tx1"/>
                </a:solidFill>
              </a:rPr>
              <a:t> thì </a:t>
            </a:r>
            <a:r>
              <a:rPr lang="en-US" sz="3200" dirty="0" err="1">
                <a:solidFill>
                  <a:schemeClr val="tx1"/>
                </a:solidFill>
              </a:rPr>
              <a:t>hai</a:t>
            </a:r>
            <a:r>
              <a:rPr lang="en-US" sz="3200" dirty="0">
                <a:solidFill>
                  <a:schemeClr val="tx1"/>
                </a:solidFill>
              </a:rPr>
              <a:t> tam </a:t>
            </a:r>
            <a:r>
              <a:rPr lang="en-US" sz="3200" dirty="0" err="1">
                <a:solidFill>
                  <a:schemeClr val="tx1"/>
                </a:solidFill>
              </a:rPr>
              <a:t>giác</a:t>
            </a:r>
            <a:r>
              <a:rPr lang="en-US" sz="3200" dirty="0">
                <a:solidFill>
                  <a:schemeClr val="tx1"/>
                </a:solidFill>
              </a:rPr>
              <a:t> </a:t>
            </a:r>
            <a:r>
              <a:rPr lang="en-US" sz="3200" dirty="0" err="1">
                <a:solidFill>
                  <a:schemeClr val="tx1"/>
                </a:solidFill>
              </a:rPr>
              <a:t>đó</a:t>
            </a:r>
            <a:r>
              <a:rPr lang="en-US" sz="3200" dirty="0">
                <a:solidFill>
                  <a:schemeClr val="tx1"/>
                </a:solidFill>
              </a:rPr>
              <a:t> </a:t>
            </a:r>
            <a:r>
              <a:rPr lang="en-US" sz="3200" dirty="0" err="1">
                <a:solidFill>
                  <a:schemeClr val="tx1"/>
                </a:solidFill>
              </a:rPr>
              <a:t>bằng</a:t>
            </a:r>
            <a:r>
              <a:rPr lang="en-US" sz="3200" dirty="0">
                <a:solidFill>
                  <a:schemeClr val="tx1"/>
                </a:solidFill>
              </a:rPr>
              <a:t> </a:t>
            </a:r>
            <a:r>
              <a:rPr lang="en-US" sz="3200" dirty="0" err="1">
                <a:solidFill>
                  <a:schemeClr val="tx1"/>
                </a:solidFill>
              </a:rPr>
              <a:t>nhau</a:t>
            </a:r>
            <a:r>
              <a:rPr lang="en-US" sz="3200" dirty="0">
                <a:solidFill>
                  <a:schemeClr val="tx1"/>
                </a:solidFill>
              </a:rPr>
              <a:t>.</a:t>
            </a:r>
          </a:p>
        </p:txBody>
      </p:sp>
    </p:spTree>
    <p:extLst>
      <p:ext uri="{BB962C8B-B14F-4D97-AF65-F5344CB8AC3E}">
        <p14:creationId xmlns:p14="http://schemas.microsoft.com/office/powerpoint/2010/main" val="5261411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180"/>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grpId="0" nodeType="afterEffect">
                                  <p:stCondLst>
                                    <p:cond delay="1000"/>
                                  </p:stCondLst>
                                  <p:childTnLst>
                                    <p:set>
                                      <p:cBhvr>
                                        <p:cTn id="34" dur="1" fill="hold">
                                          <p:stCondLst>
                                            <p:cond delay="499"/>
                                          </p:stCondLst>
                                        </p:cTn>
                                        <p:tgtEl>
                                          <p:spTgt spid="181"/>
                                        </p:tgtEl>
                                        <p:attrNameLst>
                                          <p:attrName>style.visibility</p:attrName>
                                        </p:attrNameLst>
                                      </p:cBhvr>
                                      <p:to>
                                        <p:strVal val="visible"/>
                                      </p:to>
                                    </p:set>
                                  </p:childTnLst>
                                </p:cTn>
                              </p:par>
                            </p:childTnLst>
                          </p:cTn>
                        </p:par>
                        <p:par>
                          <p:cTn id="35" fill="hold">
                            <p:stCondLst>
                              <p:cond delay="2000"/>
                            </p:stCondLst>
                            <p:childTnLst>
                              <p:par>
                                <p:cTn id="36" presetID="1" presetClass="entr" presetSubtype="0" fill="hold" grpId="0" nodeType="afterEffect">
                                  <p:stCondLst>
                                    <p:cond delay="1000"/>
                                  </p:stCondLst>
                                  <p:childTnLst>
                                    <p:set>
                                      <p:cBhvr>
                                        <p:cTn id="37" dur="1" fill="hold">
                                          <p:stCondLst>
                                            <p:cond delay="499"/>
                                          </p:stCondLst>
                                        </p:cTn>
                                        <p:tgtEl>
                                          <p:spTgt spid="182"/>
                                        </p:tgtEl>
                                        <p:attrNameLst>
                                          <p:attrName>style.visibility</p:attrName>
                                        </p:attrNameLst>
                                      </p:cBhvr>
                                      <p:to>
                                        <p:strVal val="visible"/>
                                      </p:to>
                                    </p:set>
                                  </p:childTnLst>
                                </p:cTn>
                              </p:par>
                            </p:childTnLst>
                          </p:cTn>
                        </p:par>
                        <p:par>
                          <p:cTn id="38" fill="hold">
                            <p:stCondLst>
                              <p:cond delay="3500"/>
                            </p:stCondLst>
                            <p:childTnLst>
                              <p:par>
                                <p:cTn id="39" presetID="1" presetClass="entr" presetSubtype="0" fill="hold" grpId="0" nodeType="afterEffect">
                                  <p:stCondLst>
                                    <p:cond delay="1000"/>
                                  </p:stCondLst>
                                  <p:childTnLst>
                                    <p:set>
                                      <p:cBhvr>
                                        <p:cTn id="40" dur="1" fill="hold">
                                          <p:stCondLst>
                                            <p:cond delay="499"/>
                                          </p:stCondLst>
                                        </p:cTn>
                                        <p:tgtEl>
                                          <p:spTgt spid="183"/>
                                        </p:tgtEl>
                                        <p:attrNameLst>
                                          <p:attrName>style.visibility</p:attrName>
                                        </p:attrNameLst>
                                      </p:cBhvr>
                                      <p:to>
                                        <p:strVal val="visible"/>
                                      </p:to>
                                    </p:set>
                                  </p:childTnLst>
                                </p:cTn>
                              </p:par>
                            </p:childTnLst>
                          </p:cTn>
                        </p:par>
                        <p:par>
                          <p:cTn id="41" fill="hold">
                            <p:stCondLst>
                              <p:cond delay="5000"/>
                            </p:stCondLst>
                            <p:childTnLst>
                              <p:par>
                                <p:cTn id="42" presetID="1" presetClass="entr" presetSubtype="0" fill="hold" grpId="0" nodeType="afterEffect">
                                  <p:stCondLst>
                                    <p:cond delay="1000"/>
                                  </p:stCondLst>
                                  <p:childTnLst>
                                    <p:set>
                                      <p:cBhvr>
                                        <p:cTn id="43" dur="1" fill="hold">
                                          <p:stCondLst>
                                            <p:cond delay="499"/>
                                          </p:stCondLst>
                                        </p:cTn>
                                        <p:tgtEl>
                                          <p:spTgt spid="184"/>
                                        </p:tgtEl>
                                        <p:attrNameLst>
                                          <p:attrName>style.visibility</p:attrName>
                                        </p:attrNameLst>
                                      </p:cBhvr>
                                      <p:to>
                                        <p:strVal val="visible"/>
                                      </p:to>
                                    </p:set>
                                  </p:childTnLst>
                                </p:cTn>
                              </p:par>
                            </p:childTnLst>
                          </p:cTn>
                        </p:par>
                        <p:par>
                          <p:cTn id="44" fill="hold">
                            <p:stCondLst>
                              <p:cond delay="6500"/>
                            </p:stCondLst>
                            <p:childTnLst>
                              <p:par>
                                <p:cTn id="45" presetID="1" presetClass="entr" presetSubtype="0" fill="hold" grpId="0" nodeType="afterEffect">
                                  <p:stCondLst>
                                    <p:cond delay="1000"/>
                                  </p:stCondLst>
                                  <p:childTnLst>
                                    <p:set>
                                      <p:cBhvr>
                                        <p:cTn id="46" dur="1" fill="hold">
                                          <p:stCondLst>
                                            <p:cond delay="499"/>
                                          </p:stCondLst>
                                        </p:cTn>
                                        <p:tgtEl>
                                          <p:spTgt spid="185"/>
                                        </p:tgtEl>
                                        <p:attrNameLst>
                                          <p:attrName>style.visibility</p:attrName>
                                        </p:attrNameLst>
                                      </p:cBhvr>
                                      <p:to>
                                        <p:strVal val="visible"/>
                                      </p:to>
                                    </p:set>
                                  </p:childTnLst>
                                </p:cTn>
                              </p:par>
                            </p:childTnLst>
                          </p:cTn>
                        </p:par>
                        <p:par>
                          <p:cTn id="47" fill="hold">
                            <p:stCondLst>
                              <p:cond delay="8000"/>
                            </p:stCondLst>
                            <p:childTnLst>
                              <p:par>
                                <p:cTn id="48" presetID="1" presetClass="entr" presetSubtype="0" fill="hold" grpId="0" nodeType="afterEffect">
                                  <p:stCondLst>
                                    <p:cond delay="1000"/>
                                  </p:stCondLst>
                                  <p:childTnLst>
                                    <p:set>
                                      <p:cBhvr>
                                        <p:cTn id="49" dur="1" fill="hold">
                                          <p:stCondLst>
                                            <p:cond delay="499"/>
                                          </p:stCondLst>
                                        </p:cTn>
                                        <p:tgtEl>
                                          <p:spTgt spid="186"/>
                                        </p:tgtEl>
                                        <p:attrNameLst>
                                          <p:attrName>style.visibility</p:attrName>
                                        </p:attrNameLst>
                                      </p:cBhvr>
                                      <p:to>
                                        <p:strVal val="visible"/>
                                      </p:to>
                                    </p:set>
                                  </p:childTnLst>
                                </p:cTn>
                              </p:par>
                            </p:childTnLst>
                          </p:cTn>
                        </p:par>
                        <p:par>
                          <p:cTn id="50" fill="hold">
                            <p:stCondLst>
                              <p:cond delay="9500"/>
                            </p:stCondLst>
                            <p:childTnLst>
                              <p:par>
                                <p:cTn id="51" presetID="1" presetClass="entr" presetSubtype="0" fill="hold" grpId="0" nodeType="afterEffect">
                                  <p:stCondLst>
                                    <p:cond delay="1000"/>
                                  </p:stCondLst>
                                  <p:childTnLst>
                                    <p:set>
                                      <p:cBhvr>
                                        <p:cTn id="52" dur="1" fill="hold">
                                          <p:stCondLst>
                                            <p:cond delay="499"/>
                                          </p:stCondLst>
                                        </p:cTn>
                                        <p:tgtEl>
                                          <p:spTgt spid="187"/>
                                        </p:tgtEl>
                                        <p:attrNameLst>
                                          <p:attrName>style.visibility</p:attrName>
                                        </p:attrNameLst>
                                      </p:cBhvr>
                                      <p:to>
                                        <p:strVal val="visible"/>
                                      </p:to>
                                    </p:set>
                                  </p:childTnLst>
                                </p:cTn>
                              </p:par>
                            </p:childTnLst>
                          </p:cTn>
                        </p:par>
                        <p:par>
                          <p:cTn id="53" fill="hold">
                            <p:stCondLst>
                              <p:cond delay="11000"/>
                            </p:stCondLst>
                            <p:childTnLst>
                              <p:par>
                                <p:cTn id="54" presetID="1" presetClass="entr" presetSubtype="0" fill="hold" grpId="0" nodeType="afterEffect">
                                  <p:stCondLst>
                                    <p:cond delay="1000"/>
                                  </p:stCondLst>
                                  <p:childTnLst>
                                    <p:set>
                                      <p:cBhvr>
                                        <p:cTn id="55" dur="1" fill="hold">
                                          <p:stCondLst>
                                            <p:cond delay="499"/>
                                          </p:stCondLst>
                                        </p:cTn>
                                        <p:tgtEl>
                                          <p:spTgt spid="188"/>
                                        </p:tgtEl>
                                        <p:attrNameLst>
                                          <p:attrName>style.visibility</p:attrName>
                                        </p:attrNameLst>
                                      </p:cBhvr>
                                      <p:to>
                                        <p:strVal val="visible"/>
                                      </p:to>
                                    </p:set>
                                  </p:childTnLst>
                                </p:cTn>
                              </p:par>
                            </p:childTnLst>
                          </p:cTn>
                        </p:par>
                        <p:par>
                          <p:cTn id="56" fill="hold">
                            <p:stCondLst>
                              <p:cond delay="12500"/>
                            </p:stCondLst>
                            <p:childTnLst>
                              <p:par>
                                <p:cTn id="57" presetID="1" presetClass="entr" presetSubtype="0" fill="hold" grpId="0" nodeType="afterEffect">
                                  <p:stCondLst>
                                    <p:cond delay="1000"/>
                                  </p:stCondLst>
                                  <p:childTnLst>
                                    <p:set>
                                      <p:cBhvr>
                                        <p:cTn id="58" dur="1" fill="hold">
                                          <p:stCondLst>
                                            <p:cond delay="499"/>
                                          </p:stCondLst>
                                        </p:cTn>
                                        <p:tgtEl>
                                          <p:spTgt spid="189"/>
                                        </p:tgtEl>
                                        <p:attrNameLst>
                                          <p:attrName>style.visibility</p:attrName>
                                        </p:attrNameLst>
                                      </p:cBhvr>
                                      <p:to>
                                        <p:strVal val="visible"/>
                                      </p:to>
                                    </p:set>
                                  </p:childTnLst>
                                </p:cTn>
                              </p:par>
                            </p:childTnLst>
                          </p:cTn>
                        </p:par>
                        <p:par>
                          <p:cTn id="59" fill="hold">
                            <p:stCondLst>
                              <p:cond delay="14000"/>
                            </p:stCondLst>
                            <p:childTnLst>
                              <p:par>
                                <p:cTn id="60" presetID="1" presetClass="entr" presetSubtype="0" fill="hold" grpId="0" nodeType="afterEffect">
                                  <p:stCondLst>
                                    <p:cond delay="1000"/>
                                  </p:stCondLst>
                                  <p:childTnLst>
                                    <p:set>
                                      <p:cBhvr>
                                        <p:cTn id="61" dur="1" fill="hold">
                                          <p:stCondLst>
                                            <p:cond delay="499"/>
                                          </p:stCondLst>
                                        </p:cTn>
                                        <p:tgtEl>
                                          <p:spTgt spid="190"/>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par>
                          <p:cTn id="62" fill="hold">
                            <p:stCondLst>
                              <p:cond delay="15500"/>
                            </p:stCondLst>
                            <p:childTnLst>
                              <p:par>
                                <p:cTn id="63" presetID="1" presetClass="entr" presetSubtype="0" fill="hold" grpId="0" nodeType="afterEffect">
                                  <p:stCondLst>
                                    <p:cond delay="1000"/>
                                  </p:stCondLst>
                                  <p:childTnLst>
                                    <p:set>
                                      <p:cBhvr>
                                        <p:cTn id="64" dur="1" fill="hold">
                                          <p:stCondLst>
                                            <p:cond delay="499"/>
                                          </p:stCondLst>
                                        </p:cTn>
                                        <p:tgtEl>
                                          <p:spTgt spid="191"/>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alarm clock.wav"/>
                                        </p:tgtEl>
                                      </p:cMediaNode>
                                    </p:audio>
                                  </p:sub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4" grpId="0" animBg="1"/>
      <p:bldP spid="8" grpId="0" animBg="1" autoUpdateAnimBg="0"/>
      <p:bldP spid="180" grpId="0" animBg="1" autoUpdateAnimBg="0"/>
      <p:bldP spid="181" grpId="0" animBg="1" autoUpdateAnimBg="0"/>
      <p:bldP spid="182" grpId="0" animBg="1" autoUpdateAnimBg="0"/>
      <p:bldP spid="183" grpId="0" animBg="1" autoUpdateAnimBg="0"/>
      <p:bldP spid="184" grpId="0" animBg="1" autoUpdateAnimBg="0"/>
      <p:bldP spid="185" grpId="0" animBg="1" autoUpdateAnimBg="0"/>
      <p:bldP spid="186" grpId="0" animBg="1" autoUpdateAnimBg="0"/>
      <p:bldP spid="187" grpId="0" animBg="1" autoUpdateAnimBg="0"/>
      <p:bldP spid="188" grpId="0" animBg="1" autoUpdateAnimBg="0"/>
      <p:bldP spid="189" grpId="0" animBg="1" autoUpdateAnimBg="0"/>
      <p:bldP spid="190" grpId="0" animBg="1" autoUpdateAnimBg="0"/>
      <p:bldP spid="191" grpId="0" animBg="1" autoUpdateAnimBg="0"/>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174">
            <a:extLst>
              <a:ext uri="{FF2B5EF4-FFF2-40B4-BE49-F238E27FC236}">
                <a16:creationId xmlns:a16="http://schemas.microsoft.com/office/drawing/2014/main" id="{52691D40-8C0E-4667-A610-1C54EA7D9EE2}"/>
              </a:ext>
            </a:extLst>
          </p:cNvPr>
          <p:cNvSpPr/>
          <p:nvPr/>
        </p:nvSpPr>
        <p:spPr>
          <a:xfrm>
            <a:off x="9486691" y="5866914"/>
            <a:ext cx="2292627" cy="960191"/>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a:t>
            </a:r>
            <a:r>
              <a:rPr lang="en-US" sz="5400" b="1" dirty="0" smtClean="0">
                <a:latin typeface="Times New Roman" panose="02020603050405020304" pitchFamily="18" charset="0"/>
                <a:cs typeface="Times New Roman" panose="02020603050405020304" pitchFamily="18" charset="0"/>
              </a:rPr>
              <a:t>30</a:t>
            </a:r>
            <a:endParaRPr lang="en-US" sz="5400" b="1" dirty="0">
              <a:latin typeface="Times New Roman" panose="02020603050405020304" pitchFamily="18" charset="0"/>
              <a:cs typeface="Times New Roman" panose="02020603050405020304" pitchFamily="18" charset="0"/>
            </a:endParaRPr>
          </a:p>
        </p:txBody>
      </p:sp>
      <p:sp>
        <p:nvSpPr>
          <p:cNvPr id="6" name="Choice_D"/>
          <p:cNvSpPr/>
          <p:nvPr/>
        </p:nvSpPr>
        <p:spPr>
          <a:xfrm>
            <a:off x="558732" y="5549905"/>
            <a:ext cx="4040839"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rgbClr val="0000FF"/>
                </a:solidFill>
              </a:rPr>
              <a:t>D</a:t>
            </a:r>
            <a:r>
              <a:rPr lang="en-US" sz="3200" dirty="0" smtClean="0">
                <a:solidFill>
                  <a:schemeClr val="tx1"/>
                </a:solidFill>
              </a:rPr>
              <a:t>. </a:t>
            </a:r>
            <a:r>
              <a:rPr lang="en-US" sz="3200" dirty="0">
                <a:solidFill>
                  <a:schemeClr val="tx1"/>
                </a:solidFill>
                <a:latin typeface="Times New Roman" panose="02020603050405020304" pitchFamily="18" charset="0"/>
                <a:cs typeface="Times New Roman" panose="02020603050405020304" pitchFamily="18" charset="0"/>
              </a:rPr>
              <a:t>ΔABH=</a:t>
            </a:r>
            <a:r>
              <a:rPr lang="el-GR" sz="3200" dirty="0" smtClean="0">
                <a:solidFill>
                  <a:schemeClr val="tx1"/>
                </a:solidFill>
                <a:latin typeface="Times New Roman" panose="02020603050405020304" pitchFamily="18" charset="0"/>
                <a:cs typeface="Times New Roman" panose="02020603050405020304" pitchFamily="18" charset="0"/>
              </a:rPr>
              <a:t>Δ</a:t>
            </a:r>
            <a:r>
              <a:rPr lang="en-US" sz="3200" dirty="0" smtClean="0">
                <a:solidFill>
                  <a:schemeClr val="tx1"/>
                </a:solidFill>
                <a:latin typeface="Times New Roman" panose="02020603050405020304" pitchFamily="18" charset="0"/>
                <a:cs typeface="Times New Roman" panose="02020603050405020304" pitchFamily="18" charset="0"/>
              </a:rPr>
              <a:t>CHB</a:t>
            </a:r>
            <a:endParaRPr lang="en-US" sz="3200" dirty="0">
              <a:solidFill>
                <a:schemeClr val="tx1"/>
              </a:solidFill>
            </a:endParaRPr>
          </a:p>
        </p:txBody>
      </p:sp>
      <p:sp>
        <p:nvSpPr>
          <p:cNvPr id="5" name="Choice_C"/>
          <p:cNvSpPr/>
          <p:nvPr/>
        </p:nvSpPr>
        <p:spPr>
          <a:xfrm>
            <a:off x="514993" y="4499450"/>
            <a:ext cx="4040839"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rgbClr val="0000FF"/>
                </a:solidFill>
              </a:rPr>
              <a:t>C.</a:t>
            </a:r>
            <a:r>
              <a:rPr lang="en-US" sz="3200" b="1" dirty="0">
                <a:solidFill>
                  <a:srgbClr val="0000FF"/>
                </a:solidFill>
                <a:latin typeface="Times New Roman" panose="02020603050405020304" pitchFamily="18" charset="0"/>
                <a:cs typeface="Times New Roman" panose="02020603050405020304" pitchFamily="18" charset="0"/>
              </a:rPr>
              <a:t> </a:t>
            </a:r>
            <a:r>
              <a:rPr lang="en-US" sz="3200" dirty="0">
                <a:solidFill>
                  <a:schemeClr val="tx1"/>
                </a:solidFill>
                <a:latin typeface="Times New Roman" panose="02020603050405020304" pitchFamily="18" charset="0"/>
                <a:cs typeface="Times New Roman" panose="02020603050405020304" pitchFamily="18" charset="0"/>
              </a:rPr>
              <a:t>ΔABH=</a:t>
            </a:r>
            <a:r>
              <a:rPr lang="el-GR" sz="3200" dirty="0" smtClean="0">
                <a:solidFill>
                  <a:schemeClr val="tx1"/>
                </a:solidFill>
                <a:latin typeface="Times New Roman" panose="02020603050405020304" pitchFamily="18" charset="0"/>
                <a:cs typeface="Times New Roman" panose="02020603050405020304" pitchFamily="18" charset="0"/>
              </a:rPr>
              <a:t>Δ</a:t>
            </a:r>
            <a:r>
              <a:rPr lang="en-US" sz="3200" dirty="0" smtClean="0">
                <a:solidFill>
                  <a:schemeClr val="tx1"/>
                </a:solidFill>
                <a:latin typeface="Times New Roman" panose="02020603050405020304" pitchFamily="18" charset="0"/>
                <a:cs typeface="Times New Roman" panose="02020603050405020304" pitchFamily="18" charset="0"/>
              </a:rPr>
              <a:t>HBC</a:t>
            </a:r>
            <a:endParaRPr lang="en-US" sz="3200" dirty="0">
              <a:solidFill>
                <a:schemeClr val="tx1"/>
              </a:solidFill>
            </a:endParaRPr>
          </a:p>
        </p:txBody>
      </p:sp>
      <p:sp>
        <p:nvSpPr>
          <p:cNvPr id="7" name="Choice_B"/>
          <p:cNvSpPr/>
          <p:nvPr/>
        </p:nvSpPr>
        <p:spPr>
          <a:xfrm>
            <a:off x="473205" y="3375644"/>
            <a:ext cx="4062336"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rgbClr val="0000FF"/>
                </a:solidFill>
              </a:rPr>
              <a:t>B. </a:t>
            </a:r>
            <a:r>
              <a:rPr lang="en-US" sz="3200" dirty="0">
                <a:solidFill>
                  <a:schemeClr val="tx1"/>
                </a:solidFill>
                <a:latin typeface="Times New Roman" panose="02020603050405020304" pitchFamily="18" charset="0"/>
                <a:cs typeface="Times New Roman" panose="02020603050405020304" pitchFamily="18" charset="0"/>
              </a:rPr>
              <a:t>ΔABH=</a:t>
            </a:r>
            <a:r>
              <a:rPr lang="el-GR" sz="3200" dirty="0" smtClean="0">
                <a:solidFill>
                  <a:schemeClr val="tx1"/>
                </a:solidFill>
                <a:latin typeface="Times New Roman" panose="02020603050405020304" pitchFamily="18" charset="0"/>
                <a:cs typeface="Times New Roman" panose="02020603050405020304" pitchFamily="18" charset="0"/>
              </a:rPr>
              <a:t>Δ</a:t>
            </a:r>
            <a:r>
              <a:rPr lang="en-US" sz="3200" dirty="0" smtClean="0">
                <a:solidFill>
                  <a:schemeClr val="tx1"/>
                </a:solidFill>
                <a:latin typeface="Times New Roman" panose="02020603050405020304" pitchFamily="18" charset="0"/>
                <a:cs typeface="Times New Roman" panose="02020603050405020304" pitchFamily="18" charset="0"/>
              </a:rPr>
              <a:t>CBH</a:t>
            </a:r>
            <a:endParaRPr lang="en-US" sz="3200" dirty="0">
              <a:solidFill>
                <a:schemeClr val="tx1"/>
              </a:solidFill>
            </a:endParaRPr>
          </a:p>
        </p:txBody>
      </p:sp>
      <p:sp>
        <p:nvSpPr>
          <p:cNvPr id="4" name="Choice_A"/>
          <p:cNvSpPr/>
          <p:nvPr/>
        </p:nvSpPr>
        <p:spPr>
          <a:xfrm>
            <a:off x="494297" y="2236949"/>
            <a:ext cx="4062336"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rgbClr val="0000FF"/>
                </a:solidFill>
              </a:rPr>
              <a:t>A</a:t>
            </a:r>
            <a:r>
              <a:rPr lang="en-US" sz="3200" dirty="0" smtClean="0">
                <a:solidFill>
                  <a:schemeClr val="tx1"/>
                </a:solidFill>
              </a:rPr>
              <a:t>.</a:t>
            </a:r>
            <a:r>
              <a:rPr lang="en-US" sz="3200" dirty="0">
                <a:solidFill>
                  <a:schemeClr val="tx1"/>
                </a:solidFill>
              </a:rPr>
              <a:t> </a:t>
            </a:r>
            <a:r>
              <a:rPr lang="en-US" sz="3200" dirty="0" smtClean="0">
                <a:solidFill>
                  <a:schemeClr val="tx1"/>
                </a:solidFill>
                <a:latin typeface="Times New Roman" panose="02020603050405020304" pitchFamily="18" charset="0"/>
                <a:cs typeface="Times New Roman" panose="02020603050405020304" pitchFamily="18" charset="0"/>
              </a:rPr>
              <a:t>ΔABH=</a:t>
            </a:r>
            <a:r>
              <a:rPr lang="el-GR" sz="3200" dirty="0" smtClean="0">
                <a:solidFill>
                  <a:schemeClr val="tx1"/>
                </a:solidFill>
                <a:latin typeface="Times New Roman" panose="02020603050405020304" pitchFamily="18" charset="0"/>
                <a:cs typeface="Times New Roman" panose="02020603050405020304" pitchFamily="18" charset="0"/>
              </a:rPr>
              <a:t>Δ</a:t>
            </a:r>
            <a:r>
              <a:rPr lang="en-US" sz="3200" dirty="0" smtClean="0">
                <a:solidFill>
                  <a:schemeClr val="tx1"/>
                </a:solidFill>
                <a:latin typeface="Times New Roman" panose="02020603050405020304" pitchFamily="18" charset="0"/>
                <a:cs typeface="Times New Roman" panose="02020603050405020304" pitchFamily="18" charset="0"/>
              </a:rPr>
              <a:t>BHC</a:t>
            </a:r>
            <a:endParaRPr lang="en-US" sz="3200" dirty="0">
              <a:solidFill>
                <a:schemeClr val="tx1"/>
              </a:solidFill>
            </a:endParaRPr>
          </a:p>
        </p:txBody>
      </p:sp>
      <p:sp>
        <p:nvSpPr>
          <p:cNvPr id="8" name="Question"/>
          <p:cNvSpPr/>
          <p:nvPr/>
        </p:nvSpPr>
        <p:spPr>
          <a:xfrm>
            <a:off x="248690" y="138741"/>
            <a:ext cx="11559851" cy="1761977"/>
          </a:xfrm>
          <a:prstGeom prst="hexagon">
            <a:avLst/>
          </a:prstGeom>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r>
              <a:rPr lang="vi-VN" sz="4000" b="1" dirty="0">
                <a:solidFill>
                  <a:srgbClr val="FF0000"/>
                </a:solidFill>
                <a:latin typeface="Times New Roman" panose="02020603050405020304" pitchFamily="18" charset="0"/>
                <a:cs typeface="Times New Roman" panose="02020603050405020304" pitchFamily="18" charset="0"/>
              </a:rPr>
              <a:t>Câu 13</a:t>
            </a:r>
            <a:r>
              <a:rPr lang="vi-VN" sz="4000" dirty="0" smtClean="0">
                <a:solidFill>
                  <a:srgbClr val="FF0000"/>
                </a:solidFill>
                <a:latin typeface="Times New Roman" panose="02020603050405020304" pitchFamily="18" charset="0"/>
                <a:cs typeface="Times New Roman" panose="02020603050405020304" pitchFamily="18" charset="0"/>
              </a:rPr>
              <a:t>: </a:t>
            </a:r>
            <a:r>
              <a:rPr lang="vi-VN" sz="4000" dirty="0">
                <a:solidFill>
                  <a:srgbClr val="FF0000"/>
                </a:solidFill>
                <a:latin typeface="Times New Roman" panose="02020603050405020304" pitchFamily="18" charset="0"/>
                <a:cs typeface="Times New Roman" panose="02020603050405020304" pitchFamily="18" charset="0"/>
              </a:rPr>
              <a:t>Cho hình vẽ, có các tam giác vuông nào bằng nhau:</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180" name="Rectangle: Rounded Corners 174">
            <a:extLst>
              <a:ext uri="{FF2B5EF4-FFF2-40B4-BE49-F238E27FC236}">
                <a16:creationId xmlns:a16="http://schemas.microsoft.com/office/drawing/2014/main" id="{52691D40-8C0E-4667-A610-1C54EA7D9EE2}"/>
              </a:ext>
            </a:extLst>
          </p:cNvPr>
          <p:cNvSpPr/>
          <p:nvPr/>
        </p:nvSpPr>
        <p:spPr>
          <a:xfrm>
            <a:off x="9477986" y="5859821"/>
            <a:ext cx="2292627" cy="960191"/>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10</a:t>
            </a:r>
          </a:p>
        </p:txBody>
      </p:sp>
      <p:sp>
        <p:nvSpPr>
          <p:cNvPr id="181" name="Rectangle: Rounded Corners 175">
            <a:extLst>
              <a:ext uri="{FF2B5EF4-FFF2-40B4-BE49-F238E27FC236}">
                <a16:creationId xmlns:a16="http://schemas.microsoft.com/office/drawing/2014/main" id="{93E9F58F-BEA1-46C8-883A-2E2D092369EB}"/>
              </a:ext>
            </a:extLst>
          </p:cNvPr>
          <p:cNvSpPr/>
          <p:nvPr/>
        </p:nvSpPr>
        <p:spPr>
          <a:xfrm>
            <a:off x="9494045" y="5852728"/>
            <a:ext cx="2292627" cy="960191"/>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09</a:t>
            </a:r>
          </a:p>
        </p:txBody>
      </p:sp>
      <p:sp>
        <p:nvSpPr>
          <p:cNvPr id="182" name="Rectangle: Rounded Corners 176">
            <a:extLst>
              <a:ext uri="{FF2B5EF4-FFF2-40B4-BE49-F238E27FC236}">
                <a16:creationId xmlns:a16="http://schemas.microsoft.com/office/drawing/2014/main" id="{23D056EC-DD40-48B3-8FE2-2B7113C71C14}"/>
              </a:ext>
            </a:extLst>
          </p:cNvPr>
          <p:cNvSpPr/>
          <p:nvPr/>
        </p:nvSpPr>
        <p:spPr>
          <a:xfrm>
            <a:off x="9494426" y="5863719"/>
            <a:ext cx="2292627" cy="960191"/>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08</a:t>
            </a:r>
          </a:p>
        </p:txBody>
      </p:sp>
      <p:sp>
        <p:nvSpPr>
          <p:cNvPr id="183" name="Rectangle: Rounded Corners 177">
            <a:extLst>
              <a:ext uri="{FF2B5EF4-FFF2-40B4-BE49-F238E27FC236}">
                <a16:creationId xmlns:a16="http://schemas.microsoft.com/office/drawing/2014/main" id="{90370E08-2678-4A2F-B297-15FB23DDD29B}"/>
              </a:ext>
            </a:extLst>
          </p:cNvPr>
          <p:cNvSpPr/>
          <p:nvPr/>
        </p:nvSpPr>
        <p:spPr>
          <a:xfrm>
            <a:off x="9461927" y="5841737"/>
            <a:ext cx="2292627" cy="960191"/>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07</a:t>
            </a:r>
          </a:p>
        </p:txBody>
      </p:sp>
      <p:sp>
        <p:nvSpPr>
          <p:cNvPr id="184" name="Rectangle: Rounded Corners 178">
            <a:extLst>
              <a:ext uri="{FF2B5EF4-FFF2-40B4-BE49-F238E27FC236}">
                <a16:creationId xmlns:a16="http://schemas.microsoft.com/office/drawing/2014/main" id="{68B8FE45-45C7-4981-AAA5-E349D81F3027}"/>
              </a:ext>
            </a:extLst>
          </p:cNvPr>
          <p:cNvSpPr/>
          <p:nvPr/>
        </p:nvSpPr>
        <p:spPr>
          <a:xfrm>
            <a:off x="9494045" y="5823653"/>
            <a:ext cx="2292627" cy="960191"/>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06</a:t>
            </a:r>
          </a:p>
        </p:txBody>
      </p:sp>
      <p:sp>
        <p:nvSpPr>
          <p:cNvPr id="185" name="Rectangle: Rounded Corners 179">
            <a:extLst>
              <a:ext uri="{FF2B5EF4-FFF2-40B4-BE49-F238E27FC236}">
                <a16:creationId xmlns:a16="http://schemas.microsoft.com/office/drawing/2014/main" id="{3F153729-FDBD-4EB4-AE34-FE8FDA2B9D22}"/>
              </a:ext>
            </a:extLst>
          </p:cNvPr>
          <p:cNvSpPr/>
          <p:nvPr/>
        </p:nvSpPr>
        <p:spPr>
          <a:xfrm>
            <a:off x="9485340" y="5834891"/>
            <a:ext cx="2292627" cy="960191"/>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05</a:t>
            </a:r>
          </a:p>
        </p:txBody>
      </p:sp>
      <p:sp>
        <p:nvSpPr>
          <p:cNvPr id="186" name="Rectangle: Rounded Corners 180">
            <a:extLst>
              <a:ext uri="{FF2B5EF4-FFF2-40B4-BE49-F238E27FC236}">
                <a16:creationId xmlns:a16="http://schemas.microsoft.com/office/drawing/2014/main" id="{C504947B-95BA-4E4E-806B-E6908ED53E70}"/>
              </a:ext>
            </a:extLst>
          </p:cNvPr>
          <p:cNvSpPr/>
          <p:nvPr/>
        </p:nvSpPr>
        <p:spPr>
          <a:xfrm>
            <a:off x="9485339" y="5856558"/>
            <a:ext cx="2292627" cy="960191"/>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04</a:t>
            </a:r>
          </a:p>
        </p:txBody>
      </p:sp>
      <p:sp>
        <p:nvSpPr>
          <p:cNvPr id="187" name="Rectangle: Rounded Corners 181">
            <a:extLst>
              <a:ext uri="{FF2B5EF4-FFF2-40B4-BE49-F238E27FC236}">
                <a16:creationId xmlns:a16="http://schemas.microsoft.com/office/drawing/2014/main" id="{FA2AE9AA-DF6C-4198-8070-BE28C33BC93B}"/>
              </a:ext>
            </a:extLst>
          </p:cNvPr>
          <p:cNvSpPr/>
          <p:nvPr/>
        </p:nvSpPr>
        <p:spPr>
          <a:xfrm>
            <a:off x="9477986" y="5866913"/>
            <a:ext cx="2292627" cy="960191"/>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03</a:t>
            </a:r>
          </a:p>
        </p:txBody>
      </p:sp>
      <p:sp>
        <p:nvSpPr>
          <p:cNvPr id="188" name="Rectangle: Rounded Corners 182">
            <a:extLst>
              <a:ext uri="{FF2B5EF4-FFF2-40B4-BE49-F238E27FC236}">
                <a16:creationId xmlns:a16="http://schemas.microsoft.com/office/drawing/2014/main" id="{5574E918-FCCF-4F5A-8338-F0195D48D322}"/>
              </a:ext>
            </a:extLst>
          </p:cNvPr>
          <p:cNvSpPr/>
          <p:nvPr/>
        </p:nvSpPr>
        <p:spPr>
          <a:xfrm>
            <a:off x="9518151" y="5846153"/>
            <a:ext cx="2212295" cy="960191"/>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02</a:t>
            </a:r>
          </a:p>
        </p:txBody>
      </p:sp>
      <p:sp>
        <p:nvSpPr>
          <p:cNvPr id="189" name="Rectangle: Rounded Corners 183">
            <a:extLst>
              <a:ext uri="{FF2B5EF4-FFF2-40B4-BE49-F238E27FC236}">
                <a16:creationId xmlns:a16="http://schemas.microsoft.com/office/drawing/2014/main" id="{84498586-260B-44AC-9119-279CD8106F7A}"/>
              </a:ext>
            </a:extLst>
          </p:cNvPr>
          <p:cNvSpPr/>
          <p:nvPr/>
        </p:nvSpPr>
        <p:spPr>
          <a:xfrm>
            <a:off x="9482944" y="5848830"/>
            <a:ext cx="2292627" cy="960191"/>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01</a:t>
            </a:r>
          </a:p>
        </p:txBody>
      </p:sp>
      <p:sp>
        <p:nvSpPr>
          <p:cNvPr id="190" name="Rectangle: Rounded Corners 184">
            <a:extLst>
              <a:ext uri="{FF2B5EF4-FFF2-40B4-BE49-F238E27FC236}">
                <a16:creationId xmlns:a16="http://schemas.microsoft.com/office/drawing/2014/main" id="{07059D34-D489-4C48-9C01-029A2E8240D4}"/>
              </a:ext>
            </a:extLst>
          </p:cNvPr>
          <p:cNvSpPr/>
          <p:nvPr/>
        </p:nvSpPr>
        <p:spPr>
          <a:xfrm>
            <a:off x="9469280" y="5826916"/>
            <a:ext cx="2292627" cy="960191"/>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00</a:t>
            </a:r>
          </a:p>
        </p:txBody>
      </p:sp>
      <p:sp>
        <p:nvSpPr>
          <p:cNvPr id="191" name="Rectangle: Rounded Corners 186">
            <a:extLst>
              <a:ext uri="{FF2B5EF4-FFF2-40B4-BE49-F238E27FC236}">
                <a16:creationId xmlns:a16="http://schemas.microsoft.com/office/drawing/2014/main" id="{09BD8570-F3EE-4550-91DC-3636FF64E440}"/>
              </a:ext>
            </a:extLst>
          </p:cNvPr>
          <p:cNvSpPr/>
          <p:nvPr/>
        </p:nvSpPr>
        <p:spPr>
          <a:xfrm>
            <a:off x="9469280" y="5844932"/>
            <a:ext cx="2339261" cy="960191"/>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HẾT GIỜ</a:t>
            </a:r>
          </a:p>
        </p:txBody>
      </p:sp>
      <p:sp>
        <p:nvSpPr>
          <p:cNvPr id="199" name="Choice_C"/>
          <p:cNvSpPr/>
          <p:nvPr/>
        </p:nvSpPr>
        <p:spPr>
          <a:xfrm>
            <a:off x="472833" y="3390507"/>
            <a:ext cx="4062708" cy="1005840"/>
          </a:xfrm>
          <a:prstGeom prst="hexagon">
            <a:avLst/>
          </a:prstGeom>
          <a:solidFill>
            <a:srgbClr val="FF66FF"/>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a:solidFill>
                  <a:srgbClr val="0000FF"/>
                </a:solidFill>
              </a:rPr>
              <a:t>B. </a:t>
            </a:r>
            <a:r>
              <a:rPr lang="en-US" sz="3200" dirty="0">
                <a:solidFill>
                  <a:schemeClr val="tx1"/>
                </a:solidFill>
                <a:latin typeface="Times New Roman" panose="02020603050405020304" pitchFamily="18" charset="0"/>
                <a:cs typeface="Times New Roman" panose="02020603050405020304" pitchFamily="18" charset="0"/>
              </a:rPr>
              <a:t>ΔABH=</a:t>
            </a:r>
            <a:r>
              <a:rPr lang="el-GR" sz="3200" dirty="0">
                <a:solidFill>
                  <a:schemeClr val="tx1"/>
                </a:solidFill>
                <a:latin typeface="Times New Roman" panose="02020603050405020304" pitchFamily="18" charset="0"/>
                <a:cs typeface="Times New Roman" panose="02020603050405020304" pitchFamily="18" charset="0"/>
              </a:rPr>
              <a:t>Δ</a:t>
            </a:r>
            <a:r>
              <a:rPr lang="en-US" sz="3200" dirty="0">
                <a:solidFill>
                  <a:schemeClr val="tx1"/>
                </a:solidFill>
                <a:latin typeface="Times New Roman" panose="02020603050405020304" pitchFamily="18" charset="0"/>
                <a:cs typeface="Times New Roman" panose="02020603050405020304" pitchFamily="18" charset="0"/>
              </a:rPr>
              <a:t>CBH</a:t>
            </a:r>
            <a:endParaRPr lang="en-US" sz="3200" dirty="0">
              <a:solidFill>
                <a:schemeClr val="tx1"/>
              </a:solidFill>
            </a:endParaRPr>
          </a:p>
        </p:txBody>
      </p:sp>
      <p:pic>
        <p:nvPicPr>
          <p:cNvPr id="1026" name="Picture 89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18843" y="2296175"/>
            <a:ext cx="3843084" cy="3253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61146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ircle(in)">
                                      <p:cBhvr>
                                        <p:cTn id="28" dur="2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circle(in)">
                                      <p:cBhvr>
                                        <p:cTn id="33" dur="2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999"/>
                                          </p:stCondLst>
                                        </p:cTn>
                                        <p:tgtEl>
                                          <p:spTgt spid="21"/>
                                        </p:tgtEl>
                                        <p:attrNameLst>
                                          <p:attrName>style.visibility</p:attrName>
                                        </p:attrNameLst>
                                      </p:cBhvr>
                                      <p:to>
                                        <p:strVal val="visible"/>
                                      </p:to>
                                    </p:set>
                                  </p:childTnLst>
                                </p:cTn>
                              </p:par>
                            </p:childTnLst>
                          </p:cTn>
                        </p:par>
                        <p:par>
                          <p:cTn id="38" fill="hold">
                            <p:stCondLst>
                              <p:cond delay="1000"/>
                            </p:stCondLst>
                            <p:childTnLst>
                              <p:par>
                                <p:cTn id="39" presetID="1" presetClass="entr" presetSubtype="0" fill="hold" grpId="0" nodeType="afterEffect">
                                  <p:stCondLst>
                                    <p:cond delay="1000"/>
                                  </p:stCondLst>
                                  <p:childTnLst>
                                    <p:set>
                                      <p:cBhvr>
                                        <p:cTn id="40" dur="1" fill="hold">
                                          <p:stCondLst>
                                            <p:cond delay="19999"/>
                                          </p:stCondLst>
                                        </p:cTn>
                                        <p:tgtEl>
                                          <p:spTgt spid="180"/>
                                        </p:tgtEl>
                                        <p:attrNameLst>
                                          <p:attrName>style.visibility</p:attrName>
                                        </p:attrNameLst>
                                      </p:cBhvr>
                                      <p:to>
                                        <p:strVal val="visible"/>
                                      </p:to>
                                    </p:set>
                                  </p:childTnLst>
                                </p:cTn>
                              </p:par>
                            </p:childTnLst>
                          </p:cTn>
                        </p:par>
                        <p:par>
                          <p:cTn id="41" fill="hold">
                            <p:stCondLst>
                              <p:cond delay="22000"/>
                            </p:stCondLst>
                            <p:childTnLst>
                              <p:par>
                                <p:cTn id="42" presetID="1" presetClass="entr" presetSubtype="0" fill="hold" grpId="0" nodeType="afterEffect">
                                  <p:stCondLst>
                                    <p:cond delay="1000"/>
                                  </p:stCondLst>
                                  <p:childTnLst>
                                    <p:set>
                                      <p:cBhvr>
                                        <p:cTn id="43" dur="1" fill="hold">
                                          <p:stCondLst>
                                            <p:cond delay="9"/>
                                          </p:stCondLst>
                                        </p:cTn>
                                        <p:tgtEl>
                                          <p:spTgt spid="181"/>
                                        </p:tgtEl>
                                        <p:attrNameLst>
                                          <p:attrName>style.visibility</p:attrName>
                                        </p:attrNameLst>
                                      </p:cBhvr>
                                      <p:to>
                                        <p:strVal val="visible"/>
                                      </p:to>
                                    </p:set>
                                  </p:childTnLst>
                                </p:cTn>
                              </p:par>
                            </p:childTnLst>
                          </p:cTn>
                        </p:par>
                        <p:par>
                          <p:cTn id="44" fill="hold">
                            <p:stCondLst>
                              <p:cond delay="23010"/>
                            </p:stCondLst>
                            <p:childTnLst>
                              <p:par>
                                <p:cTn id="45" presetID="1" presetClass="entr" presetSubtype="0" fill="hold" grpId="0" nodeType="afterEffect">
                                  <p:stCondLst>
                                    <p:cond delay="1000"/>
                                  </p:stCondLst>
                                  <p:childTnLst>
                                    <p:set>
                                      <p:cBhvr>
                                        <p:cTn id="46" dur="1" fill="hold">
                                          <p:stCondLst>
                                            <p:cond delay="9"/>
                                          </p:stCondLst>
                                        </p:cTn>
                                        <p:tgtEl>
                                          <p:spTgt spid="182"/>
                                        </p:tgtEl>
                                        <p:attrNameLst>
                                          <p:attrName>style.visibility</p:attrName>
                                        </p:attrNameLst>
                                      </p:cBhvr>
                                      <p:to>
                                        <p:strVal val="visible"/>
                                      </p:to>
                                    </p:set>
                                  </p:childTnLst>
                                </p:cTn>
                              </p:par>
                            </p:childTnLst>
                          </p:cTn>
                        </p:par>
                        <p:par>
                          <p:cTn id="47" fill="hold">
                            <p:stCondLst>
                              <p:cond delay="24020"/>
                            </p:stCondLst>
                            <p:childTnLst>
                              <p:par>
                                <p:cTn id="48" presetID="1" presetClass="entr" presetSubtype="0" fill="hold" grpId="0" nodeType="afterEffect">
                                  <p:stCondLst>
                                    <p:cond delay="1000"/>
                                  </p:stCondLst>
                                  <p:childTnLst>
                                    <p:set>
                                      <p:cBhvr>
                                        <p:cTn id="49" dur="1" fill="hold">
                                          <p:stCondLst>
                                            <p:cond delay="9"/>
                                          </p:stCondLst>
                                        </p:cTn>
                                        <p:tgtEl>
                                          <p:spTgt spid="183"/>
                                        </p:tgtEl>
                                        <p:attrNameLst>
                                          <p:attrName>style.visibility</p:attrName>
                                        </p:attrNameLst>
                                      </p:cBhvr>
                                      <p:to>
                                        <p:strVal val="visible"/>
                                      </p:to>
                                    </p:set>
                                  </p:childTnLst>
                                </p:cTn>
                              </p:par>
                            </p:childTnLst>
                          </p:cTn>
                        </p:par>
                        <p:par>
                          <p:cTn id="50" fill="hold">
                            <p:stCondLst>
                              <p:cond delay="25030"/>
                            </p:stCondLst>
                            <p:childTnLst>
                              <p:par>
                                <p:cTn id="51" presetID="1" presetClass="entr" presetSubtype="0" fill="hold" grpId="0" nodeType="afterEffect">
                                  <p:stCondLst>
                                    <p:cond delay="1000"/>
                                  </p:stCondLst>
                                  <p:childTnLst>
                                    <p:set>
                                      <p:cBhvr>
                                        <p:cTn id="52" dur="1" fill="hold">
                                          <p:stCondLst>
                                            <p:cond delay="9"/>
                                          </p:stCondLst>
                                        </p:cTn>
                                        <p:tgtEl>
                                          <p:spTgt spid="184"/>
                                        </p:tgtEl>
                                        <p:attrNameLst>
                                          <p:attrName>style.visibility</p:attrName>
                                        </p:attrNameLst>
                                      </p:cBhvr>
                                      <p:to>
                                        <p:strVal val="visible"/>
                                      </p:to>
                                    </p:set>
                                  </p:childTnLst>
                                </p:cTn>
                              </p:par>
                            </p:childTnLst>
                          </p:cTn>
                        </p:par>
                        <p:par>
                          <p:cTn id="53" fill="hold">
                            <p:stCondLst>
                              <p:cond delay="26040"/>
                            </p:stCondLst>
                            <p:childTnLst>
                              <p:par>
                                <p:cTn id="54" presetID="1" presetClass="entr" presetSubtype="0" fill="hold" grpId="0" nodeType="afterEffect">
                                  <p:stCondLst>
                                    <p:cond delay="1000"/>
                                  </p:stCondLst>
                                  <p:childTnLst>
                                    <p:set>
                                      <p:cBhvr>
                                        <p:cTn id="55" dur="1" fill="hold">
                                          <p:stCondLst>
                                            <p:cond delay="9"/>
                                          </p:stCondLst>
                                        </p:cTn>
                                        <p:tgtEl>
                                          <p:spTgt spid="185"/>
                                        </p:tgtEl>
                                        <p:attrNameLst>
                                          <p:attrName>style.visibility</p:attrName>
                                        </p:attrNameLst>
                                      </p:cBhvr>
                                      <p:to>
                                        <p:strVal val="visible"/>
                                      </p:to>
                                    </p:set>
                                  </p:childTnLst>
                                </p:cTn>
                              </p:par>
                            </p:childTnLst>
                          </p:cTn>
                        </p:par>
                        <p:par>
                          <p:cTn id="56" fill="hold">
                            <p:stCondLst>
                              <p:cond delay="27050"/>
                            </p:stCondLst>
                            <p:childTnLst>
                              <p:par>
                                <p:cTn id="57" presetID="1" presetClass="entr" presetSubtype="0" fill="hold" grpId="0" nodeType="afterEffect">
                                  <p:stCondLst>
                                    <p:cond delay="1000"/>
                                  </p:stCondLst>
                                  <p:childTnLst>
                                    <p:set>
                                      <p:cBhvr>
                                        <p:cTn id="58" dur="1" fill="hold">
                                          <p:stCondLst>
                                            <p:cond delay="9"/>
                                          </p:stCondLst>
                                        </p:cTn>
                                        <p:tgtEl>
                                          <p:spTgt spid="186"/>
                                        </p:tgtEl>
                                        <p:attrNameLst>
                                          <p:attrName>style.visibility</p:attrName>
                                        </p:attrNameLst>
                                      </p:cBhvr>
                                      <p:to>
                                        <p:strVal val="visible"/>
                                      </p:to>
                                    </p:set>
                                  </p:childTnLst>
                                </p:cTn>
                              </p:par>
                            </p:childTnLst>
                          </p:cTn>
                        </p:par>
                        <p:par>
                          <p:cTn id="59" fill="hold">
                            <p:stCondLst>
                              <p:cond delay="28060"/>
                            </p:stCondLst>
                            <p:childTnLst>
                              <p:par>
                                <p:cTn id="60" presetID="1" presetClass="entr" presetSubtype="0" fill="hold" grpId="0" nodeType="afterEffect">
                                  <p:stCondLst>
                                    <p:cond delay="1000"/>
                                  </p:stCondLst>
                                  <p:childTnLst>
                                    <p:set>
                                      <p:cBhvr>
                                        <p:cTn id="61" dur="1" fill="hold">
                                          <p:stCondLst>
                                            <p:cond delay="9"/>
                                          </p:stCondLst>
                                        </p:cTn>
                                        <p:tgtEl>
                                          <p:spTgt spid="187"/>
                                        </p:tgtEl>
                                        <p:attrNameLst>
                                          <p:attrName>style.visibility</p:attrName>
                                        </p:attrNameLst>
                                      </p:cBhvr>
                                      <p:to>
                                        <p:strVal val="visible"/>
                                      </p:to>
                                    </p:set>
                                  </p:childTnLst>
                                </p:cTn>
                              </p:par>
                            </p:childTnLst>
                          </p:cTn>
                        </p:par>
                        <p:par>
                          <p:cTn id="62" fill="hold">
                            <p:stCondLst>
                              <p:cond delay="29070"/>
                            </p:stCondLst>
                            <p:childTnLst>
                              <p:par>
                                <p:cTn id="63" presetID="1" presetClass="entr" presetSubtype="0" fill="hold" grpId="0" nodeType="afterEffect">
                                  <p:stCondLst>
                                    <p:cond delay="1000"/>
                                  </p:stCondLst>
                                  <p:childTnLst>
                                    <p:set>
                                      <p:cBhvr>
                                        <p:cTn id="64" dur="1" fill="hold">
                                          <p:stCondLst>
                                            <p:cond delay="9"/>
                                          </p:stCondLst>
                                        </p:cTn>
                                        <p:tgtEl>
                                          <p:spTgt spid="188"/>
                                        </p:tgtEl>
                                        <p:attrNameLst>
                                          <p:attrName>style.visibility</p:attrName>
                                        </p:attrNameLst>
                                      </p:cBhvr>
                                      <p:to>
                                        <p:strVal val="visible"/>
                                      </p:to>
                                    </p:set>
                                  </p:childTnLst>
                                </p:cTn>
                              </p:par>
                            </p:childTnLst>
                          </p:cTn>
                        </p:par>
                        <p:par>
                          <p:cTn id="65" fill="hold">
                            <p:stCondLst>
                              <p:cond delay="30080"/>
                            </p:stCondLst>
                            <p:childTnLst>
                              <p:par>
                                <p:cTn id="66" presetID="1" presetClass="entr" presetSubtype="0" fill="hold" grpId="0" nodeType="afterEffect">
                                  <p:stCondLst>
                                    <p:cond delay="1000"/>
                                  </p:stCondLst>
                                  <p:childTnLst>
                                    <p:set>
                                      <p:cBhvr>
                                        <p:cTn id="67" dur="1" fill="hold">
                                          <p:stCondLst>
                                            <p:cond delay="9"/>
                                          </p:stCondLst>
                                        </p:cTn>
                                        <p:tgtEl>
                                          <p:spTgt spid="189"/>
                                        </p:tgtEl>
                                        <p:attrNameLst>
                                          <p:attrName>style.visibility</p:attrName>
                                        </p:attrNameLst>
                                      </p:cBhvr>
                                      <p:to>
                                        <p:strVal val="visible"/>
                                      </p:to>
                                    </p:set>
                                  </p:childTnLst>
                                </p:cTn>
                              </p:par>
                            </p:childTnLst>
                          </p:cTn>
                        </p:par>
                        <p:par>
                          <p:cTn id="68" fill="hold">
                            <p:stCondLst>
                              <p:cond delay="31090"/>
                            </p:stCondLst>
                            <p:childTnLst>
                              <p:par>
                                <p:cTn id="69" presetID="1" presetClass="entr" presetSubtype="0" fill="hold" grpId="0" nodeType="afterEffect">
                                  <p:stCondLst>
                                    <p:cond delay="1000"/>
                                  </p:stCondLst>
                                  <p:childTnLst>
                                    <p:set>
                                      <p:cBhvr>
                                        <p:cTn id="70" dur="1" fill="hold">
                                          <p:stCondLst>
                                            <p:cond delay="9"/>
                                          </p:stCondLst>
                                        </p:cTn>
                                        <p:tgtEl>
                                          <p:spTgt spid="190"/>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3" name="click.wav"/>
                                        </p:tgtEl>
                                      </p:cMediaNode>
                                    </p:audio>
                                  </p:subTnLst>
                                </p:cTn>
                              </p:par>
                            </p:childTnLst>
                          </p:cTn>
                        </p:par>
                        <p:par>
                          <p:cTn id="71" fill="hold">
                            <p:stCondLst>
                              <p:cond delay="32100"/>
                            </p:stCondLst>
                            <p:childTnLst>
                              <p:par>
                                <p:cTn id="72" presetID="1" presetClass="entr" presetSubtype="0" fill="hold" grpId="0" nodeType="afterEffect">
                                  <p:stCondLst>
                                    <p:cond delay="1000"/>
                                  </p:stCondLst>
                                  <p:childTnLst>
                                    <p:set>
                                      <p:cBhvr>
                                        <p:cTn id="73" dur="1" fill="hold">
                                          <p:stCondLst>
                                            <p:cond delay="9"/>
                                          </p:stCondLst>
                                        </p:cTn>
                                        <p:tgtEl>
                                          <p:spTgt spid="191"/>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4" name="alarm clock.wav"/>
                                        </p:tgtEl>
                                      </p:cMediaNode>
                                    </p:audio>
                                  </p:sub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autoUpdateAnimBg="0"/>
      <p:bldP spid="6" grpId="0" animBg="1"/>
      <p:bldP spid="5" grpId="0" animBg="1"/>
      <p:bldP spid="7" grpId="0" animBg="1"/>
      <p:bldP spid="4" grpId="0" animBg="1"/>
      <p:bldP spid="8" grpId="0" animBg="1" autoUpdateAnimBg="0"/>
      <p:bldP spid="180" grpId="0" animBg="1" autoUpdateAnimBg="0"/>
      <p:bldP spid="181" grpId="0" animBg="1" autoUpdateAnimBg="0"/>
      <p:bldP spid="182" grpId="0" animBg="1" autoUpdateAnimBg="0"/>
      <p:bldP spid="183" grpId="0" animBg="1" autoUpdateAnimBg="0"/>
      <p:bldP spid="184" grpId="0" animBg="1" autoUpdateAnimBg="0"/>
      <p:bldP spid="185" grpId="0" animBg="1" autoUpdateAnimBg="0"/>
      <p:bldP spid="186" grpId="0" animBg="1" autoUpdateAnimBg="0"/>
      <p:bldP spid="187" grpId="0" animBg="1" autoUpdateAnimBg="0"/>
      <p:bldP spid="188" grpId="0" animBg="1" autoUpdateAnimBg="0"/>
      <p:bldP spid="189" grpId="0" animBg="1" autoUpdateAnimBg="0"/>
      <p:bldP spid="190" grpId="0" animBg="1" autoUpdateAnimBg="0"/>
      <p:bldP spid="191" grpId="0" animBg="1"/>
      <p:bldP spid="1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174">
            <a:extLst>
              <a:ext uri="{FF2B5EF4-FFF2-40B4-BE49-F238E27FC236}">
                <a16:creationId xmlns:a16="http://schemas.microsoft.com/office/drawing/2014/main" id="{52691D40-8C0E-4667-A610-1C54EA7D9EE2}"/>
              </a:ext>
            </a:extLst>
          </p:cNvPr>
          <p:cNvSpPr/>
          <p:nvPr/>
        </p:nvSpPr>
        <p:spPr>
          <a:xfrm>
            <a:off x="7126015" y="5932925"/>
            <a:ext cx="2292627" cy="9470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a:t>
            </a:r>
            <a:r>
              <a:rPr lang="en-US" sz="5400" b="1" dirty="0" smtClean="0">
                <a:latin typeface="Times New Roman" panose="02020603050405020304" pitchFamily="18" charset="0"/>
                <a:cs typeface="Times New Roman" panose="02020603050405020304" pitchFamily="18" charset="0"/>
              </a:rPr>
              <a:t>30</a:t>
            </a:r>
            <a:endParaRPr lang="en-US" sz="5400" b="1" dirty="0">
              <a:latin typeface="Times New Roman" panose="02020603050405020304" pitchFamily="18" charset="0"/>
              <a:cs typeface="Times New Roman" panose="02020603050405020304" pitchFamily="18" charset="0"/>
            </a:endParaRPr>
          </a:p>
        </p:txBody>
      </p:sp>
      <p:sp>
        <p:nvSpPr>
          <p:cNvPr id="6" name="Choice_D"/>
          <p:cNvSpPr/>
          <p:nvPr/>
        </p:nvSpPr>
        <p:spPr>
          <a:xfrm>
            <a:off x="278056" y="5357352"/>
            <a:ext cx="4040839"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rgbClr val="0000FF"/>
                </a:solidFill>
              </a:rPr>
              <a:t>D</a:t>
            </a:r>
            <a:r>
              <a:rPr lang="en-US" sz="3200" dirty="0" smtClean="0">
                <a:solidFill>
                  <a:schemeClr val="tx1"/>
                </a:solidFill>
              </a:rPr>
              <a:t>. </a:t>
            </a:r>
            <a:r>
              <a:rPr lang="en-US" sz="3200" dirty="0">
                <a:solidFill>
                  <a:schemeClr val="tx1"/>
                </a:solidFill>
                <a:latin typeface="Times New Roman" panose="02020603050405020304" pitchFamily="18" charset="0"/>
                <a:cs typeface="Times New Roman" panose="02020603050405020304" pitchFamily="18" charset="0"/>
              </a:rPr>
              <a:t>AC = AE</a:t>
            </a:r>
            <a:endParaRPr lang="en-US" sz="3200" dirty="0">
              <a:solidFill>
                <a:schemeClr val="tx1"/>
              </a:solidFill>
            </a:endParaRPr>
          </a:p>
        </p:txBody>
      </p:sp>
      <mc:AlternateContent xmlns:mc="http://schemas.openxmlformats.org/markup-compatibility/2006" xmlns:a14="http://schemas.microsoft.com/office/drawing/2010/main">
        <mc:Choice Requires="a14">
          <p:sp>
            <p:nvSpPr>
              <p:cNvPr id="5" name="Choice_C"/>
              <p:cNvSpPr/>
              <p:nvPr/>
            </p:nvSpPr>
            <p:spPr>
              <a:xfrm>
                <a:off x="278055" y="4230997"/>
                <a:ext cx="4040839"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rgbClr val="0000FF"/>
                    </a:solidFill>
                  </a:rPr>
                  <a:t>C.</a:t>
                </a:r>
                <a:r>
                  <a:rPr lang="en-US" sz="3200" b="1" dirty="0" smtClean="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200" i="1" smtClean="0">
                            <a:solidFill>
                              <a:schemeClr val="tx1"/>
                            </a:solidFill>
                            <a:latin typeface="Cambria Math" panose="02040503050406030204" pitchFamily="18" charset="0"/>
                            <a:cs typeface="Times New Roman" panose="02020603050405020304" pitchFamily="18" charset="0"/>
                          </a:rPr>
                        </m:ctrlPr>
                      </m:accPr>
                      <m:e>
                        <m:r>
                          <m:rPr>
                            <m:sty m:val="p"/>
                          </m:rPr>
                          <a:rPr lang="en-US" sz="3200" b="0" i="0" smtClean="0">
                            <a:solidFill>
                              <a:schemeClr val="tx1"/>
                            </a:solidFill>
                            <a:latin typeface="Cambria Math" panose="02040503050406030204" pitchFamily="18" charset="0"/>
                            <a:cs typeface="Times New Roman" panose="02020603050405020304" pitchFamily="18" charset="0"/>
                          </a:rPr>
                          <m:t>BCA</m:t>
                        </m:r>
                      </m:e>
                    </m:acc>
                    <m:r>
                      <a:rPr lang="en-US" sz="3200" b="0" i="0" smtClean="0">
                        <a:solidFill>
                          <a:schemeClr val="tx1"/>
                        </a:solidFill>
                        <a:latin typeface="Cambria Math" panose="02040503050406030204" pitchFamily="18" charset="0"/>
                        <a:cs typeface="Times New Roman" panose="02020603050405020304" pitchFamily="18" charset="0"/>
                      </a:rPr>
                      <m:t>=</m:t>
                    </m:r>
                    <m:acc>
                      <m:accPr>
                        <m:chr m:val="̂"/>
                        <m:ctrlPr>
                          <a:rPr lang="en-US" sz="3200" i="1" smtClean="0">
                            <a:solidFill>
                              <a:schemeClr val="tx1"/>
                            </a:solidFill>
                            <a:latin typeface="Cambria Math" panose="02040503050406030204" pitchFamily="18" charset="0"/>
                            <a:cs typeface="Times New Roman" panose="02020603050405020304" pitchFamily="18" charset="0"/>
                          </a:rPr>
                        </m:ctrlPr>
                      </m:accPr>
                      <m:e>
                        <m:r>
                          <m:rPr>
                            <m:sty m:val="p"/>
                          </m:rPr>
                          <a:rPr lang="en-US" sz="3200" b="0" i="0" smtClean="0">
                            <a:solidFill>
                              <a:schemeClr val="tx1"/>
                            </a:solidFill>
                            <a:latin typeface="Cambria Math" panose="02040503050406030204" pitchFamily="18" charset="0"/>
                            <a:cs typeface="Times New Roman" panose="02020603050405020304" pitchFamily="18" charset="0"/>
                          </a:rPr>
                          <m:t>DEA</m:t>
                        </m:r>
                      </m:e>
                    </m:acc>
                  </m:oMath>
                </a14:m>
                <a:endParaRPr lang="en-US" sz="3200" dirty="0">
                  <a:solidFill>
                    <a:schemeClr val="tx1"/>
                  </a:solidFill>
                </a:endParaRPr>
              </a:p>
            </p:txBody>
          </p:sp>
        </mc:Choice>
        <mc:Fallback xmlns="">
          <p:sp>
            <p:nvSpPr>
              <p:cNvPr id="5" name="Choice_C"/>
              <p:cNvSpPr>
                <a:spLocks noRot="1" noChangeAspect="1" noMove="1" noResize="1" noEditPoints="1" noAdjustHandles="1" noChangeArrowheads="1" noChangeShapeType="1" noTextEdit="1"/>
              </p:cNvSpPr>
              <p:nvPr/>
            </p:nvSpPr>
            <p:spPr>
              <a:xfrm>
                <a:off x="278055" y="4230997"/>
                <a:ext cx="4040839" cy="1005840"/>
              </a:xfrm>
              <a:prstGeom prst="hexagon">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hoice_B"/>
              <p:cNvSpPr/>
              <p:nvPr/>
            </p:nvSpPr>
            <p:spPr>
              <a:xfrm>
                <a:off x="256558" y="3140073"/>
                <a:ext cx="4062336"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rgbClr val="0000FF"/>
                    </a:solidFill>
                  </a:rPr>
                  <a:t>B. </a:t>
                </a:r>
                <a14:m>
                  <m:oMath xmlns:m="http://schemas.openxmlformats.org/officeDocument/2006/math">
                    <m:acc>
                      <m:accPr>
                        <m:chr m:val="̂"/>
                        <m:ctrlPr>
                          <a:rPr lang="en-US" sz="3200" i="1" smtClean="0">
                            <a:solidFill>
                              <a:schemeClr val="tx1"/>
                            </a:solidFill>
                            <a:latin typeface="Cambria Math" panose="02040503050406030204" pitchFamily="18" charset="0"/>
                          </a:rPr>
                        </m:ctrlPr>
                      </m:accPr>
                      <m:e>
                        <m:r>
                          <a:rPr lang="en-US" sz="3200" b="0" i="1" smtClean="0">
                            <a:solidFill>
                              <a:schemeClr val="tx1"/>
                            </a:solidFill>
                            <a:latin typeface="Cambria Math" panose="02040503050406030204" pitchFamily="18" charset="0"/>
                          </a:rPr>
                          <m:t>𝐵𝐶𝐴</m:t>
                        </m:r>
                      </m:e>
                    </m:acc>
                    <m:r>
                      <a:rPr lang="en-US" sz="3200" b="0" i="1" smtClean="0">
                        <a:solidFill>
                          <a:schemeClr val="tx1"/>
                        </a:solidFill>
                        <a:latin typeface="Cambria Math" panose="02040503050406030204" pitchFamily="18" charset="0"/>
                      </a:rPr>
                      <m:t>=</m:t>
                    </m:r>
                    <m:acc>
                      <m:accPr>
                        <m:chr m:val="̂"/>
                        <m:ctrlPr>
                          <a:rPr lang="en-US" sz="3200" i="1" smtClean="0">
                            <a:solidFill>
                              <a:schemeClr val="tx1"/>
                            </a:solidFill>
                            <a:latin typeface="Cambria Math" panose="02040503050406030204" pitchFamily="18" charset="0"/>
                          </a:rPr>
                        </m:ctrlPr>
                      </m:accPr>
                      <m:e>
                        <m:r>
                          <a:rPr lang="en-US" sz="3200" b="0" i="1" smtClean="0">
                            <a:solidFill>
                              <a:schemeClr val="tx1"/>
                            </a:solidFill>
                            <a:latin typeface="Cambria Math" panose="02040503050406030204" pitchFamily="18" charset="0"/>
                          </a:rPr>
                          <m:t>𝐴𝐸𝐷</m:t>
                        </m:r>
                      </m:e>
                    </m:acc>
                  </m:oMath>
                </a14:m>
                <a:r>
                  <a:rPr lang="en-US" sz="3200" dirty="0" smtClean="0">
                    <a:solidFill>
                      <a:schemeClr val="tx1"/>
                    </a:solidFill>
                  </a:rPr>
                  <a:t> </a:t>
                </a:r>
                <a:endParaRPr lang="en-US" sz="3200" dirty="0">
                  <a:solidFill>
                    <a:schemeClr val="tx1"/>
                  </a:solidFill>
                </a:endParaRPr>
              </a:p>
            </p:txBody>
          </p:sp>
        </mc:Choice>
        <mc:Fallback xmlns="">
          <p:sp>
            <p:nvSpPr>
              <p:cNvPr id="7" name="Choice_B"/>
              <p:cNvSpPr>
                <a:spLocks noRot="1" noChangeAspect="1" noMove="1" noResize="1" noEditPoints="1" noAdjustHandles="1" noChangeArrowheads="1" noChangeShapeType="1" noTextEdit="1"/>
              </p:cNvSpPr>
              <p:nvPr/>
            </p:nvSpPr>
            <p:spPr>
              <a:xfrm>
                <a:off x="256558" y="3140073"/>
                <a:ext cx="4062336" cy="1005840"/>
              </a:xfrm>
              <a:prstGeom prst="hexagon">
                <a:avLst/>
              </a:prstGeom>
              <a:blipFill>
                <a:blip r:embed="rId6"/>
                <a:stretch>
                  <a:fillRect/>
                </a:stretch>
              </a:blipFill>
              <a:ln>
                <a:noFill/>
              </a:ln>
            </p:spPr>
            <p:txBody>
              <a:bodyPr/>
              <a:lstStyle/>
              <a:p>
                <a:r>
                  <a:rPr lang="en-US">
                    <a:noFill/>
                  </a:rPr>
                  <a:t> </a:t>
                </a:r>
              </a:p>
            </p:txBody>
          </p:sp>
        </mc:Fallback>
      </mc:AlternateContent>
      <p:sp>
        <p:nvSpPr>
          <p:cNvPr id="4" name="Choice_A"/>
          <p:cNvSpPr/>
          <p:nvPr/>
        </p:nvSpPr>
        <p:spPr>
          <a:xfrm>
            <a:off x="235062" y="2079618"/>
            <a:ext cx="4062336"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rgbClr val="0000FF"/>
                </a:solidFill>
              </a:rPr>
              <a:t>A</a:t>
            </a:r>
            <a:r>
              <a:rPr lang="en-US" sz="3200" dirty="0" smtClean="0">
                <a:solidFill>
                  <a:schemeClr val="tx1"/>
                </a:solidFill>
              </a:rPr>
              <a:t>.</a:t>
            </a:r>
            <a:r>
              <a:rPr lang="en-US" sz="3200" dirty="0">
                <a:solidFill>
                  <a:schemeClr val="tx1"/>
                </a:solidFill>
              </a:rPr>
              <a:t> </a:t>
            </a:r>
            <a:r>
              <a:rPr lang="en-US" sz="3200" dirty="0">
                <a:solidFill>
                  <a:schemeClr val="tx1"/>
                </a:solidFill>
                <a:latin typeface="Times New Roman" panose="02020603050405020304" pitchFamily="18" charset="0"/>
                <a:cs typeface="Times New Roman" panose="02020603050405020304" pitchFamily="18" charset="0"/>
              </a:rPr>
              <a:t>AB = AD</a:t>
            </a:r>
            <a:endParaRPr lang="en-US" sz="3200" dirty="0">
              <a:solidFill>
                <a:schemeClr val="tx1"/>
              </a:solidFill>
            </a:endParaRPr>
          </a:p>
        </p:txBody>
      </p:sp>
      <p:sp>
        <p:nvSpPr>
          <p:cNvPr id="8" name="Question"/>
          <p:cNvSpPr/>
          <p:nvPr/>
        </p:nvSpPr>
        <p:spPr>
          <a:xfrm>
            <a:off x="0" y="138742"/>
            <a:ext cx="12192000" cy="1474906"/>
          </a:xfrm>
          <a:prstGeom prst="hexagon">
            <a:avLst/>
          </a:prstGeom>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r>
              <a:rPr lang="vi-VN" sz="3600" b="1" dirty="0">
                <a:solidFill>
                  <a:srgbClr val="FF0000"/>
                </a:solidFill>
                <a:latin typeface="Times New Roman" panose="02020603050405020304" pitchFamily="18" charset="0"/>
                <a:cs typeface="Times New Roman" panose="02020603050405020304" pitchFamily="18" charset="0"/>
              </a:rPr>
              <a:t>Câu 14:  </a:t>
            </a:r>
            <a:r>
              <a:rPr lang="vi-VN" sz="3600" dirty="0">
                <a:solidFill>
                  <a:srgbClr val="FF0000"/>
                </a:solidFill>
                <a:latin typeface="Times New Roman" panose="02020603050405020304" pitchFamily="18" charset="0"/>
                <a:cs typeface="Times New Roman" panose="02020603050405020304" pitchFamily="18" charset="0"/>
              </a:rPr>
              <a:t>Cho hình vẽ. Với các kí hiệu trên hình vẽ, cần thêm yếu tố nào để </a:t>
            </a:r>
            <a:r>
              <a:rPr lang="el-GR" sz="3600" b="1" dirty="0">
                <a:solidFill>
                  <a:schemeClr val="tx1"/>
                </a:solidFill>
                <a:latin typeface="Times New Roman" panose="02020603050405020304" pitchFamily="18" charset="0"/>
                <a:cs typeface="Times New Roman" panose="02020603050405020304" pitchFamily="18" charset="0"/>
              </a:rPr>
              <a:t>Δ</a:t>
            </a:r>
            <a:r>
              <a:rPr lang="vi-VN" sz="3600" b="1" dirty="0">
                <a:solidFill>
                  <a:schemeClr val="tx1"/>
                </a:solidFill>
                <a:latin typeface="Times New Roman" panose="02020603050405020304" pitchFamily="18" charset="0"/>
                <a:cs typeface="Times New Roman" panose="02020603050405020304" pitchFamily="18" charset="0"/>
              </a:rPr>
              <a:t>ABC = </a:t>
            </a:r>
            <a:r>
              <a:rPr lang="el-GR" sz="3600" b="1" dirty="0">
                <a:solidFill>
                  <a:schemeClr val="tx1"/>
                </a:solidFill>
                <a:latin typeface="Times New Roman" panose="02020603050405020304" pitchFamily="18" charset="0"/>
                <a:cs typeface="Times New Roman" panose="02020603050405020304" pitchFamily="18" charset="0"/>
              </a:rPr>
              <a:t>Δ</a:t>
            </a:r>
            <a:r>
              <a:rPr lang="vi-VN" sz="3600" b="1" dirty="0">
                <a:solidFill>
                  <a:schemeClr val="tx1"/>
                </a:solidFill>
                <a:latin typeface="Times New Roman" panose="02020603050405020304" pitchFamily="18" charset="0"/>
                <a:cs typeface="Times New Roman" panose="02020603050405020304" pitchFamily="18" charset="0"/>
              </a:rPr>
              <a:t>ADE (g – c – g)</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180" name="Rectangle: Rounded Corners 174">
            <a:extLst>
              <a:ext uri="{FF2B5EF4-FFF2-40B4-BE49-F238E27FC236}">
                <a16:creationId xmlns:a16="http://schemas.microsoft.com/office/drawing/2014/main" id="{52691D40-8C0E-4667-A610-1C54EA7D9EE2}"/>
              </a:ext>
            </a:extLst>
          </p:cNvPr>
          <p:cNvSpPr/>
          <p:nvPr/>
        </p:nvSpPr>
        <p:spPr>
          <a:xfrm>
            <a:off x="7117310" y="5925832"/>
            <a:ext cx="2292627" cy="9470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10</a:t>
            </a:r>
          </a:p>
        </p:txBody>
      </p:sp>
      <p:sp>
        <p:nvSpPr>
          <p:cNvPr id="181" name="Rectangle: Rounded Corners 175">
            <a:extLst>
              <a:ext uri="{FF2B5EF4-FFF2-40B4-BE49-F238E27FC236}">
                <a16:creationId xmlns:a16="http://schemas.microsoft.com/office/drawing/2014/main" id="{93E9F58F-BEA1-46C8-883A-2E2D092369EB}"/>
              </a:ext>
            </a:extLst>
          </p:cNvPr>
          <p:cNvSpPr/>
          <p:nvPr/>
        </p:nvSpPr>
        <p:spPr>
          <a:xfrm>
            <a:off x="7133369" y="5918739"/>
            <a:ext cx="2292627" cy="9470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09</a:t>
            </a:r>
          </a:p>
        </p:txBody>
      </p:sp>
      <p:sp>
        <p:nvSpPr>
          <p:cNvPr id="182" name="Rectangle: Rounded Corners 176">
            <a:extLst>
              <a:ext uri="{FF2B5EF4-FFF2-40B4-BE49-F238E27FC236}">
                <a16:creationId xmlns:a16="http://schemas.microsoft.com/office/drawing/2014/main" id="{23D056EC-DD40-48B3-8FE2-2B7113C71C14}"/>
              </a:ext>
            </a:extLst>
          </p:cNvPr>
          <p:cNvSpPr/>
          <p:nvPr/>
        </p:nvSpPr>
        <p:spPr>
          <a:xfrm>
            <a:off x="7133750" y="5929730"/>
            <a:ext cx="2292627" cy="9470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08</a:t>
            </a:r>
          </a:p>
        </p:txBody>
      </p:sp>
      <p:sp>
        <p:nvSpPr>
          <p:cNvPr id="183" name="Rectangle: Rounded Corners 177">
            <a:extLst>
              <a:ext uri="{FF2B5EF4-FFF2-40B4-BE49-F238E27FC236}">
                <a16:creationId xmlns:a16="http://schemas.microsoft.com/office/drawing/2014/main" id="{90370E08-2678-4A2F-B297-15FB23DDD29B}"/>
              </a:ext>
            </a:extLst>
          </p:cNvPr>
          <p:cNvSpPr/>
          <p:nvPr/>
        </p:nvSpPr>
        <p:spPr>
          <a:xfrm>
            <a:off x="7101251" y="5907748"/>
            <a:ext cx="2292627" cy="9470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07</a:t>
            </a:r>
          </a:p>
        </p:txBody>
      </p:sp>
      <p:sp>
        <p:nvSpPr>
          <p:cNvPr id="184" name="Rectangle: Rounded Corners 178">
            <a:extLst>
              <a:ext uri="{FF2B5EF4-FFF2-40B4-BE49-F238E27FC236}">
                <a16:creationId xmlns:a16="http://schemas.microsoft.com/office/drawing/2014/main" id="{68B8FE45-45C7-4981-AAA5-E349D81F3027}"/>
              </a:ext>
            </a:extLst>
          </p:cNvPr>
          <p:cNvSpPr/>
          <p:nvPr/>
        </p:nvSpPr>
        <p:spPr>
          <a:xfrm>
            <a:off x="7133369" y="5889664"/>
            <a:ext cx="2292627" cy="9470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06</a:t>
            </a:r>
          </a:p>
        </p:txBody>
      </p:sp>
      <p:sp>
        <p:nvSpPr>
          <p:cNvPr id="185" name="Rectangle: Rounded Corners 179">
            <a:extLst>
              <a:ext uri="{FF2B5EF4-FFF2-40B4-BE49-F238E27FC236}">
                <a16:creationId xmlns:a16="http://schemas.microsoft.com/office/drawing/2014/main" id="{3F153729-FDBD-4EB4-AE34-FE8FDA2B9D22}"/>
              </a:ext>
            </a:extLst>
          </p:cNvPr>
          <p:cNvSpPr/>
          <p:nvPr/>
        </p:nvSpPr>
        <p:spPr>
          <a:xfrm>
            <a:off x="7124664" y="5900902"/>
            <a:ext cx="2292627" cy="9470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05</a:t>
            </a:r>
          </a:p>
        </p:txBody>
      </p:sp>
      <p:sp>
        <p:nvSpPr>
          <p:cNvPr id="186" name="Rectangle: Rounded Corners 180">
            <a:extLst>
              <a:ext uri="{FF2B5EF4-FFF2-40B4-BE49-F238E27FC236}">
                <a16:creationId xmlns:a16="http://schemas.microsoft.com/office/drawing/2014/main" id="{C504947B-95BA-4E4E-806B-E6908ED53E70}"/>
              </a:ext>
            </a:extLst>
          </p:cNvPr>
          <p:cNvSpPr/>
          <p:nvPr/>
        </p:nvSpPr>
        <p:spPr>
          <a:xfrm>
            <a:off x="7124663" y="5922569"/>
            <a:ext cx="2292627" cy="947057"/>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04</a:t>
            </a:r>
          </a:p>
        </p:txBody>
      </p:sp>
      <p:sp>
        <p:nvSpPr>
          <p:cNvPr id="187" name="Rectangle: Rounded Corners 181">
            <a:extLst>
              <a:ext uri="{FF2B5EF4-FFF2-40B4-BE49-F238E27FC236}">
                <a16:creationId xmlns:a16="http://schemas.microsoft.com/office/drawing/2014/main" id="{FA2AE9AA-DF6C-4198-8070-BE28C33BC93B}"/>
              </a:ext>
            </a:extLst>
          </p:cNvPr>
          <p:cNvSpPr/>
          <p:nvPr/>
        </p:nvSpPr>
        <p:spPr>
          <a:xfrm>
            <a:off x="7117310" y="5932924"/>
            <a:ext cx="2292627" cy="947057"/>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03</a:t>
            </a:r>
          </a:p>
        </p:txBody>
      </p:sp>
      <p:sp>
        <p:nvSpPr>
          <p:cNvPr id="188" name="Rectangle: Rounded Corners 182">
            <a:extLst>
              <a:ext uri="{FF2B5EF4-FFF2-40B4-BE49-F238E27FC236}">
                <a16:creationId xmlns:a16="http://schemas.microsoft.com/office/drawing/2014/main" id="{5574E918-FCCF-4F5A-8338-F0195D48D322}"/>
              </a:ext>
            </a:extLst>
          </p:cNvPr>
          <p:cNvSpPr/>
          <p:nvPr/>
        </p:nvSpPr>
        <p:spPr>
          <a:xfrm>
            <a:off x="7157475" y="5912164"/>
            <a:ext cx="2212295" cy="947057"/>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02</a:t>
            </a:r>
          </a:p>
        </p:txBody>
      </p:sp>
      <p:sp>
        <p:nvSpPr>
          <p:cNvPr id="189" name="Rectangle: Rounded Corners 183">
            <a:extLst>
              <a:ext uri="{FF2B5EF4-FFF2-40B4-BE49-F238E27FC236}">
                <a16:creationId xmlns:a16="http://schemas.microsoft.com/office/drawing/2014/main" id="{84498586-260B-44AC-9119-279CD8106F7A}"/>
              </a:ext>
            </a:extLst>
          </p:cNvPr>
          <p:cNvSpPr/>
          <p:nvPr/>
        </p:nvSpPr>
        <p:spPr>
          <a:xfrm>
            <a:off x="7122268" y="5914841"/>
            <a:ext cx="2292627" cy="947057"/>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01</a:t>
            </a:r>
          </a:p>
        </p:txBody>
      </p:sp>
      <p:sp>
        <p:nvSpPr>
          <p:cNvPr id="190" name="Rectangle: Rounded Corners 184">
            <a:extLst>
              <a:ext uri="{FF2B5EF4-FFF2-40B4-BE49-F238E27FC236}">
                <a16:creationId xmlns:a16="http://schemas.microsoft.com/office/drawing/2014/main" id="{07059D34-D489-4C48-9C01-029A2E8240D4}"/>
              </a:ext>
            </a:extLst>
          </p:cNvPr>
          <p:cNvSpPr/>
          <p:nvPr/>
        </p:nvSpPr>
        <p:spPr>
          <a:xfrm>
            <a:off x="7108604" y="5892927"/>
            <a:ext cx="2292627" cy="947057"/>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00</a:t>
            </a:r>
          </a:p>
        </p:txBody>
      </p:sp>
      <p:sp>
        <p:nvSpPr>
          <p:cNvPr id="191" name="Rectangle: Rounded Corners 186">
            <a:extLst>
              <a:ext uri="{FF2B5EF4-FFF2-40B4-BE49-F238E27FC236}">
                <a16:creationId xmlns:a16="http://schemas.microsoft.com/office/drawing/2014/main" id="{09BD8570-F3EE-4550-91DC-3636FF64E440}"/>
              </a:ext>
            </a:extLst>
          </p:cNvPr>
          <p:cNvSpPr/>
          <p:nvPr/>
        </p:nvSpPr>
        <p:spPr>
          <a:xfrm>
            <a:off x="7108604" y="5910943"/>
            <a:ext cx="2339261" cy="947057"/>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HẾT GIỜ</a:t>
            </a:r>
          </a:p>
        </p:txBody>
      </p:sp>
      <p:sp>
        <p:nvSpPr>
          <p:cNvPr id="199" name="Choice_C"/>
          <p:cNvSpPr/>
          <p:nvPr/>
        </p:nvSpPr>
        <p:spPr>
          <a:xfrm>
            <a:off x="234690" y="2085243"/>
            <a:ext cx="4062708" cy="1005840"/>
          </a:xfrm>
          <a:prstGeom prst="hexagon">
            <a:avLst/>
          </a:prstGeom>
          <a:solidFill>
            <a:srgbClr val="FF66FF"/>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a:solidFill>
                  <a:srgbClr val="0000FF"/>
                </a:solidFill>
              </a:rPr>
              <a:t>A</a:t>
            </a:r>
            <a:r>
              <a:rPr lang="en-US" sz="3200" dirty="0">
                <a:solidFill>
                  <a:schemeClr val="tx1"/>
                </a:solidFill>
              </a:rPr>
              <a:t>. </a:t>
            </a:r>
            <a:r>
              <a:rPr lang="en-US" sz="3200" dirty="0">
                <a:solidFill>
                  <a:schemeClr val="tx1"/>
                </a:solidFill>
                <a:latin typeface="Times New Roman" panose="02020603050405020304" pitchFamily="18" charset="0"/>
                <a:cs typeface="Times New Roman" panose="02020603050405020304" pitchFamily="18" charset="0"/>
              </a:rPr>
              <a:t>AB = AD</a:t>
            </a:r>
            <a:endParaRPr lang="en-US" sz="3200" dirty="0">
              <a:solidFill>
                <a:schemeClr val="tx1"/>
              </a:solidFill>
            </a:endParaRPr>
          </a:p>
        </p:txBody>
      </p:sp>
      <p:pic>
        <p:nvPicPr>
          <p:cNvPr id="2050" name="Picture 89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0370" y="2079618"/>
            <a:ext cx="5335730" cy="2804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60699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circle(in)">
                                      <p:cBhvr>
                                        <p:cTn id="29" dur="2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2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999"/>
                                          </p:stCondLst>
                                        </p:cTn>
                                        <p:tgtEl>
                                          <p:spTgt spid="21"/>
                                        </p:tgtEl>
                                        <p:attrNameLst>
                                          <p:attrName>style.visibility</p:attrName>
                                        </p:attrNameLst>
                                      </p:cBhvr>
                                      <p:to>
                                        <p:strVal val="visible"/>
                                      </p:to>
                                    </p:set>
                                  </p:childTnLst>
                                </p:cTn>
                              </p:par>
                            </p:childTnLst>
                          </p:cTn>
                        </p:par>
                        <p:par>
                          <p:cTn id="39" fill="hold">
                            <p:stCondLst>
                              <p:cond delay="1000"/>
                            </p:stCondLst>
                            <p:childTnLst>
                              <p:par>
                                <p:cTn id="40" presetID="1" presetClass="entr" presetSubtype="0" fill="hold" grpId="0" nodeType="afterEffect">
                                  <p:stCondLst>
                                    <p:cond delay="1000"/>
                                  </p:stCondLst>
                                  <p:childTnLst>
                                    <p:set>
                                      <p:cBhvr>
                                        <p:cTn id="41" dur="1" fill="hold">
                                          <p:stCondLst>
                                            <p:cond delay="19999"/>
                                          </p:stCondLst>
                                        </p:cTn>
                                        <p:tgtEl>
                                          <p:spTgt spid="180"/>
                                        </p:tgtEl>
                                        <p:attrNameLst>
                                          <p:attrName>style.visibility</p:attrName>
                                        </p:attrNameLst>
                                      </p:cBhvr>
                                      <p:to>
                                        <p:strVal val="visible"/>
                                      </p:to>
                                    </p:set>
                                  </p:childTnLst>
                                </p:cTn>
                              </p:par>
                            </p:childTnLst>
                          </p:cTn>
                        </p:par>
                        <p:par>
                          <p:cTn id="42" fill="hold">
                            <p:stCondLst>
                              <p:cond delay="22000"/>
                            </p:stCondLst>
                            <p:childTnLst>
                              <p:par>
                                <p:cTn id="43" presetID="1" presetClass="entr" presetSubtype="0" fill="hold" grpId="0" nodeType="afterEffect">
                                  <p:stCondLst>
                                    <p:cond delay="1000"/>
                                  </p:stCondLst>
                                  <p:childTnLst>
                                    <p:set>
                                      <p:cBhvr>
                                        <p:cTn id="44" dur="1" fill="hold">
                                          <p:stCondLst>
                                            <p:cond delay="9"/>
                                          </p:stCondLst>
                                        </p:cTn>
                                        <p:tgtEl>
                                          <p:spTgt spid="181"/>
                                        </p:tgtEl>
                                        <p:attrNameLst>
                                          <p:attrName>style.visibility</p:attrName>
                                        </p:attrNameLst>
                                      </p:cBhvr>
                                      <p:to>
                                        <p:strVal val="visible"/>
                                      </p:to>
                                    </p:set>
                                  </p:childTnLst>
                                </p:cTn>
                              </p:par>
                            </p:childTnLst>
                          </p:cTn>
                        </p:par>
                        <p:par>
                          <p:cTn id="45" fill="hold">
                            <p:stCondLst>
                              <p:cond delay="23010"/>
                            </p:stCondLst>
                            <p:childTnLst>
                              <p:par>
                                <p:cTn id="46" presetID="1" presetClass="entr" presetSubtype="0" fill="hold" grpId="0" nodeType="afterEffect">
                                  <p:stCondLst>
                                    <p:cond delay="1000"/>
                                  </p:stCondLst>
                                  <p:childTnLst>
                                    <p:set>
                                      <p:cBhvr>
                                        <p:cTn id="47" dur="1" fill="hold">
                                          <p:stCondLst>
                                            <p:cond delay="9"/>
                                          </p:stCondLst>
                                        </p:cTn>
                                        <p:tgtEl>
                                          <p:spTgt spid="182"/>
                                        </p:tgtEl>
                                        <p:attrNameLst>
                                          <p:attrName>style.visibility</p:attrName>
                                        </p:attrNameLst>
                                      </p:cBhvr>
                                      <p:to>
                                        <p:strVal val="visible"/>
                                      </p:to>
                                    </p:set>
                                  </p:childTnLst>
                                </p:cTn>
                              </p:par>
                            </p:childTnLst>
                          </p:cTn>
                        </p:par>
                        <p:par>
                          <p:cTn id="48" fill="hold">
                            <p:stCondLst>
                              <p:cond delay="24020"/>
                            </p:stCondLst>
                            <p:childTnLst>
                              <p:par>
                                <p:cTn id="49" presetID="1" presetClass="entr" presetSubtype="0" fill="hold" grpId="0" nodeType="afterEffect">
                                  <p:stCondLst>
                                    <p:cond delay="1000"/>
                                  </p:stCondLst>
                                  <p:childTnLst>
                                    <p:set>
                                      <p:cBhvr>
                                        <p:cTn id="50" dur="1" fill="hold">
                                          <p:stCondLst>
                                            <p:cond delay="9"/>
                                          </p:stCondLst>
                                        </p:cTn>
                                        <p:tgtEl>
                                          <p:spTgt spid="183"/>
                                        </p:tgtEl>
                                        <p:attrNameLst>
                                          <p:attrName>style.visibility</p:attrName>
                                        </p:attrNameLst>
                                      </p:cBhvr>
                                      <p:to>
                                        <p:strVal val="visible"/>
                                      </p:to>
                                    </p:set>
                                  </p:childTnLst>
                                </p:cTn>
                              </p:par>
                            </p:childTnLst>
                          </p:cTn>
                        </p:par>
                        <p:par>
                          <p:cTn id="51" fill="hold">
                            <p:stCondLst>
                              <p:cond delay="25030"/>
                            </p:stCondLst>
                            <p:childTnLst>
                              <p:par>
                                <p:cTn id="52" presetID="1" presetClass="entr" presetSubtype="0" fill="hold" grpId="0" nodeType="afterEffect">
                                  <p:stCondLst>
                                    <p:cond delay="1000"/>
                                  </p:stCondLst>
                                  <p:childTnLst>
                                    <p:set>
                                      <p:cBhvr>
                                        <p:cTn id="53" dur="1" fill="hold">
                                          <p:stCondLst>
                                            <p:cond delay="9"/>
                                          </p:stCondLst>
                                        </p:cTn>
                                        <p:tgtEl>
                                          <p:spTgt spid="184"/>
                                        </p:tgtEl>
                                        <p:attrNameLst>
                                          <p:attrName>style.visibility</p:attrName>
                                        </p:attrNameLst>
                                      </p:cBhvr>
                                      <p:to>
                                        <p:strVal val="visible"/>
                                      </p:to>
                                    </p:set>
                                  </p:childTnLst>
                                </p:cTn>
                              </p:par>
                            </p:childTnLst>
                          </p:cTn>
                        </p:par>
                        <p:par>
                          <p:cTn id="54" fill="hold">
                            <p:stCondLst>
                              <p:cond delay="26040"/>
                            </p:stCondLst>
                            <p:childTnLst>
                              <p:par>
                                <p:cTn id="55" presetID="1" presetClass="entr" presetSubtype="0" fill="hold" grpId="0" nodeType="afterEffect">
                                  <p:stCondLst>
                                    <p:cond delay="1000"/>
                                  </p:stCondLst>
                                  <p:childTnLst>
                                    <p:set>
                                      <p:cBhvr>
                                        <p:cTn id="56" dur="1" fill="hold">
                                          <p:stCondLst>
                                            <p:cond delay="9"/>
                                          </p:stCondLst>
                                        </p:cTn>
                                        <p:tgtEl>
                                          <p:spTgt spid="185"/>
                                        </p:tgtEl>
                                        <p:attrNameLst>
                                          <p:attrName>style.visibility</p:attrName>
                                        </p:attrNameLst>
                                      </p:cBhvr>
                                      <p:to>
                                        <p:strVal val="visible"/>
                                      </p:to>
                                    </p:set>
                                  </p:childTnLst>
                                </p:cTn>
                              </p:par>
                            </p:childTnLst>
                          </p:cTn>
                        </p:par>
                        <p:par>
                          <p:cTn id="57" fill="hold">
                            <p:stCondLst>
                              <p:cond delay="27050"/>
                            </p:stCondLst>
                            <p:childTnLst>
                              <p:par>
                                <p:cTn id="58" presetID="1" presetClass="entr" presetSubtype="0" fill="hold" grpId="0" nodeType="afterEffect">
                                  <p:stCondLst>
                                    <p:cond delay="1000"/>
                                  </p:stCondLst>
                                  <p:childTnLst>
                                    <p:set>
                                      <p:cBhvr>
                                        <p:cTn id="59" dur="1" fill="hold">
                                          <p:stCondLst>
                                            <p:cond delay="9"/>
                                          </p:stCondLst>
                                        </p:cTn>
                                        <p:tgtEl>
                                          <p:spTgt spid="186"/>
                                        </p:tgtEl>
                                        <p:attrNameLst>
                                          <p:attrName>style.visibility</p:attrName>
                                        </p:attrNameLst>
                                      </p:cBhvr>
                                      <p:to>
                                        <p:strVal val="visible"/>
                                      </p:to>
                                    </p:set>
                                  </p:childTnLst>
                                </p:cTn>
                              </p:par>
                            </p:childTnLst>
                          </p:cTn>
                        </p:par>
                        <p:par>
                          <p:cTn id="60" fill="hold">
                            <p:stCondLst>
                              <p:cond delay="28060"/>
                            </p:stCondLst>
                            <p:childTnLst>
                              <p:par>
                                <p:cTn id="61" presetID="1" presetClass="entr" presetSubtype="0" fill="hold" grpId="0" nodeType="afterEffect">
                                  <p:stCondLst>
                                    <p:cond delay="1000"/>
                                  </p:stCondLst>
                                  <p:childTnLst>
                                    <p:set>
                                      <p:cBhvr>
                                        <p:cTn id="62" dur="1" fill="hold">
                                          <p:stCondLst>
                                            <p:cond delay="9"/>
                                          </p:stCondLst>
                                        </p:cTn>
                                        <p:tgtEl>
                                          <p:spTgt spid="187"/>
                                        </p:tgtEl>
                                        <p:attrNameLst>
                                          <p:attrName>style.visibility</p:attrName>
                                        </p:attrNameLst>
                                      </p:cBhvr>
                                      <p:to>
                                        <p:strVal val="visible"/>
                                      </p:to>
                                    </p:set>
                                  </p:childTnLst>
                                </p:cTn>
                              </p:par>
                            </p:childTnLst>
                          </p:cTn>
                        </p:par>
                        <p:par>
                          <p:cTn id="63" fill="hold">
                            <p:stCondLst>
                              <p:cond delay="29070"/>
                            </p:stCondLst>
                            <p:childTnLst>
                              <p:par>
                                <p:cTn id="64" presetID="1" presetClass="entr" presetSubtype="0" fill="hold" grpId="0" nodeType="afterEffect">
                                  <p:stCondLst>
                                    <p:cond delay="1000"/>
                                  </p:stCondLst>
                                  <p:childTnLst>
                                    <p:set>
                                      <p:cBhvr>
                                        <p:cTn id="65" dur="1" fill="hold">
                                          <p:stCondLst>
                                            <p:cond delay="9"/>
                                          </p:stCondLst>
                                        </p:cTn>
                                        <p:tgtEl>
                                          <p:spTgt spid="188"/>
                                        </p:tgtEl>
                                        <p:attrNameLst>
                                          <p:attrName>style.visibility</p:attrName>
                                        </p:attrNameLst>
                                      </p:cBhvr>
                                      <p:to>
                                        <p:strVal val="visible"/>
                                      </p:to>
                                    </p:set>
                                  </p:childTnLst>
                                </p:cTn>
                              </p:par>
                            </p:childTnLst>
                          </p:cTn>
                        </p:par>
                        <p:par>
                          <p:cTn id="66" fill="hold">
                            <p:stCondLst>
                              <p:cond delay="30080"/>
                            </p:stCondLst>
                            <p:childTnLst>
                              <p:par>
                                <p:cTn id="67" presetID="1" presetClass="entr" presetSubtype="0" fill="hold" grpId="0" nodeType="afterEffect">
                                  <p:stCondLst>
                                    <p:cond delay="1000"/>
                                  </p:stCondLst>
                                  <p:childTnLst>
                                    <p:set>
                                      <p:cBhvr>
                                        <p:cTn id="68" dur="1" fill="hold">
                                          <p:stCondLst>
                                            <p:cond delay="9"/>
                                          </p:stCondLst>
                                        </p:cTn>
                                        <p:tgtEl>
                                          <p:spTgt spid="189"/>
                                        </p:tgtEl>
                                        <p:attrNameLst>
                                          <p:attrName>style.visibility</p:attrName>
                                        </p:attrNameLst>
                                      </p:cBhvr>
                                      <p:to>
                                        <p:strVal val="visible"/>
                                      </p:to>
                                    </p:set>
                                  </p:childTnLst>
                                </p:cTn>
                              </p:par>
                            </p:childTnLst>
                          </p:cTn>
                        </p:par>
                        <p:par>
                          <p:cTn id="69" fill="hold">
                            <p:stCondLst>
                              <p:cond delay="31090"/>
                            </p:stCondLst>
                            <p:childTnLst>
                              <p:par>
                                <p:cTn id="70" presetID="1" presetClass="entr" presetSubtype="0" fill="hold" grpId="0" nodeType="afterEffect">
                                  <p:stCondLst>
                                    <p:cond delay="1000"/>
                                  </p:stCondLst>
                                  <p:childTnLst>
                                    <p:set>
                                      <p:cBhvr>
                                        <p:cTn id="71" dur="1" fill="hold">
                                          <p:stCondLst>
                                            <p:cond delay="9"/>
                                          </p:stCondLst>
                                        </p:cTn>
                                        <p:tgtEl>
                                          <p:spTgt spid="190"/>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3" name="click.wav"/>
                                        </p:tgtEl>
                                      </p:cMediaNode>
                                    </p:audio>
                                  </p:subTnLst>
                                </p:cTn>
                              </p:par>
                            </p:childTnLst>
                          </p:cTn>
                        </p:par>
                        <p:par>
                          <p:cTn id="72" fill="hold">
                            <p:stCondLst>
                              <p:cond delay="32100"/>
                            </p:stCondLst>
                            <p:childTnLst>
                              <p:par>
                                <p:cTn id="73" presetID="1" presetClass="entr" presetSubtype="0" fill="hold" grpId="0" nodeType="afterEffect">
                                  <p:stCondLst>
                                    <p:cond delay="1000"/>
                                  </p:stCondLst>
                                  <p:childTnLst>
                                    <p:set>
                                      <p:cBhvr>
                                        <p:cTn id="74" dur="1" fill="hold">
                                          <p:stCondLst>
                                            <p:cond delay="9"/>
                                          </p:stCondLst>
                                        </p:cTn>
                                        <p:tgtEl>
                                          <p:spTgt spid="191"/>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4" name="alarm clock.wav"/>
                                        </p:tgtEl>
                                      </p:cMediaNode>
                                    </p:audio>
                                  </p:sub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autoUpdateAnimBg="0"/>
      <p:bldP spid="6" grpId="0" animBg="1"/>
      <p:bldP spid="5" grpId="0" animBg="1"/>
      <p:bldP spid="7" grpId="0" animBg="1"/>
      <p:bldP spid="4" grpId="0" animBg="1"/>
      <p:bldP spid="8" grpId="0" animBg="1" autoUpdateAnimBg="0"/>
      <p:bldP spid="180" grpId="0" animBg="1" autoUpdateAnimBg="0"/>
      <p:bldP spid="181" grpId="0" animBg="1" autoUpdateAnimBg="0"/>
      <p:bldP spid="182" grpId="0" animBg="1" autoUpdateAnimBg="0"/>
      <p:bldP spid="183" grpId="0" animBg="1" autoUpdateAnimBg="0"/>
      <p:bldP spid="184" grpId="0" animBg="1" autoUpdateAnimBg="0"/>
      <p:bldP spid="185" grpId="0" animBg="1" autoUpdateAnimBg="0"/>
      <p:bldP spid="186" grpId="0" animBg="1" autoUpdateAnimBg="0"/>
      <p:bldP spid="187" grpId="0" animBg="1" autoUpdateAnimBg="0"/>
      <p:bldP spid="188" grpId="0" animBg="1" autoUpdateAnimBg="0"/>
      <p:bldP spid="189" grpId="0" animBg="1" autoUpdateAnimBg="0"/>
      <p:bldP spid="190" grpId="0" animBg="1" autoUpdateAnimBg="0"/>
      <p:bldP spid="191" grpId="0" animBg="1"/>
      <p:bldP spid="19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174">
            <a:extLst>
              <a:ext uri="{FF2B5EF4-FFF2-40B4-BE49-F238E27FC236}">
                <a16:creationId xmlns:a16="http://schemas.microsoft.com/office/drawing/2014/main" id="{52691D40-8C0E-4667-A610-1C54EA7D9EE2}"/>
              </a:ext>
            </a:extLst>
          </p:cNvPr>
          <p:cNvSpPr/>
          <p:nvPr/>
        </p:nvSpPr>
        <p:spPr>
          <a:xfrm>
            <a:off x="9870150" y="5949253"/>
            <a:ext cx="2292627" cy="961638"/>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a:t>
            </a:r>
            <a:r>
              <a:rPr lang="en-US" sz="5400" b="1" dirty="0" smtClean="0">
                <a:latin typeface="Times New Roman" panose="02020603050405020304" pitchFamily="18" charset="0"/>
                <a:cs typeface="Times New Roman" panose="02020603050405020304" pitchFamily="18" charset="0"/>
              </a:rPr>
              <a:t>30</a:t>
            </a:r>
            <a:endParaRPr lang="en-US" sz="5400" b="1" dirty="0">
              <a:latin typeface="Times New Roman" panose="02020603050405020304" pitchFamily="18" charset="0"/>
              <a:cs typeface="Times New Roman" panose="02020603050405020304" pitchFamily="18" charset="0"/>
            </a:endParaRPr>
          </a:p>
        </p:txBody>
      </p:sp>
      <p:sp>
        <p:nvSpPr>
          <p:cNvPr id="6" name="Choice_D"/>
          <p:cNvSpPr/>
          <p:nvPr/>
        </p:nvSpPr>
        <p:spPr>
          <a:xfrm>
            <a:off x="401494" y="5579516"/>
            <a:ext cx="4040839"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rgbClr val="0000FF"/>
                </a:solidFill>
              </a:rPr>
              <a:t>D</a:t>
            </a:r>
            <a:r>
              <a:rPr lang="en-US" sz="3200" dirty="0" smtClean="0">
                <a:solidFill>
                  <a:schemeClr val="tx1"/>
                </a:solidFill>
              </a:rPr>
              <a:t>. </a:t>
            </a:r>
            <a:r>
              <a:rPr lang="en-US" sz="3200" dirty="0" smtClean="0">
                <a:solidFill>
                  <a:schemeClr val="tx1"/>
                </a:solidFill>
                <a:latin typeface="Times New Roman" panose="02020603050405020304" pitchFamily="18" charset="0"/>
                <a:cs typeface="Times New Roman" panose="02020603050405020304" pitchFamily="18" charset="0"/>
              </a:rPr>
              <a:t>BC </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smtClean="0">
                <a:solidFill>
                  <a:schemeClr val="tx1"/>
                </a:solidFill>
                <a:latin typeface="Times New Roman" panose="02020603050405020304" pitchFamily="18" charset="0"/>
                <a:cs typeface="Times New Roman" panose="02020603050405020304" pitchFamily="18" charset="0"/>
              </a:rPr>
              <a:t>DC</a:t>
            </a:r>
            <a:endParaRPr lang="en-US" sz="3200" dirty="0">
              <a:solidFill>
                <a:schemeClr val="tx1"/>
              </a:solidFill>
            </a:endParaRPr>
          </a:p>
        </p:txBody>
      </p:sp>
      <mc:AlternateContent xmlns:mc="http://schemas.openxmlformats.org/markup-compatibility/2006" xmlns:a14="http://schemas.microsoft.com/office/drawing/2010/main">
        <mc:Choice Requires="a14">
          <p:sp>
            <p:nvSpPr>
              <p:cNvPr id="5" name="Choice_C"/>
              <p:cNvSpPr/>
              <p:nvPr/>
            </p:nvSpPr>
            <p:spPr>
              <a:xfrm>
                <a:off x="390559" y="4427939"/>
                <a:ext cx="4040839"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rgbClr val="0000FF"/>
                    </a:solidFill>
                  </a:rPr>
                  <a:t>C.</a:t>
                </a:r>
                <a:r>
                  <a:rPr lang="en-US" sz="3200" b="1" dirty="0" smtClean="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200" i="1" smtClean="0">
                            <a:solidFill>
                              <a:schemeClr val="tx1"/>
                            </a:solidFill>
                            <a:latin typeface="Cambria Math" panose="02040503050406030204" pitchFamily="18" charset="0"/>
                            <a:cs typeface="Times New Roman" panose="02020603050405020304" pitchFamily="18" charset="0"/>
                          </a:rPr>
                        </m:ctrlPr>
                      </m:accPr>
                      <m:e>
                        <m:r>
                          <m:rPr>
                            <m:sty m:val="p"/>
                          </m:rPr>
                          <a:rPr lang="en-US" sz="3200" b="0" i="0" smtClean="0">
                            <a:solidFill>
                              <a:schemeClr val="tx1"/>
                            </a:solidFill>
                            <a:latin typeface="Cambria Math" panose="02040503050406030204" pitchFamily="18" charset="0"/>
                            <a:cs typeface="Times New Roman" panose="02020603050405020304" pitchFamily="18" charset="0"/>
                          </a:rPr>
                          <m:t>ABC</m:t>
                        </m:r>
                      </m:e>
                    </m:acc>
                    <m:r>
                      <a:rPr lang="en-US" sz="3200" b="0" i="0" smtClean="0">
                        <a:solidFill>
                          <a:schemeClr val="tx1"/>
                        </a:solidFill>
                        <a:latin typeface="Cambria Math" panose="02040503050406030204" pitchFamily="18" charset="0"/>
                        <a:cs typeface="Times New Roman" panose="02020603050405020304" pitchFamily="18" charset="0"/>
                      </a:rPr>
                      <m:t>=</m:t>
                    </m:r>
                    <m:acc>
                      <m:accPr>
                        <m:chr m:val="̂"/>
                        <m:ctrlPr>
                          <a:rPr lang="en-US" sz="3200" i="1" smtClean="0">
                            <a:solidFill>
                              <a:schemeClr val="tx1"/>
                            </a:solidFill>
                            <a:latin typeface="Cambria Math" panose="02040503050406030204" pitchFamily="18" charset="0"/>
                            <a:cs typeface="Times New Roman" panose="02020603050405020304" pitchFamily="18" charset="0"/>
                          </a:rPr>
                        </m:ctrlPr>
                      </m:accPr>
                      <m:e>
                        <m:r>
                          <m:rPr>
                            <m:sty m:val="p"/>
                          </m:rPr>
                          <a:rPr lang="en-US" sz="3200" b="0" i="0" smtClean="0">
                            <a:solidFill>
                              <a:schemeClr val="tx1"/>
                            </a:solidFill>
                            <a:latin typeface="Cambria Math" panose="02040503050406030204" pitchFamily="18" charset="0"/>
                            <a:cs typeface="Times New Roman" panose="02020603050405020304" pitchFamily="18" charset="0"/>
                          </a:rPr>
                          <m:t>ADC</m:t>
                        </m:r>
                      </m:e>
                    </m:acc>
                  </m:oMath>
                </a14:m>
                <a:endParaRPr lang="en-US" sz="3200" dirty="0">
                  <a:solidFill>
                    <a:schemeClr val="tx1"/>
                  </a:solidFill>
                </a:endParaRPr>
              </a:p>
            </p:txBody>
          </p:sp>
        </mc:Choice>
        <mc:Fallback xmlns="">
          <p:sp>
            <p:nvSpPr>
              <p:cNvPr id="5" name="Choice_C"/>
              <p:cNvSpPr>
                <a:spLocks noRot="1" noChangeAspect="1" noMove="1" noResize="1" noEditPoints="1" noAdjustHandles="1" noChangeArrowheads="1" noChangeShapeType="1" noTextEdit="1"/>
              </p:cNvSpPr>
              <p:nvPr/>
            </p:nvSpPr>
            <p:spPr>
              <a:xfrm>
                <a:off x="390559" y="4427939"/>
                <a:ext cx="4040839" cy="1005840"/>
              </a:xfrm>
              <a:prstGeom prst="hexagon">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hoice_B"/>
              <p:cNvSpPr/>
              <p:nvPr/>
            </p:nvSpPr>
            <p:spPr>
              <a:xfrm>
                <a:off x="379997" y="3338198"/>
                <a:ext cx="4062336"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rgbClr val="0000FF"/>
                    </a:solidFill>
                  </a:rPr>
                  <a:t>B. </a:t>
                </a:r>
                <a14:m>
                  <m:oMath xmlns:m="http://schemas.openxmlformats.org/officeDocument/2006/math">
                    <m:acc>
                      <m:accPr>
                        <m:chr m:val="̂"/>
                        <m:ctrlPr>
                          <a:rPr lang="en-US" sz="3200" i="1" smtClean="0">
                            <a:solidFill>
                              <a:schemeClr val="tx1"/>
                            </a:solidFill>
                            <a:latin typeface="Cambria Math" panose="02040503050406030204" pitchFamily="18" charset="0"/>
                          </a:rPr>
                        </m:ctrlPr>
                      </m:accPr>
                      <m:e>
                        <m:r>
                          <a:rPr lang="en-US" sz="3200" b="0" i="1" smtClean="0">
                            <a:solidFill>
                              <a:schemeClr val="tx1"/>
                            </a:solidFill>
                            <a:latin typeface="Cambria Math" panose="02040503050406030204" pitchFamily="18" charset="0"/>
                          </a:rPr>
                          <m:t>𝐵𝐶𝐴</m:t>
                        </m:r>
                      </m:e>
                    </m:acc>
                    <m:r>
                      <a:rPr lang="en-US" sz="3200" b="0" i="1" smtClean="0">
                        <a:solidFill>
                          <a:schemeClr val="tx1"/>
                        </a:solidFill>
                        <a:latin typeface="Cambria Math" panose="02040503050406030204" pitchFamily="18" charset="0"/>
                      </a:rPr>
                      <m:t>=</m:t>
                    </m:r>
                    <m:acc>
                      <m:accPr>
                        <m:chr m:val="̂"/>
                        <m:ctrlPr>
                          <a:rPr lang="en-US" sz="3200" i="1" smtClean="0">
                            <a:solidFill>
                              <a:schemeClr val="tx1"/>
                            </a:solidFill>
                            <a:latin typeface="Cambria Math" panose="02040503050406030204" pitchFamily="18" charset="0"/>
                          </a:rPr>
                        </m:ctrlPr>
                      </m:accPr>
                      <m:e>
                        <m:r>
                          <a:rPr lang="en-US" sz="3200" b="0" i="1" smtClean="0">
                            <a:solidFill>
                              <a:schemeClr val="tx1"/>
                            </a:solidFill>
                            <a:latin typeface="Cambria Math" panose="02040503050406030204" pitchFamily="18" charset="0"/>
                          </a:rPr>
                          <m:t>𝐷𝐶𝐴</m:t>
                        </m:r>
                      </m:e>
                    </m:acc>
                  </m:oMath>
                </a14:m>
                <a:r>
                  <a:rPr lang="en-US" sz="3200" dirty="0" smtClean="0">
                    <a:solidFill>
                      <a:schemeClr val="tx1"/>
                    </a:solidFill>
                  </a:rPr>
                  <a:t> </a:t>
                </a:r>
                <a:endParaRPr lang="en-US" sz="3200" dirty="0">
                  <a:solidFill>
                    <a:schemeClr val="tx1"/>
                  </a:solidFill>
                </a:endParaRPr>
              </a:p>
            </p:txBody>
          </p:sp>
        </mc:Choice>
        <mc:Fallback xmlns="">
          <p:sp>
            <p:nvSpPr>
              <p:cNvPr id="7" name="Choice_B"/>
              <p:cNvSpPr>
                <a:spLocks noRot="1" noChangeAspect="1" noMove="1" noResize="1" noEditPoints="1" noAdjustHandles="1" noChangeArrowheads="1" noChangeShapeType="1" noTextEdit="1"/>
              </p:cNvSpPr>
              <p:nvPr/>
            </p:nvSpPr>
            <p:spPr>
              <a:xfrm>
                <a:off x="379997" y="3338198"/>
                <a:ext cx="4062336" cy="1005840"/>
              </a:xfrm>
              <a:prstGeom prst="hexagon">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hoice_A"/>
              <p:cNvSpPr/>
              <p:nvPr/>
            </p:nvSpPr>
            <p:spPr>
              <a:xfrm>
                <a:off x="379997" y="2259490"/>
                <a:ext cx="4062336"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rgbClr val="0000FF"/>
                    </a:solidFill>
                  </a:rPr>
                  <a:t>A</a:t>
                </a:r>
                <a:r>
                  <a:rPr lang="en-US" sz="3200" dirty="0" smtClean="0">
                    <a:solidFill>
                      <a:schemeClr val="tx1"/>
                    </a:solidFill>
                  </a:rPr>
                  <a:t>.</a:t>
                </a:r>
                <a:r>
                  <a:rPr lang="en-US" sz="3200" dirty="0">
                    <a:solidFill>
                      <a:schemeClr val="tx1"/>
                    </a:solidFill>
                  </a:rPr>
                  <a:t> </a:t>
                </a:r>
                <a14:m>
                  <m:oMath xmlns:m="http://schemas.openxmlformats.org/officeDocument/2006/math">
                    <m:acc>
                      <m:accPr>
                        <m:chr m:val="̂"/>
                        <m:ctrlPr>
                          <a:rPr lang="en-US" sz="3200" i="1">
                            <a:solidFill>
                              <a:schemeClr val="tx1"/>
                            </a:solidFill>
                            <a:latin typeface="Cambria Math" panose="02040503050406030204" pitchFamily="18" charset="0"/>
                          </a:rPr>
                        </m:ctrlPr>
                      </m:accPr>
                      <m:e>
                        <m:r>
                          <a:rPr lang="en-US" sz="3200" i="1">
                            <a:solidFill>
                              <a:schemeClr val="tx1"/>
                            </a:solidFill>
                            <a:latin typeface="Cambria Math" panose="02040503050406030204" pitchFamily="18" charset="0"/>
                          </a:rPr>
                          <m:t>𝐵𝐴</m:t>
                        </m:r>
                        <m:r>
                          <a:rPr lang="en-US" sz="3200" b="0" i="1" smtClean="0">
                            <a:solidFill>
                              <a:schemeClr val="tx1"/>
                            </a:solidFill>
                            <a:latin typeface="Cambria Math" panose="02040503050406030204" pitchFamily="18" charset="0"/>
                          </a:rPr>
                          <m:t>𝐶</m:t>
                        </m:r>
                      </m:e>
                    </m:acc>
                    <m:r>
                      <a:rPr lang="en-US" sz="3200" i="1">
                        <a:solidFill>
                          <a:schemeClr val="tx1"/>
                        </a:solidFill>
                        <a:latin typeface="Cambria Math" panose="02040503050406030204" pitchFamily="18" charset="0"/>
                      </a:rPr>
                      <m:t>=</m:t>
                    </m:r>
                    <m:acc>
                      <m:accPr>
                        <m:chr m:val="̂"/>
                        <m:ctrlPr>
                          <a:rPr lang="en-US" sz="3200" i="1">
                            <a:solidFill>
                              <a:schemeClr val="tx1"/>
                            </a:solidFill>
                            <a:latin typeface="Cambria Math" panose="02040503050406030204" pitchFamily="18" charset="0"/>
                          </a:rPr>
                        </m:ctrlPr>
                      </m:accPr>
                      <m:e>
                        <m:r>
                          <a:rPr lang="en-US" sz="3200" i="1">
                            <a:solidFill>
                              <a:schemeClr val="tx1"/>
                            </a:solidFill>
                            <a:latin typeface="Cambria Math" panose="02040503050406030204" pitchFamily="18" charset="0"/>
                          </a:rPr>
                          <m:t>𝐷𝐴</m:t>
                        </m:r>
                        <m:r>
                          <a:rPr lang="en-US" sz="3200" b="0" i="1" smtClean="0">
                            <a:solidFill>
                              <a:schemeClr val="tx1"/>
                            </a:solidFill>
                            <a:latin typeface="Cambria Math" panose="02040503050406030204" pitchFamily="18" charset="0"/>
                          </a:rPr>
                          <m:t>𝐶</m:t>
                        </m:r>
                      </m:e>
                    </m:acc>
                  </m:oMath>
                </a14:m>
                <a:r>
                  <a:rPr lang="en-US" sz="3200" dirty="0">
                    <a:solidFill>
                      <a:schemeClr val="tx1"/>
                    </a:solidFill>
                  </a:rPr>
                  <a:t> </a:t>
                </a:r>
              </a:p>
            </p:txBody>
          </p:sp>
        </mc:Choice>
        <mc:Fallback xmlns="">
          <p:sp>
            <p:nvSpPr>
              <p:cNvPr id="4" name="Choice_A"/>
              <p:cNvSpPr>
                <a:spLocks noRot="1" noChangeAspect="1" noMove="1" noResize="1" noEditPoints="1" noAdjustHandles="1" noChangeArrowheads="1" noChangeShapeType="1" noTextEdit="1"/>
              </p:cNvSpPr>
              <p:nvPr/>
            </p:nvSpPr>
            <p:spPr>
              <a:xfrm>
                <a:off x="379997" y="2259490"/>
                <a:ext cx="4062336" cy="1005840"/>
              </a:xfrm>
              <a:prstGeom prst="hexagon">
                <a:avLst/>
              </a:prstGeom>
              <a:blipFill>
                <a:blip r:embed="rId7"/>
                <a:stretch>
                  <a:fillRect/>
                </a:stretch>
              </a:blipFill>
              <a:ln>
                <a:noFill/>
              </a:ln>
            </p:spPr>
            <p:txBody>
              <a:bodyPr/>
              <a:lstStyle/>
              <a:p>
                <a:r>
                  <a:rPr lang="en-US">
                    <a:noFill/>
                  </a:rPr>
                  <a:t> </a:t>
                </a:r>
              </a:p>
            </p:txBody>
          </p:sp>
        </mc:Fallback>
      </mc:AlternateContent>
      <p:sp>
        <p:nvSpPr>
          <p:cNvPr id="8" name="Question"/>
          <p:cNvSpPr/>
          <p:nvPr/>
        </p:nvSpPr>
        <p:spPr>
          <a:xfrm>
            <a:off x="0" y="138742"/>
            <a:ext cx="12192000" cy="1474906"/>
          </a:xfrm>
          <a:prstGeom prst="hexagon">
            <a:avLst/>
          </a:prstGeom>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r>
              <a:rPr lang="vi-VN" sz="3600" b="1" dirty="0">
                <a:solidFill>
                  <a:srgbClr val="FF0000"/>
                </a:solidFill>
                <a:latin typeface="Times New Roman" panose="02020603050405020304" pitchFamily="18" charset="0"/>
                <a:cs typeface="Times New Roman" panose="02020603050405020304" pitchFamily="18" charset="0"/>
              </a:rPr>
              <a:t>Câu </a:t>
            </a:r>
            <a:r>
              <a:rPr lang="vi-VN" sz="3600" b="1" dirty="0" smtClean="0">
                <a:solidFill>
                  <a:srgbClr val="FF0000"/>
                </a:solidFill>
                <a:latin typeface="Times New Roman" panose="02020603050405020304" pitchFamily="18" charset="0"/>
                <a:cs typeface="Times New Roman" panose="02020603050405020304" pitchFamily="18" charset="0"/>
              </a:rPr>
              <a:t>1</a:t>
            </a:r>
            <a:r>
              <a:rPr lang="en-US" sz="3600" b="1" dirty="0" smtClean="0">
                <a:solidFill>
                  <a:srgbClr val="FF0000"/>
                </a:solidFill>
                <a:latin typeface="Times New Roman" panose="02020603050405020304" pitchFamily="18" charset="0"/>
                <a:cs typeface="Times New Roman" panose="02020603050405020304" pitchFamily="18" charset="0"/>
              </a:rPr>
              <a:t>5</a:t>
            </a:r>
            <a:r>
              <a:rPr lang="vi-VN" sz="3600" b="1" dirty="0" smtClean="0">
                <a:solidFill>
                  <a:srgbClr val="FF0000"/>
                </a:solidFill>
                <a:latin typeface="Times New Roman" panose="02020603050405020304" pitchFamily="18" charset="0"/>
                <a:cs typeface="Times New Roman" panose="02020603050405020304" pitchFamily="18" charset="0"/>
              </a:rPr>
              <a:t>:  </a:t>
            </a:r>
            <a:r>
              <a:rPr lang="vi-VN" sz="3600" dirty="0">
                <a:solidFill>
                  <a:srgbClr val="FF0000"/>
                </a:solidFill>
                <a:latin typeface="Times New Roman" panose="02020603050405020304" pitchFamily="18" charset="0"/>
                <a:cs typeface="Times New Roman" panose="02020603050405020304" pitchFamily="18" charset="0"/>
              </a:rPr>
              <a:t>Cho hình vẽ. </a:t>
            </a:r>
            <a:r>
              <a:rPr lang="vi-VN" sz="3600" dirty="0" smtClean="0">
                <a:solidFill>
                  <a:srgbClr val="FF0000"/>
                </a:solidFill>
                <a:latin typeface="Times New Roman" panose="02020603050405020304" pitchFamily="18" charset="0"/>
                <a:cs typeface="Times New Roman" panose="02020603050405020304" pitchFamily="18" charset="0"/>
              </a:rPr>
              <a:t>Với các kí hiệu trên hình vẽ, cần thêm yếu tố nào để </a:t>
            </a:r>
            <a:r>
              <a:rPr lang="el-GR" sz="3600" b="1" dirty="0" smtClean="0">
                <a:solidFill>
                  <a:schemeClr val="tx1"/>
                </a:solidFill>
                <a:latin typeface="Times New Roman" panose="02020603050405020304" pitchFamily="18" charset="0"/>
                <a:cs typeface="Times New Roman" panose="02020603050405020304" pitchFamily="18" charset="0"/>
              </a:rPr>
              <a:t>Δ</a:t>
            </a:r>
            <a:r>
              <a:rPr lang="en-US" sz="3600" b="1" dirty="0" smtClean="0">
                <a:solidFill>
                  <a:schemeClr val="tx1"/>
                </a:solidFill>
                <a:latin typeface="Times New Roman" panose="02020603050405020304" pitchFamily="18" charset="0"/>
                <a:cs typeface="Times New Roman" panose="02020603050405020304" pitchFamily="18" charset="0"/>
              </a:rPr>
              <a:t>BA</a:t>
            </a:r>
            <a:r>
              <a:rPr lang="vi-VN" sz="3600" b="1" dirty="0" smtClean="0">
                <a:solidFill>
                  <a:schemeClr val="tx1"/>
                </a:solidFill>
                <a:latin typeface="Times New Roman" panose="02020603050405020304" pitchFamily="18" charset="0"/>
                <a:cs typeface="Times New Roman" panose="02020603050405020304" pitchFamily="18" charset="0"/>
              </a:rPr>
              <a:t>C = </a:t>
            </a:r>
            <a:r>
              <a:rPr lang="el-GR" sz="3600" b="1" dirty="0" smtClean="0">
                <a:solidFill>
                  <a:schemeClr val="tx1"/>
                </a:solidFill>
                <a:latin typeface="Times New Roman" panose="02020603050405020304" pitchFamily="18" charset="0"/>
                <a:cs typeface="Times New Roman" panose="02020603050405020304" pitchFamily="18" charset="0"/>
              </a:rPr>
              <a:t>Δ</a:t>
            </a:r>
            <a:r>
              <a:rPr lang="vi-VN" sz="3600" b="1" dirty="0" smtClean="0">
                <a:solidFill>
                  <a:schemeClr val="tx1"/>
                </a:solidFill>
                <a:latin typeface="Times New Roman" panose="02020603050405020304" pitchFamily="18" charset="0"/>
                <a:cs typeface="Times New Roman" panose="02020603050405020304" pitchFamily="18" charset="0"/>
              </a:rPr>
              <a:t>D</a:t>
            </a:r>
            <a:r>
              <a:rPr lang="en-US" sz="3600" b="1" dirty="0" smtClean="0">
                <a:solidFill>
                  <a:schemeClr val="tx1"/>
                </a:solidFill>
                <a:latin typeface="Times New Roman" panose="02020603050405020304" pitchFamily="18" charset="0"/>
                <a:cs typeface="Times New Roman" panose="02020603050405020304" pitchFamily="18" charset="0"/>
              </a:rPr>
              <a:t>AC</a:t>
            </a:r>
            <a:r>
              <a:rPr lang="vi-VN" sz="3600" b="1" dirty="0" smtClean="0">
                <a:solidFill>
                  <a:schemeClr val="tx1"/>
                </a:solidFill>
                <a:latin typeface="Times New Roman" panose="02020603050405020304" pitchFamily="18" charset="0"/>
                <a:cs typeface="Times New Roman" panose="02020603050405020304" pitchFamily="18" charset="0"/>
              </a:rPr>
              <a:t> (</a:t>
            </a:r>
            <a:r>
              <a:rPr lang="en-US" sz="3600" b="1" dirty="0" smtClean="0">
                <a:solidFill>
                  <a:schemeClr val="tx1"/>
                </a:solidFill>
                <a:latin typeface="Times New Roman" panose="02020603050405020304" pitchFamily="18" charset="0"/>
                <a:cs typeface="Times New Roman" panose="02020603050405020304" pitchFamily="18" charset="0"/>
              </a:rPr>
              <a:t>c</a:t>
            </a:r>
            <a:r>
              <a:rPr lang="vi-VN" sz="3600" b="1" dirty="0" smtClean="0">
                <a:solidFill>
                  <a:schemeClr val="tx1"/>
                </a:solidFill>
                <a:latin typeface="Times New Roman" panose="02020603050405020304" pitchFamily="18" charset="0"/>
                <a:cs typeface="Times New Roman" panose="02020603050405020304" pitchFamily="18" charset="0"/>
              </a:rPr>
              <a:t> – </a:t>
            </a:r>
            <a:r>
              <a:rPr lang="en-US" sz="3600" b="1" dirty="0" smtClean="0">
                <a:solidFill>
                  <a:schemeClr val="tx1"/>
                </a:solidFill>
                <a:latin typeface="Times New Roman" panose="02020603050405020304" pitchFamily="18" charset="0"/>
                <a:cs typeface="Times New Roman" panose="02020603050405020304" pitchFamily="18" charset="0"/>
              </a:rPr>
              <a:t>g</a:t>
            </a:r>
            <a:r>
              <a:rPr lang="vi-VN" sz="3600" b="1" dirty="0" smtClean="0">
                <a:solidFill>
                  <a:schemeClr val="tx1"/>
                </a:solidFill>
                <a:latin typeface="Times New Roman" panose="02020603050405020304" pitchFamily="18" charset="0"/>
                <a:cs typeface="Times New Roman" panose="02020603050405020304" pitchFamily="18" charset="0"/>
              </a:rPr>
              <a:t> – </a:t>
            </a:r>
            <a:r>
              <a:rPr lang="en-US" sz="3600" b="1" dirty="0" smtClean="0">
                <a:solidFill>
                  <a:schemeClr val="tx1"/>
                </a:solidFill>
                <a:latin typeface="Times New Roman" panose="02020603050405020304" pitchFamily="18" charset="0"/>
                <a:cs typeface="Times New Roman" panose="02020603050405020304" pitchFamily="18" charset="0"/>
              </a:rPr>
              <a:t>c</a:t>
            </a:r>
            <a:r>
              <a:rPr lang="vi-VN" sz="3600" b="1" dirty="0" smtClean="0">
                <a:solidFill>
                  <a:schemeClr val="tx1"/>
                </a:solidFill>
                <a:latin typeface="Times New Roman" panose="02020603050405020304" pitchFamily="18" charset="0"/>
                <a:cs typeface="Times New Roman" panose="02020603050405020304" pitchFamily="18" charset="0"/>
              </a:rPr>
              <a:t>)</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180" name="Rectangle: Rounded Corners 174">
            <a:extLst>
              <a:ext uri="{FF2B5EF4-FFF2-40B4-BE49-F238E27FC236}">
                <a16:creationId xmlns:a16="http://schemas.microsoft.com/office/drawing/2014/main" id="{52691D40-8C0E-4667-A610-1C54EA7D9EE2}"/>
              </a:ext>
            </a:extLst>
          </p:cNvPr>
          <p:cNvSpPr/>
          <p:nvPr/>
        </p:nvSpPr>
        <p:spPr>
          <a:xfrm>
            <a:off x="9861445" y="5942160"/>
            <a:ext cx="2292627" cy="961638"/>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10</a:t>
            </a:r>
          </a:p>
        </p:txBody>
      </p:sp>
      <p:sp>
        <p:nvSpPr>
          <p:cNvPr id="181" name="Rectangle: Rounded Corners 175">
            <a:extLst>
              <a:ext uri="{FF2B5EF4-FFF2-40B4-BE49-F238E27FC236}">
                <a16:creationId xmlns:a16="http://schemas.microsoft.com/office/drawing/2014/main" id="{93E9F58F-BEA1-46C8-883A-2E2D092369EB}"/>
              </a:ext>
            </a:extLst>
          </p:cNvPr>
          <p:cNvSpPr/>
          <p:nvPr/>
        </p:nvSpPr>
        <p:spPr>
          <a:xfrm>
            <a:off x="9877504" y="5935067"/>
            <a:ext cx="2292627" cy="961638"/>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09</a:t>
            </a:r>
          </a:p>
        </p:txBody>
      </p:sp>
      <p:sp>
        <p:nvSpPr>
          <p:cNvPr id="182" name="Rectangle: Rounded Corners 176">
            <a:extLst>
              <a:ext uri="{FF2B5EF4-FFF2-40B4-BE49-F238E27FC236}">
                <a16:creationId xmlns:a16="http://schemas.microsoft.com/office/drawing/2014/main" id="{23D056EC-DD40-48B3-8FE2-2B7113C71C14}"/>
              </a:ext>
            </a:extLst>
          </p:cNvPr>
          <p:cNvSpPr/>
          <p:nvPr/>
        </p:nvSpPr>
        <p:spPr>
          <a:xfrm>
            <a:off x="9877885" y="5946058"/>
            <a:ext cx="2292627" cy="961638"/>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08</a:t>
            </a:r>
          </a:p>
        </p:txBody>
      </p:sp>
      <p:sp>
        <p:nvSpPr>
          <p:cNvPr id="183" name="Rectangle: Rounded Corners 177">
            <a:extLst>
              <a:ext uri="{FF2B5EF4-FFF2-40B4-BE49-F238E27FC236}">
                <a16:creationId xmlns:a16="http://schemas.microsoft.com/office/drawing/2014/main" id="{90370E08-2678-4A2F-B297-15FB23DDD29B}"/>
              </a:ext>
            </a:extLst>
          </p:cNvPr>
          <p:cNvSpPr/>
          <p:nvPr/>
        </p:nvSpPr>
        <p:spPr>
          <a:xfrm>
            <a:off x="9845386" y="5924076"/>
            <a:ext cx="2292627" cy="961638"/>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07</a:t>
            </a:r>
          </a:p>
        </p:txBody>
      </p:sp>
      <p:sp>
        <p:nvSpPr>
          <p:cNvPr id="184" name="Rectangle: Rounded Corners 178">
            <a:extLst>
              <a:ext uri="{FF2B5EF4-FFF2-40B4-BE49-F238E27FC236}">
                <a16:creationId xmlns:a16="http://schemas.microsoft.com/office/drawing/2014/main" id="{68B8FE45-45C7-4981-AAA5-E349D81F3027}"/>
              </a:ext>
            </a:extLst>
          </p:cNvPr>
          <p:cNvSpPr/>
          <p:nvPr/>
        </p:nvSpPr>
        <p:spPr>
          <a:xfrm>
            <a:off x="9877504" y="5905992"/>
            <a:ext cx="2292627" cy="961638"/>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06</a:t>
            </a:r>
          </a:p>
        </p:txBody>
      </p:sp>
      <p:sp>
        <p:nvSpPr>
          <p:cNvPr id="185" name="Rectangle: Rounded Corners 179">
            <a:extLst>
              <a:ext uri="{FF2B5EF4-FFF2-40B4-BE49-F238E27FC236}">
                <a16:creationId xmlns:a16="http://schemas.microsoft.com/office/drawing/2014/main" id="{3F153729-FDBD-4EB4-AE34-FE8FDA2B9D22}"/>
              </a:ext>
            </a:extLst>
          </p:cNvPr>
          <p:cNvSpPr/>
          <p:nvPr/>
        </p:nvSpPr>
        <p:spPr>
          <a:xfrm>
            <a:off x="9868799" y="5917230"/>
            <a:ext cx="2292627" cy="961638"/>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05</a:t>
            </a:r>
          </a:p>
        </p:txBody>
      </p:sp>
      <p:sp>
        <p:nvSpPr>
          <p:cNvPr id="186" name="Rectangle: Rounded Corners 180">
            <a:extLst>
              <a:ext uri="{FF2B5EF4-FFF2-40B4-BE49-F238E27FC236}">
                <a16:creationId xmlns:a16="http://schemas.microsoft.com/office/drawing/2014/main" id="{C504947B-95BA-4E4E-806B-E6908ED53E70}"/>
              </a:ext>
            </a:extLst>
          </p:cNvPr>
          <p:cNvSpPr/>
          <p:nvPr/>
        </p:nvSpPr>
        <p:spPr>
          <a:xfrm>
            <a:off x="9868798" y="5938897"/>
            <a:ext cx="2292627" cy="961638"/>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04</a:t>
            </a:r>
          </a:p>
        </p:txBody>
      </p:sp>
      <p:sp>
        <p:nvSpPr>
          <p:cNvPr id="187" name="Rectangle: Rounded Corners 181">
            <a:extLst>
              <a:ext uri="{FF2B5EF4-FFF2-40B4-BE49-F238E27FC236}">
                <a16:creationId xmlns:a16="http://schemas.microsoft.com/office/drawing/2014/main" id="{FA2AE9AA-DF6C-4198-8070-BE28C33BC93B}"/>
              </a:ext>
            </a:extLst>
          </p:cNvPr>
          <p:cNvSpPr/>
          <p:nvPr/>
        </p:nvSpPr>
        <p:spPr>
          <a:xfrm>
            <a:off x="9861445" y="5949252"/>
            <a:ext cx="2292627" cy="961638"/>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03</a:t>
            </a:r>
          </a:p>
        </p:txBody>
      </p:sp>
      <p:sp>
        <p:nvSpPr>
          <p:cNvPr id="188" name="Rectangle: Rounded Corners 182">
            <a:extLst>
              <a:ext uri="{FF2B5EF4-FFF2-40B4-BE49-F238E27FC236}">
                <a16:creationId xmlns:a16="http://schemas.microsoft.com/office/drawing/2014/main" id="{5574E918-FCCF-4F5A-8338-F0195D48D322}"/>
              </a:ext>
            </a:extLst>
          </p:cNvPr>
          <p:cNvSpPr/>
          <p:nvPr/>
        </p:nvSpPr>
        <p:spPr>
          <a:xfrm>
            <a:off x="9901610" y="5928492"/>
            <a:ext cx="2212295" cy="961638"/>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02</a:t>
            </a:r>
          </a:p>
        </p:txBody>
      </p:sp>
      <p:sp>
        <p:nvSpPr>
          <p:cNvPr id="189" name="Rectangle: Rounded Corners 183">
            <a:extLst>
              <a:ext uri="{FF2B5EF4-FFF2-40B4-BE49-F238E27FC236}">
                <a16:creationId xmlns:a16="http://schemas.microsoft.com/office/drawing/2014/main" id="{84498586-260B-44AC-9119-279CD8106F7A}"/>
              </a:ext>
            </a:extLst>
          </p:cNvPr>
          <p:cNvSpPr/>
          <p:nvPr/>
        </p:nvSpPr>
        <p:spPr>
          <a:xfrm>
            <a:off x="9866403" y="5931169"/>
            <a:ext cx="2292627" cy="961638"/>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01</a:t>
            </a:r>
          </a:p>
        </p:txBody>
      </p:sp>
      <p:sp>
        <p:nvSpPr>
          <p:cNvPr id="190" name="Rectangle: Rounded Corners 184">
            <a:extLst>
              <a:ext uri="{FF2B5EF4-FFF2-40B4-BE49-F238E27FC236}">
                <a16:creationId xmlns:a16="http://schemas.microsoft.com/office/drawing/2014/main" id="{07059D34-D489-4C48-9C01-029A2E8240D4}"/>
              </a:ext>
            </a:extLst>
          </p:cNvPr>
          <p:cNvSpPr/>
          <p:nvPr/>
        </p:nvSpPr>
        <p:spPr>
          <a:xfrm>
            <a:off x="9852739" y="5909255"/>
            <a:ext cx="2292627" cy="961638"/>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00</a:t>
            </a:r>
          </a:p>
        </p:txBody>
      </p:sp>
      <p:sp>
        <p:nvSpPr>
          <p:cNvPr id="191" name="Rectangle: Rounded Corners 186">
            <a:extLst>
              <a:ext uri="{FF2B5EF4-FFF2-40B4-BE49-F238E27FC236}">
                <a16:creationId xmlns:a16="http://schemas.microsoft.com/office/drawing/2014/main" id="{09BD8570-F3EE-4550-91DC-3636FF64E440}"/>
              </a:ext>
            </a:extLst>
          </p:cNvPr>
          <p:cNvSpPr/>
          <p:nvPr/>
        </p:nvSpPr>
        <p:spPr>
          <a:xfrm>
            <a:off x="9852739" y="5927271"/>
            <a:ext cx="2339261" cy="961638"/>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HẾT GIỜ</a:t>
            </a:r>
          </a:p>
        </p:txBody>
      </p:sp>
      <mc:AlternateContent xmlns:mc="http://schemas.openxmlformats.org/markup-compatibility/2006" xmlns:a14="http://schemas.microsoft.com/office/drawing/2010/main">
        <mc:Choice Requires="a14">
          <p:sp>
            <p:nvSpPr>
              <p:cNvPr id="199" name="Choice_C"/>
              <p:cNvSpPr/>
              <p:nvPr/>
            </p:nvSpPr>
            <p:spPr>
              <a:xfrm>
                <a:off x="379625" y="2270522"/>
                <a:ext cx="4062708" cy="1005840"/>
              </a:xfrm>
              <a:prstGeom prst="hexagon">
                <a:avLst/>
              </a:prstGeom>
              <a:solidFill>
                <a:srgbClr val="FF66FF"/>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a:solidFill>
                      <a:srgbClr val="0000FF"/>
                    </a:solidFill>
                  </a:rPr>
                  <a:t>A</a:t>
                </a:r>
                <a:r>
                  <a:rPr lang="en-US" sz="3200" dirty="0">
                    <a:solidFill>
                      <a:schemeClr val="tx1"/>
                    </a:solidFill>
                  </a:rPr>
                  <a:t>. </a:t>
                </a:r>
                <a14:m>
                  <m:oMath xmlns:m="http://schemas.openxmlformats.org/officeDocument/2006/math">
                    <m:acc>
                      <m:accPr>
                        <m:chr m:val="̂"/>
                        <m:ctrlPr>
                          <a:rPr lang="en-US" sz="3200" i="1">
                            <a:solidFill>
                              <a:schemeClr val="tx1"/>
                            </a:solidFill>
                            <a:latin typeface="Cambria Math" panose="02040503050406030204" pitchFamily="18" charset="0"/>
                          </a:rPr>
                        </m:ctrlPr>
                      </m:accPr>
                      <m:e>
                        <m:r>
                          <a:rPr lang="en-US" sz="3200" i="1">
                            <a:solidFill>
                              <a:schemeClr val="tx1"/>
                            </a:solidFill>
                            <a:latin typeface="Cambria Math" panose="02040503050406030204" pitchFamily="18" charset="0"/>
                          </a:rPr>
                          <m:t>𝐵𝐴𝐶</m:t>
                        </m:r>
                      </m:e>
                    </m:acc>
                    <m:r>
                      <a:rPr lang="en-US" sz="3200" i="1">
                        <a:solidFill>
                          <a:schemeClr val="tx1"/>
                        </a:solidFill>
                        <a:latin typeface="Cambria Math" panose="02040503050406030204" pitchFamily="18" charset="0"/>
                      </a:rPr>
                      <m:t>=</m:t>
                    </m:r>
                    <m:acc>
                      <m:accPr>
                        <m:chr m:val="̂"/>
                        <m:ctrlPr>
                          <a:rPr lang="en-US" sz="3200" i="1">
                            <a:solidFill>
                              <a:schemeClr val="tx1"/>
                            </a:solidFill>
                            <a:latin typeface="Cambria Math" panose="02040503050406030204" pitchFamily="18" charset="0"/>
                          </a:rPr>
                        </m:ctrlPr>
                      </m:accPr>
                      <m:e>
                        <m:r>
                          <a:rPr lang="en-US" sz="3200" i="1">
                            <a:solidFill>
                              <a:schemeClr val="tx1"/>
                            </a:solidFill>
                            <a:latin typeface="Cambria Math" panose="02040503050406030204" pitchFamily="18" charset="0"/>
                          </a:rPr>
                          <m:t>𝐷𝐴𝐶</m:t>
                        </m:r>
                      </m:e>
                    </m:acc>
                  </m:oMath>
                </a14:m>
                <a:endParaRPr lang="en-US" sz="3200" dirty="0">
                  <a:solidFill>
                    <a:schemeClr val="tx1"/>
                  </a:solidFill>
                </a:endParaRPr>
              </a:p>
            </p:txBody>
          </p:sp>
        </mc:Choice>
        <mc:Fallback xmlns="">
          <p:sp>
            <p:nvSpPr>
              <p:cNvPr id="199" name="Choice_C"/>
              <p:cNvSpPr>
                <a:spLocks noRot="1" noChangeAspect="1" noMove="1" noResize="1" noEditPoints="1" noAdjustHandles="1" noChangeArrowheads="1" noChangeShapeType="1" noTextEdit="1"/>
              </p:cNvSpPr>
              <p:nvPr/>
            </p:nvSpPr>
            <p:spPr>
              <a:xfrm>
                <a:off x="379625" y="2270522"/>
                <a:ext cx="4062708" cy="1005840"/>
              </a:xfrm>
              <a:prstGeom prst="hexagon">
                <a:avLst/>
              </a:prstGeom>
              <a:blipFill>
                <a:blip r:embed="rId8"/>
                <a:stretch>
                  <a:fillRect/>
                </a:stretch>
              </a:blipFill>
              <a:ln>
                <a:noFill/>
              </a:ln>
            </p:spPr>
            <p:txBody>
              <a:bodyPr/>
              <a:lstStyle/>
              <a:p>
                <a:r>
                  <a:rPr lang="en-US">
                    <a:noFill/>
                  </a:rPr>
                  <a:t> </a:t>
                </a:r>
              </a:p>
            </p:txBody>
          </p:sp>
        </mc:Fallback>
      </mc:AlternateContent>
      <p:pic>
        <p:nvPicPr>
          <p:cNvPr id="3074" name="Picture 89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38799" y="2397130"/>
            <a:ext cx="5652045" cy="3279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5929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circle(in)">
                                      <p:cBhvr>
                                        <p:cTn id="29" dur="2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2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999"/>
                                          </p:stCondLst>
                                        </p:cTn>
                                        <p:tgtEl>
                                          <p:spTgt spid="21"/>
                                        </p:tgtEl>
                                        <p:attrNameLst>
                                          <p:attrName>style.visibility</p:attrName>
                                        </p:attrNameLst>
                                      </p:cBhvr>
                                      <p:to>
                                        <p:strVal val="visible"/>
                                      </p:to>
                                    </p:set>
                                  </p:childTnLst>
                                </p:cTn>
                              </p:par>
                            </p:childTnLst>
                          </p:cTn>
                        </p:par>
                        <p:par>
                          <p:cTn id="39" fill="hold">
                            <p:stCondLst>
                              <p:cond delay="1000"/>
                            </p:stCondLst>
                            <p:childTnLst>
                              <p:par>
                                <p:cTn id="40" presetID="1" presetClass="entr" presetSubtype="0" fill="hold" grpId="0" nodeType="afterEffect">
                                  <p:stCondLst>
                                    <p:cond delay="1000"/>
                                  </p:stCondLst>
                                  <p:childTnLst>
                                    <p:set>
                                      <p:cBhvr>
                                        <p:cTn id="41" dur="1" fill="hold">
                                          <p:stCondLst>
                                            <p:cond delay="19999"/>
                                          </p:stCondLst>
                                        </p:cTn>
                                        <p:tgtEl>
                                          <p:spTgt spid="180"/>
                                        </p:tgtEl>
                                        <p:attrNameLst>
                                          <p:attrName>style.visibility</p:attrName>
                                        </p:attrNameLst>
                                      </p:cBhvr>
                                      <p:to>
                                        <p:strVal val="visible"/>
                                      </p:to>
                                    </p:set>
                                  </p:childTnLst>
                                </p:cTn>
                              </p:par>
                            </p:childTnLst>
                          </p:cTn>
                        </p:par>
                        <p:par>
                          <p:cTn id="42" fill="hold">
                            <p:stCondLst>
                              <p:cond delay="22000"/>
                            </p:stCondLst>
                            <p:childTnLst>
                              <p:par>
                                <p:cTn id="43" presetID="1" presetClass="entr" presetSubtype="0" fill="hold" grpId="0" nodeType="afterEffect">
                                  <p:stCondLst>
                                    <p:cond delay="1000"/>
                                  </p:stCondLst>
                                  <p:childTnLst>
                                    <p:set>
                                      <p:cBhvr>
                                        <p:cTn id="44" dur="1" fill="hold">
                                          <p:stCondLst>
                                            <p:cond delay="9"/>
                                          </p:stCondLst>
                                        </p:cTn>
                                        <p:tgtEl>
                                          <p:spTgt spid="181"/>
                                        </p:tgtEl>
                                        <p:attrNameLst>
                                          <p:attrName>style.visibility</p:attrName>
                                        </p:attrNameLst>
                                      </p:cBhvr>
                                      <p:to>
                                        <p:strVal val="visible"/>
                                      </p:to>
                                    </p:set>
                                  </p:childTnLst>
                                </p:cTn>
                              </p:par>
                            </p:childTnLst>
                          </p:cTn>
                        </p:par>
                        <p:par>
                          <p:cTn id="45" fill="hold">
                            <p:stCondLst>
                              <p:cond delay="23010"/>
                            </p:stCondLst>
                            <p:childTnLst>
                              <p:par>
                                <p:cTn id="46" presetID="1" presetClass="entr" presetSubtype="0" fill="hold" grpId="0" nodeType="afterEffect">
                                  <p:stCondLst>
                                    <p:cond delay="1000"/>
                                  </p:stCondLst>
                                  <p:childTnLst>
                                    <p:set>
                                      <p:cBhvr>
                                        <p:cTn id="47" dur="1" fill="hold">
                                          <p:stCondLst>
                                            <p:cond delay="9"/>
                                          </p:stCondLst>
                                        </p:cTn>
                                        <p:tgtEl>
                                          <p:spTgt spid="182"/>
                                        </p:tgtEl>
                                        <p:attrNameLst>
                                          <p:attrName>style.visibility</p:attrName>
                                        </p:attrNameLst>
                                      </p:cBhvr>
                                      <p:to>
                                        <p:strVal val="visible"/>
                                      </p:to>
                                    </p:set>
                                  </p:childTnLst>
                                </p:cTn>
                              </p:par>
                            </p:childTnLst>
                          </p:cTn>
                        </p:par>
                        <p:par>
                          <p:cTn id="48" fill="hold">
                            <p:stCondLst>
                              <p:cond delay="24020"/>
                            </p:stCondLst>
                            <p:childTnLst>
                              <p:par>
                                <p:cTn id="49" presetID="1" presetClass="entr" presetSubtype="0" fill="hold" grpId="0" nodeType="afterEffect">
                                  <p:stCondLst>
                                    <p:cond delay="1000"/>
                                  </p:stCondLst>
                                  <p:childTnLst>
                                    <p:set>
                                      <p:cBhvr>
                                        <p:cTn id="50" dur="1" fill="hold">
                                          <p:stCondLst>
                                            <p:cond delay="9"/>
                                          </p:stCondLst>
                                        </p:cTn>
                                        <p:tgtEl>
                                          <p:spTgt spid="183"/>
                                        </p:tgtEl>
                                        <p:attrNameLst>
                                          <p:attrName>style.visibility</p:attrName>
                                        </p:attrNameLst>
                                      </p:cBhvr>
                                      <p:to>
                                        <p:strVal val="visible"/>
                                      </p:to>
                                    </p:set>
                                  </p:childTnLst>
                                </p:cTn>
                              </p:par>
                            </p:childTnLst>
                          </p:cTn>
                        </p:par>
                        <p:par>
                          <p:cTn id="51" fill="hold">
                            <p:stCondLst>
                              <p:cond delay="25030"/>
                            </p:stCondLst>
                            <p:childTnLst>
                              <p:par>
                                <p:cTn id="52" presetID="1" presetClass="entr" presetSubtype="0" fill="hold" grpId="0" nodeType="afterEffect">
                                  <p:stCondLst>
                                    <p:cond delay="1000"/>
                                  </p:stCondLst>
                                  <p:childTnLst>
                                    <p:set>
                                      <p:cBhvr>
                                        <p:cTn id="53" dur="1" fill="hold">
                                          <p:stCondLst>
                                            <p:cond delay="9"/>
                                          </p:stCondLst>
                                        </p:cTn>
                                        <p:tgtEl>
                                          <p:spTgt spid="184"/>
                                        </p:tgtEl>
                                        <p:attrNameLst>
                                          <p:attrName>style.visibility</p:attrName>
                                        </p:attrNameLst>
                                      </p:cBhvr>
                                      <p:to>
                                        <p:strVal val="visible"/>
                                      </p:to>
                                    </p:set>
                                  </p:childTnLst>
                                </p:cTn>
                              </p:par>
                            </p:childTnLst>
                          </p:cTn>
                        </p:par>
                        <p:par>
                          <p:cTn id="54" fill="hold">
                            <p:stCondLst>
                              <p:cond delay="26040"/>
                            </p:stCondLst>
                            <p:childTnLst>
                              <p:par>
                                <p:cTn id="55" presetID="1" presetClass="entr" presetSubtype="0" fill="hold" grpId="0" nodeType="afterEffect">
                                  <p:stCondLst>
                                    <p:cond delay="1000"/>
                                  </p:stCondLst>
                                  <p:childTnLst>
                                    <p:set>
                                      <p:cBhvr>
                                        <p:cTn id="56" dur="1" fill="hold">
                                          <p:stCondLst>
                                            <p:cond delay="9"/>
                                          </p:stCondLst>
                                        </p:cTn>
                                        <p:tgtEl>
                                          <p:spTgt spid="185"/>
                                        </p:tgtEl>
                                        <p:attrNameLst>
                                          <p:attrName>style.visibility</p:attrName>
                                        </p:attrNameLst>
                                      </p:cBhvr>
                                      <p:to>
                                        <p:strVal val="visible"/>
                                      </p:to>
                                    </p:set>
                                  </p:childTnLst>
                                </p:cTn>
                              </p:par>
                            </p:childTnLst>
                          </p:cTn>
                        </p:par>
                        <p:par>
                          <p:cTn id="57" fill="hold">
                            <p:stCondLst>
                              <p:cond delay="27050"/>
                            </p:stCondLst>
                            <p:childTnLst>
                              <p:par>
                                <p:cTn id="58" presetID="1" presetClass="entr" presetSubtype="0" fill="hold" grpId="0" nodeType="afterEffect">
                                  <p:stCondLst>
                                    <p:cond delay="1000"/>
                                  </p:stCondLst>
                                  <p:childTnLst>
                                    <p:set>
                                      <p:cBhvr>
                                        <p:cTn id="59" dur="1" fill="hold">
                                          <p:stCondLst>
                                            <p:cond delay="9"/>
                                          </p:stCondLst>
                                        </p:cTn>
                                        <p:tgtEl>
                                          <p:spTgt spid="186"/>
                                        </p:tgtEl>
                                        <p:attrNameLst>
                                          <p:attrName>style.visibility</p:attrName>
                                        </p:attrNameLst>
                                      </p:cBhvr>
                                      <p:to>
                                        <p:strVal val="visible"/>
                                      </p:to>
                                    </p:set>
                                  </p:childTnLst>
                                </p:cTn>
                              </p:par>
                            </p:childTnLst>
                          </p:cTn>
                        </p:par>
                        <p:par>
                          <p:cTn id="60" fill="hold">
                            <p:stCondLst>
                              <p:cond delay="28060"/>
                            </p:stCondLst>
                            <p:childTnLst>
                              <p:par>
                                <p:cTn id="61" presetID="1" presetClass="entr" presetSubtype="0" fill="hold" grpId="0" nodeType="afterEffect">
                                  <p:stCondLst>
                                    <p:cond delay="1000"/>
                                  </p:stCondLst>
                                  <p:childTnLst>
                                    <p:set>
                                      <p:cBhvr>
                                        <p:cTn id="62" dur="1" fill="hold">
                                          <p:stCondLst>
                                            <p:cond delay="9"/>
                                          </p:stCondLst>
                                        </p:cTn>
                                        <p:tgtEl>
                                          <p:spTgt spid="187"/>
                                        </p:tgtEl>
                                        <p:attrNameLst>
                                          <p:attrName>style.visibility</p:attrName>
                                        </p:attrNameLst>
                                      </p:cBhvr>
                                      <p:to>
                                        <p:strVal val="visible"/>
                                      </p:to>
                                    </p:set>
                                  </p:childTnLst>
                                </p:cTn>
                              </p:par>
                            </p:childTnLst>
                          </p:cTn>
                        </p:par>
                        <p:par>
                          <p:cTn id="63" fill="hold">
                            <p:stCondLst>
                              <p:cond delay="29070"/>
                            </p:stCondLst>
                            <p:childTnLst>
                              <p:par>
                                <p:cTn id="64" presetID="1" presetClass="entr" presetSubtype="0" fill="hold" grpId="0" nodeType="afterEffect">
                                  <p:stCondLst>
                                    <p:cond delay="1000"/>
                                  </p:stCondLst>
                                  <p:childTnLst>
                                    <p:set>
                                      <p:cBhvr>
                                        <p:cTn id="65" dur="1" fill="hold">
                                          <p:stCondLst>
                                            <p:cond delay="9"/>
                                          </p:stCondLst>
                                        </p:cTn>
                                        <p:tgtEl>
                                          <p:spTgt spid="188"/>
                                        </p:tgtEl>
                                        <p:attrNameLst>
                                          <p:attrName>style.visibility</p:attrName>
                                        </p:attrNameLst>
                                      </p:cBhvr>
                                      <p:to>
                                        <p:strVal val="visible"/>
                                      </p:to>
                                    </p:set>
                                  </p:childTnLst>
                                </p:cTn>
                              </p:par>
                            </p:childTnLst>
                          </p:cTn>
                        </p:par>
                        <p:par>
                          <p:cTn id="66" fill="hold">
                            <p:stCondLst>
                              <p:cond delay="30080"/>
                            </p:stCondLst>
                            <p:childTnLst>
                              <p:par>
                                <p:cTn id="67" presetID="1" presetClass="entr" presetSubtype="0" fill="hold" grpId="0" nodeType="afterEffect">
                                  <p:stCondLst>
                                    <p:cond delay="1000"/>
                                  </p:stCondLst>
                                  <p:childTnLst>
                                    <p:set>
                                      <p:cBhvr>
                                        <p:cTn id="68" dur="1" fill="hold">
                                          <p:stCondLst>
                                            <p:cond delay="9"/>
                                          </p:stCondLst>
                                        </p:cTn>
                                        <p:tgtEl>
                                          <p:spTgt spid="189"/>
                                        </p:tgtEl>
                                        <p:attrNameLst>
                                          <p:attrName>style.visibility</p:attrName>
                                        </p:attrNameLst>
                                      </p:cBhvr>
                                      <p:to>
                                        <p:strVal val="visible"/>
                                      </p:to>
                                    </p:set>
                                  </p:childTnLst>
                                </p:cTn>
                              </p:par>
                            </p:childTnLst>
                          </p:cTn>
                        </p:par>
                        <p:par>
                          <p:cTn id="69" fill="hold">
                            <p:stCondLst>
                              <p:cond delay="31090"/>
                            </p:stCondLst>
                            <p:childTnLst>
                              <p:par>
                                <p:cTn id="70" presetID="1" presetClass="entr" presetSubtype="0" fill="hold" grpId="0" nodeType="afterEffect">
                                  <p:stCondLst>
                                    <p:cond delay="1000"/>
                                  </p:stCondLst>
                                  <p:childTnLst>
                                    <p:set>
                                      <p:cBhvr>
                                        <p:cTn id="71" dur="1" fill="hold">
                                          <p:stCondLst>
                                            <p:cond delay="9"/>
                                          </p:stCondLst>
                                        </p:cTn>
                                        <p:tgtEl>
                                          <p:spTgt spid="190"/>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3" name="click.wav"/>
                                        </p:tgtEl>
                                      </p:cMediaNode>
                                    </p:audio>
                                  </p:subTnLst>
                                </p:cTn>
                              </p:par>
                            </p:childTnLst>
                          </p:cTn>
                        </p:par>
                        <p:par>
                          <p:cTn id="72" fill="hold">
                            <p:stCondLst>
                              <p:cond delay="32100"/>
                            </p:stCondLst>
                            <p:childTnLst>
                              <p:par>
                                <p:cTn id="73" presetID="1" presetClass="entr" presetSubtype="0" fill="hold" grpId="0" nodeType="afterEffect">
                                  <p:stCondLst>
                                    <p:cond delay="1000"/>
                                  </p:stCondLst>
                                  <p:childTnLst>
                                    <p:set>
                                      <p:cBhvr>
                                        <p:cTn id="74" dur="1" fill="hold">
                                          <p:stCondLst>
                                            <p:cond delay="9"/>
                                          </p:stCondLst>
                                        </p:cTn>
                                        <p:tgtEl>
                                          <p:spTgt spid="191"/>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4" name="alarm clock.wav"/>
                                        </p:tgtEl>
                                      </p:cMediaNode>
                                    </p:audio>
                                  </p:sub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autoUpdateAnimBg="0"/>
      <p:bldP spid="6" grpId="0" animBg="1"/>
      <p:bldP spid="5" grpId="0" animBg="1"/>
      <p:bldP spid="7" grpId="0" animBg="1"/>
      <p:bldP spid="4" grpId="0" animBg="1"/>
      <p:bldP spid="8" grpId="0" animBg="1" autoUpdateAnimBg="0"/>
      <p:bldP spid="180" grpId="0" animBg="1" autoUpdateAnimBg="0"/>
      <p:bldP spid="181" grpId="0" animBg="1" autoUpdateAnimBg="0"/>
      <p:bldP spid="182" grpId="0" animBg="1" autoUpdateAnimBg="0"/>
      <p:bldP spid="183" grpId="0" animBg="1" autoUpdateAnimBg="0"/>
      <p:bldP spid="184" grpId="0" animBg="1" autoUpdateAnimBg="0"/>
      <p:bldP spid="185" grpId="0" animBg="1" autoUpdateAnimBg="0"/>
      <p:bldP spid="186" grpId="0" animBg="1" autoUpdateAnimBg="0"/>
      <p:bldP spid="187" grpId="0" animBg="1" autoUpdateAnimBg="0"/>
      <p:bldP spid="188" grpId="0" animBg="1" autoUpdateAnimBg="0"/>
      <p:bldP spid="189" grpId="0" animBg="1" autoUpdateAnimBg="0"/>
      <p:bldP spid="190" grpId="0" animBg="1" autoUpdateAnimBg="0"/>
      <p:bldP spid="191" grpId="0" animBg="1"/>
      <p:bldP spid="19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174">
            <a:extLst>
              <a:ext uri="{FF2B5EF4-FFF2-40B4-BE49-F238E27FC236}">
                <a16:creationId xmlns:a16="http://schemas.microsoft.com/office/drawing/2014/main" id="{52691D40-8C0E-4667-A610-1C54EA7D9EE2}"/>
              </a:ext>
            </a:extLst>
          </p:cNvPr>
          <p:cNvSpPr/>
          <p:nvPr/>
        </p:nvSpPr>
        <p:spPr>
          <a:xfrm>
            <a:off x="9884763" y="5964074"/>
            <a:ext cx="2292627" cy="908815"/>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a:t>
            </a:r>
            <a:r>
              <a:rPr lang="en-US" sz="5400" b="1" dirty="0" smtClean="0">
                <a:latin typeface="Times New Roman" panose="02020603050405020304" pitchFamily="18" charset="0"/>
                <a:cs typeface="Times New Roman" panose="02020603050405020304" pitchFamily="18" charset="0"/>
              </a:rPr>
              <a:t>30</a:t>
            </a:r>
            <a:endParaRPr lang="en-US" sz="54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Choice_D"/>
              <p:cNvSpPr/>
              <p:nvPr/>
            </p:nvSpPr>
            <p:spPr>
              <a:xfrm>
                <a:off x="184052" y="5666644"/>
                <a:ext cx="6936373" cy="1162984"/>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lvl="0"/>
                <a:r>
                  <a:rPr lang="en-US" sz="3200" b="1" dirty="0" smtClean="0">
                    <a:solidFill>
                      <a:srgbClr val="0000FF"/>
                    </a:solidFill>
                  </a:rPr>
                  <a:t>D</a:t>
                </a:r>
                <a:r>
                  <a:rPr lang="en-US" sz="3200" dirty="0" smtClean="0">
                    <a:solidFill>
                      <a:schemeClr val="tx1"/>
                    </a:solidFill>
                  </a:rPr>
                  <a:t>. </a:t>
                </a:r>
                <a14:m>
                  <m:oMath xmlns:m="http://schemas.openxmlformats.org/officeDocument/2006/math">
                    <m:acc>
                      <m:accPr>
                        <m:chr m:val="̂"/>
                        <m:ctrlPr>
                          <a:rPr lang="en-US" sz="3200" i="1">
                            <a:solidFill>
                              <a:prstClr val="black"/>
                            </a:solidFill>
                            <a:latin typeface="Cambria Math" panose="02040503050406030204" pitchFamily="18" charset="0"/>
                          </a:rPr>
                        </m:ctrlPr>
                      </m:accPr>
                      <m:e>
                        <m:r>
                          <a:rPr lang="en-US" sz="3200" i="1">
                            <a:solidFill>
                              <a:prstClr val="black"/>
                            </a:solidFill>
                            <a:latin typeface="Cambria Math" panose="02040503050406030204" pitchFamily="18" charset="0"/>
                          </a:rPr>
                          <m:t>𝐴𝑀𝐵</m:t>
                        </m:r>
                      </m:e>
                    </m:acc>
                    <m:r>
                      <a:rPr lang="en-US" sz="3200" i="1">
                        <a:solidFill>
                          <a:prstClr val="black"/>
                        </a:solidFill>
                        <a:latin typeface="Cambria Math" panose="02040503050406030204" pitchFamily="18" charset="0"/>
                      </a:rPr>
                      <m:t>=</m:t>
                    </m:r>
                    <m:acc>
                      <m:accPr>
                        <m:chr m:val="̂"/>
                        <m:ctrlPr>
                          <a:rPr lang="en-US" sz="3200" i="1">
                            <a:solidFill>
                              <a:prstClr val="black"/>
                            </a:solidFill>
                            <a:latin typeface="Cambria Math" panose="02040503050406030204" pitchFamily="18" charset="0"/>
                          </a:rPr>
                        </m:ctrlPr>
                      </m:accPr>
                      <m:e>
                        <m:r>
                          <a:rPr lang="en-US" sz="3200" i="1">
                            <a:solidFill>
                              <a:prstClr val="black"/>
                            </a:solidFill>
                            <a:latin typeface="Cambria Math" panose="02040503050406030204" pitchFamily="18" charset="0"/>
                          </a:rPr>
                          <m:t>𝐴𝑀𝐶</m:t>
                        </m:r>
                      </m:e>
                    </m:acc>
                    <m:r>
                      <a:rPr lang="en-US" sz="3200" i="1">
                        <a:solidFill>
                          <a:prstClr val="black"/>
                        </a:solidFill>
                        <a:latin typeface="Cambria Math" panose="02040503050406030204" pitchFamily="18" charset="0"/>
                      </a:rPr>
                      <m:t>,</m:t>
                    </m:r>
                    <m:r>
                      <a:rPr lang="de-DE" sz="3200" i="1">
                        <a:solidFill>
                          <a:prstClr val="black"/>
                        </a:solidFill>
                        <a:latin typeface="Cambria Math" panose="02040503050406030204" pitchFamily="18" charset="0"/>
                      </a:rPr>
                      <m:t> </m:t>
                    </m:r>
                  </m:oMath>
                </a14:m>
                <a:endParaRPr lang="en-US" sz="3200" i="1" dirty="0" smtClean="0">
                  <a:solidFill>
                    <a:prstClr val="black"/>
                  </a:solidFill>
                  <a:latin typeface="Cambria Math" panose="02040503050406030204" pitchFamily="18" charset="0"/>
                </a:endParaRPr>
              </a:p>
              <a:p>
                <a:pPr lvl="0"/>
                <a14:m>
                  <m:oMathPara xmlns:m="http://schemas.openxmlformats.org/officeDocument/2006/math">
                    <m:oMathParaPr>
                      <m:jc m:val="centerGroup"/>
                    </m:oMathParaPr>
                    <m:oMath xmlns:m="http://schemas.openxmlformats.org/officeDocument/2006/math">
                      <m:r>
                        <a:rPr lang="de-DE" sz="3200" i="1">
                          <a:solidFill>
                            <a:prstClr val="black"/>
                          </a:solidFill>
                          <a:latin typeface="Cambria Math" panose="02040503050406030204" pitchFamily="18" charset="0"/>
                        </a:rPr>
                        <m:t>𝐴𝐵</m:t>
                      </m:r>
                      <m:r>
                        <a:rPr lang="de-DE" sz="3200" i="1">
                          <a:solidFill>
                            <a:prstClr val="black"/>
                          </a:solidFill>
                          <a:latin typeface="Cambria Math" panose="02040503050406030204" pitchFamily="18" charset="0"/>
                        </a:rPr>
                        <m:t> = </m:t>
                      </m:r>
                      <m:r>
                        <a:rPr lang="de-DE" sz="3200" i="1">
                          <a:solidFill>
                            <a:prstClr val="black"/>
                          </a:solidFill>
                          <a:latin typeface="Cambria Math" panose="02040503050406030204" pitchFamily="18" charset="0"/>
                        </a:rPr>
                        <m:t>𝐴𝐶</m:t>
                      </m:r>
                      <m:r>
                        <a:rPr lang="en-US" sz="3200" b="0" i="1" smtClean="0">
                          <a:solidFill>
                            <a:prstClr val="black"/>
                          </a:solidFill>
                          <a:latin typeface="Cambria Math" panose="02040503050406030204" pitchFamily="18" charset="0"/>
                        </a:rPr>
                        <m:t>,</m:t>
                      </m:r>
                      <m:acc>
                        <m:accPr>
                          <m:chr m:val="̂"/>
                          <m:ctrlPr>
                            <a:rPr lang="en-US" sz="3200" i="1">
                              <a:solidFill>
                                <a:schemeClr val="tx1"/>
                              </a:solidFill>
                              <a:latin typeface="Cambria Math" panose="02040503050406030204" pitchFamily="18" charset="0"/>
                            </a:rPr>
                          </m:ctrlPr>
                        </m:accPr>
                        <m:e>
                          <m:r>
                            <a:rPr lang="en-US" sz="3200" i="1">
                              <a:solidFill>
                                <a:schemeClr val="tx1"/>
                              </a:solidFill>
                              <a:latin typeface="Cambria Math" panose="02040503050406030204" pitchFamily="18" charset="0"/>
                            </a:rPr>
                            <m:t>𝐵</m:t>
                          </m:r>
                        </m:e>
                      </m:acc>
                      <m:r>
                        <a:rPr lang="en-US" sz="3200" i="1">
                          <a:solidFill>
                            <a:schemeClr val="tx1"/>
                          </a:solidFill>
                          <a:latin typeface="Cambria Math" panose="02040503050406030204" pitchFamily="18" charset="0"/>
                        </a:rPr>
                        <m:t>=</m:t>
                      </m:r>
                      <m:acc>
                        <m:accPr>
                          <m:chr m:val="̂"/>
                          <m:ctrlPr>
                            <a:rPr lang="en-US" sz="3200" i="1">
                              <a:solidFill>
                                <a:schemeClr val="tx1"/>
                              </a:solidFill>
                              <a:latin typeface="Cambria Math" panose="02040503050406030204" pitchFamily="18" charset="0"/>
                            </a:rPr>
                          </m:ctrlPr>
                        </m:accPr>
                        <m:e>
                          <m:r>
                            <a:rPr lang="en-US" sz="3200" i="1">
                              <a:solidFill>
                                <a:schemeClr val="tx1"/>
                              </a:solidFill>
                              <a:latin typeface="Cambria Math" panose="02040503050406030204" pitchFamily="18" charset="0"/>
                            </a:rPr>
                            <m:t>𝐶</m:t>
                          </m:r>
                        </m:e>
                      </m:acc>
                      <m:r>
                        <a:rPr lang="en-US" sz="3200" b="0" i="1" smtClean="0">
                          <a:solidFill>
                            <a:schemeClr val="tx1"/>
                          </a:solidFill>
                          <a:latin typeface="Cambria Math" panose="02040503050406030204" pitchFamily="18" charset="0"/>
                        </a:rPr>
                        <m:t> </m:t>
                      </m:r>
                      <m:r>
                        <a:rPr lang="de-DE" sz="3200" i="1">
                          <a:solidFill>
                            <a:prstClr val="black"/>
                          </a:solidFill>
                          <a:latin typeface="Cambria Math" panose="02040503050406030204" pitchFamily="18" charset="0"/>
                        </a:rPr>
                        <m:t>(</m:t>
                      </m:r>
                      <m:r>
                        <a:rPr lang="de-DE" sz="3200" i="1">
                          <a:solidFill>
                            <a:prstClr val="black"/>
                          </a:solidFill>
                          <a:latin typeface="Cambria Math" panose="02040503050406030204" pitchFamily="18" charset="0"/>
                        </a:rPr>
                        <m:t>𝑔</m:t>
                      </m:r>
                      <m:r>
                        <a:rPr lang="en-US" sz="3200" b="0" i="1" smtClean="0">
                          <a:solidFill>
                            <a:prstClr val="black"/>
                          </a:solidFill>
                          <a:latin typeface="Cambria Math" panose="02040503050406030204" pitchFamily="18" charset="0"/>
                        </a:rPr>
                        <m:t>.</m:t>
                      </m:r>
                      <m:r>
                        <a:rPr lang="de-DE" sz="3200" i="1">
                          <a:solidFill>
                            <a:prstClr val="black"/>
                          </a:solidFill>
                          <a:latin typeface="Cambria Math" panose="02040503050406030204" pitchFamily="18" charset="0"/>
                        </a:rPr>
                        <m:t>𝑐</m:t>
                      </m:r>
                      <m:r>
                        <a:rPr lang="en-US" sz="3200" b="0" i="1" smtClean="0">
                          <a:solidFill>
                            <a:prstClr val="black"/>
                          </a:solidFill>
                          <a:latin typeface="Cambria Math" panose="02040503050406030204" pitchFamily="18" charset="0"/>
                        </a:rPr>
                        <m:t>.</m:t>
                      </m:r>
                      <m:r>
                        <a:rPr lang="en-US" sz="3200" b="0" i="1" smtClean="0">
                          <a:solidFill>
                            <a:prstClr val="black"/>
                          </a:solidFill>
                          <a:latin typeface="Cambria Math" panose="02040503050406030204" pitchFamily="18" charset="0"/>
                        </a:rPr>
                        <m:t>𝑔</m:t>
                      </m:r>
                      <m:r>
                        <a:rPr lang="de-DE" sz="3200" i="1">
                          <a:solidFill>
                            <a:prstClr val="black"/>
                          </a:solidFill>
                          <a:latin typeface="Cambria Math" panose="02040503050406030204" pitchFamily="18" charset="0"/>
                        </a:rPr>
                        <m:t>)</m:t>
                      </m:r>
                    </m:oMath>
                  </m:oMathPara>
                </a14:m>
                <a:endParaRPr lang="en-US" sz="32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6" name="Choice_D"/>
              <p:cNvSpPr>
                <a:spLocks noRot="1" noChangeAspect="1" noMove="1" noResize="1" noEditPoints="1" noAdjustHandles="1" noChangeArrowheads="1" noChangeShapeType="1" noTextEdit="1"/>
              </p:cNvSpPr>
              <p:nvPr/>
            </p:nvSpPr>
            <p:spPr>
              <a:xfrm>
                <a:off x="184052" y="5666644"/>
                <a:ext cx="6936373" cy="1162984"/>
              </a:xfrm>
              <a:prstGeom prst="hexagon">
                <a:avLst/>
              </a:prstGeom>
              <a:blipFill>
                <a:blip r:embed="rId5"/>
                <a:stretch>
                  <a:fillRect t="-263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hoice_C"/>
              <p:cNvSpPr/>
              <p:nvPr/>
            </p:nvSpPr>
            <p:spPr>
              <a:xfrm>
                <a:off x="184052" y="4567047"/>
                <a:ext cx="6936373" cy="1068345"/>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rgbClr val="0000FF"/>
                    </a:solidFill>
                    <a:latin typeface="Times New Roman" panose="02020603050405020304" pitchFamily="18" charset="0"/>
                    <a:cs typeface="Times New Roman" panose="02020603050405020304" pitchFamily="18" charset="0"/>
                  </a:rPr>
                  <a:t>C. </a:t>
                </a:r>
                <a:r>
                  <a:rPr lang="en-US" sz="3200" dirty="0" smtClean="0">
                    <a:solidFill>
                      <a:schemeClr val="tx1"/>
                    </a:solidFill>
                    <a:latin typeface="Times New Roman" panose="02020603050405020304" pitchFamily="18" charset="0"/>
                    <a:cs typeface="Times New Roman" panose="02020603050405020304" pitchFamily="18" charset="0"/>
                  </a:rPr>
                  <a:t>AB = AC, </a:t>
                </a:r>
              </a:p>
              <a:p>
                <a:r>
                  <a:rPr lang="en-US" sz="3200" dirty="0">
                    <a:solidFill>
                      <a:schemeClr val="tx1"/>
                    </a:solidFill>
                    <a:latin typeface="Times New Roman" panose="02020603050405020304" pitchFamily="18" charset="0"/>
                    <a:cs typeface="Times New Roman" panose="02020603050405020304" pitchFamily="18" charset="0"/>
                  </a:rPr>
                  <a:t> </a:t>
                </a:r>
                <a:r>
                  <a:rPr lang="en-US" sz="3200" dirty="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200" i="1" smtClean="0">
                            <a:solidFill>
                              <a:schemeClr val="tx1"/>
                            </a:solidFill>
                            <a:latin typeface="Cambria Math" panose="02040503050406030204" pitchFamily="18" charset="0"/>
                          </a:rPr>
                        </m:ctrlPr>
                      </m:accPr>
                      <m:e>
                        <m:r>
                          <a:rPr lang="en-US" sz="3200" b="0" i="1" smtClean="0">
                            <a:solidFill>
                              <a:schemeClr val="tx1"/>
                            </a:solidFill>
                            <a:latin typeface="Cambria Math" panose="02040503050406030204" pitchFamily="18" charset="0"/>
                          </a:rPr>
                          <m:t>𝐵</m:t>
                        </m:r>
                      </m:e>
                    </m:acc>
                    <m:r>
                      <a:rPr lang="en-US" sz="3200" b="0" i="1" smtClean="0">
                        <a:solidFill>
                          <a:schemeClr val="tx1"/>
                        </a:solidFill>
                        <a:latin typeface="Cambria Math" panose="02040503050406030204" pitchFamily="18" charset="0"/>
                      </a:rPr>
                      <m:t>=</m:t>
                    </m:r>
                    <m:acc>
                      <m:accPr>
                        <m:chr m:val="̂"/>
                        <m:ctrlPr>
                          <a:rPr lang="en-US" sz="3200" i="1" smtClean="0">
                            <a:solidFill>
                              <a:schemeClr val="tx1"/>
                            </a:solidFill>
                            <a:latin typeface="Cambria Math" panose="02040503050406030204" pitchFamily="18" charset="0"/>
                          </a:rPr>
                        </m:ctrlPr>
                      </m:accPr>
                      <m:e>
                        <m:r>
                          <a:rPr lang="en-US" sz="3200" b="0" i="1" smtClean="0">
                            <a:solidFill>
                              <a:schemeClr val="tx1"/>
                            </a:solidFill>
                            <a:latin typeface="Cambria Math" panose="02040503050406030204" pitchFamily="18" charset="0"/>
                          </a:rPr>
                          <m:t>𝐶</m:t>
                        </m:r>
                      </m:e>
                    </m:acc>
                    <m:r>
                      <a:rPr lang="en-US" sz="3200" b="0" i="1" smtClean="0">
                        <a:solidFill>
                          <a:schemeClr val="tx1"/>
                        </a:solidFill>
                        <a:latin typeface="Cambria Math" panose="02040503050406030204" pitchFamily="18" charset="0"/>
                      </a:rPr>
                      <m:t>, </m:t>
                    </m:r>
                    <m:r>
                      <a:rPr lang="en-US" sz="3200" b="0" i="1" smtClean="0">
                        <a:solidFill>
                          <a:schemeClr val="tx1"/>
                        </a:solidFill>
                        <a:latin typeface="Cambria Math" panose="02040503050406030204" pitchFamily="18" charset="0"/>
                      </a:rPr>
                      <m:t>𝐴𝑀</m:t>
                    </m:r>
                    <m:r>
                      <a:rPr lang="en-US" sz="3200" b="0" i="1" smtClean="0">
                        <a:solidFill>
                          <a:schemeClr val="tx1"/>
                        </a:solidFill>
                        <a:latin typeface="Cambria Math" panose="02040503050406030204" pitchFamily="18" charset="0"/>
                      </a:rPr>
                      <m:t> </m:t>
                    </m:r>
                    <m:r>
                      <a:rPr lang="en-US" sz="3200" b="0" i="1" smtClean="0">
                        <a:solidFill>
                          <a:schemeClr val="tx1"/>
                        </a:solidFill>
                        <a:latin typeface="Cambria Math" panose="02040503050406030204" pitchFamily="18" charset="0"/>
                      </a:rPr>
                      <m:t>𝑐h𝑢𝑛𝑔</m:t>
                    </m:r>
                    <m:r>
                      <a:rPr lang="en-US" sz="3200" b="0" i="1" smtClean="0">
                        <a:solidFill>
                          <a:schemeClr val="tx1"/>
                        </a:solidFill>
                        <a:latin typeface="Cambria Math" panose="02040503050406030204" pitchFamily="18" charset="0"/>
                      </a:rPr>
                      <m:t> (</m:t>
                    </m:r>
                    <m:r>
                      <a:rPr lang="en-US" sz="3200" b="0" i="1" smtClean="0">
                        <a:solidFill>
                          <a:schemeClr val="tx1"/>
                        </a:solidFill>
                        <a:latin typeface="Cambria Math" panose="02040503050406030204" pitchFamily="18" charset="0"/>
                      </a:rPr>
                      <m:t>𝑐</m:t>
                    </m:r>
                    <m:r>
                      <a:rPr lang="en-US" sz="3200" b="0" i="1" smtClean="0">
                        <a:solidFill>
                          <a:schemeClr val="tx1"/>
                        </a:solidFill>
                        <a:latin typeface="Cambria Math" panose="02040503050406030204" pitchFamily="18" charset="0"/>
                      </a:rPr>
                      <m:t>.</m:t>
                    </m:r>
                    <m:r>
                      <a:rPr lang="en-US" sz="3200" b="0" i="1" smtClean="0">
                        <a:solidFill>
                          <a:schemeClr val="tx1"/>
                        </a:solidFill>
                        <a:latin typeface="Cambria Math" panose="02040503050406030204" pitchFamily="18" charset="0"/>
                      </a:rPr>
                      <m:t>𝑔</m:t>
                    </m:r>
                    <m:r>
                      <a:rPr lang="en-US" sz="3200" b="0" i="1" smtClean="0">
                        <a:solidFill>
                          <a:schemeClr val="tx1"/>
                        </a:solidFill>
                        <a:latin typeface="Cambria Math" panose="02040503050406030204" pitchFamily="18" charset="0"/>
                      </a:rPr>
                      <m:t>.</m:t>
                    </m:r>
                    <m:r>
                      <a:rPr lang="en-US" sz="3200" b="0" i="1" smtClean="0">
                        <a:solidFill>
                          <a:schemeClr val="tx1"/>
                        </a:solidFill>
                        <a:latin typeface="Cambria Math" panose="02040503050406030204" pitchFamily="18" charset="0"/>
                      </a:rPr>
                      <m:t>𝑐</m:t>
                    </m:r>
                    <m:r>
                      <a:rPr lang="en-US" sz="3200" b="0" i="1" smtClean="0">
                        <a:solidFill>
                          <a:schemeClr val="tx1"/>
                        </a:solidFill>
                        <a:latin typeface="Cambria Math" panose="02040503050406030204" pitchFamily="18" charset="0"/>
                      </a:rPr>
                      <m:t>)</m:t>
                    </m:r>
                  </m:oMath>
                </a14:m>
                <a:endParaRPr lang="en-US" sz="32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5" name="Choice_C"/>
              <p:cNvSpPr>
                <a:spLocks noRot="1" noChangeAspect="1" noMove="1" noResize="1" noEditPoints="1" noAdjustHandles="1" noChangeArrowheads="1" noChangeShapeType="1" noTextEdit="1"/>
              </p:cNvSpPr>
              <p:nvPr/>
            </p:nvSpPr>
            <p:spPr>
              <a:xfrm>
                <a:off x="184052" y="4567047"/>
                <a:ext cx="6936373" cy="1068345"/>
              </a:xfrm>
              <a:prstGeom prst="hexagon">
                <a:avLst/>
              </a:prstGeom>
              <a:blipFill>
                <a:blip r:embed="rId6"/>
                <a:stretch>
                  <a:fillRect t="-857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hoice_B"/>
              <p:cNvSpPr/>
              <p:nvPr/>
            </p:nvSpPr>
            <p:spPr>
              <a:xfrm>
                <a:off x="184053" y="3415693"/>
                <a:ext cx="6936373" cy="1120102"/>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rgbClr val="0000FF"/>
                    </a:solidFill>
                    <a:latin typeface="Times New Roman" panose="02020603050405020304" pitchFamily="18" charset="0"/>
                    <a:cs typeface="Times New Roman" panose="02020603050405020304" pitchFamily="18" charset="0"/>
                  </a:rPr>
                  <a:t>B. </a:t>
                </a:r>
                <a14:m>
                  <m:oMath xmlns:m="http://schemas.openxmlformats.org/officeDocument/2006/math">
                    <m:acc>
                      <m:accPr>
                        <m:chr m:val="̂"/>
                        <m:ctrlPr>
                          <a:rPr lang="en-US" sz="3200" i="1">
                            <a:solidFill>
                              <a:schemeClr val="tx1"/>
                            </a:solidFill>
                            <a:latin typeface="Cambria Math" panose="02040503050406030204" pitchFamily="18" charset="0"/>
                          </a:rPr>
                        </m:ctrlPr>
                      </m:accPr>
                      <m:e>
                        <m:r>
                          <a:rPr lang="en-US" sz="3200" i="1">
                            <a:solidFill>
                              <a:schemeClr val="tx1"/>
                            </a:solidFill>
                            <a:latin typeface="Cambria Math" panose="02040503050406030204" pitchFamily="18" charset="0"/>
                          </a:rPr>
                          <m:t>𝐴𝑀𝐵</m:t>
                        </m:r>
                      </m:e>
                    </m:acc>
                    <m:r>
                      <a:rPr lang="en-US" sz="3200" i="1">
                        <a:solidFill>
                          <a:schemeClr val="tx1"/>
                        </a:solidFill>
                        <a:latin typeface="Cambria Math" panose="02040503050406030204" pitchFamily="18" charset="0"/>
                      </a:rPr>
                      <m:t>=</m:t>
                    </m:r>
                    <m:acc>
                      <m:accPr>
                        <m:chr m:val="̂"/>
                        <m:ctrlPr>
                          <a:rPr lang="en-US" sz="3200" i="1">
                            <a:solidFill>
                              <a:schemeClr val="tx1"/>
                            </a:solidFill>
                            <a:latin typeface="Cambria Math" panose="02040503050406030204" pitchFamily="18" charset="0"/>
                          </a:rPr>
                        </m:ctrlPr>
                      </m:accPr>
                      <m:e>
                        <m:r>
                          <a:rPr lang="en-US" sz="3200" i="1">
                            <a:solidFill>
                              <a:schemeClr val="tx1"/>
                            </a:solidFill>
                            <a:latin typeface="Cambria Math" panose="02040503050406030204" pitchFamily="18" charset="0"/>
                          </a:rPr>
                          <m:t>𝐴𝑀𝐶</m:t>
                        </m:r>
                      </m:e>
                    </m:acc>
                    <m:r>
                      <a:rPr lang="en-US" sz="3200" i="1">
                        <a:solidFill>
                          <a:schemeClr val="tx1"/>
                        </a:solidFill>
                        <a:latin typeface="Cambria Math" panose="02040503050406030204" pitchFamily="18" charset="0"/>
                      </a:rPr>
                      <m:t>,</m:t>
                    </m:r>
                    <m:r>
                      <a:rPr lang="de-DE" sz="3200" i="1">
                        <a:solidFill>
                          <a:schemeClr val="tx1"/>
                        </a:solidFill>
                        <a:latin typeface="Cambria Math" panose="02040503050406030204" pitchFamily="18" charset="0"/>
                      </a:rPr>
                      <m:t> </m:t>
                    </m:r>
                  </m:oMath>
                </a14:m>
                <a:endParaRPr lang="en-US" sz="3200" i="1" dirty="0" smtClean="0">
                  <a:solidFill>
                    <a:schemeClr val="tx1"/>
                  </a:solidFill>
                  <a:latin typeface="Cambria Math" panose="02040503050406030204" pitchFamily="18" charset="0"/>
                </a:endParaRPr>
              </a:p>
              <a:p>
                <a:r>
                  <a:rPr lang="de-DE" sz="3200" dirty="0" smtClean="0">
                    <a:solidFill>
                      <a:schemeClr val="tx1"/>
                    </a:solidFill>
                  </a:rPr>
                  <a:t>    </a:t>
                </a:r>
                <a14:m>
                  <m:oMath xmlns:m="http://schemas.openxmlformats.org/officeDocument/2006/math">
                    <m:r>
                      <a:rPr lang="de-DE" sz="3200" i="1">
                        <a:solidFill>
                          <a:schemeClr val="tx1"/>
                        </a:solidFill>
                        <a:latin typeface="Cambria Math" panose="02040503050406030204" pitchFamily="18" charset="0"/>
                      </a:rPr>
                      <m:t>𝐴𝐵</m:t>
                    </m:r>
                    <m:r>
                      <a:rPr lang="de-DE" sz="3200" i="1">
                        <a:solidFill>
                          <a:schemeClr val="tx1"/>
                        </a:solidFill>
                        <a:latin typeface="Cambria Math" panose="02040503050406030204" pitchFamily="18" charset="0"/>
                      </a:rPr>
                      <m:t> = </m:t>
                    </m:r>
                    <m:r>
                      <a:rPr lang="de-DE" sz="3200" i="1">
                        <a:solidFill>
                          <a:schemeClr val="tx1"/>
                        </a:solidFill>
                        <a:latin typeface="Cambria Math" panose="02040503050406030204" pitchFamily="18" charset="0"/>
                      </a:rPr>
                      <m:t>𝐴𝐶</m:t>
                    </m:r>
                    <m:r>
                      <a:rPr lang="en-US" sz="3200" b="0" i="1" smtClean="0">
                        <a:solidFill>
                          <a:schemeClr val="tx1"/>
                        </a:solidFill>
                        <a:latin typeface="Cambria Math" panose="02040503050406030204" pitchFamily="18" charset="0"/>
                      </a:rPr>
                      <m:t>,</m:t>
                    </m:r>
                    <m:acc>
                      <m:accPr>
                        <m:chr m:val="̂"/>
                        <m:ctrlPr>
                          <a:rPr lang="en-US" sz="3200" i="1">
                            <a:solidFill>
                              <a:schemeClr val="tx1"/>
                            </a:solidFill>
                            <a:latin typeface="Cambria Math" panose="02040503050406030204" pitchFamily="18" charset="0"/>
                          </a:rPr>
                        </m:ctrlPr>
                      </m:accPr>
                      <m:e>
                        <m:r>
                          <a:rPr lang="en-US" sz="3200" i="1">
                            <a:solidFill>
                              <a:schemeClr val="tx1"/>
                            </a:solidFill>
                            <a:latin typeface="Cambria Math" panose="02040503050406030204" pitchFamily="18" charset="0"/>
                          </a:rPr>
                          <m:t>𝐵</m:t>
                        </m:r>
                      </m:e>
                    </m:acc>
                    <m:r>
                      <a:rPr lang="en-US" sz="3200" i="1">
                        <a:solidFill>
                          <a:schemeClr val="tx1"/>
                        </a:solidFill>
                        <a:latin typeface="Cambria Math" panose="02040503050406030204" pitchFamily="18" charset="0"/>
                      </a:rPr>
                      <m:t>=</m:t>
                    </m:r>
                    <m:acc>
                      <m:accPr>
                        <m:chr m:val="̂"/>
                        <m:ctrlPr>
                          <a:rPr lang="en-US" sz="3200" i="1">
                            <a:solidFill>
                              <a:schemeClr val="tx1"/>
                            </a:solidFill>
                            <a:latin typeface="Cambria Math" panose="02040503050406030204" pitchFamily="18" charset="0"/>
                          </a:rPr>
                        </m:ctrlPr>
                      </m:accPr>
                      <m:e>
                        <m:r>
                          <a:rPr lang="en-US" sz="3200" i="1">
                            <a:solidFill>
                              <a:schemeClr val="tx1"/>
                            </a:solidFill>
                            <a:latin typeface="Cambria Math" panose="02040503050406030204" pitchFamily="18" charset="0"/>
                          </a:rPr>
                          <m:t>𝐶</m:t>
                        </m:r>
                      </m:e>
                    </m:acc>
                    <m:r>
                      <a:rPr lang="en-US" sz="3200" b="0" i="1" smtClean="0">
                        <a:solidFill>
                          <a:schemeClr val="tx1"/>
                        </a:solidFill>
                        <a:latin typeface="Cambria Math" panose="02040503050406030204" pitchFamily="18" charset="0"/>
                      </a:rPr>
                      <m:t> </m:t>
                    </m:r>
                    <m:r>
                      <a:rPr lang="de-DE" sz="3200" i="1">
                        <a:solidFill>
                          <a:schemeClr val="tx1"/>
                        </a:solidFill>
                        <a:latin typeface="Cambria Math" panose="02040503050406030204" pitchFamily="18" charset="0"/>
                      </a:rPr>
                      <m:t>(</m:t>
                    </m:r>
                    <m:r>
                      <a:rPr lang="de-DE" sz="3200" i="1">
                        <a:solidFill>
                          <a:schemeClr val="tx1"/>
                        </a:solidFill>
                        <a:latin typeface="Cambria Math" panose="02040503050406030204" pitchFamily="18" charset="0"/>
                      </a:rPr>
                      <m:t>𝑐h</m:t>
                    </m:r>
                    <m:r>
                      <a:rPr lang="en-US" sz="3200" b="0" i="1" smtClean="0">
                        <a:solidFill>
                          <a:schemeClr val="tx1"/>
                        </a:solidFill>
                        <a:latin typeface="Cambria Math" panose="02040503050406030204" pitchFamily="18" charset="0"/>
                      </a:rPr>
                      <m:t> −</m:t>
                    </m:r>
                    <m:r>
                      <a:rPr lang="en-US" sz="3200" b="0" i="1" smtClean="0">
                        <a:solidFill>
                          <a:schemeClr val="tx1"/>
                        </a:solidFill>
                        <a:latin typeface="Cambria Math" panose="02040503050406030204" pitchFamily="18" charset="0"/>
                      </a:rPr>
                      <m:t>𝑔𝑛</m:t>
                    </m:r>
                    <m:r>
                      <a:rPr lang="de-DE" sz="3200" i="1">
                        <a:solidFill>
                          <a:schemeClr val="tx1"/>
                        </a:solidFill>
                        <a:latin typeface="Cambria Math" panose="02040503050406030204" pitchFamily="18" charset="0"/>
                      </a:rPr>
                      <m:t>)</m:t>
                    </m:r>
                  </m:oMath>
                </a14:m>
                <a:endParaRPr lang="en-US" sz="32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7" name="Choice_B"/>
              <p:cNvSpPr>
                <a:spLocks noRot="1" noChangeAspect="1" noMove="1" noResize="1" noEditPoints="1" noAdjustHandles="1" noChangeArrowheads="1" noChangeShapeType="1" noTextEdit="1"/>
              </p:cNvSpPr>
              <p:nvPr/>
            </p:nvSpPr>
            <p:spPr>
              <a:xfrm>
                <a:off x="184053" y="3415693"/>
                <a:ext cx="6936373" cy="1120102"/>
              </a:xfrm>
              <a:prstGeom prst="hexagon">
                <a:avLst/>
              </a:prstGeom>
              <a:blipFill>
                <a:blip r:embed="rId7"/>
                <a:stretch>
                  <a:fillRect t="-489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hoice_A"/>
              <p:cNvSpPr/>
              <p:nvPr/>
            </p:nvSpPr>
            <p:spPr>
              <a:xfrm>
                <a:off x="184053" y="2150213"/>
                <a:ext cx="6936373" cy="1202975"/>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rgbClr val="0000FF"/>
                    </a:solidFill>
                  </a:rPr>
                  <a:t>A.</a:t>
                </a:r>
                <a:r>
                  <a:rPr lang="en-US" sz="3200" dirty="0" smtClean="0">
                    <a:solidFill>
                      <a:schemeClr val="tx1"/>
                    </a:solidFill>
                  </a:rPr>
                  <a:t> </a:t>
                </a:r>
                <a14:m>
                  <m:oMath xmlns:m="http://schemas.openxmlformats.org/officeDocument/2006/math">
                    <m:acc>
                      <m:accPr>
                        <m:chr m:val="̂"/>
                        <m:ctrlPr>
                          <a:rPr lang="en-US" sz="3200" i="1" smtClean="0">
                            <a:solidFill>
                              <a:schemeClr val="tx1"/>
                            </a:solidFill>
                            <a:latin typeface="Cambria Math" panose="02040503050406030204" pitchFamily="18" charset="0"/>
                          </a:rPr>
                        </m:ctrlPr>
                      </m:accPr>
                      <m:e>
                        <m:r>
                          <a:rPr lang="en-US" sz="3200" i="1">
                            <a:solidFill>
                              <a:schemeClr val="tx1"/>
                            </a:solidFill>
                            <a:latin typeface="Cambria Math" panose="02040503050406030204" pitchFamily="18" charset="0"/>
                          </a:rPr>
                          <m:t>𝐴</m:t>
                        </m:r>
                        <m:r>
                          <a:rPr lang="en-US" sz="3200" b="0" i="1" smtClean="0">
                            <a:solidFill>
                              <a:schemeClr val="tx1"/>
                            </a:solidFill>
                            <a:latin typeface="Cambria Math" panose="02040503050406030204" pitchFamily="18" charset="0"/>
                          </a:rPr>
                          <m:t>𝑀𝐵</m:t>
                        </m:r>
                      </m:e>
                    </m:acc>
                    <m:r>
                      <a:rPr lang="en-US" sz="3200" i="1">
                        <a:solidFill>
                          <a:schemeClr val="tx1"/>
                        </a:solidFill>
                        <a:latin typeface="Cambria Math" panose="02040503050406030204" pitchFamily="18" charset="0"/>
                      </a:rPr>
                      <m:t>=</m:t>
                    </m:r>
                    <m:acc>
                      <m:accPr>
                        <m:chr m:val="̂"/>
                        <m:ctrlPr>
                          <a:rPr lang="en-US" sz="3200" i="1">
                            <a:solidFill>
                              <a:schemeClr val="tx1"/>
                            </a:solidFill>
                            <a:latin typeface="Cambria Math" panose="02040503050406030204" pitchFamily="18" charset="0"/>
                          </a:rPr>
                        </m:ctrlPr>
                      </m:accPr>
                      <m:e>
                        <m:r>
                          <a:rPr lang="en-US" sz="3200" i="1">
                            <a:solidFill>
                              <a:schemeClr val="tx1"/>
                            </a:solidFill>
                            <a:latin typeface="Cambria Math" panose="02040503050406030204" pitchFamily="18" charset="0"/>
                          </a:rPr>
                          <m:t>𝐴</m:t>
                        </m:r>
                        <m:r>
                          <a:rPr lang="en-US" sz="3200" b="0" i="1" smtClean="0">
                            <a:solidFill>
                              <a:schemeClr val="tx1"/>
                            </a:solidFill>
                            <a:latin typeface="Cambria Math" panose="02040503050406030204" pitchFamily="18" charset="0"/>
                          </a:rPr>
                          <m:t>𝑀𝐶</m:t>
                        </m:r>
                      </m:e>
                    </m:acc>
                    <m:r>
                      <a:rPr lang="en-US" sz="3200" b="0" i="1" smtClean="0">
                        <a:solidFill>
                          <a:schemeClr val="tx1"/>
                        </a:solidFill>
                        <a:latin typeface="Cambria Math" panose="02040503050406030204" pitchFamily="18" charset="0"/>
                      </a:rPr>
                      <m:t>,</m:t>
                    </m:r>
                  </m:oMath>
                </a14:m>
                <a:endParaRPr lang="en-US" sz="3200" b="0" i="1" dirty="0" smtClean="0">
                  <a:solidFill>
                    <a:schemeClr val="tx1"/>
                  </a:solidFill>
                  <a:latin typeface="Cambria Math" panose="02040503050406030204" pitchFamily="18" charset="0"/>
                </a:endParaRPr>
              </a:p>
              <a:p>
                <a:r>
                  <a:rPr lang="de-DE" sz="3200" dirty="0" smtClean="0">
                    <a:solidFill>
                      <a:schemeClr val="tx1"/>
                    </a:solidFill>
                  </a:rPr>
                  <a:t>  </a:t>
                </a:r>
                <a14:m>
                  <m:oMath xmlns:m="http://schemas.openxmlformats.org/officeDocument/2006/math">
                    <m:r>
                      <a:rPr lang="de-DE" sz="3200" i="1">
                        <a:solidFill>
                          <a:schemeClr val="tx1"/>
                        </a:solidFill>
                        <a:latin typeface="Cambria Math" panose="02040503050406030204" pitchFamily="18" charset="0"/>
                      </a:rPr>
                      <m:t>𝐴𝑀</m:t>
                    </m:r>
                    <m:r>
                      <a:rPr lang="de-DE" sz="3200" i="1">
                        <a:solidFill>
                          <a:schemeClr val="tx1"/>
                        </a:solidFill>
                        <a:latin typeface="Cambria Math" panose="02040503050406030204" pitchFamily="18" charset="0"/>
                      </a:rPr>
                      <m:t> </m:t>
                    </m:r>
                    <m:r>
                      <a:rPr lang="de-DE" sz="3200" i="1">
                        <a:solidFill>
                          <a:schemeClr val="tx1"/>
                        </a:solidFill>
                        <a:latin typeface="Cambria Math" panose="02040503050406030204" pitchFamily="18" charset="0"/>
                      </a:rPr>
                      <m:t>𝑐h𝑢𝑛𝑔</m:t>
                    </m:r>
                    <m:r>
                      <a:rPr lang="de-DE" sz="3200" i="1">
                        <a:solidFill>
                          <a:schemeClr val="tx1"/>
                        </a:solidFill>
                        <a:latin typeface="Cambria Math" panose="02040503050406030204" pitchFamily="18" charset="0"/>
                      </a:rPr>
                      <m:t>, </m:t>
                    </m:r>
                    <m:r>
                      <a:rPr lang="de-DE" sz="3200" i="1">
                        <a:solidFill>
                          <a:schemeClr val="tx1"/>
                        </a:solidFill>
                        <a:latin typeface="Cambria Math" panose="02040503050406030204" pitchFamily="18" charset="0"/>
                      </a:rPr>
                      <m:t>𝐴𝐵</m:t>
                    </m:r>
                    <m:r>
                      <a:rPr lang="de-DE" sz="3200" i="1">
                        <a:solidFill>
                          <a:schemeClr val="tx1"/>
                        </a:solidFill>
                        <a:latin typeface="Cambria Math" panose="02040503050406030204" pitchFamily="18" charset="0"/>
                      </a:rPr>
                      <m:t> = </m:t>
                    </m:r>
                    <m:r>
                      <a:rPr lang="de-DE" sz="3200" i="1">
                        <a:solidFill>
                          <a:schemeClr val="tx1"/>
                        </a:solidFill>
                        <a:latin typeface="Cambria Math" panose="02040503050406030204" pitchFamily="18" charset="0"/>
                      </a:rPr>
                      <m:t>𝐴𝐶</m:t>
                    </m:r>
                    <m:r>
                      <a:rPr lang="de-DE" sz="3200" i="1">
                        <a:solidFill>
                          <a:schemeClr val="tx1"/>
                        </a:solidFill>
                        <a:latin typeface="Cambria Math" panose="02040503050406030204" pitchFamily="18" charset="0"/>
                      </a:rPr>
                      <m:t> (</m:t>
                    </m:r>
                    <m:r>
                      <a:rPr lang="de-DE" sz="3200" i="1">
                        <a:solidFill>
                          <a:schemeClr val="tx1"/>
                        </a:solidFill>
                        <a:latin typeface="Cambria Math" panose="02040503050406030204" pitchFamily="18" charset="0"/>
                      </a:rPr>
                      <m:t>𝑐</m:t>
                    </m:r>
                    <m:r>
                      <a:rPr lang="en-US" sz="3200" b="0" i="1" smtClean="0">
                        <a:solidFill>
                          <a:schemeClr val="tx1"/>
                        </a:solidFill>
                        <a:latin typeface="Cambria Math" panose="02040503050406030204" pitchFamily="18" charset="0"/>
                      </a:rPr>
                      <m:t>.</m:t>
                    </m:r>
                    <m:r>
                      <a:rPr lang="de-DE" sz="3200" i="1">
                        <a:solidFill>
                          <a:schemeClr val="tx1"/>
                        </a:solidFill>
                        <a:latin typeface="Cambria Math" panose="02040503050406030204" pitchFamily="18" charset="0"/>
                      </a:rPr>
                      <m:t>𝑔</m:t>
                    </m:r>
                    <m:r>
                      <a:rPr lang="en-US" sz="3200" b="0" i="1" smtClean="0">
                        <a:solidFill>
                          <a:schemeClr val="tx1"/>
                        </a:solidFill>
                        <a:latin typeface="Cambria Math" panose="02040503050406030204" pitchFamily="18" charset="0"/>
                      </a:rPr>
                      <m:t>.</m:t>
                    </m:r>
                    <m:r>
                      <a:rPr lang="de-DE" sz="3200" i="1">
                        <a:solidFill>
                          <a:schemeClr val="tx1"/>
                        </a:solidFill>
                        <a:latin typeface="Cambria Math" panose="02040503050406030204" pitchFamily="18" charset="0"/>
                      </a:rPr>
                      <m:t>𝑐</m:t>
                    </m:r>
                    <m:r>
                      <a:rPr lang="de-DE" sz="3200" i="1">
                        <a:solidFill>
                          <a:schemeClr val="tx1"/>
                        </a:solidFill>
                        <a:latin typeface="Cambria Math" panose="02040503050406030204" pitchFamily="18" charset="0"/>
                      </a:rPr>
                      <m:t>)</m:t>
                    </m:r>
                  </m:oMath>
                </a14:m>
                <a:endParaRPr lang="en-US" sz="32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4" name="Choice_A"/>
              <p:cNvSpPr>
                <a:spLocks noRot="1" noChangeAspect="1" noMove="1" noResize="1" noEditPoints="1" noAdjustHandles="1" noChangeArrowheads="1" noChangeShapeType="1" noTextEdit="1"/>
              </p:cNvSpPr>
              <p:nvPr/>
            </p:nvSpPr>
            <p:spPr>
              <a:xfrm>
                <a:off x="184053" y="2150213"/>
                <a:ext cx="6936373" cy="1202975"/>
              </a:xfrm>
              <a:prstGeom prst="hexagon">
                <a:avLst/>
              </a:prstGeom>
              <a:blipFill>
                <a:blip r:embed="rId8"/>
                <a:stretch>
                  <a:fillRect/>
                </a:stretch>
              </a:blipFill>
              <a:ln>
                <a:noFill/>
              </a:ln>
            </p:spPr>
            <p:txBody>
              <a:bodyPr/>
              <a:lstStyle/>
              <a:p>
                <a:r>
                  <a:rPr lang="en-US">
                    <a:noFill/>
                  </a:rPr>
                  <a:t> </a:t>
                </a:r>
              </a:p>
            </p:txBody>
          </p:sp>
        </mc:Fallback>
      </mc:AlternateContent>
      <p:sp>
        <p:nvSpPr>
          <p:cNvPr id="8" name="Question"/>
          <p:cNvSpPr/>
          <p:nvPr/>
        </p:nvSpPr>
        <p:spPr>
          <a:xfrm>
            <a:off x="0" y="138741"/>
            <a:ext cx="12192000" cy="1849797"/>
          </a:xfrm>
          <a:prstGeom prst="hexagon">
            <a:avLst/>
          </a:prstGeom>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r>
              <a:rPr lang="vi-VN" sz="3400" b="1" dirty="0">
                <a:solidFill>
                  <a:srgbClr val="FF0000"/>
                </a:solidFill>
                <a:latin typeface="Times New Roman" panose="02020603050405020304" pitchFamily="18" charset="0"/>
                <a:cs typeface="Times New Roman" panose="02020603050405020304" pitchFamily="18" charset="0"/>
              </a:rPr>
              <a:t>Câu </a:t>
            </a:r>
            <a:r>
              <a:rPr lang="vi-VN" sz="3400" b="1" dirty="0" smtClean="0">
                <a:solidFill>
                  <a:srgbClr val="FF0000"/>
                </a:solidFill>
                <a:latin typeface="Times New Roman" panose="02020603050405020304" pitchFamily="18" charset="0"/>
                <a:cs typeface="Times New Roman" panose="02020603050405020304" pitchFamily="18" charset="0"/>
              </a:rPr>
              <a:t>1</a:t>
            </a:r>
            <a:r>
              <a:rPr lang="en-US" sz="3400" b="1" dirty="0">
                <a:solidFill>
                  <a:srgbClr val="FF0000"/>
                </a:solidFill>
                <a:latin typeface="Times New Roman" panose="02020603050405020304" pitchFamily="18" charset="0"/>
                <a:cs typeface="Times New Roman" panose="02020603050405020304" pitchFamily="18" charset="0"/>
              </a:rPr>
              <a:t>6</a:t>
            </a:r>
            <a:r>
              <a:rPr lang="vi-VN" sz="3400" b="1" dirty="0" smtClean="0">
                <a:solidFill>
                  <a:srgbClr val="FF0000"/>
                </a:solidFill>
                <a:latin typeface="Times New Roman" panose="02020603050405020304" pitchFamily="18" charset="0"/>
                <a:cs typeface="Times New Roman" panose="02020603050405020304" pitchFamily="18" charset="0"/>
              </a:rPr>
              <a:t>: </a:t>
            </a:r>
            <a:r>
              <a:rPr lang="vi-VN" sz="3400" dirty="0">
                <a:solidFill>
                  <a:srgbClr val="FF0000"/>
                </a:solidFill>
                <a:latin typeface="Times New Roman" panose="02020603050405020304" pitchFamily="18" charset="0"/>
                <a:cs typeface="Times New Roman" panose="02020603050405020304" pitchFamily="18" charset="0"/>
              </a:rPr>
              <a:t>Cho hình vẽ sau. </a:t>
            </a:r>
            <a:r>
              <a:rPr lang="vi-VN" sz="3400" dirty="0" smtClean="0">
                <a:solidFill>
                  <a:srgbClr val="FF0000"/>
                </a:solidFill>
                <a:latin typeface="Times New Roman" panose="02020603050405020304" pitchFamily="18" charset="0"/>
                <a:cs typeface="Times New Roman" panose="02020603050405020304" pitchFamily="18" charset="0"/>
              </a:rPr>
              <a:t>Cho </a:t>
            </a:r>
            <a:r>
              <a:rPr lang="vi-VN" sz="3400" dirty="0">
                <a:solidFill>
                  <a:srgbClr val="FF0000"/>
                </a:solidFill>
                <a:latin typeface="Times New Roman" panose="02020603050405020304" pitchFamily="18" charset="0"/>
                <a:cs typeface="Times New Roman" panose="02020603050405020304" pitchFamily="18" charset="0"/>
              </a:rPr>
              <a:t>tam giác ABC cân tại A, đường cao AM. Khi đó </a:t>
            </a:r>
            <a:r>
              <a:rPr lang="el-GR" sz="3400" dirty="0">
                <a:solidFill>
                  <a:srgbClr val="FF0000"/>
                </a:solidFill>
                <a:latin typeface="Times New Roman" panose="02020603050405020304" pitchFamily="18" charset="0"/>
                <a:cs typeface="Times New Roman" panose="02020603050405020304" pitchFamily="18" charset="0"/>
              </a:rPr>
              <a:t>Δ</a:t>
            </a:r>
            <a:r>
              <a:rPr lang="vi-VN" sz="3400" dirty="0">
                <a:solidFill>
                  <a:srgbClr val="FF0000"/>
                </a:solidFill>
                <a:latin typeface="Times New Roman" panose="02020603050405020304" pitchFamily="18" charset="0"/>
                <a:cs typeface="Times New Roman" panose="02020603050405020304" pitchFamily="18" charset="0"/>
              </a:rPr>
              <a:t>ABM = </a:t>
            </a:r>
            <a:r>
              <a:rPr lang="el-GR" sz="3400" dirty="0">
                <a:solidFill>
                  <a:srgbClr val="FF0000"/>
                </a:solidFill>
                <a:latin typeface="Times New Roman" panose="02020603050405020304" pitchFamily="18" charset="0"/>
                <a:cs typeface="Times New Roman" panose="02020603050405020304" pitchFamily="18" charset="0"/>
              </a:rPr>
              <a:t>Δ</a:t>
            </a:r>
            <a:r>
              <a:rPr lang="vi-VN" sz="3400" dirty="0">
                <a:solidFill>
                  <a:srgbClr val="FF0000"/>
                </a:solidFill>
                <a:latin typeface="Times New Roman" panose="02020603050405020304" pitchFamily="18" charset="0"/>
                <a:cs typeface="Times New Roman" panose="02020603050405020304" pitchFamily="18" charset="0"/>
              </a:rPr>
              <a:t>ACM, cách giải thích nào sau đây là đúng:</a:t>
            </a:r>
          </a:p>
          <a:p>
            <a:endParaRPr lang="vi-VN" sz="3600" b="1" dirty="0">
              <a:solidFill>
                <a:schemeClr val="tx1"/>
              </a:solidFill>
              <a:latin typeface="Times New Roman" panose="02020603050405020304" pitchFamily="18" charset="0"/>
              <a:cs typeface="Times New Roman" panose="02020603050405020304" pitchFamily="18" charset="0"/>
            </a:endParaRPr>
          </a:p>
        </p:txBody>
      </p:sp>
      <p:sp>
        <p:nvSpPr>
          <p:cNvPr id="180" name="Rectangle: Rounded Corners 174">
            <a:extLst>
              <a:ext uri="{FF2B5EF4-FFF2-40B4-BE49-F238E27FC236}">
                <a16:creationId xmlns:a16="http://schemas.microsoft.com/office/drawing/2014/main" id="{52691D40-8C0E-4667-A610-1C54EA7D9EE2}"/>
              </a:ext>
            </a:extLst>
          </p:cNvPr>
          <p:cNvSpPr/>
          <p:nvPr/>
        </p:nvSpPr>
        <p:spPr>
          <a:xfrm>
            <a:off x="9876058" y="5956981"/>
            <a:ext cx="2292627" cy="908815"/>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10</a:t>
            </a:r>
          </a:p>
        </p:txBody>
      </p:sp>
      <p:sp>
        <p:nvSpPr>
          <p:cNvPr id="181" name="Rectangle: Rounded Corners 175">
            <a:extLst>
              <a:ext uri="{FF2B5EF4-FFF2-40B4-BE49-F238E27FC236}">
                <a16:creationId xmlns:a16="http://schemas.microsoft.com/office/drawing/2014/main" id="{93E9F58F-BEA1-46C8-883A-2E2D092369EB}"/>
              </a:ext>
            </a:extLst>
          </p:cNvPr>
          <p:cNvSpPr/>
          <p:nvPr/>
        </p:nvSpPr>
        <p:spPr>
          <a:xfrm>
            <a:off x="9892117" y="5949888"/>
            <a:ext cx="2292627" cy="908815"/>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09</a:t>
            </a:r>
          </a:p>
        </p:txBody>
      </p:sp>
      <p:sp>
        <p:nvSpPr>
          <p:cNvPr id="182" name="Rectangle: Rounded Corners 176">
            <a:extLst>
              <a:ext uri="{FF2B5EF4-FFF2-40B4-BE49-F238E27FC236}">
                <a16:creationId xmlns:a16="http://schemas.microsoft.com/office/drawing/2014/main" id="{23D056EC-DD40-48B3-8FE2-2B7113C71C14}"/>
              </a:ext>
            </a:extLst>
          </p:cNvPr>
          <p:cNvSpPr/>
          <p:nvPr/>
        </p:nvSpPr>
        <p:spPr>
          <a:xfrm>
            <a:off x="9892498" y="5960879"/>
            <a:ext cx="2292627" cy="908815"/>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08</a:t>
            </a:r>
          </a:p>
        </p:txBody>
      </p:sp>
      <p:sp>
        <p:nvSpPr>
          <p:cNvPr id="183" name="Rectangle: Rounded Corners 177">
            <a:extLst>
              <a:ext uri="{FF2B5EF4-FFF2-40B4-BE49-F238E27FC236}">
                <a16:creationId xmlns:a16="http://schemas.microsoft.com/office/drawing/2014/main" id="{90370E08-2678-4A2F-B297-15FB23DDD29B}"/>
              </a:ext>
            </a:extLst>
          </p:cNvPr>
          <p:cNvSpPr/>
          <p:nvPr/>
        </p:nvSpPr>
        <p:spPr>
          <a:xfrm>
            <a:off x="9859999" y="5938897"/>
            <a:ext cx="2292627" cy="908815"/>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07</a:t>
            </a:r>
          </a:p>
        </p:txBody>
      </p:sp>
      <p:sp>
        <p:nvSpPr>
          <p:cNvPr id="184" name="Rectangle: Rounded Corners 178">
            <a:extLst>
              <a:ext uri="{FF2B5EF4-FFF2-40B4-BE49-F238E27FC236}">
                <a16:creationId xmlns:a16="http://schemas.microsoft.com/office/drawing/2014/main" id="{68B8FE45-45C7-4981-AAA5-E349D81F3027}"/>
              </a:ext>
            </a:extLst>
          </p:cNvPr>
          <p:cNvSpPr/>
          <p:nvPr/>
        </p:nvSpPr>
        <p:spPr>
          <a:xfrm>
            <a:off x="9892117" y="5920813"/>
            <a:ext cx="2292627" cy="908815"/>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06</a:t>
            </a:r>
          </a:p>
        </p:txBody>
      </p:sp>
      <p:sp>
        <p:nvSpPr>
          <p:cNvPr id="185" name="Rectangle: Rounded Corners 179">
            <a:extLst>
              <a:ext uri="{FF2B5EF4-FFF2-40B4-BE49-F238E27FC236}">
                <a16:creationId xmlns:a16="http://schemas.microsoft.com/office/drawing/2014/main" id="{3F153729-FDBD-4EB4-AE34-FE8FDA2B9D22}"/>
              </a:ext>
            </a:extLst>
          </p:cNvPr>
          <p:cNvSpPr/>
          <p:nvPr/>
        </p:nvSpPr>
        <p:spPr>
          <a:xfrm>
            <a:off x="9883412" y="5932051"/>
            <a:ext cx="2292627" cy="908815"/>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05</a:t>
            </a:r>
          </a:p>
        </p:txBody>
      </p:sp>
      <p:sp>
        <p:nvSpPr>
          <p:cNvPr id="186" name="Rectangle: Rounded Corners 180">
            <a:extLst>
              <a:ext uri="{FF2B5EF4-FFF2-40B4-BE49-F238E27FC236}">
                <a16:creationId xmlns:a16="http://schemas.microsoft.com/office/drawing/2014/main" id="{C504947B-95BA-4E4E-806B-E6908ED53E70}"/>
              </a:ext>
            </a:extLst>
          </p:cNvPr>
          <p:cNvSpPr/>
          <p:nvPr/>
        </p:nvSpPr>
        <p:spPr>
          <a:xfrm>
            <a:off x="9883411" y="5953718"/>
            <a:ext cx="2292627" cy="908815"/>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04</a:t>
            </a:r>
          </a:p>
        </p:txBody>
      </p:sp>
      <p:sp>
        <p:nvSpPr>
          <p:cNvPr id="187" name="Rectangle: Rounded Corners 181">
            <a:extLst>
              <a:ext uri="{FF2B5EF4-FFF2-40B4-BE49-F238E27FC236}">
                <a16:creationId xmlns:a16="http://schemas.microsoft.com/office/drawing/2014/main" id="{FA2AE9AA-DF6C-4198-8070-BE28C33BC93B}"/>
              </a:ext>
            </a:extLst>
          </p:cNvPr>
          <p:cNvSpPr/>
          <p:nvPr/>
        </p:nvSpPr>
        <p:spPr>
          <a:xfrm>
            <a:off x="9876058" y="5964073"/>
            <a:ext cx="2292627" cy="908815"/>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03</a:t>
            </a:r>
          </a:p>
        </p:txBody>
      </p:sp>
      <p:sp>
        <p:nvSpPr>
          <p:cNvPr id="188" name="Rectangle: Rounded Corners 182">
            <a:extLst>
              <a:ext uri="{FF2B5EF4-FFF2-40B4-BE49-F238E27FC236}">
                <a16:creationId xmlns:a16="http://schemas.microsoft.com/office/drawing/2014/main" id="{5574E918-FCCF-4F5A-8338-F0195D48D322}"/>
              </a:ext>
            </a:extLst>
          </p:cNvPr>
          <p:cNvSpPr/>
          <p:nvPr/>
        </p:nvSpPr>
        <p:spPr>
          <a:xfrm>
            <a:off x="9916223" y="5943313"/>
            <a:ext cx="2212295" cy="908815"/>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02</a:t>
            </a:r>
          </a:p>
        </p:txBody>
      </p:sp>
      <p:sp>
        <p:nvSpPr>
          <p:cNvPr id="189" name="Rectangle: Rounded Corners 183">
            <a:extLst>
              <a:ext uri="{FF2B5EF4-FFF2-40B4-BE49-F238E27FC236}">
                <a16:creationId xmlns:a16="http://schemas.microsoft.com/office/drawing/2014/main" id="{84498586-260B-44AC-9119-279CD8106F7A}"/>
              </a:ext>
            </a:extLst>
          </p:cNvPr>
          <p:cNvSpPr/>
          <p:nvPr/>
        </p:nvSpPr>
        <p:spPr>
          <a:xfrm>
            <a:off x="9881016" y="5945990"/>
            <a:ext cx="2292627" cy="908815"/>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01</a:t>
            </a:r>
          </a:p>
        </p:txBody>
      </p:sp>
      <p:sp>
        <p:nvSpPr>
          <p:cNvPr id="190" name="Rectangle: Rounded Corners 184">
            <a:extLst>
              <a:ext uri="{FF2B5EF4-FFF2-40B4-BE49-F238E27FC236}">
                <a16:creationId xmlns:a16="http://schemas.microsoft.com/office/drawing/2014/main" id="{07059D34-D489-4C48-9C01-029A2E8240D4}"/>
              </a:ext>
            </a:extLst>
          </p:cNvPr>
          <p:cNvSpPr/>
          <p:nvPr/>
        </p:nvSpPr>
        <p:spPr>
          <a:xfrm>
            <a:off x="9867352" y="5924076"/>
            <a:ext cx="2292627" cy="908815"/>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00</a:t>
            </a:r>
          </a:p>
        </p:txBody>
      </p:sp>
      <p:sp>
        <p:nvSpPr>
          <p:cNvPr id="191" name="Rectangle: Rounded Corners 186">
            <a:extLst>
              <a:ext uri="{FF2B5EF4-FFF2-40B4-BE49-F238E27FC236}">
                <a16:creationId xmlns:a16="http://schemas.microsoft.com/office/drawing/2014/main" id="{09BD8570-F3EE-4550-91DC-3636FF64E440}"/>
              </a:ext>
            </a:extLst>
          </p:cNvPr>
          <p:cNvSpPr/>
          <p:nvPr/>
        </p:nvSpPr>
        <p:spPr>
          <a:xfrm>
            <a:off x="9852739" y="5927271"/>
            <a:ext cx="2339261" cy="908815"/>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HẾT GIỜ</a:t>
            </a:r>
          </a:p>
        </p:txBody>
      </p:sp>
      <mc:AlternateContent xmlns:mc="http://schemas.openxmlformats.org/markup-compatibility/2006" xmlns:a14="http://schemas.microsoft.com/office/drawing/2010/main">
        <mc:Choice Requires="a14">
          <p:sp>
            <p:nvSpPr>
              <p:cNvPr id="199" name="Choice_C"/>
              <p:cNvSpPr/>
              <p:nvPr/>
            </p:nvSpPr>
            <p:spPr>
              <a:xfrm>
                <a:off x="185220" y="3418098"/>
                <a:ext cx="6935205" cy="1115292"/>
              </a:xfrm>
              <a:prstGeom prst="hexagon">
                <a:avLst/>
              </a:prstGeom>
              <a:solidFill>
                <a:srgbClr val="FF66FF"/>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a:solidFill>
                      <a:srgbClr val="0000FF"/>
                    </a:solidFill>
                    <a:latin typeface="Times New Roman" panose="02020603050405020304" pitchFamily="18" charset="0"/>
                    <a:cs typeface="Times New Roman" panose="02020603050405020304" pitchFamily="18" charset="0"/>
                  </a:rPr>
                  <a:t>B. </a:t>
                </a:r>
                <a14:m>
                  <m:oMath xmlns:m="http://schemas.openxmlformats.org/officeDocument/2006/math">
                    <m:acc>
                      <m:accPr>
                        <m:chr m:val="̂"/>
                        <m:ctrlPr>
                          <a:rPr lang="en-US" sz="3200" i="1">
                            <a:solidFill>
                              <a:schemeClr val="tx1"/>
                            </a:solidFill>
                            <a:latin typeface="Cambria Math" panose="02040503050406030204" pitchFamily="18" charset="0"/>
                          </a:rPr>
                        </m:ctrlPr>
                      </m:accPr>
                      <m:e>
                        <m:r>
                          <a:rPr lang="en-US" sz="3200" i="1">
                            <a:solidFill>
                              <a:schemeClr val="tx1"/>
                            </a:solidFill>
                            <a:latin typeface="Cambria Math" panose="02040503050406030204" pitchFamily="18" charset="0"/>
                          </a:rPr>
                          <m:t>𝐴𝑀𝐵</m:t>
                        </m:r>
                      </m:e>
                    </m:acc>
                    <m:r>
                      <a:rPr lang="en-US" sz="3200" i="1">
                        <a:solidFill>
                          <a:schemeClr val="tx1"/>
                        </a:solidFill>
                        <a:latin typeface="Cambria Math" panose="02040503050406030204" pitchFamily="18" charset="0"/>
                      </a:rPr>
                      <m:t>=</m:t>
                    </m:r>
                    <m:acc>
                      <m:accPr>
                        <m:chr m:val="̂"/>
                        <m:ctrlPr>
                          <a:rPr lang="en-US" sz="3200" i="1">
                            <a:solidFill>
                              <a:schemeClr val="tx1"/>
                            </a:solidFill>
                            <a:latin typeface="Cambria Math" panose="02040503050406030204" pitchFamily="18" charset="0"/>
                          </a:rPr>
                        </m:ctrlPr>
                      </m:accPr>
                      <m:e>
                        <m:r>
                          <a:rPr lang="en-US" sz="3200" i="1">
                            <a:solidFill>
                              <a:schemeClr val="tx1"/>
                            </a:solidFill>
                            <a:latin typeface="Cambria Math" panose="02040503050406030204" pitchFamily="18" charset="0"/>
                          </a:rPr>
                          <m:t>𝐴𝑀𝐶</m:t>
                        </m:r>
                      </m:e>
                    </m:acc>
                    <m:r>
                      <a:rPr lang="en-US" sz="3200" i="1">
                        <a:solidFill>
                          <a:schemeClr val="tx1"/>
                        </a:solidFill>
                        <a:latin typeface="Cambria Math" panose="02040503050406030204" pitchFamily="18" charset="0"/>
                      </a:rPr>
                      <m:t>,</m:t>
                    </m:r>
                    <m:r>
                      <a:rPr lang="de-DE" sz="3200" i="1">
                        <a:solidFill>
                          <a:schemeClr val="tx1"/>
                        </a:solidFill>
                        <a:latin typeface="Cambria Math" panose="02040503050406030204" pitchFamily="18" charset="0"/>
                      </a:rPr>
                      <m:t> </m:t>
                    </m:r>
                  </m:oMath>
                </a14:m>
                <a:endParaRPr lang="en-US" sz="3200" i="1" dirty="0">
                  <a:solidFill>
                    <a:schemeClr val="tx1"/>
                  </a:solidFill>
                  <a:latin typeface="Cambria Math" panose="02040503050406030204" pitchFamily="18" charset="0"/>
                </a:endParaRPr>
              </a:p>
              <a:p>
                <a:r>
                  <a:rPr lang="de-DE" sz="3200" dirty="0">
                    <a:solidFill>
                      <a:schemeClr val="tx1"/>
                    </a:solidFill>
                  </a:rPr>
                  <a:t>    </a:t>
                </a:r>
                <a14:m>
                  <m:oMath xmlns:m="http://schemas.openxmlformats.org/officeDocument/2006/math">
                    <m:r>
                      <a:rPr lang="de-DE" sz="3200" i="1">
                        <a:solidFill>
                          <a:schemeClr val="tx1"/>
                        </a:solidFill>
                        <a:latin typeface="Cambria Math" panose="02040503050406030204" pitchFamily="18" charset="0"/>
                      </a:rPr>
                      <m:t>𝐴𝐵</m:t>
                    </m:r>
                    <m:r>
                      <a:rPr lang="de-DE" sz="3200" i="1">
                        <a:solidFill>
                          <a:schemeClr val="tx1"/>
                        </a:solidFill>
                        <a:latin typeface="Cambria Math" panose="02040503050406030204" pitchFamily="18" charset="0"/>
                      </a:rPr>
                      <m:t> = </m:t>
                    </m:r>
                    <m:r>
                      <a:rPr lang="de-DE" sz="3200" i="1">
                        <a:solidFill>
                          <a:schemeClr val="tx1"/>
                        </a:solidFill>
                        <a:latin typeface="Cambria Math" panose="02040503050406030204" pitchFamily="18" charset="0"/>
                      </a:rPr>
                      <m:t>𝐴𝐶</m:t>
                    </m:r>
                    <m:r>
                      <a:rPr lang="en-US" sz="3200" i="1">
                        <a:solidFill>
                          <a:schemeClr val="tx1"/>
                        </a:solidFill>
                        <a:latin typeface="Cambria Math" panose="02040503050406030204" pitchFamily="18" charset="0"/>
                      </a:rPr>
                      <m:t>,</m:t>
                    </m:r>
                    <m:acc>
                      <m:accPr>
                        <m:chr m:val="̂"/>
                        <m:ctrlPr>
                          <a:rPr lang="en-US" sz="3200" i="1">
                            <a:solidFill>
                              <a:schemeClr val="tx1"/>
                            </a:solidFill>
                            <a:latin typeface="Cambria Math" panose="02040503050406030204" pitchFamily="18" charset="0"/>
                          </a:rPr>
                        </m:ctrlPr>
                      </m:accPr>
                      <m:e>
                        <m:r>
                          <a:rPr lang="en-US" sz="3200" i="1">
                            <a:solidFill>
                              <a:schemeClr val="tx1"/>
                            </a:solidFill>
                            <a:latin typeface="Cambria Math" panose="02040503050406030204" pitchFamily="18" charset="0"/>
                          </a:rPr>
                          <m:t>𝐵</m:t>
                        </m:r>
                      </m:e>
                    </m:acc>
                    <m:r>
                      <a:rPr lang="en-US" sz="3200" i="1">
                        <a:solidFill>
                          <a:schemeClr val="tx1"/>
                        </a:solidFill>
                        <a:latin typeface="Cambria Math" panose="02040503050406030204" pitchFamily="18" charset="0"/>
                      </a:rPr>
                      <m:t>=</m:t>
                    </m:r>
                    <m:acc>
                      <m:accPr>
                        <m:chr m:val="̂"/>
                        <m:ctrlPr>
                          <a:rPr lang="en-US" sz="3200" i="1">
                            <a:solidFill>
                              <a:schemeClr val="tx1"/>
                            </a:solidFill>
                            <a:latin typeface="Cambria Math" panose="02040503050406030204" pitchFamily="18" charset="0"/>
                          </a:rPr>
                        </m:ctrlPr>
                      </m:accPr>
                      <m:e>
                        <m:r>
                          <a:rPr lang="en-US" sz="3200" i="1">
                            <a:solidFill>
                              <a:schemeClr val="tx1"/>
                            </a:solidFill>
                            <a:latin typeface="Cambria Math" panose="02040503050406030204" pitchFamily="18" charset="0"/>
                          </a:rPr>
                          <m:t>𝐶</m:t>
                        </m:r>
                      </m:e>
                    </m:acc>
                    <m:r>
                      <a:rPr lang="en-US" sz="3200" i="1">
                        <a:solidFill>
                          <a:schemeClr val="tx1"/>
                        </a:solidFill>
                        <a:latin typeface="Cambria Math" panose="02040503050406030204" pitchFamily="18" charset="0"/>
                      </a:rPr>
                      <m:t> </m:t>
                    </m:r>
                    <m:r>
                      <a:rPr lang="de-DE" sz="3200" i="1">
                        <a:solidFill>
                          <a:schemeClr val="tx1"/>
                        </a:solidFill>
                        <a:latin typeface="Cambria Math" panose="02040503050406030204" pitchFamily="18" charset="0"/>
                      </a:rPr>
                      <m:t>(</m:t>
                    </m:r>
                    <m:r>
                      <a:rPr lang="de-DE" sz="3200" i="1">
                        <a:solidFill>
                          <a:schemeClr val="tx1"/>
                        </a:solidFill>
                        <a:latin typeface="Cambria Math" panose="02040503050406030204" pitchFamily="18" charset="0"/>
                      </a:rPr>
                      <m:t>𝑐h</m:t>
                    </m:r>
                    <m:r>
                      <a:rPr lang="en-US" sz="3200" i="1">
                        <a:solidFill>
                          <a:schemeClr val="tx1"/>
                        </a:solidFill>
                        <a:latin typeface="Cambria Math" panose="02040503050406030204" pitchFamily="18" charset="0"/>
                      </a:rPr>
                      <m:t> −</m:t>
                    </m:r>
                    <m:r>
                      <a:rPr lang="en-US" sz="3200" i="1">
                        <a:solidFill>
                          <a:schemeClr val="tx1"/>
                        </a:solidFill>
                        <a:latin typeface="Cambria Math" panose="02040503050406030204" pitchFamily="18" charset="0"/>
                      </a:rPr>
                      <m:t>𝑔𝑛</m:t>
                    </m:r>
                    <m:r>
                      <a:rPr lang="de-DE" sz="3200" i="1">
                        <a:solidFill>
                          <a:schemeClr val="tx1"/>
                        </a:solidFill>
                        <a:latin typeface="Cambria Math" panose="02040503050406030204" pitchFamily="18" charset="0"/>
                      </a:rPr>
                      <m:t>)</m:t>
                    </m:r>
                  </m:oMath>
                </a14:m>
                <a:endParaRPr lang="en-US" sz="32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99" name="Choice_C"/>
              <p:cNvSpPr>
                <a:spLocks noRot="1" noChangeAspect="1" noMove="1" noResize="1" noEditPoints="1" noAdjustHandles="1" noChangeArrowheads="1" noChangeShapeType="1" noTextEdit="1"/>
              </p:cNvSpPr>
              <p:nvPr/>
            </p:nvSpPr>
            <p:spPr>
              <a:xfrm>
                <a:off x="185220" y="3418098"/>
                <a:ext cx="6935205" cy="1115292"/>
              </a:xfrm>
              <a:prstGeom prst="hexagon">
                <a:avLst/>
              </a:prstGeom>
              <a:blipFill>
                <a:blip r:embed="rId9"/>
                <a:stretch>
                  <a:fillRect t="-5464"/>
                </a:stretch>
              </a:blipFill>
              <a:ln>
                <a:noFill/>
              </a:ln>
            </p:spPr>
            <p:txBody>
              <a:bodyPr/>
              <a:lstStyle/>
              <a:p>
                <a:r>
                  <a:rPr lang="en-US">
                    <a:noFill/>
                  </a:rPr>
                  <a:t> </a:t>
                </a:r>
              </a:p>
            </p:txBody>
          </p:sp>
        </mc:Fallback>
      </mc:AlternateContent>
      <p:pic>
        <p:nvPicPr>
          <p:cNvPr id="6148" name="Picture 90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87844" y="2150213"/>
            <a:ext cx="3474813" cy="3664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21608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fade">
                                      <p:cBhvr>
                                        <p:cTn id="12" dur="1000"/>
                                        <p:tgtEl>
                                          <p:spTgt spid="6148"/>
                                        </p:tgtEl>
                                      </p:cBhvr>
                                    </p:animEffect>
                                    <p:anim calcmode="lin" valueType="num">
                                      <p:cBhvr>
                                        <p:cTn id="13" dur="1000" fill="hold"/>
                                        <p:tgtEl>
                                          <p:spTgt spid="6148"/>
                                        </p:tgtEl>
                                        <p:attrNameLst>
                                          <p:attrName>ppt_x</p:attrName>
                                        </p:attrNameLst>
                                      </p:cBhvr>
                                      <p:tavLst>
                                        <p:tav tm="0">
                                          <p:val>
                                            <p:strVal val="#ppt_x"/>
                                          </p:val>
                                        </p:tav>
                                        <p:tav tm="100000">
                                          <p:val>
                                            <p:strVal val="#ppt_x"/>
                                          </p:val>
                                        </p:tav>
                                      </p:tavLst>
                                    </p:anim>
                                    <p:anim calcmode="lin" valueType="num">
                                      <p:cBhvr>
                                        <p:cTn id="14"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circle(in)">
                                      <p:cBhvr>
                                        <p:cTn id="29" dur="2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2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999"/>
                                          </p:stCondLst>
                                        </p:cTn>
                                        <p:tgtEl>
                                          <p:spTgt spid="21"/>
                                        </p:tgtEl>
                                        <p:attrNameLst>
                                          <p:attrName>style.visibility</p:attrName>
                                        </p:attrNameLst>
                                      </p:cBhvr>
                                      <p:to>
                                        <p:strVal val="visible"/>
                                      </p:to>
                                    </p:set>
                                  </p:childTnLst>
                                </p:cTn>
                              </p:par>
                            </p:childTnLst>
                          </p:cTn>
                        </p:par>
                        <p:par>
                          <p:cTn id="39" fill="hold">
                            <p:stCondLst>
                              <p:cond delay="1000"/>
                            </p:stCondLst>
                            <p:childTnLst>
                              <p:par>
                                <p:cTn id="40" presetID="1" presetClass="entr" presetSubtype="0" fill="hold" grpId="0" nodeType="afterEffect">
                                  <p:stCondLst>
                                    <p:cond delay="1000"/>
                                  </p:stCondLst>
                                  <p:childTnLst>
                                    <p:set>
                                      <p:cBhvr>
                                        <p:cTn id="41" dur="1" fill="hold">
                                          <p:stCondLst>
                                            <p:cond delay="19999"/>
                                          </p:stCondLst>
                                        </p:cTn>
                                        <p:tgtEl>
                                          <p:spTgt spid="180"/>
                                        </p:tgtEl>
                                        <p:attrNameLst>
                                          <p:attrName>style.visibility</p:attrName>
                                        </p:attrNameLst>
                                      </p:cBhvr>
                                      <p:to>
                                        <p:strVal val="visible"/>
                                      </p:to>
                                    </p:set>
                                  </p:childTnLst>
                                </p:cTn>
                              </p:par>
                            </p:childTnLst>
                          </p:cTn>
                        </p:par>
                        <p:par>
                          <p:cTn id="42" fill="hold">
                            <p:stCondLst>
                              <p:cond delay="22000"/>
                            </p:stCondLst>
                            <p:childTnLst>
                              <p:par>
                                <p:cTn id="43" presetID="1" presetClass="entr" presetSubtype="0" fill="hold" grpId="0" nodeType="afterEffect">
                                  <p:stCondLst>
                                    <p:cond delay="1000"/>
                                  </p:stCondLst>
                                  <p:childTnLst>
                                    <p:set>
                                      <p:cBhvr>
                                        <p:cTn id="44" dur="1" fill="hold">
                                          <p:stCondLst>
                                            <p:cond delay="9"/>
                                          </p:stCondLst>
                                        </p:cTn>
                                        <p:tgtEl>
                                          <p:spTgt spid="181"/>
                                        </p:tgtEl>
                                        <p:attrNameLst>
                                          <p:attrName>style.visibility</p:attrName>
                                        </p:attrNameLst>
                                      </p:cBhvr>
                                      <p:to>
                                        <p:strVal val="visible"/>
                                      </p:to>
                                    </p:set>
                                  </p:childTnLst>
                                </p:cTn>
                              </p:par>
                            </p:childTnLst>
                          </p:cTn>
                        </p:par>
                        <p:par>
                          <p:cTn id="45" fill="hold">
                            <p:stCondLst>
                              <p:cond delay="23010"/>
                            </p:stCondLst>
                            <p:childTnLst>
                              <p:par>
                                <p:cTn id="46" presetID="1" presetClass="entr" presetSubtype="0" fill="hold" grpId="0" nodeType="afterEffect">
                                  <p:stCondLst>
                                    <p:cond delay="1000"/>
                                  </p:stCondLst>
                                  <p:childTnLst>
                                    <p:set>
                                      <p:cBhvr>
                                        <p:cTn id="47" dur="1" fill="hold">
                                          <p:stCondLst>
                                            <p:cond delay="9"/>
                                          </p:stCondLst>
                                        </p:cTn>
                                        <p:tgtEl>
                                          <p:spTgt spid="182"/>
                                        </p:tgtEl>
                                        <p:attrNameLst>
                                          <p:attrName>style.visibility</p:attrName>
                                        </p:attrNameLst>
                                      </p:cBhvr>
                                      <p:to>
                                        <p:strVal val="visible"/>
                                      </p:to>
                                    </p:set>
                                  </p:childTnLst>
                                </p:cTn>
                              </p:par>
                            </p:childTnLst>
                          </p:cTn>
                        </p:par>
                        <p:par>
                          <p:cTn id="48" fill="hold">
                            <p:stCondLst>
                              <p:cond delay="24020"/>
                            </p:stCondLst>
                            <p:childTnLst>
                              <p:par>
                                <p:cTn id="49" presetID="1" presetClass="entr" presetSubtype="0" fill="hold" grpId="0" nodeType="afterEffect">
                                  <p:stCondLst>
                                    <p:cond delay="1000"/>
                                  </p:stCondLst>
                                  <p:childTnLst>
                                    <p:set>
                                      <p:cBhvr>
                                        <p:cTn id="50" dur="1" fill="hold">
                                          <p:stCondLst>
                                            <p:cond delay="9"/>
                                          </p:stCondLst>
                                        </p:cTn>
                                        <p:tgtEl>
                                          <p:spTgt spid="183"/>
                                        </p:tgtEl>
                                        <p:attrNameLst>
                                          <p:attrName>style.visibility</p:attrName>
                                        </p:attrNameLst>
                                      </p:cBhvr>
                                      <p:to>
                                        <p:strVal val="visible"/>
                                      </p:to>
                                    </p:set>
                                  </p:childTnLst>
                                </p:cTn>
                              </p:par>
                            </p:childTnLst>
                          </p:cTn>
                        </p:par>
                        <p:par>
                          <p:cTn id="51" fill="hold">
                            <p:stCondLst>
                              <p:cond delay="25030"/>
                            </p:stCondLst>
                            <p:childTnLst>
                              <p:par>
                                <p:cTn id="52" presetID="1" presetClass="entr" presetSubtype="0" fill="hold" grpId="0" nodeType="afterEffect">
                                  <p:stCondLst>
                                    <p:cond delay="1000"/>
                                  </p:stCondLst>
                                  <p:childTnLst>
                                    <p:set>
                                      <p:cBhvr>
                                        <p:cTn id="53" dur="1" fill="hold">
                                          <p:stCondLst>
                                            <p:cond delay="9"/>
                                          </p:stCondLst>
                                        </p:cTn>
                                        <p:tgtEl>
                                          <p:spTgt spid="184"/>
                                        </p:tgtEl>
                                        <p:attrNameLst>
                                          <p:attrName>style.visibility</p:attrName>
                                        </p:attrNameLst>
                                      </p:cBhvr>
                                      <p:to>
                                        <p:strVal val="visible"/>
                                      </p:to>
                                    </p:set>
                                  </p:childTnLst>
                                </p:cTn>
                              </p:par>
                            </p:childTnLst>
                          </p:cTn>
                        </p:par>
                        <p:par>
                          <p:cTn id="54" fill="hold">
                            <p:stCondLst>
                              <p:cond delay="26040"/>
                            </p:stCondLst>
                            <p:childTnLst>
                              <p:par>
                                <p:cTn id="55" presetID="1" presetClass="entr" presetSubtype="0" fill="hold" grpId="0" nodeType="afterEffect">
                                  <p:stCondLst>
                                    <p:cond delay="1000"/>
                                  </p:stCondLst>
                                  <p:childTnLst>
                                    <p:set>
                                      <p:cBhvr>
                                        <p:cTn id="56" dur="1" fill="hold">
                                          <p:stCondLst>
                                            <p:cond delay="9"/>
                                          </p:stCondLst>
                                        </p:cTn>
                                        <p:tgtEl>
                                          <p:spTgt spid="185"/>
                                        </p:tgtEl>
                                        <p:attrNameLst>
                                          <p:attrName>style.visibility</p:attrName>
                                        </p:attrNameLst>
                                      </p:cBhvr>
                                      <p:to>
                                        <p:strVal val="visible"/>
                                      </p:to>
                                    </p:set>
                                  </p:childTnLst>
                                </p:cTn>
                              </p:par>
                            </p:childTnLst>
                          </p:cTn>
                        </p:par>
                        <p:par>
                          <p:cTn id="57" fill="hold">
                            <p:stCondLst>
                              <p:cond delay="27050"/>
                            </p:stCondLst>
                            <p:childTnLst>
                              <p:par>
                                <p:cTn id="58" presetID="1" presetClass="entr" presetSubtype="0" fill="hold" grpId="0" nodeType="afterEffect">
                                  <p:stCondLst>
                                    <p:cond delay="1000"/>
                                  </p:stCondLst>
                                  <p:childTnLst>
                                    <p:set>
                                      <p:cBhvr>
                                        <p:cTn id="59" dur="1" fill="hold">
                                          <p:stCondLst>
                                            <p:cond delay="9"/>
                                          </p:stCondLst>
                                        </p:cTn>
                                        <p:tgtEl>
                                          <p:spTgt spid="186"/>
                                        </p:tgtEl>
                                        <p:attrNameLst>
                                          <p:attrName>style.visibility</p:attrName>
                                        </p:attrNameLst>
                                      </p:cBhvr>
                                      <p:to>
                                        <p:strVal val="visible"/>
                                      </p:to>
                                    </p:set>
                                  </p:childTnLst>
                                </p:cTn>
                              </p:par>
                            </p:childTnLst>
                          </p:cTn>
                        </p:par>
                        <p:par>
                          <p:cTn id="60" fill="hold">
                            <p:stCondLst>
                              <p:cond delay="28060"/>
                            </p:stCondLst>
                            <p:childTnLst>
                              <p:par>
                                <p:cTn id="61" presetID="1" presetClass="entr" presetSubtype="0" fill="hold" grpId="0" nodeType="afterEffect">
                                  <p:stCondLst>
                                    <p:cond delay="1000"/>
                                  </p:stCondLst>
                                  <p:childTnLst>
                                    <p:set>
                                      <p:cBhvr>
                                        <p:cTn id="62" dur="1" fill="hold">
                                          <p:stCondLst>
                                            <p:cond delay="9"/>
                                          </p:stCondLst>
                                        </p:cTn>
                                        <p:tgtEl>
                                          <p:spTgt spid="187"/>
                                        </p:tgtEl>
                                        <p:attrNameLst>
                                          <p:attrName>style.visibility</p:attrName>
                                        </p:attrNameLst>
                                      </p:cBhvr>
                                      <p:to>
                                        <p:strVal val="visible"/>
                                      </p:to>
                                    </p:set>
                                  </p:childTnLst>
                                </p:cTn>
                              </p:par>
                            </p:childTnLst>
                          </p:cTn>
                        </p:par>
                        <p:par>
                          <p:cTn id="63" fill="hold">
                            <p:stCondLst>
                              <p:cond delay="29070"/>
                            </p:stCondLst>
                            <p:childTnLst>
                              <p:par>
                                <p:cTn id="64" presetID="1" presetClass="entr" presetSubtype="0" fill="hold" grpId="0" nodeType="afterEffect">
                                  <p:stCondLst>
                                    <p:cond delay="1000"/>
                                  </p:stCondLst>
                                  <p:childTnLst>
                                    <p:set>
                                      <p:cBhvr>
                                        <p:cTn id="65" dur="1" fill="hold">
                                          <p:stCondLst>
                                            <p:cond delay="9"/>
                                          </p:stCondLst>
                                        </p:cTn>
                                        <p:tgtEl>
                                          <p:spTgt spid="188"/>
                                        </p:tgtEl>
                                        <p:attrNameLst>
                                          <p:attrName>style.visibility</p:attrName>
                                        </p:attrNameLst>
                                      </p:cBhvr>
                                      <p:to>
                                        <p:strVal val="visible"/>
                                      </p:to>
                                    </p:set>
                                  </p:childTnLst>
                                </p:cTn>
                              </p:par>
                            </p:childTnLst>
                          </p:cTn>
                        </p:par>
                        <p:par>
                          <p:cTn id="66" fill="hold">
                            <p:stCondLst>
                              <p:cond delay="30080"/>
                            </p:stCondLst>
                            <p:childTnLst>
                              <p:par>
                                <p:cTn id="67" presetID="1" presetClass="entr" presetSubtype="0" fill="hold" grpId="0" nodeType="afterEffect">
                                  <p:stCondLst>
                                    <p:cond delay="1000"/>
                                  </p:stCondLst>
                                  <p:childTnLst>
                                    <p:set>
                                      <p:cBhvr>
                                        <p:cTn id="68" dur="1" fill="hold">
                                          <p:stCondLst>
                                            <p:cond delay="9"/>
                                          </p:stCondLst>
                                        </p:cTn>
                                        <p:tgtEl>
                                          <p:spTgt spid="189"/>
                                        </p:tgtEl>
                                        <p:attrNameLst>
                                          <p:attrName>style.visibility</p:attrName>
                                        </p:attrNameLst>
                                      </p:cBhvr>
                                      <p:to>
                                        <p:strVal val="visible"/>
                                      </p:to>
                                    </p:set>
                                  </p:childTnLst>
                                </p:cTn>
                              </p:par>
                            </p:childTnLst>
                          </p:cTn>
                        </p:par>
                        <p:par>
                          <p:cTn id="69" fill="hold">
                            <p:stCondLst>
                              <p:cond delay="31090"/>
                            </p:stCondLst>
                            <p:childTnLst>
                              <p:par>
                                <p:cTn id="70" presetID="1" presetClass="entr" presetSubtype="0" fill="hold" grpId="0" nodeType="afterEffect">
                                  <p:stCondLst>
                                    <p:cond delay="1000"/>
                                  </p:stCondLst>
                                  <p:childTnLst>
                                    <p:set>
                                      <p:cBhvr>
                                        <p:cTn id="71" dur="1" fill="hold">
                                          <p:stCondLst>
                                            <p:cond delay="9"/>
                                          </p:stCondLst>
                                        </p:cTn>
                                        <p:tgtEl>
                                          <p:spTgt spid="190"/>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3" name="click.wav"/>
                                        </p:tgtEl>
                                      </p:cMediaNode>
                                    </p:audio>
                                  </p:subTnLst>
                                </p:cTn>
                              </p:par>
                            </p:childTnLst>
                          </p:cTn>
                        </p:par>
                        <p:par>
                          <p:cTn id="72" fill="hold">
                            <p:stCondLst>
                              <p:cond delay="32100"/>
                            </p:stCondLst>
                            <p:childTnLst>
                              <p:par>
                                <p:cTn id="73" presetID="1" presetClass="entr" presetSubtype="0" fill="hold" grpId="0" nodeType="afterEffect">
                                  <p:stCondLst>
                                    <p:cond delay="1000"/>
                                  </p:stCondLst>
                                  <p:childTnLst>
                                    <p:set>
                                      <p:cBhvr>
                                        <p:cTn id="74" dur="1" fill="hold">
                                          <p:stCondLst>
                                            <p:cond delay="9"/>
                                          </p:stCondLst>
                                        </p:cTn>
                                        <p:tgtEl>
                                          <p:spTgt spid="191"/>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4" name="alarm clock.wav"/>
                                        </p:tgtEl>
                                      </p:cMediaNode>
                                    </p:audio>
                                  </p:sub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autoUpdateAnimBg="0"/>
      <p:bldP spid="6" grpId="0" animBg="1"/>
      <p:bldP spid="5" grpId="0" animBg="1"/>
      <p:bldP spid="7" grpId="0" animBg="1"/>
      <p:bldP spid="4" grpId="0" animBg="1"/>
      <p:bldP spid="8" grpId="0" animBg="1" autoUpdateAnimBg="0"/>
      <p:bldP spid="180" grpId="0" animBg="1" autoUpdateAnimBg="0"/>
      <p:bldP spid="181" grpId="0" animBg="1" autoUpdateAnimBg="0"/>
      <p:bldP spid="182" grpId="0" animBg="1" autoUpdateAnimBg="0"/>
      <p:bldP spid="183" grpId="0" animBg="1" autoUpdateAnimBg="0"/>
      <p:bldP spid="184" grpId="0" animBg="1" autoUpdateAnimBg="0"/>
      <p:bldP spid="185" grpId="0" animBg="1" autoUpdateAnimBg="0"/>
      <p:bldP spid="186" grpId="0" animBg="1" autoUpdateAnimBg="0"/>
      <p:bldP spid="187" grpId="0" animBg="1" autoUpdateAnimBg="0"/>
      <p:bldP spid="188" grpId="0" animBg="1" autoUpdateAnimBg="0"/>
      <p:bldP spid="189" grpId="0" animBg="1" autoUpdateAnimBg="0"/>
      <p:bldP spid="190" grpId="0" animBg="1" autoUpdateAnimBg="0"/>
      <p:bldP spid="191" grpId="0" animBg="1"/>
      <p:bldP spid="19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flipH="1">
            <a:off x="1191801" y="761612"/>
            <a:ext cx="9863192" cy="3539430"/>
          </a:xfrm>
          <a:prstGeom prst="rect">
            <a:avLst/>
          </a:prstGeom>
          <a:noFill/>
        </p:spPr>
        <p:txBody>
          <a:bodyPr wrap="square" rtlCol="0">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TIẾT 1</a:t>
            </a:r>
          </a:p>
          <a:p>
            <a:pPr algn="ctr"/>
            <a:endParaRPr lang="en-US" sz="3200" b="1" dirty="0" smtClean="0">
              <a:latin typeface="Times New Roman" panose="02020603050405020304" pitchFamily="18" charset="0"/>
              <a:cs typeface="Times New Roman" panose="02020603050405020304" pitchFamily="18" charset="0"/>
            </a:endParaRPr>
          </a:p>
          <a:p>
            <a:r>
              <a:rPr lang="nl-NL" sz="3200" dirty="0" smtClean="0">
                <a:latin typeface="Times New Roman" panose="02020603050405020304" pitchFamily="18" charset="0"/>
                <a:cs typeface="Times New Roman" panose="02020603050405020304" pitchFamily="18" charset="0"/>
              </a:rPr>
              <a:t>Ôn </a:t>
            </a:r>
            <a:r>
              <a:rPr lang="nl-NL" sz="3200" dirty="0">
                <a:latin typeface="Times New Roman" panose="02020603050405020304" pitchFamily="18" charset="0"/>
                <a:cs typeface="Times New Roman" panose="02020603050405020304" pitchFamily="18" charset="0"/>
              </a:rPr>
              <a:t>tập kiến thức đã học </a:t>
            </a:r>
            <a:r>
              <a:rPr lang="nl-NL" sz="3200" dirty="0" smtClean="0">
                <a:latin typeface="Times New Roman" panose="02020603050405020304" pitchFamily="18" charset="0"/>
                <a:cs typeface="Times New Roman" panose="02020603050405020304" pitchFamily="18" charset="0"/>
              </a:rPr>
              <a:t>về:</a:t>
            </a:r>
          </a:p>
          <a:p>
            <a:endParaRPr lang="nl-NL" sz="3200" dirty="0" smtClean="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v"/>
            </a:pPr>
            <a:r>
              <a:rPr lang="nl-NL" sz="3200" dirty="0" smtClean="0">
                <a:latin typeface="Times New Roman" panose="02020603050405020304" pitchFamily="18" charset="0"/>
                <a:cs typeface="Times New Roman" panose="02020603050405020304" pitchFamily="18" charset="0"/>
              </a:rPr>
              <a:t>Tính </a:t>
            </a:r>
            <a:r>
              <a:rPr lang="nl-NL" sz="3200" dirty="0">
                <a:latin typeface="Times New Roman" panose="02020603050405020304" pitchFamily="18" charset="0"/>
                <a:cs typeface="Times New Roman" panose="02020603050405020304" pitchFamily="18" charset="0"/>
              </a:rPr>
              <a:t>chất cạnh và góc của một tam giác, </a:t>
            </a:r>
            <a:endParaRPr lang="nl-NL" sz="3200" dirty="0" smtClean="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v"/>
            </a:pPr>
            <a:r>
              <a:rPr lang="nl-NL" sz="3200" dirty="0" smtClean="0">
                <a:latin typeface="Times New Roman" panose="02020603050405020304" pitchFamily="18" charset="0"/>
                <a:cs typeface="Times New Roman" panose="02020603050405020304" pitchFamily="18" charset="0"/>
              </a:rPr>
              <a:t>Các </a:t>
            </a:r>
            <a:r>
              <a:rPr lang="nl-NL" sz="3200" dirty="0">
                <a:latin typeface="Times New Roman" panose="02020603050405020304" pitchFamily="18" charset="0"/>
                <a:cs typeface="Times New Roman" panose="02020603050405020304" pitchFamily="18" charset="0"/>
              </a:rPr>
              <a:t>trường hợp bằng nhau của hai tam </a:t>
            </a:r>
            <a:r>
              <a:rPr lang="nl-NL" sz="3200" dirty="0" smtClean="0">
                <a:latin typeface="Times New Roman" panose="02020603050405020304" pitchFamily="18" charset="0"/>
                <a:cs typeface="Times New Roman" panose="02020603050405020304" pitchFamily="18" charset="0"/>
              </a:rPr>
              <a:t>giác,</a:t>
            </a:r>
          </a:p>
          <a:p>
            <a:pPr marL="457200" indent="-457200">
              <a:buFont typeface="Wingdings" panose="05000000000000000000" pitchFamily="2" charset="2"/>
              <a:buChar char="v"/>
            </a:pPr>
            <a:r>
              <a:rPr lang="nl-NL" sz="3200" dirty="0" smtClean="0">
                <a:latin typeface="Times New Roman" panose="02020603050405020304" pitchFamily="18" charset="0"/>
                <a:cs typeface="Times New Roman" panose="02020603050405020304" pitchFamily="18" charset="0"/>
              </a:rPr>
              <a:t>Tam </a:t>
            </a:r>
            <a:r>
              <a:rPr lang="nl-NL" sz="3200" dirty="0">
                <a:latin typeface="Times New Roman" panose="02020603050405020304" pitchFamily="18" charset="0"/>
                <a:cs typeface="Times New Roman" panose="02020603050405020304" pitchFamily="18" charset="0"/>
              </a:rPr>
              <a:t>giác cân, đường vuông góc và đường xiên.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85608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oice_D"/>
          <p:cNvSpPr/>
          <p:nvPr/>
        </p:nvSpPr>
        <p:spPr>
          <a:xfrm>
            <a:off x="6440130" y="4262577"/>
            <a:ext cx="5294465" cy="1005840"/>
          </a:xfrm>
          <a:prstGeom prst="hexagon">
            <a:avLst/>
          </a:prstGeom>
          <a:solidFill>
            <a:schemeClr val="accent6">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dirty="0">
                <a:solidFill>
                  <a:schemeClr val="tx1"/>
                </a:solidFill>
              </a:rPr>
              <a:t>D. Tam </a:t>
            </a:r>
            <a:r>
              <a:rPr lang="en-US" sz="3200" dirty="0" err="1">
                <a:solidFill>
                  <a:schemeClr val="tx1"/>
                </a:solidFill>
              </a:rPr>
              <a:t>giác</a:t>
            </a:r>
            <a:r>
              <a:rPr lang="en-US" sz="3200" dirty="0">
                <a:solidFill>
                  <a:schemeClr val="tx1"/>
                </a:solidFill>
              </a:rPr>
              <a:t> </a:t>
            </a:r>
            <a:r>
              <a:rPr lang="en-US" sz="3200" dirty="0" err="1">
                <a:solidFill>
                  <a:schemeClr val="tx1"/>
                </a:solidFill>
              </a:rPr>
              <a:t>tù</a:t>
            </a:r>
            <a:endParaRPr lang="en-US" sz="3200" dirty="0">
              <a:solidFill>
                <a:schemeClr val="tx1"/>
              </a:solidFill>
            </a:endParaRPr>
          </a:p>
        </p:txBody>
      </p:sp>
      <p:sp>
        <p:nvSpPr>
          <p:cNvPr id="5" name="Choice_C"/>
          <p:cNvSpPr/>
          <p:nvPr/>
        </p:nvSpPr>
        <p:spPr>
          <a:xfrm>
            <a:off x="6440130" y="3028034"/>
            <a:ext cx="5294466" cy="1005840"/>
          </a:xfrm>
          <a:prstGeom prst="hexagon">
            <a:avLst/>
          </a:prstGeom>
          <a:solidFill>
            <a:srgbClr val="00B0F0"/>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dirty="0">
                <a:solidFill>
                  <a:schemeClr val="tx1"/>
                </a:solidFill>
              </a:rPr>
              <a:t>C. Tam </a:t>
            </a:r>
            <a:r>
              <a:rPr lang="en-US" sz="3200" dirty="0" err="1">
                <a:solidFill>
                  <a:schemeClr val="tx1"/>
                </a:solidFill>
              </a:rPr>
              <a:t>giác</a:t>
            </a:r>
            <a:r>
              <a:rPr lang="en-US" sz="3200" dirty="0">
                <a:solidFill>
                  <a:schemeClr val="tx1"/>
                </a:solidFill>
              </a:rPr>
              <a:t> </a:t>
            </a:r>
            <a:r>
              <a:rPr lang="en-US" sz="3200" dirty="0" err="1">
                <a:solidFill>
                  <a:schemeClr val="tx1"/>
                </a:solidFill>
              </a:rPr>
              <a:t>đều</a:t>
            </a:r>
            <a:endParaRPr lang="en-US" sz="3200" dirty="0">
              <a:solidFill>
                <a:schemeClr val="tx1"/>
              </a:solidFill>
            </a:endParaRPr>
          </a:p>
        </p:txBody>
      </p:sp>
      <p:sp>
        <p:nvSpPr>
          <p:cNvPr id="7" name="Choice_B"/>
          <p:cNvSpPr/>
          <p:nvPr/>
        </p:nvSpPr>
        <p:spPr>
          <a:xfrm>
            <a:off x="297392" y="4278205"/>
            <a:ext cx="5189007" cy="1005840"/>
          </a:xfrm>
          <a:prstGeom prst="hexagon">
            <a:avLst/>
          </a:prstGeom>
          <a:solidFill>
            <a:schemeClr val="accent6">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dirty="0" smtClean="0">
                <a:solidFill>
                  <a:schemeClr val="tx1"/>
                </a:solidFill>
              </a:rPr>
              <a:t>B</a:t>
            </a:r>
            <a:r>
              <a:rPr lang="en-US" sz="3200" dirty="0">
                <a:solidFill>
                  <a:schemeClr val="tx1"/>
                </a:solidFill>
              </a:rPr>
              <a:t>. Tam </a:t>
            </a:r>
            <a:r>
              <a:rPr lang="en-US" sz="3200" dirty="0" err="1">
                <a:solidFill>
                  <a:schemeClr val="tx1"/>
                </a:solidFill>
              </a:rPr>
              <a:t>giác</a:t>
            </a:r>
            <a:r>
              <a:rPr lang="en-US" sz="3200" dirty="0">
                <a:solidFill>
                  <a:schemeClr val="tx1"/>
                </a:solidFill>
              </a:rPr>
              <a:t> </a:t>
            </a:r>
            <a:r>
              <a:rPr lang="en-US" sz="3200" dirty="0" err="1">
                <a:solidFill>
                  <a:schemeClr val="tx1"/>
                </a:solidFill>
              </a:rPr>
              <a:t>cân</a:t>
            </a:r>
            <a:endParaRPr lang="en-US" sz="3200" dirty="0">
              <a:solidFill>
                <a:schemeClr val="tx1"/>
              </a:solidFill>
            </a:endParaRPr>
          </a:p>
        </p:txBody>
      </p:sp>
      <p:sp>
        <p:nvSpPr>
          <p:cNvPr id="4" name="Choice_A"/>
          <p:cNvSpPr/>
          <p:nvPr/>
        </p:nvSpPr>
        <p:spPr>
          <a:xfrm>
            <a:off x="297393" y="3028034"/>
            <a:ext cx="5189007" cy="1005840"/>
          </a:xfrm>
          <a:prstGeom prst="hexagon">
            <a:avLst/>
          </a:prstGeom>
          <a:solidFill>
            <a:srgbClr val="00B0F0"/>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dirty="0">
                <a:solidFill>
                  <a:schemeClr val="tx1"/>
                </a:solidFill>
              </a:rPr>
              <a:t>A. Tam </a:t>
            </a:r>
            <a:r>
              <a:rPr lang="en-US" sz="3200" dirty="0" err="1">
                <a:solidFill>
                  <a:schemeClr val="tx1"/>
                </a:solidFill>
              </a:rPr>
              <a:t>giác</a:t>
            </a:r>
            <a:r>
              <a:rPr lang="en-US" sz="3200" dirty="0">
                <a:solidFill>
                  <a:schemeClr val="tx1"/>
                </a:solidFill>
              </a:rPr>
              <a:t> </a:t>
            </a:r>
            <a:r>
              <a:rPr lang="en-US" sz="3200" dirty="0" err="1">
                <a:solidFill>
                  <a:schemeClr val="tx1"/>
                </a:solidFill>
              </a:rPr>
              <a:t>vuông</a:t>
            </a:r>
            <a:endParaRPr lang="en-US" sz="3200" dirty="0">
              <a:solidFill>
                <a:schemeClr val="tx1"/>
              </a:solidFill>
            </a:endParaRPr>
          </a:p>
        </p:txBody>
      </p:sp>
      <mc:AlternateContent xmlns:mc="http://schemas.openxmlformats.org/markup-compatibility/2006" xmlns:a14="http://schemas.microsoft.com/office/drawing/2010/main">
        <mc:Choice Requires="a14">
          <p:sp>
            <p:nvSpPr>
              <p:cNvPr id="8" name="Question"/>
              <p:cNvSpPr/>
              <p:nvPr/>
            </p:nvSpPr>
            <p:spPr>
              <a:xfrm>
                <a:off x="297393" y="689348"/>
                <a:ext cx="11437202" cy="1378424"/>
              </a:xfrm>
              <a:prstGeom prst="hexagon">
                <a:avLst/>
              </a:prstGeom>
              <a:ln/>
            </p:spPr>
            <p:style>
              <a:lnRef idx="2">
                <a:schemeClr val="accent5">
                  <a:shade val="50000"/>
                </a:schemeClr>
              </a:lnRef>
              <a:fillRef idx="1003">
                <a:schemeClr val="dk2"/>
              </a:fillRef>
              <a:effectRef idx="0">
                <a:schemeClr val="accent5"/>
              </a:effectRef>
              <a:fontRef idx="minor">
                <a:schemeClr val="lt1"/>
              </a:fontRef>
            </p:style>
            <p:txBody>
              <a:bodyPr rtlCol="0" anchor="ctr">
                <a:noAutofit/>
              </a:bodyPr>
              <a:lstStyle/>
              <a:p>
                <a:pPr>
                  <a:spcAft>
                    <a:spcPts val="0"/>
                  </a:spcAft>
                  <a:tabLst>
                    <a:tab pos="1979930" algn="l"/>
                    <a:tab pos="3599815" algn="l"/>
                    <a:tab pos="5219700" algn="l"/>
                  </a:tabLst>
                </a:pPr>
                <a:r>
                  <a:rPr lang="en-US" sz="4000" b="1" dirty="0" err="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17: </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Cho </a:t>
                </a:r>
                <a:r>
                  <a:rPr lang="el-GR"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Δ</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ABC = </a:t>
                </a:r>
                <a:r>
                  <a:rPr lang="el-GR"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Δ</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DEF, </a:t>
                </a:r>
                <a:r>
                  <a:rPr lang="en-US" sz="4000" dirty="0" err="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40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4000" i="1" smtClean="0">
                            <a:solidFill>
                              <a:schemeClr val="bg1"/>
                            </a:solidFill>
                            <a:latin typeface="Cambria Math" panose="02040503050406030204" pitchFamily="18" charset="0"/>
                            <a:cs typeface="Times New Roman" panose="02020603050405020304" pitchFamily="18" charset="0"/>
                          </a:rPr>
                        </m:ctrlPr>
                      </m:accPr>
                      <m:e>
                        <m:r>
                          <a:rPr lang="en-US" sz="4000" b="0" i="1" smtClean="0">
                            <a:solidFill>
                              <a:schemeClr val="bg1"/>
                            </a:solidFill>
                            <a:latin typeface="Cambria Math" panose="02040503050406030204" pitchFamily="18" charset="0"/>
                            <a:cs typeface="Times New Roman" panose="02020603050405020304" pitchFamily="18" charset="0"/>
                          </a:rPr>
                          <m:t>𝐴</m:t>
                        </m:r>
                      </m:e>
                    </m:acc>
                    <m:r>
                      <a:rPr lang="en-US" sz="4000" b="0" i="1" smtClean="0">
                        <a:solidFill>
                          <a:schemeClr val="bg1"/>
                        </a:solidFill>
                        <a:latin typeface="Cambria Math" panose="02040503050406030204" pitchFamily="18" charset="0"/>
                        <a:cs typeface="Times New Roman" panose="02020603050405020304" pitchFamily="18" charset="0"/>
                      </a:rPr>
                      <m:t>=50</m:t>
                    </m:r>
                    <m:r>
                      <a:rPr lang="en-US" sz="40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40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4000" i="1" dirty="0" smtClean="0">
                            <a:solidFill>
                              <a:schemeClr val="bg1"/>
                            </a:solidFill>
                            <a:latin typeface="Cambria Math" panose="02040503050406030204" pitchFamily="18" charset="0"/>
                            <a:cs typeface="Times New Roman" panose="02020603050405020304" pitchFamily="18" charset="0"/>
                          </a:rPr>
                        </m:ctrlPr>
                      </m:accPr>
                      <m:e>
                        <m:r>
                          <a:rPr lang="en-US" sz="4000" b="0" i="1" dirty="0" smtClean="0">
                            <a:solidFill>
                              <a:schemeClr val="bg1"/>
                            </a:solidFill>
                            <a:latin typeface="Cambria Math" panose="02040503050406030204" pitchFamily="18" charset="0"/>
                            <a:cs typeface="Times New Roman" panose="02020603050405020304" pitchFamily="18" charset="0"/>
                          </a:rPr>
                          <m:t>𝐵</m:t>
                        </m:r>
                      </m:e>
                    </m:acc>
                    <m:r>
                      <a:rPr lang="en-US" sz="4000" b="0" i="1" dirty="0" smtClean="0">
                        <a:solidFill>
                          <a:schemeClr val="bg1"/>
                        </a:solidFill>
                        <a:latin typeface="Cambria Math" panose="02040503050406030204" pitchFamily="18" charset="0"/>
                        <a:cs typeface="Times New Roman" panose="02020603050405020304" pitchFamily="18" charset="0"/>
                      </a:rPr>
                      <m:t>=65</m:t>
                    </m:r>
                    <m:r>
                      <a:rPr lang="en-US" sz="4000" b="0" i="1" dirty="0"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Hỏi </a:t>
                </a:r>
                <a:r>
                  <a:rPr lang="el-GR"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Δ</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DEF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tam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giác</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8" name="Question"/>
              <p:cNvSpPr>
                <a:spLocks noRot="1" noChangeAspect="1" noMove="1" noResize="1" noEditPoints="1" noAdjustHandles="1" noChangeArrowheads="1" noChangeShapeType="1" noTextEdit="1"/>
              </p:cNvSpPr>
              <p:nvPr/>
            </p:nvSpPr>
            <p:spPr>
              <a:xfrm>
                <a:off x="297393" y="689348"/>
                <a:ext cx="11437202" cy="1378424"/>
              </a:xfrm>
              <a:prstGeom prst="hexagon">
                <a:avLst/>
              </a:prstGeom>
              <a:blipFill>
                <a:blip r:embed="rId5"/>
                <a:stretch>
                  <a:fillRect t="-3448" b="-16810"/>
                </a:stretch>
              </a:blipFill>
              <a:ln/>
            </p:spPr>
            <p:txBody>
              <a:bodyPr/>
              <a:lstStyle/>
              <a:p>
                <a:r>
                  <a:rPr lang="en-US">
                    <a:noFill/>
                  </a:rPr>
                  <a:t> </a:t>
                </a:r>
              </a:p>
            </p:txBody>
          </p:sp>
        </mc:Fallback>
      </mc:AlternateContent>
      <p:sp>
        <p:nvSpPr>
          <p:cNvPr id="180" name="Rectangle: Rounded Corners 174">
            <a:extLst>
              <a:ext uri="{FF2B5EF4-FFF2-40B4-BE49-F238E27FC236}">
                <a16:creationId xmlns:a16="http://schemas.microsoft.com/office/drawing/2014/main" id="{52691D40-8C0E-4667-A610-1C54EA7D9EE2}"/>
              </a:ext>
            </a:extLst>
          </p:cNvPr>
          <p:cNvSpPr/>
          <p:nvPr/>
        </p:nvSpPr>
        <p:spPr>
          <a:xfrm>
            <a:off x="4879204" y="543859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10</a:t>
            </a:r>
          </a:p>
        </p:txBody>
      </p:sp>
      <p:sp>
        <p:nvSpPr>
          <p:cNvPr id="181" name="Rectangle: Rounded Corners 175">
            <a:extLst>
              <a:ext uri="{FF2B5EF4-FFF2-40B4-BE49-F238E27FC236}">
                <a16:creationId xmlns:a16="http://schemas.microsoft.com/office/drawing/2014/main" id="{93E9F58F-BEA1-46C8-883A-2E2D092369EB}"/>
              </a:ext>
            </a:extLst>
          </p:cNvPr>
          <p:cNvSpPr/>
          <p:nvPr/>
        </p:nvSpPr>
        <p:spPr>
          <a:xfrm>
            <a:off x="4903442" y="552639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09</a:t>
            </a:r>
          </a:p>
        </p:txBody>
      </p:sp>
      <p:sp>
        <p:nvSpPr>
          <p:cNvPr id="182" name="Rectangle: Rounded Corners 176">
            <a:extLst>
              <a:ext uri="{FF2B5EF4-FFF2-40B4-BE49-F238E27FC236}">
                <a16:creationId xmlns:a16="http://schemas.microsoft.com/office/drawing/2014/main" id="{23D056EC-DD40-48B3-8FE2-2B7113C71C14}"/>
              </a:ext>
            </a:extLst>
          </p:cNvPr>
          <p:cNvSpPr/>
          <p:nvPr/>
        </p:nvSpPr>
        <p:spPr>
          <a:xfrm>
            <a:off x="4850575" y="5477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08</a:t>
            </a:r>
          </a:p>
        </p:txBody>
      </p:sp>
      <p:sp>
        <p:nvSpPr>
          <p:cNvPr id="183" name="Rectangle: Rounded Corners 177">
            <a:extLst>
              <a:ext uri="{FF2B5EF4-FFF2-40B4-BE49-F238E27FC236}">
                <a16:creationId xmlns:a16="http://schemas.microsoft.com/office/drawing/2014/main" id="{90370E08-2678-4A2F-B297-15FB23DDD29B}"/>
              </a:ext>
            </a:extLst>
          </p:cNvPr>
          <p:cNvSpPr/>
          <p:nvPr/>
        </p:nvSpPr>
        <p:spPr>
          <a:xfrm>
            <a:off x="4879413" y="55117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07</a:t>
            </a:r>
          </a:p>
        </p:txBody>
      </p:sp>
      <p:sp>
        <p:nvSpPr>
          <p:cNvPr id="184" name="Rectangle: Rounded Corners 178">
            <a:extLst>
              <a:ext uri="{FF2B5EF4-FFF2-40B4-BE49-F238E27FC236}">
                <a16:creationId xmlns:a16="http://schemas.microsoft.com/office/drawing/2014/main" id="{68B8FE45-45C7-4981-AAA5-E349D81F3027}"/>
              </a:ext>
            </a:extLst>
          </p:cNvPr>
          <p:cNvSpPr/>
          <p:nvPr/>
        </p:nvSpPr>
        <p:spPr>
          <a:xfrm>
            <a:off x="4852178" y="546786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06</a:t>
            </a:r>
          </a:p>
        </p:txBody>
      </p:sp>
      <p:sp>
        <p:nvSpPr>
          <p:cNvPr id="185" name="Rectangle: Rounded Corners 179">
            <a:extLst>
              <a:ext uri="{FF2B5EF4-FFF2-40B4-BE49-F238E27FC236}">
                <a16:creationId xmlns:a16="http://schemas.microsoft.com/office/drawing/2014/main" id="{3F153729-FDBD-4EB4-AE34-FE8FDA2B9D22}"/>
              </a:ext>
            </a:extLst>
          </p:cNvPr>
          <p:cNvSpPr/>
          <p:nvPr/>
        </p:nvSpPr>
        <p:spPr>
          <a:xfrm>
            <a:off x="4877810" y="544835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05</a:t>
            </a:r>
          </a:p>
        </p:txBody>
      </p:sp>
      <p:sp>
        <p:nvSpPr>
          <p:cNvPr id="186" name="Rectangle: Rounded Corners 180">
            <a:extLst>
              <a:ext uri="{FF2B5EF4-FFF2-40B4-BE49-F238E27FC236}">
                <a16:creationId xmlns:a16="http://schemas.microsoft.com/office/drawing/2014/main" id="{C504947B-95BA-4E4E-806B-E6908ED53E70}"/>
              </a:ext>
            </a:extLst>
          </p:cNvPr>
          <p:cNvSpPr/>
          <p:nvPr/>
        </p:nvSpPr>
        <p:spPr>
          <a:xfrm>
            <a:off x="4880807" y="549712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04</a:t>
            </a:r>
          </a:p>
        </p:txBody>
      </p:sp>
      <p:sp>
        <p:nvSpPr>
          <p:cNvPr id="187" name="Rectangle: Rounded Corners 181">
            <a:extLst>
              <a:ext uri="{FF2B5EF4-FFF2-40B4-BE49-F238E27FC236}">
                <a16:creationId xmlns:a16="http://schemas.microsoft.com/office/drawing/2014/main" id="{FA2AE9AA-DF6C-4198-8070-BE28C33BC93B}"/>
              </a:ext>
            </a:extLst>
          </p:cNvPr>
          <p:cNvSpPr/>
          <p:nvPr/>
        </p:nvSpPr>
        <p:spPr>
          <a:xfrm>
            <a:off x="4882410" y="5477614"/>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03</a:t>
            </a:r>
          </a:p>
        </p:txBody>
      </p:sp>
      <p:sp>
        <p:nvSpPr>
          <p:cNvPr id="188" name="Rectangle: Rounded Corners 182">
            <a:extLst>
              <a:ext uri="{FF2B5EF4-FFF2-40B4-BE49-F238E27FC236}">
                <a16:creationId xmlns:a16="http://schemas.microsoft.com/office/drawing/2014/main" id="{5574E918-FCCF-4F5A-8338-F0195D48D322}"/>
              </a:ext>
            </a:extLst>
          </p:cNvPr>
          <p:cNvSpPr/>
          <p:nvPr/>
        </p:nvSpPr>
        <p:spPr>
          <a:xfrm>
            <a:off x="4954936" y="5497126"/>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02</a:t>
            </a:r>
          </a:p>
        </p:txBody>
      </p:sp>
      <p:sp>
        <p:nvSpPr>
          <p:cNvPr id="189" name="Rectangle: Rounded Corners 183">
            <a:extLst>
              <a:ext uri="{FF2B5EF4-FFF2-40B4-BE49-F238E27FC236}">
                <a16:creationId xmlns:a16="http://schemas.microsoft.com/office/drawing/2014/main" id="{84498586-260B-44AC-9119-279CD8106F7A}"/>
              </a:ext>
            </a:extLst>
          </p:cNvPr>
          <p:cNvSpPr/>
          <p:nvPr/>
        </p:nvSpPr>
        <p:spPr>
          <a:xfrm>
            <a:off x="4830286" y="544834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01</a:t>
            </a:r>
          </a:p>
        </p:txBody>
      </p:sp>
      <p:sp>
        <p:nvSpPr>
          <p:cNvPr id="190" name="Rectangle: Rounded Corners 184">
            <a:extLst>
              <a:ext uri="{FF2B5EF4-FFF2-40B4-BE49-F238E27FC236}">
                <a16:creationId xmlns:a16="http://schemas.microsoft.com/office/drawing/2014/main" id="{07059D34-D489-4C48-9C01-029A2E8240D4}"/>
              </a:ext>
            </a:extLst>
          </p:cNvPr>
          <p:cNvSpPr/>
          <p:nvPr/>
        </p:nvSpPr>
        <p:spPr>
          <a:xfrm>
            <a:off x="4892611" y="5448350"/>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00</a:t>
            </a:r>
          </a:p>
        </p:txBody>
      </p:sp>
      <p:sp>
        <p:nvSpPr>
          <p:cNvPr id="191" name="Rectangle: Rounded Corners 186">
            <a:extLst>
              <a:ext uri="{FF2B5EF4-FFF2-40B4-BE49-F238E27FC236}">
                <a16:creationId xmlns:a16="http://schemas.microsoft.com/office/drawing/2014/main" id="{09BD8570-F3EE-4550-91DC-3636FF64E440}"/>
              </a:ext>
            </a:extLst>
          </p:cNvPr>
          <p:cNvSpPr/>
          <p:nvPr/>
        </p:nvSpPr>
        <p:spPr>
          <a:xfrm>
            <a:off x="4898026" y="546785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HẾT GIỜ</a:t>
            </a:r>
          </a:p>
        </p:txBody>
      </p:sp>
      <p:sp>
        <p:nvSpPr>
          <p:cNvPr id="19" name="Choice_C"/>
          <p:cNvSpPr/>
          <p:nvPr/>
        </p:nvSpPr>
        <p:spPr>
          <a:xfrm>
            <a:off x="297392" y="4297710"/>
            <a:ext cx="5189007" cy="1005840"/>
          </a:xfrm>
          <a:prstGeom prst="hexagon">
            <a:avLst/>
          </a:prstGeom>
          <a:solidFill>
            <a:srgbClr val="FF66FF"/>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dirty="0">
                <a:solidFill>
                  <a:schemeClr val="tx1"/>
                </a:solidFill>
              </a:rPr>
              <a:t>B. Tam </a:t>
            </a:r>
            <a:r>
              <a:rPr lang="en-US" sz="3200" dirty="0" err="1">
                <a:solidFill>
                  <a:schemeClr val="tx1"/>
                </a:solidFill>
              </a:rPr>
              <a:t>giác</a:t>
            </a:r>
            <a:r>
              <a:rPr lang="en-US" sz="3200" dirty="0">
                <a:solidFill>
                  <a:schemeClr val="tx1"/>
                </a:solidFill>
              </a:rPr>
              <a:t> </a:t>
            </a:r>
            <a:r>
              <a:rPr lang="en-US" sz="3200" dirty="0" err="1">
                <a:solidFill>
                  <a:schemeClr val="tx1"/>
                </a:solidFill>
              </a:rPr>
              <a:t>cân</a:t>
            </a:r>
            <a:endParaRPr lang="en-US" sz="3200" dirty="0">
              <a:solidFill>
                <a:schemeClr val="tx1"/>
              </a:solidFill>
            </a:endParaRPr>
          </a:p>
        </p:txBody>
      </p:sp>
    </p:spTree>
    <p:extLst>
      <p:ext uri="{BB962C8B-B14F-4D97-AF65-F5344CB8AC3E}">
        <p14:creationId xmlns:p14="http://schemas.microsoft.com/office/powerpoint/2010/main" val="13481028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180"/>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grpId="0" nodeType="afterEffect">
                                  <p:stCondLst>
                                    <p:cond delay="1000"/>
                                  </p:stCondLst>
                                  <p:childTnLst>
                                    <p:set>
                                      <p:cBhvr>
                                        <p:cTn id="34" dur="1" fill="hold">
                                          <p:stCondLst>
                                            <p:cond delay="499"/>
                                          </p:stCondLst>
                                        </p:cTn>
                                        <p:tgtEl>
                                          <p:spTgt spid="181"/>
                                        </p:tgtEl>
                                        <p:attrNameLst>
                                          <p:attrName>style.visibility</p:attrName>
                                        </p:attrNameLst>
                                      </p:cBhvr>
                                      <p:to>
                                        <p:strVal val="visible"/>
                                      </p:to>
                                    </p:set>
                                  </p:childTnLst>
                                </p:cTn>
                              </p:par>
                            </p:childTnLst>
                          </p:cTn>
                        </p:par>
                        <p:par>
                          <p:cTn id="35" fill="hold">
                            <p:stCondLst>
                              <p:cond delay="2000"/>
                            </p:stCondLst>
                            <p:childTnLst>
                              <p:par>
                                <p:cTn id="36" presetID="1" presetClass="entr" presetSubtype="0" fill="hold" grpId="0" nodeType="afterEffect">
                                  <p:stCondLst>
                                    <p:cond delay="1000"/>
                                  </p:stCondLst>
                                  <p:childTnLst>
                                    <p:set>
                                      <p:cBhvr>
                                        <p:cTn id="37" dur="1" fill="hold">
                                          <p:stCondLst>
                                            <p:cond delay="499"/>
                                          </p:stCondLst>
                                        </p:cTn>
                                        <p:tgtEl>
                                          <p:spTgt spid="182"/>
                                        </p:tgtEl>
                                        <p:attrNameLst>
                                          <p:attrName>style.visibility</p:attrName>
                                        </p:attrNameLst>
                                      </p:cBhvr>
                                      <p:to>
                                        <p:strVal val="visible"/>
                                      </p:to>
                                    </p:set>
                                  </p:childTnLst>
                                </p:cTn>
                              </p:par>
                            </p:childTnLst>
                          </p:cTn>
                        </p:par>
                        <p:par>
                          <p:cTn id="38" fill="hold">
                            <p:stCondLst>
                              <p:cond delay="3500"/>
                            </p:stCondLst>
                            <p:childTnLst>
                              <p:par>
                                <p:cTn id="39" presetID="1" presetClass="entr" presetSubtype="0" fill="hold" grpId="0" nodeType="afterEffect">
                                  <p:stCondLst>
                                    <p:cond delay="1000"/>
                                  </p:stCondLst>
                                  <p:childTnLst>
                                    <p:set>
                                      <p:cBhvr>
                                        <p:cTn id="40" dur="1" fill="hold">
                                          <p:stCondLst>
                                            <p:cond delay="499"/>
                                          </p:stCondLst>
                                        </p:cTn>
                                        <p:tgtEl>
                                          <p:spTgt spid="183"/>
                                        </p:tgtEl>
                                        <p:attrNameLst>
                                          <p:attrName>style.visibility</p:attrName>
                                        </p:attrNameLst>
                                      </p:cBhvr>
                                      <p:to>
                                        <p:strVal val="visible"/>
                                      </p:to>
                                    </p:set>
                                  </p:childTnLst>
                                </p:cTn>
                              </p:par>
                            </p:childTnLst>
                          </p:cTn>
                        </p:par>
                        <p:par>
                          <p:cTn id="41" fill="hold">
                            <p:stCondLst>
                              <p:cond delay="5000"/>
                            </p:stCondLst>
                            <p:childTnLst>
                              <p:par>
                                <p:cTn id="42" presetID="1" presetClass="entr" presetSubtype="0" fill="hold" grpId="0" nodeType="afterEffect">
                                  <p:stCondLst>
                                    <p:cond delay="1000"/>
                                  </p:stCondLst>
                                  <p:childTnLst>
                                    <p:set>
                                      <p:cBhvr>
                                        <p:cTn id="43" dur="1" fill="hold">
                                          <p:stCondLst>
                                            <p:cond delay="499"/>
                                          </p:stCondLst>
                                        </p:cTn>
                                        <p:tgtEl>
                                          <p:spTgt spid="184"/>
                                        </p:tgtEl>
                                        <p:attrNameLst>
                                          <p:attrName>style.visibility</p:attrName>
                                        </p:attrNameLst>
                                      </p:cBhvr>
                                      <p:to>
                                        <p:strVal val="visible"/>
                                      </p:to>
                                    </p:set>
                                  </p:childTnLst>
                                </p:cTn>
                              </p:par>
                            </p:childTnLst>
                          </p:cTn>
                        </p:par>
                        <p:par>
                          <p:cTn id="44" fill="hold">
                            <p:stCondLst>
                              <p:cond delay="6500"/>
                            </p:stCondLst>
                            <p:childTnLst>
                              <p:par>
                                <p:cTn id="45" presetID="1" presetClass="entr" presetSubtype="0" fill="hold" grpId="0" nodeType="afterEffect">
                                  <p:stCondLst>
                                    <p:cond delay="1000"/>
                                  </p:stCondLst>
                                  <p:childTnLst>
                                    <p:set>
                                      <p:cBhvr>
                                        <p:cTn id="46" dur="1" fill="hold">
                                          <p:stCondLst>
                                            <p:cond delay="499"/>
                                          </p:stCondLst>
                                        </p:cTn>
                                        <p:tgtEl>
                                          <p:spTgt spid="185"/>
                                        </p:tgtEl>
                                        <p:attrNameLst>
                                          <p:attrName>style.visibility</p:attrName>
                                        </p:attrNameLst>
                                      </p:cBhvr>
                                      <p:to>
                                        <p:strVal val="visible"/>
                                      </p:to>
                                    </p:set>
                                  </p:childTnLst>
                                </p:cTn>
                              </p:par>
                            </p:childTnLst>
                          </p:cTn>
                        </p:par>
                        <p:par>
                          <p:cTn id="47" fill="hold">
                            <p:stCondLst>
                              <p:cond delay="8000"/>
                            </p:stCondLst>
                            <p:childTnLst>
                              <p:par>
                                <p:cTn id="48" presetID="1" presetClass="entr" presetSubtype="0" fill="hold" grpId="0" nodeType="afterEffect">
                                  <p:stCondLst>
                                    <p:cond delay="1000"/>
                                  </p:stCondLst>
                                  <p:childTnLst>
                                    <p:set>
                                      <p:cBhvr>
                                        <p:cTn id="49" dur="1" fill="hold">
                                          <p:stCondLst>
                                            <p:cond delay="499"/>
                                          </p:stCondLst>
                                        </p:cTn>
                                        <p:tgtEl>
                                          <p:spTgt spid="186"/>
                                        </p:tgtEl>
                                        <p:attrNameLst>
                                          <p:attrName>style.visibility</p:attrName>
                                        </p:attrNameLst>
                                      </p:cBhvr>
                                      <p:to>
                                        <p:strVal val="visible"/>
                                      </p:to>
                                    </p:set>
                                  </p:childTnLst>
                                </p:cTn>
                              </p:par>
                            </p:childTnLst>
                          </p:cTn>
                        </p:par>
                        <p:par>
                          <p:cTn id="50" fill="hold">
                            <p:stCondLst>
                              <p:cond delay="9500"/>
                            </p:stCondLst>
                            <p:childTnLst>
                              <p:par>
                                <p:cTn id="51" presetID="1" presetClass="entr" presetSubtype="0" fill="hold" grpId="0" nodeType="afterEffect">
                                  <p:stCondLst>
                                    <p:cond delay="1000"/>
                                  </p:stCondLst>
                                  <p:childTnLst>
                                    <p:set>
                                      <p:cBhvr>
                                        <p:cTn id="52" dur="1" fill="hold">
                                          <p:stCondLst>
                                            <p:cond delay="499"/>
                                          </p:stCondLst>
                                        </p:cTn>
                                        <p:tgtEl>
                                          <p:spTgt spid="187"/>
                                        </p:tgtEl>
                                        <p:attrNameLst>
                                          <p:attrName>style.visibility</p:attrName>
                                        </p:attrNameLst>
                                      </p:cBhvr>
                                      <p:to>
                                        <p:strVal val="visible"/>
                                      </p:to>
                                    </p:set>
                                  </p:childTnLst>
                                </p:cTn>
                              </p:par>
                            </p:childTnLst>
                          </p:cTn>
                        </p:par>
                        <p:par>
                          <p:cTn id="53" fill="hold">
                            <p:stCondLst>
                              <p:cond delay="11000"/>
                            </p:stCondLst>
                            <p:childTnLst>
                              <p:par>
                                <p:cTn id="54" presetID="1" presetClass="entr" presetSubtype="0" fill="hold" grpId="0" nodeType="afterEffect">
                                  <p:stCondLst>
                                    <p:cond delay="1000"/>
                                  </p:stCondLst>
                                  <p:childTnLst>
                                    <p:set>
                                      <p:cBhvr>
                                        <p:cTn id="55" dur="1" fill="hold">
                                          <p:stCondLst>
                                            <p:cond delay="499"/>
                                          </p:stCondLst>
                                        </p:cTn>
                                        <p:tgtEl>
                                          <p:spTgt spid="188"/>
                                        </p:tgtEl>
                                        <p:attrNameLst>
                                          <p:attrName>style.visibility</p:attrName>
                                        </p:attrNameLst>
                                      </p:cBhvr>
                                      <p:to>
                                        <p:strVal val="visible"/>
                                      </p:to>
                                    </p:set>
                                  </p:childTnLst>
                                </p:cTn>
                              </p:par>
                            </p:childTnLst>
                          </p:cTn>
                        </p:par>
                        <p:par>
                          <p:cTn id="56" fill="hold">
                            <p:stCondLst>
                              <p:cond delay="12500"/>
                            </p:stCondLst>
                            <p:childTnLst>
                              <p:par>
                                <p:cTn id="57" presetID="1" presetClass="entr" presetSubtype="0" fill="hold" grpId="0" nodeType="afterEffect">
                                  <p:stCondLst>
                                    <p:cond delay="1000"/>
                                  </p:stCondLst>
                                  <p:childTnLst>
                                    <p:set>
                                      <p:cBhvr>
                                        <p:cTn id="58" dur="1" fill="hold">
                                          <p:stCondLst>
                                            <p:cond delay="499"/>
                                          </p:stCondLst>
                                        </p:cTn>
                                        <p:tgtEl>
                                          <p:spTgt spid="189"/>
                                        </p:tgtEl>
                                        <p:attrNameLst>
                                          <p:attrName>style.visibility</p:attrName>
                                        </p:attrNameLst>
                                      </p:cBhvr>
                                      <p:to>
                                        <p:strVal val="visible"/>
                                      </p:to>
                                    </p:set>
                                  </p:childTnLst>
                                </p:cTn>
                              </p:par>
                            </p:childTnLst>
                          </p:cTn>
                        </p:par>
                        <p:par>
                          <p:cTn id="59" fill="hold">
                            <p:stCondLst>
                              <p:cond delay="14000"/>
                            </p:stCondLst>
                            <p:childTnLst>
                              <p:par>
                                <p:cTn id="60" presetID="1" presetClass="entr" presetSubtype="0" fill="hold" grpId="0" nodeType="afterEffect">
                                  <p:stCondLst>
                                    <p:cond delay="1000"/>
                                  </p:stCondLst>
                                  <p:childTnLst>
                                    <p:set>
                                      <p:cBhvr>
                                        <p:cTn id="61" dur="1" fill="hold">
                                          <p:stCondLst>
                                            <p:cond delay="499"/>
                                          </p:stCondLst>
                                        </p:cTn>
                                        <p:tgtEl>
                                          <p:spTgt spid="190"/>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par>
                          <p:cTn id="62" fill="hold">
                            <p:stCondLst>
                              <p:cond delay="15500"/>
                            </p:stCondLst>
                            <p:childTnLst>
                              <p:par>
                                <p:cTn id="63" presetID="1" presetClass="entr" presetSubtype="0" fill="hold" grpId="0" nodeType="afterEffect">
                                  <p:stCondLst>
                                    <p:cond delay="1000"/>
                                  </p:stCondLst>
                                  <p:childTnLst>
                                    <p:set>
                                      <p:cBhvr>
                                        <p:cTn id="64" dur="1" fill="hold">
                                          <p:stCondLst>
                                            <p:cond delay="499"/>
                                          </p:stCondLst>
                                        </p:cTn>
                                        <p:tgtEl>
                                          <p:spTgt spid="191"/>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alarm clock.wav"/>
                                        </p:tgtEl>
                                      </p:cMediaNode>
                                    </p:audio>
                                  </p:sub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4" grpId="0" animBg="1"/>
      <p:bldP spid="8" grpId="0" animBg="1" autoUpdateAnimBg="0"/>
      <p:bldP spid="180" grpId="0" animBg="1" autoUpdateAnimBg="0"/>
      <p:bldP spid="181" grpId="0" animBg="1" autoUpdateAnimBg="0"/>
      <p:bldP spid="182" grpId="0" animBg="1" autoUpdateAnimBg="0"/>
      <p:bldP spid="183" grpId="0" animBg="1" autoUpdateAnimBg="0"/>
      <p:bldP spid="184" grpId="0" animBg="1" autoUpdateAnimBg="0"/>
      <p:bldP spid="185" grpId="0" animBg="1" autoUpdateAnimBg="0"/>
      <p:bldP spid="186" grpId="0" animBg="1" autoUpdateAnimBg="0"/>
      <p:bldP spid="187" grpId="0" animBg="1" autoUpdateAnimBg="0"/>
      <p:bldP spid="188" grpId="0" animBg="1" autoUpdateAnimBg="0"/>
      <p:bldP spid="189" grpId="0" animBg="1" autoUpdateAnimBg="0"/>
      <p:bldP spid="190" grpId="0" animBg="1" autoUpdateAnimBg="0"/>
      <p:bldP spid="191" grpId="0" animBg="1" autoUpdateAnimBg="0"/>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174">
            <a:extLst>
              <a:ext uri="{FF2B5EF4-FFF2-40B4-BE49-F238E27FC236}">
                <a16:creationId xmlns:a16="http://schemas.microsoft.com/office/drawing/2014/main" id="{52691D40-8C0E-4667-A610-1C54EA7D9EE2}"/>
              </a:ext>
            </a:extLst>
          </p:cNvPr>
          <p:cNvSpPr/>
          <p:nvPr/>
        </p:nvSpPr>
        <p:spPr>
          <a:xfrm>
            <a:off x="9884763" y="5964074"/>
            <a:ext cx="2292627" cy="908815"/>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a:t>
            </a:r>
            <a:r>
              <a:rPr lang="en-US" sz="5400" b="1" dirty="0" smtClean="0">
                <a:latin typeface="Times New Roman" panose="02020603050405020304" pitchFamily="18" charset="0"/>
                <a:cs typeface="Times New Roman" panose="02020603050405020304" pitchFamily="18" charset="0"/>
              </a:rPr>
              <a:t>30</a:t>
            </a:r>
            <a:endParaRPr lang="en-US" sz="5400" b="1" dirty="0">
              <a:latin typeface="Times New Roman" panose="02020603050405020304" pitchFamily="18" charset="0"/>
              <a:cs typeface="Times New Roman" panose="02020603050405020304" pitchFamily="18" charset="0"/>
            </a:endParaRPr>
          </a:p>
        </p:txBody>
      </p:sp>
      <p:sp>
        <p:nvSpPr>
          <p:cNvPr id="6" name="Choice_D"/>
          <p:cNvSpPr/>
          <p:nvPr/>
        </p:nvSpPr>
        <p:spPr>
          <a:xfrm>
            <a:off x="515792" y="5666645"/>
            <a:ext cx="5999305"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rgbClr val="0000FF"/>
                </a:solidFill>
              </a:rPr>
              <a:t>D</a:t>
            </a:r>
            <a:r>
              <a:rPr lang="en-US" sz="3200" dirty="0" smtClean="0">
                <a:solidFill>
                  <a:schemeClr val="tx1"/>
                </a:solidFill>
              </a:rPr>
              <a:t>. </a:t>
            </a:r>
            <a:r>
              <a:rPr lang="en-US" sz="3200" dirty="0" smtClean="0">
                <a:solidFill>
                  <a:schemeClr val="tx1"/>
                </a:solidFill>
                <a:latin typeface="Times New Roman" panose="02020603050405020304" pitchFamily="18" charset="0"/>
                <a:cs typeface="Times New Roman" panose="02020603050405020304" pitchFamily="18" charset="0"/>
              </a:rPr>
              <a:t>AN = </a:t>
            </a:r>
            <a:r>
              <a:rPr lang="en-US" sz="3200" dirty="0">
                <a:solidFill>
                  <a:schemeClr val="tx1"/>
                </a:solidFill>
                <a:latin typeface="Times New Roman" panose="02020603050405020304" pitchFamily="18" charset="0"/>
                <a:cs typeface="Times New Roman" panose="02020603050405020304" pitchFamily="18" charset="0"/>
              </a:rPr>
              <a:t>AP </a:t>
            </a:r>
            <a:r>
              <a:rPr lang="en-US" sz="3200" dirty="0" smtClean="0">
                <a:solidFill>
                  <a:schemeClr val="tx1"/>
                </a:solidFill>
                <a:latin typeface="Times New Roman" panose="02020603050405020304" pitchFamily="18" charset="0"/>
                <a:cs typeface="Times New Roman" panose="02020603050405020304" pitchFamily="18" charset="0"/>
              </a:rPr>
              <a:t>và CP = BN</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5" name="Choice_C"/>
          <p:cNvSpPr/>
          <p:nvPr/>
        </p:nvSpPr>
        <p:spPr>
          <a:xfrm>
            <a:off x="505044" y="4598300"/>
            <a:ext cx="6010055"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a:solidFill>
                  <a:srgbClr val="0000FF"/>
                </a:solidFill>
              </a:rPr>
              <a:t>C. </a:t>
            </a:r>
            <a:r>
              <a:rPr lang="en-US" sz="3200" dirty="0">
                <a:solidFill>
                  <a:schemeClr val="tx1"/>
                </a:solidFill>
              </a:rPr>
              <a:t>MP = MN và CP = BN</a:t>
            </a:r>
          </a:p>
        </p:txBody>
      </p:sp>
      <p:sp>
        <p:nvSpPr>
          <p:cNvPr id="7" name="Choice_B"/>
          <p:cNvSpPr/>
          <p:nvPr/>
        </p:nvSpPr>
        <p:spPr>
          <a:xfrm>
            <a:off x="494296" y="3529955"/>
            <a:ext cx="6020801"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rgbClr val="0000FF"/>
                </a:solidFill>
              </a:rPr>
              <a:t>B. </a:t>
            </a:r>
            <a:r>
              <a:rPr lang="en-US" sz="3200" dirty="0" smtClean="0">
                <a:solidFill>
                  <a:schemeClr val="tx1"/>
                </a:solidFill>
                <a:latin typeface="Times New Roman" panose="02020603050405020304" pitchFamily="18" charset="0"/>
                <a:cs typeface="Times New Roman" panose="02020603050405020304" pitchFamily="18" charset="0"/>
              </a:rPr>
              <a:t>CP = BN</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4" name="Choice_A"/>
          <p:cNvSpPr/>
          <p:nvPr/>
        </p:nvSpPr>
        <p:spPr>
          <a:xfrm>
            <a:off x="494297" y="2461610"/>
            <a:ext cx="6020800"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rgbClr val="0000FF"/>
                </a:solidFill>
              </a:rPr>
              <a:t>A</a:t>
            </a:r>
            <a:r>
              <a:rPr lang="en-US" sz="3200" dirty="0" smtClean="0">
                <a:solidFill>
                  <a:schemeClr val="tx1"/>
                </a:solidFill>
              </a:rPr>
              <a:t>. </a:t>
            </a:r>
            <a:r>
              <a:rPr lang="en-US" sz="3200" dirty="0" smtClean="0">
                <a:solidFill>
                  <a:schemeClr val="tx1"/>
                </a:solidFill>
                <a:latin typeface="Times New Roman" panose="02020603050405020304" pitchFamily="18" charset="0"/>
                <a:cs typeface="Times New Roman" panose="02020603050405020304" pitchFamily="18" charset="0"/>
              </a:rPr>
              <a:t>AN = AP</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8" name="Question"/>
          <p:cNvSpPr/>
          <p:nvPr/>
        </p:nvSpPr>
        <p:spPr>
          <a:xfrm>
            <a:off x="0" y="138741"/>
            <a:ext cx="12192000" cy="2063229"/>
          </a:xfrm>
          <a:prstGeom prst="hexagon">
            <a:avLst/>
          </a:prstGeom>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r>
              <a:rPr lang="vi-VN" sz="3400" b="1" dirty="0">
                <a:solidFill>
                  <a:srgbClr val="FF0000"/>
                </a:solidFill>
                <a:latin typeface="Times New Roman" panose="02020603050405020304" pitchFamily="18" charset="0"/>
                <a:cs typeface="Times New Roman" panose="02020603050405020304" pitchFamily="18" charset="0"/>
              </a:rPr>
              <a:t>Câu </a:t>
            </a:r>
            <a:r>
              <a:rPr lang="vi-VN" sz="3400" b="1" dirty="0" smtClean="0">
                <a:solidFill>
                  <a:srgbClr val="FF0000"/>
                </a:solidFill>
                <a:latin typeface="Times New Roman" panose="02020603050405020304" pitchFamily="18" charset="0"/>
                <a:cs typeface="Times New Roman" panose="02020603050405020304" pitchFamily="18" charset="0"/>
              </a:rPr>
              <a:t>1</a:t>
            </a:r>
            <a:r>
              <a:rPr lang="en-US" sz="3400" b="1" dirty="0" smtClean="0">
                <a:solidFill>
                  <a:srgbClr val="FF0000"/>
                </a:solidFill>
                <a:latin typeface="Times New Roman" panose="02020603050405020304" pitchFamily="18" charset="0"/>
                <a:cs typeface="Times New Roman" panose="02020603050405020304" pitchFamily="18" charset="0"/>
              </a:rPr>
              <a:t>8</a:t>
            </a:r>
            <a:r>
              <a:rPr lang="vi-VN" sz="3400" b="1" dirty="0" smtClean="0">
                <a:solidFill>
                  <a:srgbClr val="FF0000"/>
                </a:solidFill>
                <a:latin typeface="Times New Roman" panose="02020603050405020304" pitchFamily="18" charset="0"/>
                <a:cs typeface="Times New Roman" panose="02020603050405020304" pitchFamily="18" charset="0"/>
              </a:rPr>
              <a:t>: </a:t>
            </a:r>
            <a:r>
              <a:rPr lang="vi-VN" sz="3400" dirty="0">
                <a:solidFill>
                  <a:srgbClr val="FF0000"/>
                </a:solidFill>
                <a:latin typeface="Times New Roman" panose="02020603050405020304" pitchFamily="18" charset="0"/>
                <a:cs typeface="Times New Roman" panose="02020603050405020304" pitchFamily="18" charset="0"/>
              </a:rPr>
              <a:t>Cho hình sau. Cần bổ sung thêm điều kiện gì để </a:t>
            </a:r>
            <a:r>
              <a:rPr lang="vi-VN" sz="3400" b="1" dirty="0">
                <a:solidFill>
                  <a:schemeClr val="tx1"/>
                </a:solidFill>
                <a:latin typeface="Times New Roman" panose="02020603050405020304" pitchFamily="18" charset="0"/>
                <a:cs typeface="Times New Roman" panose="02020603050405020304" pitchFamily="18" charset="0"/>
              </a:rPr>
              <a:t>tam giác ACP bằng tam giác ABN </a:t>
            </a:r>
            <a:r>
              <a:rPr lang="vi-VN" sz="3400" dirty="0">
                <a:solidFill>
                  <a:srgbClr val="FF0000"/>
                </a:solidFill>
                <a:latin typeface="Times New Roman" panose="02020603050405020304" pitchFamily="18" charset="0"/>
                <a:cs typeface="Times New Roman" panose="02020603050405020304" pitchFamily="18" charset="0"/>
              </a:rPr>
              <a:t>theo trường hợp </a:t>
            </a:r>
            <a:r>
              <a:rPr lang="vi-VN" sz="3400" b="1" dirty="0">
                <a:solidFill>
                  <a:schemeClr val="tx1"/>
                </a:solidFill>
                <a:latin typeface="Times New Roman" panose="02020603050405020304" pitchFamily="18" charset="0"/>
                <a:cs typeface="Times New Roman" panose="02020603050405020304" pitchFamily="18" charset="0"/>
              </a:rPr>
              <a:t>cạnh – góc – cạnh</a:t>
            </a:r>
            <a:endParaRPr lang="vi-VN" sz="3600" b="1" dirty="0">
              <a:solidFill>
                <a:schemeClr val="tx1"/>
              </a:solidFill>
              <a:latin typeface="Times New Roman" panose="02020603050405020304" pitchFamily="18" charset="0"/>
              <a:cs typeface="Times New Roman" panose="02020603050405020304" pitchFamily="18" charset="0"/>
            </a:endParaRPr>
          </a:p>
        </p:txBody>
      </p:sp>
      <p:sp>
        <p:nvSpPr>
          <p:cNvPr id="180" name="Rectangle: Rounded Corners 174">
            <a:extLst>
              <a:ext uri="{FF2B5EF4-FFF2-40B4-BE49-F238E27FC236}">
                <a16:creationId xmlns:a16="http://schemas.microsoft.com/office/drawing/2014/main" id="{52691D40-8C0E-4667-A610-1C54EA7D9EE2}"/>
              </a:ext>
            </a:extLst>
          </p:cNvPr>
          <p:cNvSpPr/>
          <p:nvPr/>
        </p:nvSpPr>
        <p:spPr>
          <a:xfrm>
            <a:off x="9876058" y="5956981"/>
            <a:ext cx="2292627" cy="908815"/>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10</a:t>
            </a:r>
          </a:p>
        </p:txBody>
      </p:sp>
      <p:sp>
        <p:nvSpPr>
          <p:cNvPr id="181" name="Rectangle: Rounded Corners 175">
            <a:extLst>
              <a:ext uri="{FF2B5EF4-FFF2-40B4-BE49-F238E27FC236}">
                <a16:creationId xmlns:a16="http://schemas.microsoft.com/office/drawing/2014/main" id="{93E9F58F-BEA1-46C8-883A-2E2D092369EB}"/>
              </a:ext>
            </a:extLst>
          </p:cNvPr>
          <p:cNvSpPr/>
          <p:nvPr/>
        </p:nvSpPr>
        <p:spPr>
          <a:xfrm>
            <a:off x="9892117" y="5949888"/>
            <a:ext cx="2292627" cy="908815"/>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09</a:t>
            </a:r>
          </a:p>
        </p:txBody>
      </p:sp>
      <p:sp>
        <p:nvSpPr>
          <p:cNvPr id="182" name="Rectangle: Rounded Corners 176">
            <a:extLst>
              <a:ext uri="{FF2B5EF4-FFF2-40B4-BE49-F238E27FC236}">
                <a16:creationId xmlns:a16="http://schemas.microsoft.com/office/drawing/2014/main" id="{23D056EC-DD40-48B3-8FE2-2B7113C71C14}"/>
              </a:ext>
            </a:extLst>
          </p:cNvPr>
          <p:cNvSpPr/>
          <p:nvPr/>
        </p:nvSpPr>
        <p:spPr>
          <a:xfrm>
            <a:off x="9892498" y="5960879"/>
            <a:ext cx="2292627" cy="908815"/>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08</a:t>
            </a:r>
          </a:p>
        </p:txBody>
      </p:sp>
      <p:sp>
        <p:nvSpPr>
          <p:cNvPr id="183" name="Rectangle: Rounded Corners 177">
            <a:extLst>
              <a:ext uri="{FF2B5EF4-FFF2-40B4-BE49-F238E27FC236}">
                <a16:creationId xmlns:a16="http://schemas.microsoft.com/office/drawing/2014/main" id="{90370E08-2678-4A2F-B297-15FB23DDD29B}"/>
              </a:ext>
            </a:extLst>
          </p:cNvPr>
          <p:cNvSpPr/>
          <p:nvPr/>
        </p:nvSpPr>
        <p:spPr>
          <a:xfrm>
            <a:off x="9859999" y="5938897"/>
            <a:ext cx="2292627" cy="908815"/>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07</a:t>
            </a:r>
          </a:p>
        </p:txBody>
      </p:sp>
      <p:sp>
        <p:nvSpPr>
          <p:cNvPr id="184" name="Rectangle: Rounded Corners 178">
            <a:extLst>
              <a:ext uri="{FF2B5EF4-FFF2-40B4-BE49-F238E27FC236}">
                <a16:creationId xmlns:a16="http://schemas.microsoft.com/office/drawing/2014/main" id="{68B8FE45-45C7-4981-AAA5-E349D81F3027}"/>
              </a:ext>
            </a:extLst>
          </p:cNvPr>
          <p:cNvSpPr/>
          <p:nvPr/>
        </p:nvSpPr>
        <p:spPr>
          <a:xfrm>
            <a:off x="9892117" y="5920813"/>
            <a:ext cx="2292627" cy="908815"/>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06</a:t>
            </a:r>
          </a:p>
        </p:txBody>
      </p:sp>
      <p:sp>
        <p:nvSpPr>
          <p:cNvPr id="185" name="Rectangle: Rounded Corners 179">
            <a:extLst>
              <a:ext uri="{FF2B5EF4-FFF2-40B4-BE49-F238E27FC236}">
                <a16:creationId xmlns:a16="http://schemas.microsoft.com/office/drawing/2014/main" id="{3F153729-FDBD-4EB4-AE34-FE8FDA2B9D22}"/>
              </a:ext>
            </a:extLst>
          </p:cNvPr>
          <p:cNvSpPr/>
          <p:nvPr/>
        </p:nvSpPr>
        <p:spPr>
          <a:xfrm>
            <a:off x="9883412" y="5932051"/>
            <a:ext cx="2292627" cy="908815"/>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05</a:t>
            </a:r>
          </a:p>
        </p:txBody>
      </p:sp>
      <p:sp>
        <p:nvSpPr>
          <p:cNvPr id="186" name="Rectangle: Rounded Corners 180">
            <a:extLst>
              <a:ext uri="{FF2B5EF4-FFF2-40B4-BE49-F238E27FC236}">
                <a16:creationId xmlns:a16="http://schemas.microsoft.com/office/drawing/2014/main" id="{C504947B-95BA-4E4E-806B-E6908ED53E70}"/>
              </a:ext>
            </a:extLst>
          </p:cNvPr>
          <p:cNvSpPr/>
          <p:nvPr/>
        </p:nvSpPr>
        <p:spPr>
          <a:xfrm>
            <a:off x="9883411" y="5953718"/>
            <a:ext cx="2292627" cy="908815"/>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04</a:t>
            </a:r>
          </a:p>
        </p:txBody>
      </p:sp>
      <p:sp>
        <p:nvSpPr>
          <p:cNvPr id="187" name="Rectangle: Rounded Corners 181">
            <a:extLst>
              <a:ext uri="{FF2B5EF4-FFF2-40B4-BE49-F238E27FC236}">
                <a16:creationId xmlns:a16="http://schemas.microsoft.com/office/drawing/2014/main" id="{FA2AE9AA-DF6C-4198-8070-BE28C33BC93B}"/>
              </a:ext>
            </a:extLst>
          </p:cNvPr>
          <p:cNvSpPr/>
          <p:nvPr/>
        </p:nvSpPr>
        <p:spPr>
          <a:xfrm>
            <a:off x="9876058" y="5964073"/>
            <a:ext cx="2292627" cy="908815"/>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03</a:t>
            </a:r>
          </a:p>
        </p:txBody>
      </p:sp>
      <p:sp>
        <p:nvSpPr>
          <p:cNvPr id="188" name="Rectangle: Rounded Corners 182">
            <a:extLst>
              <a:ext uri="{FF2B5EF4-FFF2-40B4-BE49-F238E27FC236}">
                <a16:creationId xmlns:a16="http://schemas.microsoft.com/office/drawing/2014/main" id="{5574E918-FCCF-4F5A-8338-F0195D48D322}"/>
              </a:ext>
            </a:extLst>
          </p:cNvPr>
          <p:cNvSpPr/>
          <p:nvPr/>
        </p:nvSpPr>
        <p:spPr>
          <a:xfrm>
            <a:off x="9916223" y="5943313"/>
            <a:ext cx="2212295" cy="908815"/>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02</a:t>
            </a:r>
          </a:p>
        </p:txBody>
      </p:sp>
      <p:sp>
        <p:nvSpPr>
          <p:cNvPr id="189" name="Rectangle: Rounded Corners 183">
            <a:extLst>
              <a:ext uri="{FF2B5EF4-FFF2-40B4-BE49-F238E27FC236}">
                <a16:creationId xmlns:a16="http://schemas.microsoft.com/office/drawing/2014/main" id="{84498586-260B-44AC-9119-279CD8106F7A}"/>
              </a:ext>
            </a:extLst>
          </p:cNvPr>
          <p:cNvSpPr/>
          <p:nvPr/>
        </p:nvSpPr>
        <p:spPr>
          <a:xfrm>
            <a:off x="9881016" y="5945990"/>
            <a:ext cx="2292627" cy="908815"/>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01</a:t>
            </a:r>
          </a:p>
        </p:txBody>
      </p:sp>
      <p:sp>
        <p:nvSpPr>
          <p:cNvPr id="190" name="Rectangle: Rounded Corners 184">
            <a:extLst>
              <a:ext uri="{FF2B5EF4-FFF2-40B4-BE49-F238E27FC236}">
                <a16:creationId xmlns:a16="http://schemas.microsoft.com/office/drawing/2014/main" id="{07059D34-D489-4C48-9C01-029A2E8240D4}"/>
              </a:ext>
            </a:extLst>
          </p:cNvPr>
          <p:cNvSpPr/>
          <p:nvPr/>
        </p:nvSpPr>
        <p:spPr>
          <a:xfrm>
            <a:off x="9867352" y="5924076"/>
            <a:ext cx="2292627" cy="908815"/>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00</a:t>
            </a:r>
          </a:p>
        </p:txBody>
      </p:sp>
      <p:sp>
        <p:nvSpPr>
          <p:cNvPr id="191" name="Rectangle: Rounded Corners 186">
            <a:extLst>
              <a:ext uri="{FF2B5EF4-FFF2-40B4-BE49-F238E27FC236}">
                <a16:creationId xmlns:a16="http://schemas.microsoft.com/office/drawing/2014/main" id="{09BD8570-F3EE-4550-91DC-3636FF64E440}"/>
              </a:ext>
            </a:extLst>
          </p:cNvPr>
          <p:cNvSpPr/>
          <p:nvPr/>
        </p:nvSpPr>
        <p:spPr>
          <a:xfrm>
            <a:off x="9852739" y="5927271"/>
            <a:ext cx="2339261" cy="908815"/>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HẾT GIỜ</a:t>
            </a:r>
          </a:p>
        </p:txBody>
      </p:sp>
      <p:sp>
        <p:nvSpPr>
          <p:cNvPr id="199" name="Choice_C"/>
          <p:cNvSpPr/>
          <p:nvPr/>
        </p:nvSpPr>
        <p:spPr>
          <a:xfrm>
            <a:off x="515792" y="5666645"/>
            <a:ext cx="6039471" cy="1005840"/>
          </a:xfrm>
          <a:prstGeom prst="hexagon">
            <a:avLst/>
          </a:prstGeom>
          <a:solidFill>
            <a:srgbClr val="FF66FF"/>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de-DE" sz="3200" b="1" dirty="0">
                <a:solidFill>
                  <a:srgbClr val="0000FF"/>
                </a:solidFill>
              </a:rPr>
              <a:t>D. </a:t>
            </a:r>
            <a:r>
              <a:rPr lang="de-DE" sz="3200" dirty="0">
                <a:solidFill>
                  <a:schemeClr val="tx1"/>
                </a:solidFill>
              </a:rPr>
              <a:t>AN = AP và CP = BN</a:t>
            </a:r>
          </a:p>
        </p:txBody>
      </p:sp>
      <p:pic>
        <p:nvPicPr>
          <p:cNvPr id="5122" name="Picture 9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76097" y="2215909"/>
            <a:ext cx="3839603" cy="356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78594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circle(in)">
                                      <p:cBhvr>
                                        <p:cTn id="29" dur="2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2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999"/>
                                          </p:stCondLst>
                                        </p:cTn>
                                        <p:tgtEl>
                                          <p:spTgt spid="21"/>
                                        </p:tgtEl>
                                        <p:attrNameLst>
                                          <p:attrName>style.visibility</p:attrName>
                                        </p:attrNameLst>
                                      </p:cBhvr>
                                      <p:to>
                                        <p:strVal val="visible"/>
                                      </p:to>
                                    </p:set>
                                  </p:childTnLst>
                                </p:cTn>
                              </p:par>
                            </p:childTnLst>
                          </p:cTn>
                        </p:par>
                        <p:par>
                          <p:cTn id="39" fill="hold">
                            <p:stCondLst>
                              <p:cond delay="1000"/>
                            </p:stCondLst>
                            <p:childTnLst>
                              <p:par>
                                <p:cTn id="40" presetID="1" presetClass="entr" presetSubtype="0" fill="hold" grpId="0" nodeType="afterEffect">
                                  <p:stCondLst>
                                    <p:cond delay="1000"/>
                                  </p:stCondLst>
                                  <p:childTnLst>
                                    <p:set>
                                      <p:cBhvr>
                                        <p:cTn id="41" dur="1" fill="hold">
                                          <p:stCondLst>
                                            <p:cond delay="19999"/>
                                          </p:stCondLst>
                                        </p:cTn>
                                        <p:tgtEl>
                                          <p:spTgt spid="180"/>
                                        </p:tgtEl>
                                        <p:attrNameLst>
                                          <p:attrName>style.visibility</p:attrName>
                                        </p:attrNameLst>
                                      </p:cBhvr>
                                      <p:to>
                                        <p:strVal val="visible"/>
                                      </p:to>
                                    </p:set>
                                  </p:childTnLst>
                                </p:cTn>
                              </p:par>
                            </p:childTnLst>
                          </p:cTn>
                        </p:par>
                        <p:par>
                          <p:cTn id="42" fill="hold">
                            <p:stCondLst>
                              <p:cond delay="22000"/>
                            </p:stCondLst>
                            <p:childTnLst>
                              <p:par>
                                <p:cTn id="43" presetID="1" presetClass="entr" presetSubtype="0" fill="hold" grpId="0" nodeType="afterEffect">
                                  <p:stCondLst>
                                    <p:cond delay="1000"/>
                                  </p:stCondLst>
                                  <p:childTnLst>
                                    <p:set>
                                      <p:cBhvr>
                                        <p:cTn id="44" dur="1" fill="hold">
                                          <p:stCondLst>
                                            <p:cond delay="9"/>
                                          </p:stCondLst>
                                        </p:cTn>
                                        <p:tgtEl>
                                          <p:spTgt spid="181"/>
                                        </p:tgtEl>
                                        <p:attrNameLst>
                                          <p:attrName>style.visibility</p:attrName>
                                        </p:attrNameLst>
                                      </p:cBhvr>
                                      <p:to>
                                        <p:strVal val="visible"/>
                                      </p:to>
                                    </p:set>
                                  </p:childTnLst>
                                </p:cTn>
                              </p:par>
                            </p:childTnLst>
                          </p:cTn>
                        </p:par>
                        <p:par>
                          <p:cTn id="45" fill="hold">
                            <p:stCondLst>
                              <p:cond delay="23010"/>
                            </p:stCondLst>
                            <p:childTnLst>
                              <p:par>
                                <p:cTn id="46" presetID="1" presetClass="entr" presetSubtype="0" fill="hold" grpId="0" nodeType="afterEffect">
                                  <p:stCondLst>
                                    <p:cond delay="1000"/>
                                  </p:stCondLst>
                                  <p:childTnLst>
                                    <p:set>
                                      <p:cBhvr>
                                        <p:cTn id="47" dur="1" fill="hold">
                                          <p:stCondLst>
                                            <p:cond delay="9"/>
                                          </p:stCondLst>
                                        </p:cTn>
                                        <p:tgtEl>
                                          <p:spTgt spid="182"/>
                                        </p:tgtEl>
                                        <p:attrNameLst>
                                          <p:attrName>style.visibility</p:attrName>
                                        </p:attrNameLst>
                                      </p:cBhvr>
                                      <p:to>
                                        <p:strVal val="visible"/>
                                      </p:to>
                                    </p:set>
                                  </p:childTnLst>
                                </p:cTn>
                              </p:par>
                            </p:childTnLst>
                          </p:cTn>
                        </p:par>
                        <p:par>
                          <p:cTn id="48" fill="hold">
                            <p:stCondLst>
                              <p:cond delay="24020"/>
                            </p:stCondLst>
                            <p:childTnLst>
                              <p:par>
                                <p:cTn id="49" presetID="1" presetClass="entr" presetSubtype="0" fill="hold" grpId="0" nodeType="afterEffect">
                                  <p:stCondLst>
                                    <p:cond delay="1000"/>
                                  </p:stCondLst>
                                  <p:childTnLst>
                                    <p:set>
                                      <p:cBhvr>
                                        <p:cTn id="50" dur="1" fill="hold">
                                          <p:stCondLst>
                                            <p:cond delay="9"/>
                                          </p:stCondLst>
                                        </p:cTn>
                                        <p:tgtEl>
                                          <p:spTgt spid="183"/>
                                        </p:tgtEl>
                                        <p:attrNameLst>
                                          <p:attrName>style.visibility</p:attrName>
                                        </p:attrNameLst>
                                      </p:cBhvr>
                                      <p:to>
                                        <p:strVal val="visible"/>
                                      </p:to>
                                    </p:set>
                                  </p:childTnLst>
                                </p:cTn>
                              </p:par>
                            </p:childTnLst>
                          </p:cTn>
                        </p:par>
                        <p:par>
                          <p:cTn id="51" fill="hold">
                            <p:stCondLst>
                              <p:cond delay="25030"/>
                            </p:stCondLst>
                            <p:childTnLst>
                              <p:par>
                                <p:cTn id="52" presetID="1" presetClass="entr" presetSubtype="0" fill="hold" grpId="0" nodeType="afterEffect">
                                  <p:stCondLst>
                                    <p:cond delay="1000"/>
                                  </p:stCondLst>
                                  <p:childTnLst>
                                    <p:set>
                                      <p:cBhvr>
                                        <p:cTn id="53" dur="1" fill="hold">
                                          <p:stCondLst>
                                            <p:cond delay="9"/>
                                          </p:stCondLst>
                                        </p:cTn>
                                        <p:tgtEl>
                                          <p:spTgt spid="184"/>
                                        </p:tgtEl>
                                        <p:attrNameLst>
                                          <p:attrName>style.visibility</p:attrName>
                                        </p:attrNameLst>
                                      </p:cBhvr>
                                      <p:to>
                                        <p:strVal val="visible"/>
                                      </p:to>
                                    </p:set>
                                  </p:childTnLst>
                                </p:cTn>
                              </p:par>
                            </p:childTnLst>
                          </p:cTn>
                        </p:par>
                        <p:par>
                          <p:cTn id="54" fill="hold">
                            <p:stCondLst>
                              <p:cond delay="26040"/>
                            </p:stCondLst>
                            <p:childTnLst>
                              <p:par>
                                <p:cTn id="55" presetID="1" presetClass="entr" presetSubtype="0" fill="hold" grpId="0" nodeType="afterEffect">
                                  <p:stCondLst>
                                    <p:cond delay="1000"/>
                                  </p:stCondLst>
                                  <p:childTnLst>
                                    <p:set>
                                      <p:cBhvr>
                                        <p:cTn id="56" dur="1" fill="hold">
                                          <p:stCondLst>
                                            <p:cond delay="9"/>
                                          </p:stCondLst>
                                        </p:cTn>
                                        <p:tgtEl>
                                          <p:spTgt spid="185"/>
                                        </p:tgtEl>
                                        <p:attrNameLst>
                                          <p:attrName>style.visibility</p:attrName>
                                        </p:attrNameLst>
                                      </p:cBhvr>
                                      <p:to>
                                        <p:strVal val="visible"/>
                                      </p:to>
                                    </p:set>
                                  </p:childTnLst>
                                </p:cTn>
                              </p:par>
                            </p:childTnLst>
                          </p:cTn>
                        </p:par>
                        <p:par>
                          <p:cTn id="57" fill="hold">
                            <p:stCondLst>
                              <p:cond delay="27050"/>
                            </p:stCondLst>
                            <p:childTnLst>
                              <p:par>
                                <p:cTn id="58" presetID="1" presetClass="entr" presetSubtype="0" fill="hold" grpId="0" nodeType="afterEffect">
                                  <p:stCondLst>
                                    <p:cond delay="1000"/>
                                  </p:stCondLst>
                                  <p:childTnLst>
                                    <p:set>
                                      <p:cBhvr>
                                        <p:cTn id="59" dur="1" fill="hold">
                                          <p:stCondLst>
                                            <p:cond delay="9"/>
                                          </p:stCondLst>
                                        </p:cTn>
                                        <p:tgtEl>
                                          <p:spTgt spid="186"/>
                                        </p:tgtEl>
                                        <p:attrNameLst>
                                          <p:attrName>style.visibility</p:attrName>
                                        </p:attrNameLst>
                                      </p:cBhvr>
                                      <p:to>
                                        <p:strVal val="visible"/>
                                      </p:to>
                                    </p:set>
                                  </p:childTnLst>
                                </p:cTn>
                              </p:par>
                            </p:childTnLst>
                          </p:cTn>
                        </p:par>
                        <p:par>
                          <p:cTn id="60" fill="hold">
                            <p:stCondLst>
                              <p:cond delay="28060"/>
                            </p:stCondLst>
                            <p:childTnLst>
                              <p:par>
                                <p:cTn id="61" presetID="1" presetClass="entr" presetSubtype="0" fill="hold" grpId="0" nodeType="afterEffect">
                                  <p:stCondLst>
                                    <p:cond delay="1000"/>
                                  </p:stCondLst>
                                  <p:childTnLst>
                                    <p:set>
                                      <p:cBhvr>
                                        <p:cTn id="62" dur="1" fill="hold">
                                          <p:stCondLst>
                                            <p:cond delay="9"/>
                                          </p:stCondLst>
                                        </p:cTn>
                                        <p:tgtEl>
                                          <p:spTgt spid="187"/>
                                        </p:tgtEl>
                                        <p:attrNameLst>
                                          <p:attrName>style.visibility</p:attrName>
                                        </p:attrNameLst>
                                      </p:cBhvr>
                                      <p:to>
                                        <p:strVal val="visible"/>
                                      </p:to>
                                    </p:set>
                                  </p:childTnLst>
                                </p:cTn>
                              </p:par>
                            </p:childTnLst>
                          </p:cTn>
                        </p:par>
                        <p:par>
                          <p:cTn id="63" fill="hold">
                            <p:stCondLst>
                              <p:cond delay="29070"/>
                            </p:stCondLst>
                            <p:childTnLst>
                              <p:par>
                                <p:cTn id="64" presetID="1" presetClass="entr" presetSubtype="0" fill="hold" grpId="0" nodeType="afterEffect">
                                  <p:stCondLst>
                                    <p:cond delay="1000"/>
                                  </p:stCondLst>
                                  <p:childTnLst>
                                    <p:set>
                                      <p:cBhvr>
                                        <p:cTn id="65" dur="1" fill="hold">
                                          <p:stCondLst>
                                            <p:cond delay="9"/>
                                          </p:stCondLst>
                                        </p:cTn>
                                        <p:tgtEl>
                                          <p:spTgt spid="188"/>
                                        </p:tgtEl>
                                        <p:attrNameLst>
                                          <p:attrName>style.visibility</p:attrName>
                                        </p:attrNameLst>
                                      </p:cBhvr>
                                      <p:to>
                                        <p:strVal val="visible"/>
                                      </p:to>
                                    </p:set>
                                  </p:childTnLst>
                                </p:cTn>
                              </p:par>
                            </p:childTnLst>
                          </p:cTn>
                        </p:par>
                        <p:par>
                          <p:cTn id="66" fill="hold">
                            <p:stCondLst>
                              <p:cond delay="30080"/>
                            </p:stCondLst>
                            <p:childTnLst>
                              <p:par>
                                <p:cTn id="67" presetID="1" presetClass="entr" presetSubtype="0" fill="hold" grpId="0" nodeType="afterEffect">
                                  <p:stCondLst>
                                    <p:cond delay="1000"/>
                                  </p:stCondLst>
                                  <p:childTnLst>
                                    <p:set>
                                      <p:cBhvr>
                                        <p:cTn id="68" dur="1" fill="hold">
                                          <p:stCondLst>
                                            <p:cond delay="9"/>
                                          </p:stCondLst>
                                        </p:cTn>
                                        <p:tgtEl>
                                          <p:spTgt spid="189"/>
                                        </p:tgtEl>
                                        <p:attrNameLst>
                                          <p:attrName>style.visibility</p:attrName>
                                        </p:attrNameLst>
                                      </p:cBhvr>
                                      <p:to>
                                        <p:strVal val="visible"/>
                                      </p:to>
                                    </p:set>
                                  </p:childTnLst>
                                </p:cTn>
                              </p:par>
                            </p:childTnLst>
                          </p:cTn>
                        </p:par>
                        <p:par>
                          <p:cTn id="69" fill="hold">
                            <p:stCondLst>
                              <p:cond delay="31090"/>
                            </p:stCondLst>
                            <p:childTnLst>
                              <p:par>
                                <p:cTn id="70" presetID="1" presetClass="entr" presetSubtype="0" fill="hold" grpId="0" nodeType="afterEffect">
                                  <p:stCondLst>
                                    <p:cond delay="1000"/>
                                  </p:stCondLst>
                                  <p:childTnLst>
                                    <p:set>
                                      <p:cBhvr>
                                        <p:cTn id="71" dur="1" fill="hold">
                                          <p:stCondLst>
                                            <p:cond delay="9"/>
                                          </p:stCondLst>
                                        </p:cTn>
                                        <p:tgtEl>
                                          <p:spTgt spid="190"/>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3" name="click.wav"/>
                                        </p:tgtEl>
                                      </p:cMediaNode>
                                    </p:audio>
                                  </p:subTnLst>
                                </p:cTn>
                              </p:par>
                            </p:childTnLst>
                          </p:cTn>
                        </p:par>
                        <p:par>
                          <p:cTn id="72" fill="hold">
                            <p:stCondLst>
                              <p:cond delay="32100"/>
                            </p:stCondLst>
                            <p:childTnLst>
                              <p:par>
                                <p:cTn id="73" presetID="1" presetClass="entr" presetSubtype="0" fill="hold" grpId="0" nodeType="afterEffect">
                                  <p:stCondLst>
                                    <p:cond delay="1000"/>
                                  </p:stCondLst>
                                  <p:childTnLst>
                                    <p:set>
                                      <p:cBhvr>
                                        <p:cTn id="74" dur="1" fill="hold">
                                          <p:stCondLst>
                                            <p:cond delay="9"/>
                                          </p:stCondLst>
                                        </p:cTn>
                                        <p:tgtEl>
                                          <p:spTgt spid="191"/>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4" name="alarm clock.wav"/>
                                        </p:tgtEl>
                                      </p:cMediaNode>
                                    </p:audio>
                                  </p:sub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autoUpdateAnimBg="0"/>
      <p:bldP spid="6" grpId="0" animBg="1"/>
      <p:bldP spid="5" grpId="0" animBg="1"/>
      <p:bldP spid="7" grpId="0" animBg="1"/>
      <p:bldP spid="4" grpId="0" animBg="1"/>
      <p:bldP spid="8" grpId="0" animBg="1" autoUpdateAnimBg="0"/>
      <p:bldP spid="180" grpId="0" animBg="1" autoUpdateAnimBg="0"/>
      <p:bldP spid="181" grpId="0" animBg="1" autoUpdateAnimBg="0"/>
      <p:bldP spid="182" grpId="0" animBg="1" autoUpdateAnimBg="0"/>
      <p:bldP spid="183" grpId="0" animBg="1" autoUpdateAnimBg="0"/>
      <p:bldP spid="184" grpId="0" animBg="1" autoUpdateAnimBg="0"/>
      <p:bldP spid="185" grpId="0" animBg="1" autoUpdateAnimBg="0"/>
      <p:bldP spid="186" grpId="0" animBg="1" autoUpdateAnimBg="0"/>
      <p:bldP spid="187" grpId="0" animBg="1" autoUpdateAnimBg="0"/>
      <p:bldP spid="188" grpId="0" animBg="1" autoUpdateAnimBg="0"/>
      <p:bldP spid="189" grpId="0" animBg="1" autoUpdateAnimBg="0"/>
      <p:bldP spid="190" grpId="0" animBg="1" autoUpdateAnimBg="0"/>
      <p:bldP spid="191" grpId="0" animBg="1"/>
      <p:bldP spid="19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174">
            <a:extLst>
              <a:ext uri="{FF2B5EF4-FFF2-40B4-BE49-F238E27FC236}">
                <a16:creationId xmlns:a16="http://schemas.microsoft.com/office/drawing/2014/main" id="{52691D40-8C0E-4667-A610-1C54EA7D9EE2}"/>
              </a:ext>
            </a:extLst>
          </p:cNvPr>
          <p:cNvSpPr/>
          <p:nvPr/>
        </p:nvSpPr>
        <p:spPr>
          <a:xfrm>
            <a:off x="9884763" y="5964074"/>
            <a:ext cx="2292627" cy="908815"/>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a:t>
            </a:r>
            <a:r>
              <a:rPr lang="en-US" sz="5400" b="1" dirty="0" smtClean="0">
                <a:latin typeface="Times New Roman" panose="02020603050405020304" pitchFamily="18" charset="0"/>
                <a:cs typeface="Times New Roman" panose="02020603050405020304" pitchFamily="18" charset="0"/>
              </a:rPr>
              <a:t>30</a:t>
            </a:r>
            <a:endParaRPr lang="en-US" sz="5400" b="1" dirty="0">
              <a:latin typeface="Times New Roman" panose="02020603050405020304" pitchFamily="18" charset="0"/>
              <a:cs typeface="Times New Roman" panose="02020603050405020304" pitchFamily="18" charset="0"/>
            </a:endParaRPr>
          </a:p>
        </p:txBody>
      </p:sp>
      <p:sp>
        <p:nvSpPr>
          <p:cNvPr id="6" name="Choice_D"/>
          <p:cNvSpPr/>
          <p:nvPr/>
        </p:nvSpPr>
        <p:spPr>
          <a:xfrm>
            <a:off x="515794" y="5662585"/>
            <a:ext cx="5672734"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rgbClr val="0000FF"/>
                </a:solidFill>
              </a:rPr>
              <a:t>D</a:t>
            </a:r>
            <a:r>
              <a:rPr lang="en-US" sz="3200" dirty="0" smtClean="0">
                <a:solidFill>
                  <a:schemeClr val="tx1"/>
                </a:solidFill>
              </a:rPr>
              <a:t>. </a:t>
            </a:r>
            <a:r>
              <a:rPr lang="en-US" sz="3200" dirty="0" smtClean="0">
                <a:solidFill>
                  <a:schemeClr val="tx1"/>
                </a:solidFill>
                <a:latin typeface="Times New Roman" panose="02020603050405020304" pitchFamily="18" charset="0"/>
                <a:cs typeface="Times New Roman" panose="02020603050405020304" pitchFamily="18" charset="0"/>
              </a:rPr>
              <a:t>A</a:t>
            </a:r>
            <a:r>
              <a:rPr lang="en-US" sz="3200" dirty="0">
                <a:solidFill>
                  <a:schemeClr val="tx1"/>
                </a:solidFill>
                <a:latin typeface="Times New Roman" panose="02020603050405020304" pitchFamily="18" charset="0"/>
                <a:cs typeface="Times New Roman" panose="02020603050405020304" pitchFamily="18" charset="0"/>
              </a:rPr>
              <a:t>B</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smtClean="0">
                <a:solidFill>
                  <a:schemeClr val="tx1"/>
                </a:solidFill>
                <a:latin typeface="Times New Roman" panose="02020603050405020304" pitchFamily="18" charset="0"/>
                <a:cs typeface="Times New Roman" panose="02020603050405020304" pitchFamily="18" charset="0"/>
              </a:rPr>
              <a:t>DC</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5" name="Choice_C"/>
          <p:cNvSpPr/>
          <p:nvPr/>
        </p:nvSpPr>
        <p:spPr>
          <a:xfrm>
            <a:off x="505045" y="4598300"/>
            <a:ext cx="5683484"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rgbClr val="0000FF"/>
                </a:solidFill>
              </a:rPr>
              <a:t>C. </a:t>
            </a:r>
            <a:r>
              <a:rPr lang="en-US" sz="3200" dirty="0" smtClean="0">
                <a:solidFill>
                  <a:schemeClr val="tx1"/>
                </a:solidFill>
                <a:latin typeface="Times New Roman" panose="02020603050405020304" pitchFamily="18" charset="0"/>
                <a:cs typeface="Times New Roman" panose="02020603050405020304" pitchFamily="18" charset="0"/>
              </a:rPr>
              <a:t>Không </a:t>
            </a:r>
            <a:r>
              <a:rPr lang="en-US" sz="3200" dirty="0" err="1">
                <a:solidFill>
                  <a:schemeClr val="tx1"/>
                </a:solidFill>
                <a:latin typeface="Times New Roman" panose="02020603050405020304" pitchFamily="18" charset="0"/>
                <a:cs typeface="Times New Roman" panose="02020603050405020304" pitchFamily="18" charset="0"/>
              </a:rPr>
              <a:t>cần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bổ</a:t>
            </a:r>
            <a:r>
              <a:rPr lang="en-US" sz="3200" dirty="0">
                <a:solidFill>
                  <a:schemeClr val="tx1"/>
                </a:solidFill>
                <a:latin typeface="Times New Roman" panose="02020603050405020304" pitchFamily="18" charset="0"/>
                <a:cs typeface="Times New Roman" panose="02020603050405020304" pitchFamily="18" charset="0"/>
              </a:rPr>
              <a:t> sung </a:t>
            </a:r>
            <a:r>
              <a:rPr lang="en-US" sz="3200" dirty="0" err="1">
                <a:solidFill>
                  <a:schemeClr val="tx1"/>
                </a:solidFill>
                <a:latin typeface="Times New Roman" panose="02020603050405020304" pitchFamily="18" charset="0"/>
                <a:cs typeface="Times New Roman" panose="02020603050405020304" pitchFamily="18" charset="0"/>
              </a:rPr>
              <a:t>điều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kiện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gì</a:t>
            </a:r>
            <a:r>
              <a:rPr lang="en-US" sz="3200" dirty="0">
                <a:solidFill>
                  <a:schemeClr val="tx1"/>
                </a:solidFill>
                <a:latin typeface="Times New Roman" panose="02020603050405020304" pitchFamily="18" charset="0"/>
                <a:cs typeface="Times New Roman" panose="02020603050405020304" pitchFamily="18" charset="0"/>
              </a:rPr>
              <a:t>.</a:t>
            </a:r>
            <a:endParaRPr lang="en-US" sz="3200" dirty="0">
              <a:solidFill>
                <a:schemeClr val="tx1"/>
              </a:solidFill>
            </a:endParaRPr>
          </a:p>
        </p:txBody>
      </p:sp>
      <p:sp>
        <p:nvSpPr>
          <p:cNvPr id="7" name="Choice_B"/>
          <p:cNvSpPr/>
          <p:nvPr/>
        </p:nvSpPr>
        <p:spPr>
          <a:xfrm>
            <a:off x="494297" y="3529955"/>
            <a:ext cx="5694232"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rgbClr val="0000FF"/>
                </a:solidFill>
              </a:rPr>
              <a:t>B. </a:t>
            </a:r>
            <a:r>
              <a:rPr lang="en-US" sz="3200" dirty="0" smtClean="0">
                <a:solidFill>
                  <a:schemeClr val="tx1"/>
                </a:solidFill>
              </a:rPr>
              <a:t>AB = AC</a:t>
            </a:r>
            <a:endParaRPr lang="en-US" sz="3200" dirty="0">
              <a:solidFill>
                <a:schemeClr val="tx1"/>
              </a:solidFill>
            </a:endParaRPr>
          </a:p>
        </p:txBody>
      </p:sp>
      <p:sp>
        <p:nvSpPr>
          <p:cNvPr id="4" name="Choice_A"/>
          <p:cNvSpPr/>
          <p:nvPr/>
        </p:nvSpPr>
        <p:spPr>
          <a:xfrm>
            <a:off x="494297" y="2461610"/>
            <a:ext cx="5694232"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rgbClr val="0000FF"/>
                </a:solidFill>
              </a:rPr>
              <a:t>A</a:t>
            </a:r>
            <a:r>
              <a:rPr lang="en-US" sz="3200" dirty="0" smtClean="0">
                <a:solidFill>
                  <a:schemeClr val="tx1"/>
                </a:solidFill>
              </a:rPr>
              <a:t>. AB </a:t>
            </a:r>
            <a:r>
              <a:rPr lang="en-US" sz="3200" dirty="0">
                <a:solidFill>
                  <a:schemeClr val="tx1"/>
                </a:solidFill>
              </a:rPr>
              <a:t>= DC và AD = BC</a:t>
            </a:r>
          </a:p>
        </p:txBody>
      </p:sp>
      <p:sp>
        <p:nvSpPr>
          <p:cNvPr id="8" name="Question"/>
          <p:cNvSpPr/>
          <p:nvPr/>
        </p:nvSpPr>
        <p:spPr>
          <a:xfrm>
            <a:off x="0" y="138741"/>
            <a:ext cx="12192000" cy="2063229"/>
          </a:xfrm>
          <a:prstGeom prst="hexagon">
            <a:avLst/>
          </a:prstGeom>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r>
              <a:rPr lang="vi-VN" sz="3400" b="1" dirty="0">
                <a:solidFill>
                  <a:srgbClr val="FF0000"/>
                </a:solidFill>
                <a:latin typeface="Times New Roman" panose="02020603050405020304" pitchFamily="18" charset="0"/>
                <a:cs typeface="Times New Roman" panose="02020603050405020304" pitchFamily="18" charset="0"/>
              </a:rPr>
              <a:t>Câu </a:t>
            </a:r>
            <a:r>
              <a:rPr lang="vi-VN" sz="3400" b="1" dirty="0" smtClean="0">
                <a:solidFill>
                  <a:srgbClr val="FF0000"/>
                </a:solidFill>
                <a:latin typeface="Times New Roman" panose="02020603050405020304" pitchFamily="18" charset="0"/>
                <a:cs typeface="Times New Roman" panose="02020603050405020304" pitchFamily="18" charset="0"/>
              </a:rPr>
              <a:t>1</a:t>
            </a:r>
            <a:r>
              <a:rPr lang="en-US" sz="3400" b="1" dirty="0">
                <a:solidFill>
                  <a:srgbClr val="FF0000"/>
                </a:solidFill>
                <a:latin typeface="Times New Roman" panose="02020603050405020304" pitchFamily="18" charset="0"/>
                <a:cs typeface="Times New Roman" panose="02020603050405020304" pitchFamily="18" charset="0"/>
              </a:rPr>
              <a:t>9</a:t>
            </a:r>
            <a:r>
              <a:rPr lang="vi-VN" sz="3400" b="1" dirty="0" smtClean="0">
                <a:solidFill>
                  <a:srgbClr val="FF0000"/>
                </a:solidFill>
                <a:latin typeface="Times New Roman" panose="02020603050405020304" pitchFamily="18" charset="0"/>
                <a:cs typeface="Times New Roman" panose="02020603050405020304" pitchFamily="18" charset="0"/>
              </a:rPr>
              <a:t>: </a:t>
            </a:r>
            <a:r>
              <a:rPr lang="vi-VN" sz="3400" dirty="0" smtClean="0">
                <a:solidFill>
                  <a:srgbClr val="FF0000"/>
                </a:solidFill>
                <a:latin typeface="Times New Roman" panose="02020603050405020304" pitchFamily="18" charset="0"/>
                <a:cs typeface="Times New Roman" panose="02020603050405020304" pitchFamily="18" charset="0"/>
              </a:rPr>
              <a:t>Cho </a:t>
            </a:r>
            <a:r>
              <a:rPr lang="vi-VN" sz="3400" dirty="0">
                <a:solidFill>
                  <a:srgbClr val="FF0000"/>
                </a:solidFill>
                <a:latin typeface="Times New Roman" panose="02020603050405020304" pitchFamily="18" charset="0"/>
                <a:cs typeface="Times New Roman" panose="02020603050405020304" pitchFamily="18" charset="0"/>
              </a:rPr>
              <a:t>hình sau. Cần bổ sung thêm điều kiện gì để </a:t>
            </a:r>
            <a:r>
              <a:rPr lang="vi-VN" sz="3400" b="1" dirty="0">
                <a:solidFill>
                  <a:schemeClr val="tx1"/>
                </a:solidFill>
                <a:latin typeface="Times New Roman" panose="02020603050405020304" pitchFamily="18" charset="0"/>
                <a:cs typeface="Times New Roman" panose="02020603050405020304" pitchFamily="18" charset="0"/>
              </a:rPr>
              <a:t>tam giác ACD bằng tam giác CAB </a:t>
            </a:r>
            <a:r>
              <a:rPr lang="vi-VN" sz="3400" dirty="0">
                <a:solidFill>
                  <a:srgbClr val="FF0000"/>
                </a:solidFill>
                <a:latin typeface="Times New Roman" panose="02020603050405020304" pitchFamily="18" charset="0"/>
                <a:cs typeface="Times New Roman" panose="02020603050405020304" pitchFamily="18" charset="0"/>
              </a:rPr>
              <a:t>theo trường hợp </a:t>
            </a:r>
            <a:r>
              <a:rPr lang="vi-VN" sz="3400" b="1" dirty="0">
                <a:solidFill>
                  <a:schemeClr val="tx1"/>
                </a:solidFill>
                <a:latin typeface="Times New Roman" panose="02020603050405020304" pitchFamily="18" charset="0"/>
                <a:cs typeface="Times New Roman" panose="02020603050405020304" pitchFamily="18" charset="0"/>
              </a:rPr>
              <a:t>góc - cạnh - góc, </a:t>
            </a:r>
            <a:r>
              <a:rPr lang="vi-VN" sz="3400" dirty="0">
                <a:solidFill>
                  <a:srgbClr val="FF0000"/>
                </a:solidFill>
                <a:latin typeface="Times New Roman" panose="02020603050405020304" pitchFamily="18" charset="0"/>
                <a:cs typeface="Times New Roman" panose="02020603050405020304" pitchFamily="18" charset="0"/>
              </a:rPr>
              <a:t>biết</a:t>
            </a:r>
            <a:r>
              <a:rPr lang="vi-VN" sz="3400" b="1" dirty="0">
                <a:solidFill>
                  <a:schemeClr val="tx1"/>
                </a:solidFill>
                <a:latin typeface="Times New Roman" panose="02020603050405020304" pitchFamily="18" charset="0"/>
                <a:cs typeface="Times New Roman" panose="02020603050405020304" pitchFamily="18" charset="0"/>
              </a:rPr>
              <a:t> AB // DC</a:t>
            </a:r>
            <a:r>
              <a:rPr lang="vi-VN" sz="3400" dirty="0">
                <a:solidFill>
                  <a:schemeClr val="tx1"/>
                </a:solidFill>
                <a:latin typeface="Times New Roman" panose="02020603050405020304" pitchFamily="18" charset="0"/>
                <a:cs typeface="Times New Roman" panose="02020603050405020304" pitchFamily="18" charset="0"/>
              </a:rPr>
              <a:t>;</a:t>
            </a:r>
            <a:r>
              <a:rPr lang="vi-VN" sz="3400" b="1" dirty="0">
                <a:solidFill>
                  <a:schemeClr val="tx1"/>
                </a:solidFill>
                <a:latin typeface="Times New Roman" panose="02020603050405020304" pitchFamily="18" charset="0"/>
                <a:cs typeface="Times New Roman" panose="02020603050405020304" pitchFamily="18" charset="0"/>
              </a:rPr>
              <a:t> AD // BC:</a:t>
            </a:r>
          </a:p>
          <a:p>
            <a:endParaRPr lang="vi-VN" sz="3600" dirty="0">
              <a:solidFill>
                <a:srgbClr val="FF0000"/>
              </a:solidFill>
              <a:latin typeface="Times New Roman" panose="02020603050405020304" pitchFamily="18" charset="0"/>
              <a:cs typeface="Times New Roman" panose="02020603050405020304" pitchFamily="18" charset="0"/>
            </a:endParaRPr>
          </a:p>
        </p:txBody>
      </p:sp>
      <p:sp>
        <p:nvSpPr>
          <p:cNvPr id="180" name="Rectangle: Rounded Corners 174">
            <a:extLst>
              <a:ext uri="{FF2B5EF4-FFF2-40B4-BE49-F238E27FC236}">
                <a16:creationId xmlns:a16="http://schemas.microsoft.com/office/drawing/2014/main" id="{52691D40-8C0E-4667-A610-1C54EA7D9EE2}"/>
              </a:ext>
            </a:extLst>
          </p:cNvPr>
          <p:cNvSpPr/>
          <p:nvPr/>
        </p:nvSpPr>
        <p:spPr>
          <a:xfrm>
            <a:off x="9876058" y="5956981"/>
            <a:ext cx="2292627" cy="908815"/>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10</a:t>
            </a:r>
          </a:p>
        </p:txBody>
      </p:sp>
      <p:sp>
        <p:nvSpPr>
          <p:cNvPr id="181" name="Rectangle: Rounded Corners 175">
            <a:extLst>
              <a:ext uri="{FF2B5EF4-FFF2-40B4-BE49-F238E27FC236}">
                <a16:creationId xmlns:a16="http://schemas.microsoft.com/office/drawing/2014/main" id="{93E9F58F-BEA1-46C8-883A-2E2D092369EB}"/>
              </a:ext>
            </a:extLst>
          </p:cNvPr>
          <p:cNvSpPr/>
          <p:nvPr/>
        </p:nvSpPr>
        <p:spPr>
          <a:xfrm>
            <a:off x="9892117" y="5949888"/>
            <a:ext cx="2292627" cy="908815"/>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09</a:t>
            </a:r>
          </a:p>
        </p:txBody>
      </p:sp>
      <p:sp>
        <p:nvSpPr>
          <p:cNvPr id="182" name="Rectangle: Rounded Corners 176">
            <a:extLst>
              <a:ext uri="{FF2B5EF4-FFF2-40B4-BE49-F238E27FC236}">
                <a16:creationId xmlns:a16="http://schemas.microsoft.com/office/drawing/2014/main" id="{23D056EC-DD40-48B3-8FE2-2B7113C71C14}"/>
              </a:ext>
            </a:extLst>
          </p:cNvPr>
          <p:cNvSpPr/>
          <p:nvPr/>
        </p:nvSpPr>
        <p:spPr>
          <a:xfrm>
            <a:off x="9892498" y="5960879"/>
            <a:ext cx="2292627" cy="908815"/>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08</a:t>
            </a:r>
          </a:p>
        </p:txBody>
      </p:sp>
      <p:sp>
        <p:nvSpPr>
          <p:cNvPr id="183" name="Rectangle: Rounded Corners 177">
            <a:extLst>
              <a:ext uri="{FF2B5EF4-FFF2-40B4-BE49-F238E27FC236}">
                <a16:creationId xmlns:a16="http://schemas.microsoft.com/office/drawing/2014/main" id="{90370E08-2678-4A2F-B297-15FB23DDD29B}"/>
              </a:ext>
            </a:extLst>
          </p:cNvPr>
          <p:cNvSpPr/>
          <p:nvPr/>
        </p:nvSpPr>
        <p:spPr>
          <a:xfrm>
            <a:off x="9859999" y="5938897"/>
            <a:ext cx="2292627" cy="908815"/>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07</a:t>
            </a:r>
          </a:p>
        </p:txBody>
      </p:sp>
      <p:sp>
        <p:nvSpPr>
          <p:cNvPr id="184" name="Rectangle: Rounded Corners 178">
            <a:extLst>
              <a:ext uri="{FF2B5EF4-FFF2-40B4-BE49-F238E27FC236}">
                <a16:creationId xmlns:a16="http://schemas.microsoft.com/office/drawing/2014/main" id="{68B8FE45-45C7-4981-AAA5-E349D81F3027}"/>
              </a:ext>
            </a:extLst>
          </p:cNvPr>
          <p:cNvSpPr/>
          <p:nvPr/>
        </p:nvSpPr>
        <p:spPr>
          <a:xfrm>
            <a:off x="9892117" y="5920813"/>
            <a:ext cx="2292627" cy="908815"/>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06</a:t>
            </a:r>
          </a:p>
        </p:txBody>
      </p:sp>
      <p:sp>
        <p:nvSpPr>
          <p:cNvPr id="185" name="Rectangle: Rounded Corners 179">
            <a:extLst>
              <a:ext uri="{FF2B5EF4-FFF2-40B4-BE49-F238E27FC236}">
                <a16:creationId xmlns:a16="http://schemas.microsoft.com/office/drawing/2014/main" id="{3F153729-FDBD-4EB4-AE34-FE8FDA2B9D22}"/>
              </a:ext>
            </a:extLst>
          </p:cNvPr>
          <p:cNvSpPr/>
          <p:nvPr/>
        </p:nvSpPr>
        <p:spPr>
          <a:xfrm>
            <a:off x="9883412" y="5932051"/>
            <a:ext cx="2292627" cy="908815"/>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05</a:t>
            </a:r>
          </a:p>
        </p:txBody>
      </p:sp>
      <p:sp>
        <p:nvSpPr>
          <p:cNvPr id="186" name="Rectangle: Rounded Corners 180">
            <a:extLst>
              <a:ext uri="{FF2B5EF4-FFF2-40B4-BE49-F238E27FC236}">
                <a16:creationId xmlns:a16="http://schemas.microsoft.com/office/drawing/2014/main" id="{C504947B-95BA-4E4E-806B-E6908ED53E70}"/>
              </a:ext>
            </a:extLst>
          </p:cNvPr>
          <p:cNvSpPr/>
          <p:nvPr/>
        </p:nvSpPr>
        <p:spPr>
          <a:xfrm>
            <a:off x="9883411" y="5953718"/>
            <a:ext cx="2292627" cy="908815"/>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04</a:t>
            </a:r>
          </a:p>
        </p:txBody>
      </p:sp>
      <p:sp>
        <p:nvSpPr>
          <p:cNvPr id="187" name="Rectangle: Rounded Corners 181">
            <a:extLst>
              <a:ext uri="{FF2B5EF4-FFF2-40B4-BE49-F238E27FC236}">
                <a16:creationId xmlns:a16="http://schemas.microsoft.com/office/drawing/2014/main" id="{FA2AE9AA-DF6C-4198-8070-BE28C33BC93B}"/>
              </a:ext>
            </a:extLst>
          </p:cNvPr>
          <p:cNvSpPr/>
          <p:nvPr/>
        </p:nvSpPr>
        <p:spPr>
          <a:xfrm>
            <a:off x="9876058" y="5964073"/>
            <a:ext cx="2292627" cy="908815"/>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03</a:t>
            </a:r>
          </a:p>
        </p:txBody>
      </p:sp>
      <p:sp>
        <p:nvSpPr>
          <p:cNvPr id="188" name="Rectangle: Rounded Corners 182">
            <a:extLst>
              <a:ext uri="{FF2B5EF4-FFF2-40B4-BE49-F238E27FC236}">
                <a16:creationId xmlns:a16="http://schemas.microsoft.com/office/drawing/2014/main" id="{5574E918-FCCF-4F5A-8338-F0195D48D322}"/>
              </a:ext>
            </a:extLst>
          </p:cNvPr>
          <p:cNvSpPr/>
          <p:nvPr/>
        </p:nvSpPr>
        <p:spPr>
          <a:xfrm>
            <a:off x="9916223" y="5943313"/>
            <a:ext cx="2212295" cy="908815"/>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02</a:t>
            </a:r>
          </a:p>
        </p:txBody>
      </p:sp>
      <p:sp>
        <p:nvSpPr>
          <p:cNvPr id="189" name="Rectangle: Rounded Corners 183">
            <a:extLst>
              <a:ext uri="{FF2B5EF4-FFF2-40B4-BE49-F238E27FC236}">
                <a16:creationId xmlns:a16="http://schemas.microsoft.com/office/drawing/2014/main" id="{84498586-260B-44AC-9119-279CD8106F7A}"/>
              </a:ext>
            </a:extLst>
          </p:cNvPr>
          <p:cNvSpPr/>
          <p:nvPr/>
        </p:nvSpPr>
        <p:spPr>
          <a:xfrm>
            <a:off x="9881016" y="5945990"/>
            <a:ext cx="2292627" cy="908815"/>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01</a:t>
            </a:r>
          </a:p>
        </p:txBody>
      </p:sp>
      <p:sp>
        <p:nvSpPr>
          <p:cNvPr id="190" name="Rectangle: Rounded Corners 184">
            <a:extLst>
              <a:ext uri="{FF2B5EF4-FFF2-40B4-BE49-F238E27FC236}">
                <a16:creationId xmlns:a16="http://schemas.microsoft.com/office/drawing/2014/main" id="{07059D34-D489-4C48-9C01-029A2E8240D4}"/>
              </a:ext>
            </a:extLst>
          </p:cNvPr>
          <p:cNvSpPr/>
          <p:nvPr/>
        </p:nvSpPr>
        <p:spPr>
          <a:xfrm>
            <a:off x="9867352" y="5924076"/>
            <a:ext cx="2292627" cy="908815"/>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00</a:t>
            </a:r>
          </a:p>
        </p:txBody>
      </p:sp>
      <p:sp>
        <p:nvSpPr>
          <p:cNvPr id="191" name="Rectangle: Rounded Corners 186">
            <a:extLst>
              <a:ext uri="{FF2B5EF4-FFF2-40B4-BE49-F238E27FC236}">
                <a16:creationId xmlns:a16="http://schemas.microsoft.com/office/drawing/2014/main" id="{09BD8570-F3EE-4550-91DC-3636FF64E440}"/>
              </a:ext>
            </a:extLst>
          </p:cNvPr>
          <p:cNvSpPr/>
          <p:nvPr/>
        </p:nvSpPr>
        <p:spPr>
          <a:xfrm>
            <a:off x="9852739" y="5927271"/>
            <a:ext cx="2339261" cy="908815"/>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HẾT GIỜ</a:t>
            </a:r>
          </a:p>
        </p:txBody>
      </p:sp>
      <p:sp>
        <p:nvSpPr>
          <p:cNvPr id="199" name="Choice_C"/>
          <p:cNvSpPr/>
          <p:nvPr/>
        </p:nvSpPr>
        <p:spPr>
          <a:xfrm>
            <a:off x="515793" y="4598300"/>
            <a:ext cx="5672735" cy="1005840"/>
          </a:xfrm>
          <a:prstGeom prst="hexagon">
            <a:avLst/>
          </a:prstGeom>
          <a:solidFill>
            <a:srgbClr val="FF66FF"/>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a:solidFill>
                  <a:srgbClr val="0000FF"/>
                </a:solidFill>
              </a:rPr>
              <a:t>C. </a:t>
            </a:r>
            <a:r>
              <a:rPr lang="en-US" sz="3200" dirty="0">
                <a:solidFill>
                  <a:schemeClr val="tx1"/>
                </a:solidFill>
                <a:latin typeface="Times New Roman" panose="02020603050405020304" pitchFamily="18" charset="0"/>
                <a:cs typeface="Times New Roman" panose="02020603050405020304" pitchFamily="18" charset="0"/>
              </a:rPr>
              <a:t>Không </a:t>
            </a:r>
            <a:r>
              <a:rPr lang="en-US" sz="3200" dirty="0" err="1">
                <a:solidFill>
                  <a:schemeClr val="tx1"/>
                </a:solidFill>
                <a:latin typeface="Times New Roman" panose="02020603050405020304" pitchFamily="18" charset="0"/>
                <a:cs typeface="Times New Roman" panose="02020603050405020304" pitchFamily="18" charset="0"/>
              </a:rPr>
              <a:t>cần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bổ</a:t>
            </a:r>
            <a:r>
              <a:rPr lang="en-US" sz="3200" dirty="0">
                <a:solidFill>
                  <a:schemeClr val="tx1"/>
                </a:solidFill>
                <a:latin typeface="Times New Roman" panose="02020603050405020304" pitchFamily="18" charset="0"/>
                <a:cs typeface="Times New Roman" panose="02020603050405020304" pitchFamily="18" charset="0"/>
              </a:rPr>
              <a:t> sung </a:t>
            </a:r>
            <a:r>
              <a:rPr lang="en-US" sz="3200" dirty="0" err="1">
                <a:solidFill>
                  <a:schemeClr val="tx1"/>
                </a:solidFill>
                <a:latin typeface="Times New Roman" panose="02020603050405020304" pitchFamily="18" charset="0"/>
                <a:cs typeface="Times New Roman" panose="02020603050405020304" pitchFamily="18" charset="0"/>
              </a:rPr>
              <a:t>điều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kiện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gì</a:t>
            </a:r>
            <a:r>
              <a:rPr lang="en-US" sz="3200" dirty="0">
                <a:solidFill>
                  <a:schemeClr val="tx1"/>
                </a:solidFill>
                <a:latin typeface="Times New Roman" panose="02020603050405020304" pitchFamily="18" charset="0"/>
                <a:cs typeface="Times New Roman" panose="02020603050405020304" pitchFamily="18" charset="0"/>
              </a:rPr>
              <a:t>.</a:t>
            </a:r>
            <a:endParaRPr lang="en-US" sz="3200" dirty="0">
              <a:solidFill>
                <a:schemeClr val="tx1"/>
              </a:solidFill>
            </a:endParaRPr>
          </a:p>
        </p:txBody>
      </p:sp>
      <p:pic>
        <p:nvPicPr>
          <p:cNvPr id="4098" name="Picture 9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50843" y="2911491"/>
            <a:ext cx="4540019" cy="243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62832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circle(in)">
                                      <p:cBhvr>
                                        <p:cTn id="29" dur="2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2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999"/>
                                          </p:stCondLst>
                                        </p:cTn>
                                        <p:tgtEl>
                                          <p:spTgt spid="21"/>
                                        </p:tgtEl>
                                        <p:attrNameLst>
                                          <p:attrName>style.visibility</p:attrName>
                                        </p:attrNameLst>
                                      </p:cBhvr>
                                      <p:to>
                                        <p:strVal val="visible"/>
                                      </p:to>
                                    </p:set>
                                  </p:childTnLst>
                                </p:cTn>
                              </p:par>
                            </p:childTnLst>
                          </p:cTn>
                        </p:par>
                        <p:par>
                          <p:cTn id="39" fill="hold">
                            <p:stCondLst>
                              <p:cond delay="1000"/>
                            </p:stCondLst>
                            <p:childTnLst>
                              <p:par>
                                <p:cTn id="40" presetID="1" presetClass="entr" presetSubtype="0" fill="hold" grpId="0" nodeType="afterEffect">
                                  <p:stCondLst>
                                    <p:cond delay="1000"/>
                                  </p:stCondLst>
                                  <p:childTnLst>
                                    <p:set>
                                      <p:cBhvr>
                                        <p:cTn id="41" dur="1" fill="hold">
                                          <p:stCondLst>
                                            <p:cond delay="19999"/>
                                          </p:stCondLst>
                                        </p:cTn>
                                        <p:tgtEl>
                                          <p:spTgt spid="180"/>
                                        </p:tgtEl>
                                        <p:attrNameLst>
                                          <p:attrName>style.visibility</p:attrName>
                                        </p:attrNameLst>
                                      </p:cBhvr>
                                      <p:to>
                                        <p:strVal val="visible"/>
                                      </p:to>
                                    </p:set>
                                  </p:childTnLst>
                                </p:cTn>
                              </p:par>
                            </p:childTnLst>
                          </p:cTn>
                        </p:par>
                        <p:par>
                          <p:cTn id="42" fill="hold">
                            <p:stCondLst>
                              <p:cond delay="22000"/>
                            </p:stCondLst>
                            <p:childTnLst>
                              <p:par>
                                <p:cTn id="43" presetID="1" presetClass="entr" presetSubtype="0" fill="hold" grpId="0" nodeType="afterEffect">
                                  <p:stCondLst>
                                    <p:cond delay="1000"/>
                                  </p:stCondLst>
                                  <p:childTnLst>
                                    <p:set>
                                      <p:cBhvr>
                                        <p:cTn id="44" dur="1" fill="hold">
                                          <p:stCondLst>
                                            <p:cond delay="9"/>
                                          </p:stCondLst>
                                        </p:cTn>
                                        <p:tgtEl>
                                          <p:spTgt spid="181"/>
                                        </p:tgtEl>
                                        <p:attrNameLst>
                                          <p:attrName>style.visibility</p:attrName>
                                        </p:attrNameLst>
                                      </p:cBhvr>
                                      <p:to>
                                        <p:strVal val="visible"/>
                                      </p:to>
                                    </p:set>
                                  </p:childTnLst>
                                </p:cTn>
                              </p:par>
                            </p:childTnLst>
                          </p:cTn>
                        </p:par>
                        <p:par>
                          <p:cTn id="45" fill="hold">
                            <p:stCondLst>
                              <p:cond delay="23010"/>
                            </p:stCondLst>
                            <p:childTnLst>
                              <p:par>
                                <p:cTn id="46" presetID="1" presetClass="entr" presetSubtype="0" fill="hold" grpId="0" nodeType="afterEffect">
                                  <p:stCondLst>
                                    <p:cond delay="1000"/>
                                  </p:stCondLst>
                                  <p:childTnLst>
                                    <p:set>
                                      <p:cBhvr>
                                        <p:cTn id="47" dur="1" fill="hold">
                                          <p:stCondLst>
                                            <p:cond delay="9"/>
                                          </p:stCondLst>
                                        </p:cTn>
                                        <p:tgtEl>
                                          <p:spTgt spid="182"/>
                                        </p:tgtEl>
                                        <p:attrNameLst>
                                          <p:attrName>style.visibility</p:attrName>
                                        </p:attrNameLst>
                                      </p:cBhvr>
                                      <p:to>
                                        <p:strVal val="visible"/>
                                      </p:to>
                                    </p:set>
                                  </p:childTnLst>
                                </p:cTn>
                              </p:par>
                            </p:childTnLst>
                          </p:cTn>
                        </p:par>
                        <p:par>
                          <p:cTn id="48" fill="hold">
                            <p:stCondLst>
                              <p:cond delay="24020"/>
                            </p:stCondLst>
                            <p:childTnLst>
                              <p:par>
                                <p:cTn id="49" presetID="1" presetClass="entr" presetSubtype="0" fill="hold" grpId="0" nodeType="afterEffect">
                                  <p:stCondLst>
                                    <p:cond delay="1000"/>
                                  </p:stCondLst>
                                  <p:childTnLst>
                                    <p:set>
                                      <p:cBhvr>
                                        <p:cTn id="50" dur="1" fill="hold">
                                          <p:stCondLst>
                                            <p:cond delay="9"/>
                                          </p:stCondLst>
                                        </p:cTn>
                                        <p:tgtEl>
                                          <p:spTgt spid="183"/>
                                        </p:tgtEl>
                                        <p:attrNameLst>
                                          <p:attrName>style.visibility</p:attrName>
                                        </p:attrNameLst>
                                      </p:cBhvr>
                                      <p:to>
                                        <p:strVal val="visible"/>
                                      </p:to>
                                    </p:set>
                                  </p:childTnLst>
                                </p:cTn>
                              </p:par>
                            </p:childTnLst>
                          </p:cTn>
                        </p:par>
                        <p:par>
                          <p:cTn id="51" fill="hold">
                            <p:stCondLst>
                              <p:cond delay="25030"/>
                            </p:stCondLst>
                            <p:childTnLst>
                              <p:par>
                                <p:cTn id="52" presetID="1" presetClass="entr" presetSubtype="0" fill="hold" grpId="0" nodeType="afterEffect">
                                  <p:stCondLst>
                                    <p:cond delay="1000"/>
                                  </p:stCondLst>
                                  <p:childTnLst>
                                    <p:set>
                                      <p:cBhvr>
                                        <p:cTn id="53" dur="1" fill="hold">
                                          <p:stCondLst>
                                            <p:cond delay="9"/>
                                          </p:stCondLst>
                                        </p:cTn>
                                        <p:tgtEl>
                                          <p:spTgt spid="184"/>
                                        </p:tgtEl>
                                        <p:attrNameLst>
                                          <p:attrName>style.visibility</p:attrName>
                                        </p:attrNameLst>
                                      </p:cBhvr>
                                      <p:to>
                                        <p:strVal val="visible"/>
                                      </p:to>
                                    </p:set>
                                  </p:childTnLst>
                                </p:cTn>
                              </p:par>
                            </p:childTnLst>
                          </p:cTn>
                        </p:par>
                        <p:par>
                          <p:cTn id="54" fill="hold">
                            <p:stCondLst>
                              <p:cond delay="26040"/>
                            </p:stCondLst>
                            <p:childTnLst>
                              <p:par>
                                <p:cTn id="55" presetID="1" presetClass="entr" presetSubtype="0" fill="hold" grpId="0" nodeType="afterEffect">
                                  <p:stCondLst>
                                    <p:cond delay="1000"/>
                                  </p:stCondLst>
                                  <p:childTnLst>
                                    <p:set>
                                      <p:cBhvr>
                                        <p:cTn id="56" dur="1" fill="hold">
                                          <p:stCondLst>
                                            <p:cond delay="9"/>
                                          </p:stCondLst>
                                        </p:cTn>
                                        <p:tgtEl>
                                          <p:spTgt spid="185"/>
                                        </p:tgtEl>
                                        <p:attrNameLst>
                                          <p:attrName>style.visibility</p:attrName>
                                        </p:attrNameLst>
                                      </p:cBhvr>
                                      <p:to>
                                        <p:strVal val="visible"/>
                                      </p:to>
                                    </p:set>
                                  </p:childTnLst>
                                </p:cTn>
                              </p:par>
                            </p:childTnLst>
                          </p:cTn>
                        </p:par>
                        <p:par>
                          <p:cTn id="57" fill="hold">
                            <p:stCondLst>
                              <p:cond delay="27050"/>
                            </p:stCondLst>
                            <p:childTnLst>
                              <p:par>
                                <p:cTn id="58" presetID="1" presetClass="entr" presetSubtype="0" fill="hold" grpId="0" nodeType="afterEffect">
                                  <p:stCondLst>
                                    <p:cond delay="1000"/>
                                  </p:stCondLst>
                                  <p:childTnLst>
                                    <p:set>
                                      <p:cBhvr>
                                        <p:cTn id="59" dur="1" fill="hold">
                                          <p:stCondLst>
                                            <p:cond delay="9"/>
                                          </p:stCondLst>
                                        </p:cTn>
                                        <p:tgtEl>
                                          <p:spTgt spid="186"/>
                                        </p:tgtEl>
                                        <p:attrNameLst>
                                          <p:attrName>style.visibility</p:attrName>
                                        </p:attrNameLst>
                                      </p:cBhvr>
                                      <p:to>
                                        <p:strVal val="visible"/>
                                      </p:to>
                                    </p:set>
                                  </p:childTnLst>
                                </p:cTn>
                              </p:par>
                            </p:childTnLst>
                          </p:cTn>
                        </p:par>
                        <p:par>
                          <p:cTn id="60" fill="hold">
                            <p:stCondLst>
                              <p:cond delay="28060"/>
                            </p:stCondLst>
                            <p:childTnLst>
                              <p:par>
                                <p:cTn id="61" presetID="1" presetClass="entr" presetSubtype="0" fill="hold" grpId="0" nodeType="afterEffect">
                                  <p:stCondLst>
                                    <p:cond delay="1000"/>
                                  </p:stCondLst>
                                  <p:childTnLst>
                                    <p:set>
                                      <p:cBhvr>
                                        <p:cTn id="62" dur="1" fill="hold">
                                          <p:stCondLst>
                                            <p:cond delay="9"/>
                                          </p:stCondLst>
                                        </p:cTn>
                                        <p:tgtEl>
                                          <p:spTgt spid="187"/>
                                        </p:tgtEl>
                                        <p:attrNameLst>
                                          <p:attrName>style.visibility</p:attrName>
                                        </p:attrNameLst>
                                      </p:cBhvr>
                                      <p:to>
                                        <p:strVal val="visible"/>
                                      </p:to>
                                    </p:set>
                                  </p:childTnLst>
                                </p:cTn>
                              </p:par>
                            </p:childTnLst>
                          </p:cTn>
                        </p:par>
                        <p:par>
                          <p:cTn id="63" fill="hold">
                            <p:stCondLst>
                              <p:cond delay="29070"/>
                            </p:stCondLst>
                            <p:childTnLst>
                              <p:par>
                                <p:cTn id="64" presetID="1" presetClass="entr" presetSubtype="0" fill="hold" grpId="0" nodeType="afterEffect">
                                  <p:stCondLst>
                                    <p:cond delay="1000"/>
                                  </p:stCondLst>
                                  <p:childTnLst>
                                    <p:set>
                                      <p:cBhvr>
                                        <p:cTn id="65" dur="1" fill="hold">
                                          <p:stCondLst>
                                            <p:cond delay="9"/>
                                          </p:stCondLst>
                                        </p:cTn>
                                        <p:tgtEl>
                                          <p:spTgt spid="188"/>
                                        </p:tgtEl>
                                        <p:attrNameLst>
                                          <p:attrName>style.visibility</p:attrName>
                                        </p:attrNameLst>
                                      </p:cBhvr>
                                      <p:to>
                                        <p:strVal val="visible"/>
                                      </p:to>
                                    </p:set>
                                  </p:childTnLst>
                                </p:cTn>
                              </p:par>
                            </p:childTnLst>
                          </p:cTn>
                        </p:par>
                        <p:par>
                          <p:cTn id="66" fill="hold">
                            <p:stCondLst>
                              <p:cond delay="30080"/>
                            </p:stCondLst>
                            <p:childTnLst>
                              <p:par>
                                <p:cTn id="67" presetID="1" presetClass="entr" presetSubtype="0" fill="hold" grpId="0" nodeType="afterEffect">
                                  <p:stCondLst>
                                    <p:cond delay="1000"/>
                                  </p:stCondLst>
                                  <p:childTnLst>
                                    <p:set>
                                      <p:cBhvr>
                                        <p:cTn id="68" dur="1" fill="hold">
                                          <p:stCondLst>
                                            <p:cond delay="9"/>
                                          </p:stCondLst>
                                        </p:cTn>
                                        <p:tgtEl>
                                          <p:spTgt spid="189"/>
                                        </p:tgtEl>
                                        <p:attrNameLst>
                                          <p:attrName>style.visibility</p:attrName>
                                        </p:attrNameLst>
                                      </p:cBhvr>
                                      <p:to>
                                        <p:strVal val="visible"/>
                                      </p:to>
                                    </p:set>
                                  </p:childTnLst>
                                </p:cTn>
                              </p:par>
                            </p:childTnLst>
                          </p:cTn>
                        </p:par>
                        <p:par>
                          <p:cTn id="69" fill="hold">
                            <p:stCondLst>
                              <p:cond delay="31090"/>
                            </p:stCondLst>
                            <p:childTnLst>
                              <p:par>
                                <p:cTn id="70" presetID="1" presetClass="entr" presetSubtype="0" fill="hold" grpId="0" nodeType="afterEffect">
                                  <p:stCondLst>
                                    <p:cond delay="1000"/>
                                  </p:stCondLst>
                                  <p:childTnLst>
                                    <p:set>
                                      <p:cBhvr>
                                        <p:cTn id="71" dur="1" fill="hold">
                                          <p:stCondLst>
                                            <p:cond delay="9"/>
                                          </p:stCondLst>
                                        </p:cTn>
                                        <p:tgtEl>
                                          <p:spTgt spid="190"/>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3" name="click.wav"/>
                                        </p:tgtEl>
                                      </p:cMediaNode>
                                    </p:audio>
                                  </p:subTnLst>
                                </p:cTn>
                              </p:par>
                            </p:childTnLst>
                          </p:cTn>
                        </p:par>
                        <p:par>
                          <p:cTn id="72" fill="hold">
                            <p:stCondLst>
                              <p:cond delay="32100"/>
                            </p:stCondLst>
                            <p:childTnLst>
                              <p:par>
                                <p:cTn id="73" presetID="1" presetClass="entr" presetSubtype="0" fill="hold" grpId="0" nodeType="afterEffect">
                                  <p:stCondLst>
                                    <p:cond delay="1000"/>
                                  </p:stCondLst>
                                  <p:childTnLst>
                                    <p:set>
                                      <p:cBhvr>
                                        <p:cTn id="74" dur="1" fill="hold">
                                          <p:stCondLst>
                                            <p:cond delay="9"/>
                                          </p:stCondLst>
                                        </p:cTn>
                                        <p:tgtEl>
                                          <p:spTgt spid="191"/>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4" name="alarm clock.wav"/>
                                        </p:tgtEl>
                                      </p:cMediaNode>
                                    </p:audio>
                                  </p:sub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autoUpdateAnimBg="0"/>
      <p:bldP spid="6" grpId="0" animBg="1"/>
      <p:bldP spid="5" grpId="0" animBg="1"/>
      <p:bldP spid="7" grpId="0" animBg="1"/>
      <p:bldP spid="4" grpId="0" animBg="1"/>
      <p:bldP spid="8" grpId="0" animBg="1" autoUpdateAnimBg="0"/>
      <p:bldP spid="180" grpId="0" animBg="1" autoUpdateAnimBg="0"/>
      <p:bldP spid="181" grpId="0" animBg="1" autoUpdateAnimBg="0"/>
      <p:bldP spid="182" grpId="0" animBg="1" autoUpdateAnimBg="0"/>
      <p:bldP spid="183" grpId="0" animBg="1" autoUpdateAnimBg="0"/>
      <p:bldP spid="184" grpId="0" animBg="1" autoUpdateAnimBg="0"/>
      <p:bldP spid="185" grpId="0" animBg="1" autoUpdateAnimBg="0"/>
      <p:bldP spid="186" grpId="0" animBg="1" autoUpdateAnimBg="0"/>
      <p:bldP spid="187" grpId="0" animBg="1" autoUpdateAnimBg="0"/>
      <p:bldP spid="188" grpId="0" animBg="1" autoUpdateAnimBg="0"/>
      <p:bldP spid="189" grpId="0" animBg="1" autoUpdateAnimBg="0"/>
      <p:bldP spid="190" grpId="0" animBg="1" autoUpdateAnimBg="0"/>
      <p:bldP spid="191" grpId="0" animBg="1"/>
      <p:bldP spid="19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oice_D"/>
          <p:cNvSpPr/>
          <p:nvPr/>
        </p:nvSpPr>
        <p:spPr>
          <a:xfrm>
            <a:off x="9130129" y="3530953"/>
            <a:ext cx="3061871" cy="1240971"/>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rgbClr val="0000FF"/>
                </a:solidFill>
              </a:rPr>
              <a:t>D. </a:t>
            </a:r>
            <a:r>
              <a:rPr lang="en-US" sz="3200" dirty="0" smtClean="0">
                <a:solidFill>
                  <a:schemeClr val="tx1"/>
                </a:solidFill>
              </a:rPr>
              <a:t>AC = DF</a:t>
            </a:r>
            <a:endParaRPr lang="en-US" sz="3200" dirty="0">
              <a:solidFill>
                <a:schemeClr val="tx1"/>
              </a:solidFill>
            </a:endParaRPr>
          </a:p>
        </p:txBody>
      </p:sp>
      <p:sp>
        <p:nvSpPr>
          <p:cNvPr id="5" name="Choice_C"/>
          <p:cNvSpPr/>
          <p:nvPr/>
        </p:nvSpPr>
        <p:spPr>
          <a:xfrm>
            <a:off x="5652145" y="3530953"/>
            <a:ext cx="3050983" cy="1240971"/>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rgbClr val="0000FF"/>
                </a:solidFill>
              </a:rPr>
              <a:t>C. </a:t>
            </a:r>
            <a:r>
              <a:rPr lang="en-US" sz="3200" dirty="0" smtClean="0">
                <a:solidFill>
                  <a:schemeClr val="tx1"/>
                </a:solidFill>
              </a:rPr>
              <a:t>BC = EF</a:t>
            </a:r>
            <a:endParaRPr lang="en-US" sz="3200" dirty="0">
              <a:solidFill>
                <a:schemeClr val="tx1"/>
              </a:solidFill>
            </a:endParaRPr>
          </a:p>
        </p:txBody>
      </p:sp>
      <mc:AlternateContent xmlns:mc="http://schemas.openxmlformats.org/markup-compatibility/2006" xmlns:a14="http://schemas.microsoft.com/office/drawing/2010/main">
        <mc:Choice Requires="a14">
          <p:sp>
            <p:nvSpPr>
              <p:cNvPr id="7" name="Choice_B"/>
              <p:cNvSpPr/>
              <p:nvPr/>
            </p:nvSpPr>
            <p:spPr>
              <a:xfrm>
                <a:off x="2693396" y="3530953"/>
                <a:ext cx="2531748" cy="1240971"/>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rgbClr val="0000FF"/>
                    </a:solidFill>
                  </a:rPr>
                  <a:t>B</a:t>
                </a:r>
                <a:r>
                  <a:rPr lang="en-US" sz="3200" dirty="0" smtClean="0">
                    <a:solidFill>
                      <a:srgbClr val="0000FF"/>
                    </a:solidFill>
                  </a:rPr>
                  <a:t>. </a:t>
                </a:r>
                <a14:m>
                  <m:oMath xmlns:m="http://schemas.openxmlformats.org/officeDocument/2006/math">
                    <m:acc>
                      <m:accPr>
                        <m:chr m:val="̂"/>
                        <m:ctrlPr>
                          <a:rPr lang="en-US" sz="3200" i="1">
                            <a:solidFill>
                              <a:schemeClr val="tx1"/>
                            </a:solidFill>
                            <a:latin typeface="Cambria Math" panose="02040503050406030204" pitchFamily="18" charset="0"/>
                          </a:rPr>
                        </m:ctrlPr>
                      </m:accPr>
                      <m:e>
                        <m:r>
                          <a:rPr lang="en-US" sz="3200" b="0" i="1" smtClean="0">
                            <a:solidFill>
                              <a:schemeClr val="tx1"/>
                            </a:solidFill>
                            <a:latin typeface="Cambria Math" panose="02040503050406030204" pitchFamily="18" charset="0"/>
                          </a:rPr>
                          <m:t>𝐶</m:t>
                        </m:r>
                      </m:e>
                    </m:acc>
                    <m:r>
                      <a:rPr lang="en-US" sz="3200" i="1">
                        <a:solidFill>
                          <a:schemeClr val="tx1"/>
                        </a:solidFill>
                        <a:latin typeface="Cambria Math" panose="02040503050406030204" pitchFamily="18" charset="0"/>
                      </a:rPr>
                      <m:t>=</m:t>
                    </m:r>
                    <m:acc>
                      <m:accPr>
                        <m:chr m:val="̂"/>
                        <m:ctrlPr>
                          <a:rPr lang="en-US" sz="3200" i="1">
                            <a:solidFill>
                              <a:schemeClr val="tx1"/>
                            </a:solidFill>
                            <a:latin typeface="Cambria Math" panose="02040503050406030204" pitchFamily="18" charset="0"/>
                          </a:rPr>
                        </m:ctrlPr>
                      </m:accPr>
                      <m:e>
                        <m:r>
                          <a:rPr lang="en-US" sz="3200" i="1">
                            <a:solidFill>
                              <a:schemeClr val="tx1"/>
                            </a:solidFill>
                            <a:latin typeface="Cambria Math" panose="02040503050406030204" pitchFamily="18" charset="0"/>
                          </a:rPr>
                          <m:t>𝐹</m:t>
                        </m:r>
                      </m:e>
                    </m:acc>
                  </m:oMath>
                </a14:m>
                <a:endParaRPr lang="en-US" sz="3200" dirty="0">
                  <a:solidFill>
                    <a:schemeClr val="tx1"/>
                  </a:solidFill>
                </a:endParaRPr>
              </a:p>
            </p:txBody>
          </p:sp>
        </mc:Choice>
        <mc:Fallback xmlns="">
          <p:sp>
            <p:nvSpPr>
              <p:cNvPr id="7" name="Choice_B"/>
              <p:cNvSpPr>
                <a:spLocks noRot="1" noChangeAspect="1" noMove="1" noResize="1" noEditPoints="1" noAdjustHandles="1" noChangeArrowheads="1" noChangeShapeType="1" noTextEdit="1"/>
              </p:cNvSpPr>
              <p:nvPr/>
            </p:nvSpPr>
            <p:spPr>
              <a:xfrm>
                <a:off x="2693396" y="3530953"/>
                <a:ext cx="2531748" cy="1240971"/>
              </a:xfrm>
              <a:prstGeom prst="hexagon">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hoice_A"/>
              <p:cNvSpPr/>
              <p:nvPr/>
            </p:nvSpPr>
            <p:spPr>
              <a:xfrm>
                <a:off x="1" y="3530953"/>
                <a:ext cx="2432956" cy="1240971"/>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smtClean="0">
                    <a:solidFill>
                      <a:srgbClr val="0000FF"/>
                    </a:solidFill>
                  </a:rPr>
                  <a:t>A. </a:t>
                </a:r>
                <a14:m>
                  <m:oMath xmlns:m="http://schemas.openxmlformats.org/officeDocument/2006/math">
                    <m:acc>
                      <m:accPr>
                        <m:chr m:val="̂"/>
                        <m:ctrlPr>
                          <a:rPr lang="en-US" sz="3200" i="1" smtClean="0">
                            <a:solidFill>
                              <a:schemeClr val="tx1"/>
                            </a:solidFill>
                            <a:latin typeface="Cambria Math" panose="02040503050406030204" pitchFamily="18" charset="0"/>
                          </a:rPr>
                        </m:ctrlPr>
                      </m:accPr>
                      <m:e>
                        <m:r>
                          <a:rPr lang="en-US" sz="3200" b="0" i="1" smtClean="0">
                            <a:solidFill>
                              <a:schemeClr val="tx1"/>
                            </a:solidFill>
                            <a:latin typeface="Cambria Math" panose="02040503050406030204" pitchFamily="18" charset="0"/>
                          </a:rPr>
                          <m:t>𝐵</m:t>
                        </m:r>
                      </m:e>
                    </m:acc>
                    <m:r>
                      <a:rPr lang="en-US" sz="3200" b="0" i="1" smtClean="0">
                        <a:solidFill>
                          <a:schemeClr val="tx1"/>
                        </a:solidFill>
                        <a:latin typeface="Cambria Math" panose="02040503050406030204" pitchFamily="18" charset="0"/>
                      </a:rPr>
                      <m:t>=</m:t>
                    </m:r>
                    <m:acc>
                      <m:accPr>
                        <m:chr m:val="̂"/>
                        <m:ctrlPr>
                          <a:rPr lang="en-US" sz="3200" b="0" i="1" smtClean="0">
                            <a:solidFill>
                              <a:schemeClr val="tx1"/>
                            </a:solidFill>
                            <a:latin typeface="Cambria Math" panose="02040503050406030204" pitchFamily="18" charset="0"/>
                          </a:rPr>
                        </m:ctrlPr>
                      </m:accPr>
                      <m:e>
                        <m:r>
                          <a:rPr lang="en-US" sz="3200" b="0" i="1" smtClean="0">
                            <a:solidFill>
                              <a:schemeClr val="tx1"/>
                            </a:solidFill>
                            <a:latin typeface="Cambria Math" panose="02040503050406030204" pitchFamily="18" charset="0"/>
                          </a:rPr>
                          <m:t>𝐹</m:t>
                        </m:r>
                      </m:e>
                    </m:acc>
                  </m:oMath>
                </a14:m>
                <a:endParaRPr lang="en-US" sz="3200" dirty="0">
                  <a:solidFill>
                    <a:schemeClr val="tx1"/>
                  </a:solidFill>
                </a:endParaRPr>
              </a:p>
            </p:txBody>
          </p:sp>
        </mc:Choice>
        <mc:Fallback xmlns="">
          <p:sp>
            <p:nvSpPr>
              <p:cNvPr id="4" name="Choice_A"/>
              <p:cNvSpPr>
                <a:spLocks noRot="1" noChangeAspect="1" noMove="1" noResize="1" noEditPoints="1" noAdjustHandles="1" noChangeArrowheads="1" noChangeShapeType="1" noTextEdit="1"/>
              </p:cNvSpPr>
              <p:nvPr/>
            </p:nvSpPr>
            <p:spPr>
              <a:xfrm>
                <a:off x="1" y="3530953"/>
                <a:ext cx="2432956" cy="1240971"/>
              </a:xfrm>
              <a:prstGeom prst="hexagon">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Question"/>
              <p:cNvSpPr/>
              <p:nvPr/>
            </p:nvSpPr>
            <p:spPr>
              <a:xfrm>
                <a:off x="0" y="150505"/>
                <a:ext cx="12192000" cy="1727281"/>
              </a:xfrm>
              <a:prstGeom prst="hexagon">
                <a:avLst/>
              </a:prstGeom>
              <a:solidFill>
                <a:schemeClr val="accent1">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rtlCol="0" anchor="ctr">
                <a:noAutofit/>
              </a:bodyPr>
              <a:lstStyle/>
              <a:p>
                <a:r>
                  <a:rPr lang="vi-VN" sz="3600" b="1" dirty="0" smtClean="0">
                    <a:solidFill>
                      <a:srgbClr val="FF0000"/>
                    </a:solidFill>
                    <a:latin typeface="Times New Roman" panose="02020603050405020304" pitchFamily="18" charset="0"/>
                    <a:cs typeface="Times New Roman" panose="02020603050405020304" pitchFamily="18" charset="0"/>
                  </a:rPr>
                  <a:t>Câu </a:t>
                </a:r>
                <a:r>
                  <a:rPr lang="en-US" sz="3600" b="1" dirty="0" smtClean="0">
                    <a:solidFill>
                      <a:srgbClr val="FF0000"/>
                    </a:solidFill>
                    <a:latin typeface="Times New Roman" panose="02020603050405020304" pitchFamily="18" charset="0"/>
                    <a:cs typeface="Times New Roman" panose="02020603050405020304" pitchFamily="18" charset="0"/>
                  </a:rPr>
                  <a:t>20</a:t>
                </a:r>
                <a:r>
                  <a:rPr lang="vi-VN" sz="3600" b="1" dirty="0" smtClean="0">
                    <a:solidFill>
                      <a:srgbClr val="FF0000"/>
                    </a:solidFill>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Cho </a:t>
                </a:r>
                <a:r>
                  <a:rPr lang="el-GR" sz="3600" dirty="0">
                    <a:solidFill>
                      <a:srgbClr val="FF0000"/>
                    </a:solidFill>
                    <a:latin typeface="Times New Roman" panose="02020603050405020304" pitchFamily="18" charset="0"/>
                    <a:cs typeface="Times New Roman" panose="02020603050405020304" pitchFamily="18" charset="0"/>
                  </a:rPr>
                  <a:t>Δ</a:t>
                </a:r>
                <a:r>
                  <a:rPr lang="en-US" sz="3600" dirty="0">
                    <a:solidFill>
                      <a:srgbClr val="FF0000"/>
                    </a:solidFill>
                    <a:latin typeface="Times New Roman" panose="02020603050405020304" pitchFamily="18" charset="0"/>
                    <a:cs typeface="Times New Roman" panose="02020603050405020304" pitchFamily="18" charset="0"/>
                  </a:rPr>
                  <a:t>ABC và </a:t>
                </a:r>
                <a:r>
                  <a:rPr lang="el-GR" sz="3600" dirty="0">
                    <a:solidFill>
                      <a:srgbClr val="FF0000"/>
                    </a:solidFill>
                    <a:latin typeface="Times New Roman" panose="02020603050405020304" pitchFamily="18" charset="0"/>
                    <a:cs typeface="Times New Roman" panose="02020603050405020304" pitchFamily="18" charset="0"/>
                  </a:rPr>
                  <a:t>Δ</a:t>
                </a:r>
                <a:r>
                  <a:rPr lang="en-US" sz="3600" dirty="0">
                    <a:solidFill>
                      <a:srgbClr val="FF0000"/>
                    </a:solidFill>
                    <a:latin typeface="Times New Roman" panose="02020603050405020304" pitchFamily="18" charset="0"/>
                    <a:cs typeface="Times New Roman" panose="02020603050405020304" pitchFamily="18" charset="0"/>
                  </a:rPr>
                  <a:t>DEF có </a:t>
                </a:r>
                <a14:m>
                  <m:oMath xmlns:m="http://schemas.openxmlformats.org/officeDocument/2006/math">
                    <m:acc>
                      <m:accPr>
                        <m:chr m:val="̂"/>
                        <m:ctrlPr>
                          <a:rPr lang="en-US" sz="3600" i="1" smtClean="0">
                            <a:solidFill>
                              <a:schemeClr val="tx1"/>
                            </a:solidFill>
                            <a:latin typeface="Cambria Math" panose="02040503050406030204" pitchFamily="18" charset="0"/>
                            <a:cs typeface="Times New Roman" panose="02020603050405020304" pitchFamily="18" charset="0"/>
                          </a:rPr>
                        </m:ctrlPr>
                      </m:accPr>
                      <m:e>
                        <m:r>
                          <a:rPr lang="en-US" sz="3600" b="0" i="1" smtClean="0">
                            <a:solidFill>
                              <a:schemeClr val="tx1"/>
                            </a:solidFill>
                            <a:latin typeface="Cambria Math" panose="02040503050406030204" pitchFamily="18" charset="0"/>
                            <a:cs typeface="Times New Roman" panose="02020603050405020304" pitchFamily="18" charset="0"/>
                          </a:rPr>
                          <m:t>𝐴</m:t>
                        </m:r>
                      </m:e>
                    </m:acc>
                    <m:r>
                      <a:rPr lang="en-US" sz="3600" b="0" i="1" smtClean="0">
                        <a:solidFill>
                          <a:schemeClr val="tx1"/>
                        </a:solidFill>
                        <a:latin typeface="Cambria Math" panose="02040503050406030204" pitchFamily="18" charset="0"/>
                        <a:cs typeface="Times New Roman" panose="02020603050405020304" pitchFamily="18" charset="0"/>
                      </a:rPr>
                      <m:t>=</m:t>
                    </m:r>
                    <m:acc>
                      <m:accPr>
                        <m:chr m:val="̂"/>
                        <m:ctrlPr>
                          <a:rPr lang="en-US" sz="3600" i="1" smtClean="0">
                            <a:solidFill>
                              <a:schemeClr val="tx1"/>
                            </a:solidFill>
                            <a:latin typeface="Cambria Math" panose="02040503050406030204" pitchFamily="18" charset="0"/>
                            <a:cs typeface="Times New Roman" panose="02020603050405020304" pitchFamily="18" charset="0"/>
                          </a:rPr>
                        </m:ctrlPr>
                      </m:accPr>
                      <m:e>
                        <m:r>
                          <a:rPr lang="en-US" sz="3600" b="0" i="1" smtClean="0">
                            <a:solidFill>
                              <a:schemeClr val="tx1"/>
                            </a:solidFill>
                            <a:latin typeface="Cambria Math" panose="02040503050406030204" pitchFamily="18" charset="0"/>
                            <a:cs typeface="Times New Roman" panose="02020603050405020304" pitchFamily="18" charset="0"/>
                          </a:rPr>
                          <m:t>𝐷</m:t>
                        </m:r>
                      </m:e>
                    </m:acc>
                  </m:oMath>
                </a14:m>
                <a:r>
                  <a:rPr lang="en-US" sz="3600" dirty="0" smtClean="0">
                    <a:solidFill>
                      <a:schemeClr val="tx1"/>
                    </a:solidFill>
                    <a:latin typeface="Times New Roman" panose="02020603050405020304" pitchFamily="18" charset="0"/>
                    <a:cs typeface="Times New Roman" panose="02020603050405020304" pitchFamily="18" charset="0"/>
                  </a:rPr>
                  <a:t>, AB = </a:t>
                </a:r>
                <a:r>
                  <a:rPr lang="en-US" sz="3600" dirty="0">
                    <a:solidFill>
                      <a:schemeClr val="tx1"/>
                    </a:solidFill>
                    <a:latin typeface="Times New Roman" panose="02020603050405020304" pitchFamily="18" charset="0"/>
                    <a:cs typeface="Times New Roman" panose="02020603050405020304" pitchFamily="18" charset="0"/>
                  </a:rPr>
                  <a:t>DE</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Để</a:t>
                </a:r>
                <a:r>
                  <a:rPr lang="en-US" sz="3600" dirty="0">
                    <a:solidFill>
                      <a:srgbClr val="FF0000"/>
                    </a:solidFill>
                    <a:latin typeface="Times New Roman" panose="02020603050405020304" pitchFamily="18" charset="0"/>
                    <a:cs typeface="Times New Roman" panose="02020603050405020304" pitchFamily="18" charset="0"/>
                  </a:rPr>
                  <a:t> </a:t>
                </a:r>
                <a:r>
                  <a:rPr lang="el-GR" sz="3600" b="1" dirty="0">
                    <a:solidFill>
                      <a:schemeClr val="tx1"/>
                    </a:solidFill>
                    <a:latin typeface="Times New Roman" panose="02020603050405020304" pitchFamily="18" charset="0"/>
                    <a:cs typeface="Times New Roman" panose="02020603050405020304" pitchFamily="18" charset="0"/>
                  </a:rPr>
                  <a:t>Δ</a:t>
                </a:r>
                <a:r>
                  <a:rPr lang="en-US" sz="3600" b="1" dirty="0">
                    <a:solidFill>
                      <a:schemeClr val="tx1"/>
                    </a:solidFill>
                    <a:latin typeface="Times New Roman" panose="02020603050405020304" pitchFamily="18" charset="0"/>
                    <a:cs typeface="Times New Roman" panose="02020603050405020304" pitchFamily="18" charset="0"/>
                  </a:rPr>
                  <a:t>ABC = </a:t>
                </a:r>
                <a:r>
                  <a:rPr lang="el-GR" sz="3600" b="1" dirty="0">
                    <a:solidFill>
                      <a:schemeClr val="tx1"/>
                    </a:solidFill>
                    <a:latin typeface="Times New Roman" panose="02020603050405020304" pitchFamily="18" charset="0"/>
                    <a:cs typeface="Times New Roman" panose="02020603050405020304" pitchFamily="18" charset="0"/>
                  </a:rPr>
                  <a:t>Δ</a:t>
                </a:r>
                <a:r>
                  <a:rPr lang="en-US" sz="3600" b="1" dirty="0">
                    <a:solidFill>
                      <a:schemeClr val="tx1"/>
                    </a:solidFill>
                    <a:latin typeface="Times New Roman" panose="02020603050405020304" pitchFamily="18" charset="0"/>
                    <a:cs typeface="Times New Roman" panose="02020603050405020304" pitchFamily="18" charset="0"/>
                  </a:rPr>
                  <a:t>DEF </a:t>
                </a:r>
                <a:r>
                  <a:rPr lang="en-US" sz="3600" dirty="0" err="1">
                    <a:solidFill>
                      <a:srgbClr val="FF0000"/>
                    </a:solidFill>
                    <a:latin typeface="Times New Roman" panose="02020603050405020304" pitchFamily="18" charset="0"/>
                    <a:cs typeface="Times New Roman" panose="02020603050405020304" pitchFamily="18" charset="0"/>
                  </a:rPr>
                  <a:t>cần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thêm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điều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kiện</a:t>
                </a:r>
                <a:r>
                  <a:rPr lang="en-US" sz="3600" dirty="0">
                    <a:solidFill>
                      <a:srgbClr val="FF0000"/>
                    </a:solidFill>
                    <a:latin typeface="Times New Roman" panose="02020603050405020304" pitchFamily="18" charset="0"/>
                    <a:cs typeface="Times New Roman" panose="02020603050405020304" pitchFamily="18" charset="0"/>
                  </a:rPr>
                  <a:t> :</a:t>
                </a:r>
              </a:p>
            </p:txBody>
          </p:sp>
        </mc:Choice>
        <mc:Fallback xmlns="">
          <p:sp>
            <p:nvSpPr>
              <p:cNvPr id="8" name="Question"/>
              <p:cNvSpPr>
                <a:spLocks noRot="1" noChangeAspect="1" noMove="1" noResize="1" noEditPoints="1" noAdjustHandles="1" noChangeArrowheads="1" noChangeShapeType="1" noTextEdit="1"/>
              </p:cNvSpPr>
              <p:nvPr/>
            </p:nvSpPr>
            <p:spPr>
              <a:xfrm>
                <a:off x="0" y="150505"/>
                <a:ext cx="12192000" cy="1727281"/>
              </a:xfrm>
              <a:prstGeom prst="hexagon">
                <a:avLst/>
              </a:prstGeom>
              <a:blipFill>
                <a:blip r:embed="rId7"/>
                <a:stretch>
                  <a:fillRect/>
                </a:stretch>
              </a:blipFill>
              <a:ln>
                <a:noFill/>
              </a:ln>
            </p:spPr>
            <p:txBody>
              <a:bodyPr/>
              <a:lstStyle/>
              <a:p>
                <a:r>
                  <a:rPr lang="en-US">
                    <a:noFill/>
                  </a:rPr>
                  <a:t> </a:t>
                </a:r>
              </a:p>
            </p:txBody>
          </p:sp>
        </mc:Fallback>
      </mc:AlternateContent>
      <p:sp>
        <p:nvSpPr>
          <p:cNvPr id="180" name="Rectangle: Rounded Corners 174">
            <a:extLst>
              <a:ext uri="{FF2B5EF4-FFF2-40B4-BE49-F238E27FC236}">
                <a16:creationId xmlns:a16="http://schemas.microsoft.com/office/drawing/2014/main" id="{52691D40-8C0E-4667-A610-1C54EA7D9EE2}"/>
              </a:ext>
            </a:extLst>
          </p:cNvPr>
          <p:cNvSpPr/>
          <p:nvPr/>
        </p:nvSpPr>
        <p:spPr>
          <a:xfrm>
            <a:off x="4987485" y="543859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10</a:t>
            </a:r>
          </a:p>
        </p:txBody>
      </p:sp>
      <p:sp>
        <p:nvSpPr>
          <p:cNvPr id="181" name="Rectangle: Rounded Corners 175">
            <a:extLst>
              <a:ext uri="{FF2B5EF4-FFF2-40B4-BE49-F238E27FC236}">
                <a16:creationId xmlns:a16="http://schemas.microsoft.com/office/drawing/2014/main" id="{93E9F58F-BEA1-46C8-883A-2E2D092369EB}"/>
              </a:ext>
            </a:extLst>
          </p:cNvPr>
          <p:cNvSpPr/>
          <p:nvPr/>
        </p:nvSpPr>
        <p:spPr>
          <a:xfrm>
            <a:off x="5001373" y="54483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09</a:t>
            </a:r>
          </a:p>
        </p:txBody>
      </p:sp>
      <p:sp>
        <p:nvSpPr>
          <p:cNvPr id="182" name="Rectangle: Rounded Corners 176">
            <a:extLst>
              <a:ext uri="{FF2B5EF4-FFF2-40B4-BE49-F238E27FC236}">
                <a16:creationId xmlns:a16="http://schemas.microsoft.com/office/drawing/2014/main" id="{23D056EC-DD40-48B3-8FE2-2B7113C71C14}"/>
              </a:ext>
            </a:extLst>
          </p:cNvPr>
          <p:cNvSpPr/>
          <p:nvPr/>
        </p:nvSpPr>
        <p:spPr>
          <a:xfrm>
            <a:off x="5047786" y="546785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08</a:t>
            </a:r>
          </a:p>
        </p:txBody>
      </p:sp>
      <p:sp>
        <p:nvSpPr>
          <p:cNvPr id="183" name="Rectangle: Rounded Corners 177">
            <a:extLst>
              <a:ext uri="{FF2B5EF4-FFF2-40B4-BE49-F238E27FC236}">
                <a16:creationId xmlns:a16="http://schemas.microsoft.com/office/drawing/2014/main" id="{90370E08-2678-4A2F-B297-15FB23DDD29B}"/>
              </a:ext>
            </a:extLst>
          </p:cNvPr>
          <p:cNvSpPr/>
          <p:nvPr/>
        </p:nvSpPr>
        <p:spPr>
          <a:xfrm>
            <a:off x="4999014" y="544834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07</a:t>
            </a:r>
          </a:p>
        </p:txBody>
      </p:sp>
      <p:sp>
        <p:nvSpPr>
          <p:cNvPr id="184" name="Rectangle: Rounded Corners 178">
            <a:extLst>
              <a:ext uri="{FF2B5EF4-FFF2-40B4-BE49-F238E27FC236}">
                <a16:creationId xmlns:a16="http://schemas.microsoft.com/office/drawing/2014/main" id="{68B8FE45-45C7-4981-AAA5-E349D81F3027}"/>
              </a:ext>
            </a:extLst>
          </p:cNvPr>
          <p:cNvSpPr/>
          <p:nvPr/>
        </p:nvSpPr>
        <p:spPr>
          <a:xfrm>
            <a:off x="4950844" y="542883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06</a:t>
            </a:r>
          </a:p>
        </p:txBody>
      </p:sp>
      <p:sp>
        <p:nvSpPr>
          <p:cNvPr id="185" name="Rectangle: Rounded Corners 179">
            <a:extLst>
              <a:ext uri="{FF2B5EF4-FFF2-40B4-BE49-F238E27FC236}">
                <a16:creationId xmlns:a16="http://schemas.microsoft.com/office/drawing/2014/main" id="{3F153729-FDBD-4EB4-AE34-FE8FDA2B9D22}"/>
              </a:ext>
            </a:extLst>
          </p:cNvPr>
          <p:cNvSpPr/>
          <p:nvPr/>
        </p:nvSpPr>
        <p:spPr>
          <a:xfrm>
            <a:off x="5004026" y="542883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05</a:t>
            </a:r>
          </a:p>
        </p:txBody>
      </p:sp>
      <p:sp>
        <p:nvSpPr>
          <p:cNvPr id="186" name="Rectangle: Rounded Corners 180">
            <a:extLst>
              <a:ext uri="{FF2B5EF4-FFF2-40B4-BE49-F238E27FC236}">
                <a16:creationId xmlns:a16="http://schemas.microsoft.com/office/drawing/2014/main" id="{C504947B-95BA-4E4E-806B-E6908ED53E70}"/>
              </a:ext>
            </a:extLst>
          </p:cNvPr>
          <p:cNvSpPr/>
          <p:nvPr/>
        </p:nvSpPr>
        <p:spPr>
          <a:xfrm>
            <a:off x="5040667" y="5438594"/>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04</a:t>
            </a:r>
          </a:p>
        </p:txBody>
      </p:sp>
      <p:sp>
        <p:nvSpPr>
          <p:cNvPr id="187" name="Rectangle: Rounded Corners 181">
            <a:extLst>
              <a:ext uri="{FF2B5EF4-FFF2-40B4-BE49-F238E27FC236}">
                <a16:creationId xmlns:a16="http://schemas.microsoft.com/office/drawing/2014/main" id="{FA2AE9AA-DF6C-4198-8070-BE28C33BC93B}"/>
              </a:ext>
            </a:extLst>
          </p:cNvPr>
          <p:cNvSpPr/>
          <p:nvPr/>
        </p:nvSpPr>
        <p:spPr>
          <a:xfrm>
            <a:off x="5015040" y="5448346"/>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03</a:t>
            </a:r>
          </a:p>
        </p:txBody>
      </p:sp>
      <p:sp>
        <p:nvSpPr>
          <p:cNvPr id="188" name="Rectangle: Rounded Corners 182">
            <a:extLst>
              <a:ext uri="{FF2B5EF4-FFF2-40B4-BE49-F238E27FC236}">
                <a16:creationId xmlns:a16="http://schemas.microsoft.com/office/drawing/2014/main" id="{5574E918-FCCF-4F5A-8338-F0195D48D322}"/>
              </a:ext>
            </a:extLst>
          </p:cNvPr>
          <p:cNvSpPr/>
          <p:nvPr/>
        </p:nvSpPr>
        <p:spPr>
          <a:xfrm>
            <a:off x="5012447" y="5428833"/>
            <a:ext cx="2212295"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02</a:t>
            </a:r>
          </a:p>
        </p:txBody>
      </p:sp>
      <p:sp>
        <p:nvSpPr>
          <p:cNvPr id="189" name="Rectangle: Rounded Corners 183">
            <a:extLst>
              <a:ext uri="{FF2B5EF4-FFF2-40B4-BE49-F238E27FC236}">
                <a16:creationId xmlns:a16="http://schemas.microsoft.com/office/drawing/2014/main" id="{84498586-260B-44AC-9119-279CD8106F7A}"/>
              </a:ext>
            </a:extLst>
          </p:cNvPr>
          <p:cNvSpPr/>
          <p:nvPr/>
        </p:nvSpPr>
        <p:spPr>
          <a:xfrm>
            <a:off x="5017633" y="5438592"/>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01</a:t>
            </a:r>
          </a:p>
        </p:txBody>
      </p:sp>
      <p:sp>
        <p:nvSpPr>
          <p:cNvPr id="190" name="Rectangle: Rounded Corners 184">
            <a:extLst>
              <a:ext uri="{FF2B5EF4-FFF2-40B4-BE49-F238E27FC236}">
                <a16:creationId xmlns:a16="http://schemas.microsoft.com/office/drawing/2014/main" id="{07059D34-D489-4C48-9C01-029A2E8240D4}"/>
              </a:ext>
            </a:extLst>
          </p:cNvPr>
          <p:cNvSpPr/>
          <p:nvPr/>
        </p:nvSpPr>
        <p:spPr>
          <a:xfrm>
            <a:off x="5027853" y="5448345"/>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00</a:t>
            </a:r>
          </a:p>
        </p:txBody>
      </p:sp>
      <p:sp>
        <p:nvSpPr>
          <p:cNvPr id="191" name="Rectangle: Rounded Corners 186">
            <a:extLst>
              <a:ext uri="{FF2B5EF4-FFF2-40B4-BE49-F238E27FC236}">
                <a16:creationId xmlns:a16="http://schemas.microsoft.com/office/drawing/2014/main" id="{09BD8570-F3EE-4550-91DC-3636FF64E440}"/>
              </a:ext>
            </a:extLst>
          </p:cNvPr>
          <p:cNvSpPr/>
          <p:nvPr/>
        </p:nvSpPr>
        <p:spPr>
          <a:xfrm>
            <a:off x="5004535" y="5438584"/>
            <a:ext cx="2339261"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HẾT GIỜ</a:t>
            </a:r>
          </a:p>
        </p:txBody>
      </p:sp>
      <p:sp>
        <p:nvSpPr>
          <p:cNvPr id="19" name="Choice_C"/>
          <p:cNvSpPr/>
          <p:nvPr/>
        </p:nvSpPr>
        <p:spPr>
          <a:xfrm>
            <a:off x="9130129" y="3530952"/>
            <a:ext cx="3061871" cy="1240971"/>
          </a:xfrm>
          <a:prstGeom prst="hexagon">
            <a:avLst/>
          </a:prstGeom>
          <a:solidFill>
            <a:srgbClr val="FF66FF"/>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b="1" dirty="0">
                <a:solidFill>
                  <a:srgbClr val="0000FF"/>
                </a:solidFill>
              </a:rPr>
              <a:t>D. </a:t>
            </a:r>
            <a:r>
              <a:rPr lang="en-US" sz="3200" dirty="0">
                <a:solidFill>
                  <a:schemeClr val="tx1"/>
                </a:solidFill>
              </a:rPr>
              <a:t>AC = DF</a:t>
            </a:r>
          </a:p>
        </p:txBody>
      </p:sp>
    </p:spTree>
    <p:extLst>
      <p:ext uri="{BB962C8B-B14F-4D97-AF65-F5344CB8AC3E}">
        <p14:creationId xmlns:p14="http://schemas.microsoft.com/office/powerpoint/2010/main" val="25113053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999"/>
                                          </p:stCondLst>
                                        </p:cTn>
                                        <p:tgtEl>
                                          <p:spTgt spid="180"/>
                                        </p:tgtEl>
                                        <p:attrNameLst>
                                          <p:attrName>style.visibility</p:attrName>
                                        </p:attrNameLst>
                                      </p:cBhvr>
                                      <p:to>
                                        <p:strVal val="visible"/>
                                      </p:to>
                                    </p:set>
                                  </p:childTnLst>
                                </p:cTn>
                              </p:par>
                            </p:childTnLst>
                          </p:cTn>
                        </p:par>
                        <p:par>
                          <p:cTn id="32" fill="hold">
                            <p:stCondLst>
                              <p:cond delay="1000"/>
                            </p:stCondLst>
                            <p:childTnLst>
                              <p:par>
                                <p:cTn id="33" presetID="1" presetClass="entr" presetSubtype="0" fill="hold" grpId="0" nodeType="afterEffect">
                                  <p:stCondLst>
                                    <p:cond delay="1000"/>
                                  </p:stCondLst>
                                  <p:childTnLst>
                                    <p:set>
                                      <p:cBhvr>
                                        <p:cTn id="34" dur="1" fill="hold">
                                          <p:stCondLst>
                                            <p:cond delay="9"/>
                                          </p:stCondLst>
                                        </p:cTn>
                                        <p:tgtEl>
                                          <p:spTgt spid="181"/>
                                        </p:tgtEl>
                                        <p:attrNameLst>
                                          <p:attrName>style.visibility</p:attrName>
                                        </p:attrNameLst>
                                      </p:cBhvr>
                                      <p:to>
                                        <p:strVal val="visible"/>
                                      </p:to>
                                    </p:set>
                                  </p:childTnLst>
                                </p:cTn>
                              </p:par>
                            </p:childTnLst>
                          </p:cTn>
                        </p:par>
                        <p:par>
                          <p:cTn id="35" fill="hold">
                            <p:stCondLst>
                              <p:cond delay="2010"/>
                            </p:stCondLst>
                            <p:childTnLst>
                              <p:par>
                                <p:cTn id="36" presetID="1" presetClass="entr" presetSubtype="0" fill="hold" grpId="0" nodeType="afterEffect">
                                  <p:stCondLst>
                                    <p:cond delay="1000"/>
                                  </p:stCondLst>
                                  <p:childTnLst>
                                    <p:set>
                                      <p:cBhvr>
                                        <p:cTn id="37" dur="1" fill="hold">
                                          <p:stCondLst>
                                            <p:cond delay="9"/>
                                          </p:stCondLst>
                                        </p:cTn>
                                        <p:tgtEl>
                                          <p:spTgt spid="182"/>
                                        </p:tgtEl>
                                        <p:attrNameLst>
                                          <p:attrName>style.visibility</p:attrName>
                                        </p:attrNameLst>
                                      </p:cBhvr>
                                      <p:to>
                                        <p:strVal val="visible"/>
                                      </p:to>
                                    </p:set>
                                  </p:childTnLst>
                                </p:cTn>
                              </p:par>
                            </p:childTnLst>
                          </p:cTn>
                        </p:par>
                        <p:par>
                          <p:cTn id="38" fill="hold">
                            <p:stCondLst>
                              <p:cond delay="3020"/>
                            </p:stCondLst>
                            <p:childTnLst>
                              <p:par>
                                <p:cTn id="39" presetID="1" presetClass="entr" presetSubtype="0" fill="hold" grpId="0" nodeType="afterEffect">
                                  <p:stCondLst>
                                    <p:cond delay="1000"/>
                                  </p:stCondLst>
                                  <p:childTnLst>
                                    <p:set>
                                      <p:cBhvr>
                                        <p:cTn id="40" dur="1" fill="hold">
                                          <p:stCondLst>
                                            <p:cond delay="9"/>
                                          </p:stCondLst>
                                        </p:cTn>
                                        <p:tgtEl>
                                          <p:spTgt spid="183"/>
                                        </p:tgtEl>
                                        <p:attrNameLst>
                                          <p:attrName>style.visibility</p:attrName>
                                        </p:attrNameLst>
                                      </p:cBhvr>
                                      <p:to>
                                        <p:strVal val="visible"/>
                                      </p:to>
                                    </p:set>
                                  </p:childTnLst>
                                </p:cTn>
                              </p:par>
                            </p:childTnLst>
                          </p:cTn>
                        </p:par>
                        <p:par>
                          <p:cTn id="41" fill="hold">
                            <p:stCondLst>
                              <p:cond delay="4030"/>
                            </p:stCondLst>
                            <p:childTnLst>
                              <p:par>
                                <p:cTn id="42" presetID="1" presetClass="entr" presetSubtype="0" fill="hold" grpId="0" nodeType="afterEffect">
                                  <p:stCondLst>
                                    <p:cond delay="1000"/>
                                  </p:stCondLst>
                                  <p:childTnLst>
                                    <p:set>
                                      <p:cBhvr>
                                        <p:cTn id="43" dur="1" fill="hold">
                                          <p:stCondLst>
                                            <p:cond delay="9"/>
                                          </p:stCondLst>
                                        </p:cTn>
                                        <p:tgtEl>
                                          <p:spTgt spid="184"/>
                                        </p:tgtEl>
                                        <p:attrNameLst>
                                          <p:attrName>style.visibility</p:attrName>
                                        </p:attrNameLst>
                                      </p:cBhvr>
                                      <p:to>
                                        <p:strVal val="visible"/>
                                      </p:to>
                                    </p:set>
                                  </p:childTnLst>
                                </p:cTn>
                              </p:par>
                            </p:childTnLst>
                          </p:cTn>
                        </p:par>
                        <p:par>
                          <p:cTn id="44" fill="hold">
                            <p:stCondLst>
                              <p:cond delay="5040"/>
                            </p:stCondLst>
                            <p:childTnLst>
                              <p:par>
                                <p:cTn id="45" presetID="1" presetClass="entr" presetSubtype="0" fill="hold" grpId="0" nodeType="afterEffect">
                                  <p:stCondLst>
                                    <p:cond delay="1000"/>
                                  </p:stCondLst>
                                  <p:childTnLst>
                                    <p:set>
                                      <p:cBhvr>
                                        <p:cTn id="46" dur="1" fill="hold">
                                          <p:stCondLst>
                                            <p:cond delay="9"/>
                                          </p:stCondLst>
                                        </p:cTn>
                                        <p:tgtEl>
                                          <p:spTgt spid="185"/>
                                        </p:tgtEl>
                                        <p:attrNameLst>
                                          <p:attrName>style.visibility</p:attrName>
                                        </p:attrNameLst>
                                      </p:cBhvr>
                                      <p:to>
                                        <p:strVal val="visible"/>
                                      </p:to>
                                    </p:set>
                                  </p:childTnLst>
                                </p:cTn>
                              </p:par>
                            </p:childTnLst>
                          </p:cTn>
                        </p:par>
                        <p:par>
                          <p:cTn id="47" fill="hold">
                            <p:stCondLst>
                              <p:cond delay="6050"/>
                            </p:stCondLst>
                            <p:childTnLst>
                              <p:par>
                                <p:cTn id="48" presetID="1" presetClass="entr" presetSubtype="0" fill="hold" grpId="0" nodeType="afterEffect">
                                  <p:stCondLst>
                                    <p:cond delay="1000"/>
                                  </p:stCondLst>
                                  <p:childTnLst>
                                    <p:set>
                                      <p:cBhvr>
                                        <p:cTn id="49" dur="1" fill="hold">
                                          <p:stCondLst>
                                            <p:cond delay="9"/>
                                          </p:stCondLst>
                                        </p:cTn>
                                        <p:tgtEl>
                                          <p:spTgt spid="186"/>
                                        </p:tgtEl>
                                        <p:attrNameLst>
                                          <p:attrName>style.visibility</p:attrName>
                                        </p:attrNameLst>
                                      </p:cBhvr>
                                      <p:to>
                                        <p:strVal val="visible"/>
                                      </p:to>
                                    </p:set>
                                  </p:childTnLst>
                                </p:cTn>
                              </p:par>
                            </p:childTnLst>
                          </p:cTn>
                        </p:par>
                        <p:par>
                          <p:cTn id="50" fill="hold">
                            <p:stCondLst>
                              <p:cond delay="7060"/>
                            </p:stCondLst>
                            <p:childTnLst>
                              <p:par>
                                <p:cTn id="51" presetID="1" presetClass="entr" presetSubtype="0" fill="hold" grpId="0" nodeType="afterEffect">
                                  <p:stCondLst>
                                    <p:cond delay="1000"/>
                                  </p:stCondLst>
                                  <p:childTnLst>
                                    <p:set>
                                      <p:cBhvr>
                                        <p:cTn id="52" dur="1" fill="hold">
                                          <p:stCondLst>
                                            <p:cond delay="9"/>
                                          </p:stCondLst>
                                        </p:cTn>
                                        <p:tgtEl>
                                          <p:spTgt spid="187"/>
                                        </p:tgtEl>
                                        <p:attrNameLst>
                                          <p:attrName>style.visibility</p:attrName>
                                        </p:attrNameLst>
                                      </p:cBhvr>
                                      <p:to>
                                        <p:strVal val="visible"/>
                                      </p:to>
                                    </p:set>
                                  </p:childTnLst>
                                </p:cTn>
                              </p:par>
                            </p:childTnLst>
                          </p:cTn>
                        </p:par>
                        <p:par>
                          <p:cTn id="53" fill="hold">
                            <p:stCondLst>
                              <p:cond delay="8070"/>
                            </p:stCondLst>
                            <p:childTnLst>
                              <p:par>
                                <p:cTn id="54" presetID="1" presetClass="entr" presetSubtype="0" fill="hold" grpId="0" nodeType="afterEffect">
                                  <p:stCondLst>
                                    <p:cond delay="1000"/>
                                  </p:stCondLst>
                                  <p:childTnLst>
                                    <p:set>
                                      <p:cBhvr>
                                        <p:cTn id="55" dur="1" fill="hold">
                                          <p:stCondLst>
                                            <p:cond delay="9"/>
                                          </p:stCondLst>
                                        </p:cTn>
                                        <p:tgtEl>
                                          <p:spTgt spid="188"/>
                                        </p:tgtEl>
                                        <p:attrNameLst>
                                          <p:attrName>style.visibility</p:attrName>
                                        </p:attrNameLst>
                                      </p:cBhvr>
                                      <p:to>
                                        <p:strVal val="visible"/>
                                      </p:to>
                                    </p:set>
                                  </p:childTnLst>
                                </p:cTn>
                              </p:par>
                            </p:childTnLst>
                          </p:cTn>
                        </p:par>
                        <p:par>
                          <p:cTn id="56" fill="hold">
                            <p:stCondLst>
                              <p:cond delay="9080"/>
                            </p:stCondLst>
                            <p:childTnLst>
                              <p:par>
                                <p:cTn id="57" presetID="1" presetClass="entr" presetSubtype="0" fill="hold" grpId="0" nodeType="afterEffect">
                                  <p:stCondLst>
                                    <p:cond delay="1000"/>
                                  </p:stCondLst>
                                  <p:childTnLst>
                                    <p:set>
                                      <p:cBhvr>
                                        <p:cTn id="58" dur="1" fill="hold">
                                          <p:stCondLst>
                                            <p:cond delay="499"/>
                                          </p:stCondLst>
                                        </p:cTn>
                                        <p:tgtEl>
                                          <p:spTgt spid="189"/>
                                        </p:tgtEl>
                                        <p:attrNameLst>
                                          <p:attrName>style.visibility</p:attrName>
                                        </p:attrNameLst>
                                      </p:cBhvr>
                                      <p:to>
                                        <p:strVal val="visible"/>
                                      </p:to>
                                    </p:set>
                                  </p:childTnLst>
                                </p:cTn>
                              </p:par>
                            </p:childTnLst>
                          </p:cTn>
                        </p:par>
                        <p:par>
                          <p:cTn id="59" fill="hold">
                            <p:stCondLst>
                              <p:cond delay="10580"/>
                            </p:stCondLst>
                            <p:childTnLst>
                              <p:par>
                                <p:cTn id="60" presetID="1" presetClass="entr" presetSubtype="0" fill="hold" grpId="0" nodeType="afterEffect">
                                  <p:stCondLst>
                                    <p:cond delay="1000"/>
                                  </p:stCondLst>
                                  <p:childTnLst>
                                    <p:set>
                                      <p:cBhvr>
                                        <p:cTn id="61" dur="1" fill="hold">
                                          <p:stCondLst>
                                            <p:cond delay="9"/>
                                          </p:stCondLst>
                                        </p:cTn>
                                        <p:tgtEl>
                                          <p:spTgt spid="190"/>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par>
                          <p:cTn id="62" fill="hold">
                            <p:stCondLst>
                              <p:cond delay="11590"/>
                            </p:stCondLst>
                            <p:childTnLst>
                              <p:par>
                                <p:cTn id="63" presetID="1" presetClass="entr" presetSubtype="0" fill="hold" grpId="0" nodeType="afterEffect">
                                  <p:stCondLst>
                                    <p:cond delay="1000"/>
                                  </p:stCondLst>
                                  <p:childTnLst>
                                    <p:set>
                                      <p:cBhvr>
                                        <p:cTn id="64" dur="1" fill="hold">
                                          <p:stCondLst>
                                            <p:cond delay="9"/>
                                          </p:stCondLst>
                                        </p:cTn>
                                        <p:tgtEl>
                                          <p:spTgt spid="191"/>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alarm clock.wav"/>
                                        </p:tgtEl>
                                      </p:cMediaNode>
                                    </p:audio>
                                  </p:sub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9"/>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4" grpId="0" animBg="1"/>
      <p:bldP spid="8" grpId="0" animBg="1" autoUpdateAnimBg="0"/>
      <p:bldP spid="180" grpId="0" animBg="1" autoUpdateAnimBg="0"/>
      <p:bldP spid="181" grpId="0" animBg="1" autoUpdateAnimBg="0"/>
      <p:bldP spid="182" grpId="0" animBg="1" autoUpdateAnimBg="0"/>
      <p:bldP spid="183" grpId="0" animBg="1" autoUpdateAnimBg="0"/>
      <p:bldP spid="184" grpId="0" animBg="1" autoUpdateAnimBg="0"/>
      <p:bldP spid="185" grpId="0" animBg="1" autoUpdateAnimBg="0"/>
      <p:bldP spid="186" grpId="0" animBg="1" autoUpdateAnimBg="0"/>
      <p:bldP spid="187" grpId="0" animBg="1" autoUpdateAnimBg="0"/>
      <p:bldP spid="188" grpId="0" animBg="1" autoUpdateAnimBg="0"/>
      <p:bldP spid="189" grpId="0" animBg="1" autoUpdateAnimBg="0"/>
      <p:bldP spid="190" grpId="0" animBg="1" autoUpdateAnimBg="0"/>
      <p:bldP spid="191"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1" name="Rectangle 30"/>
              <p:cNvSpPr/>
              <p:nvPr/>
            </p:nvSpPr>
            <p:spPr>
              <a:xfrm>
                <a:off x="1465006" y="2138036"/>
                <a:ext cx="9350477" cy="3059299"/>
              </a:xfrm>
              <a:prstGeom prst="rect">
                <a:avLst/>
              </a:prstGeom>
            </p:spPr>
            <p:txBody>
              <a:bodyPr wrap="square">
                <a:spAutoFit/>
              </a:bodyPr>
              <a:lstStyle/>
              <a:p>
                <a:r>
                  <a:rPr lang="en-US" sz="2400" dirty="0" smtClean="0">
                    <a:solidFill>
                      <a:schemeClr val="bg1"/>
                    </a:solidFill>
                    <a:latin typeface="Times New Roman" panose="02020603050405020304" pitchFamily="18" charset="0"/>
                    <a:cs typeface="Times New Roman" panose="02020603050405020304" pitchFamily="18" charset="0"/>
                  </a:rPr>
                  <a:t>Cho tam </a:t>
                </a:r>
                <a:r>
                  <a:rPr lang="en-US" sz="2400" dirty="0" err="1">
                    <a:solidFill>
                      <a:schemeClr val="bg1"/>
                    </a:solidFill>
                    <a:latin typeface="Times New Roman" panose="02020603050405020304" pitchFamily="18" charset="0"/>
                    <a:cs typeface="Times New Roman" panose="02020603050405020304" pitchFamily="18" charset="0"/>
                  </a:rPr>
                  <a:t>giác</a:t>
                </a:r>
                <a:r>
                  <a:rPr lang="en-US" sz="2400" dirty="0">
                    <a:solidFill>
                      <a:schemeClr val="bg1"/>
                    </a:solidFill>
                    <a:latin typeface="Times New Roman" panose="02020603050405020304" pitchFamily="18" charset="0"/>
                    <a:cs typeface="Times New Roman" panose="02020603050405020304" pitchFamily="18" charset="0"/>
                  </a:rPr>
                  <a:t> ABC </a:t>
                </a:r>
                <a:r>
                  <a:rPr lang="en-US" sz="2400" dirty="0" err="1">
                    <a:solidFill>
                      <a:schemeClr val="bg1"/>
                    </a:solidFill>
                    <a:latin typeface="Times New Roman" panose="02020603050405020304" pitchFamily="18" charset="0"/>
                    <a:cs typeface="Times New Roman" panose="02020603050405020304" pitchFamily="18" charset="0"/>
                  </a:rPr>
                  <a:t>cân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tại</a:t>
                </a:r>
                <a:r>
                  <a:rPr lang="en-US" sz="2400" dirty="0">
                    <a:solidFill>
                      <a:schemeClr val="bg1"/>
                    </a:solidFill>
                    <a:latin typeface="Times New Roman" panose="02020603050405020304" pitchFamily="18" charset="0"/>
                    <a:cs typeface="Times New Roman" panose="02020603050405020304" pitchFamily="18" charset="0"/>
                  </a:rPr>
                  <a:t> A. </a:t>
                </a:r>
                <a:r>
                  <a:rPr lang="en-US" sz="2400" dirty="0" err="1">
                    <a:solidFill>
                      <a:schemeClr val="bg1"/>
                    </a:solidFill>
                    <a:latin typeface="Times New Roman" panose="02020603050405020304" pitchFamily="18" charset="0"/>
                    <a:cs typeface="Times New Roman" panose="02020603050405020304" pitchFamily="18" charset="0"/>
                  </a:rPr>
                  <a:t>Trên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tia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đối</a:t>
                </a:r>
                <a:r>
                  <a:rPr lang="en-US" sz="2400" dirty="0">
                    <a:solidFill>
                      <a:schemeClr val="bg1"/>
                    </a:solidFill>
                    <a:latin typeface="Times New Roman" panose="02020603050405020304" pitchFamily="18" charset="0"/>
                    <a:cs typeface="Times New Roman" panose="02020603050405020304" pitchFamily="18" charset="0"/>
                  </a:rPr>
                  <a:t> của </a:t>
                </a:r>
                <a:r>
                  <a:rPr lang="en-US" sz="2400" dirty="0" err="1">
                    <a:solidFill>
                      <a:schemeClr val="bg1"/>
                    </a:solidFill>
                    <a:latin typeface="Times New Roman" panose="02020603050405020304" pitchFamily="18" charset="0"/>
                    <a:cs typeface="Times New Roman" panose="02020603050405020304" pitchFamily="18" charset="0"/>
                  </a:rPr>
                  <a:t>tia</a:t>
                </a:r>
                <a:r>
                  <a:rPr lang="en-US" sz="2400" dirty="0">
                    <a:solidFill>
                      <a:schemeClr val="bg1"/>
                    </a:solidFill>
                    <a:latin typeface="Times New Roman" panose="02020603050405020304" pitchFamily="18" charset="0"/>
                    <a:cs typeface="Times New Roman" panose="02020603050405020304" pitchFamily="18" charset="0"/>
                  </a:rPr>
                  <a:t> BC </a:t>
                </a:r>
                <a:r>
                  <a:rPr lang="en-US" sz="2400" dirty="0" err="1">
                    <a:solidFill>
                      <a:schemeClr val="bg1"/>
                    </a:solidFill>
                    <a:latin typeface="Times New Roman" panose="02020603050405020304" pitchFamily="18" charset="0"/>
                    <a:cs typeface="Times New Roman" panose="02020603050405020304" pitchFamily="18" charset="0"/>
                  </a:rPr>
                  <a:t>lấy</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điểm</a:t>
                </a:r>
                <a:r>
                  <a:rPr lang="en-US" sz="2400" dirty="0">
                    <a:solidFill>
                      <a:schemeClr val="bg1"/>
                    </a:solidFill>
                    <a:latin typeface="Times New Roman" panose="02020603050405020304" pitchFamily="18" charset="0"/>
                    <a:cs typeface="Times New Roman" panose="02020603050405020304" pitchFamily="18" charset="0"/>
                  </a:rPr>
                  <a:t> M, </a:t>
                </a:r>
                <a:r>
                  <a:rPr lang="en-US" sz="2400" dirty="0" err="1">
                    <a:solidFill>
                      <a:schemeClr val="bg1"/>
                    </a:solidFill>
                    <a:latin typeface="Times New Roman" panose="02020603050405020304" pitchFamily="18" charset="0"/>
                    <a:cs typeface="Times New Roman" panose="02020603050405020304" pitchFamily="18" charset="0"/>
                  </a:rPr>
                  <a:t>trên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tia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đối</a:t>
                </a:r>
                <a:r>
                  <a:rPr lang="en-US" sz="2400" dirty="0">
                    <a:solidFill>
                      <a:schemeClr val="bg1"/>
                    </a:solidFill>
                    <a:latin typeface="Times New Roman" panose="02020603050405020304" pitchFamily="18" charset="0"/>
                    <a:cs typeface="Times New Roman" panose="02020603050405020304" pitchFamily="18" charset="0"/>
                  </a:rPr>
                  <a:t> của </a:t>
                </a:r>
                <a:r>
                  <a:rPr lang="en-US" sz="2400" dirty="0" err="1">
                    <a:solidFill>
                      <a:schemeClr val="bg1"/>
                    </a:solidFill>
                    <a:latin typeface="Times New Roman" panose="02020603050405020304" pitchFamily="18" charset="0"/>
                    <a:cs typeface="Times New Roman" panose="02020603050405020304" pitchFamily="18" charset="0"/>
                  </a:rPr>
                  <a:t>tia</a:t>
                </a:r>
                <a:r>
                  <a:rPr lang="en-US" sz="2400" dirty="0">
                    <a:solidFill>
                      <a:schemeClr val="bg1"/>
                    </a:solidFill>
                    <a:latin typeface="Times New Roman" panose="02020603050405020304" pitchFamily="18" charset="0"/>
                    <a:cs typeface="Times New Roman" panose="02020603050405020304" pitchFamily="18" charset="0"/>
                  </a:rPr>
                  <a:t> CB </a:t>
                </a:r>
                <a:r>
                  <a:rPr lang="en-US" sz="2400" dirty="0" err="1">
                    <a:solidFill>
                      <a:schemeClr val="bg1"/>
                    </a:solidFill>
                    <a:latin typeface="Times New Roman" panose="02020603050405020304" pitchFamily="18" charset="0"/>
                    <a:cs typeface="Times New Roman" panose="02020603050405020304" pitchFamily="18" charset="0"/>
                  </a:rPr>
                  <a:t>lấy</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điểm</a:t>
                </a:r>
                <a:r>
                  <a:rPr lang="en-US" sz="2400" dirty="0">
                    <a:solidFill>
                      <a:schemeClr val="bg1"/>
                    </a:solidFill>
                    <a:latin typeface="Times New Roman" panose="02020603050405020304" pitchFamily="18" charset="0"/>
                    <a:cs typeface="Times New Roman" panose="02020603050405020304" pitchFamily="18" charset="0"/>
                  </a:rPr>
                  <a:t> N </a:t>
                </a:r>
                <a:r>
                  <a:rPr lang="en-US" sz="2400" dirty="0" err="1">
                    <a:solidFill>
                      <a:schemeClr val="bg1"/>
                    </a:solidFill>
                    <a:latin typeface="Times New Roman" panose="02020603050405020304" pitchFamily="18" charset="0"/>
                    <a:cs typeface="Times New Roman" panose="02020603050405020304" pitchFamily="18" charset="0"/>
                  </a:rPr>
                  <a:t>sao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cho</a:t>
                </a:r>
                <a:r>
                  <a:rPr lang="en-US" sz="2400" dirty="0">
                    <a:solidFill>
                      <a:schemeClr val="bg1"/>
                    </a:solidFill>
                    <a:latin typeface="Times New Roman" panose="02020603050405020304" pitchFamily="18" charset="0"/>
                    <a:cs typeface="Times New Roman" panose="02020603050405020304" pitchFamily="18" charset="0"/>
                  </a:rPr>
                  <a:t> BM = CN.</a:t>
                </a:r>
              </a:p>
              <a:p>
                <a:r>
                  <a:rPr lang="en-US" sz="2400" dirty="0">
                    <a:solidFill>
                      <a:schemeClr val="bg1"/>
                    </a:solidFill>
                    <a:latin typeface="Times New Roman" panose="02020603050405020304" pitchFamily="18" charset="0"/>
                    <a:cs typeface="Times New Roman" panose="02020603050405020304" pitchFamily="18" charset="0"/>
                  </a:rPr>
                  <a:t>a) </a:t>
                </a:r>
                <a:r>
                  <a:rPr lang="en-US" sz="2400" dirty="0" err="1">
                    <a:solidFill>
                      <a:schemeClr val="bg1"/>
                    </a:solidFill>
                    <a:latin typeface="Times New Roman" panose="02020603050405020304" pitchFamily="18" charset="0"/>
                    <a:cs typeface="Times New Roman" panose="02020603050405020304" pitchFamily="18" charset="0"/>
                  </a:rPr>
                  <a:t>Chứng</a:t>
                </a:r>
                <a:r>
                  <a:rPr lang="en-US" sz="2400" dirty="0">
                    <a:solidFill>
                      <a:schemeClr val="bg1"/>
                    </a:solidFill>
                    <a:latin typeface="Times New Roman" panose="02020603050405020304" pitchFamily="18" charset="0"/>
                    <a:cs typeface="Times New Roman" panose="02020603050405020304" pitchFamily="18" charset="0"/>
                  </a:rPr>
                  <a:t> minh  </a:t>
                </a:r>
                <a:r>
                  <a:rPr lang="el-GR" sz="2400" dirty="0" smtClean="0">
                    <a:solidFill>
                      <a:schemeClr val="bg1"/>
                    </a:solidFill>
                    <a:latin typeface="Times New Roman" panose="02020603050405020304" pitchFamily="18" charset="0"/>
                    <a:cs typeface="Times New Roman" panose="02020603050405020304" pitchFamily="18" charset="0"/>
                  </a:rPr>
                  <a:t>Δ</a:t>
                </a:r>
                <a:r>
                  <a:rPr lang="en-US" sz="2400" dirty="0" smtClean="0">
                    <a:solidFill>
                      <a:schemeClr val="bg1"/>
                    </a:solidFill>
                    <a:latin typeface="Times New Roman" panose="02020603050405020304" pitchFamily="18" charset="0"/>
                    <a:cs typeface="Times New Roman" panose="02020603050405020304" pitchFamily="18" charset="0"/>
                  </a:rPr>
                  <a:t>AMN </a:t>
                </a:r>
                <a:r>
                  <a:rPr lang="en-US" sz="2400" dirty="0" err="1">
                    <a:solidFill>
                      <a:schemeClr val="bg1"/>
                    </a:solidFill>
                    <a:latin typeface="Times New Roman" panose="02020603050405020304" pitchFamily="18" charset="0"/>
                    <a:cs typeface="Times New Roman" panose="02020603050405020304" pitchFamily="18" charset="0"/>
                  </a:rPr>
                  <a:t>cân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tại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A.</a:t>
                </a:r>
                <a:endParaRPr lang="en-US" sz="2400" dirty="0">
                  <a:solidFill>
                    <a:schemeClr val="bg1"/>
                  </a:solidFill>
                  <a:latin typeface="Times New Roman" panose="02020603050405020304" pitchFamily="18" charset="0"/>
                  <a:cs typeface="Times New Roman" panose="02020603050405020304" pitchFamily="18" charset="0"/>
                </a:endParaRPr>
              </a:p>
              <a:p>
                <a:r>
                  <a:rPr lang="en-US" sz="2400" dirty="0">
                    <a:solidFill>
                      <a:schemeClr val="bg1"/>
                    </a:solidFill>
                    <a:latin typeface="Times New Roman" panose="02020603050405020304" pitchFamily="18" charset="0"/>
                    <a:cs typeface="Times New Roman" panose="02020603050405020304" pitchFamily="18" charset="0"/>
                  </a:rPr>
                  <a:t>b) </a:t>
                </a:r>
                <a:r>
                  <a:rPr lang="en-US" sz="2400" dirty="0" err="1">
                    <a:solidFill>
                      <a:schemeClr val="bg1"/>
                    </a:solidFill>
                    <a:latin typeface="Times New Roman" panose="02020603050405020304" pitchFamily="18" charset="0"/>
                    <a:cs typeface="Times New Roman" panose="02020603050405020304" pitchFamily="18" charset="0"/>
                  </a:rPr>
                  <a:t>Kẻ</a:t>
                </a:r>
                <a:r>
                  <a:rPr lang="en-US" sz="2400" dirty="0">
                    <a:solidFill>
                      <a:schemeClr val="bg1"/>
                    </a:solidFill>
                    <a:latin typeface="Times New Roman" panose="02020603050405020304" pitchFamily="18" charset="0"/>
                    <a:cs typeface="Times New Roman" panose="02020603050405020304" pitchFamily="18" charset="0"/>
                  </a:rPr>
                  <a:t> BH </a:t>
                </a:r>
                <a14:m>
                  <m:oMath xmlns:m="http://schemas.openxmlformats.org/officeDocument/2006/math">
                    <m:r>
                      <a:rPr lang="en-US" sz="2400" i="1" smtClean="0">
                        <a:solidFill>
                          <a:schemeClr val="bg1"/>
                        </a:solidFill>
                        <a:latin typeface="Cambria Math" panose="02040503050406030204" pitchFamily="18" charset="0"/>
                      </a:rPr>
                      <m:t>⊥</m:t>
                    </m:r>
                  </m:oMath>
                </a14:m>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AM, </a:t>
                </a:r>
                <a:r>
                  <a:rPr lang="en-US" sz="2400" dirty="0" smtClean="0">
                    <a:solidFill>
                      <a:schemeClr val="bg1"/>
                    </a:solidFill>
                    <a:latin typeface="Times New Roman" panose="02020603050405020304" pitchFamily="18" charset="0"/>
                    <a:cs typeface="Times New Roman" panose="02020603050405020304" pitchFamily="18" charset="0"/>
                  </a:rPr>
                  <a:t>CK </a:t>
                </a:r>
                <a14:m>
                  <m:oMath xmlns:m="http://schemas.openxmlformats.org/officeDocument/2006/math">
                    <m:r>
                      <a:rPr lang="en-US" sz="2400" i="1">
                        <a:solidFill>
                          <a:schemeClr val="bg1"/>
                        </a:solidFill>
                        <a:latin typeface="Cambria Math" panose="02040503050406030204" pitchFamily="18" charset="0"/>
                      </a:rPr>
                      <m:t>⊥</m:t>
                    </m:r>
                  </m:oMath>
                </a14:m>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AN </a:t>
                </a:r>
                <a:r>
                  <a:rPr lang="en-US" sz="2400" dirty="0" err="1">
                    <a:solidFill>
                      <a:schemeClr val="bg1"/>
                    </a:solidFill>
                    <a:latin typeface="Times New Roman" panose="02020603050405020304" pitchFamily="18" charset="0"/>
                    <a:cs typeface="Times New Roman" panose="02020603050405020304" pitchFamily="18" charset="0"/>
                  </a:rPr>
                  <a:t>với</a:t>
                </a:r>
                <a:r>
                  <a:rPr lang="en-US" sz="2400" dirty="0">
                    <a:solidFill>
                      <a:schemeClr val="bg1"/>
                    </a:solidFill>
                    <a:latin typeface="Times New Roman" panose="02020603050405020304" pitchFamily="18" charset="0"/>
                    <a:cs typeface="Times New Roman" panose="02020603050405020304" pitchFamily="18" charset="0"/>
                  </a:rPr>
                  <a:t> H </a:t>
                </a:r>
                <a14:m>
                  <m:oMath xmlns:m="http://schemas.openxmlformats.org/officeDocument/2006/math">
                    <m:r>
                      <a:rPr lang="en-US" sz="2400" i="1" smtClean="0">
                        <a:solidFill>
                          <a:schemeClr val="bg1"/>
                        </a:solidFill>
                        <a:latin typeface="Cambria Math" panose="02040503050406030204" pitchFamily="18" charset="0"/>
                      </a:rPr>
                      <m:t>∈</m:t>
                    </m:r>
                  </m:oMath>
                </a14:m>
                <a:r>
                  <a:rPr lang="en-US" sz="2400" dirty="0" smtClean="0">
                    <a:solidFill>
                      <a:schemeClr val="bg1"/>
                    </a:solidFill>
                    <a:latin typeface="Times New Roman" panose="02020603050405020304" pitchFamily="18" charset="0"/>
                    <a:cs typeface="Times New Roman" panose="02020603050405020304" pitchFamily="18" charset="0"/>
                  </a:rPr>
                  <a:t> AM</a:t>
                </a:r>
                <a:r>
                  <a:rPr lang="en-US" sz="2400" dirty="0">
                    <a:solidFill>
                      <a:schemeClr val="bg1"/>
                    </a:solidFill>
                    <a:latin typeface="Times New Roman" panose="02020603050405020304" pitchFamily="18" charset="0"/>
                    <a:cs typeface="Times New Roman" panose="02020603050405020304" pitchFamily="18" charset="0"/>
                  </a:rPr>
                  <a:t>, K</a:t>
                </a:r>
                <a:r>
                  <a:rPr lang="en-US" sz="2400" dirty="0" smtClean="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en-US" sz="2400" i="1">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 </m:t>
                    </m:r>
                  </m:oMath>
                </a14:m>
                <a:r>
                  <a:rPr lang="en-US" sz="2400" dirty="0">
                    <a:solidFill>
                      <a:schemeClr val="bg1"/>
                    </a:solidFill>
                    <a:latin typeface="Times New Roman" panose="02020603050405020304" pitchFamily="18" charset="0"/>
                    <a:cs typeface="Times New Roman" panose="02020603050405020304" pitchFamily="18" charset="0"/>
                  </a:rPr>
                  <a:t>AN. </a:t>
                </a:r>
                <a:r>
                  <a:rPr lang="en-US" sz="2400" dirty="0" err="1">
                    <a:solidFill>
                      <a:schemeClr val="bg1"/>
                    </a:solidFill>
                    <a:latin typeface="Times New Roman" panose="02020603050405020304" pitchFamily="18" charset="0"/>
                    <a:cs typeface="Times New Roman" panose="02020603050405020304" pitchFamily="18" charset="0"/>
                  </a:rPr>
                  <a:t>Chứng</a:t>
                </a:r>
                <a:r>
                  <a:rPr lang="en-US" sz="2400" dirty="0">
                    <a:solidFill>
                      <a:schemeClr val="bg1"/>
                    </a:solidFill>
                    <a:latin typeface="Times New Roman" panose="02020603050405020304" pitchFamily="18" charset="0"/>
                    <a:cs typeface="Times New Roman" panose="02020603050405020304" pitchFamily="18" charset="0"/>
                  </a:rPr>
                  <a:t> minh BH </a:t>
                </a:r>
                <a:r>
                  <a:rPr lang="en-US" sz="2400" dirty="0" smtClean="0">
                    <a:solidFill>
                      <a:schemeClr val="bg1"/>
                    </a:solidFill>
                    <a:latin typeface="Times New Roman" panose="02020603050405020304" pitchFamily="18" charset="0"/>
                    <a:cs typeface="Times New Roman" panose="02020603050405020304" pitchFamily="18" charset="0"/>
                  </a:rPr>
                  <a:t>= CK</a:t>
                </a:r>
                <a:r>
                  <a:rPr lang="en-US" sz="2400" dirty="0">
                    <a:solidFill>
                      <a:schemeClr val="bg1"/>
                    </a:solidFill>
                    <a:latin typeface="Times New Roman" panose="02020603050405020304" pitchFamily="18" charset="0"/>
                    <a:cs typeface="Times New Roman" panose="02020603050405020304" pitchFamily="18" charset="0"/>
                  </a:rPr>
                  <a:t>.</a:t>
                </a:r>
              </a:p>
              <a:p>
                <a:r>
                  <a:rPr lang="en-US" sz="2400" dirty="0" smtClean="0">
                    <a:solidFill>
                      <a:schemeClr val="bg1"/>
                    </a:solidFill>
                    <a:latin typeface="Times New Roman" panose="02020603050405020304" pitchFamily="18" charset="0"/>
                    <a:cs typeface="Times New Roman" panose="02020603050405020304" pitchFamily="18" charset="0"/>
                  </a:rPr>
                  <a:t>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Chứng</a:t>
                </a:r>
                <a:r>
                  <a:rPr lang="en-US" sz="2400" dirty="0">
                    <a:solidFill>
                      <a:schemeClr val="bg1"/>
                    </a:solidFill>
                    <a:latin typeface="Times New Roman" panose="02020603050405020304" pitchFamily="18" charset="0"/>
                    <a:cs typeface="Times New Roman" panose="02020603050405020304" pitchFamily="18" charset="0"/>
                  </a:rPr>
                  <a:t> minh AH = AK</a:t>
                </a:r>
                <a:r>
                  <a:rPr lang="en-US" sz="2400" dirty="0" smtClean="0">
                    <a:solidFill>
                      <a:schemeClr val="bg1"/>
                    </a:solidFill>
                    <a:latin typeface="Times New Roman" panose="02020603050405020304" pitchFamily="18" charset="0"/>
                    <a:cs typeface="Times New Roman" panose="02020603050405020304" pitchFamily="18" charset="0"/>
                  </a:rPr>
                  <a:t>.</a:t>
                </a:r>
              </a:p>
              <a:p>
                <a:r>
                  <a:rPr lang="en-US" sz="2400" dirty="0" smtClean="0">
                    <a:solidFill>
                      <a:schemeClr val="bg1"/>
                    </a:solidFill>
                    <a:latin typeface="Times New Roman" panose="02020603050405020304" pitchFamily="18" charset="0"/>
                    <a:cs typeface="Times New Roman" panose="02020603050405020304" pitchFamily="18" charset="0"/>
                  </a:rPr>
                  <a:t>d</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Gọi</a:t>
                </a:r>
                <a:r>
                  <a:rPr lang="en-US" sz="2400" dirty="0">
                    <a:solidFill>
                      <a:schemeClr val="bg1"/>
                    </a:solidFill>
                    <a:latin typeface="Times New Roman" panose="02020603050405020304" pitchFamily="18" charset="0"/>
                    <a:cs typeface="Times New Roman" panose="02020603050405020304" pitchFamily="18" charset="0"/>
                  </a:rPr>
                  <a:t> O </a:t>
                </a:r>
                <a:r>
                  <a:rPr lang="en-US" sz="2400" dirty="0" err="1">
                    <a:solidFill>
                      <a:schemeClr val="bg1"/>
                    </a:solidFill>
                    <a:latin typeface="Times New Roman" panose="02020603050405020304" pitchFamily="18" charset="0"/>
                    <a:cs typeface="Times New Roman" panose="02020603050405020304" pitchFamily="18" charset="0"/>
                  </a:rPr>
                  <a:t>là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giao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điểm</a:t>
                </a:r>
                <a:r>
                  <a:rPr lang="en-US" sz="2400" dirty="0">
                    <a:solidFill>
                      <a:schemeClr val="bg1"/>
                    </a:solidFill>
                    <a:latin typeface="Times New Roman" panose="02020603050405020304" pitchFamily="18" charset="0"/>
                    <a:cs typeface="Times New Roman" panose="02020603050405020304" pitchFamily="18" charset="0"/>
                  </a:rPr>
                  <a:t> của HB và KC.  </a:t>
                </a:r>
                <a:r>
                  <a:rPr lang="el-GR" sz="2400" dirty="0" smtClean="0">
                    <a:solidFill>
                      <a:schemeClr val="bg1"/>
                    </a:solidFill>
                    <a:latin typeface="Times New Roman" panose="02020603050405020304" pitchFamily="18" charset="0"/>
                    <a:cs typeface="Times New Roman" panose="02020603050405020304" pitchFamily="18" charset="0"/>
                  </a:rPr>
                  <a:t>Δ</a:t>
                </a:r>
                <a:r>
                  <a:rPr lang="en-US" sz="2400" dirty="0" smtClean="0">
                    <a:solidFill>
                      <a:schemeClr val="bg1"/>
                    </a:solidFill>
                    <a:latin typeface="Times New Roman" panose="02020603050405020304" pitchFamily="18" charset="0"/>
                    <a:cs typeface="Times New Roman" panose="02020603050405020304" pitchFamily="18" charset="0"/>
                  </a:rPr>
                  <a:t>OBC </a:t>
                </a:r>
                <a:r>
                  <a:rPr lang="en-US" sz="2400" dirty="0" err="1">
                    <a:solidFill>
                      <a:schemeClr val="bg1"/>
                    </a:solidFill>
                    <a:latin typeface="Times New Roman" panose="02020603050405020304" pitchFamily="18" charset="0"/>
                    <a:cs typeface="Times New Roman" panose="02020603050405020304" pitchFamily="18" charset="0"/>
                  </a:rPr>
                  <a:t>là</a:t>
                </a:r>
                <a:r>
                  <a:rPr lang="en-US" sz="2400" dirty="0">
                    <a:solidFill>
                      <a:schemeClr val="bg1"/>
                    </a:solidFill>
                    <a:latin typeface="Times New Roman" panose="02020603050405020304" pitchFamily="18" charset="0"/>
                    <a:cs typeface="Times New Roman" panose="02020603050405020304" pitchFamily="18" charset="0"/>
                  </a:rPr>
                  <a:t> tam </a:t>
                </a:r>
                <a:r>
                  <a:rPr lang="en-US" sz="2400" dirty="0" err="1">
                    <a:solidFill>
                      <a:schemeClr val="bg1"/>
                    </a:solidFill>
                    <a:latin typeface="Times New Roman" panose="02020603050405020304" pitchFamily="18" charset="0"/>
                    <a:cs typeface="Times New Roman" panose="02020603050405020304" pitchFamily="18" charset="0"/>
                  </a:rPr>
                  <a:t>giác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gì</a:t>
                </a:r>
                <a:r>
                  <a:rPr lang="en-US" sz="2400" dirty="0">
                    <a:solidFill>
                      <a:schemeClr val="bg1"/>
                    </a:solidFill>
                    <a:latin typeface="Times New Roman" panose="02020603050405020304" pitchFamily="18" charset="0"/>
                    <a:cs typeface="Times New Roman" panose="02020603050405020304" pitchFamily="18" charset="0"/>
                  </a:rPr>
                  <a:t> ? </a:t>
                </a:r>
                <a:r>
                  <a:rPr lang="en-US" sz="2400" dirty="0" err="1">
                    <a:solidFill>
                      <a:schemeClr val="bg1"/>
                    </a:solidFill>
                    <a:latin typeface="Times New Roman" panose="02020603050405020304" pitchFamily="18" charset="0"/>
                    <a:cs typeface="Times New Roman" panose="02020603050405020304" pitchFamily="18" charset="0"/>
                  </a:rPr>
                  <a:t>Vì</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sao</a:t>
                </a:r>
                <a:r>
                  <a:rPr lang="en-US" sz="2400" dirty="0">
                    <a:solidFill>
                      <a:schemeClr val="bg1"/>
                    </a:solidFill>
                    <a:latin typeface="Times New Roman" panose="02020603050405020304" pitchFamily="18" charset="0"/>
                    <a:cs typeface="Times New Roman" panose="02020603050405020304" pitchFamily="18" charset="0"/>
                  </a:rPr>
                  <a:t>?</a:t>
                </a:r>
              </a:p>
              <a:p>
                <a:r>
                  <a:rPr lang="en-US" sz="2400" dirty="0">
                    <a:solidFill>
                      <a:schemeClr val="bg1"/>
                    </a:solidFill>
                    <a:latin typeface="Times New Roman" panose="02020603050405020304" pitchFamily="18" charset="0"/>
                    <a:cs typeface="Times New Roman" panose="02020603050405020304" pitchFamily="18" charset="0"/>
                  </a:rPr>
                  <a:t>e) </a:t>
                </a:r>
                <a:r>
                  <a:rPr lang="en-US" sz="2400" dirty="0" err="1" smtClean="0">
                    <a:solidFill>
                      <a:schemeClr val="bg1"/>
                    </a:solidFill>
                    <a:latin typeface="Times New Roman" panose="02020603050405020304" pitchFamily="18" charset="0"/>
                    <a:cs typeface="Times New Roman" panose="02020603050405020304" pitchFamily="18" charset="0"/>
                  </a:rPr>
                  <a:t>Khi</a:t>
                </a:r>
                <a:r>
                  <a:rPr lang="en-US" sz="2400" dirty="0" smtClean="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400" i="1" smtClean="0">
                            <a:solidFill>
                              <a:schemeClr val="bg1"/>
                            </a:solidFill>
                            <a:latin typeface="Cambria Math" panose="02040503050406030204" pitchFamily="18" charset="0"/>
                            <a:cs typeface="Times New Roman" panose="02020603050405020304" pitchFamily="18" charset="0"/>
                          </a:rPr>
                        </m:ctrlPr>
                      </m:accPr>
                      <m:e>
                        <m:r>
                          <a:rPr lang="en-US" sz="2400" b="0" i="1" smtClean="0">
                            <a:solidFill>
                              <a:schemeClr val="bg1"/>
                            </a:solidFill>
                            <a:latin typeface="Cambria Math" panose="02040503050406030204" pitchFamily="18" charset="0"/>
                            <a:cs typeface="Times New Roman" panose="02020603050405020304" pitchFamily="18" charset="0"/>
                          </a:rPr>
                          <m:t>𝐵𝐴𝐶</m:t>
                        </m:r>
                      </m:e>
                    </m:acc>
                    <m:r>
                      <a:rPr lang="en-US" sz="2400" b="0" i="1" smtClean="0">
                        <a:solidFill>
                          <a:schemeClr val="bg1"/>
                        </a:solidFill>
                        <a:latin typeface="Cambria Math" panose="02040503050406030204" pitchFamily="18" charset="0"/>
                        <a:cs typeface="Times New Roman" panose="02020603050405020304" pitchFamily="18" charset="0"/>
                      </a:rPr>
                      <m:t>=60</m:t>
                    </m:r>
                    <m:r>
                      <a:rPr lang="en-US" sz="24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BM = CN = </a:t>
                </a:r>
                <a:r>
                  <a:rPr lang="en-US" sz="2400" dirty="0" smtClean="0">
                    <a:solidFill>
                      <a:schemeClr val="bg1"/>
                    </a:solidFill>
                    <a:latin typeface="Times New Roman" panose="02020603050405020304" pitchFamily="18" charset="0"/>
                    <a:cs typeface="Times New Roman" panose="02020603050405020304" pitchFamily="18" charset="0"/>
                  </a:rPr>
                  <a:t>BC. </a:t>
                </a:r>
                <a:r>
                  <a:rPr lang="en-US" sz="2400" dirty="0" err="1">
                    <a:solidFill>
                      <a:schemeClr val="bg1"/>
                    </a:solidFill>
                    <a:latin typeface="Times New Roman" panose="02020603050405020304" pitchFamily="18" charset="0"/>
                    <a:cs typeface="Times New Roman" panose="02020603050405020304" pitchFamily="18" charset="0"/>
                  </a:rPr>
                  <a:t>T</a:t>
                </a:r>
                <a:r>
                  <a:rPr lang="en-US" sz="2400" dirty="0" err="1" smtClean="0">
                    <a:solidFill>
                      <a:schemeClr val="bg1"/>
                    </a:solidFill>
                    <a:latin typeface="Times New Roman" panose="02020603050405020304" pitchFamily="18" charset="0"/>
                    <a:cs typeface="Times New Roman" panose="02020603050405020304" pitchFamily="18" charset="0"/>
                  </a:rPr>
                  <a:t>ính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số</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đo</a:t>
                </a:r>
                <a:r>
                  <a:rPr lang="en-US" sz="2400" dirty="0">
                    <a:solidFill>
                      <a:schemeClr val="bg1"/>
                    </a:solidFill>
                    <a:latin typeface="Times New Roman" panose="02020603050405020304" pitchFamily="18" charset="0"/>
                    <a:cs typeface="Times New Roman" panose="02020603050405020304" pitchFamily="18" charset="0"/>
                  </a:rPr>
                  <a:t> các </a:t>
                </a:r>
                <a:r>
                  <a:rPr lang="en-US" sz="2400" dirty="0" err="1">
                    <a:solidFill>
                      <a:schemeClr val="bg1"/>
                    </a:solidFill>
                    <a:latin typeface="Times New Roman" panose="02020603050405020304" pitchFamily="18" charset="0"/>
                    <a:cs typeface="Times New Roman" panose="02020603050405020304" pitchFamily="18" charset="0"/>
                  </a:rPr>
                  <a:t>góc</a:t>
                </a:r>
                <a:r>
                  <a:rPr lang="en-US" sz="2400" dirty="0">
                    <a:solidFill>
                      <a:schemeClr val="bg1"/>
                    </a:solidFill>
                    <a:latin typeface="Times New Roman" panose="02020603050405020304" pitchFamily="18" charset="0"/>
                    <a:cs typeface="Times New Roman" panose="02020603050405020304" pitchFamily="18" charset="0"/>
                  </a:rPr>
                  <a:t> của  </a:t>
                </a:r>
                <a:r>
                  <a:rPr lang="el-GR" sz="2400" dirty="0" smtClean="0">
                    <a:solidFill>
                      <a:schemeClr val="bg1"/>
                    </a:solidFill>
                    <a:latin typeface="Times New Roman" panose="02020603050405020304" pitchFamily="18" charset="0"/>
                    <a:cs typeface="Times New Roman" panose="02020603050405020304" pitchFamily="18" charset="0"/>
                  </a:rPr>
                  <a:t>Δ</a:t>
                </a:r>
                <a:r>
                  <a:rPr lang="en-US" sz="2400" dirty="0" smtClean="0">
                    <a:solidFill>
                      <a:schemeClr val="bg1"/>
                    </a:solidFill>
                    <a:latin typeface="Times New Roman" panose="02020603050405020304" pitchFamily="18" charset="0"/>
                    <a:cs typeface="Times New Roman" panose="02020603050405020304" pitchFamily="18" charset="0"/>
                  </a:rPr>
                  <a:t>AMN?  </a:t>
                </a:r>
                <a:r>
                  <a:rPr lang="en-US" sz="2400" dirty="0" err="1">
                    <a:solidFill>
                      <a:schemeClr val="bg1"/>
                    </a:solidFill>
                    <a:latin typeface="Times New Roman" panose="02020603050405020304" pitchFamily="18" charset="0"/>
                    <a:cs typeface="Times New Roman" panose="02020603050405020304" pitchFamily="18" charset="0"/>
                  </a:rPr>
                  <a:t>X</a:t>
                </a:r>
                <a:r>
                  <a:rPr lang="en-US" sz="2400" dirty="0" err="1" smtClean="0">
                    <a:solidFill>
                      <a:schemeClr val="bg1"/>
                    </a:solidFill>
                    <a:latin typeface="Times New Roman" panose="02020603050405020304" pitchFamily="18" charset="0"/>
                    <a:cs typeface="Times New Roman" panose="02020603050405020304" pitchFamily="18" charset="0"/>
                  </a:rPr>
                  <a:t>ác</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định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dạng</a:t>
                </a:r>
                <a:r>
                  <a:rPr lang="en-US" sz="2400" dirty="0">
                    <a:solidFill>
                      <a:schemeClr val="bg1"/>
                    </a:solidFill>
                    <a:latin typeface="Times New Roman" panose="02020603050405020304" pitchFamily="18" charset="0"/>
                    <a:cs typeface="Times New Roman" panose="02020603050405020304" pitchFamily="18" charset="0"/>
                  </a:rPr>
                  <a:t>  </a:t>
                </a:r>
                <a:r>
                  <a:rPr lang="el-GR" sz="2400" dirty="0" smtClean="0">
                    <a:solidFill>
                      <a:schemeClr val="bg1"/>
                    </a:solidFill>
                    <a:latin typeface="Times New Roman" panose="02020603050405020304" pitchFamily="18" charset="0"/>
                    <a:cs typeface="Times New Roman" panose="02020603050405020304" pitchFamily="18" charset="0"/>
                  </a:rPr>
                  <a:t>Δ</a:t>
                </a:r>
                <a:r>
                  <a:rPr lang="en-US" sz="2400" dirty="0" smtClean="0">
                    <a:solidFill>
                      <a:schemeClr val="bg1"/>
                    </a:solidFill>
                    <a:latin typeface="Times New Roman" panose="02020603050405020304" pitchFamily="18" charset="0"/>
                    <a:cs typeface="Times New Roman" panose="02020603050405020304" pitchFamily="18" charset="0"/>
                  </a:rPr>
                  <a:t>OBC?</a:t>
                </a:r>
                <a:endParaRPr lang="en-US" sz="2400"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1465006" y="2138036"/>
                <a:ext cx="9350477" cy="3059299"/>
              </a:xfrm>
              <a:prstGeom prst="rect">
                <a:avLst/>
              </a:prstGeom>
              <a:blipFill>
                <a:blip r:embed="rId3"/>
                <a:stretch>
                  <a:fillRect l="-978" t="-1594" r="-978" b="-3586"/>
                </a:stretch>
              </a:blipFill>
            </p:spPr>
            <p:txBody>
              <a:bodyPr/>
              <a:lstStyle/>
              <a:p>
                <a:r>
                  <a:rPr lang="en-US">
                    <a:noFill/>
                  </a:rPr>
                  <a:t> </a:t>
                </a:r>
              </a:p>
            </p:txBody>
          </p:sp>
        </mc:Fallback>
      </mc:AlternateContent>
      <p:sp>
        <p:nvSpPr>
          <p:cNvPr id="1031" name="TextBox 1030"/>
          <p:cNvSpPr txBox="1"/>
          <p:nvPr/>
        </p:nvSpPr>
        <p:spPr>
          <a:xfrm>
            <a:off x="3529781" y="1071716"/>
            <a:ext cx="5476567" cy="707886"/>
          </a:xfrm>
          <a:prstGeom prst="rect">
            <a:avLst/>
          </a:prstGeom>
          <a:noFill/>
        </p:spPr>
        <p:txBody>
          <a:bodyPr wrap="square" rtlCol="0">
            <a:spAutoFit/>
          </a:bodyPr>
          <a:lstStyle/>
          <a:p>
            <a:pPr algn="ctr"/>
            <a:r>
              <a:rPr lang="en-US" sz="4000" b="1" dirty="0">
                <a:ln w="22225">
                  <a:solidFill>
                    <a:schemeClr val="accent2"/>
                  </a:solidFill>
                  <a:prstDash val="solid"/>
                </a:ln>
                <a:solidFill>
                  <a:srgbClr val="FFFF00"/>
                </a:solidFill>
                <a:effectLst>
                  <a:reflection blurRad="6350" stA="55000" endA="50" endPos="85000" dist="60007" dir="5400000" sy="-100000" algn="bl" rotWithShape="0"/>
                </a:effectLst>
                <a:latin typeface="Times New Roman" panose="02020603050405020304" pitchFamily="18" charset="0"/>
                <a:cs typeface="Times New Roman" panose="02020603050405020304" pitchFamily="18" charset="0"/>
              </a:rPr>
              <a:t>B ÀI T </a:t>
            </a:r>
            <a:r>
              <a:rPr lang="en-US" sz="4000" b="1" dirty="0" smtClean="0">
                <a:ln w="22225">
                  <a:solidFill>
                    <a:schemeClr val="accent2"/>
                  </a:solidFill>
                  <a:prstDash val="solid"/>
                </a:ln>
                <a:solidFill>
                  <a:srgbClr val="FFFF00"/>
                </a:solidFill>
                <a:effectLst>
                  <a:reflection blurRad="6350" stA="55000" endA="50" endPos="85000" dist="60007" dir="5400000" sy="-100000" algn="bl" rotWithShape="0"/>
                </a:effectLst>
                <a:latin typeface="Times New Roman" panose="02020603050405020304" pitchFamily="18" charset="0"/>
                <a:cs typeface="Times New Roman" panose="02020603050405020304" pitchFamily="18" charset="0"/>
              </a:rPr>
              <a:t>ẬP T</a:t>
            </a:r>
            <a:r>
              <a:rPr lang="vi-VN" sz="4000" b="1" dirty="0">
                <a:ln w="22225">
                  <a:solidFill>
                    <a:schemeClr val="accent2"/>
                  </a:solidFill>
                  <a:prstDash val="solid"/>
                </a:ln>
                <a:solidFill>
                  <a:srgbClr val="FFFF00"/>
                </a:solidFill>
                <a:effectLst>
                  <a:reflection blurRad="6350" stA="55000" endA="50" endPos="85000" dist="60007" dir="5400000" sy="-100000" algn="bl" rotWithShape="0"/>
                </a:effectLst>
                <a:latin typeface="Times New Roman" panose="02020603050405020304" pitchFamily="18" charset="0"/>
                <a:cs typeface="Times New Roman" panose="02020603050405020304" pitchFamily="18" charset="0"/>
              </a:rPr>
              <a:t> </a:t>
            </a:r>
            <a:r>
              <a:rPr lang="vi-VN" sz="4000" b="1" dirty="0" smtClean="0">
                <a:ln w="22225">
                  <a:solidFill>
                    <a:schemeClr val="accent2"/>
                  </a:solidFill>
                  <a:prstDash val="solid"/>
                </a:ln>
                <a:solidFill>
                  <a:srgbClr val="FFFF00"/>
                </a:solidFill>
                <a:effectLst>
                  <a:reflection blurRad="6350" stA="55000" endA="50" endPos="85000" dist="60007" dir="5400000" sy="-100000" algn="bl" rotWithShape="0"/>
                </a:effectLst>
                <a:latin typeface="Times New Roman" panose="02020603050405020304" pitchFamily="18" charset="0"/>
                <a:cs typeface="Times New Roman" panose="02020603050405020304" pitchFamily="18" charset="0"/>
              </a:rPr>
              <a:t>Ự</a:t>
            </a:r>
            <a:r>
              <a:rPr lang="en-US" sz="4000" b="1" dirty="0">
                <a:ln w="22225">
                  <a:solidFill>
                    <a:schemeClr val="accent2"/>
                  </a:solidFill>
                  <a:prstDash val="solid"/>
                </a:ln>
                <a:solidFill>
                  <a:srgbClr val="FFFF00"/>
                </a:solidFill>
                <a:effectLst>
                  <a:reflection blurRad="6350" stA="55000" endA="50" endPos="85000" dist="60007" dir="5400000" sy="-100000" algn="bl" rotWithShape="0"/>
                </a:effectLst>
                <a:latin typeface="Times New Roman" panose="02020603050405020304" pitchFamily="18" charset="0"/>
                <a:cs typeface="Times New Roman" panose="02020603050405020304" pitchFamily="18" charset="0"/>
              </a:rPr>
              <a:t> LU ẬN</a:t>
            </a:r>
          </a:p>
        </p:txBody>
      </p:sp>
    </p:spTree>
    <p:extLst>
      <p:ext uri="{BB962C8B-B14F-4D97-AF65-F5344CB8AC3E}">
        <p14:creationId xmlns:p14="http://schemas.microsoft.com/office/powerpoint/2010/main" val="41485557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31"/>
                                        </p:tgtEl>
                                        <p:attrNameLst>
                                          <p:attrName>style.visibility</p:attrName>
                                        </p:attrNameLst>
                                      </p:cBhvr>
                                      <p:to>
                                        <p:strVal val="visible"/>
                                      </p:to>
                                    </p:set>
                                    <p:anim calcmode="lin" valueType="num">
                                      <p:cBhvr>
                                        <p:cTn id="7" dur="500" fill="hold"/>
                                        <p:tgtEl>
                                          <p:spTgt spid="10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31"/>
                                        </p:tgtEl>
                                        <p:attrNameLst>
                                          <p:attrName>ppt_y</p:attrName>
                                        </p:attrNameLst>
                                      </p:cBhvr>
                                      <p:tavLst>
                                        <p:tav tm="0">
                                          <p:val>
                                            <p:strVal val="#ppt_y"/>
                                          </p:val>
                                        </p:tav>
                                        <p:tav tm="100000">
                                          <p:val>
                                            <p:strVal val="#ppt_y"/>
                                          </p:val>
                                        </p:tav>
                                      </p:tavLst>
                                    </p:anim>
                                    <p:anim calcmode="lin" valueType="num">
                                      <p:cBhvr>
                                        <p:cTn id="9" dur="500" fill="hold"/>
                                        <p:tgtEl>
                                          <p:spTgt spid="10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31"/>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1">
                                            <p:txEl>
                                              <p:pRg st="0" end="0"/>
                                            </p:txEl>
                                          </p:spTgt>
                                        </p:tgtEl>
                                        <p:attrNameLst>
                                          <p:attrName>style.visibility</p:attrName>
                                        </p:attrNameLst>
                                      </p:cBhvr>
                                      <p:to>
                                        <p:strVal val="visible"/>
                                      </p:to>
                                    </p:set>
                                    <p:anim calcmode="lin" valueType="num">
                                      <p:cBhvr>
                                        <p:cTn id="16" dur="500" fill="hold"/>
                                        <p:tgtEl>
                                          <p:spTgt spid="3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1">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3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31">
                                            <p:txEl>
                                              <p:pRg st="1" end="1"/>
                                            </p:txEl>
                                          </p:spTgt>
                                        </p:tgtEl>
                                        <p:attrNameLst>
                                          <p:attrName>style.visibility</p:attrName>
                                        </p:attrNameLst>
                                      </p:cBhvr>
                                      <p:to>
                                        <p:strVal val="visible"/>
                                      </p:to>
                                    </p:set>
                                    <p:anim calcmode="lin" valueType="num">
                                      <p:cBhvr>
                                        <p:cTn id="25" dur="500" fill="hold"/>
                                        <p:tgtEl>
                                          <p:spTgt spid="3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1">
                                            <p:txEl>
                                              <p:pRg st="1" end="1"/>
                                            </p:txEl>
                                          </p:spTgt>
                                        </p:tgtEl>
                                        <p:attrNameLst>
                                          <p:attrName>ppt_y</p:attrName>
                                        </p:attrNameLst>
                                      </p:cBhvr>
                                      <p:tavLst>
                                        <p:tav tm="0">
                                          <p:val>
                                            <p:strVal val="#ppt_y"/>
                                          </p:val>
                                        </p:tav>
                                        <p:tav tm="100000">
                                          <p:val>
                                            <p:strVal val="#ppt_y"/>
                                          </p:val>
                                        </p:tav>
                                      </p:tavLst>
                                    </p:anim>
                                    <p:anim calcmode="lin" valueType="num">
                                      <p:cBhvr>
                                        <p:cTn id="27" dur="500" fill="hold"/>
                                        <p:tgtEl>
                                          <p:spTgt spid="3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31">
                                            <p:txEl>
                                              <p:pRg st="2" end="2"/>
                                            </p:txEl>
                                          </p:spTgt>
                                        </p:tgtEl>
                                        <p:attrNameLst>
                                          <p:attrName>style.visibility</p:attrName>
                                        </p:attrNameLst>
                                      </p:cBhvr>
                                      <p:to>
                                        <p:strVal val="visible"/>
                                      </p:to>
                                    </p:set>
                                    <p:anim calcmode="lin" valueType="num">
                                      <p:cBhvr>
                                        <p:cTn id="34" dur="500" fill="hold"/>
                                        <p:tgtEl>
                                          <p:spTgt spid="3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1">
                                            <p:txEl>
                                              <p:pRg st="2" end="2"/>
                                            </p:txEl>
                                          </p:spTgt>
                                        </p:tgtEl>
                                        <p:attrNameLst>
                                          <p:attrName>ppt_y</p:attrName>
                                        </p:attrNameLst>
                                      </p:cBhvr>
                                      <p:tavLst>
                                        <p:tav tm="0">
                                          <p:val>
                                            <p:strVal val="#ppt_y"/>
                                          </p:val>
                                        </p:tav>
                                        <p:tav tm="100000">
                                          <p:val>
                                            <p:strVal val="#ppt_y"/>
                                          </p:val>
                                        </p:tav>
                                      </p:tavLst>
                                    </p:anim>
                                    <p:anim calcmode="lin" valueType="num">
                                      <p:cBhvr>
                                        <p:cTn id="36" dur="500" fill="hold"/>
                                        <p:tgtEl>
                                          <p:spTgt spid="3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1">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31">
                                            <p:txEl>
                                              <p:pRg st="3" end="3"/>
                                            </p:txEl>
                                          </p:spTgt>
                                        </p:tgtEl>
                                        <p:attrNameLst>
                                          <p:attrName>style.visibility</p:attrName>
                                        </p:attrNameLst>
                                      </p:cBhvr>
                                      <p:to>
                                        <p:strVal val="visible"/>
                                      </p:to>
                                    </p:set>
                                    <p:anim calcmode="lin" valueType="num">
                                      <p:cBhvr>
                                        <p:cTn id="43" dur="500" fill="hold"/>
                                        <p:tgtEl>
                                          <p:spTgt spid="31">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31">
                                            <p:txEl>
                                              <p:pRg st="3" end="3"/>
                                            </p:txEl>
                                          </p:spTgt>
                                        </p:tgtEl>
                                        <p:attrNameLst>
                                          <p:attrName>ppt_y</p:attrName>
                                        </p:attrNameLst>
                                      </p:cBhvr>
                                      <p:tavLst>
                                        <p:tav tm="0">
                                          <p:val>
                                            <p:strVal val="#ppt_y"/>
                                          </p:val>
                                        </p:tav>
                                        <p:tav tm="100000">
                                          <p:val>
                                            <p:strVal val="#ppt_y"/>
                                          </p:val>
                                        </p:tav>
                                      </p:tavLst>
                                    </p:anim>
                                    <p:anim calcmode="lin" valueType="num">
                                      <p:cBhvr>
                                        <p:cTn id="45" dur="500" fill="hold"/>
                                        <p:tgtEl>
                                          <p:spTgt spid="31">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31">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31">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31">
                                            <p:txEl>
                                              <p:pRg st="4" end="4"/>
                                            </p:txEl>
                                          </p:spTgt>
                                        </p:tgtEl>
                                        <p:attrNameLst>
                                          <p:attrName>style.visibility</p:attrName>
                                        </p:attrNameLst>
                                      </p:cBhvr>
                                      <p:to>
                                        <p:strVal val="visible"/>
                                      </p:to>
                                    </p:set>
                                    <p:anim calcmode="lin" valueType="num">
                                      <p:cBhvr>
                                        <p:cTn id="52" dur="500" fill="hold"/>
                                        <p:tgtEl>
                                          <p:spTgt spid="31">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31">
                                            <p:txEl>
                                              <p:pRg st="4" end="4"/>
                                            </p:txEl>
                                          </p:spTgt>
                                        </p:tgtEl>
                                        <p:attrNameLst>
                                          <p:attrName>ppt_y</p:attrName>
                                        </p:attrNameLst>
                                      </p:cBhvr>
                                      <p:tavLst>
                                        <p:tav tm="0">
                                          <p:val>
                                            <p:strVal val="#ppt_y"/>
                                          </p:val>
                                        </p:tav>
                                        <p:tav tm="100000">
                                          <p:val>
                                            <p:strVal val="#ppt_y"/>
                                          </p:val>
                                        </p:tav>
                                      </p:tavLst>
                                    </p:anim>
                                    <p:anim calcmode="lin" valueType="num">
                                      <p:cBhvr>
                                        <p:cTn id="54" dur="500" fill="hold"/>
                                        <p:tgtEl>
                                          <p:spTgt spid="31">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31">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31">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grpId="0" nodeType="clickEffect">
                                  <p:stCondLst>
                                    <p:cond delay="0"/>
                                  </p:stCondLst>
                                  <p:iterate type="lt">
                                    <p:tmPct val="10000"/>
                                  </p:iterate>
                                  <p:childTnLst>
                                    <p:set>
                                      <p:cBhvr>
                                        <p:cTn id="60" dur="1" fill="hold">
                                          <p:stCondLst>
                                            <p:cond delay="0"/>
                                          </p:stCondLst>
                                        </p:cTn>
                                        <p:tgtEl>
                                          <p:spTgt spid="31">
                                            <p:txEl>
                                              <p:pRg st="5" end="5"/>
                                            </p:txEl>
                                          </p:spTgt>
                                        </p:tgtEl>
                                        <p:attrNameLst>
                                          <p:attrName>style.visibility</p:attrName>
                                        </p:attrNameLst>
                                      </p:cBhvr>
                                      <p:to>
                                        <p:strVal val="visible"/>
                                      </p:to>
                                    </p:set>
                                    <p:anim calcmode="lin" valueType="num">
                                      <p:cBhvr>
                                        <p:cTn id="61" dur="500" fill="hold"/>
                                        <p:tgtEl>
                                          <p:spTgt spid="31">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31">
                                            <p:txEl>
                                              <p:pRg st="5" end="5"/>
                                            </p:txEl>
                                          </p:spTgt>
                                        </p:tgtEl>
                                        <p:attrNameLst>
                                          <p:attrName>ppt_y</p:attrName>
                                        </p:attrNameLst>
                                      </p:cBhvr>
                                      <p:tavLst>
                                        <p:tav tm="0">
                                          <p:val>
                                            <p:strVal val="#ppt_y"/>
                                          </p:val>
                                        </p:tav>
                                        <p:tav tm="100000">
                                          <p:val>
                                            <p:strVal val="#ppt_y"/>
                                          </p:val>
                                        </p:tav>
                                      </p:tavLst>
                                    </p:anim>
                                    <p:anim calcmode="lin" valueType="num">
                                      <p:cBhvr>
                                        <p:cTn id="63" dur="500" fill="hold"/>
                                        <p:tgtEl>
                                          <p:spTgt spid="31">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31">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uiExpand="1" build="p"/>
      <p:bldP spid="103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107517" y="852964"/>
            <a:ext cx="5926120" cy="5632032"/>
          </a:xfrm>
          <a:prstGeom prst="roundRect">
            <a:avLst/>
          </a:prstGeom>
          <a:solidFill>
            <a:schemeClr val="accent4">
              <a:lumMod val="20000"/>
              <a:lumOff val="80000"/>
            </a:schemeClr>
          </a:solidFill>
          <a:ln>
            <a:solidFill>
              <a:srgbClr val="42AE5D"/>
            </a:solid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153097" y="86487"/>
            <a:ext cx="1518364" cy="584775"/>
          </a:xfrm>
          <a:prstGeom prst="rect">
            <a:avLst/>
          </a:prstGeom>
        </p:spPr>
        <p:txBody>
          <a:bodyPr wrap="none">
            <a:spAutoFit/>
          </a:bodyPr>
          <a:lstStyle/>
          <a:p>
            <a:pPr>
              <a:spcAft>
                <a:spcPts val="0"/>
              </a:spcAft>
            </a:pPr>
            <a:r>
              <a:rPr lang="nl-NL" sz="3200" b="1" dirty="0">
                <a:solidFill>
                  <a:srgbClr val="42AE5D"/>
                </a:solidFill>
                <a:latin typeface="Times New Roman" panose="02020603050405020304" pitchFamily="18" charset="0"/>
                <a:ea typeface="Times New Roman" panose="02020603050405020304" pitchFamily="18" charset="0"/>
              </a:rPr>
              <a:t>Bài giải</a:t>
            </a:r>
            <a:endParaRPr lang="en-US" sz="3200" dirty="0">
              <a:solidFill>
                <a:srgbClr val="42AE5D"/>
              </a:solidFill>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74" y="1243669"/>
            <a:ext cx="5683405" cy="4591890"/>
          </a:xfrm>
          <a:prstGeom prst="rect">
            <a:avLst/>
          </a:prstGeom>
        </p:spPr>
      </p:pic>
      <p:pic>
        <p:nvPicPr>
          <p:cNvPr id="8" name="Picture 7"/>
          <p:cNvPicPr>
            <a:picLocks noChangeAspect="1"/>
          </p:cNvPicPr>
          <p:nvPr/>
        </p:nvPicPr>
        <p:blipFill>
          <a:blip r:embed="rId4"/>
          <a:stretch>
            <a:fillRect/>
          </a:stretch>
        </p:blipFill>
        <p:spPr>
          <a:xfrm>
            <a:off x="6052157" y="852964"/>
            <a:ext cx="5962405" cy="5632032"/>
          </a:xfrm>
          <a:prstGeom prst="rect">
            <a:avLst/>
          </a:prstGeom>
        </p:spPr>
      </p:pic>
      <p:sp>
        <p:nvSpPr>
          <p:cNvPr id="11" name="Rectangle 10"/>
          <p:cNvSpPr/>
          <p:nvPr/>
        </p:nvSpPr>
        <p:spPr>
          <a:xfrm>
            <a:off x="6569830" y="940562"/>
            <a:ext cx="3833614" cy="400110"/>
          </a:xfrm>
          <a:prstGeom prst="rect">
            <a:avLst/>
          </a:prstGeom>
        </p:spPr>
        <p:txBody>
          <a:bodyPr wrap="none">
            <a:spAutoFit/>
          </a:bodyPr>
          <a:lstStyle/>
          <a:p>
            <a:r>
              <a:rPr lang="en-US" sz="2000" b="1" dirty="0">
                <a:latin typeface="Times New Roman" panose="02020603050405020304" pitchFamily="18" charset="0"/>
                <a:cs typeface="Times New Roman" panose="02020603050405020304" pitchFamily="18" charset="0"/>
              </a:rPr>
              <a:t>a) </a:t>
            </a:r>
            <a:r>
              <a:rPr lang="en-US" sz="2000" b="1" dirty="0" err="1">
                <a:latin typeface="Times New Roman" panose="02020603050405020304" pitchFamily="18" charset="0"/>
                <a:cs typeface="Times New Roman" panose="02020603050405020304" pitchFamily="18" charset="0"/>
              </a:rPr>
              <a:t>Chứng</a:t>
            </a:r>
            <a:r>
              <a:rPr lang="en-US" sz="2000" b="1" dirty="0">
                <a:latin typeface="Times New Roman" panose="02020603050405020304" pitchFamily="18" charset="0"/>
                <a:cs typeface="Times New Roman" panose="02020603050405020304" pitchFamily="18" charset="0"/>
              </a:rPr>
              <a:t> minh  </a:t>
            </a:r>
            <a:r>
              <a:rPr lang="el-GR" sz="2000" b="1" dirty="0">
                <a:latin typeface="Times New Roman" panose="02020603050405020304" pitchFamily="18" charset="0"/>
                <a:cs typeface="Times New Roman" panose="02020603050405020304" pitchFamily="18" charset="0"/>
              </a:rPr>
              <a:t>Δ</a:t>
            </a:r>
            <a:r>
              <a:rPr lang="en-US" sz="2000" b="1" dirty="0">
                <a:latin typeface="Times New Roman" panose="02020603050405020304" pitchFamily="18" charset="0"/>
                <a:cs typeface="Times New Roman" panose="02020603050405020304" pitchFamily="18" charset="0"/>
              </a:rPr>
              <a:t>AMN </a:t>
            </a:r>
            <a:r>
              <a:rPr lang="en-US" sz="2000" b="1" dirty="0" err="1">
                <a:latin typeface="Times New Roman" panose="02020603050405020304" pitchFamily="18" charset="0"/>
                <a:cs typeface="Times New Roman" panose="02020603050405020304" pitchFamily="18" charset="0"/>
              </a:rPr>
              <a:t>cân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tại</a:t>
            </a:r>
            <a:r>
              <a:rPr lang="en-US" sz="2000" b="1" dirty="0">
                <a:latin typeface="Times New Roman" panose="02020603050405020304" pitchFamily="18" charset="0"/>
                <a:cs typeface="Times New Roman" panose="02020603050405020304" pitchFamily="18" charset="0"/>
              </a:rPr>
              <a:t> A.</a:t>
            </a:r>
          </a:p>
        </p:txBody>
      </p:sp>
      <p:sp>
        <p:nvSpPr>
          <p:cNvPr id="12" name="TextBox 11"/>
          <p:cNvSpPr txBox="1"/>
          <p:nvPr/>
        </p:nvSpPr>
        <p:spPr>
          <a:xfrm>
            <a:off x="6569830" y="1312007"/>
            <a:ext cx="3142720" cy="400110"/>
          </a:xfrm>
          <a:prstGeom prst="rect">
            <a:avLst/>
          </a:prstGeom>
          <a:noFill/>
        </p:spPr>
        <p:txBody>
          <a:bodyPr wrap="none" rtlCol="0">
            <a:spAutoFit/>
          </a:bodyPr>
          <a:lstStyle/>
          <a:p>
            <a:pPr marL="342900" indent="-342900">
              <a:buFont typeface="Arial" panose="020B0604020202020204" pitchFamily="34" charset="0"/>
              <a:buChar char="•"/>
            </a:pPr>
            <a:r>
              <a:rPr lang="en-US" sz="2000" dirty="0" err="1" smtClean="0">
                <a:latin typeface="Times New Roman" panose="02020603050405020304" pitchFamily="18" charset="0"/>
                <a:cs typeface="Times New Roman" panose="02020603050405020304" pitchFamily="18" charset="0"/>
              </a:rPr>
              <a:t>Xét</a:t>
            </a:r>
            <a:r>
              <a:rPr lang="en-US" sz="2000" dirty="0" smtClean="0">
                <a:latin typeface="Times New Roman" panose="02020603050405020304" pitchFamily="18" charset="0"/>
                <a:cs typeface="Times New Roman" panose="02020603050405020304" pitchFamily="18" charset="0"/>
              </a:rPr>
              <a:t> </a:t>
            </a:r>
            <a:r>
              <a:rPr lang="el-GR" sz="2000" dirty="0" smtClean="0">
                <a:latin typeface="Times New Roman" panose="02020603050405020304" pitchFamily="18" charset="0"/>
                <a:cs typeface="Times New Roman" panose="02020603050405020304" pitchFamily="18" charset="0"/>
              </a:rPr>
              <a:t>Δ</a:t>
            </a:r>
            <a:r>
              <a:rPr lang="en-US" sz="2000" dirty="0" smtClean="0">
                <a:latin typeface="Times New Roman" panose="02020603050405020304" pitchFamily="18" charset="0"/>
                <a:cs typeface="Times New Roman" panose="02020603050405020304" pitchFamily="18" charset="0"/>
              </a:rPr>
              <a:t>ABM và </a:t>
            </a:r>
            <a:r>
              <a:rPr lang="el-GR" sz="2000" dirty="0" smtClean="0">
                <a:latin typeface="Times New Roman" panose="02020603050405020304" pitchFamily="18" charset="0"/>
                <a:cs typeface="Times New Roman" panose="02020603050405020304" pitchFamily="18" charset="0"/>
              </a:rPr>
              <a:t>Δ</a:t>
            </a:r>
            <a:r>
              <a:rPr lang="en-US" sz="2000" dirty="0" smtClean="0">
                <a:latin typeface="Times New Roman" panose="02020603050405020304" pitchFamily="18" charset="0"/>
                <a:cs typeface="Times New Roman" panose="02020603050405020304" pitchFamily="18" charset="0"/>
              </a:rPr>
              <a:t>ACN có:</a:t>
            </a:r>
            <a:endParaRPr lang="en-US" sz="2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TextBox 12"/>
              <p:cNvSpPr txBox="1"/>
              <p:nvPr/>
            </p:nvSpPr>
            <p:spPr>
              <a:xfrm>
                <a:off x="6553981" y="1642906"/>
                <a:ext cx="4393914" cy="1232004"/>
              </a:xfrm>
              <a:prstGeom prst="rect">
                <a:avLst/>
              </a:prstGeom>
              <a:noFill/>
            </p:spPr>
            <p:txBody>
              <a:bodyPr wrap="square" rtlCol="0">
                <a:spAutoFit/>
              </a:bodyPr>
              <a:lstStyle/>
              <a:p>
                <a14:m>
                  <m:oMath xmlns:m="http://schemas.openxmlformats.org/officeDocument/2006/math">
                    <m:d>
                      <m:dPr>
                        <m:begChr m:val="{"/>
                        <m:endChr m:val=""/>
                        <m:ctrlPr>
                          <a:rPr lang="en-US" sz="2000" i="1" smtClean="0">
                            <a:latin typeface="Cambria Math" panose="02040503050406030204" pitchFamily="18" charset="0"/>
                          </a:rPr>
                        </m:ctrlPr>
                      </m:dPr>
                      <m:e>
                        <m:eqArr>
                          <m:eqArrPr>
                            <m:ctrlPr>
                              <a:rPr lang="en-US" sz="2000" i="1" smtClean="0">
                                <a:latin typeface="Cambria Math" panose="02040503050406030204" pitchFamily="18" charset="0"/>
                              </a:rPr>
                            </m:ctrlPr>
                          </m:eqArrPr>
                          <m:e>
                            <m:r>
                              <a:rPr lang="en-US" sz="2000" b="0" i="1" smtClean="0">
                                <a:latin typeface="Cambria Math" panose="02040503050406030204" pitchFamily="18" charset="0"/>
                              </a:rPr>
                              <m:t>𝐴𝐵</m:t>
                            </m:r>
                            <m:r>
                              <a:rPr lang="en-US" sz="2000" b="0" i="1" smtClean="0">
                                <a:latin typeface="Cambria Math" panose="02040503050406030204" pitchFamily="18" charset="0"/>
                              </a:rPr>
                              <m:t>=</m:t>
                            </m:r>
                            <m:r>
                              <a:rPr lang="en-US" sz="2000" b="0" i="1" smtClean="0">
                                <a:latin typeface="Cambria Math" panose="02040503050406030204" pitchFamily="18" charset="0"/>
                              </a:rPr>
                              <m:t>𝐴𝐶</m:t>
                            </m:r>
                            <m:r>
                              <a:rPr lang="en-US" sz="2000" b="0" i="1" smtClean="0">
                                <a:latin typeface="Cambria Math" panose="02040503050406030204" pitchFamily="18" charset="0"/>
                              </a:rPr>
                              <m:t> (</m:t>
                            </m:r>
                            <m:r>
                              <a:rPr lang="en-US" sz="2000" b="0" i="1" smtClean="0">
                                <a:latin typeface="Cambria Math" panose="02040503050406030204" pitchFamily="18" charset="0"/>
                              </a:rPr>
                              <m:t>𝑔𝑡</m:t>
                            </m:r>
                            <m:r>
                              <a:rPr lang="en-US" sz="2000" b="0" i="1" smtClean="0">
                                <a:latin typeface="Cambria Math" panose="02040503050406030204" pitchFamily="18" charset="0"/>
                              </a:rPr>
                              <m:t>)</m:t>
                            </m:r>
                          </m:e>
                          <m:e>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𝐴𝐵𝑀</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i="1">
                                    <a:latin typeface="Cambria Math" panose="02040503050406030204" pitchFamily="18" charset="0"/>
                                  </a:rPr>
                                  <m:t>𝐴𝐶𝑁</m:t>
                                </m:r>
                                <m:r>
                                  <a:rPr lang="en-US" sz="2000" i="1">
                                    <a:latin typeface="Cambria Math" panose="02040503050406030204" pitchFamily="18" charset="0"/>
                                  </a:rPr>
                                  <m:t> </m:t>
                                </m:r>
                              </m:e>
                            </m:acc>
                            <m:r>
                              <a:rPr lang="en-US" sz="2000" i="1">
                                <a:latin typeface="Cambria Math" panose="02040503050406030204" pitchFamily="18" charset="0"/>
                              </a:rPr>
                              <m:t> (</m:t>
                            </m:r>
                            <m:r>
                              <a:rPr lang="en-US" sz="2000" i="1">
                                <a:latin typeface="Cambria Math" panose="02040503050406030204" pitchFamily="18" charset="0"/>
                              </a:rPr>
                              <m:t>𝑐</m:t>
                            </m:r>
                            <m:r>
                              <a:rPr lang="en-US" sz="2000" i="1">
                                <a:latin typeface="Cambria Math" panose="02040503050406030204" pitchFamily="18" charset="0"/>
                              </a:rPr>
                              <m:t>ù</m:t>
                            </m:r>
                            <m:r>
                              <a:rPr lang="en-US" sz="2000" i="1">
                                <a:latin typeface="Cambria Math" panose="02040503050406030204" pitchFamily="18" charset="0"/>
                              </a:rPr>
                              <m:t>𝑛𝑔</m:t>
                            </m:r>
                            <m:r>
                              <a:rPr lang="en-US" sz="2000" b="0" i="1" smtClean="0">
                                <a:latin typeface="Cambria Math" panose="02040503050406030204" pitchFamily="18" charset="0"/>
                              </a:rPr>
                              <m:t>=180</m:t>
                            </m:r>
                            <m:r>
                              <a:rPr lang="en-US" sz="2000" b="0" i="1" smtClean="0">
                                <a:latin typeface="Cambria Math" panose="02040503050406030204" pitchFamily="18" charset="0"/>
                                <a:ea typeface="Cambria Math" panose="02040503050406030204" pitchFamily="18" charset="0"/>
                              </a:rPr>
                              <m:t>°−</m:t>
                            </m:r>
                            <m:acc>
                              <m:accPr>
                                <m:chr m:val="̂"/>
                                <m:ctrlPr>
                                  <a:rPr lang="en-US" sz="2000" b="0" i="1" smtClean="0">
                                    <a:latin typeface="Cambria Math" panose="02040503050406030204" pitchFamily="18" charset="0"/>
                                    <a:ea typeface="Cambria Math" panose="02040503050406030204" pitchFamily="18" charset="0"/>
                                  </a:rPr>
                                </m:ctrlPr>
                              </m:accPr>
                              <m:e>
                                <m:r>
                                  <a:rPr lang="en-US" sz="2000" b="0" i="1" smtClean="0">
                                    <a:latin typeface="Cambria Math" panose="02040503050406030204" pitchFamily="18" charset="0"/>
                                    <a:ea typeface="Cambria Math" panose="02040503050406030204" pitchFamily="18" charset="0"/>
                                  </a:rPr>
                                  <m:t>𝐴𝐵𝐶</m:t>
                                </m:r>
                              </m:e>
                            </m:acc>
                          </m:e>
                          <m:e>
                            <m:r>
                              <a:rPr lang="en-US" sz="2000" b="0" i="1" smtClean="0">
                                <a:latin typeface="Cambria Math" panose="02040503050406030204" pitchFamily="18" charset="0"/>
                              </a:rPr>
                              <m:t>𝐵𝑀</m:t>
                            </m:r>
                            <m:r>
                              <a:rPr lang="en-US" sz="2000" b="0" i="1" smtClean="0">
                                <a:latin typeface="Cambria Math" panose="02040503050406030204" pitchFamily="18" charset="0"/>
                              </a:rPr>
                              <m:t>=</m:t>
                            </m:r>
                            <m:r>
                              <a:rPr lang="en-US" sz="2000" b="0" i="1" smtClean="0">
                                <a:latin typeface="Cambria Math" panose="02040503050406030204" pitchFamily="18" charset="0"/>
                              </a:rPr>
                              <m:t>𝐶𝑁</m:t>
                            </m:r>
                            <m:r>
                              <a:rPr lang="en-US" sz="2000" b="0" i="1" smtClean="0">
                                <a:latin typeface="Cambria Math" panose="02040503050406030204" pitchFamily="18" charset="0"/>
                              </a:rPr>
                              <m:t> (</m:t>
                            </m:r>
                            <m:r>
                              <a:rPr lang="en-US" sz="2000" b="0" i="1" smtClean="0">
                                <a:latin typeface="Cambria Math" panose="02040503050406030204" pitchFamily="18" charset="0"/>
                              </a:rPr>
                              <m:t>𝑔𝑡</m:t>
                            </m:r>
                            <m:r>
                              <a:rPr lang="en-US" sz="2000" b="0" i="1" smtClean="0">
                                <a:latin typeface="Cambria Math" panose="02040503050406030204" pitchFamily="18" charset="0"/>
                              </a:rPr>
                              <m:t>)</m:t>
                            </m:r>
                          </m:e>
                        </m:eqArr>
                      </m:e>
                    </m:d>
                  </m:oMath>
                </a14:m>
                <a:r>
                  <a:rPr lang="en-US" sz="2000" dirty="0" smtClean="0"/>
                  <a:t>)</a:t>
                </a:r>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6553981" y="1642906"/>
                <a:ext cx="4393914" cy="123200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569830" y="2851022"/>
                <a:ext cx="3658822"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m:t>
                      </m:r>
                      <m:r>
                        <a:rPr lang="en-US" sz="2000" b="0" i="1" smtClean="0">
                          <a:latin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𝐴𝐵𝑀</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𝐴𝐶𝑁</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𝑐</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𝑔</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𝑐</m:t>
                      </m:r>
                      <m:r>
                        <a:rPr lang="en-US" sz="2000" b="0" i="1" smtClean="0">
                          <a:latin typeface="Cambria Math" panose="02040503050406030204" pitchFamily="18" charset="0"/>
                          <a:ea typeface="Cambria Math" panose="02040503050406030204" pitchFamily="18" charset="0"/>
                        </a:rPr>
                        <m:t>)</m:t>
                      </m:r>
                    </m:oMath>
                  </m:oMathPara>
                </a14:m>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6569830" y="2851022"/>
                <a:ext cx="3658822" cy="400110"/>
              </a:xfrm>
              <a:prstGeom prst="rect">
                <a:avLst/>
              </a:prstGeom>
              <a:blipFill>
                <a:blip r:embed="rId7"/>
                <a:stretch>
                  <a:fillRect b="-18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553981" y="3308566"/>
                <a:ext cx="1302216" cy="4084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m:t>
                      </m:r>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𝑀</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𝑁</m:t>
                          </m:r>
                        </m:e>
                      </m:acc>
                    </m:oMath>
                  </m:oMathPara>
                </a14:m>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6553981" y="3308566"/>
                <a:ext cx="1302216" cy="408445"/>
              </a:xfrm>
              <a:prstGeom prst="rect">
                <a:avLst/>
              </a:prstGeom>
              <a:blipFill>
                <a:blip r:embed="rId8"/>
                <a:stretch>
                  <a:fillRect t="-7463" r="-30374"/>
                </a:stretch>
              </a:blipFill>
            </p:spPr>
            <p:txBody>
              <a:bodyPr/>
              <a:lstStyle/>
              <a:p>
                <a:r>
                  <a:rPr lang="en-US">
                    <a:noFill/>
                  </a:rPr>
                  <a:t> </a:t>
                </a:r>
              </a:p>
            </p:txBody>
          </p:sp>
        </mc:Fallback>
      </mc:AlternateContent>
      <p:sp>
        <p:nvSpPr>
          <p:cNvPr id="17" name="TextBox 16"/>
          <p:cNvSpPr txBox="1"/>
          <p:nvPr/>
        </p:nvSpPr>
        <p:spPr>
          <a:xfrm>
            <a:off x="6553981" y="3693853"/>
            <a:ext cx="2501262" cy="400110"/>
          </a:xfrm>
          <a:prstGeom prst="rect">
            <a:avLst/>
          </a:prstGeom>
          <a:noFill/>
        </p:spPr>
        <p:txBody>
          <a:bodyPr wrap="none" rtlCol="0">
            <a:spAutoFit/>
          </a:bodyPr>
          <a:lstStyle/>
          <a:p>
            <a:r>
              <a:rPr lang="en-US" sz="2000" dirty="0" smtClean="0"/>
              <a:t>Vậy </a:t>
            </a:r>
            <a:r>
              <a:rPr lang="el-GR" sz="2000" dirty="0" smtClean="0">
                <a:latin typeface="Times New Roman" panose="02020603050405020304" pitchFamily="18" charset="0"/>
                <a:cs typeface="Times New Roman" panose="02020603050405020304" pitchFamily="18" charset="0"/>
              </a:rPr>
              <a:t>Δ</a:t>
            </a:r>
            <a:r>
              <a:rPr lang="en-US" sz="2000" dirty="0">
                <a:latin typeface="Times New Roman" panose="02020603050405020304" pitchFamily="18" charset="0"/>
                <a:cs typeface="Times New Roman" panose="02020603050405020304" pitchFamily="18" charset="0"/>
              </a:rPr>
              <a:t>AMN </a:t>
            </a:r>
            <a:r>
              <a:rPr lang="en-US" sz="2000" dirty="0" err="1" smtClean="0">
                <a:latin typeface="Times New Roman" panose="02020603050405020304" pitchFamily="18" charset="0"/>
                <a:cs typeface="Times New Roman" panose="02020603050405020304" pitchFamily="18" charset="0"/>
              </a:rPr>
              <a:t>cân</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tại</a:t>
            </a:r>
            <a:r>
              <a:rPr lang="en-US" sz="2000" dirty="0" smtClean="0">
                <a:latin typeface="Times New Roman" panose="02020603050405020304" pitchFamily="18" charset="0"/>
                <a:cs typeface="Times New Roman" panose="02020603050405020304" pitchFamily="18" charset="0"/>
              </a:rPr>
              <a:t> A.</a:t>
            </a:r>
            <a:endParaRPr lang="en-US" sz="2000" dirty="0"/>
          </a:p>
        </p:txBody>
      </p:sp>
      <p:sp>
        <p:nvSpPr>
          <p:cNvPr id="18" name="TextBox 17"/>
          <p:cNvSpPr txBox="1"/>
          <p:nvPr/>
        </p:nvSpPr>
        <p:spPr>
          <a:xfrm>
            <a:off x="6980903" y="4807974"/>
            <a:ext cx="184731" cy="369332"/>
          </a:xfrm>
          <a:prstGeom prst="rect">
            <a:avLst/>
          </a:prstGeom>
          <a:noFill/>
        </p:spPr>
        <p:txBody>
          <a:bodyPr wrap="none" rtlCol="0">
            <a:spAutoFit/>
          </a:bodyPr>
          <a:lstStyle/>
          <a:p>
            <a:endParaRPr lang="en-US" dirty="0"/>
          </a:p>
        </p:txBody>
      </p:sp>
      <mc:AlternateContent xmlns:mc="http://schemas.openxmlformats.org/markup-compatibility/2006" xmlns:a14="http://schemas.microsoft.com/office/drawing/2010/main">
        <mc:Choice Requires="a14">
          <p:sp>
            <p:nvSpPr>
              <p:cNvPr id="19" name="Rectangle 18"/>
              <p:cNvSpPr/>
              <p:nvPr/>
            </p:nvSpPr>
            <p:spPr>
              <a:xfrm>
                <a:off x="6553981" y="4119337"/>
                <a:ext cx="5518627" cy="707886"/>
              </a:xfrm>
              <a:prstGeom prst="rect">
                <a:avLst/>
              </a:prstGeom>
            </p:spPr>
            <p:txBody>
              <a:bodyPr wrap="none">
                <a:spAutoFit/>
              </a:bodyPr>
              <a:lstStyle/>
              <a:p>
                <a:r>
                  <a:rPr lang="en-US" sz="2000" b="1" dirty="0" smtClean="0">
                    <a:latin typeface="Times New Roman" panose="02020603050405020304" pitchFamily="18" charset="0"/>
                    <a:cs typeface="Times New Roman" panose="02020603050405020304" pitchFamily="18" charset="0"/>
                  </a:rPr>
                  <a:t>b) </a:t>
                </a:r>
                <a:r>
                  <a:rPr lang="en-US" sz="2000" b="1" dirty="0" smtClean="0">
                    <a:solidFill>
                      <a:schemeClr val="tx1"/>
                    </a:solidFill>
                    <a:latin typeface="Times New Roman" panose="02020603050405020304" pitchFamily="18" charset="0"/>
                    <a:cs typeface="Times New Roman" panose="02020603050405020304" pitchFamily="18" charset="0"/>
                  </a:rPr>
                  <a:t>Kẻ</a:t>
                </a:r>
                <a:r>
                  <a:rPr lang="en-US" sz="2000" b="1" dirty="0">
                    <a:solidFill>
                      <a:schemeClr val="tx1"/>
                    </a:solidFill>
                    <a:latin typeface="Times New Roman" panose="02020603050405020304" pitchFamily="18" charset="0"/>
                    <a:cs typeface="Times New Roman" panose="02020603050405020304" pitchFamily="18" charset="0"/>
                  </a:rPr>
                  <a:t> BH </a:t>
                </a:r>
                <a14:m>
                  <m:oMath xmlns:m="http://schemas.openxmlformats.org/officeDocument/2006/math">
                    <m:r>
                      <a:rPr lang="en-US" sz="2000" b="1" i="1">
                        <a:solidFill>
                          <a:schemeClr val="tx1"/>
                        </a:solidFill>
                        <a:latin typeface="Cambria Math" panose="02040503050406030204" pitchFamily="18" charset="0"/>
                      </a:rPr>
                      <m:t>⊥</m:t>
                    </m:r>
                  </m:oMath>
                </a14:m>
                <a:r>
                  <a:rPr lang="en-US" sz="2000" b="1" dirty="0">
                    <a:solidFill>
                      <a:schemeClr val="tx1"/>
                    </a:solidFill>
                    <a:latin typeface="Times New Roman" panose="02020603050405020304" pitchFamily="18" charset="0"/>
                    <a:cs typeface="Times New Roman" panose="02020603050405020304" pitchFamily="18" charset="0"/>
                  </a:rPr>
                  <a:t> AM, CK </a:t>
                </a:r>
                <a14:m>
                  <m:oMath xmlns:m="http://schemas.openxmlformats.org/officeDocument/2006/math">
                    <m:r>
                      <a:rPr lang="en-US" sz="2000" b="1" i="1">
                        <a:solidFill>
                          <a:schemeClr val="tx1"/>
                        </a:solidFill>
                        <a:latin typeface="Cambria Math" panose="02040503050406030204" pitchFamily="18" charset="0"/>
                      </a:rPr>
                      <m:t>⊥</m:t>
                    </m:r>
                  </m:oMath>
                </a14:m>
                <a:r>
                  <a:rPr lang="en-US" sz="2000" b="1" dirty="0">
                    <a:solidFill>
                      <a:schemeClr val="tx1"/>
                    </a:solidFill>
                    <a:latin typeface="Times New Roman" panose="02020603050405020304" pitchFamily="18" charset="0"/>
                    <a:cs typeface="Times New Roman" panose="02020603050405020304" pitchFamily="18" charset="0"/>
                  </a:rPr>
                  <a:t> AN </a:t>
                </a:r>
                <a:r>
                  <a:rPr lang="en-US" sz="2000" b="1" dirty="0" err="1">
                    <a:solidFill>
                      <a:schemeClr val="tx1"/>
                    </a:solidFill>
                    <a:latin typeface="Times New Roman" panose="02020603050405020304" pitchFamily="18" charset="0"/>
                    <a:cs typeface="Times New Roman" panose="02020603050405020304" pitchFamily="18" charset="0"/>
                  </a:rPr>
                  <a:t>với</a:t>
                </a:r>
                <a:r>
                  <a:rPr lang="en-US" sz="2000" b="1" dirty="0">
                    <a:solidFill>
                      <a:schemeClr val="tx1"/>
                    </a:solidFill>
                    <a:latin typeface="Times New Roman" panose="02020603050405020304" pitchFamily="18" charset="0"/>
                    <a:cs typeface="Times New Roman" panose="02020603050405020304" pitchFamily="18" charset="0"/>
                  </a:rPr>
                  <a:t> H </a:t>
                </a:r>
                <a14:m>
                  <m:oMath xmlns:m="http://schemas.openxmlformats.org/officeDocument/2006/math">
                    <m:r>
                      <a:rPr lang="en-US" sz="2000" b="1" i="1">
                        <a:solidFill>
                          <a:schemeClr val="tx1"/>
                        </a:solidFill>
                        <a:latin typeface="Cambria Math" panose="02040503050406030204" pitchFamily="18" charset="0"/>
                      </a:rPr>
                      <m:t>∈</m:t>
                    </m:r>
                  </m:oMath>
                </a14:m>
                <a:r>
                  <a:rPr lang="en-US" sz="2000" b="1" dirty="0">
                    <a:solidFill>
                      <a:schemeClr val="tx1"/>
                    </a:solidFill>
                    <a:latin typeface="Times New Roman" panose="02020603050405020304" pitchFamily="18" charset="0"/>
                    <a:cs typeface="Times New Roman" panose="02020603050405020304" pitchFamily="18" charset="0"/>
                  </a:rPr>
                  <a:t> AM, K </a:t>
                </a:r>
                <a14:m>
                  <m:oMath xmlns:m="http://schemas.openxmlformats.org/officeDocument/2006/math">
                    <m:r>
                      <a:rPr lang="en-US" sz="2000" b="1" i="1">
                        <a:solidFill>
                          <a:schemeClr val="tx1"/>
                        </a:solidFill>
                        <a:latin typeface="Cambria Math" panose="02040503050406030204" pitchFamily="18" charset="0"/>
                      </a:rPr>
                      <m:t>∈ </m:t>
                    </m:r>
                  </m:oMath>
                </a14:m>
                <a:r>
                  <a:rPr lang="en-US" sz="2000" b="1" dirty="0">
                    <a:solidFill>
                      <a:schemeClr val="tx1"/>
                    </a:solidFill>
                    <a:latin typeface="Times New Roman" panose="02020603050405020304" pitchFamily="18" charset="0"/>
                    <a:cs typeface="Times New Roman" panose="02020603050405020304" pitchFamily="18" charset="0"/>
                  </a:rPr>
                  <a:t>AN</a:t>
                </a:r>
                <a:r>
                  <a:rPr lang="en-US" sz="2000" b="1" dirty="0" smtClean="0">
                    <a:solidFill>
                      <a:schemeClr val="tx1"/>
                    </a:solidFill>
                    <a:latin typeface="Times New Roman" panose="02020603050405020304" pitchFamily="18" charset="0"/>
                    <a:cs typeface="Times New Roman" panose="02020603050405020304" pitchFamily="18" charset="0"/>
                  </a:rPr>
                  <a:t>.</a:t>
                </a:r>
              </a:p>
              <a:p>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Chứng</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minh </a:t>
                </a:r>
                <a:r>
                  <a:rPr lang="en-US" sz="2000" b="1" dirty="0" smtClean="0">
                    <a:latin typeface="Times New Roman" panose="02020603050405020304" pitchFamily="18" charset="0"/>
                    <a:cs typeface="Times New Roman" panose="02020603050405020304" pitchFamily="18" charset="0"/>
                  </a:rPr>
                  <a:t>BH=CK</a:t>
                </a:r>
                <a:endParaRPr lang="en-US" sz="2000" b="1" dirty="0">
                  <a:latin typeface="Times New Roman" panose="02020603050405020304" pitchFamily="18" charset="0"/>
                  <a:cs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6553981" y="4119337"/>
                <a:ext cx="5518627" cy="707886"/>
              </a:xfrm>
              <a:prstGeom prst="rect">
                <a:avLst/>
              </a:prstGeom>
              <a:blipFill>
                <a:blip r:embed="rId9"/>
                <a:stretch>
                  <a:fillRect l="-1105" t="-5172" r="-331" b="-146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6569830" y="4693312"/>
                <a:ext cx="5376665" cy="1074910"/>
              </a:xfrm>
              <a:prstGeom prst="rect">
                <a:avLst/>
              </a:prstGeom>
              <a:noFill/>
            </p:spPr>
            <p:txBody>
              <a:bodyPr wrap="none" rtlCol="0">
                <a:spAutoFit/>
              </a:bodyPr>
              <a:lstStyle/>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Xét </a:t>
                </a:r>
                <a:r>
                  <a:rPr lang="el-GR" sz="2000" dirty="0" smtClean="0">
                    <a:latin typeface="Times New Roman" panose="02020603050405020304" pitchFamily="18" charset="0"/>
                    <a:cs typeface="Times New Roman" panose="02020603050405020304" pitchFamily="18" charset="0"/>
                  </a:rPr>
                  <a:t>Δ</a:t>
                </a:r>
                <a:r>
                  <a:rPr lang="en-US" sz="2000" dirty="0" smtClean="0">
                    <a:latin typeface="Times New Roman" panose="02020603050405020304" pitchFamily="18" charset="0"/>
                    <a:cs typeface="Times New Roman" panose="02020603050405020304" pitchFamily="18" charset="0"/>
                  </a:rPr>
                  <a:t>HBM và </a:t>
                </a:r>
                <a:r>
                  <a:rPr lang="el-GR" sz="2000" dirty="0" smtClean="0">
                    <a:latin typeface="Times New Roman" panose="02020603050405020304" pitchFamily="18" charset="0"/>
                    <a:cs typeface="Times New Roman" panose="02020603050405020304" pitchFamily="18" charset="0"/>
                  </a:rPr>
                  <a:t>Δ</a:t>
                </a:r>
                <a:r>
                  <a:rPr lang="en-US" sz="2000" dirty="0" smtClean="0">
                    <a:latin typeface="Times New Roman" panose="02020603050405020304" pitchFamily="18" charset="0"/>
                    <a:cs typeface="Times New Roman" panose="02020603050405020304" pitchFamily="18" charset="0"/>
                  </a:rPr>
                  <a:t>KCN có: </a:t>
                </a:r>
                <a14:m>
                  <m:oMath xmlns:m="http://schemas.openxmlformats.org/officeDocument/2006/math">
                    <m:d>
                      <m:dPr>
                        <m:begChr m:val="{"/>
                        <m:endChr m:val=""/>
                        <m:ctrlPr>
                          <a:rPr lang="en-US" sz="2000" i="1" smtClean="0">
                            <a:latin typeface="Cambria Math" panose="02040503050406030204" pitchFamily="18" charset="0"/>
                            <a:cs typeface="Times New Roman" panose="02020603050405020304" pitchFamily="18" charset="0"/>
                          </a:rPr>
                        </m:ctrlPr>
                      </m:dPr>
                      <m:e>
                        <m:eqArr>
                          <m:eqArrPr>
                            <m:ctrlPr>
                              <a:rPr lang="en-US" sz="2000" i="1" smtClean="0">
                                <a:latin typeface="Cambria Math" panose="02040503050406030204" pitchFamily="18" charset="0"/>
                                <a:cs typeface="Times New Roman" panose="02020603050405020304" pitchFamily="18" charset="0"/>
                              </a:rPr>
                            </m:ctrlPr>
                          </m:eqArrPr>
                          <m:e>
                            <m:acc>
                              <m:accPr>
                                <m:chr m:val="̂"/>
                                <m:ctrlPr>
                                  <a:rPr lang="en-US" sz="2000" i="1" smtClean="0">
                                    <a:latin typeface="Cambria Math" panose="02040503050406030204" pitchFamily="18" charset="0"/>
                                    <a:cs typeface="Times New Roman" panose="02020603050405020304" pitchFamily="18" charset="0"/>
                                  </a:rPr>
                                </m:ctrlPr>
                              </m:accPr>
                              <m:e>
                                <m:r>
                                  <a:rPr lang="en-US" sz="2000" b="0" i="1" smtClean="0">
                                    <a:latin typeface="Cambria Math" panose="02040503050406030204" pitchFamily="18" charset="0"/>
                                    <a:cs typeface="Times New Roman" panose="02020603050405020304" pitchFamily="18" charset="0"/>
                                  </a:rPr>
                                  <m:t>𝐻</m:t>
                                </m:r>
                              </m:e>
                            </m:acc>
                            <m:r>
                              <a:rPr lang="en-US" sz="2000" b="0" i="1" smtClean="0">
                                <a:latin typeface="Cambria Math" panose="02040503050406030204" pitchFamily="18" charset="0"/>
                                <a:cs typeface="Times New Roman" panose="02020603050405020304" pitchFamily="18" charset="0"/>
                              </a:rPr>
                              <m:t>=</m:t>
                            </m:r>
                            <m:acc>
                              <m:accPr>
                                <m:chr m:val="̂"/>
                                <m:ctrlPr>
                                  <a:rPr lang="en-US" sz="2000" b="0" i="1" smtClean="0">
                                    <a:latin typeface="Cambria Math" panose="02040503050406030204" pitchFamily="18" charset="0"/>
                                    <a:cs typeface="Times New Roman" panose="02020603050405020304" pitchFamily="18" charset="0"/>
                                  </a:rPr>
                                </m:ctrlPr>
                              </m:accPr>
                              <m:e>
                                <m:r>
                                  <a:rPr lang="en-US" sz="2000" b="0" i="1" smtClean="0">
                                    <a:latin typeface="Cambria Math" panose="02040503050406030204" pitchFamily="18" charset="0"/>
                                    <a:cs typeface="Times New Roman" panose="02020603050405020304" pitchFamily="18" charset="0"/>
                                  </a:rPr>
                                  <m:t>𝐾</m:t>
                                </m:r>
                              </m:e>
                            </m:acc>
                            <m:r>
                              <a:rPr lang="en-US" sz="2000" b="0" i="1" smtClean="0">
                                <a:latin typeface="Cambria Math" panose="02040503050406030204" pitchFamily="18" charset="0"/>
                                <a:cs typeface="Times New Roman" panose="02020603050405020304" pitchFamily="18" charset="0"/>
                              </a:rPr>
                              <m:t>=90</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m:t>
                            </m:r>
                          </m:e>
                          <m:e>
                            <m:r>
                              <a:rPr lang="en-US" sz="2000" b="0" i="1" smtClean="0">
                                <a:latin typeface="Cambria Math" panose="02040503050406030204" pitchFamily="18" charset="0"/>
                                <a:cs typeface="Times New Roman" panose="02020603050405020304" pitchFamily="18" charset="0"/>
                              </a:rPr>
                              <m:t>𝐵𝑀</m:t>
                            </m:r>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𝐶𝑁</m:t>
                            </m:r>
                          </m:e>
                          <m:e>
                            <m:acc>
                              <m:accPr>
                                <m:chr m:val="̂"/>
                                <m:ctrlPr>
                                  <a:rPr lang="en-US" sz="2000" i="1" smtClean="0">
                                    <a:latin typeface="Cambria Math" panose="02040503050406030204" pitchFamily="18" charset="0"/>
                                    <a:cs typeface="Times New Roman" panose="02020603050405020304" pitchFamily="18" charset="0"/>
                                  </a:rPr>
                                </m:ctrlPr>
                              </m:accPr>
                              <m:e>
                                <m:r>
                                  <a:rPr lang="en-US" sz="2000" b="0" i="1" smtClean="0">
                                    <a:latin typeface="Cambria Math" panose="02040503050406030204" pitchFamily="18" charset="0"/>
                                    <a:cs typeface="Times New Roman" panose="02020603050405020304" pitchFamily="18" charset="0"/>
                                  </a:rPr>
                                  <m:t>𝑀</m:t>
                                </m:r>
                              </m:e>
                            </m:acc>
                            <m:r>
                              <a:rPr lang="en-US" sz="2000" b="0" i="1" smtClean="0">
                                <a:latin typeface="Cambria Math" panose="02040503050406030204" pitchFamily="18" charset="0"/>
                                <a:cs typeface="Times New Roman" panose="02020603050405020304" pitchFamily="18" charset="0"/>
                              </a:rPr>
                              <m:t>=</m:t>
                            </m:r>
                            <m:acc>
                              <m:accPr>
                                <m:chr m:val="̂"/>
                                <m:ctrlPr>
                                  <a:rPr lang="en-US" sz="2000" b="0" i="1" smtClean="0">
                                    <a:latin typeface="Cambria Math" panose="02040503050406030204" pitchFamily="18" charset="0"/>
                                    <a:cs typeface="Times New Roman" panose="02020603050405020304" pitchFamily="18" charset="0"/>
                                  </a:rPr>
                                </m:ctrlPr>
                              </m:accPr>
                              <m:e>
                                <m:r>
                                  <a:rPr lang="en-US" sz="2000" b="0" i="1" smtClean="0">
                                    <a:latin typeface="Cambria Math" panose="02040503050406030204" pitchFamily="18" charset="0"/>
                                    <a:cs typeface="Times New Roman" panose="02020603050405020304" pitchFamily="18" charset="0"/>
                                  </a:rPr>
                                  <m:t>𝑁</m:t>
                                </m:r>
                              </m:e>
                            </m:acc>
                            <m:r>
                              <a:rPr lang="en-US" sz="2000" i="1">
                                <a:latin typeface="Cambria Math" panose="02040503050406030204" pitchFamily="18" charset="0"/>
                                <a:cs typeface="Times New Roman" panose="02020603050405020304" pitchFamily="18" charset="0"/>
                              </a:rPr>
                              <m:t> (</m:t>
                            </m:r>
                            <m:r>
                              <a:rPr lang="en-US" sz="2000" i="1">
                                <a:latin typeface="Cambria Math" panose="02040503050406030204" pitchFamily="18" charset="0"/>
                                <a:cs typeface="Times New Roman" panose="02020603050405020304" pitchFamily="18" charset="0"/>
                              </a:rPr>
                              <m:t>𝑐𝑚</m:t>
                            </m:r>
                            <m:r>
                              <a:rPr lang="en-US" sz="2000" i="1">
                                <a:latin typeface="Cambria Math" panose="02040503050406030204" pitchFamily="18" charset="0"/>
                                <a:cs typeface="Times New Roman" panose="02020603050405020304" pitchFamily="18" charset="0"/>
                              </a:rPr>
                              <m:t> </m:t>
                            </m:r>
                            <m:r>
                              <a:rPr lang="en-US" sz="2000" i="1">
                                <a:latin typeface="Cambria Math" panose="02040503050406030204" pitchFamily="18" charset="0"/>
                                <a:cs typeface="Times New Roman" panose="02020603050405020304" pitchFamily="18" charset="0"/>
                              </a:rPr>
                              <m:t>𝑐</m:t>
                            </m:r>
                            <m:r>
                              <a:rPr lang="en-US" sz="2000" i="1">
                                <a:latin typeface="Cambria Math" panose="02040503050406030204" pitchFamily="18" charset="0"/>
                                <a:cs typeface="Times New Roman" panose="02020603050405020304" pitchFamily="18" charset="0"/>
                              </a:rPr>
                              <m:t>â</m:t>
                            </m:r>
                            <m:r>
                              <a:rPr lang="en-US" sz="2000" b="0" i="1" smtClean="0">
                                <a:latin typeface="Cambria Math" panose="02040503050406030204" pitchFamily="18" charset="0"/>
                                <a:cs typeface="Times New Roman" panose="02020603050405020304" pitchFamily="18" charset="0"/>
                              </a:rPr>
                              <m:t>𝑢</m:t>
                            </m:r>
                            <m:r>
                              <a:rPr lang="en-US" sz="2000" b="0" i="1" smtClean="0">
                                <a:latin typeface="Cambria Math" panose="02040503050406030204" pitchFamily="18" charset="0"/>
                                <a:cs typeface="Times New Roman" panose="02020603050405020304" pitchFamily="18" charset="0"/>
                              </a:rPr>
                              <m:t> </m:t>
                            </m:r>
                            <m:r>
                              <a:rPr lang="en-US" sz="2000" b="0" i="1" smtClean="0">
                                <a:latin typeface="Cambria Math" panose="02040503050406030204" pitchFamily="18" charset="0"/>
                                <a:cs typeface="Times New Roman" panose="02020603050405020304" pitchFamily="18" charset="0"/>
                              </a:rPr>
                              <m:t>𝑎</m:t>
                            </m:r>
                            <m:r>
                              <a:rPr lang="en-US" sz="2000" i="1">
                                <a:latin typeface="Cambria Math" panose="02040503050406030204" pitchFamily="18" charset="0"/>
                                <a:cs typeface="Times New Roman" panose="02020603050405020304" pitchFamily="18" charset="0"/>
                              </a:rPr>
                              <m:t>)</m:t>
                            </m:r>
                          </m:e>
                        </m:eqArr>
                      </m:e>
                    </m:d>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6569830" y="4693312"/>
                <a:ext cx="5376665" cy="1074910"/>
              </a:xfrm>
              <a:prstGeom prst="rect">
                <a:avLst/>
              </a:prstGeom>
              <a:blipFill>
                <a:blip r:embed="rId10"/>
                <a:stretch>
                  <a:fillRect l="-10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6553981" y="5617371"/>
                <a:ext cx="3538148"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m:t>
                      </m:r>
                      <m:r>
                        <a:rPr lang="en-US" sz="2000" b="0" i="1" smtClean="0">
                          <a:latin typeface="Cambria Math" panose="02040503050406030204" pitchFamily="18" charset="0"/>
                        </a:rPr>
                        <m:t> </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𝐻𝐵𝑀</m:t>
                      </m:r>
                      <m:r>
                        <a:rPr lang="en-US" sz="2000" i="1">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𝐾𝐶𝑁</m:t>
                      </m:r>
                      <m:r>
                        <a:rPr lang="en-US" sz="2000" i="1">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𝑐h</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𝑔𝑛</m:t>
                      </m:r>
                      <m:r>
                        <a:rPr lang="en-US" sz="2000" i="1">
                          <a:latin typeface="Cambria Math" panose="02040503050406030204" pitchFamily="18" charset="0"/>
                          <a:ea typeface="Cambria Math" panose="02040503050406030204" pitchFamily="18" charset="0"/>
                        </a:rPr>
                        <m:t>)</m:t>
                      </m:r>
                    </m:oMath>
                  </m:oMathPara>
                </a14:m>
                <a:endParaRPr lang="en-US" sz="2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6553981" y="5617371"/>
                <a:ext cx="3538148" cy="400110"/>
              </a:xfrm>
              <a:prstGeom prst="rect">
                <a:avLst/>
              </a:prstGeom>
              <a:blipFill>
                <a:blip r:embed="rId11"/>
                <a:stretch>
                  <a:fillRect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6569830" y="5988254"/>
                <a:ext cx="151727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0" smtClean="0">
                          <a:latin typeface="Cambria Math" panose="02040503050406030204" pitchFamily="18" charset="0"/>
                        </a:rPr>
                        <m:t>⇒</m:t>
                      </m:r>
                      <m:r>
                        <m:rPr>
                          <m:sty m:val="p"/>
                        </m:rPr>
                        <a:rPr lang="en-US" sz="2000" b="0" i="0" smtClean="0">
                          <a:latin typeface="Cambria Math" panose="02040503050406030204" pitchFamily="18" charset="0"/>
                        </a:rPr>
                        <m:t>BH</m:t>
                      </m:r>
                      <m:r>
                        <a:rPr lang="en-US" sz="2000" b="0" i="0" smtClean="0">
                          <a:latin typeface="Cambria Math" panose="02040503050406030204" pitchFamily="18" charset="0"/>
                        </a:rPr>
                        <m:t>=</m:t>
                      </m:r>
                      <m:r>
                        <m:rPr>
                          <m:sty m:val="p"/>
                        </m:rPr>
                        <a:rPr lang="en-US" sz="2000" b="0" i="0" smtClean="0">
                          <a:latin typeface="Cambria Math" panose="02040503050406030204" pitchFamily="18" charset="0"/>
                        </a:rPr>
                        <m:t>CK</m:t>
                      </m:r>
                    </m:oMath>
                  </m:oMathPara>
                </a14:m>
                <a:endParaRPr lang="en-US" sz="2000" dirty="0">
                  <a:latin typeface="Times New Roman" panose="02020603050405020304" pitchFamily="18" charset="0"/>
                  <a:cs typeface="Times New Roman" panose="02020603050405020304" pitchFamily="18"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6569830" y="5988254"/>
                <a:ext cx="1517275" cy="400110"/>
              </a:xfrm>
              <a:prstGeom prst="rect">
                <a:avLst/>
              </a:prstGeom>
              <a:blipFill>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3917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11">
                                            <p:txEl>
                                              <p:pRg st="0" end="0"/>
                                            </p:txEl>
                                          </p:spTgt>
                                        </p:tgtEl>
                                        <p:attrNameLst>
                                          <p:attrName>style.visibility</p:attrName>
                                        </p:attrNameLst>
                                      </p:cBhvr>
                                      <p:to>
                                        <p:strVal val="visible"/>
                                      </p:to>
                                    </p:set>
                                    <p:anim calcmode="lin" valueType="num">
                                      <p:cBhvr>
                                        <p:cTn id="20"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22"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12">
                                            <p:txEl>
                                              <p:pRg st="0" end="0"/>
                                            </p:txEl>
                                          </p:spTgt>
                                        </p:tgtEl>
                                        <p:attrNameLst>
                                          <p:attrName>style.visibility</p:attrName>
                                        </p:attrNameLst>
                                      </p:cBhvr>
                                      <p:to>
                                        <p:strVal val="visible"/>
                                      </p:to>
                                    </p:set>
                                    <p:anim calcmode="lin" valueType="num">
                                      <p:cBhvr>
                                        <p:cTn id="29"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31"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2">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1" presetClass="entr" presetSubtype="0" fill="hold" grpId="0" nodeType="clickEffect">
                                  <p:stCondLst>
                                    <p:cond delay="0"/>
                                  </p:stCondLst>
                                  <p:iterate type="lt">
                                    <p:tmPct val="10000"/>
                                  </p:iterate>
                                  <p:childTnLst>
                                    <p:set>
                                      <p:cBhvr>
                                        <p:cTn id="37" dur="1" fill="hold">
                                          <p:stCondLst>
                                            <p:cond delay="0"/>
                                          </p:stCondLst>
                                        </p:cTn>
                                        <p:tgtEl>
                                          <p:spTgt spid="13">
                                            <p:txEl>
                                              <p:pRg st="0" end="0"/>
                                            </p:txEl>
                                          </p:spTgt>
                                        </p:tgtEl>
                                        <p:attrNameLst>
                                          <p:attrName>style.visibility</p:attrName>
                                        </p:attrNameLst>
                                      </p:cBhvr>
                                      <p:to>
                                        <p:strVal val="visible"/>
                                      </p:to>
                                    </p:set>
                                    <p:anim calcmode="lin" valueType="num">
                                      <p:cBhvr>
                                        <p:cTn id="38" dur="500" fill="hold"/>
                                        <p:tgtEl>
                                          <p:spTgt spid="1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13">
                                            <p:txEl>
                                              <p:pRg st="0" end="0"/>
                                            </p:txEl>
                                          </p:spTgt>
                                        </p:tgtEl>
                                        <p:attrNameLst>
                                          <p:attrName>ppt_y</p:attrName>
                                        </p:attrNameLst>
                                      </p:cBhvr>
                                      <p:tavLst>
                                        <p:tav tm="0">
                                          <p:val>
                                            <p:strVal val="#ppt_y"/>
                                          </p:val>
                                        </p:tav>
                                        <p:tav tm="100000">
                                          <p:val>
                                            <p:strVal val="#ppt_y"/>
                                          </p:val>
                                        </p:tav>
                                      </p:tavLst>
                                    </p:anim>
                                    <p:anim calcmode="lin" valueType="num">
                                      <p:cBhvr>
                                        <p:cTn id="40" dur="500" fill="hold"/>
                                        <p:tgtEl>
                                          <p:spTgt spid="1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1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1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grpId="0" nodeType="clickEffect">
                                  <p:stCondLst>
                                    <p:cond delay="0"/>
                                  </p:stCondLst>
                                  <p:iterate type="lt">
                                    <p:tmPct val="10000"/>
                                  </p:iterate>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17"/>
                                        </p:tgtEl>
                                        <p:attrNameLst>
                                          <p:attrName>ppt_y</p:attrName>
                                        </p:attrNameLst>
                                      </p:cBhvr>
                                      <p:tavLst>
                                        <p:tav tm="0">
                                          <p:val>
                                            <p:strVal val="#ppt_y"/>
                                          </p:val>
                                        </p:tav>
                                        <p:tav tm="100000">
                                          <p:val>
                                            <p:strVal val="#ppt_y"/>
                                          </p:val>
                                        </p:tav>
                                      </p:tavLst>
                                    </p:anim>
                                    <p:anim calcmode="lin" valueType="num">
                                      <p:cBhvr>
                                        <p:cTn id="63"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41" presetClass="entr" presetSubtype="0" fill="hold" grpId="0" nodeType="clickEffect">
                                  <p:stCondLst>
                                    <p:cond delay="0"/>
                                  </p:stCondLst>
                                  <p:iterate type="lt">
                                    <p:tmPct val="10000"/>
                                  </p:iterate>
                                  <p:childTnLst>
                                    <p:set>
                                      <p:cBhvr>
                                        <p:cTn id="69" dur="1" fill="hold">
                                          <p:stCondLst>
                                            <p:cond delay="0"/>
                                          </p:stCondLst>
                                        </p:cTn>
                                        <p:tgtEl>
                                          <p:spTgt spid="19"/>
                                        </p:tgtEl>
                                        <p:attrNameLst>
                                          <p:attrName>style.visibility</p:attrName>
                                        </p:attrNameLst>
                                      </p:cBhvr>
                                      <p:to>
                                        <p:strVal val="visible"/>
                                      </p:to>
                                    </p:set>
                                    <p:anim calcmode="lin" valueType="num">
                                      <p:cBhvr>
                                        <p:cTn id="70"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19"/>
                                        </p:tgtEl>
                                        <p:attrNameLst>
                                          <p:attrName>ppt_y</p:attrName>
                                        </p:attrNameLst>
                                      </p:cBhvr>
                                      <p:tavLst>
                                        <p:tav tm="0">
                                          <p:val>
                                            <p:strVal val="#ppt_y"/>
                                          </p:val>
                                        </p:tav>
                                        <p:tav tm="100000">
                                          <p:val>
                                            <p:strVal val="#ppt_y"/>
                                          </p:val>
                                        </p:tav>
                                      </p:tavLst>
                                    </p:anim>
                                    <p:anim calcmode="lin" valueType="num">
                                      <p:cBhvr>
                                        <p:cTn id="72"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41" presetClass="entr" presetSubtype="0" fill="hold" nodeType="clickEffect">
                                  <p:stCondLst>
                                    <p:cond delay="0"/>
                                  </p:stCondLst>
                                  <p:iterate type="lt">
                                    <p:tmPct val="10000"/>
                                  </p:iterate>
                                  <p:childTnLst>
                                    <p:set>
                                      <p:cBhvr>
                                        <p:cTn id="78" dur="1" fill="hold">
                                          <p:stCondLst>
                                            <p:cond delay="0"/>
                                          </p:stCondLst>
                                        </p:cTn>
                                        <p:tgtEl>
                                          <p:spTgt spid="21">
                                            <p:txEl>
                                              <p:pRg st="0" end="0"/>
                                            </p:txEl>
                                          </p:spTgt>
                                        </p:tgtEl>
                                        <p:attrNameLst>
                                          <p:attrName>style.visibility</p:attrName>
                                        </p:attrNameLst>
                                      </p:cBhvr>
                                      <p:to>
                                        <p:strVal val="visible"/>
                                      </p:to>
                                    </p:set>
                                    <p:anim calcmode="lin" valueType="num">
                                      <p:cBhvr>
                                        <p:cTn id="79" dur="500" fill="hold"/>
                                        <p:tgtEl>
                                          <p:spTgt spid="2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21">
                                            <p:txEl>
                                              <p:pRg st="0" end="0"/>
                                            </p:txEl>
                                          </p:spTgt>
                                        </p:tgtEl>
                                        <p:attrNameLst>
                                          <p:attrName>ppt_y</p:attrName>
                                        </p:attrNameLst>
                                      </p:cBhvr>
                                      <p:tavLst>
                                        <p:tav tm="0">
                                          <p:val>
                                            <p:strVal val="#ppt_y"/>
                                          </p:val>
                                        </p:tav>
                                        <p:tav tm="100000">
                                          <p:val>
                                            <p:strVal val="#ppt_y"/>
                                          </p:val>
                                        </p:tav>
                                      </p:tavLst>
                                    </p:anim>
                                    <p:anim calcmode="lin" valueType="num">
                                      <p:cBhvr>
                                        <p:cTn id="81" dur="500" fill="hold"/>
                                        <p:tgtEl>
                                          <p:spTgt spid="2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2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21">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fade">
                                      <p:cBhvr>
                                        <p:cTn id="88" dur="1000"/>
                                        <p:tgtEl>
                                          <p:spTgt spid="22"/>
                                        </p:tgtEl>
                                      </p:cBhvr>
                                    </p:animEffect>
                                    <p:anim calcmode="lin" valueType="num">
                                      <p:cBhvr>
                                        <p:cTn id="89" dur="1000" fill="hold"/>
                                        <p:tgtEl>
                                          <p:spTgt spid="22"/>
                                        </p:tgtEl>
                                        <p:attrNameLst>
                                          <p:attrName>ppt_x</p:attrName>
                                        </p:attrNameLst>
                                      </p:cBhvr>
                                      <p:tavLst>
                                        <p:tav tm="0">
                                          <p:val>
                                            <p:strVal val="#ppt_x"/>
                                          </p:val>
                                        </p:tav>
                                        <p:tav tm="100000">
                                          <p:val>
                                            <p:strVal val="#ppt_x"/>
                                          </p:val>
                                        </p:tav>
                                      </p:tavLst>
                                    </p:anim>
                                    <p:anim calcmode="lin" valueType="num">
                                      <p:cBhvr>
                                        <p:cTn id="9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1" presetClass="entr" presetSubtype="0" fill="hold" grpId="0" nodeType="clickEffect">
                                  <p:stCondLst>
                                    <p:cond delay="0"/>
                                  </p:stCondLst>
                                  <p:iterate type="lt">
                                    <p:tmPct val="10000"/>
                                  </p:iterate>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96" dur="500" fill="hold"/>
                                        <p:tgtEl>
                                          <p:spTgt spid="24"/>
                                        </p:tgtEl>
                                        <p:attrNameLst>
                                          <p:attrName>ppt_y</p:attrName>
                                        </p:attrNameLst>
                                      </p:cBhvr>
                                      <p:tavLst>
                                        <p:tav tm="0">
                                          <p:val>
                                            <p:strVal val="#ppt_y"/>
                                          </p:val>
                                        </p:tav>
                                        <p:tav tm="100000">
                                          <p:val>
                                            <p:strVal val="#ppt_y"/>
                                          </p:val>
                                        </p:tav>
                                      </p:tavLst>
                                    </p:anim>
                                    <p:anim calcmode="lin" valueType="num">
                                      <p:cBhvr>
                                        <p:cTn id="97"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98"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99" dur="5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build="p"/>
      <p:bldP spid="12" grpId="0" build="p"/>
      <p:bldP spid="13" grpId="0" build="p"/>
      <p:bldP spid="14" grpId="0"/>
      <p:bldP spid="15" grpId="0"/>
      <p:bldP spid="17" grpId="0"/>
      <p:bldP spid="19" grpId="0"/>
      <p:bldP spid="22"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07517" y="852964"/>
            <a:ext cx="5926120" cy="5632032"/>
          </a:xfrm>
          <a:prstGeom prst="roundRect">
            <a:avLst/>
          </a:prstGeom>
          <a:solidFill>
            <a:schemeClr val="accent4">
              <a:lumMod val="20000"/>
              <a:lumOff val="80000"/>
            </a:schemeClr>
          </a:solidFill>
          <a:ln>
            <a:solidFill>
              <a:srgbClr val="42AE5D"/>
            </a:solid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153097" y="86487"/>
            <a:ext cx="1518364" cy="584775"/>
          </a:xfrm>
          <a:prstGeom prst="rect">
            <a:avLst/>
          </a:prstGeom>
        </p:spPr>
        <p:txBody>
          <a:bodyPr wrap="none">
            <a:spAutoFit/>
          </a:bodyPr>
          <a:lstStyle/>
          <a:p>
            <a:pPr>
              <a:spcAft>
                <a:spcPts val="0"/>
              </a:spcAft>
            </a:pPr>
            <a:r>
              <a:rPr lang="nl-NL" sz="3200" b="1" dirty="0">
                <a:solidFill>
                  <a:srgbClr val="42AE5D"/>
                </a:solidFill>
                <a:latin typeface="Times New Roman" panose="02020603050405020304" pitchFamily="18" charset="0"/>
                <a:ea typeface="Times New Roman" panose="02020603050405020304" pitchFamily="18" charset="0"/>
              </a:rPr>
              <a:t>Bài giải</a:t>
            </a:r>
            <a:endParaRPr lang="en-US" sz="3200" dirty="0">
              <a:solidFill>
                <a:srgbClr val="42AE5D"/>
              </a:solidFill>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74" y="1243669"/>
            <a:ext cx="5683405" cy="4591890"/>
          </a:xfrm>
          <a:prstGeom prst="rect">
            <a:avLst/>
          </a:prstGeom>
        </p:spPr>
      </p:pic>
      <p:pic>
        <p:nvPicPr>
          <p:cNvPr id="8" name="Picture 7"/>
          <p:cNvPicPr>
            <a:picLocks noChangeAspect="1"/>
          </p:cNvPicPr>
          <p:nvPr/>
        </p:nvPicPr>
        <p:blipFill>
          <a:blip r:embed="rId3"/>
          <a:stretch>
            <a:fillRect/>
          </a:stretch>
        </p:blipFill>
        <p:spPr>
          <a:xfrm>
            <a:off x="6052157" y="846774"/>
            <a:ext cx="5962405" cy="5632032"/>
          </a:xfrm>
          <a:prstGeom prst="rect">
            <a:avLst/>
          </a:prstGeom>
        </p:spPr>
      </p:pic>
      <p:sp>
        <p:nvSpPr>
          <p:cNvPr id="11" name="Rectangle 10"/>
          <p:cNvSpPr/>
          <p:nvPr/>
        </p:nvSpPr>
        <p:spPr>
          <a:xfrm>
            <a:off x="6569830" y="940562"/>
            <a:ext cx="4211409" cy="707886"/>
          </a:xfrm>
          <a:prstGeom prst="rect">
            <a:avLst/>
          </a:prstGeom>
        </p:spPr>
        <p:txBody>
          <a:bodyPr wrap="none">
            <a:spAutoFit/>
          </a:bodyPr>
          <a:lstStyle/>
          <a:p>
            <a:r>
              <a:rPr lang="en-US" sz="2000" b="1" dirty="0" smtClean="0">
                <a:latin typeface="Times New Roman" panose="02020603050405020304" pitchFamily="18" charset="0"/>
                <a:cs typeface="Times New Roman" panose="02020603050405020304" pitchFamily="18" charset="0"/>
              </a:rPr>
              <a:t>c) </a:t>
            </a:r>
            <a:r>
              <a:rPr lang="en-US" sz="2000" b="1" dirty="0" err="1">
                <a:latin typeface="Times New Roman" panose="02020603050405020304" pitchFamily="18" charset="0"/>
                <a:cs typeface="Times New Roman" panose="02020603050405020304" pitchFamily="18" charset="0"/>
              </a:rPr>
              <a:t>Gọi</a:t>
            </a:r>
            <a:r>
              <a:rPr lang="en-US" sz="2000" b="1" dirty="0">
                <a:latin typeface="Times New Roman" panose="02020603050405020304" pitchFamily="18" charset="0"/>
                <a:cs typeface="Times New Roman" panose="02020603050405020304" pitchFamily="18" charset="0"/>
              </a:rPr>
              <a:t> O </a:t>
            </a:r>
            <a:r>
              <a:rPr lang="en-US" sz="2000" b="1" dirty="0" err="1">
                <a:latin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giao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điểm</a:t>
            </a:r>
            <a:r>
              <a:rPr lang="en-US" sz="2000" b="1" dirty="0">
                <a:latin typeface="Times New Roman" panose="02020603050405020304" pitchFamily="18" charset="0"/>
                <a:cs typeface="Times New Roman" panose="02020603050405020304" pitchFamily="18" charset="0"/>
              </a:rPr>
              <a:t> của HB và KC</a:t>
            </a:r>
            <a:r>
              <a:rPr lang="en-US" sz="2000" b="1" dirty="0" smtClean="0">
                <a:latin typeface="Times New Roman" panose="02020603050405020304" pitchFamily="18" charset="0"/>
                <a:cs typeface="Times New Roman" panose="02020603050405020304" pitchFamily="18" charset="0"/>
              </a:rPr>
              <a:t>.</a:t>
            </a:r>
          </a:p>
          <a:p>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Chứng</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minh </a:t>
            </a:r>
            <a:r>
              <a:rPr lang="en-US" sz="2000" b="1" dirty="0" smtClean="0">
                <a:latin typeface="Times New Roman" panose="02020603050405020304" pitchFamily="18" charset="0"/>
                <a:cs typeface="Times New Roman" panose="02020603050405020304" pitchFamily="18" charset="0"/>
              </a:rPr>
              <a:t>AH=AK</a:t>
            </a:r>
            <a:endParaRPr lang="en-US" sz="20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Box 13"/>
              <p:cNvSpPr txBox="1"/>
              <p:nvPr/>
            </p:nvSpPr>
            <p:spPr>
              <a:xfrm>
                <a:off x="6528529" y="2549204"/>
                <a:ext cx="357815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m:t>
                      </m:r>
                      <m:r>
                        <a:rPr lang="en-US" sz="2000" b="0" i="1" smtClean="0">
                          <a:latin typeface="Cambria Math" panose="02040503050406030204" pitchFamily="18" charset="0"/>
                        </a:rPr>
                        <m:t> </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𝐻𝐵𝐴</m:t>
                      </m:r>
                      <m:r>
                        <a:rPr lang="en-US" sz="2000" i="1">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𝐾𝐶𝐴</m:t>
                      </m:r>
                      <m:r>
                        <a:rPr lang="en-US" sz="2000" i="1">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𝑐h</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𝑐𝑔𝑣</m:t>
                      </m:r>
                      <m:r>
                        <a:rPr lang="en-US" sz="2000" i="1">
                          <a:latin typeface="Cambria Math" panose="02040503050406030204" pitchFamily="18" charset="0"/>
                          <a:ea typeface="Cambria Math" panose="02040503050406030204" pitchFamily="18" charset="0"/>
                        </a:rPr>
                        <m:t>)</m:t>
                      </m:r>
                    </m:oMath>
                  </m:oMathPara>
                </a14:m>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6528529" y="2549204"/>
                <a:ext cx="3578159" cy="400110"/>
              </a:xfrm>
              <a:prstGeom prst="rect">
                <a:avLst/>
              </a:prstGeom>
              <a:blipFill>
                <a:blip r:embed="rId4"/>
                <a:stretch>
                  <a:fillRect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528529" y="2998503"/>
                <a:ext cx="158864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m:t>
                      </m:r>
                      <m:r>
                        <a:rPr lang="en-US" sz="2000" b="0" i="1" smtClean="0">
                          <a:latin typeface="Cambria Math" panose="02040503050406030204" pitchFamily="18" charset="0"/>
                        </a:rPr>
                        <m:t>𝐴𝐻</m:t>
                      </m:r>
                      <m:r>
                        <a:rPr lang="en-US" sz="2000" b="0" i="1" smtClean="0">
                          <a:latin typeface="Cambria Math" panose="02040503050406030204" pitchFamily="18" charset="0"/>
                        </a:rPr>
                        <m:t>=</m:t>
                      </m:r>
                      <m:r>
                        <a:rPr lang="en-US" sz="2000" b="0" i="1" smtClean="0">
                          <a:latin typeface="Cambria Math" panose="02040503050406030204" pitchFamily="18" charset="0"/>
                        </a:rPr>
                        <m:t>𝐴𝐾</m:t>
                      </m:r>
                    </m:oMath>
                  </m:oMathPara>
                </a14:m>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6528529" y="2998503"/>
                <a:ext cx="1588640" cy="400110"/>
              </a:xfrm>
              <a:prstGeom prst="rect">
                <a:avLst/>
              </a:prstGeom>
              <a:blipFill>
                <a:blip r:embed="rId5"/>
                <a:stretch>
                  <a:fillRect/>
                </a:stretch>
              </a:blipFill>
            </p:spPr>
            <p:txBody>
              <a:bodyPr/>
              <a:lstStyle/>
              <a:p>
                <a:r>
                  <a:rPr lang="en-US">
                    <a:noFill/>
                  </a:rPr>
                  <a:t> </a:t>
                </a:r>
              </a:p>
            </p:txBody>
          </p:sp>
        </mc:Fallback>
      </mc:AlternateContent>
      <p:sp>
        <p:nvSpPr>
          <p:cNvPr id="18" name="TextBox 17"/>
          <p:cNvSpPr txBox="1"/>
          <p:nvPr/>
        </p:nvSpPr>
        <p:spPr>
          <a:xfrm>
            <a:off x="6980903" y="4807974"/>
            <a:ext cx="184731" cy="369332"/>
          </a:xfrm>
          <a:prstGeom prst="rect">
            <a:avLst/>
          </a:prstGeom>
          <a:noFill/>
        </p:spPr>
        <p:txBody>
          <a:bodyPr wrap="none" rtlCol="0">
            <a:spAutoFit/>
          </a:bodyPr>
          <a:lstStyle/>
          <a:p>
            <a:endParaRPr lang="en-US" dirty="0"/>
          </a:p>
        </p:txBody>
      </p:sp>
      <p:sp>
        <p:nvSpPr>
          <p:cNvPr id="19" name="Rectangle 18"/>
          <p:cNvSpPr/>
          <p:nvPr/>
        </p:nvSpPr>
        <p:spPr>
          <a:xfrm>
            <a:off x="6551310" y="3436002"/>
            <a:ext cx="4304383" cy="707886"/>
          </a:xfrm>
          <a:prstGeom prst="rect">
            <a:avLst/>
          </a:prstGeom>
        </p:spPr>
        <p:txBody>
          <a:bodyPr wrap="none">
            <a:spAutoFit/>
          </a:bodyPr>
          <a:lstStyle/>
          <a:p>
            <a:r>
              <a:rPr lang="en-US" sz="2000" b="1" dirty="0">
                <a:latin typeface="Times New Roman" panose="02020603050405020304" pitchFamily="18" charset="0"/>
                <a:cs typeface="Times New Roman" panose="02020603050405020304" pitchFamily="18" charset="0"/>
              </a:rPr>
              <a:t>d</a:t>
            </a:r>
            <a:r>
              <a:rPr lang="en-US" sz="2000" b="1" dirty="0" smtClean="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Gọi</a:t>
            </a:r>
            <a:r>
              <a:rPr lang="en-US" sz="2000" b="1" dirty="0">
                <a:latin typeface="Times New Roman" panose="02020603050405020304" pitchFamily="18" charset="0"/>
                <a:cs typeface="Times New Roman" panose="02020603050405020304" pitchFamily="18" charset="0"/>
              </a:rPr>
              <a:t> O </a:t>
            </a:r>
            <a:r>
              <a:rPr lang="en-US" sz="2000" b="1" dirty="0" err="1">
                <a:latin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giao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điểm</a:t>
            </a:r>
            <a:r>
              <a:rPr lang="en-US" sz="2000" b="1" dirty="0">
                <a:latin typeface="Times New Roman" panose="02020603050405020304" pitchFamily="18" charset="0"/>
                <a:cs typeface="Times New Roman" panose="02020603050405020304" pitchFamily="18" charset="0"/>
              </a:rPr>
              <a:t> của HB và KC. </a:t>
            </a:r>
            <a:endParaRPr lang="en-US" sz="2000" b="1" dirty="0" smtClean="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a:t>
            </a:r>
            <a:r>
              <a:rPr lang="el-GR" sz="2000" b="1" dirty="0" smtClean="0">
                <a:latin typeface="Times New Roman" panose="02020603050405020304" pitchFamily="18" charset="0"/>
                <a:cs typeface="Times New Roman" panose="02020603050405020304" pitchFamily="18" charset="0"/>
              </a:rPr>
              <a:t>Δ</a:t>
            </a:r>
            <a:r>
              <a:rPr lang="en-US" sz="2000" b="1" dirty="0">
                <a:latin typeface="Times New Roman" panose="02020603050405020304" pitchFamily="18" charset="0"/>
                <a:cs typeface="Times New Roman" panose="02020603050405020304" pitchFamily="18" charset="0"/>
              </a:rPr>
              <a:t>OBC </a:t>
            </a:r>
            <a:r>
              <a:rPr lang="en-US" sz="2000" b="1" dirty="0" err="1" smtClean="0">
                <a:latin typeface="Times New Roman" panose="02020603050405020304" pitchFamily="18" charset="0"/>
                <a:cs typeface="Times New Roman" panose="02020603050405020304" pitchFamily="18" charset="0"/>
              </a:rPr>
              <a:t>là</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tam </a:t>
            </a:r>
            <a:r>
              <a:rPr lang="en-US" sz="2000" b="1" dirty="0" err="1" smtClean="0">
                <a:latin typeface="Times New Roman" panose="02020603050405020304" pitchFamily="18" charset="0"/>
                <a:cs typeface="Times New Roman" panose="02020603050405020304" pitchFamily="18" charset="0"/>
              </a:rPr>
              <a:t>giác</a:t>
            </a:r>
            <a:r>
              <a:rPr lang="en-US" sz="2000" b="1" dirty="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gì</a:t>
            </a:r>
            <a:r>
              <a:rPr lang="en-US" sz="2000" b="1" dirty="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Vì</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sao</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TextBox 21"/>
              <p:cNvSpPr txBox="1"/>
              <p:nvPr/>
            </p:nvSpPr>
            <p:spPr>
              <a:xfrm>
                <a:off x="6528529" y="5513288"/>
                <a:ext cx="1945789" cy="4104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m:t>
                      </m:r>
                      <m:r>
                        <a:rPr lang="en-US" sz="2000" b="0" i="1" smtClean="0">
                          <a:latin typeface="Cambria Math" panose="02040503050406030204" pitchFamily="18" charset="0"/>
                        </a:rPr>
                        <m:t> </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𝑂𝐵𝐶</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𝑂𝐶𝐵</m:t>
                          </m:r>
                        </m:e>
                      </m:acc>
                    </m:oMath>
                  </m:oMathPara>
                </a14:m>
                <a:endParaRPr lang="en-US" sz="2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6528529" y="5513288"/>
                <a:ext cx="1945789" cy="410433"/>
              </a:xfrm>
              <a:prstGeom prst="rect">
                <a:avLst/>
              </a:prstGeom>
              <a:blipFill>
                <a:blip r:embed="rId6"/>
                <a:stretch>
                  <a:fillRect t="-7353" r="-633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6551310" y="5916905"/>
                <a:ext cx="2812758" cy="400110"/>
              </a:xfrm>
              <a:prstGeom prst="rect">
                <a:avLst/>
              </a:prstGeom>
              <a:noFill/>
            </p:spPr>
            <p:txBody>
              <a:bodyPr wrap="none" rtlCol="0">
                <a:spAutoFit/>
              </a:bodyPr>
              <a:lstStyle/>
              <a:p>
                <a14:m>
                  <m:oMath xmlns:m="http://schemas.openxmlformats.org/officeDocument/2006/math">
                    <m:r>
                      <a:rPr lang="en-US" sz="2000" i="0" smtClean="0">
                        <a:latin typeface="Cambria Math" panose="02040503050406030204" pitchFamily="18" charset="0"/>
                      </a:rPr>
                      <m:t>⇒</m:t>
                    </m:r>
                    <m:r>
                      <a:rPr lang="en-US" sz="2000" b="0" i="0" smtClean="0">
                        <a:latin typeface="Cambria Math" panose="02040503050406030204" pitchFamily="18" charset="0"/>
                      </a:rPr>
                      <m:t> </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𝑂𝐵𝐶</m:t>
                    </m:r>
                    <m:r>
                      <a:rPr lang="en-US" sz="2000" i="1">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𝑙</m:t>
                    </m:r>
                    <m:r>
                      <a:rPr lang="en-US" sz="2000" i="1">
                        <a:latin typeface="Cambria Math" panose="02040503050406030204" pitchFamily="18" charset="0"/>
                        <a:ea typeface="Cambria Math" panose="02040503050406030204" pitchFamily="18" charset="0"/>
                      </a:rPr>
                      <m:t>à</m:t>
                    </m:r>
                  </m:oMath>
                </a14:m>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tam </a:t>
                </a:r>
                <a:r>
                  <a:rPr lang="en-US" sz="2000" dirty="0" err="1" smtClean="0">
                    <a:latin typeface="Times New Roman" panose="02020603050405020304" pitchFamily="18" charset="0"/>
                    <a:cs typeface="Times New Roman" panose="02020603050405020304" pitchFamily="18" charset="0"/>
                  </a:rPr>
                  <a:t>giác</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cân</a:t>
                </a:r>
                <a:endParaRPr lang="en-US" sz="2000" dirty="0">
                  <a:latin typeface="Times New Roman" panose="02020603050405020304" pitchFamily="18" charset="0"/>
                  <a:cs typeface="Times New Roman" panose="02020603050405020304" pitchFamily="18"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6551310" y="5916905"/>
                <a:ext cx="2812758" cy="400110"/>
              </a:xfrm>
              <a:prstGeom prst="rect">
                <a:avLst/>
              </a:prstGeom>
              <a:blipFill>
                <a:blip r:embed="rId7"/>
                <a:stretch>
                  <a:fillRect t="-9231" r="-1518" b="-2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6528529" y="1429360"/>
                <a:ext cx="5602880" cy="1232004"/>
              </a:xfrm>
              <a:prstGeom prst="rect">
                <a:avLst/>
              </a:prstGeom>
              <a:noFill/>
            </p:spPr>
            <p:txBody>
              <a:bodyPr wrap="none" rtlCol="0">
                <a:spAutoFit/>
              </a:bodyPr>
              <a:lstStyle/>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Xét </a:t>
                </a:r>
                <a:r>
                  <a:rPr lang="el-GR" sz="2000" dirty="0" smtClean="0">
                    <a:latin typeface="Times New Roman" panose="02020603050405020304" pitchFamily="18" charset="0"/>
                    <a:cs typeface="Times New Roman" panose="02020603050405020304" pitchFamily="18" charset="0"/>
                  </a:rPr>
                  <a:t>Δ</a:t>
                </a:r>
                <a:r>
                  <a:rPr lang="en-US" sz="2000" dirty="0" smtClean="0">
                    <a:latin typeface="Times New Roman" panose="02020603050405020304" pitchFamily="18" charset="0"/>
                    <a:cs typeface="Times New Roman" panose="02020603050405020304" pitchFamily="18" charset="0"/>
                  </a:rPr>
                  <a:t>HBA và </a:t>
                </a:r>
                <a:r>
                  <a:rPr lang="el-GR" sz="2000" dirty="0" smtClean="0">
                    <a:latin typeface="Times New Roman" panose="02020603050405020304" pitchFamily="18" charset="0"/>
                    <a:cs typeface="Times New Roman" panose="02020603050405020304" pitchFamily="18" charset="0"/>
                  </a:rPr>
                  <a:t>Δ</a:t>
                </a:r>
                <a:r>
                  <a:rPr lang="en-US" sz="2000" dirty="0" smtClean="0">
                    <a:latin typeface="Times New Roman" panose="02020603050405020304" pitchFamily="18" charset="0"/>
                    <a:cs typeface="Times New Roman" panose="02020603050405020304" pitchFamily="18" charset="0"/>
                  </a:rPr>
                  <a:t>KCA có: </a:t>
                </a:r>
                <a14:m>
                  <m:oMath xmlns:m="http://schemas.openxmlformats.org/officeDocument/2006/math">
                    <m:d>
                      <m:dPr>
                        <m:begChr m:val="{"/>
                        <m:endChr m:val=""/>
                        <m:ctrlPr>
                          <a:rPr lang="en-US" sz="2000" i="1" smtClean="0">
                            <a:latin typeface="Cambria Math" panose="02040503050406030204" pitchFamily="18" charset="0"/>
                            <a:cs typeface="Times New Roman" panose="02020603050405020304" pitchFamily="18" charset="0"/>
                          </a:rPr>
                        </m:ctrlPr>
                      </m:dPr>
                      <m:e>
                        <m:eqArr>
                          <m:eqArrPr>
                            <m:ctrlPr>
                              <a:rPr lang="en-US" sz="2000" i="1" smtClean="0">
                                <a:latin typeface="Cambria Math" panose="02040503050406030204" pitchFamily="18" charset="0"/>
                                <a:cs typeface="Times New Roman" panose="02020603050405020304" pitchFamily="18" charset="0"/>
                              </a:rPr>
                            </m:ctrlPr>
                          </m:eqArrPr>
                          <m:e>
                            <m:acc>
                              <m:accPr>
                                <m:chr m:val="̂"/>
                                <m:ctrlPr>
                                  <a:rPr lang="en-US" sz="2000" i="1" smtClean="0">
                                    <a:latin typeface="Cambria Math" panose="02040503050406030204" pitchFamily="18" charset="0"/>
                                    <a:cs typeface="Times New Roman" panose="02020603050405020304" pitchFamily="18" charset="0"/>
                                  </a:rPr>
                                </m:ctrlPr>
                              </m:accPr>
                              <m:e>
                                <m:r>
                                  <a:rPr lang="en-US" sz="2000" b="0" i="1" smtClean="0">
                                    <a:latin typeface="Cambria Math" panose="02040503050406030204" pitchFamily="18" charset="0"/>
                                    <a:cs typeface="Times New Roman" panose="02020603050405020304" pitchFamily="18" charset="0"/>
                                  </a:rPr>
                                  <m:t>𝐻</m:t>
                                </m:r>
                              </m:e>
                            </m:acc>
                            <m:r>
                              <a:rPr lang="en-US" sz="2000" b="0" i="1" smtClean="0">
                                <a:latin typeface="Cambria Math" panose="02040503050406030204" pitchFamily="18" charset="0"/>
                                <a:cs typeface="Times New Roman" panose="02020603050405020304" pitchFamily="18" charset="0"/>
                              </a:rPr>
                              <m:t>=</m:t>
                            </m:r>
                            <m:acc>
                              <m:accPr>
                                <m:chr m:val="̂"/>
                                <m:ctrlPr>
                                  <a:rPr lang="en-US" sz="2000" b="0" i="1" smtClean="0">
                                    <a:latin typeface="Cambria Math" panose="02040503050406030204" pitchFamily="18" charset="0"/>
                                    <a:cs typeface="Times New Roman" panose="02020603050405020304" pitchFamily="18" charset="0"/>
                                  </a:rPr>
                                </m:ctrlPr>
                              </m:accPr>
                              <m:e>
                                <m:r>
                                  <a:rPr lang="en-US" sz="2000" b="0" i="1" smtClean="0">
                                    <a:latin typeface="Cambria Math" panose="02040503050406030204" pitchFamily="18" charset="0"/>
                                    <a:cs typeface="Times New Roman" panose="02020603050405020304" pitchFamily="18" charset="0"/>
                                  </a:rPr>
                                  <m:t>𝐾</m:t>
                                </m:r>
                              </m:e>
                            </m:acc>
                            <m:r>
                              <a:rPr lang="en-US" sz="2000" b="0" i="1" smtClean="0">
                                <a:latin typeface="Cambria Math" panose="02040503050406030204" pitchFamily="18" charset="0"/>
                                <a:cs typeface="Times New Roman" panose="02020603050405020304" pitchFamily="18" charset="0"/>
                              </a:rPr>
                              <m:t>=90</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m:t>
                            </m:r>
                          </m:e>
                          <m:e>
                            <m:r>
                              <a:rPr lang="en-US" sz="2000" b="0" i="1" smtClean="0">
                                <a:latin typeface="Cambria Math" panose="02040503050406030204" pitchFamily="18" charset="0"/>
                                <a:cs typeface="Times New Roman" panose="02020603050405020304" pitchFamily="18" charset="0"/>
                              </a:rPr>
                              <m:t>𝐴𝐵</m:t>
                            </m:r>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𝐴𝐶</m:t>
                            </m:r>
                            <m:r>
                              <a:rPr lang="en-US" sz="2000" b="0" i="1" smtClean="0">
                                <a:latin typeface="Cambria Math" panose="02040503050406030204" pitchFamily="18" charset="0"/>
                                <a:cs typeface="Times New Roman" panose="02020603050405020304" pitchFamily="18" charset="0"/>
                              </a:rPr>
                              <m:t> (</m:t>
                            </m:r>
                            <m:r>
                              <a:rPr lang="en-US" sz="2000" b="0" i="1" smtClean="0">
                                <a:latin typeface="Cambria Math" panose="02040503050406030204" pitchFamily="18" charset="0"/>
                                <a:cs typeface="Times New Roman" panose="02020603050405020304" pitchFamily="18" charset="0"/>
                              </a:rPr>
                              <m:t>𝑔𝑡</m:t>
                            </m:r>
                            <m:r>
                              <a:rPr lang="en-US" sz="2000" b="0" i="1" smtClean="0">
                                <a:latin typeface="Cambria Math" panose="02040503050406030204" pitchFamily="18" charset="0"/>
                                <a:cs typeface="Times New Roman" panose="02020603050405020304" pitchFamily="18" charset="0"/>
                              </a:rPr>
                              <m:t>)</m:t>
                            </m:r>
                          </m:e>
                          <m:e>
                            <m:r>
                              <a:rPr lang="en-US" sz="2000" b="0" i="1" smtClean="0">
                                <a:latin typeface="Cambria Math" panose="02040503050406030204" pitchFamily="18" charset="0"/>
                                <a:cs typeface="Times New Roman" panose="02020603050405020304" pitchFamily="18" charset="0"/>
                              </a:rPr>
                              <m:t>𝐵𝐻</m:t>
                            </m:r>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𝐶𝐾</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𝑐𝑚</m:t>
                            </m:r>
                            <m:r>
                              <a:rPr lang="en-US" sz="2000" i="1">
                                <a:latin typeface="Cambria Math" panose="02040503050406030204" pitchFamily="18" charset="0"/>
                                <a:cs typeface="Times New Roman" panose="02020603050405020304" pitchFamily="18" charset="0"/>
                              </a:rPr>
                              <m:t> </m:t>
                            </m:r>
                            <m:r>
                              <a:rPr lang="en-US" sz="2000" i="1">
                                <a:latin typeface="Cambria Math" panose="02040503050406030204" pitchFamily="18" charset="0"/>
                                <a:cs typeface="Times New Roman" panose="02020603050405020304" pitchFamily="18" charset="0"/>
                              </a:rPr>
                              <m:t>𝑐</m:t>
                            </m:r>
                            <m:r>
                              <a:rPr lang="en-US" sz="2000" i="1">
                                <a:latin typeface="Cambria Math" panose="02040503050406030204" pitchFamily="18" charset="0"/>
                                <a:cs typeface="Times New Roman" panose="02020603050405020304" pitchFamily="18" charset="0"/>
                              </a:rPr>
                              <m:t>â</m:t>
                            </m:r>
                            <m:r>
                              <a:rPr lang="en-US" sz="2000" b="0" i="1" smtClean="0">
                                <a:latin typeface="Cambria Math" panose="02040503050406030204" pitchFamily="18" charset="0"/>
                                <a:cs typeface="Times New Roman" panose="02020603050405020304" pitchFamily="18" charset="0"/>
                              </a:rPr>
                              <m:t>𝑢</m:t>
                            </m:r>
                            <m:r>
                              <a:rPr lang="en-US" sz="2000" b="0" i="1" smtClean="0">
                                <a:latin typeface="Cambria Math" panose="02040503050406030204" pitchFamily="18" charset="0"/>
                                <a:cs typeface="Times New Roman" panose="02020603050405020304" pitchFamily="18" charset="0"/>
                              </a:rPr>
                              <m:t> </m:t>
                            </m:r>
                            <m:r>
                              <a:rPr lang="en-US" sz="2000" b="0" i="1" smtClean="0">
                                <a:latin typeface="Cambria Math" panose="02040503050406030204" pitchFamily="18" charset="0"/>
                                <a:cs typeface="Times New Roman" panose="02020603050405020304" pitchFamily="18" charset="0"/>
                              </a:rPr>
                              <m:t>𝑏</m:t>
                            </m:r>
                            <m:r>
                              <a:rPr lang="en-US" sz="2000" i="1">
                                <a:latin typeface="Cambria Math" panose="02040503050406030204" pitchFamily="18" charset="0"/>
                                <a:cs typeface="Times New Roman" panose="02020603050405020304" pitchFamily="18" charset="0"/>
                              </a:rPr>
                              <m:t>)</m:t>
                            </m:r>
                          </m:e>
                        </m:eqArr>
                      </m:e>
                    </m:d>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6528529" y="1429360"/>
                <a:ext cx="5602880" cy="1232004"/>
              </a:xfrm>
              <a:prstGeom prst="rect">
                <a:avLst/>
              </a:prstGeom>
              <a:blipFill>
                <a:blip r:embed="rId8"/>
                <a:stretch>
                  <a:fillRect l="-9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6504374" y="4235750"/>
                <a:ext cx="4351319" cy="410433"/>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Ta có: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𝐻𝐵𝑀</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𝐾𝐶𝑁</m:t>
                        </m:r>
                      </m:e>
                    </m:acc>
                  </m:oMath>
                </a14:m>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𝐻𝐵𝑀</m:t>
                    </m:r>
                    <m:r>
                      <a:rPr lang="en-US" sz="2000" i="1">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𝐾𝐶𝑁</m:t>
                    </m:r>
                  </m:oMath>
                </a14:m>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504374" y="4235750"/>
                <a:ext cx="4351319" cy="410433"/>
              </a:xfrm>
              <a:prstGeom prst="rect">
                <a:avLst/>
              </a:prstGeom>
              <a:blipFill>
                <a:blip r:embed="rId9"/>
                <a:stretch>
                  <a:fillRect l="-1541" t="-7463" r="-420" b="-268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6528529" y="4660045"/>
                <a:ext cx="3360664" cy="891719"/>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Mặt </a:t>
                </a:r>
                <a:r>
                  <a:rPr lang="en-US" sz="2000" dirty="0" err="1" smtClean="0">
                    <a:latin typeface="Times New Roman" panose="02020603050405020304" pitchFamily="18" charset="0"/>
                    <a:cs typeface="Times New Roman" panose="02020603050405020304" pitchFamily="18" charset="0"/>
                  </a:rPr>
                  <a:t>khác</a:t>
                </a:r>
                <a:r>
                  <a:rPr lang="en-US" sz="2000" dirty="0" smtClean="0">
                    <a:latin typeface="Times New Roman" panose="02020603050405020304" pitchFamily="18" charset="0"/>
                    <a:cs typeface="Times New Roman" panose="02020603050405020304" pitchFamily="18" charset="0"/>
                  </a:rPr>
                  <a:t> : </a:t>
                </a:r>
                <a14:m>
                  <m:oMath xmlns:m="http://schemas.openxmlformats.org/officeDocument/2006/math">
                    <m:d>
                      <m:dPr>
                        <m:begChr m:val="{"/>
                        <m:endChr m:val=""/>
                        <m:ctrlPr>
                          <a:rPr lang="en-US" sz="2000" i="1" smtClean="0">
                            <a:latin typeface="Cambria Math" panose="02040503050406030204" pitchFamily="18" charset="0"/>
                          </a:rPr>
                        </m:ctrlPr>
                      </m:dPr>
                      <m:e>
                        <m:eqArr>
                          <m:eqArrPr>
                            <m:ctrlPr>
                              <a:rPr lang="en-US" sz="2000" i="1" smtClean="0">
                                <a:latin typeface="Cambria Math" panose="02040503050406030204" pitchFamily="18" charset="0"/>
                              </a:rPr>
                            </m:ctrlPr>
                          </m:eqArrPr>
                          <m:e>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𝑂𝐵𝐶</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𝐻𝐵𝑀</m:t>
                                </m:r>
                              </m:e>
                            </m:acc>
                            <m:r>
                              <a:rPr lang="en-US" sz="2000" i="1">
                                <a:latin typeface="Cambria Math" panose="02040503050406030204" pitchFamily="18" charset="0"/>
                              </a:rPr>
                              <m:t>(đđ</m:t>
                            </m:r>
                            <m:r>
                              <a:rPr lang="en-US" sz="2000" b="0" i="1" smtClean="0">
                                <a:latin typeface="Cambria Math" panose="02040503050406030204" pitchFamily="18" charset="0"/>
                              </a:rPr>
                              <m:t>)</m:t>
                            </m:r>
                          </m:e>
                          <m:e>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𝑂𝐶𝐵</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𝐾𝐶𝑁</m:t>
                                </m:r>
                              </m:e>
                            </m:acc>
                            <m:r>
                              <a:rPr lang="en-US" sz="2000" i="1">
                                <a:latin typeface="Cambria Math" panose="02040503050406030204" pitchFamily="18" charset="0"/>
                              </a:rPr>
                              <m:t> (đđ</m:t>
                            </m:r>
                            <m:r>
                              <a:rPr lang="en-US" sz="2000" b="0" i="1" smtClean="0">
                                <a:latin typeface="Cambria Math" panose="02040503050406030204" pitchFamily="18" charset="0"/>
                              </a:rPr>
                              <m:t>)</m:t>
                            </m:r>
                          </m:e>
                        </m:eqArr>
                      </m:e>
                    </m:d>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6528529" y="4660045"/>
                <a:ext cx="3360664" cy="891719"/>
              </a:xfrm>
              <a:prstGeom prst="rect">
                <a:avLst/>
              </a:prstGeom>
              <a:blipFill>
                <a:blip r:embed="rId10"/>
                <a:stretch>
                  <a:fillRect l="-1996"/>
                </a:stretch>
              </a:blipFill>
            </p:spPr>
            <p:txBody>
              <a:bodyPr/>
              <a:lstStyle/>
              <a:p>
                <a:r>
                  <a:rPr lang="en-US">
                    <a:noFill/>
                  </a:rPr>
                  <a:t> </a:t>
                </a:r>
              </a:p>
            </p:txBody>
          </p:sp>
        </mc:Fallback>
      </mc:AlternateContent>
    </p:spTree>
    <p:extLst>
      <p:ext uri="{BB962C8B-B14F-4D97-AF65-F5344CB8AC3E}">
        <p14:creationId xmlns:p14="http://schemas.microsoft.com/office/powerpoint/2010/main" val="12391714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nodeType="clickEffect">
                                  <p:stCondLst>
                                    <p:cond delay="0"/>
                                  </p:stCondLst>
                                  <p:iterate type="lt">
                                    <p:tmPct val="10000"/>
                                  </p:iterate>
                                  <p:childTnLst>
                                    <p:set>
                                      <p:cBhvr>
                                        <p:cTn id="19" dur="1" fill="hold">
                                          <p:stCondLst>
                                            <p:cond delay="0"/>
                                          </p:stCondLst>
                                        </p:cTn>
                                        <p:tgtEl>
                                          <p:spTgt spid="11">
                                            <p:txEl>
                                              <p:pRg st="0" end="0"/>
                                            </p:txEl>
                                          </p:spTgt>
                                        </p:tgtEl>
                                        <p:attrNameLst>
                                          <p:attrName>style.visibility</p:attrName>
                                        </p:attrNameLst>
                                      </p:cBhvr>
                                      <p:to>
                                        <p:strVal val="visible"/>
                                      </p:to>
                                    </p:set>
                                    <p:anim calcmode="lin" valueType="num">
                                      <p:cBhvr>
                                        <p:cTn id="20"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22"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1">
                                            <p:txEl>
                                              <p:pRg st="0" end="0"/>
                                            </p:txEl>
                                          </p:spTgt>
                                        </p:tgtEl>
                                      </p:cBhvr>
                                    </p:animEffect>
                                  </p:childTnLst>
                                </p:cTn>
                              </p:par>
                              <p:par>
                                <p:cTn id="25" presetID="41" presetClass="entr" presetSubtype="0" fill="hold" nodeType="withEffect">
                                  <p:stCondLst>
                                    <p:cond delay="0"/>
                                  </p:stCondLst>
                                  <p:iterate type="lt">
                                    <p:tmPct val="10000"/>
                                  </p:iterate>
                                  <p:childTnLst>
                                    <p:set>
                                      <p:cBhvr>
                                        <p:cTn id="26" dur="1" fill="hold">
                                          <p:stCondLst>
                                            <p:cond delay="0"/>
                                          </p:stCondLst>
                                        </p:cTn>
                                        <p:tgtEl>
                                          <p:spTgt spid="11">
                                            <p:txEl>
                                              <p:pRg st="1" end="1"/>
                                            </p:txEl>
                                          </p:spTgt>
                                        </p:tgtEl>
                                        <p:attrNameLst>
                                          <p:attrName>style.visibility</p:attrName>
                                        </p:attrNameLst>
                                      </p:cBhvr>
                                      <p:to>
                                        <p:strVal val="visible"/>
                                      </p:to>
                                    </p:set>
                                    <p:anim calcmode="lin" valueType="num">
                                      <p:cBhvr>
                                        <p:cTn id="27" dur="500" fill="hold"/>
                                        <p:tgtEl>
                                          <p:spTgt spid="1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1">
                                            <p:txEl>
                                              <p:pRg st="1" end="1"/>
                                            </p:txEl>
                                          </p:spTgt>
                                        </p:tgtEl>
                                        <p:attrNameLst>
                                          <p:attrName>ppt_y</p:attrName>
                                        </p:attrNameLst>
                                      </p:cBhvr>
                                      <p:tavLst>
                                        <p:tav tm="0">
                                          <p:val>
                                            <p:strVal val="#ppt_y"/>
                                          </p:val>
                                        </p:tav>
                                        <p:tav tm="100000">
                                          <p:val>
                                            <p:strVal val="#ppt_y"/>
                                          </p:val>
                                        </p:tav>
                                      </p:tavLst>
                                    </p:anim>
                                    <p:anim calcmode="lin" valueType="num">
                                      <p:cBhvr>
                                        <p:cTn id="29" dur="500" fill="hold"/>
                                        <p:tgtEl>
                                          <p:spTgt spid="1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1">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grpId="0" nodeType="clickEffect">
                                  <p:stCondLst>
                                    <p:cond delay="0"/>
                                  </p:stCondLst>
                                  <p:iterate type="lt">
                                    <p:tmPct val="10000"/>
                                  </p:iterate>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0"/>
                                        </p:tgtEl>
                                        <p:attrNameLst>
                                          <p:attrName>ppt_y</p:attrName>
                                        </p:attrNameLst>
                                      </p:cBhvr>
                                      <p:tavLst>
                                        <p:tav tm="0">
                                          <p:val>
                                            <p:strVal val="#ppt_y"/>
                                          </p:val>
                                        </p:tav>
                                        <p:tav tm="100000">
                                          <p:val>
                                            <p:strVal val="#ppt_y"/>
                                          </p:val>
                                        </p:tav>
                                      </p:tavLst>
                                    </p:anim>
                                    <p:anim calcmode="lin" valueType="num">
                                      <p:cBhvr>
                                        <p:cTn id="38"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ppt_x</p:attrName>
                                        </p:attrNameLst>
                                      </p:cBhvr>
                                      <p:tavLst>
                                        <p:tav tm="0">
                                          <p:val>
                                            <p:strVal val="#ppt_x"/>
                                          </p:val>
                                        </p:tav>
                                        <p:tav tm="100000">
                                          <p:val>
                                            <p:strVal val="#ppt_x"/>
                                          </p:val>
                                        </p:tav>
                                      </p:tavLst>
                                    </p:anim>
                                    <p:anim calcmode="lin" valueType="num">
                                      <p:cBhvr>
                                        <p:cTn id="4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1" presetClass="entr" presetSubtype="0" fill="hold" grpId="0" nodeType="clickEffect">
                                  <p:stCondLst>
                                    <p:cond delay="0"/>
                                  </p:stCondLst>
                                  <p:iterate type="lt">
                                    <p:tmPct val="10000"/>
                                  </p:iterate>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19"/>
                                        </p:tgtEl>
                                        <p:attrNameLst>
                                          <p:attrName>ppt_y</p:attrName>
                                        </p:attrNameLst>
                                      </p:cBhvr>
                                      <p:tavLst>
                                        <p:tav tm="0">
                                          <p:val>
                                            <p:strVal val="#ppt_y"/>
                                          </p:val>
                                        </p:tav>
                                        <p:tav tm="100000">
                                          <p:val>
                                            <p:strVal val="#ppt_y"/>
                                          </p:val>
                                        </p:tav>
                                      </p:tavLst>
                                    </p:anim>
                                    <p:anim calcmode="lin" valueType="num">
                                      <p:cBhvr>
                                        <p:cTn id="61"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fade">
                                      <p:cBhvr>
                                        <p:cTn id="68" dur="1000"/>
                                        <p:tgtEl>
                                          <p:spTgt spid="2"/>
                                        </p:tgtEl>
                                      </p:cBhvr>
                                    </p:animEffect>
                                    <p:anim calcmode="lin" valueType="num">
                                      <p:cBhvr>
                                        <p:cTn id="69" dur="1000" fill="hold"/>
                                        <p:tgtEl>
                                          <p:spTgt spid="2"/>
                                        </p:tgtEl>
                                        <p:attrNameLst>
                                          <p:attrName>ppt_x</p:attrName>
                                        </p:attrNameLst>
                                      </p:cBhvr>
                                      <p:tavLst>
                                        <p:tav tm="0">
                                          <p:val>
                                            <p:strVal val="#ppt_x"/>
                                          </p:val>
                                        </p:tav>
                                        <p:tav tm="100000">
                                          <p:val>
                                            <p:strVal val="#ppt_x"/>
                                          </p:val>
                                        </p:tav>
                                      </p:tavLst>
                                    </p:anim>
                                    <p:anim calcmode="lin" valueType="num">
                                      <p:cBhvr>
                                        <p:cTn id="7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1" presetClass="entr" presetSubtype="0" fill="hold" grpId="0" nodeType="clickEffect">
                                  <p:stCondLst>
                                    <p:cond delay="0"/>
                                  </p:stCondLst>
                                  <p:iterate type="lt">
                                    <p:tmPct val="10000"/>
                                  </p:iterate>
                                  <p:childTnLst>
                                    <p:set>
                                      <p:cBhvr>
                                        <p:cTn id="81" dur="1" fill="hold">
                                          <p:stCondLst>
                                            <p:cond delay="0"/>
                                          </p:stCondLst>
                                        </p:cTn>
                                        <p:tgtEl>
                                          <p:spTgt spid="22"/>
                                        </p:tgtEl>
                                        <p:attrNameLst>
                                          <p:attrName>style.visibility</p:attrName>
                                        </p:attrNameLst>
                                      </p:cBhvr>
                                      <p:to>
                                        <p:strVal val="visible"/>
                                      </p:to>
                                    </p:set>
                                    <p:anim calcmode="lin" valueType="num">
                                      <p:cBhvr>
                                        <p:cTn id="82"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83" dur="500" fill="hold"/>
                                        <p:tgtEl>
                                          <p:spTgt spid="22"/>
                                        </p:tgtEl>
                                        <p:attrNameLst>
                                          <p:attrName>ppt_y</p:attrName>
                                        </p:attrNameLst>
                                      </p:cBhvr>
                                      <p:tavLst>
                                        <p:tav tm="0">
                                          <p:val>
                                            <p:strVal val="#ppt_y"/>
                                          </p:val>
                                        </p:tav>
                                        <p:tav tm="100000">
                                          <p:val>
                                            <p:strVal val="#ppt_y"/>
                                          </p:val>
                                        </p:tav>
                                      </p:tavLst>
                                    </p:anim>
                                    <p:anim calcmode="lin" valueType="num">
                                      <p:cBhvr>
                                        <p:cTn id="84"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85"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86" dur="500" tmFilter="0,0; .5, 1; 1, 1"/>
                                        <p:tgtEl>
                                          <p:spTgt spid="22"/>
                                        </p:tgtEl>
                                      </p:cBhvr>
                                    </p:animEffect>
                                  </p:childTnLst>
                                </p:cTn>
                              </p:par>
                            </p:childTnLst>
                          </p:cTn>
                        </p:par>
                      </p:childTnLst>
                    </p:cTn>
                  </p:par>
                  <p:par>
                    <p:cTn id="87" fill="hold">
                      <p:stCondLst>
                        <p:cond delay="indefinite"/>
                      </p:stCondLst>
                      <p:childTnLst>
                        <p:par>
                          <p:cTn id="88" fill="hold">
                            <p:stCondLst>
                              <p:cond delay="0"/>
                            </p:stCondLst>
                            <p:childTnLst>
                              <p:par>
                                <p:cTn id="89" presetID="41" presetClass="entr" presetSubtype="0" fill="hold" grpId="0" nodeType="clickEffect">
                                  <p:stCondLst>
                                    <p:cond delay="0"/>
                                  </p:stCondLst>
                                  <p:iterate type="lt">
                                    <p:tmPct val="10000"/>
                                  </p:iterate>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92" dur="500" fill="hold"/>
                                        <p:tgtEl>
                                          <p:spTgt spid="24"/>
                                        </p:tgtEl>
                                        <p:attrNameLst>
                                          <p:attrName>ppt_y</p:attrName>
                                        </p:attrNameLst>
                                      </p:cBhvr>
                                      <p:tavLst>
                                        <p:tav tm="0">
                                          <p:val>
                                            <p:strVal val="#ppt_y"/>
                                          </p:val>
                                        </p:tav>
                                        <p:tav tm="100000">
                                          <p:val>
                                            <p:strVal val="#ppt_y"/>
                                          </p:val>
                                        </p:tav>
                                      </p:tavLst>
                                    </p:anim>
                                    <p:anim calcmode="lin" valueType="num">
                                      <p:cBhvr>
                                        <p:cTn id="93"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94"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95" dur="5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15" grpId="0"/>
      <p:bldP spid="19" grpId="0"/>
      <p:bldP spid="22" grpId="0"/>
      <p:bldP spid="24" grpId="0"/>
      <p:bldP spid="20" grpId="0"/>
      <p:bldP spid="2"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07517" y="852964"/>
            <a:ext cx="5926120" cy="5783810"/>
          </a:xfrm>
          <a:prstGeom prst="roundRect">
            <a:avLst/>
          </a:prstGeom>
          <a:solidFill>
            <a:schemeClr val="accent4">
              <a:lumMod val="20000"/>
              <a:lumOff val="80000"/>
            </a:schemeClr>
          </a:solidFill>
          <a:ln>
            <a:solidFill>
              <a:srgbClr val="42AE5D"/>
            </a:solid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153097" y="86487"/>
            <a:ext cx="1518364" cy="584775"/>
          </a:xfrm>
          <a:prstGeom prst="rect">
            <a:avLst/>
          </a:prstGeom>
        </p:spPr>
        <p:txBody>
          <a:bodyPr wrap="none">
            <a:spAutoFit/>
          </a:bodyPr>
          <a:lstStyle/>
          <a:p>
            <a:pPr>
              <a:spcAft>
                <a:spcPts val="0"/>
              </a:spcAft>
            </a:pPr>
            <a:r>
              <a:rPr lang="nl-NL" sz="3200" b="1" dirty="0">
                <a:solidFill>
                  <a:srgbClr val="42AE5D"/>
                </a:solidFill>
                <a:latin typeface="Times New Roman" panose="02020603050405020304" pitchFamily="18" charset="0"/>
                <a:ea typeface="Times New Roman" panose="02020603050405020304" pitchFamily="18" charset="0"/>
              </a:rPr>
              <a:t>Bài giải</a:t>
            </a:r>
            <a:endParaRPr lang="en-US" sz="3200" dirty="0">
              <a:solidFill>
                <a:srgbClr val="42AE5D"/>
              </a:solidFill>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164" y="940561"/>
            <a:ext cx="4917568" cy="3973135"/>
          </a:xfrm>
          <a:prstGeom prst="rect">
            <a:avLst/>
          </a:prstGeom>
        </p:spPr>
      </p:pic>
      <p:pic>
        <p:nvPicPr>
          <p:cNvPr id="8" name="Picture 7"/>
          <p:cNvPicPr>
            <a:picLocks noChangeAspect="1"/>
          </p:cNvPicPr>
          <p:nvPr/>
        </p:nvPicPr>
        <p:blipFill>
          <a:blip r:embed="rId3"/>
          <a:stretch>
            <a:fillRect/>
          </a:stretch>
        </p:blipFill>
        <p:spPr>
          <a:xfrm>
            <a:off x="6052157" y="852964"/>
            <a:ext cx="5962405" cy="5783810"/>
          </a:xfrm>
          <a:prstGeom prst="rect">
            <a:avLst/>
          </a:prstGeom>
        </p:spPr>
      </p:pic>
      <mc:AlternateContent xmlns:mc="http://schemas.openxmlformats.org/markup-compatibility/2006" xmlns:a14="http://schemas.microsoft.com/office/drawing/2010/main">
        <mc:Choice Requires="a14">
          <p:sp>
            <p:nvSpPr>
              <p:cNvPr id="14" name="TextBox 13"/>
              <p:cNvSpPr txBox="1"/>
              <p:nvPr/>
            </p:nvSpPr>
            <p:spPr>
              <a:xfrm>
                <a:off x="6530181" y="1485734"/>
                <a:ext cx="2633285" cy="4104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m:t>
                      </m:r>
                      <m:r>
                        <a:rPr lang="en-US" sz="2000" b="0" i="1" smtClean="0">
                          <a:latin typeface="Cambria Math" panose="02040503050406030204" pitchFamily="18" charset="0"/>
                        </a:rPr>
                        <m:t> </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𝐴𝐵𝐶</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𝐴𝐶𝐵</m:t>
                          </m:r>
                        </m:e>
                      </m:acc>
                      <m:r>
                        <a:rPr lang="en-US" sz="2000" b="0" i="1" smtClean="0">
                          <a:latin typeface="Cambria Math" panose="02040503050406030204" pitchFamily="18" charset="0"/>
                        </a:rPr>
                        <m:t>=60</m:t>
                      </m:r>
                      <m:r>
                        <a:rPr lang="en-US" sz="2000" b="0" i="1" smtClean="0">
                          <a:latin typeface="Cambria Math" panose="02040503050406030204" pitchFamily="18" charset="0"/>
                          <a:ea typeface="Cambria Math" panose="02040503050406030204" pitchFamily="18" charset="0"/>
                        </a:rPr>
                        <m:t>°</m:t>
                      </m:r>
                    </m:oMath>
                  </m:oMathPara>
                </a14:m>
                <a:endParaRPr lang="en-US" sz="2000" dirty="0">
                  <a:latin typeface="Times New Roman" panose="02020603050405020304" pitchFamily="18" charset="0"/>
                  <a:cs typeface="Times New Roman" panose="020206030504050203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6530181" y="1485734"/>
                <a:ext cx="2633285" cy="410433"/>
              </a:xfrm>
              <a:prstGeom prst="rect">
                <a:avLst/>
              </a:prstGeom>
              <a:blipFill>
                <a:blip r:embed="rId4"/>
                <a:stretch>
                  <a:fillRect t="-7463" r="-236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530181" y="1889503"/>
                <a:ext cx="2799228" cy="4104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𝐴𝐵</m:t>
                          </m:r>
                          <m:r>
                            <a:rPr lang="en-US" sz="2000" b="0" i="1" smtClean="0">
                              <a:latin typeface="Cambria Math" panose="02040503050406030204" pitchFamily="18" charset="0"/>
                            </a:rPr>
                            <m:t>𝑀</m:t>
                          </m:r>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𝐴𝐶</m:t>
                          </m:r>
                          <m:r>
                            <a:rPr lang="en-US" sz="2000" b="0" i="1" smtClean="0">
                              <a:latin typeface="Cambria Math" panose="02040503050406030204" pitchFamily="18" charset="0"/>
                            </a:rPr>
                            <m:t>𝑁</m:t>
                          </m:r>
                        </m:e>
                      </m:acc>
                      <m:r>
                        <a:rPr lang="en-US" sz="2000" i="1">
                          <a:latin typeface="Cambria Math" panose="02040503050406030204" pitchFamily="18" charset="0"/>
                        </a:rPr>
                        <m:t>=</m:t>
                      </m:r>
                      <m:r>
                        <a:rPr lang="en-US" sz="2000" b="0" i="1" smtClean="0">
                          <a:latin typeface="Cambria Math" panose="02040503050406030204" pitchFamily="18" charset="0"/>
                        </a:rPr>
                        <m:t>12</m:t>
                      </m:r>
                      <m:r>
                        <a:rPr lang="en-US" sz="2000" i="1">
                          <a:latin typeface="Cambria Math" panose="02040503050406030204" pitchFamily="18" charset="0"/>
                        </a:rPr>
                        <m:t>0</m:t>
                      </m:r>
                      <m:r>
                        <a:rPr lang="en-US" sz="2000" i="1">
                          <a:latin typeface="Cambria Math" panose="02040503050406030204" pitchFamily="18" charset="0"/>
                          <a:ea typeface="Cambria Math" panose="02040503050406030204" pitchFamily="18" charset="0"/>
                        </a:rPr>
                        <m:t>°</m:t>
                      </m:r>
                    </m:oMath>
                  </m:oMathPara>
                </a14:m>
                <a:endParaRPr lang="en-US" sz="2000" dirty="0">
                  <a:latin typeface="Times New Roman" panose="02020603050405020304" pitchFamily="18" charset="0"/>
                  <a:cs typeface="Times New Roman" panose="020206030504050203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6530181" y="1889503"/>
                <a:ext cx="2799228" cy="410433"/>
              </a:xfrm>
              <a:prstGeom prst="rect">
                <a:avLst/>
              </a:prstGeom>
              <a:blipFill>
                <a:blip r:embed="rId5"/>
                <a:stretch>
                  <a:fillRect t="-7463" r="-16993"/>
                </a:stretch>
              </a:blipFill>
            </p:spPr>
            <p:txBody>
              <a:bodyPr/>
              <a:lstStyle/>
              <a:p>
                <a:r>
                  <a:rPr lang="en-US">
                    <a:noFill/>
                  </a:rPr>
                  <a:t> </a:t>
                </a:r>
              </a:p>
            </p:txBody>
          </p:sp>
        </mc:Fallback>
      </mc:AlternateContent>
      <p:sp>
        <p:nvSpPr>
          <p:cNvPr id="18" name="TextBox 17"/>
          <p:cNvSpPr txBox="1"/>
          <p:nvPr/>
        </p:nvSpPr>
        <p:spPr>
          <a:xfrm>
            <a:off x="6980903" y="4807974"/>
            <a:ext cx="184731" cy="369332"/>
          </a:xfrm>
          <a:prstGeom prst="rect">
            <a:avLst/>
          </a:prstGeom>
          <a:noFill/>
        </p:spPr>
        <p:txBody>
          <a:bodyPr wrap="none" rtlCol="0">
            <a:spAutoFit/>
          </a:bodyPr>
          <a:lstStyle/>
          <a:p>
            <a:endParaRPr lang="en-US" dirty="0"/>
          </a:p>
        </p:txBody>
      </p:sp>
      <mc:AlternateContent xmlns:mc="http://schemas.openxmlformats.org/markup-compatibility/2006" xmlns:a14="http://schemas.microsoft.com/office/drawing/2010/main">
        <mc:Choice Requires="a14">
          <p:sp>
            <p:nvSpPr>
              <p:cNvPr id="22" name="TextBox 21"/>
              <p:cNvSpPr txBox="1"/>
              <p:nvPr/>
            </p:nvSpPr>
            <p:spPr>
              <a:xfrm>
                <a:off x="6530181" y="3092507"/>
                <a:ext cx="2883995" cy="400110"/>
              </a:xfrm>
              <a:prstGeom prst="rect">
                <a:avLst/>
              </a:prstGeom>
              <a:noFill/>
            </p:spPr>
            <p:txBody>
              <a:bodyPr wrap="none" rtlCol="0">
                <a:spAutoFit/>
              </a:bodyPr>
              <a:lstStyle/>
              <a:p>
                <a14:m>
                  <m:oMath xmlns:m="http://schemas.openxmlformats.org/officeDocument/2006/math">
                    <m:r>
                      <a:rPr lang="en-US" sz="2000" i="1" smtClean="0">
                        <a:latin typeface="Cambria Math" panose="02040503050406030204" pitchFamily="18" charset="0"/>
                      </a:rPr>
                      <m:t>⇒</m:t>
                    </m:r>
                    <m:r>
                      <m:rPr>
                        <m:sty m:val="p"/>
                      </m:rPr>
                      <a:rPr lang="en-US" sz="2000" b="0" i="0">
                        <a:latin typeface="Cambria Math" panose="02040503050406030204" pitchFamily="18" charset="0"/>
                      </a:rPr>
                      <m:t>AB</m:t>
                    </m:r>
                    <m:r>
                      <a:rPr lang="en-US" sz="2000" b="0" i="0">
                        <a:latin typeface="Cambria Math" panose="02040503050406030204" pitchFamily="18" charset="0"/>
                      </a:rPr>
                      <m:t>=</m:t>
                    </m:r>
                    <m:r>
                      <m:rPr>
                        <m:sty m:val="p"/>
                      </m:rPr>
                      <a:rPr lang="en-US" sz="2000" b="0" i="0">
                        <a:latin typeface="Cambria Math" panose="02040503050406030204" pitchFamily="18" charset="0"/>
                      </a:rPr>
                      <m:t>BM</m:t>
                    </m:r>
                    <m:r>
                      <a:rPr lang="en-US" sz="2000" b="0" i="0" smtClean="0">
                        <a:latin typeface="Cambria Math" panose="02040503050406030204" pitchFamily="18" charset="0"/>
                      </a:rPr>
                      <m:t>=</m:t>
                    </m:r>
                  </m:oMath>
                </a14:m>
                <a:r>
                  <a:rPr lang="en-US" sz="2000" dirty="0" smtClean="0">
                    <a:latin typeface="Times New Roman" panose="02020603050405020304" pitchFamily="18" charset="0"/>
                    <a:cs typeface="Times New Roman" panose="02020603050405020304" pitchFamily="18" charset="0"/>
                  </a:rPr>
                  <a:t> AC = CN</a:t>
                </a:r>
                <a:endParaRPr lang="en-US" sz="2000" dirty="0">
                  <a:latin typeface="Times New Roman" panose="02020603050405020304" pitchFamily="18" charset="0"/>
                  <a:cs typeface="Times New Roman" panose="02020603050405020304"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6530181" y="3092507"/>
                <a:ext cx="2883995" cy="400110"/>
              </a:xfrm>
              <a:prstGeom prst="rect">
                <a:avLst/>
              </a:prstGeom>
              <a:blipFill>
                <a:blip r:embed="rId6"/>
                <a:stretch>
                  <a:fillRect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6530181" y="3506879"/>
                <a:ext cx="4364272" cy="400110"/>
              </a:xfrm>
              <a:prstGeom prst="rect">
                <a:avLst/>
              </a:prstGeom>
              <a:noFill/>
            </p:spPr>
            <p:txBody>
              <a:bodyPr wrap="none" rtlCol="0">
                <a:spAutoFit/>
              </a:bodyPr>
              <a:lstStyle/>
              <a:p>
                <a14:m>
                  <m:oMath xmlns:m="http://schemas.openxmlformats.org/officeDocument/2006/math">
                    <m:r>
                      <a:rPr lang="en-US" sz="2000" i="0" smtClean="0">
                        <a:latin typeface="Cambria Math" panose="02040503050406030204" pitchFamily="18" charset="0"/>
                      </a:rPr>
                      <m:t>⇒</m:t>
                    </m:r>
                    <m:r>
                      <a:rPr lang="en-US" sz="2000" b="0" i="0" smtClean="0">
                        <a:latin typeface="Cambria Math" panose="02040503050406030204" pitchFamily="18" charset="0"/>
                      </a:rPr>
                      <m:t> </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𝐴𝐵𝑀</m:t>
                    </m:r>
                    <m:r>
                      <a:rPr lang="en-US" sz="2000" i="1">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𝑐</m:t>
                    </m:r>
                    <m:r>
                      <a:rPr lang="en-US" sz="2000" i="1">
                        <a:latin typeface="Cambria Math" panose="02040503050406030204" pitchFamily="18" charset="0"/>
                        <a:ea typeface="Cambria Math" panose="02040503050406030204" pitchFamily="18" charset="0"/>
                      </a:rPr>
                      <m:t>â</m:t>
                    </m:r>
                    <m:r>
                      <a:rPr lang="en-US" sz="2000" i="1">
                        <a:latin typeface="Cambria Math" panose="02040503050406030204" pitchFamily="18" charset="0"/>
                        <a:ea typeface="Cambria Math" panose="02040503050406030204" pitchFamily="18" charset="0"/>
                      </a:rPr>
                      <m:t>𝑛</m:t>
                    </m:r>
                    <m:r>
                      <a:rPr lang="en-US" sz="2000" i="1">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𝑡</m:t>
                    </m:r>
                    <m:r>
                      <a:rPr lang="en-US" sz="2000" i="1">
                        <a:latin typeface="Cambria Math" panose="02040503050406030204" pitchFamily="18" charset="0"/>
                        <a:ea typeface="Cambria Math" panose="02040503050406030204" pitchFamily="18" charset="0"/>
                      </a:rPr>
                      <m:t>ạ</m:t>
                    </m:r>
                    <m:r>
                      <a:rPr lang="en-US" sz="2000" i="1">
                        <a:latin typeface="Cambria Math" panose="02040503050406030204" pitchFamily="18" charset="0"/>
                        <a:ea typeface="Cambria Math" panose="02040503050406030204" pitchFamily="18" charset="0"/>
                      </a:rPr>
                      <m:t>𝑖</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𝐵</m:t>
                    </m:r>
                    <m:r>
                      <a:rPr lang="en-US" sz="2000" b="0" i="1" smtClean="0">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𝑣</m:t>
                    </m:r>
                    <m:r>
                      <a:rPr lang="en-US" sz="2000" i="1">
                        <a:latin typeface="Cambria Math" panose="02040503050406030204" pitchFamily="18" charset="0"/>
                        <a:ea typeface="Cambria Math" panose="02040503050406030204" pitchFamily="18" charset="0"/>
                      </a:rPr>
                      <m:t>à ∆</m:t>
                    </m:r>
                    <m:r>
                      <a:rPr lang="en-US" sz="2000" i="1">
                        <a:latin typeface="Cambria Math" panose="02040503050406030204" pitchFamily="18" charset="0"/>
                        <a:ea typeface="Cambria Math" panose="02040503050406030204" pitchFamily="18" charset="0"/>
                      </a:rPr>
                      <m:t>𝐴𝐶𝑁</m:t>
                    </m:r>
                    <m:r>
                      <a:rPr lang="en-US" sz="2000" b="0" i="1" smtClean="0">
                        <a:latin typeface="Cambria Math" panose="02040503050406030204" pitchFamily="18" charset="0"/>
                        <a:ea typeface="Cambria Math" panose="02040503050406030204" pitchFamily="18" charset="0"/>
                      </a:rPr>
                      <m:t> </m:t>
                    </m:r>
                  </m:oMath>
                </a14:m>
                <a:r>
                  <a:rPr lang="en-US" sz="2000" dirty="0" err="1" smtClean="0">
                    <a:latin typeface="Times New Roman" panose="02020603050405020304" pitchFamily="18" charset="0"/>
                    <a:cs typeface="Times New Roman" panose="02020603050405020304" pitchFamily="18" charset="0"/>
                  </a:rPr>
                  <a:t>cân</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tại</a:t>
                </a:r>
                <a:r>
                  <a:rPr lang="en-US" sz="2000" dirty="0" smtClean="0">
                    <a:latin typeface="Times New Roman" panose="02020603050405020304" pitchFamily="18" charset="0"/>
                    <a:cs typeface="Times New Roman" panose="02020603050405020304" pitchFamily="18" charset="0"/>
                  </a:rPr>
                  <a:t> C</a:t>
                </a:r>
                <a:endParaRPr lang="en-US" sz="2000" dirty="0">
                  <a:latin typeface="Times New Roman" panose="02020603050405020304" pitchFamily="18" charset="0"/>
                  <a:cs typeface="Times New Roman" panose="02020603050405020304" pitchFamily="18"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6530181" y="3506879"/>
                <a:ext cx="4364272" cy="400110"/>
              </a:xfrm>
              <a:prstGeom prst="rect">
                <a:avLst/>
              </a:prstGeom>
              <a:blipFill>
                <a:blip r:embed="rId7"/>
                <a:stretch>
                  <a:fillRect t="-7576" b="-25758"/>
                </a:stretch>
              </a:blipFill>
            </p:spPr>
            <p:txBody>
              <a:bodyPr/>
              <a:lstStyle/>
              <a:p>
                <a:r>
                  <a:rPr lang="en-US">
                    <a:noFill/>
                  </a:rPr>
                  <a:t> </a:t>
                </a:r>
              </a:p>
            </p:txBody>
          </p:sp>
        </mc:Fallback>
      </mc:AlternateContent>
      <p:sp>
        <p:nvSpPr>
          <p:cNvPr id="2" name="TextBox 1"/>
          <p:cNvSpPr txBox="1"/>
          <p:nvPr/>
        </p:nvSpPr>
        <p:spPr>
          <a:xfrm>
            <a:off x="6447980" y="2303595"/>
            <a:ext cx="2612959" cy="400110"/>
          </a:xfrm>
          <a:prstGeom prst="rect">
            <a:avLst/>
          </a:prstGeom>
          <a:noFill/>
        </p:spPr>
        <p:txBody>
          <a:bodyPr wrap="none" rtlCol="0">
            <a:spAutoFit/>
          </a:bodyPr>
          <a:lstStyle/>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Ta có: BM=CN=BC</a:t>
            </a:r>
            <a:endParaRPr lang="en-US" sz="2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p:cNvSpPr txBox="1"/>
              <p:nvPr/>
            </p:nvSpPr>
            <p:spPr>
              <a:xfrm>
                <a:off x="6569830" y="2702173"/>
                <a:ext cx="4054764" cy="400110"/>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Mặt </a:t>
                </a:r>
                <a:r>
                  <a:rPr lang="en-US" sz="2000" dirty="0" err="1" smtClean="0">
                    <a:latin typeface="Times New Roman" panose="02020603050405020304" pitchFamily="18" charset="0"/>
                    <a:cs typeface="Times New Roman" panose="02020603050405020304" pitchFamily="18" charset="0"/>
                  </a:rPr>
                  <a:t>khác</a:t>
                </a:r>
                <a:r>
                  <a:rPr lang="en-US" sz="2000" dirty="0" smtClean="0">
                    <a:latin typeface="Times New Roman" panose="02020603050405020304" pitchFamily="18" charset="0"/>
                    <a:cs typeface="Times New Roman" panose="02020603050405020304" pitchFamily="18" charset="0"/>
                  </a:rPr>
                  <a:t> : AB=AC=BC (</a:t>
                </a:r>
                <a14:m>
                  <m:oMath xmlns:m="http://schemas.openxmlformats.org/officeDocument/2006/math">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𝐴𝐵𝐶</m:t>
                    </m:r>
                    <m:r>
                      <a:rPr lang="en-US" sz="2000" b="0" i="1" smtClean="0">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đề</m:t>
                    </m:r>
                    <m:r>
                      <a:rPr lang="en-US" sz="2000" i="1">
                        <a:latin typeface="Cambria Math" panose="02040503050406030204" pitchFamily="18" charset="0"/>
                        <a:ea typeface="Cambria Math" panose="02040503050406030204" pitchFamily="18" charset="0"/>
                      </a:rPr>
                      <m:t>𝑢</m:t>
                    </m:r>
                    <m:r>
                      <a:rPr lang="en-US" sz="2000" b="0" i="1" smtClean="0">
                        <a:latin typeface="Cambria Math" panose="02040503050406030204" pitchFamily="18" charset="0"/>
                        <a:ea typeface="Cambria Math" panose="02040503050406030204" pitchFamily="18" charset="0"/>
                      </a:rPr>
                      <m:t>)</m:t>
                    </m:r>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6569830" y="2702173"/>
                <a:ext cx="4054764" cy="400110"/>
              </a:xfrm>
              <a:prstGeom prst="rect">
                <a:avLst/>
              </a:prstGeom>
              <a:blipFill>
                <a:blip r:embed="rId8"/>
                <a:stretch>
                  <a:fillRect l="-1654"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447980" y="1036316"/>
                <a:ext cx="4881401" cy="415435"/>
              </a:xfrm>
              <a:prstGeom prst="rect">
                <a:avLst/>
              </a:prstGeom>
              <a:noFill/>
            </p:spPr>
            <p:txBody>
              <a:bodyPr wrap="none" rtlCol="0">
                <a:spAutoFit/>
              </a:bodyPr>
              <a:lstStyle/>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Khi </a:t>
                </a:r>
                <a14:m>
                  <m:oMath xmlns:m="http://schemas.openxmlformats.org/officeDocument/2006/math">
                    <m:acc>
                      <m:accPr>
                        <m:chr m:val="̂"/>
                        <m:ctrlPr>
                          <a:rPr lang="en-US" sz="2000" i="1">
                            <a:latin typeface="Cambria Math" panose="02040503050406030204" pitchFamily="18" charset="0"/>
                            <a:cs typeface="Times New Roman" panose="02020603050405020304" pitchFamily="18" charset="0"/>
                          </a:rPr>
                        </m:ctrlPr>
                      </m:accPr>
                      <m:e>
                        <m:r>
                          <a:rPr lang="en-US" sz="2000" b="0" i="1">
                            <a:latin typeface="Cambria Math" panose="02040503050406030204" pitchFamily="18" charset="0"/>
                            <a:cs typeface="Times New Roman" panose="02020603050405020304" pitchFamily="18" charset="0"/>
                          </a:rPr>
                          <m:t>𝐵𝐴𝐶</m:t>
                        </m:r>
                      </m:e>
                    </m:acc>
                    <m:r>
                      <a:rPr lang="en-US" sz="2000" b="0" i="1">
                        <a:latin typeface="Cambria Math" panose="02040503050406030204" pitchFamily="18" charset="0"/>
                        <a:cs typeface="Times New Roman" panose="02020603050405020304" pitchFamily="18" charset="0"/>
                      </a:rPr>
                      <m:t>=60</m:t>
                    </m:r>
                    <m:r>
                      <a:rPr lang="en-US" sz="2000" b="0" i="1">
                        <a:latin typeface="Cambria Math" panose="02040503050406030204" pitchFamily="18" charset="0"/>
                        <a:ea typeface="Cambria Math" panose="02040503050406030204" pitchFamily="18" charset="0"/>
                        <a:cs typeface="Times New Roman" panose="02020603050405020304" pitchFamily="18" charset="0"/>
                      </a:rPr>
                      <m:t>°</m:t>
                    </m:r>
                    <m:r>
                      <a:rPr lang="en-US" sz="2000">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2000">
                        <a:latin typeface="Cambria Math" panose="02040503050406030204" pitchFamily="18" charset="0"/>
                        <a:ea typeface="Cambria Math" panose="02040503050406030204" pitchFamily="18" charset="0"/>
                        <a:cs typeface="Times New Roman" panose="02020603050405020304" pitchFamily="18" charset="0"/>
                      </a:rPr>
                      <m:t>th</m:t>
                    </m:r>
                    <m:r>
                      <a:rPr lang="en-US" sz="2000">
                        <a:latin typeface="Cambria Math" panose="02040503050406030204" pitchFamily="18" charset="0"/>
                        <a:ea typeface="Cambria Math" panose="02040503050406030204" pitchFamily="18" charset="0"/>
                        <a:cs typeface="Times New Roman" panose="02020603050405020304" pitchFamily="18" charset="0"/>
                      </a:rPr>
                      <m:t>ì </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𝐴𝐵𝐶</m:t>
                    </m:r>
                    <m:r>
                      <a:rPr lang="en-US" sz="2000" i="1">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𝑙</m:t>
                    </m:r>
                    <m:r>
                      <a:rPr lang="en-US" sz="2000" i="1">
                        <a:latin typeface="Cambria Math" panose="02040503050406030204" pitchFamily="18" charset="0"/>
                        <a:ea typeface="Cambria Math" panose="02040503050406030204" pitchFamily="18" charset="0"/>
                      </a:rPr>
                      <m:t>à</m:t>
                    </m:r>
                    <m:r>
                      <m:rPr>
                        <m:nor/>
                      </m:rPr>
                      <a:rPr lang="en-US" sz="2000" dirty="0">
                        <a:latin typeface="Times New Roman" panose="02020603050405020304" pitchFamily="18" charset="0"/>
                        <a:cs typeface="Times New Roman" panose="02020603050405020304" pitchFamily="18" charset="0"/>
                      </a:rPr>
                      <m:t> </m:t>
                    </m:r>
                    <m:r>
                      <m:rPr>
                        <m:nor/>
                      </m:rPr>
                      <a:rPr lang="en-US" sz="2000" dirty="0">
                        <a:latin typeface="Times New Roman" panose="02020603050405020304" pitchFamily="18" charset="0"/>
                        <a:cs typeface="Times New Roman" panose="02020603050405020304" pitchFamily="18" charset="0"/>
                      </a:rPr>
                      <m:t>tam</m:t>
                    </m:r>
                    <m:r>
                      <m:rPr>
                        <m:nor/>
                      </m:rPr>
                      <a:rPr lang="en-US" sz="2000" dirty="0">
                        <a:latin typeface="Times New Roman" panose="02020603050405020304" pitchFamily="18" charset="0"/>
                        <a:cs typeface="Times New Roman" panose="02020603050405020304" pitchFamily="18" charset="0"/>
                      </a:rPr>
                      <m:t> </m:t>
                    </m:r>
                    <m:r>
                      <m:rPr>
                        <m:nor/>
                      </m:rPr>
                      <a:rPr lang="en-US" sz="2000" dirty="0" err="1">
                        <a:latin typeface="Times New Roman" panose="02020603050405020304" pitchFamily="18" charset="0"/>
                        <a:cs typeface="Times New Roman" panose="02020603050405020304" pitchFamily="18" charset="0"/>
                      </a:rPr>
                      <m:t>gi</m:t>
                    </m:r>
                    <m:r>
                      <m:rPr>
                        <m:nor/>
                      </m:rPr>
                      <a:rPr lang="en-US" sz="2000" dirty="0" err="1">
                        <a:latin typeface="Times New Roman" panose="02020603050405020304" pitchFamily="18" charset="0"/>
                        <a:cs typeface="Times New Roman" panose="02020603050405020304" pitchFamily="18" charset="0"/>
                      </a:rPr>
                      <m:t>á</m:t>
                    </m:r>
                    <m:r>
                      <m:rPr>
                        <m:nor/>
                      </m:rPr>
                      <a:rPr lang="en-US" sz="2000" dirty="0" err="1">
                        <a:latin typeface="Times New Roman" panose="02020603050405020304" pitchFamily="18" charset="0"/>
                        <a:cs typeface="Times New Roman" panose="02020603050405020304" pitchFamily="18" charset="0"/>
                      </a:rPr>
                      <m:t>c</m:t>
                    </m:r>
                    <m:r>
                      <m:rPr>
                        <m:nor/>
                      </m:rPr>
                      <a:rPr lang="en-US" sz="2000" dirty="0">
                        <a:latin typeface="Times New Roman" panose="02020603050405020304" pitchFamily="18" charset="0"/>
                        <a:cs typeface="Times New Roman" panose="02020603050405020304" pitchFamily="18" charset="0"/>
                      </a:rPr>
                      <m:t> </m:t>
                    </m:r>
                    <m:r>
                      <m:rPr>
                        <m:nor/>
                      </m:rPr>
                      <a:rPr lang="en-US" sz="2000" dirty="0" err="1">
                        <a:latin typeface="Times New Roman" panose="02020603050405020304" pitchFamily="18" charset="0"/>
                        <a:cs typeface="Times New Roman" panose="02020603050405020304" pitchFamily="18" charset="0"/>
                      </a:rPr>
                      <m:t>đề</m:t>
                    </m:r>
                    <m:r>
                      <m:rPr>
                        <m:nor/>
                      </m:rPr>
                      <a:rPr lang="en-US" sz="2000" dirty="0" err="1">
                        <a:latin typeface="Times New Roman" panose="02020603050405020304" pitchFamily="18" charset="0"/>
                        <a:cs typeface="Times New Roman" panose="02020603050405020304" pitchFamily="18" charset="0"/>
                      </a:rPr>
                      <m:t>u</m:t>
                    </m:r>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447980" y="1036316"/>
                <a:ext cx="4881401" cy="415435"/>
              </a:xfrm>
              <a:prstGeom prst="rect">
                <a:avLst/>
              </a:prstGeom>
              <a:blipFill>
                <a:blip r:embed="rId9"/>
                <a:stretch>
                  <a:fillRect l="-1125" t="-5882" b="-264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530181" y="3831027"/>
                <a:ext cx="4450988" cy="71910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000" i="0" smtClean="0">
                          <a:latin typeface="Cambria Math" panose="02040503050406030204" pitchFamily="18" charset="0"/>
                        </a:rPr>
                        <m:t>⇒</m:t>
                      </m:r>
                      <m:r>
                        <a:rPr lang="en-US" sz="2000" b="0" i="0" smtClean="0">
                          <a:latin typeface="Cambria Math" panose="02040503050406030204" pitchFamily="18" charset="0"/>
                        </a:rPr>
                        <m:t> </m:t>
                      </m:r>
                      <m:acc>
                        <m:accPr>
                          <m:chr m:val="̂"/>
                          <m:ctrlPr>
                            <a:rPr lang="en-US" sz="2000" b="0" i="1" smtClean="0">
                              <a:latin typeface="Cambria Math" panose="02040503050406030204" pitchFamily="18" charset="0"/>
                            </a:rPr>
                          </m:ctrlPr>
                        </m:accPr>
                        <m:e>
                          <m:r>
                            <m:rPr>
                              <m:sty m:val="p"/>
                            </m:rPr>
                            <a:rPr lang="en-US" sz="2000" b="0" i="0" smtClean="0">
                              <a:latin typeface="Cambria Math" panose="02040503050406030204" pitchFamily="18" charset="0"/>
                            </a:rPr>
                            <m:t>M</m:t>
                          </m:r>
                        </m:e>
                      </m:acc>
                      <m:r>
                        <a:rPr lang="en-US" sz="2000" b="0" i="0"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0" smtClean="0">
                              <a:latin typeface="Cambria Math" panose="02040503050406030204" pitchFamily="18" charset="0"/>
                            </a:rPr>
                            <m:t>180</m:t>
                          </m:r>
                          <m:r>
                            <a:rPr lang="en-US" sz="2000" b="0" i="0" smtClean="0">
                              <a:latin typeface="Cambria Math" panose="02040503050406030204" pitchFamily="18" charset="0"/>
                              <a:ea typeface="Cambria Math" panose="02040503050406030204" pitchFamily="18" charset="0"/>
                            </a:rPr>
                            <m:t>°−</m:t>
                          </m:r>
                          <m:acc>
                            <m:accPr>
                              <m:chr m:val="̂"/>
                              <m:ctrlPr>
                                <a:rPr lang="en-US" sz="2000" b="0" i="1" smtClean="0">
                                  <a:latin typeface="Cambria Math" panose="02040503050406030204" pitchFamily="18" charset="0"/>
                                  <a:ea typeface="Cambria Math" panose="02040503050406030204" pitchFamily="18" charset="0"/>
                                </a:rPr>
                              </m:ctrlPr>
                            </m:accPr>
                            <m:e>
                              <m:r>
                                <m:rPr>
                                  <m:sty m:val="p"/>
                                </m:rPr>
                                <a:rPr lang="en-US" sz="2000" b="0" i="0" smtClean="0">
                                  <a:latin typeface="Cambria Math" panose="02040503050406030204" pitchFamily="18" charset="0"/>
                                  <a:ea typeface="Cambria Math" panose="02040503050406030204" pitchFamily="18" charset="0"/>
                                </a:rPr>
                                <m:t>ABM</m:t>
                              </m:r>
                            </m:e>
                          </m:acc>
                        </m:num>
                        <m:den>
                          <m:r>
                            <a:rPr lang="en-US" sz="2000" b="0" i="0" smtClean="0">
                              <a:latin typeface="Cambria Math" panose="02040503050406030204" pitchFamily="18" charset="0"/>
                            </a:rPr>
                            <m:t>2</m:t>
                          </m:r>
                        </m:den>
                      </m:f>
                      <m:r>
                        <a:rPr lang="en-US" sz="2000" b="0" i="0"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0" smtClean="0">
                              <a:latin typeface="Cambria Math" panose="02040503050406030204" pitchFamily="18" charset="0"/>
                            </a:rPr>
                            <m:t>60</m:t>
                          </m:r>
                          <m:r>
                            <a:rPr lang="en-US" sz="2000" b="0" i="0" smtClean="0">
                              <a:latin typeface="Cambria Math" panose="02040503050406030204" pitchFamily="18" charset="0"/>
                              <a:ea typeface="Cambria Math" panose="02040503050406030204" pitchFamily="18" charset="0"/>
                            </a:rPr>
                            <m:t>°</m:t>
                          </m:r>
                        </m:num>
                        <m:den>
                          <m:r>
                            <a:rPr lang="en-US" sz="2000" b="0" i="0" smtClean="0">
                              <a:latin typeface="Cambria Math" panose="02040503050406030204" pitchFamily="18" charset="0"/>
                            </a:rPr>
                            <m:t>2</m:t>
                          </m:r>
                        </m:den>
                      </m:f>
                      <m:r>
                        <a:rPr lang="en-US" sz="2000" b="0" i="0" smtClean="0">
                          <a:latin typeface="Cambria Math" panose="02040503050406030204" pitchFamily="18" charset="0"/>
                        </a:rPr>
                        <m:t>=30</m:t>
                      </m:r>
                      <m:r>
                        <a:rPr lang="en-US" sz="2000" b="0" i="0" smtClean="0">
                          <a:latin typeface="Cambria Math" panose="02040503050406030204" pitchFamily="18" charset="0"/>
                          <a:ea typeface="Cambria Math" panose="02040503050406030204" pitchFamily="18" charset="0"/>
                        </a:rPr>
                        <m:t>°</m:t>
                      </m:r>
                    </m:oMath>
                  </m:oMathPara>
                </a14:m>
                <a:endParaRPr lang="en-US" sz="2000" dirty="0">
                  <a:latin typeface="Times New Roman" panose="02020603050405020304" pitchFamily="18" charset="0"/>
                  <a:cs typeface="Times New Roman" panose="020206030504050203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6530181" y="3831027"/>
                <a:ext cx="4450988" cy="719108"/>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569830" y="4550135"/>
                <a:ext cx="2192908" cy="408445"/>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T</a:t>
                </a:r>
                <a:r>
                  <a:rPr lang="vi-VN" sz="2000" dirty="0" smtClean="0">
                    <a:latin typeface="Times New Roman" panose="02020603050405020304" pitchFamily="18" charset="0"/>
                    <a:cs typeface="Times New Roman" panose="02020603050405020304" pitchFamily="18" charset="0"/>
                  </a:rPr>
                  <a:t>ương</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tự</a:t>
                </a: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𝑁</m:t>
                        </m:r>
                      </m:e>
                    </m:acc>
                    <m:r>
                      <a:rPr lang="en-US" sz="2000" i="1">
                        <a:latin typeface="Cambria Math" panose="02040503050406030204" pitchFamily="18" charset="0"/>
                      </a:rPr>
                      <m:t>=30</m:t>
                    </m:r>
                    <m:r>
                      <a:rPr lang="en-US" sz="2000" i="1">
                        <a:latin typeface="Cambria Math" panose="02040503050406030204" pitchFamily="18" charset="0"/>
                        <a:ea typeface="Cambria Math" panose="02040503050406030204" pitchFamily="18" charset="0"/>
                      </a:rPr>
                      <m:t>°</m:t>
                    </m:r>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6569830" y="4550135"/>
                <a:ext cx="2192908" cy="408445"/>
              </a:xfrm>
              <a:prstGeom prst="rect">
                <a:avLst/>
              </a:prstGeom>
              <a:blipFill>
                <a:blip r:embed="rId11"/>
                <a:stretch>
                  <a:fillRect l="-3064" t="-7463" b="-268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660990" y="5109949"/>
                <a:ext cx="4865887" cy="1025987"/>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e) </a:t>
                </a:r>
                <a:r>
                  <a:rPr lang="en-US" sz="2000" b="1" dirty="0" smtClean="0">
                    <a:solidFill>
                      <a:schemeClr val="tx1"/>
                    </a:solidFill>
                    <a:latin typeface="Times New Roman" panose="02020603050405020304" pitchFamily="18" charset="0"/>
                    <a:cs typeface="Times New Roman" panose="02020603050405020304" pitchFamily="18" charset="0"/>
                  </a:rPr>
                  <a:t>Khi </a:t>
                </a:r>
                <a14:m>
                  <m:oMath xmlns:m="http://schemas.openxmlformats.org/officeDocument/2006/math">
                    <m:acc>
                      <m:accPr>
                        <m:chr m:val="̂"/>
                        <m:ctrlPr>
                          <a:rPr lang="en-US" sz="2000" b="1" i="1">
                            <a:solidFill>
                              <a:schemeClr val="tx1"/>
                            </a:solidFill>
                            <a:latin typeface="Cambria Math" panose="02040503050406030204" pitchFamily="18" charset="0"/>
                            <a:cs typeface="Times New Roman" panose="02020603050405020304" pitchFamily="18" charset="0"/>
                          </a:rPr>
                        </m:ctrlPr>
                      </m:accPr>
                      <m:e>
                        <m:r>
                          <a:rPr lang="en-US" sz="2000" b="1" i="1">
                            <a:solidFill>
                              <a:schemeClr val="tx1"/>
                            </a:solidFill>
                            <a:latin typeface="Cambria Math" panose="02040503050406030204" pitchFamily="18" charset="0"/>
                            <a:cs typeface="Times New Roman" panose="02020603050405020304" pitchFamily="18" charset="0"/>
                          </a:rPr>
                          <m:t>𝑩𝑨𝑪</m:t>
                        </m:r>
                      </m:e>
                    </m:acc>
                    <m:r>
                      <a:rPr lang="en-US" sz="2000" b="1" i="1">
                        <a:solidFill>
                          <a:schemeClr val="tx1"/>
                        </a:solidFill>
                        <a:latin typeface="Cambria Math" panose="02040503050406030204" pitchFamily="18" charset="0"/>
                        <a:cs typeface="Times New Roman" panose="02020603050405020304" pitchFamily="18" charset="0"/>
                      </a:rPr>
                      <m:t>=</m:t>
                    </m:r>
                    <m:r>
                      <a:rPr lang="en-US" sz="2000" b="1" i="1">
                        <a:solidFill>
                          <a:schemeClr val="tx1"/>
                        </a:solidFill>
                        <a:latin typeface="Cambria Math" panose="02040503050406030204" pitchFamily="18" charset="0"/>
                        <a:cs typeface="Times New Roman" panose="02020603050405020304" pitchFamily="18" charset="0"/>
                      </a:rPr>
                      <m:t>𝟔𝟎</m:t>
                    </m:r>
                    <m:r>
                      <a:rPr lang="en-US" sz="2000" b="1"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b="1" dirty="0">
                    <a:solidFill>
                      <a:schemeClr val="tx1"/>
                    </a:solidFill>
                    <a:latin typeface="Times New Roman" panose="02020603050405020304" pitchFamily="18" charset="0"/>
                    <a:cs typeface="Times New Roman" panose="02020603050405020304" pitchFamily="18" charset="0"/>
                  </a:rPr>
                  <a:t>; BM = CN = BC</a:t>
                </a:r>
                <a:r>
                  <a:rPr lang="en-US" sz="2000" b="1" dirty="0" smtClean="0">
                    <a:solidFill>
                      <a:schemeClr val="tx1"/>
                    </a:solidFill>
                    <a:latin typeface="Times New Roman" panose="02020603050405020304" pitchFamily="18" charset="0"/>
                    <a:cs typeface="Times New Roman" panose="02020603050405020304" pitchFamily="18" charset="0"/>
                  </a:rPr>
                  <a:t>.</a:t>
                </a:r>
              </a:p>
              <a:p>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Tính</a:t>
                </a:r>
                <a:r>
                  <a:rPr lang="en-US" sz="2000" b="1" dirty="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số</a:t>
                </a:r>
                <a:r>
                  <a:rPr lang="en-US" sz="2000" b="1" dirty="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đo</a:t>
                </a:r>
                <a:r>
                  <a:rPr lang="en-US" sz="2000" b="1" dirty="0">
                    <a:latin typeface="Times New Roman" panose="02020603050405020304" pitchFamily="18" charset="0"/>
                    <a:cs typeface="Times New Roman" panose="02020603050405020304" pitchFamily="18" charset="0"/>
                  </a:rPr>
                  <a:t> các </a:t>
                </a:r>
                <a:r>
                  <a:rPr lang="en-US" sz="2000" b="1" dirty="0" err="1" smtClean="0">
                    <a:latin typeface="Times New Roman" panose="02020603050405020304" pitchFamily="18" charset="0"/>
                    <a:cs typeface="Times New Roman" panose="02020603050405020304" pitchFamily="18" charset="0"/>
                  </a:rPr>
                  <a:t>góc</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của </a:t>
                </a:r>
                <a:r>
                  <a:rPr lang="el-GR" sz="2000" b="1" dirty="0" smtClean="0">
                    <a:latin typeface="Times New Roman" panose="02020603050405020304" pitchFamily="18" charset="0"/>
                    <a:cs typeface="Times New Roman" panose="02020603050405020304" pitchFamily="18" charset="0"/>
                  </a:rPr>
                  <a:t>Δ</a:t>
                </a:r>
                <a:r>
                  <a:rPr lang="en-US" sz="2000" b="1" dirty="0" smtClean="0">
                    <a:latin typeface="Times New Roman" panose="02020603050405020304" pitchFamily="18" charset="0"/>
                    <a:cs typeface="Times New Roman" panose="02020603050405020304" pitchFamily="18" charset="0"/>
                  </a:rPr>
                  <a:t>AMN?</a:t>
                </a:r>
              </a:p>
              <a:p>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Xác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định</a:t>
                </a:r>
                <a:r>
                  <a:rPr lang="en-US" sz="2000" b="1" dirty="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dạng</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của </a:t>
                </a:r>
                <a:r>
                  <a:rPr lang="el-GR" sz="2000" b="1" dirty="0" smtClean="0">
                    <a:latin typeface="Times New Roman" panose="02020603050405020304" pitchFamily="18" charset="0"/>
                    <a:cs typeface="Times New Roman" panose="02020603050405020304" pitchFamily="18" charset="0"/>
                  </a:rPr>
                  <a:t>Δ</a:t>
                </a:r>
                <a:r>
                  <a:rPr lang="en-US" sz="2000" b="1" dirty="0" smtClean="0">
                    <a:latin typeface="Times New Roman" panose="02020603050405020304" pitchFamily="18" charset="0"/>
                    <a:cs typeface="Times New Roman" panose="02020603050405020304" pitchFamily="18" charset="0"/>
                  </a:rPr>
                  <a:t>OBC ?</a:t>
                </a:r>
                <a:endParaRPr lang="en-US" sz="2000" b="1" dirty="0">
                  <a:latin typeface="Times New Roman" panose="02020603050405020304" pitchFamily="18" charset="0"/>
                  <a:cs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660990" y="5109949"/>
                <a:ext cx="4865887" cy="1025987"/>
              </a:xfrm>
              <a:prstGeom prst="rect">
                <a:avLst/>
              </a:prstGeom>
              <a:blipFill>
                <a:blip r:embed="rId12"/>
                <a:stretch>
                  <a:fillRect l="-1252" t="-2959" b="-94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569830" y="4982363"/>
                <a:ext cx="4475456" cy="410433"/>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Do </a:t>
                </a:r>
                <a:r>
                  <a:rPr lang="en-US" sz="2000" dirty="0" err="1" smtClean="0">
                    <a:latin typeface="Times New Roman" panose="02020603050405020304" pitchFamily="18" charset="0"/>
                    <a:cs typeface="Times New Roman" panose="02020603050405020304" pitchFamily="18" charset="0"/>
                  </a:rPr>
                  <a:t>đó</a:t>
                </a: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𝑀𝐴𝑁</m:t>
                        </m:r>
                      </m:e>
                    </m:acc>
                    <m:r>
                      <a:rPr lang="en-US" sz="2000" b="0" i="1" smtClean="0">
                        <a:latin typeface="Cambria Math" panose="02040503050406030204" pitchFamily="18" charset="0"/>
                      </a:rPr>
                      <m:t>=180</m:t>
                    </m:r>
                    <m:r>
                      <a:rPr lang="en-US" sz="2000" b="0" i="1" smtClean="0">
                        <a:latin typeface="Cambria Math" panose="02040503050406030204" pitchFamily="18" charset="0"/>
                        <a:ea typeface="Cambria Math" panose="02040503050406030204" pitchFamily="18" charset="0"/>
                      </a:rPr>
                      <m:t>−</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30+30</m:t>
                        </m:r>
                      </m:e>
                    </m:d>
                    <m:r>
                      <a:rPr lang="en-US" sz="2000" b="0" i="1" smtClean="0">
                        <a:latin typeface="Cambria Math" panose="02040503050406030204" pitchFamily="18" charset="0"/>
                        <a:ea typeface="Cambria Math" panose="02040503050406030204" pitchFamily="18" charset="0"/>
                      </a:rPr>
                      <m:t>=120°</m:t>
                    </m:r>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6569830" y="4982363"/>
                <a:ext cx="4475456" cy="410433"/>
              </a:xfrm>
              <a:prstGeom prst="rect">
                <a:avLst/>
              </a:prstGeom>
              <a:blipFill>
                <a:blip r:embed="rId13"/>
                <a:stretch>
                  <a:fillRect l="-1499" t="-7353"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447980" y="5359008"/>
                <a:ext cx="4798365" cy="778868"/>
              </a:xfrm>
              <a:prstGeom prst="rect">
                <a:avLst/>
              </a:prstGeom>
            </p:spPr>
            <p:txBody>
              <a:bodyPr wrap="none">
                <a:spAutoFit/>
              </a:bodyPr>
              <a:lstStyle/>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Ta có: </a:t>
                </a:r>
                <a14:m>
                  <m:oMath xmlns:m="http://schemas.openxmlformats.org/officeDocument/2006/math">
                    <m:d>
                      <m:dPr>
                        <m:begChr m:val="{"/>
                        <m:endChr m:val=""/>
                        <m:ctrlPr>
                          <a:rPr lang="en-US" sz="2000" i="1" smtClean="0">
                            <a:latin typeface="Cambria Math" panose="02040503050406030204" pitchFamily="18" charset="0"/>
                            <a:cs typeface="Times New Roman" panose="02020603050405020304" pitchFamily="18" charset="0"/>
                          </a:rPr>
                        </m:ctrlPr>
                      </m:dPr>
                      <m:e>
                        <m:eqArr>
                          <m:eqArrPr>
                            <m:ctrlPr>
                              <a:rPr lang="en-US" sz="2000" i="1" smtClean="0">
                                <a:latin typeface="Cambria Math" panose="02040503050406030204" pitchFamily="18" charset="0"/>
                                <a:cs typeface="Times New Roman" panose="02020603050405020304" pitchFamily="18" charset="0"/>
                              </a:rPr>
                            </m:ctrlPr>
                          </m:eqArrPr>
                          <m:e>
                            <m:acc>
                              <m:accPr>
                                <m:chr m:val="̂"/>
                                <m:ctrlPr>
                                  <a:rPr lang="en-US" sz="2000" i="1" smtClean="0">
                                    <a:latin typeface="Cambria Math" panose="02040503050406030204" pitchFamily="18" charset="0"/>
                                    <a:cs typeface="Times New Roman" panose="02020603050405020304" pitchFamily="18" charset="0"/>
                                  </a:rPr>
                                </m:ctrlPr>
                              </m:accPr>
                              <m:e>
                                <m:r>
                                  <a:rPr lang="en-US" sz="2000" b="0" i="1" smtClean="0">
                                    <a:latin typeface="Cambria Math" panose="02040503050406030204" pitchFamily="18" charset="0"/>
                                    <a:cs typeface="Times New Roman" panose="02020603050405020304" pitchFamily="18" charset="0"/>
                                  </a:rPr>
                                  <m:t>𝑂𝐵𝐶</m:t>
                                </m:r>
                              </m:e>
                            </m:acc>
                            <m:r>
                              <a:rPr lang="en-US" sz="2000" b="0" i="1" smtClean="0">
                                <a:latin typeface="Cambria Math" panose="02040503050406030204" pitchFamily="18" charset="0"/>
                                <a:cs typeface="Times New Roman" panose="02020603050405020304" pitchFamily="18" charset="0"/>
                              </a:rPr>
                              <m:t>=</m:t>
                            </m:r>
                            <m:acc>
                              <m:accPr>
                                <m:chr m:val="̂"/>
                                <m:ctrlPr>
                                  <a:rPr lang="en-US" sz="2000" b="0" i="1" smtClean="0">
                                    <a:latin typeface="Cambria Math" panose="02040503050406030204" pitchFamily="18" charset="0"/>
                                    <a:cs typeface="Times New Roman" panose="02020603050405020304" pitchFamily="18" charset="0"/>
                                  </a:rPr>
                                </m:ctrlPr>
                              </m:accPr>
                              <m:e>
                                <m:r>
                                  <a:rPr lang="en-US" sz="2000" b="0" i="1" smtClean="0">
                                    <a:latin typeface="Cambria Math" panose="02040503050406030204" pitchFamily="18" charset="0"/>
                                    <a:cs typeface="Times New Roman" panose="02020603050405020304" pitchFamily="18" charset="0"/>
                                  </a:rPr>
                                  <m:t>𝐻𝐵𝑀</m:t>
                                </m:r>
                              </m:e>
                            </m:acc>
                            <m:r>
                              <a:rPr lang="en-US" sz="2000" b="0" i="1" smtClean="0">
                                <a:latin typeface="Cambria Math" panose="02040503050406030204" pitchFamily="18" charset="0"/>
                                <a:cs typeface="Times New Roman" panose="02020603050405020304" pitchFamily="18" charset="0"/>
                              </a:rPr>
                              <m:t>=90</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sz="2000" b="0" i="1" smtClean="0">
                                    <a:latin typeface="Cambria Math" panose="02040503050406030204" pitchFamily="18" charset="0"/>
                                    <a:ea typeface="Cambria Math" panose="02040503050406030204" pitchFamily="18" charset="0"/>
                                    <a:cs typeface="Times New Roman" panose="02020603050405020304" pitchFamily="18" charset="0"/>
                                  </a:rPr>
                                </m:ctrlPr>
                              </m:accPr>
                              <m:e>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𝑀</m:t>
                                </m:r>
                              </m:e>
                            </m:acc>
                            <m:r>
                              <a:rPr lang="en-US" sz="2000" b="0" i="1" smtClean="0">
                                <a:latin typeface="Cambria Math" panose="02040503050406030204" pitchFamily="18" charset="0"/>
                                <a:cs typeface="Times New Roman" panose="02020603050405020304" pitchFamily="18" charset="0"/>
                              </a:rPr>
                              <m:t>=60</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m:t>
                            </m:r>
                          </m:e>
                          <m:e>
                            <m:acc>
                              <m:accPr>
                                <m:chr m:val="̂"/>
                                <m:ctrlPr>
                                  <a:rPr lang="en-US" sz="2000" i="1" smtClean="0">
                                    <a:latin typeface="Cambria Math" panose="02040503050406030204" pitchFamily="18" charset="0"/>
                                    <a:cs typeface="Times New Roman" panose="02020603050405020304" pitchFamily="18" charset="0"/>
                                  </a:rPr>
                                </m:ctrlPr>
                              </m:accPr>
                              <m:e>
                                <m:r>
                                  <a:rPr lang="en-US" sz="2000" b="0" i="1" smtClean="0">
                                    <a:latin typeface="Cambria Math" panose="02040503050406030204" pitchFamily="18" charset="0"/>
                                    <a:cs typeface="Times New Roman" panose="02020603050405020304" pitchFamily="18" charset="0"/>
                                  </a:rPr>
                                  <m:t>𝑂𝐶𝐵</m:t>
                                </m:r>
                              </m:e>
                            </m:acc>
                            <m:r>
                              <a:rPr lang="en-US" sz="2000" b="0" i="1" smtClean="0">
                                <a:latin typeface="Cambria Math" panose="02040503050406030204" pitchFamily="18" charset="0"/>
                                <a:cs typeface="Times New Roman" panose="02020603050405020304" pitchFamily="18" charset="0"/>
                              </a:rPr>
                              <m:t>=</m:t>
                            </m:r>
                            <m:acc>
                              <m:accPr>
                                <m:chr m:val="̂"/>
                                <m:ctrlPr>
                                  <a:rPr lang="en-US" sz="2000" b="0" i="1" smtClean="0">
                                    <a:latin typeface="Cambria Math" panose="02040503050406030204" pitchFamily="18" charset="0"/>
                                    <a:cs typeface="Times New Roman" panose="02020603050405020304" pitchFamily="18" charset="0"/>
                                  </a:rPr>
                                </m:ctrlPr>
                              </m:accPr>
                              <m:e>
                                <m:r>
                                  <a:rPr lang="en-US" sz="2000" b="0" i="1" smtClean="0">
                                    <a:latin typeface="Cambria Math" panose="02040503050406030204" pitchFamily="18" charset="0"/>
                                    <a:cs typeface="Times New Roman" panose="02020603050405020304" pitchFamily="18" charset="0"/>
                                  </a:rPr>
                                  <m:t>𝐾𝐶𝑁</m:t>
                                </m:r>
                              </m:e>
                            </m:acc>
                            <m:r>
                              <a:rPr lang="en-US" sz="2000" b="0" i="1" smtClean="0">
                                <a:latin typeface="Cambria Math" panose="02040503050406030204" pitchFamily="18" charset="0"/>
                                <a:cs typeface="Times New Roman" panose="02020603050405020304" pitchFamily="18" charset="0"/>
                              </a:rPr>
                              <m:t>=90</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sz="2000" b="0" i="1" smtClean="0">
                                    <a:latin typeface="Cambria Math" panose="02040503050406030204" pitchFamily="18" charset="0"/>
                                    <a:ea typeface="Cambria Math" panose="02040503050406030204" pitchFamily="18" charset="0"/>
                                    <a:cs typeface="Times New Roman" panose="02020603050405020304" pitchFamily="18" charset="0"/>
                                  </a:rPr>
                                </m:ctrlPr>
                              </m:accPr>
                              <m:e>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𝑁</m:t>
                                </m:r>
                              </m:e>
                            </m:acc>
                            <m:r>
                              <a:rPr lang="en-US" sz="2000" b="0" i="1" smtClean="0">
                                <a:latin typeface="Cambria Math" panose="02040503050406030204" pitchFamily="18" charset="0"/>
                                <a:cs typeface="Times New Roman" panose="02020603050405020304" pitchFamily="18" charset="0"/>
                              </a:rPr>
                              <m:t>=60</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m:t>
                            </m:r>
                          </m:e>
                        </m:eqArr>
                      </m:e>
                    </m:d>
                  </m:oMath>
                </a14:m>
                <a:r>
                  <a:rPr lang="en-US" sz="2000" dirty="0" smtClean="0">
                    <a:latin typeface="Times New Roman" panose="02020603050405020304" pitchFamily="18" charset="0"/>
                    <a:cs typeface="Times New Roman" panose="02020603050405020304" pitchFamily="18" charset="0"/>
                  </a:rPr>
                  <a:t> </a:t>
                </a:r>
                <a:endParaRPr lang="en-US" sz="2000" dirty="0"/>
              </a:p>
            </p:txBody>
          </p:sp>
        </mc:Choice>
        <mc:Fallback xmlns="">
          <p:sp>
            <p:nvSpPr>
              <p:cNvPr id="12" name="Rectangle 11"/>
              <p:cNvSpPr>
                <a:spLocks noRot="1" noChangeAspect="1" noMove="1" noResize="1" noEditPoints="1" noAdjustHandles="1" noChangeArrowheads="1" noChangeShapeType="1" noTextEdit="1"/>
              </p:cNvSpPr>
              <p:nvPr/>
            </p:nvSpPr>
            <p:spPr>
              <a:xfrm>
                <a:off x="6447980" y="5359008"/>
                <a:ext cx="4798365" cy="778868"/>
              </a:xfrm>
              <a:prstGeom prst="rect">
                <a:avLst/>
              </a:prstGeom>
              <a:blipFill>
                <a:blip r:embed="rId14"/>
                <a:stretch>
                  <a:fillRect l="-11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6569830" y="6079232"/>
                <a:ext cx="2827184" cy="400110"/>
              </a:xfrm>
              <a:prstGeom prst="rect">
                <a:avLst/>
              </a:prstGeom>
              <a:noFill/>
            </p:spPr>
            <p:txBody>
              <a:bodyPr wrap="none" rtlCol="0">
                <a:spAutoFit/>
              </a:bodyPr>
              <a:lstStyle/>
              <a:p>
                <a14:m>
                  <m:oMath xmlns:m="http://schemas.openxmlformats.org/officeDocument/2006/math">
                    <m:r>
                      <a:rPr lang="en-US" sz="2000" i="0" smtClean="0">
                        <a:latin typeface="Cambria Math" panose="02040503050406030204" pitchFamily="18" charset="0"/>
                      </a:rPr>
                      <m:t>⇒</m:t>
                    </m:r>
                    <m:r>
                      <a:rPr lang="en-US" sz="2000" b="0" i="0" smtClean="0">
                        <a:latin typeface="Cambria Math" panose="02040503050406030204" pitchFamily="18" charset="0"/>
                      </a:rPr>
                      <m:t> </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𝑂𝐵𝐶</m:t>
                    </m:r>
                    <m:r>
                      <a:rPr lang="en-US" sz="2000" i="1">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𝑙</m:t>
                    </m:r>
                    <m:r>
                      <a:rPr lang="en-US" sz="2000" i="1">
                        <a:latin typeface="Cambria Math" panose="02040503050406030204" pitchFamily="18" charset="0"/>
                        <a:ea typeface="Cambria Math" panose="02040503050406030204" pitchFamily="18" charset="0"/>
                      </a:rPr>
                      <m:t>à</m:t>
                    </m:r>
                  </m:oMath>
                </a14:m>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tam </a:t>
                </a:r>
                <a:r>
                  <a:rPr lang="en-US" sz="2000" dirty="0" err="1" smtClean="0">
                    <a:latin typeface="Times New Roman" panose="02020603050405020304" pitchFamily="18" charset="0"/>
                    <a:cs typeface="Times New Roman" panose="02020603050405020304" pitchFamily="18" charset="0"/>
                  </a:rPr>
                  <a:t>giác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đều</a:t>
                </a:r>
                <a:endParaRPr lang="en-US" sz="2000" dirty="0">
                  <a:latin typeface="Times New Roman" panose="02020603050405020304" pitchFamily="18" charset="0"/>
                  <a:cs typeface="Times New Roman" panose="02020603050405020304" pitchFamily="18"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6569830" y="6079232"/>
                <a:ext cx="2827184" cy="400110"/>
              </a:xfrm>
              <a:prstGeom prst="rect">
                <a:avLst/>
              </a:prstGeom>
              <a:blipFill>
                <a:blip r:embed="rId15"/>
                <a:stretch>
                  <a:fillRect t="-7576" r="-1078" b="-25758"/>
                </a:stretch>
              </a:blipFill>
            </p:spPr>
            <p:txBody>
              <a:bodyPr/>
              <a:lstStyle/>
              <a:p>
                <a:r>
                  <a:rPr lang="en-US">
                    <a:noFill/>
                  </a:rPr>
                  <a:t> </a:t>
                </a:r>
              </a:p>
            </p:txBody>
          </p:sp>
        </mc:Fallback>
      </mc:AlternateContent>
    </p:spTree>
    <p:extLst>
      <p:ext uri="{BB962C8B-B14F-4D97-AF65-F5344CB8AC3E}">
        <p14:creationId xmlns:p14="http://schemas.microsoft.com/office/powerpoint/2010/main" val="5259481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1"/>
                                        </p:tgtEl>
                                        <p:attrNameLst>
                                          <p:attrName>ppt_y</p:attrName>
                                        </p:attrNameLst>
                                      </p:cBhvr>
                                      <p:tavLst>
                                        <p:tav tm="0">
                                          <p:val>
                                            <p:strVal val="#ppt_y"/>
                                          </p:val>
                                        </p:tav>
                                        <p:tav tm="100000">
                                          <p:val>
                                            <p:strVal val="#ppt_y"/>
                                          </p:val>
                                        </p:tav>
                                      </p:tavLst>
                                    </p:anim>
                                    <p:anim calcmode="lin" valueType="num">
                                      <p:cBhvr>
                                        <p:cTn id="17"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7"/>
                                        </p:tgtEl>
                                        <p:attrNameLst>
                                          <p:attrName>ppt_y</p:attrName>
                                        </p:attrNameLst>
                                      </p:cBhvr>
                                      <p:tavLst>
                                        <p:tav tm="0">
                                          <p:val>
                                            <p:strVal val="#ppt_y"/>
                                          </p:val>
                                        </p:tav>
                                        <p:tav tm="100000">
                                          <p:val>
                                            <p:strVal val="#ppt_y"/>
                                          </p:val>
                                        </p:tav>
                                      </p:tavLst>
                                    </p:anim>
                                    <p:anim calcmode="lin" valueType="num">
                                      <p:cBhvr>
                                        <p:cTn id="3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anim calcmode="lin" valueType="num">
                                      <p:cBhvr>
                                        <p:cTn id="45" dur="1000" fill="hold"/>
                                        <p:tgtEl>
                                          <p:spTgt spid="15"/>
                                        </p:tgtEl>
                                        <p:attrNameLst>
                                          <p:attrName>ppt_x</p:attrName>
                                        </p:attrNameLst>
                                      </p:cBhvr>
                                      <p:tavLst>
                                        <p:tav tm="0">
                                          <p:val>
                                            <p:strVal val="#ppt_x"/>
                                          </p:val>
                                        </p:tav>
                                        <p:tav tm="100000">
                                          <p:val>
                                            <p:strVal val="#ppt_x"/>
                                          </p:val>
                                        </p:tav>
                                      </p:tavLst>
                                    </p:anim>
                                    <p:anim calcmode="lin" valueType="num">
                                      <p:cBhvr>
                                        <p:cTn id="4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1" presetClass="entr" presetSubtype="0" fill="hold" grpId="0" nodeType="clickEffect">
                                  <p:stCondLst>
                                    <p:cond delay="0"/>
                                  </p:stCondLst>
                                  <p:iterate type="lt">
                                    <p:tmPct val="10000"/>
                                  </p:iterate>
                                  <p:childTnLst>
                                    <p:set>
                                      <p:cBhvr>
                                        <p:cTn id="50" dur="1" fill="hold">
                                          <p:stCondLst>
                                            <p:cond delay="0"/>
                                          </p:stCondLst>
                                        </p:cTn>
                                        <p:tgtEl>
                                          <p:spTgt spid="2"/>
                                        </p:tgtEl>
                                        <p:attrNameLst>
                                          <p:attrName>style.visibility</p:attrName>
                                        </p:attrNameLst>
                                      </p:cBhvr>
                                      <p:to>
                                        <p:strVal val="visible"/>
                                      </p:to>
                                    </p:set>
                                    <p:anim calcmode="lin" valueType="num">
                                      <p:cBhvr>
                                        <p:cTn id="5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2"/>
                                        </p:tgtEl>
                                        <p:attrNameLst>
                                          <p:attrName>ppt_y</p:attrName>
                                        </p:attrNameLst>
                                      </p:cBhvr>
                                      <p:tavLst>
                                        <p:tav tm="0">
                                          <p:val>
                                            <p:strVal val="#ppt_y"/>
                                          </p:val>
                                        </p:tav>
                                        <p:tav tm="100000">
                                          <p:val>
                                            <p:strVal val="#ppt_y"/>
                                          </p:val>
                                        </p:tav>
                                      </p:tavLst>
                                    </p:anim>
                                    <p:anim calcmode="lin" valueType="num">
                                      <p:cBhvr>
                                        <p:cTn id="5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2"/>
                                        </p:tgtEl>
                                      </p:cBhvr>
                                    </p:animEffect>
                                  </p:childTnLst>
                                </p:cTn>
                              </p:par>
                            </p:childTnLst>
                          </p:cTn>
                        </p:par>
                      </p:childTnLst>
                    </p:cTn>
                  </p:par>
                  <p:par>
                    <p:cTn id="56" fill="hold">
                      <p:stCondLst>
                        <p:cond delay="indefinite"/>
                      </p:stCondLst>
                      <p:childTnLst>
                        <p:par>
                          <p:cTn id="57" fill="hold">
                            <p:stCondLst>
                              <p:cond delay="0"/>
                            </p:stCondLst>
                            <p:childTnLst>
                              <p:par>
                                <p:cTn id="58" presetID="41" presetClass="entr" presetSubtype="0" fill="hold" grpId="0" nodeType="clickEffect">
                                  <p:stCondLst>
                                    <p:cond delay="0"/>
                                  </p:stCondLst>
                                  <p:iterate type="lt">
                                    <p:tmPct val="10000"/>
                                  </p:iterate>
                                  <p:childTnLst>
                                    <p:set>
                                      <p:cBhvr>
                                        <p:cTn id="59" dur="1" fill="hold">
                                          <p:stCondLst>
                                            <p:cond delay="0"/>
                                          </p:stCondLst>
                                        </p:cTn>
                                        <p:tgtEl>
                                          <p:spTgt spid="4"/>
                                        </p:tgtEl>
                                        <p:attrNameLst>
                                          <p:attrName>style.visibility</p:attrName>
                                        </p:attrNameLst>
                                      </p:cBhvr>
                                      <p:to>
                                        <p:strVal val="visible"/>
                                      </p:to>
                                    </p:set>
                                    <p:anim calcmode="lin" valueType="num">
                                      <p:cBhvr>
                                        <p:cTn id="60"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4"/>
                                        </p:tgtEl>
                                        <p:attrNameLst>
                                          <p:attrName>ppt_y</p:attrName>
                                        </p:attrNameLst>
                                      </p:cBhvr>
                                      <p:tavLst>
                                        <p:tav tm="0">
                                          <p:val>
                                            <p:strVal val="#ppt_y"/>
                                          </p:val>
                                        </p:tav>
                                        <p:tav tm="100000">
                                          <p:val>
                                            <p:strVal val="#ppt_y"/>
                                          </p:val>
                                        </p:tav>
                                      </p:tavLst>
                                    </p:anim>
                                    <p:anim calcmode="lin" valueType="num">
                                      <p:cBhvr>
                                        <p:cTn id="62"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4"/>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1000"/>
                                        <p:tgtEl>
                                          <p:spTgt spid="22"/>
                                        </p:tgtEl>
                                      </p:cBhvr>
                                    </p:animEffect>
                                    <p:anim calcmode="lin" valueType="num">
                                      <p:cBhvr>
                                        <p:cTn id="70" dur="1000" fill="hold"/>
                                        <p:tgtEl>
                                          <p:spTgt spid="22"/>
                                        </p:tgtEl>
                                        <p:attrNameLst>
                                          <p:attrName>ppt_x</p:attrName>
                                        </p:attrNameLst>
                                      </p:cBhvr>
                                      <p:tavLst>
                                        <p:tav tm="0">
                                          <p:val>
                                            <p:strVal val="#ppt_x"/>
                                          </p:val>
                                        </p:tav>
                                        <p:tav tm="100000">
                                          <p:val>
                                            <p:strVal val="#ppt_x"/>
                                          </p:val>
                                        </p:tav>
                                      </p:tavLst>
                                    </p:anim>
                                    <p:anim calcmode="lin" valueType="num">
                                      <p:cBhvr>
                                        <p:cTn id="7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1000"/>
                                        <p:tgtEl>
                                          <p:spTgt spid="24"/>
                                        </p:tgtEl>
                                      </p:cBhvr>
                                    </p:animEffect>
                                    <p:anim calcmode="lin" valueType="num">
                                      <p:cBhvr>
                                        <p:cTn id="77" dur="1000" fill="hold"/>
                                        <p:tgtEl>
                                          <p:spTgt spid="24"/>
                                        </p:tgtEl>
                                        <p:attrNameLst>
                                          <p:attrName>ppt_x</p:attrName>
                                        </p:attrNameLst>
                                      </p:cBhvr>
                                      <p:tavLst>
                                        <p:tav tm="0">
                                          <p:val>
                                            <p:strVal val="#ppt_x"/>
                                          </p:val>
                                        </p:tav>
                                        <p:tav tm="100000">
                                          <p:val>
                                            <p:strVal val="#ppt_x"/>
                                          </p:val>
                                        </p:tav>
                                      </p:tavLst>
                                    </p:anim>
                                    <p:anim calcmode="lin" valueType="num">
                                      <p:cBhvr>
                                        <p:cTn id="7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1" presetClass="entr" presetSubtype="0" fill="hold" grpId="0" nodeType="clickEffect">
                                  <p:stCondLst>
                                    <p:cond delay="0"/>
                                  </p:stCondLst>
                                  <p:iterate type="lt">
                                    <p:tmPct val="10000"/>
                                  </p:iterate>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17"/>
                                        </p:tgtEl>
                                        <p:attrNameLst>
                                          <p:attrName>ppt_y</p:attrName>
                                        </p:attrNameLst>
                                      </p:cBhvr>
                                      <p:tavLst>
                                        <p:tav tm="0">
                                          <p:val>
                                            <p:strVal val="#ppt_y"/>
                                          </p:val>
                                        </p:tav>
                                        <p:tav tm="100000">
                                          <p:val>
                                            <p:strVal val="#ppt_y"/>
                                          </p:val>
                                        </p:tav>
                                      </p:tavLst>
                                    </p:anim>
                                    <p:anim calcmode="lin" valueType="num">
                                      <p:cBhvr>
                                        <p:cTn id="85"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87" dur="500" tmFilter="0,0; .5, 1; 1, 1"/>
                                        <p:tgtEl>
                                          <p:spTgt spid="17"/>
                                        </p:tgtEl>
                                      </p:cBhvr>
                                    </p:animEffect>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fade">
                                      <p:cBhvr>
                                        <p:cTn id="92" dur="1000"/>
                                        <p:tgtEl>
                                          <p:spTgt spid="9"/>
                                        </p:tgtEl>
                                      </p:cBhvr>
                                    </p:animEffect>
                                    <p:anim calcmode="lin" valueType="num">
                                      <p:cBhvr>
                                        <p:cTn id="93" dur="1000" fill="hold"/>
                                        <p:tgtEl>
                                          <p:spTgt spid="9"/>
                                        </p:tgtEl>
                                        <p:attrNameLst>
                                          <p:attrName>ppt_x</p:attrName>
                                        </p:attrNameLst>
                                      </p:cBhvr>
                                      <p:tavLst>
                                        <p:tav tm="0">
                                          <p:val>
                                            <p:strVal val="#ppt_x"/>
                                          </p:val>
                                        </p:tav>
                                        <p:tav tm="100000">
                                          <p:val>
                                            <p:strVal val="#ppt_x"/>
                                          </p:val>
                                        </p:tav>
                                      </p:tavLst>
                                    </p:anim>
                                    <p:anim calcmode="lin" valueType="num">
                                      <p:cBhvr>
                                        <p:cTn id="9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1" presetClass="entr" presetSubtype="0" fill="hold" grpId="0" nodeType="clickEffect">
                                  <p:stCondLst>
                                    <p:cond delay="0"/>
                                  </p:stCondLst>
                                  <p:iterate type="lt">
                                    <p:tmPct val="10000"/>
                                  </p:iterate>
                                  <p:childTnLst>
                                    <p:set>
                                      <p:cBhvr>
                                        <p:cTn id="98" dur="1" fill="hold">
                                          <p:stCondLst>
                                            <p:cond delay="0"/>
                                          </p:stCondLst>
                                        </p:cTn>
                                        <p:tgtEl>
                                          <p:spTgt spid="10"/>
                                        </p:tgtEl>
                                        <p:attrNameLst>
                                          <p:attrName>style.visibility</p:attrName>
                                        </p:attrNameLst>
                                      </p:cBhvr>
                                      <p:to>
                                        <p:strVal val="visible"/>
                                      </p:to>
                                    </p:set>
                                    <p:anim calcmode="lin" valueType="num">
                                      <p:cBhvr>
                                        <p:cTn id="99"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00" dur="500" fill="hold"/>
                                        <p:tgtEl>
                                          <p:spTgt spid="10"/>
                                        </p:tgtEl>
                                        <p:attrNameLst>
                                          <p:attrName>ppt_y</p:attrName>
                                        </p:attrNameLst>
                                      </p:cBhvr>
                                      <p:tavLst>
                                        <p:tav tm="0">
                                          <p:val>
                                            <p:strVal val="#ppt_y"/>
                                          </p:val>
                                        </p:tav>
                                        <p:tav tm="100000">
                                          <p:val>
                                            <p:strVal val="#ppt_y"/>
                                          </p:val>
                                        </p:tav>
                                      </p:tavLst>
                                    </p:anim>
                                    <p:anim calcmode="lin" valueType="num">
                                      <p:cBhvr>
                                        <p:cTn id="101"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2"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03" dur="500" tmFilter="0,0; .5, 1; 1, 1"/>
                                        <p:tgtEl>
                                          <p:spTgt spid="10"/>
                                        </p:tgtEl>
                                      </p:cBhvr>
                                    </p:animEffect>
                                  </p:childTnLst>
                                </p:cTn>
                              </p:par>
                            </p:childTnLst>
                          </p:cTn>
                        </p:par>
                      </p:childTnLst>
                    </p:cTn>
                  </p:par>
                  <p:par>
                    <p:cTn id="104" fill="hold">
                      <p:stCondLst>
                        <p:cond delay="indefinite"/>
                      </p:stCondLst>
                      <p:childTnLst>
                        <p:par>
                          <p:cTn id="105" fill="hold">
                            <p:stCondLst>
                              <p:cond delay="0"/>
                            </p:stCondLst>
                            <p:childTnLst>
                              <p:par>
                                <p:cTn id="106" presetID="41" presetClass="entr" presetSubtype="0" fill="hold" grpId="0" nodeType="clickEffect">
                                  <p:stCondLst>
                                    <p:cond delay="0"/>
                                  </p:stCondLst>
                                  <p:iterate type="lt">
                                    <p:tmPct val="10000"/>
                                  </p:iterate>
                                  <p:childTnLst>
                                    <p:set>
                                      <p:cBhvr>
                                        <p:cTn id="107" dur="1" fill="hold">
                                          <p:stCondLst>
                                            <p:cond delay="0"/>
                                          </p:stCondLst>
                                        </p:cTn>
                                        <p:tgtEl>
                                          <p:spTgt spid="12"/>
                                        </p:tgtEl>
                                        <p:attrNameLst>
                                          <p:attrName>style.visibility</p:attrName>
                                        </p:attrNameLst>
                                      </p:cBhvr>
                                      <p:to>
                                        <p:strVal val="visible"/>
                                      </p:to>
                                    </p:set>
                                    <p:anim calcmode="lin" valueType="num">
                                      <p:cBhvr>
                                        <p:cTn id="108"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09" dur="500" fill="hold"/>
                                        <p:tgtEl>
                                          <p:spTgt spid="12"/>
                                        </p:tgtEl>
                                        <p:attrNameLst>
                                          <p:attrName>ppt_y</p:attrName>
                                        </p:attrNameLst>
                                      </p:cBhvr>
                                      <p:tavLst>
                                        <p:tav tm="0">
                                          <p:val>
                                            <p:strVal val="#ppt_y"/>
                                          </p:val>
                                        </p:tav>
                                        <p:tav tm="100000">
                                          <p:val>
                                            <p:strVal val="#ppt_y"/>
                                          </p:val>
                                        </p:tav>
                                      </p:tavLst>
                                    </p:anim>
                                    <p:anim calcmode="lin" valueType="num">
                                      <p:cBhvr>
                                        <p:cTn id="110"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11"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2" dur="500" tmFilter="0,0; .5, 1; 1, 1"/>
                                        <p:tgtEl>
                                          <p:spTgt spid="12"/>
                                        </p:tgtEl>
                                      </p:cBhvr>
                                    </p:animEffect>
                                  </p:childTnLst>
                                </p:cTn>
                              </p:par>
                            </p:childTnLst>
                          </p:cTn>
                        </p:par>
                      </p:childTnLst>
                    </p:cTn>
                  </p:par>
                  <p:par>
                    <p:cTn id="113" fill="hold">
                      <p:stCondLst>
                        <p:cond delay="indefinite"/>
                      </p:stCondLst>
                      <p:childTnLst>
                        <p:par>
                          <p:cTn id="114" fill="hold">
                            <p:stCondLst>
                              <p:cond delay="0"/>
                            </p:stCondLst>
                            <p:childTnLst>
                              <p:par>
                                <p:cTn id="115" presetID="41" presetClass="entr" presetSubtype="0" fill="hold" grpId="0" nodeType="clickEffect">
                                  <p:stCondLst>
                                    <p:cond delay="0"/>
                                  </p:stCondLst>
                                  <p:iterate type="lt">
                                    <p:tmPct val="10000"/>
                                  </p:iterate>
                                  <p:childTnLst>
                                    <p:set>
                                      <p:cBhvr>
                                        <p:cTn id="116" dur="1" fill="hold">
                                          <p:stCondLst>
                                            <p:cond delay="0"/>
                                          </p:stCondLst>
                                        </p:cTn>
                                        <p:tgtEl>
                                          <p:spTgt spid="23"/>
                                        </p:tgtEl>
                                        <p:attrNameLst>
                                          <p:attrName>style.visibility</p:attrName>
                                        </p:attrNameLst>
                                      </p:cBhvr>
                                      <p:to>
                                        <p:strVal val="visible"/>
                                      </p:to>
                                    </p:set>
                                    <p:anim calcmode="lin" valueType="num">
                                      <p:cBhvr>
                                        <p:cTn id="117"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18" dur="500" fill="hold"/>
                                        <p:tgtEl>
                                          <p:spTgt spid="23"/>
                                        </p:tgtEl>
                                        <p:attrNameLst>
                                          <p:attrName>ppt_y</p:attrName>
                                        </p:attrNameLst>
                                      </p:cBhvr>
                                      <p:tavLst>
                                        <p:tav tm="0">
                                          <p:val>
                                            <p:strVal val="#ppt_y"/>
                                          </p:val>
                                        </p:tav>
                                        <p:tav tm="100000">
                                          <p:val>
                                            <p:strVal val="#ppt_y"/>
                                          </p:val>
                                        </p:tav>
                                      </p:tavLst>
                                    </p:anim>
                                    <p:anim calcmode="lin" valueType="num">
                                      <p:cBhvr>
                                        <p:cTn id="119"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20"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21" dur="500" tmFilter="0,0; .5, 1; 1, 1"/>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15" grpId="0"/>
      <p:bldP spid="22" grpId="0"/>
      <p:bldP spid="24" grpId="0"/>
      <p:bldP spid="2" grpId="0"/>
      <p:bldP spid="4" grpId="0"/>
      <p:bldP spid="7" grpId="0"/>
      <p:bldP spid="17" grpId="0"/>
      <p:bldP spid="9" grpId="0"/>
      <p:bldP spid="21" grpId="0"/>
      <p:bldP spid="10" grpId="0"/>
      <p:bldP spid="12" grpId="0"/>
      <p:bldP spid="2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3A1F482-6A8D-4AF7-A2BC-728C69646EC4}"/>
              </a:ext>
            </a:extLst>
          </p:cNvPr>
          <p:cNvSpPr/>
          <p:nvPr/>
        </p:nvSpPr>
        <p:spPr>
          <a:xfrm>
            <a:off x="2408903" y="159316"/>
            <a:ext cx="6646606" cy="8636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rPr>
              <a:t>GIAO VIỆC VỀ NHÀ</a:t>
            </a:r>
          </a:p>
        </p:txBody>
      </p:sp>
      <p:sp>
        <p:nvSpPr>
          <p:cNvPr id="4" name="TextBox 3">
            <a:extLst>
              <a:ext uri="{FF2B5EF4-FFF2-40B4-BE49-F238E27FC236}">
                <a16:creationId xmlns:a16="http://schemas.microsoft.com/office/drawing/2014/main" id="{4F060DDF-3480-4270-9998-8AB6BF9F9146}"/>
              </a:ext>
            </a:extLst>
          </p:cNvPr>
          <p:cNvSpPr txBox="1"/>
          <p:nvPr/>
        </p:nvSpPr>
        <p:spPr>
          <a:xfrm>
            <a:off x="0" y="1182231"/>
            <a:ext cx="12192000" cy="954107"/>
          </a:xfrm>
          <a:prstGeom prst="rect">
            <a:avLst/>
          </a:prstGeom>
          <a:noFill/>
        </p:spPr>
        <p:txBody>
          <a:bodyPr wrap="square" rtlCol="0">
            <a:spAutoFit/>
          </a:bodyPr>
          <a:lstStyle/>
          <a:p>
            <a:pPr marL="457200" indent="-457200" algn="just">
              <a:buFontTx/>
              <a:buChar char="-"/>
            </a:pPr>
            <a:r>
              <a:rPr lang="en-US" sz="2800" b="1" dirty="0" err="1">
                <a:latin typeface="Times New Roman" panose="02020603050405020304" pitchFamily="18" charset="0"/>
                <a:cs typeface="Times New Roman" panose="02020603050405020304" pitchFamily="18" charset="0"/>
              </a:rPr>
              <a:t>Hoàn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các bài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phiếu</a:t>
            </a:r>
            <a:r>
              <a:rPr lang="en-US" sz="2800" b="1" dirty="0">
                <a:latin typeface="Times New Roman" panose="02020603050405020304" pitchFamily="18" charset="0"/>
                <a:cs typeface="Times New Roman" panose="02020603050405020304" pitchFamily="18" charset="0"/>
              </a:rPr>
              <a:t> học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a:t>
            </a:r>
          </a:p>
          <a:p>
            <a:pPr marL="457200" indent="-457200" algn="just">
              <a:buFontTx/>
              <a:buChar char="-"/>
            </a:pPr>
            <a:r>
              <a:rPr lang="en-US" sz="2800" b="1" dirty="0">
                <a:latin typeface="Times New Roman" panose="02020603050405020304" pitchFamily="18" charset="0"/>
                <a:cs typeface="Times New Roman" panose="02020603050405020304" pitchFamily="18" charset="0"/>
              </a:rPr>
              <a:t>Xem lại các bài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đã</a:t>
            </a:r>
            <a:r>
              <a:rPr lang="en-US" sz="2800" b="1" dirty="0">
                <a:latin typeface="Times New Roman" panose="02020603050405020304" pitchFamily="18" charset="0"/>
                <a:cs typeface="Times New Roman" panose="02020603050405020304" pitchFamily="18" charset="0"/>
              </a:rPr>
              <a:t> làm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khắc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thức</a:t>
            </a:r>
            <a:r>
              <a:rPr lang="en-US" sz="2800" b="1" dirty="0">
                <a:latin typeface="Times New Roman" panose="02020603050405020304" pitchFamily="18" charset="0"/>
                <a:cs typeface="Times New Roman" panose="02020603050405020304" pitchFamily="18" charset="0"/>
              </a:rPr>
              <a:t>.</a:t>
            </a:r>
          </a:p>
        </p:txBody>
      </p:sp>
      <p:pic>
        <p:nvPicPr>
          <p:cNvPr id="6" name="Picture 5" descr="A picture containing doll, toy&#10;&#10;Description automatically generated">
            <a:extLst>
              <a:ext uri="{FF2B5EF4-FFF2-40B4-BE49-F238E27FC236}">
                <a16:creationId xmlns:a16="http://schemas.microsoft.com/office/drawing/2014/main" id="{00FD7D42-0B13-46BE-BD30-D9066D2727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750" y="2454969"/>
            <a:ext cx="8572500" cy="4381500"/>
          </a:xfrm>
          <a:prstGeom prst="rect">
            <a:avLst/>
          </a:prstGeom>
        </p:spPr>
      </p:pic>
    </p:spTree>
    <p:extLst>
      <p:ext uri="{BB962C8B-B14F-4D97-AF65-F5344CB8AC3E}">
        <p14:creationId xmlns:p14="http://schemas.microsoft.com/office/powerpoint/2010/main" val="7046673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EJ14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736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720008" y="3021555"/>
            <a:ext cx="8220404" cy="1693155"/>
          </a:xfrm>
          <a:prstGeom prst="rect">
            <a:avLst/>
          </a:prstGeom>
          <a:noFill/>
        </p:spPr>
        <p:txBody>
          <a:bodyPr wrap="none" lIns="91440" tIns="45720" rIns="91440" bIns="45720">
            <a:prstTxWarp prst="textWave4">
              <a:avLst/>
            </a:prstTxWarp>
            <a:spAutoFit/>
          </a:bodyPr>
          <a:lstStyle/>
          <a:p>
            <a:pPr algn="ctr"/>
            <a:r>
              <a:rPr lang="en-US" sz="5400" b="1" dirty="0">
                <a:ln w="22225">
                  <a:solidFill>
                    <a:schemeClr val="accent2"/>
                  </a:solidFill>
                  <a:prstDash val="solid"/>
                </a:ln>
                <a:solidFill>
                  <a:srgbClr val="00B050"/>
                </a:solidFill>
              </a:rPr>
              <a:t>CHÚC</a:t>
            </a:r>
            <a:r>
              <a:rPr lang="en-US" sz="5400" dirty="0">
                <a:ln w="0"/>
                <a:solidFill>
                  <a:schemeClr val="accent1"/>
                </a:solidFill>
                <a:effectLst>
                  <a:outerShdw blurRad="38100" dist="25400" dir="5400000" algn="ctr" rotWithShape="0">
                    <a:srgbClr val="6E747A">
                      <a:alpha val="43000"/>
                    </a:srgbClr>
                  </a:outerShdw>
                </a:effectLst>
              </a:rPr>
              <a:t> </a:t>
            </a:r>
            <a:r>
              <a:rPr lang="en-US" sz="5400" b="1" dirty="0">
                <a:ln w="12700" cmpd="sng">
                  <a:solidFill>
                    <a:schemeClr val="accent4"/>
                  </a:solidFill>
                  <a:prstDash val="solid"/>
                </a:ln>
                <a:solidFill>
                  <a:srgbClr val="FFFF00"/>
                </a:solidFill>
              </a:rPr>
              <a:t>CÁC</a:t>
            </a:r>
            <a:r>
              <a:rPr lang="en-US" sz="5400" dirty="0">
                <a:ln w="0"/>
                <a:solidFill>
                  <a:schemeClr val="accent1"/>
                </a:solidFill>
                <a:effectLst>
                  <a:outerShdw blurRad="38100" dist="25400" dir="5400000" algn="ctr" rotWithShape="0">
                    <a:srgbClr val="6E747A">
                      <a:alpha val="43000"/>
                    </a:srgbClr>
                  </a:outerShdw>
                </a:effectLst>
              </a:rPr>
              <a:t> </a:t>
            </a:r>
            <a:r>
              <a:rPr lang="en-US" sz="5400" b="1" spc="50" dirty="0">
                <a:ln w="9525" cmpd="sng">
                  <a:solidFill>
                    <a:schemeClr val="accent1"/>
                  </a:solidFill>
                  <a:prstDash val="solid"/>
                </a:ln>
                <a:solidFill>
                  <a:srgbClr val="FF66FF"/>
                </a:solidFill>
                <a:effectLst>
                  <a:glow rad="38100">
                    <a:schemeClr val="accent1">
                      <a:alpha val="40000"/>
                    </a:schemeClr>
                  </a:glow>
                </a:effectLst>
              </a:rPr>
              <a:t>EM</a:t>
            </a:r>
            <a:r>
              <a:rPr lang="en-US" sz="5400" dirty="0">
                <a:ln w="0"/>
                <a:solidFill>
                  <a:schemeClr val="accent1"/>
                </a:solidFill>
                <a:effectLst>
                  <a:outerShdw blurRad="38100" dist="25400" dir="5400000" algn="ctr" rotWithShape="0">
                    <a:srgbClr val="6E747A">
                      <a:alpha val="43000"/>
                    </a:srgbClr>
                  </a:outerShdw>
                </a:effectLst>
              </a:rPr>
              <a:t> </a:t>
            </a:r>
            <a:r>
              <a:rPr lang="en-US" sz="5400" b="1" dirty="0">
                <a:ln w="6600">
                  <a:solidFill>
                    <a:schemeClr val="accent2"/>
                  </a:solidFill>
                  <a:prstDash val="solid"/>
                </a:ln>
                <a:solidFill>
                  <a:srgbClr val="00B0F0"/>
                </a:solidFill>
                <a:effectLst>
                  <a:outerShdw dist="38100" dir="2700000" algn="tl" rotWithShape="0">
                    <a:schemeClr val="accent2"/>
                  </a:outerShdw>
                </a:effectLst>
              </a:rPr>
              <a:t>HỌC</a:t>
            </a:r>
            <a:r>
              <a:rPr lang="en-US" sz="5400" dirty="0">
                <a:ln w="0"/>
                <a:solidFill>
                  <a:schemeClr val="accent1"/>
                </a:solidFill>
                <a:effectLst>
                  <a:outerShdw blurRad="38100" dist="25400" dir="5400000" algn="ctr" rotWithShape="0">
                    <a:srgbClr val="6E747A">
                      <a:alpha val="43000"/>
                    </a:srgbClr>
                  </a:outerShdw>
                </a:effectLst>
              </a:rPr>
              <a:t> </a:t>
            </a:r>
            <a:r>
              <a:rPr lang="en-US" sz="5400" b="1" dirty="0">
                <a:ln w="12700">
                  <a:solidFill>
                    <a:schemeClr val="accent1"/>
                  </a:solidFill>
                  <a:prstDash val="solid"/>
                </a:ln>
                <a:solidFill>
                  <a:srgbClr val="FF0000"/>
                </a:solidFill>
                <a:effectLst>
                  <a:outerShdw dist="38100" dir="2640000" algn="bl" rotWithShape="0">
                    <a:schemeClr val="accent1"/>
                  </a:outerShdw>
                </a:effectLst>
              </a:rPr>
              <a:t>TỐT</a:t>
            </a:r>
          </a:p>
        </p:txBody>
      </p:sp>
    </p:spTree>
    <p:extLst>
      <p:ext uri="{BB962C8B-B14F-4D97-AF65-F5344CB8AC3E}">
        <p14:creationId xmlns:p14="http://schemas.microsoft.com/office/powerpoint/2010/main" val="29024669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65007" y="2344338"/>
            <a:ext cx="9202993" cy="1991360"/>
          </a:xfrm>
        </p:spPr>
        <p:txBody>
          <a:bodyPr>
            <a:prstTxWarp prst="textPlain">
              <a:avLst/>
            </a:prstTxWarp>
          </a:bodyPr>
          <a:lstStyle/>
          <a:p>
            <a:r>
              <a:rPr lang="en-US" sz="5400" b="1" dirty="0" err="1" smtClean="0">
                <a:solidFill>
                  <a:srgbClr val="FFFF00"/>
                </a:solidFill>
                <a:latin typeface="Arial" pitchFamily="34" charset="0"/>
                <a:cs typeface="Arial" pitchFamily="34" charset="0"/>
              </a:rPr>
              <a:t>Trò</a:t>
            </a:r>
            <a:r>
              <a:rPr lang="en-US" sz="5400" b="1" dirty="0" smtClean="0">
                <a:solidFill>
                  <a:srgbClr val="FFFF00"/>
                </a:solidFill>
                <a:latin typeface="Arial" pitchFamily="34" charset="0"/>
                <a:cs typeface="Arial" pitchFamily="34" charset="0"/>
              </a:rPr>
              <a:t> </a:t>
            </a:r>
            <a:r>
              <a:rPr lang="en-US" sz="5400" b="1" dirty="0" err="1" smtClean="0">
                <a:solidFill>
                  <a:srgbClr val="FFFF00"/>
                </a:solidFill>
                <a:latin typeface="Arial" pitchFamily="34" charset="0"/>
                <a:cs typeface="Arial" pitchFamily="34" charset="0"/>
              </a:rPr>
              <a:t>ch</a:t>
            </a:r>
            <a:r>
              <a:rPr lang="vi-VN" sz="5400" b="1" dirty="0" smtClean="0">
                <a:solidFill>
                  <a:srgbClr val="FFFF00"/>
                </a:solidFill>
                <a:latin typeface="Arial" pitchFamily="34" charset="0"/>
                <a:cs typeface="Arial" pitchFamily="34" charset="0"/>
              </a:rPr>
              <a:t>ơi</a:t>
            </a:r>
            <a:r>
              <a:rPr lang="en-US" sz="5400" b="1" dirty="0" smtClean="0">
                <a:solidFill>
                  <a:srgbClr val="FFFF00"/>
                </a:solidFill>
                <a:latin typeface="Arial" pitchFamily="34" charset="0"/>
                <a:cs typeface="Arial" pitchFamily="34" charset="0"/>
              </a:rPr>
              <a:t> TRẮC </a:t>
            </a:r>
            <a:r>
              <a:rPr lang="en-US" sz="5400" b="1" dirty="0">
                <a:solidFill>
                  <a:srgbClr val="FFFF00"/>
                </a:solidFill>
                <a:latin typeface="Arial" pitchFamily="34" charset="0"/>
                <a:cs typeface="Arial" pitchFamily="34" charset="0"/>
              </a:rPr>
              <a:t>NGHIỆM </a:t>
            </a:r>
          </a:p>
        </p:txBody>
      </p:sp>
    </p:spTree>
    <p:extLst>
      <p:ext uri="{BB962C8B-B14F-4D97-AF65-F5344CB8AC3E}">
        <p14:creationId xmlns:p14="http://schemas.microsoft.com/office/powerpoint/2010/main" val="7565885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oice_D"/>
          <p:cNvSpPr/>
          <p:nvPr/>
        </p:nvSpPr>
        <p:spPr>
          <a:xfrm>
            <a:off x="9453424" y="3530954"/>
            <a:ext cx="2123855"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dirty="0" smtClean="0">
                <a:solidFill>
                  <a:schemeClr val="tx1"/>
                </a:solidFill>
              </a:rPr>
              <a:t>D. 360°</a:t>
            </a:r>
            <a:endParaRPr lang="en-US" sz="3200" dirty="0">
              <a:solidFill>
                <a:schemeClr val="tx1"/>
              </a:solidFill>
            </a:endParaRPr>
          </a:p>
        </p:txBody>
      </p:sp>
      <p:sp>
        <p:nvSpPr>
          <p:cNvPr id="5" name="Choice_C"/>
          <p:cNvSpPr/>
          <p:nvPr/>
        </p:nvSpPr>
        <p:spPr>
          <a:xfrm>
            <a:off x="6275876" y="3530954"/>
            <a:ext cx="2291003"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dirty="0" smtClean="0">
                <a:solidFill>
                  <a:schemeClr val="tx1"/>
                </a:solidFill>
              </a:rPr>
              <a:t>C. 180°</a:t>
            </a:r>
            <a:endParaRPr lang="en-US" sz="3200" dirty="0">
              <a:solidFill>
                <a:schemeClr val="tx1"/>
              </a:solidFill>
            </a:endParaRPr>
          </a:p>
        </p:txBody>
      </p:sp>
      <p:sp>
        <p:nvSpPr>
          <p:cNvPr id="7" name="Choice_B"/>
          <p:cNvSpPr/>
          <p:nvPr/>
        </p:nvSpPr>
        <p:spPr>
          <a:xfrm>
            <a:off x="3098330" y="3530954"/>
            <a:ext cx="2291002"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dirty="0" smtClean="0">
                <a:solidFill>
                  <a:schemeClr val="tx1"/>
                </a:solidFill>
              </a:rPr>
              <a:t>B. 270°</a:t>
            </a:r>
            <a:endParaRPr lang="en-US" sz="3200" dirty="0">
              <a:solidFill>
                <a:schemeClr val="tx1"/>
              </a:solidFill>
            </a:endParaRPr>
          </a:p>
        </p:txBody>
      </p:sp>
      <p:sp>
        <p:nvSpPr>
          <p:cNvPr id="4" name="Choice_A"/>
          <p:cNvSpPr/>
          <p:nvPr/>
        </p:nvSpPr>
        <p:spPr>
          <a:xfrm>
            <a:off x="297393" y="3530954"/>
            <a:ext cx="2074693"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dirty="0" smtClean="0">
                <a:solidFill>
                  <a:schemeClr val="tx1"/>
                </a:solidFill>
              </a:rPr>
              <a:t>A. 90°</a:t>
            </a:r>
            <a:endParaRPr lang="en-US" sz="3200" dirty="0">
              <a:solidFill>
                <a:schemeClr val="tx1"/>
              </a:solidFill>
            </a:endParaRPr>
          </a:p>
        </p:txBody>
      </p:sp>
      <p:sp>
        <p:nvSpPr>
          <p:cNvPr id="8" name="Question"/>
          <p:cNvSpPr/>
          <p:nvPr/>
        </p:nvSpPr>
        <p:spPr>
          <a:xfrm>
            <a:off x="297393" y="689348"/>
            <a:ext cx="11437202" cy="1378424"/>
          </a:xfrm>
          <a:prstGeom prst="hexagon">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vi-VN" sz="4000" b="1" dirty="0" smtClean="0">
                <a:solidFill>
                  <a:srgbClr val="FFFF00"/>
                </a:solidFill>
                <a:latin typeface="Times New Roman" panose="02020603050405020304" pitchFamily="18" charset="0"/>
                <a:cs typeface="Times New Roman" panose="02020603050405020304" pitchFamily="18" charset="0"/>
              </a:rPr>
              <a:t>Câu 1: </a:t>
            </a:r>
            <a:r>
              <a:rPr lang="vi-VN" sz="4000" dirty="0" smtClean="0">
                <a:solidFill>
                  <a:srgbClr val="FFFF00"/>
                </a:solidFill>
                <a:latin typeface="Times New Roman" panose="02020603050405020304" pitchFamily="18" charset="0"/>
                <a:cs typeface="Times New Roman" panose="02020603050405020304" pitchFamily="18" charset="0"/>
              </a:rPr>
              <a:t>Cho tam giác ABC, tổng ba góc của một tam giác bằng:</a:t>
            </a:r>
            <a:endParaRPr lang="en-US" sz="4000" dirty="0">
              <a:solidFill>
                <a:srgbClr val="FFFF00"/>
              </a:solidFill>
              <a:latin typeface="Times New Roman" panose="02020603050405020304" pitchFamily="18" charset="0"/>
              <a:cs typeface="Times New Roman" panose="02020603050405020304" pitchFamily="18" charset="0"/>
            </a:endParaRPr>
          </a:p>
        </p:txBody>
      </p:sp>
      <p:sp>
        <p:nvSpPr>
          <p:cNvPr id="180" name="Rectangle: Rounded Corners 174">
            <a:extLst>
              <a:ext uri="{FF2B5EF4-FFF2-40B4-BE49-F238E27FC236}">
                <a16:creationId xmlns:a16="http://schemas.microsoft.com/office/drawing/2014/main" id="{52691D40-8C0E-4667-A610-1C54EA7D9EE2}"/>
              </a:ext>
            </a:extLst>
          </p:cNvPr>
          <p:cNvSpPr/>
          <p:nvPr/>
        </p:nvSpPr>
        <p:spPr>
          <a:xfrm>
            <a:off x="4987485" y="543859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10</a:t>
            </a:r>
          </a:p>
        </p:txBody>
      </p:sp>
      <p:sp>
        <p:nvSpPr>
          <p:cNvPr id="181" name="Rectangle: Rounded Corners 175">
            <a:extLst>
              <a:ext uri="{FF2B5EF4-FFF2-40B4-BE49-F238E27FC236}">
                <a16:creationId xmlns:a16="http://schemas.microsoft.com/office/drawing/2014/main" id="{93E9F58F-BEA1-46C8-883A-2E2D092369EB}"/>
              </a:ext>
            </a:extLst>
          </p:cNvPr>
          <p:cNvSpPr/>
          <p:nvPr/>
        </p:nvSpPr>
        <p:spPr>
          <a:xfrm>
            <a:off x="5001373" y="54483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09</a:t>
            </a:r>
          </a:p>
        </p:txBody>
      </p:sp>
      <p:sp>
        <p:nvSpPr>
          <p:cNvPr id="182" name="Rectangle: Rounded Corners 176">
            <a:extLst>
              <a:ext uri="{FF2B5EF4-FFF2-40B4-BE49-F238E27FC236}">
                <a16:creationId xmlns:a16="http://schemas.microsoft.com/office/drawing/2014/main" id="{23D056EC-DD40-48B3-8FE2-2B7113C71C14}"/>
              </a:ext>
            </a:extLst>
          </p:cNvPr>
          <p:cNvSpPr/>
          <p:nvPr/>
        </p:nvSpPr>
        <p:spPr>
          <a:xfrm>
            <a:off x="5047786" y="546785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08</a:t>
            </a:r>
          </a:p>
        </p:txBody>
      </p:sp>
      <p:sp>
        <p:nvSpPr>
          <p:cNvPr id="183" name="Rectangle: Rounded Corners 177">
            <a:extLst>
              <a:ext uri="{FF2B5EF4-FFF2-40B4-BE49-F238E27FC236}">
                <a16:creationId xmlns:a16="http://schemas.microsoft.com/office/drawing/2014/main" id="{90370E08-2678-4A2F-B297-15FB23DDD29B}"/>
              </a:ext>
            </a:extLst>
          </p:cNvPr>
          <p:cNvSpPr/>
          <p:nvPr/>
        </p:nvSpPr>
        <p:spPr>
          <a:xfrm>
            <a:off x="4999014" y="544834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07</a:t>
            </a:r>
          </a:p>
        </p:txBody>
      </p:sp>
      <p:sp>
        <p:nvSpPr>
          <p:cNvPr id="184" name="Rectangle: Rounded Corners 178">
            <a:extLst>
              <a:ext uri="{FF2B5EF4-FFF2-40B4-BE49-F238E27FC236}">
                <a16:creationId xmlns:a16="http://schemas.microsoft.com/office/drawing/2014/main" id="{68B8FE45-45C7-4981-AAA5-E349D81F3027}"/>
              </a:ext>
            </a:extLst>
          </p:cNvPr>
          <p:cNvSpPr/>
          <p:nvPr/>
        </p:nvSpPr>
        <p:spPr>
          <a:xfrm>
            <a:off x="4950844" y="542883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06</a:t>
            </a:r>
          </a:p>
        </p:txBody>
      </p:sp>
      <p:sp>
        <p:nvSpPr>
          <p:cNvPr id="185" name="Rectangle: Rounded Corners 179">
            <a:extLst>
              <a:ext uri="{FF2B5EF4-FFF2-40B4-BE49-F238E27FC236}">
                <a16:creationId xmlns:a16="http://schemas.microsoft.com/office/drawing/2014/main" id="{3F153729-FDBD-4EB4-AE34-FE8FDA2B9D22}"/>
              </a:ext>
            </a:extLst>
          </p:cNvPr>
          <p:cNvSpPr/>
          <p:nvPr/>
        </p:nvSpPr>
        <p:spPr>
          <a:xfrm>
            <a:off x="5004026" y="542883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05</a:t>
            </a:r>
          </a:p>
        </p:txBody>
      </p:sp>
      <p:sp>
        <p:nvSpPr>
          <p:cNvPr id="186" name="Rectangle: Rounded Corners 180">
            <a:extLst>
              <a:ext uri="{FF2B5EF4-FFF2-40B4-BE49-F238E27FC236}">
                <a16:creationId xmlns:a16="http://schemas.microsoft.com/office/drawing/2014/main" id="{C504947B-95BA-4E4E-806B-E6908ED53E70}"/>
              </a:ext>
            </a:extLst>
          </p:cNvPr>
          <p:cNvSpPr/>
          <p:nvPr/>
        </p:nvSpPr>
        <p:spPr>
          <a:xfrm>
            <a:off x="5040667" y="5438594"/>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04</a:t>
            </a:r>
          </a:p>
        </p:txBody>
      </p:sp>
      <p:sp>
        <p:nvSpPr>
          <p:cNvPr id="187" name="Rectangle: Rounded Corners 181">
            <a:extLst>
              <a:ext uri="{FF2B5EF4-FFF2-40B4-BE49-F238E27FC236}">
                <a16:creationId xmlns:a16="http://schemas.microsoft.com/office/drawing/2014/main" id="{FA2AE9AA-DF6C-4198-8070-BE28C33BC93B}"/>
              </a:ext>
            </a:extLst>
          </p:cNvPr>
          <p:cNvSpPr/>
          <p:nvPr/>
        </p:nvSpPr>
        <p:spPr>
          <a:xfrm>
            <a:off x="5015040" y="5448346"/>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03</a:t>
            </a:r>
          </a:p>
        </p:txBody>
      </p:sp>
      <p:sp>
        <p:nvSpPr>
          <p:cNvPr id="188" name="Rectangle: Rounded Corners 182">
            <a:extLst>
              <a:ext uri="{FF2B5EF4-FFF2-40B4-BE49-F238E27FC236}">
                <a16:creationId xmlns:a16="http://schemas.microsoft.com/office/drawing/2014/main" id="{5574E918-FCCF-4F5A-8338-F0195D48D322}"/>
              </a:ext>
            </a:extLst>
          </p:cNvPr>
          <p:cNvSpPr/>
          <p:nvPr/>
        </p:nvSpPr>
        <p:spPr>
          <a:xfrm>
            <a:off x="5012447" y="5428833"/>
            <a:ext cx="2212295"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02</a:t>
            </a:r>
          </a:p>
        </p:txBody>
      </p:sp>
      <p:sp>
        <p:nvSpPr>
          <p:cNvPr id="189" name="Rectangle: Rounded Corners 183">
            <a:extLst>
              <a:ext uri="{FF2B5EF4-FFF2-40B4-BE49-F238E27FC236}">
                <a16:creationId xmlns:a16="http://schemas.microsoft.com/office/drawing/2014/main" id="{84498586-260B-44AC-9119-279CD8106F7A}"/>
              </a:ext>
            </a:extLst>
          </p:cNvPr>
          <p:cNvSpPr/>
          <p:nvPr/>
        </p:nvSpPr>
        <p:spPr>
          <a:xfrm>
            <a:off x="5017633" y="5438592"/>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01</a:t>
            </a:r>
          </a:p>
        </p:txBody>
      </p:sp>
      <p:sp>
        <p:nvSpPr>
          <p:cNvPr id="190" name="Rectangle: Rounded Corners 184">
            <a:extLst>
              <a:ext uri="{FF2B5EF4-FFF2-40B4-BE49-F238E27FC236}">
                <a16:creationId xmlns:a16="http://schemas.microsoft.com/office/drawing/2014/main" id="{07059D34-D489-4C48-9C01-029A2E8240D4}"/>
              </a:ext>
            </a:extLst>
          </p:cNvPr>
          <p:cNvSpPr/>
          <p:nvPr/>
        </p:nvSpPr>
        <p:spPr>
          <a:xfrm>
            <a:off x="5027853" y="5448345"/>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00</a:t>
            </a:r>
          </a:p>
        </p:txBody>
      </p:sp>
      <p:sp>
        <p:nvSpPr>
          <p:cNvPr id="191" name="Rectangle: Rounded Corners 186">
            <a:extLst>
              <a:ext uri="{FF2B5EF4-FFF2-40B4-BE49-F238E27FC236}">
                <a16:creationId xmlns:a16="http://schemas.microsoft.com/office/drawing/2014/main" id="{09BD8570-F3EE-4550-91DC-3636FF64E440}"/>
              </a:ext>
            </a:extLst>
          </p:cNvPr>
          <p:cNvSpPr/>
          <p:nvPr/>
        </p:nvSpPr>
        <p:spPr>
          <a:xfrm>
            <a:off x="5004535" y="5438584"/>
            <a:ext cx="2339261"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HẾT GIỜ</a:t>
            </a:r>
          </a:p>
        </p:txBody>
      </p:sp>
      <p:sp>
        <p:nvSpPr>
          <p:cNvPr id="199" name="Choice_C"/>
          <p:cNvSpPr/>
          <p:nvPr/>
        </p:nvSpPr>
        <p:spPr>
          <a:xfrm>
            <a:off x="6282805" y="3521195"/>
            <a:ext cx="2291003" cy="1005840"/>
          </a:xfrm>
          <a:prstGeom prst="hexagon">
            <a:avLst/>
          </a:prstGeom>
          <a:solidFill>
            <a:srgbClr val="FF66FF"/>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dirty="0" smtClean="0">
                <a:solidFill>
                  <a:schemeClr val="tx1"/>
                </a:solidFill>
              </a:rPr>
              <a:t>C. 180°</a:t>
            </a:r>
            <a:endParaRPr lang="en-US" sz="3200" dirty="0">
              <a:solidFill>
                <a:schemeClr val="tx1"/>
              </a:solidFill>
            </a:endParaRPr>
          </a:p>
        </p:txBody>
      </p:sp>
    </p:spTree>
    <p:extLst>
      <p:ext uri="{BB962C8B-B14F-4D97-AF65-F5344CB8AC3E}">
        <p14:creationId xmlns:p14="http://schemas.microsoft.com/office/powerpoint/2010/main" val="12902601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999"/>
                                          </p:stCondLst>
                                        </p:cTn>
                                        <p:tgtEl>
                                          <p:spTgt spid="180"/>
                                        </p:tgtEl>
                                        <p:attrNameLst>
                                          <p:attrName>style.visibility</p:attrName>
                                        </p:attrNameLst>
                                      </p:cBhvr>
                                      <p:to>
                                        <p:strVal val="visible"/>
                                      </p:to>
                                    </p:set>
                                  </p:childTnLst>
                                </p:cTn>
                              </p:par>
                            </p:childTnLst>
                          </p:cTn>
                        </p:par>
                        <p:par>
                          <p:cTn id="32" fill="hold">
                            <p:stCondLst>
                              <p:cond delay="1000"/>
                            </p:stCondLst>
                            <p:childTnLst>
                              <p:par>
                                <p:cTn id="33" presetID="1" presetClass="entr" presetSubtype="0" fill="hold" grpId="0" nodeType="afterEffect">
                                  <p:stCondLst>
                                    <p:cond delay="1000"/>
                                  </p:stCondLst>
                                  <p:childTnLst>
                                    <p:set>
                                      <p:cBhvr>
                                        <p:cTn id="34" dur="1" fill="hold">
                                          <p:stCondLst>
                                            <p:cond delay="9"/>
                                          </p:stCondLst>
                                        </p:cTn>
                                        <p:tgtEl>
                                          <p:spTgt spid="181"/>
                                        </p:tgtEl>
                                        <p:attrNameLst>
                                          <p:attrName>style.visibility</p:attrName>
                                        </p:attrNameLst>
                                      </p:cBhvr>
                                      <p:to>
                                        <p:strVal val="visible"/>
                                      </p:to>
                                    </p:set>
                                  </p:childTnLst>
                                </p:cTn>
                              </p:par>
                            </p:childTnLst>
                          </p:cTn>
                        </p:par>
                        <p:par>
                          <p:cTn id="35" fill="hold">
                            <p:stCondLst>
                              <p:cond delay="2010"/>
                            </p:stCondLst>
                            <p:childTnLst>
                              <p:par>
                                <p:cTn id="36" presetID="1" presetClass="entr" presetSubtype="0" fill="hold" grpId="0" nodeType="afterEffect">
                                  <p:stCondLst>
                                    <p:cond delay="1000"/>
                                  </p:stCondLst>
                                  <p:childTnLst>
                                    <p:set>
                                      <p:cBhvr>
                                        <p:cTn id="37" dur="1" fill="hold">
                                          <p:stCondLst>
                                            <p:cond delay="9"/>
                                          </p:stCondLst>
                                        </p:cTn>
                                        <p:tgtEl>
                                          <p:spTgt spid="182"/>
                                        </p:tgtEl>
                                        <p:attrNameLst>
                                          <p:attrName>style.visibility</p:attrName>
                                        </p:attrNameLst>
                                      </p:cBhvr>
                                      <p:to>
                                        <p:strVal val="visible"/>
                                      </p:to>
                                    </p:set>
                                  </p:childTnLst>
                                </p:cTn>
                              </p:par>
                            </p:childTnLst>
                          </p:cTn>
                        </p:par>
                        <p:par>
                          <p:cTn id="38" fill="hold">
                            <p:stCondLst>
                              <p:cond delay="3020"/>
                            </p:stCondLst>
                            <p:childTnLst>
                              <p:par>
                                <p:cTn id="39" presetID="1" presetClass="entr" presetSubtype="0" fill="hold" grpId="0" nodeType="afterEffect">
                                  <p:stCondLst>
                                    <p:cond delay="1000"/>
                                  </p:stCondLst>
                                  <p:childTnLst>
                                    <p:set>
                                      <p:cBhvr>
                                        <p:cTn id="40" dur="1" fill="hold">
                                          <p:stCondLst>
                                            <p:cond delay="9"/>
                                          </p:stCondLst>
                                        </p:cTn>
                                        <p:tgtEl>
                                          <p:spTgt spid="183"/>
                                        </p:tgtEl>
                                        <p:attrNameLst>
                                          <p:attrName>style.visibility</p:attrName>
                                        </p:attrNameLst>
                                      </p:cBhvr>
                                      <p:to>
                                        <p:strVal val="visible"/>
                                      </p:to>
                                    </p:set>
                                  </p:childTnLst>
                                </p:cTn>
                              </p:par>
                            </p:childTnLst>
                          </p:cTn>
                        </p:par>
                        <p:par>
                          <p:cTn id="41" fill="hold">
                            <p:stCondLst>
                              <p:cond delay="4030"/>
                            </p:stCondLst>
                            <p:childTnLst>
                              <p:par>
                                <p:cTn id="42" presetID="1" presetClass="entr" presetSubtype="0" fill="hold" grpId="0" nodeType="afterEffect">
                                  <p:stCondLst>
                                    <p:cond delay="1000"/>
                                  </p:stCondLst>
                                  <p:childTnLst>
                                    <p:set>
                                      <p:cBhvr>
                                        <p:cTn id="43" dur="1" fill="hold">
                                          <p:stCondLst>
                                            <p:cond delay="9"/>
                                          </p:stCondLst>
                                        </p:cTn>
                                        <p:tgtEl>
                                          <p:spTgt spid="184"/>
                                        </p:tgtEl>
                                        <p:attrNameLst>
                                          <p:attrName>style.visibility</p:attrName>
                                        </p:attrNameLst>
                                      </p:cBhvr>
                                      <p:to>
                                        <p:strVal val="visible"/>
                                      </p:to>
                                    </p:set>
                                  </p:childTnLst>
                                </p:cTn>
                              </p:par>
                            </p:childTnLst>
                          </p:cTn>
                        </p:par>
                        <p:par>
                          <p:cTn id="44" fill="hold">
                            <p:stCondLst>
                              <p:cond delay="5040"/>
                            </p:stCondLst>
                            <p:childTnLst>
                              <p:par>
                                <p:cTn id="45" presetID="1" presetClass="entr" presetSubtype="0" fill="hold" grpId="0" nodeType="afterEffect">
                                  <p:stCondLst>
                                    <p:cond delay="1000"/>
                                  </p:stCondLst>
                                  <p:childTnLst>
                                    <p:set>
                                      <p:cBhvr>
                                        <p:cTn id="46" dur="1" fill="hold">
                                          <p:stCondLst>
                                            <p:cond delay="9"/>
                                          </p:stCondLst>
                                        </p:cTn>
                                        <p:tgtEl>
                                          <p:spTgt spid="185"/>
                                        </p:tgtEl>
                                        <p:attrNameLst>
                                          <p:attrName>style.visibility</p:attrName>
                                        </p:attrNameLst>
                                      </p:cBhvr>
                                      <p:to>
                                        <p:strVal val="visible"/>
                                      </p:to>
                                    </p:set>
                                  </p:childTnLst>
                                </p:cTn>
                              </p:par>
                            </p:childTnLst>
                          </p:cTn>
                        </p:par>
                        <p:par>
                          <p:cTn id="47" fill="hold">
                            <p:stCondLst>
                              <p:cond delay="6050"/>
                            </p:stCondLst>
                            <p:childTnLst>
                              <p:par>
                                <p:cTn id="48" presetID="1" presetClass="entr" presetSubtype="0" fill="hold" grpId="0" nodeType="afterEffect">
                                  <p:stCondLst>
                                    <p:cond delay="1000"/>
                                  </p:stCondLst>
                                  <p:childTnLst>
                                    <p:set>
                                      <p:cBhvr>
                                        <p:cTn id="49" dur="1" fill="hold">
                                          <p:stCondLst>
                                            <p:cond delay="9"/>
                                          </p:stCondLst>
                                        </p:cTn>
                                        <p:tgtEl>
                                          <p:spTgt spid="186"/>
                                        </p:tgtEl>
                                        <p:attrNameLst>
                                          <p:attrName>style.visibility</p:attrName>
                                        </p:attrNameLst>
                                      </p:cBhvr>
                                      <p:to>
                                        <p:strVal val="visible"/>
                                      </p:to>
                                    </p:set>
                                  </p:childTnLst>
                                </p:cTn>
                              </p:par>
                            </p:childTnLst>
                          </p:cTn>
                        </p:par>
                        <p:par>
                          <p:cTn id="50" fill="hold">
                            <p:stCondLst>
                              <p:cond delay="7060"/>
                            </p:stCondLst>
                            <p:childTnLst>
                              <p:par>
                                <p:cTn id="51" presetID="1" presetClass="entr" presetSubtype="0" fill="hold" grpId="0" nodeType="afterEffect">
                                  <p:stCondLst>
                                    <p:cond delay="1000"/>
                                  </p:stCondLst>
                                  <p:childTnLst>
                                    <p:set>
                                      <p:cBhvr>
                                        <p:cTn id="52" dur="1" fill="hold">
                                          <p:stCondLst>
                                            <p:cond delay="9"/>
                                          </p:stCondLst>
                                        </p:cTn>
                                        <p:tgtEl>
                                          <p:spTgt spid="187"/>
                                        </p:tgtEl>
                                        <p:attrNameLst>
                                          <p:attrName>style.visibility</p:attrName>
                                        </p:attrNameLst>
                                      </p:cBhvr>
                                      <p:to>
                                        <p:strVal val="visible"/>
                                      </p:to>
                                    </p:set>
                                  </p:childTnLst>
                                </p:cTn>
                              </p:par>
                            </p:childTnLst>
                          </p:cTn>
                        </p:par>
                        <p:par>
                          <p:cTn id="53" fill="hold">
                            <p:stCondLst>
                              <p:cond delay="8070"/>
                            </p:stCondLst>
                            <p:childTnLst>
                              <p:par>
                                <p:cTn id="54" presetID="1" presetClass="entr" presetSubtype="0" fill="hold" grpId="0" nodeType="afterEffect">
                                  <p:stCondLst>
                                    <p:cond delay="1000"/>
                                  </p:stCondLst>
                                  <p:childTnLst>
                                    <p:set>
                                      <p:cBhvr>
                                        <p:cTn id="55" dur="1" fill="hold">
                                          <p:stCondLst>
                                            <p:cond delay="9"/>
                                          </p:stCondLst>
                                        </p:cTn>
                                        <p:tgtEl>
                                          <p:spTgt spid="188"/>
                                        </p:tgtEl>
                                        <p:attrNameLst>
                                          <p:attrName>style.visibility</p:attrName>
                                        </p:attrNameLst>
                                      </p:cBhvr>
                                      <p:to>
                                        <p:strVal val="visible"/>
                                      </p:to>
                                    </p:set>
                                  </p:childTnLst>
                                </p:cTn>
                              </p:par>
                            </p:childTnLst>
                          </p:cTn>
                        </p:par>
                        <p:par>
                          <p:cTn id="56" fill="hold">
                            <p:stCondLst>
                              <p:cond delay="9080"/>
                            </p:stCondLst>
                            <p:childTnLst>
                              <p:par>
                                <p:cTn id="57" presetID="1" presetClass="entr" presetSubtype="0" fill="hold" grpId="0" nodeType="afterEffect">
                                  <p:stCondLst>
                                    <p:cond delay="1000"/>
                                  </p:stCondLst>
                                  <p:childTnLst>
                                    <p:set>
                                      <p:cBhvr>
                                        <p:cTn id="58" dur="1" fill="hold">
                                          <p:stCondLst>
                                            <p:cond delay="9"/>
                                          </p:stCondLst>
                                        </p:cTn>
                                        <p:tgtEl>
                                          <p:spTgt spid="190"/>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3" name="click.wav"/>
                                        </p:tgtEl>
                                      </p:cMediaNode>
                                    </p:audio>
                                  </p:subTnLst>
                                </p:cTn>
                              </p:par>
                            </p:childTnLst>
                          </p:cTn>
                        </p:par>
                        <p:par>
                          <p:cTn id="59" fill="hold">
                            <p:stCondLst>
                              <p:cond delay="10090"/>
                            </p:stCondLst>
                            <p:childTnLst>
                              <p:par>
                                <p:cTn id="60" presetID="1" presetClass="entr" presetSubtype="0" fill="hold" grpId="0" nodeType="afterEffect">
                                  <p:stCondLst>
                                    <p:cond delay="1000"/>
                                  </p:stCondLst>
                                  <p:childTnLst>
                                    <p:set>
                                      <p:cBhvr>
                                        <p:cTn id="61" dur="1" fill="hold">
                                          <p:stCondLst>
                                            <p:cond delay="9"/>
                                          </p:stCondLst>
                                        </p:cTn>
                                        <p:tgtEl>
                                          <p:spTgt spid="189"/>
                                        </p:tgtEl>
                                        <p:attrNameLst>
                                          <p:attrName>style.visibility</p:attrName>
                                        </p:attrNameLst>
                                      </p:cBhvr>
                                      <p:to>
                                        <p:strVal val="visible"/>
                                      </p:to>
                                    </p:set>
                                  </p:childTnLst>
                                </p:cTn>
                              </p:par>
                            </p:childTnLst>
                          </p:cTn>
                        </p:par>
                        <p:par>
                          <p:cTn id="62" fill="hold">
                            <p:stCondLst>
                              <p:cond delay="11100"/>
                            </p:stCondLst>
                            <p:childTnLst>
                              <p:par>
                                <p:cTn id="63" presetID="1" presetClass="entr" presetSubtype="0" fill="hold" grpId="0" nodeType="afterEffect">
                                  <p:stCondLst>
                                    <p:cond delay="1000"/>
                                  </p:stCondLst>
                                  <p:childTnLst>
                                    <p:set>
                                      <p:cBhvr>
                                        <p:cTn id="64" dur="1" fill="hold">
                                          <p:stCondLst>
                                            <p:cond delay="9"/>
                                          </p:stCondLst>
                                        </p:cTn>
                                        <p:tgtEl>
                                          <p:spTgt spid="191"/>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alarm clock.wav"/>
                                        </p:tgtEl>
                                      </p:cMediaNode>
                                    </p:audio>
                                  </p:sub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4" grpId="0" animBg="1"/>
      <p:bldP spid="8" grpId="0" animBg="1" autoUpdateAnimBg="0"/>
      <p:bldP spid="180" grpId="0" animBg="1" autoUpdateAnimBg="0"/>
      <p:bldP spid="181" grpId="0" animBg="1" autoUpdateAnimBg="0"/>
      <p:bldP spid="182" grpId="0" animBg="1" autoUpdateAnimBg="0"/>
      <p:bldP spid="183" grpId="0" animBg="1" autoUpdateAnimBg="0"/>
      <p:bldP spid="184" grpId="0" animBg="1" autoUpdateAnimBg="0"/>
      <p:bldP spid="185" grpId="0" animBg="1" autoUpdateAnimBg="0"/>
      <p:bldP spid="186" grpId="0" animBg="1" autoUpdateAnimBg="0"/>
      <p:bldP spid="187" grpId="0" animBg="1" autoUpdateAnimBg="0"/>
      <p:bldP spid="188" grpId="0" animBg="1" autoUpdateAnimBg="0"/>
      <p:bldP spid="189" grpId="0" animBg="1" autoUpdateAnimBg="0"/>
      <p:bldP spid="190" grpId="0" animBg="1" autoUpdateAnimBg="0"/>
      <p:bldP spid="191" grpId="0" animBg="1"/>
      <p:bldP spid="1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Choice_D"/>
              <p:cNvSpPr/>
              <p:nvPr/>
            </p:nvSpPr>
            <p:spPr>
              <a:xfrm>
                <a:off x="6440130" y="4262577"/>
                <a:ext cx="5294465" cy="1005840"/>
              </a:xfrm>
              <a:prstGeom prst="hexagon">
                <a:avLst/>
              </a:prstGeom>
              <a:solidFill>
                <a:schemeClr val="accent6">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dirty="0" smtClean="0">
                    <a:solidFill>
                      <a:schemeClr val="tx1"/>
                    </a:solidFill>
                  </a:rPr>
                  <a:t>D. </a:t>
                </a:r>
                <a14:m>
                  <m:oMath xmlns:m="http://schemas.openxmlformats.org/officeDocument/2006/math">
                    <m:acc>
                      <m:accPr>
                        <m:chr m:val="̂"/>
                        <m:ctrlPr>
                          <a:rPr lang="en-US" sz="3200" i="1">
                            <a:solidFill>
                              <a:schemeClr val="tx1"/>
                            </a:solidFill>
                            <a:latin typeface="Cambria Math" panose="02040503050406030204" pitchFamily="18" charset="0"/>
                          </a:rPr>
                        </m:ctrlPr>
                      </m:accPr>
                      <m:e>
                        <m:r>
                          <a:rPr lang="en-US" sz="3200" i="1">
                            <a:solidFill>
                              <a:schemeClr val="tx1"/>
                            </a:solidFill>
                            <a:latin typeface="Cambria Math" panose="02040503050406030204" pitchFamily="18" charset="0"/>
                          </a:rPr>
                          <m:t>𝑀</m:t>
                        </m:r>
                      </m:e>
                    </m:acc>
                    <m:r>
                      <a:rPr lang="en-US" sz="3200" i="1">
                        <a:solidFill>
                          <a:schemeClr val="tx1"/>
                        </a:solidFill>
                        <a:latin typeface="Cambria Math" panose="02040503050406030204" pitchFamily="18" charset="0"/>
                      </a:rPr>
                      <m:t>+</m:t>
                    </m:r>
                    <m:acc>
                      <m:accPr>
                        <m:chr m:val="̂"/>
                        <m:ctrlPr>
                          <a:rPr lang="en-US" sz="3200" i="1">
                            <a:solidFill>
                              <a:schemeClr val="tx1"/>
                            </a:solidFill>
                            <a:latin typeface="Cambria Math" panose="02040503050406030204" pitchFamily="18" charset="0"/>
                          </a:rPr>
                        </m:ctrlPr>
                      </m:accPr>
                      <m:e>
                        <m:r>
                          <a:rPr lang="en-US" sz="3200" i="1">
                            <a:solidFill>
                              <a:schemeClr val="tx1"/>
                            </a:solidFill>
                            <a:latin typeface="Cambria Math" panose="02040503050406030204" pitchFamily="18" charset="0"/>
                          </a:rPr>
                          <m:t>𝐾</m:t>
                        </m:r>
                      </m:e>
                    </m:acc>
                    <m:r>
                      <a:rPr lang="en-US" sz="3200" b="0" i="1" smtClean="0">
                        <a:solidFill>
                          <a:schemeClr val="tx1"/>
                        </a:solidFill>
                        <a:latin typeface="Cambria Math" panose="02040503050406030204" pitchFamily="18" charset="0"/>
                      </a:rPr>
                      <m:t>&lt;9</m:t>
                    </m:r>
                  </m:oMath>
                </a14:m>
                <a:r>
                  <a:rPr lang="en-US" sz="3200" dirty="0" smtClean="0">
                    <a:solidFill>
                      <a:schemeClr val="tx1"/>
                    </a:solidFill>
                  </a:rPr>
                  <a:t>0</a:t>
                </a:r>
                <a:r>
                  <a:rPr lang="en-US" sz="3200" dirty="0">
                    <a:solidFill>
                      <a:schemeClr val="tx1"/>
                    </a:solidFill>
                  </a:rPr>
                  <a:t>°</a:t>
                </a:r>
              </a:p>
            </p:txBody>
          </p:sp>
        </mc:Choice>
        <mc:Fallback xmlns="">
          <p:sp>
            <p:nvSpPr>
              <p:cNvPr id="6" name="Choice_D"/>
              <p:cNvSpPr>
                <a:spLocks noRot="1" noChangeAspect="1" noMove="1" noResize="1" noEditPoints="1" noAdjustHandles="1" noChangeArrowheads="1" noChangeShapeType="1" noTextEdit="1"/>
              </p:cNvSpPr>
              <p:nvPr/>
            </p:nvSpPr>
            <p:spPr>
              <a:xfrm>
                <a:off x="6440130" y="4262577"/>
                <a:ext cx="5294465" cy="1005840"/>
              </a:xfrm>
              <a:prstGeom prst="hexagon">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hoice_C"/>
              <p:cNvSpPr/>
              <p:nvPr/>
            </p:nvSpPr>
            <p:spPr>
              <a:xfrm>
                <a:off x="6440130" y="3028034"/>
                <a:ext cx="5294466" cy="1005840"/>
              </a:xfrm>
              <a:prstGeom prst="hexagon">
                <a:avLst/>
              </a:prstGeom>
              <a:solidFill>
                <a:srgbClr val="00B0F0"/>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dirty="0" smtClean="0">
                    <a:solidFill>
                      <a:schemeClr val="tx1"/>
                    </a:solidFill>
                  </a:rPr>
                  <a:t>C. </a:t>
                </a:r>
                <a14:m>
                  <m:oMath xmlns:m="http://schemas.openxmlformats.org/officeDocument/2006/math">
                    <m:acc>
                      <m:accPr>
                        <m:chr m:val="̂"/>
                        <m:ctrlPr>
                          <a:rPr lang="en-US" sz="3200" i="1">
                            <a:solidFill>
                              <a:schemeClr val="tx1"/>
                            </a:solidFill>
                            <a:latin typeface="Cambria Math" panose="02040503050406030204" pitchFamily="18" charset="0"/>
                          </a:rPr>
                        </m:ctrlPr>
                      </m:accPr>
                      <m:e>
                        <m:r>
                          <a:rPr lang="en-US" sz="3200" i="1">
                            <a:solidFill>
                              <a:schemeClr val="tx1"/>
                            </a:solidFill>
                            <a:latin typeface="Cambria Math" panose="02040503050406030204" pitchFamily="18" charset="0"/>
                          </a:rPr>
                          <m:t>𝑀</m:t>
                        </m:r>
                      </m:e>
                    </m:acc>
                    <m:r>
                      <a:rPr lang="en-US" sz="3200" i="1">
                        <a:solidFill>
                          <a:schemeClr val="tx1"/>
                        </a:solidFill>
                        <a:latin typeface="Cambria Math" panose="02040503050406030204" pitchFamily="18" charset="0"/>
                      </a:rPr>
                      <m:t>+</m:t>
                    </m:r>
                    <m:acc>
                      <m:accPr>
                        <m:chr m:val="̂"/>
                        <m:ctrlPr>
                          <a:rPr lang="en-US" sz="3200" i="1">
                            <a:solidFill>
                              <a:schemeClr val="tx1"/>
                            </a:solidFill>
                            <a:latin typeface="Cambria Math" panose="02040503050406030204" pitchFamily="18" charset="0"/>
                          </a:rPr>
                        </m:ctrlPr>
                      </m:accPr>
                      <m:e>
                        <m:r>
                          <a:rPr lang="en-US" sz="3200" i="1">
                            <a:solidFill>
                              <a:schemeClr val="tx1"/>
                            </a:solidFill>
                            <a:latin typeface="Cambria Math" panose="02040503050406030204" pitchFamily="18" charset="0"/>
                          </a:rPr>
                          <m:t>𝐾</m:t>
                        </m:r>
                      </m:e>
                    </m:acc>
                    <m:r>
                      <a:rPr lang="en-US" sz="3200" i="1">
                        <a:solidFill>
                          <a:schemeClr val="tx1"/>
                        </a:solidFill>
                        <a:latin typeface="Cambria Math" panose="02040503050406030204" pitchFamily="18" charset="0"/>
                      </a:rPr>
                      <m:t>=</m:t>
                    </m:r>
                    <m:r>
                      <a:rPr lang="en-US" sz="3200" b="0" i="0" smtClean="0">
                        <a:solidFill>
                          <a:schemeClr val="tx1"/>
                        </a:solidFill>
                        <a:latin typeface="Cambria Math" panose="02040503050406030204" pitchFamily="18" charset="0"/>
                      </a:rPr>
                      <m:t>9</m:t>
                    </m:r>
                  </m:oMath>
                </a14:m>
                <a:r>
                  <a:rPr lang="en-US" sz="3200" dirty="0" smtClean="0">
                    <a:solidFill>
                      <a:schemeClr val="tx1"/>
                    </a:solidFill>
                  </a:rPr>
                  <a:t>0</a:t>
                </a:r>
                <a:r>
                  <a:rPr lang="en-US" sz="3200" dirty="0">
                    <a:solidFill>
                      <a:schemeClr val="tx1"/>
                    </a:solidFill>
                  </a:rPr>
                  <a:t>°</a:t>
                </a:r>
              </a:p>
            </p:txBody>
          </p:sp>
        </mc:Choice>
        <mc:Fallback xmlns="">
          <p:sp>
            <p:nvSpPr>
              <p:cNvPr id="5" name="Choice_C"/>
              <p:cNvSpPr>
                <a:spLocks noRot="1" noChangeAspect="1" noMove="1" noResize="1" noEditPoints="1" noAdjustHandles="1" noChangeArrowheads="1" noChangeShapeType="1" noTextEdit="1"/>
              </p:cNvSpPr>
              <p:nvPr/>
            </p:nvSpPr>
            <p:spPr>
              <a:xfrm>
                <a:off x="6440130" y="3028034"/>
                <a:ext cx="5294466" cy="1005840"/>
              </a:xfrm>
              <a:prstGeom prst="hexagon">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hoice_B"/>
              <p:cNvSpPr/>
              <p:nvPr/>
            </p:nvSpPr>
            <p:spPr>
              <a:xfrm>
                <a:off x="297392" y="4278205"/>
                <a:ext cx="5189007" cy="1005840"/>
              </a:xfrm>
              <a:prstGeom prst="hexagon">
                <a:avLst/>
              </a:prstGeom>
              <a:solidFill>
                <a:schemeClr val="accent6">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dirty="0" smtClean="0">
                    <a:solidFill>
                      <a:schemeClr val="tx1"/>
                    </a:solidFill>
                  </a:rPr>
                  <a:t>B. </a:t>
                </a:r>
                <a14:m>
                  <m:oMath xmlns:m="http://schemas.openxmlformats.org/officeDocument/2006/math">
                    <m:acc>
                      <m:accPr>
                        <m:chr m:val="̂"/>
                        <m:ctrlPr>
                          <a:rPr lang="en-US" sz="3200" i="1" smtClean="0">
                            <a:solidFill>
                              <a:schemeClr val="tx1"/>
                            </a:solidFill>
                            <a:latin typeface="Cambria Math" panose="02040503050406030204" pitchFamily="18" charset="0"/>
                          </a:rPr>
                        </m:ctrlPr>
                      </m:accPr>
                      <m:e>
                        <m:r>
                          <a:rPr lang="en-US" sz="3200" b="0" i="1" smtClean="0">
                            <a:solidFill>
                              <a:schemeClr val="tx1"/>
                            </a:solidFill>
                            <a:latin typeface="Cambria Math" panose="02040503050406030204" pitchFamily="18" charset="0"/>
                          </a:rPr>
                          <m:t>𝑀</m:t>
                        </m:r>
                      </m:e>
                    </m:acc>
                    <m:r>
                      <a:rPr lang="en-US" sz="3200" b="0" i="1" smtClean="0">
                        <a:solidFill>
                          <a:schemeClr val="tx1"/>
                        </a:solidFill>
                        <a:latin typeface="Cambria Math" panose="02040503050406030204" pitchFamily="18" charset="0"/>
                      </a:rPr>
                      <m:t>+</m:t>
                    </m:r>
                    <m:acc>
                      <m:accPr>
                        <m:chr m:val="̂"/>
                        <m:ctrlPr>
                          <a:rPr lang="en-US" sz="3200" b="0" i="1" smtClean="0">
                            <a:solidFill>
                              <a:schemeClr val="tx1"/>
                            </a:solidFill>
                            <a:latin typeface="Cambria Math" panose="02040503050406030204" pitchFamily="18" charset="0"/>
                          </a:rPr>
                        </m:ctrlPr>
                      </m:accPr>
                      <m:e>
                        <m:r>
                          <a:rPr lang="en-US" sz="3200" b="0" i="1" smtClean="0">
                            <a:solidFill>
                              <a:schemeClr val="tx1"/>
                            </a:solidFill>
                            <a:latin typeface="Cambria Math" panose="02040503050406030204" pitchFamily="18" charset="0"/>
                          </a:rPr>
                          <m:t>𝐾</m:t>
                        </m:r>
                      </m:e>
                    </m:acc>
                    <m:r>
                      <a:rPr lang="en-US" sz="3200" b="0" i="1" smtClean="0">
                        <a:solidFill>
                          <a:schemeClr val="tx1"/>
                        </a:solidFill>
                        <a:latin typeface="Cambria Math" panose="02040503050406030204" pitchFamily="18" charset="0"/>
                      </a:rPr>
                      <m:t>=</m:t>
                    </m:r>
                  </m:oMath>
                </a14:m>
                <a:r>
                  <a:rPr lang="en-US" sz="3200" dirty="0" smtClean="0">
                    <a:solidFill>
                      <a:schemeClr val="tx1"/>
                    </a:solidFill>
                  </a:rPr>
                  <a:t>180°</a:t>
                </a:r>
                <a:endParaRPr lang="en-US" sz="3200" dirty="0">
                  <a:solidFill>
                    <a:schemeClr val="tx1"/>
                  </a:solidFill>
                </a:endParaRPr>
              </a:p>
            </p:txBody>
          </p:sp>
        </mc:Choice>
        <mc:Fallback xmlns="">
          <p:sp>
            <p:nvSpPr>
              <p:cNvPr id="7" name="Choice_B"/>
              <p:cNvSpPr>
                <a:spLocks noRot="1" noChangeAspect="1" noMove="1" noResize="1" noEditPoints="1" noAdjustHandles="1" noChangeArrowheads="1" noChangeShapeType="1" noTextEdit="1"/>
              </p:cNvSpPr>
              <p:nvPr/>
            </p:nvSpPr>
            <p:spPr>
              <a:xfrm>
                <a:off x="297392" y="4278205"/>
                <a:ext cx="5189007" cy="1005840"/>
              </a:xfrm>
              <a:prstGeom prst="hexagon">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hoice_A"/>
              <p:cNvSpPr/>
              <p:nvPr/>
            </p:nvSpPr>
            <p:spPr>
              <a:xfrm>
                <a:off x="297393" y="3028034"/>
                <a:ext cx="5189007" cy="1005840"/>
              </a:xfrm>
              <a:prstGeom prst="hexagon">
                <a:avLst/>
              </a:prstGeom>
              <a:solidFill>
                <a:srgbClr val="00B0F0"/>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dirty="0" smtClean="0">
                    <a:solidFill>
                      <a:schemeClr val="tx1"/>
                    </a:solidFill>
                  </a:rPr>
                  <a:t>A. </a:t>
                </a:r>
                <a14:m>
                  <m:oMath xmlns:m="http://schemas.openxmlformats.org/officeDocument/2006/math">
                    <m:acc>
                      <m:accPr>
                        <m:chr m:val="̂"/>
                        <m:ctrlPr>
                          <a:rPr lang="en-US" sz="3200" i="1" smtClean="0">
                            <a:solidFill>
                              <a:schemeClr val="tx1"/>
                            </a:solidFill>
                            <a:latin typeface="Cambria Math" panose="02040503050406030204" pitchFamily="18" charset="0"/>
                          </a:rPr>
                        </m:ctrlPr>
                      </m:accPr>
                      <m:e>
                        <m:r>
                          <a:rPr lang="en-US" sz="3200" b="0" i="1" smtClean="0">
                            <a:solidFill>
                              <a:schemeClr val="tx1"/>
                            </a:solidFill>
                            <a:latin typeface="Cambria Math" panose="02040503050406030204" pitchFamily="18" charset="0"/>
                          </a:rPr>
                          <m:t>𝑀</m:t>
                        </m:r>
                      </m:e>
                    </m:acc>
                    <m:r>
                      <a:rPr lang="en-US" sz="3200" b="0" i="1" smtClean="0">
                        <a:solidFill>
                          <a:schemeClr val="tx1"/>
                        </a:solidFill>
                        <a:latin typeface="Cambria Math" panose="02040503050406030204" pitchFamily="18" charset="0"/>
                      </a:rPr>
                      <m:t>+</m:t>
                    </m:r>
                    <m:acc>
                      <m:accPr>
                        <m:chr m:val="̂"/>
                        <m:ctrlPr>
                          <a:rPr lang="en-US" sz="3200" b="0" i="1" smtClean="0">
                            <a:solidFill>
                              <a:schemeClr val="tx1"/>
                            </a:solidFill>
                            <a:latin typeface="Cambria Math" panose="02040503050406030204" pitchFamily="18" charset="0"/>
                          </a:rPr>
                        </m:ctrlPr>
                      </m:accPr>
                      <m:e>
                        <m:r>
                          <a:rPr lang="en-US" sz="3200" b="0" i="1" smtClean="0">
                            <a:solidFill>
                              <a:schemeClr val="tx1"/>
                            </a:solidFill>
                            <a:latin typeface="Cambria Math" panose="02040503050406030204" pitchFamily="18" charset="0"/>
                          </a:rPr>
                          <m:t>𝐾</m:t>
                        </m:r>
                      </m:e>
                    </m:acc>
                    <m:r>
                      <a:rPr lang="en-US" sz="3200" b="0" i="1" smtClean="0">
                        <a:solidFill>
                          <a:schemeClr val="tx1"/>
                        </a:solidFill>
                        <a:latin typeface="Cambria Math" panose="02040503050406030204" pitchFamily="18" charset="0"/>
                      </a:rPr>
                      <m:t>&gt;90</m:t>
                    </m:r>
                    <m:r>
                      <a:rPr lang="en-US" sz="3200" b="0" i="1" smtClean="0">
                        <a:solidFill>
                          <a:schemeClr val="tx1"/>
                        </a:solidFill>
                        <a:latin typeface="Cambria Math" panose="02040503050406030204" pitchFamily="18" charset="0"/>
                        <a:ea typeface="Cambria Math" panose="02040503050406030204" pitchFamily="18" charset="0"/>
                      </a:rPr>
                      <m:t>°</m:t>
                    </m:r>
                  </m:oMath>
                </a14:m>
                <a:endParaRPr lang="en-US" sz="3200" dirty="0">
                  <a:solidFill>
                    <a:schemeClr val="tx1"/>
                  </a:solidFill>
                </a:endParaRPr>
              </a:p>
            </p:txBody>
          </p:sp>
        </mc:Choice>
        <mc:Fallback xmlns="">
          <p:sp>
            <p:nvSpPr>
              <p:cNvPr id="4" name="Choice_A"/>
              <p:cNvSpPr>
                <a:spLocks noRot="1" noChangeAspect="1" noMove="1" noResize="1" noEditPoints="1" noAdjustHandles="1" noChangeArrowheads="1" noChangeShapeType="1" noTextEdit="1"/>
              </p:cNvSpPr>
              <p:nvPr/>
            </p:nvSpPr>
            <p:spPr>
              <a:xfrm>
                <a:off x="297393" y="3028034"/>
                <a:ext cx="5189007" cy="1005840"/>
              </a:xfrm>
              <a:prstGeom prst="hexagon">
                <a:avLst/>
              </a:prstGeom>
              <a:blipFill>
                <a:blip r:embed="rId8"/>
                <a:stretch>
                  <a:fillRect/>
                </a:stretch>
              </a:blipFill>
              <a:ln>
                <a:noFill/>
              </a:ln>
            </p:spPr>
            <p:txBody>
              <a:bodyPr/>
              <a:lstStyle/>
              <a:p>
                <a:r>
                  <a:rPr lang="en-US">
                    <a:noFill/>
                  </a:rPr>
                  <a:t> </a:t>
                </a:r>
              </a:p>
            </p:txBody>
          </p:sp>
        </mc:Fallback>
      </mc:AlternateContent>
      <p:sp>
        <p:nvSpPr>
          <p:cNvPr id="8" name="Question"/>
          <p:cNvSpPr/>
          <p:nvPr/>
        </p:nvSpPr>
        <p:spPr>
          <a:xfrm>
            <a:off x="297393" y="689348"/>
            <a:ext cx="11437202" cy="1378424"/>
          </a:xfrm>
          <a:prstGeom prst="hexagon">
            <a:avLst/>
          </a:prstGeom>
          <a:ln/>
        </p:spPr>
        <p:style>
          <a:lnRef idx="2">
            <a:schemeClr val="accent5">
              <a:shade val="50000"/>
            </a:schemeClr>
          </a:lnRef>
          <a:fillRef idx="1003">
            <a:schemeClr val="dk2"/>
          </a:fillRef>
          <a:effectRef idx="0">
            <a:schemeClr val="accent5"/>
          </a:effectRef>
          <a:fontRef idx="minor">
            <a:schemeClr val="lt1"/>
          </a:fontRef>
        </p:style>
        <p:txBody>
          <a:bodyPr rtlCol="0" anchor="ctr">
            <a:noAutofit/>
          </a:bodyPr>
          <a:lstStyle/>
          <a:p>
            <a:pPr>
              <a:spcAft>
                <a:spcPts val="0"/>
              </a:spcAft>
              <a:tabLst>
                <a:tab pos="1979930" algn="l"/>
                <a:tab pos="3599815" algn="l"/>
                <a:tab pos="5219700" algn="l"/>
              </a:tabLst>
            </a:pPr>
            <a:r>
              <a:rPr lang="en-US" sz="3700" b="1" dirty="0" err="1">
                <a:solidFill>
                  <a:schemeClr val="bg1"/>
                </a:solidFill>
                <a:latin typeface="Times New Roman" panose="02020603050405020304" pitchFamily="18" charset="0"/>
                <a:ea typeface="Times New Roman" panose="02020603050405020304" pitchFamily="18" charset="0"/>
              </a:rPr>
              <a:t>Câu</a:t>
            </a:r>
            <a:r>
              <a:rPr lang="en-US" sz="3700" b="1" dirty="0">
                <a:solidFill>
                  <a:schemeClr val="bg1"/>
                </a:solidFill>
                <a:latin typeface="Times New Roman" panose="02020603050405020304" pitchFamily="18" charset="0"/>
                <a:ea typeface="Times New Roman" panose="02020603050405020304" pitchFamily="18" charset="0"/>
              </a:rPr>
              <a:t> 2:</a:t>
            </a:r>
            <a:r>
              <a:rPr lang="en-US" sz="3700" dirty="0">
                <a:solidFill>
                  <a:schemeClr val="bg1"/>
                </a:solidFill>
                <a:latin typeface="Times New Roman" panose="02020603050405020304" pitchFamily="18" charset="0"/>
                <a:ea typeface="Times New Roman" panose="02020603050405020304" pitchFamily="18" charset="0"/>
              </a:rPr>
              <a:t>  Cho tam </a:t>
            </a:r>
            <a:r>
              <a:rPr lang="en-US" sz="3700" dirty="0" err="1">
                <a:solidFill>
                  <a:schemeClr val="bg1"/>
                </a:solidFill>
                <a:latin typeface="Times New Roman" panose="02020603050405020304" pitchFamily="18" charset="0"/>
                <a:ea typeface="Times New Roman" panose="02020603050405020304" pitchFamily="18" charset="0"/>
              </a:rPr>
              <a:t>giác</a:t>
            </a:r>
            <a:r>
              <a:rPr lang="en-US" sz="3700" dirty="0">
                <a:solidFill>
                  <a:schemeClr val="bg1"/>
                </a:solidFill>
                <a:latin typeface="Times New Roman" panose="02020603050405020304" pitchFamily="18" charset="0"/>
                <a:ea typeface="Times New Roman" panose="02020603050405020304" pitchFamily="18" charset="0"/>
              </a:rPr>
              <a:t> MHK </a:t>
            </a:r>
            <a:r>
              <a:rPr lang="en-US" sz="3700" dirty="0" err="1">
                <a:solidFill>
                  <a:schemeClr val="bg1"/>
                </a:solidFill>
                <a:latin typeface="Times New Roman" panose="02020603050405020304" pitchFamily="18" charset="0"/>
                <a:ea typeface="Times New Roman" panose="02020603050405020304" pitchFamily="18" charset="0"/>
              </a:rPr>
              <a:t>vuông</a:t>
            </a:r>
            <a:r>
              <a:rPr lang="en-US" sz="3700" dirty="0">
                <a:solidFill>
                  <a:schemeClr val="bg1"/>
                </a:solidFill>
                <a:latin typeface="Times New Roman" panose="02020603050405020304" pitchFamily="18" charset="0"/>
                <a:ea typeface="Times New Roman" panose="02020603050405020304" pitchFamily="18" charset="0"/>
              </a:rPr>
              <a:t> </a:t>
            </a:r>
            <a:r>
              <a:rPr lang="en-US" sz="3700" dirty="0" err="1">
                <a:solidFill>
                  <a:schemeClr val="bg1"/>
                </a:solidFill>
                <a:latin typeface="Times New Roman" panose="02020603050405020304" pitchFamily="18" charset="0"/>
                <a:ea typeface="Times New Roman" panose="02020603050405020304" pitchFamily="18" charset="0"/>
              </a:rPr>
              <a:t>tại</a:t>
            </a:r>
            <a:r>
              <a:rPr lang="en-US" sz="3700" dirty="0">
                <a:solidFill>
                  <a:schemeClr val="bg1"/>
                </a:solidFill>
                <a:latin typeface="Times New Roman" panose="02020603050405020304" pitchFamily="18" charset="0"/>
                <a:ea typeface="Times New Roman" panose="02020603050405020304" pitchFamily="18" charset="0"/>
              </a:rPr>
              <a:t> H. Ta có:</a:t>
            </a:r>
            <a:endParaRPr lang="en-US" sz="3700" dirty="0">
              <a:solidFill>
                <a:schemeClr val="bg1"/>
              </a:solidFill>
              <a:effectLst/>
              <a:latin typeface="Times New Roman" panose="02020603050405020304" pitchFamily="18" charset="0"/>
              <a:ea typeface="Times New Roman" panose="02020603050405020304" pitchFamily="18" charset="0"/>
            </a:endParaRPr>
          </a:p>
        </p:txBody>
      </p:sp>
      <p:sp>
        <p:nvSpPr>
          <p:cNvPr id="180" name="Rectangle: Rounded Corners 174">
            <a:extLst>
              <a:ext uri="{FF2B5EF4-FFF2-40B4-BE49-F238E27FC236}">
                <a16:creationId xmlns:a16="http://schemas.microsoft.com/office/drawing/2014/main" id="{52691D40-8C0E-4667-A610-1C54EA7D9EE2}"/>
              </a:ext>
            </a:extLst>
          </p:cNvPr>
          <p:cNvSpPr/>
          <p:nvPr/>
        </p:nvSpPr>
        <p:spPr>
          <a:xfrm>
            <a:off x="4879204" y="543859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10</a:t>
            </a:r>
          </a:p>
        </p:txBody>
      </p:sp>
      <p:sp>
        <p:nvSpPr>
          <p:cNvPr id="181" name="Rectangle: Rounded Corners 175">
            <a:extLst>
              <a:ext uri="{FF2B5EF4-FFF2-40B4-BE49-F238E27FC236}">
                <a16:creationId xmlns:a16="http://schemas.microsoft.com/office/drawing/2014/main" id="{93E9F58F-BEA1-46C8-883A-2E2D092369EB}"/>
              </a:ext>
            </a:extLst>
          </p:cNvPr>
          <p:cNvSpPr/>
          <p:nvPr/>
        </p:nvSpPr>
        <p:spPr>
          <a:xfrm>
            <a:off x="4903442" y="552639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09</a:t>
            </a:r>
          </a:p>
        </p:txBody>
      </p:sp>
      <p:sp>
        <p:nvSpPr>
          <p:cNvPr id="182" name="Rectangle: Rounded Corners 176">
            <a:extLst>
              <a:ext uri="{FF2B5EF4-FFF2-40B4-BE49-F238E27FC236}">
                <a16:creationId xmlns:a16="http://schemas.microsoft.com/office/drawing/2014/main" id="{23D056EC-DD40-48B3-8FE2-2B7113C71C14}"/>
              </a:ext>
            </a:extLst>
          </p:cNvPr>
          <p:cNvSpPr/>
          <p:nvPr/>
        </p:nvSpPr>
        <p:spPr>
          <a:xfrm>
            <a:off x="4850575" y="5477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08</a:t>
            </a:r>
          </a:p>
        </p:txBody>
      </p:sp>
      <p:sp>
        <p:nvSpPr>
          <p:cNvPr id="183" name="Rectangle: Rounded Corners 177">
            <a:extLst>
              <a:ext uri="{FF2B5EF4-FFF2-40B4-BE49-F238E27FC236}">
                <a16:creationId xmlns:a16="http://schemas.microsoft.com/office/drawing/2014/main" id="{90370E08-2678-4A2F-B297-15FB23DDD29B}"/>
              </a:ext>
            </a:extLst>
          </p:cNvPr>
          <p:cNvSpPr/>
          <p:nvPr/>
        </p:nvSpPr>
        <p:spPr>
          <a:xfrm>
            <a:off x="4879413" y="55117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07</a:t>
            </a:r>
          </a:p>
        </p:txBody>
      </p:sp>
      <p:sp>
        <p:nvSpPr>
          <p:cNvPr id="184" name="Rectangle: Rounded Corners 178">
            <a:extLst>
              <a:ext uri="{FF2B5EF4-FFF2-40B4-BE49-F238E27FC236}">
                <a16:creationId xmlns:a16="http://schemas.microsoft.com/office/drawing/2014/main" id="{68B8FE45-45C7-4981-AAA5-E349D81F3027}"/>
              </a:ext>
            </a:extLst>
          </p:cNvPr>
          <p:cNvSpPr/>
          <p:nvPr/>
        </p:nvSpPr>
        <p:spPr>
          <a:xfrm>
            <a:off x="4852178" y="546786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06</a:t>
            </a:r>
          </a:p>
        </p:txBody>
      </p:sp>
      <p:sp>
        <p:nvSpPr>
          <p:cNvPr id="185" name="Rectangle: Rounded Corners 179">
            <a:extLst>
              <a:ext uri="{FF2B5EF4-FFF2-40B4-BE49-F238E27FC236}">
                <a16:creationId xmlns:a16="http://schemas.microsoft.com/office/drawing/2014/main" id="{3F153729-FDBD-4EB4-AE34-FE8FDA2B9D22}"/>
              </a:ext>
            </a:extLst>
          </p:cNvPr>
          <p:cNvSpPr/>
          <p:nvPr/>
        </p:nvSpPr>
        <p:spPr>
          <a:xfrm>
            <a:off x="4877810" y="544835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05</a:t>
            </a:r>
          </a:p>
        </p:txBody>
      </p:sp>
      <p:sp>
        <p:nvSpPr>
          <p:cNvPr id="186" name="Rectangle: Rounded Corners 180">
            <a:extLst>
              <a:ext uri="{FF2B5EF4-FFF2-40B4-BE49-F238E27FC236}">
                <a16:creationId xmlns:a16="http://schemas.microsoft.com/office/drawing/2014/main" id="{C504947B-95BA-4E4E-806B-E6908ED53E70}"/>
              </a:ext>
            </a:extLst>
          </p:cNvPr>
          <p:cNvSpPr/>
          <p:nvPr/>
        </p:nvSpPr>
        <p:spPr>
          <a:xfrm>
            <a:off x="4880807" y="549712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04</a:t>
            </a:r>
          </a:p>
        </p:txBody>
      </p:sp>
      <p:sp>
        <p:nvSpPr>
          <p:cNvPr id="187" name="Rectangle: Rounded Corners 181">
            <a:extLst>
              <a:ext uri="{FF2B5EF4-FFF2-40B4-BE49-F238E27FC236}">
                <a16:creationId xmlns:a16="http://schemas.microsoft.com/office/drawing/2014/main" id="{FA2AE9AA-DF6C-4198-8070-BE28C33BC93B}"/>
              </a:ext>
            </a:extLst>
          </p:cNvPr>
          <p:cNvSpPr/>
          <p:nvPr/>
        </p:nvSpPr>
        <p:spPr>
          <a:xfrm>
            <a:off x="4882410" y="5477614"/>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03</a:t>
            </a:r>
          </a:p>
        </p:txBody>
      </p:sp>
      <p:sp>
        <p:nvSpPr>
          <p:cNvPr id="188" name="Rectangle: Rounded Corners 182">
            <a:extLst>
              <a:ext uri="{FF2B5EF4-FFF2-40B4-BE49-F238E27FC236}">
                <a16:creationId xmlns:a16="http://schemas.microsoft.com/office/drawing/2014/main" id="{5574E918-FCCF-4F5A-8338-F0195D48D322}"/>
              </a:ext>
            </a:extLst>
          </p:cNvPr>
          <p:cNvSpPr/>
          <p:nvPr/>
        </p:nvSpPr>
        <p:spPr>
          <a:xfrm>
            <a:off x="4954936" y="5497126"/>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02</a:t>
            </a:r>
          </a:p>
        </p:txBody>
      </p:sp>
      <p:sp>
        <p:nvSpPr>
          <p:cNvPr id="189" name="Rectangle: Rounded Corners 183">
            <a:extLst>
              <a:ext uri="{FF2B5EF4-FFF2-40B4-BE49-F238E27FC236}">
                <a16:creationId xmlns:a16="http://schemas.microsoft.com/office/drawing/2014/main" id="{84498586-260B-44AC-9119-279CD8106F7A}"/>
              </a:ext>
            </a:extLst>
          </p:cNvPr>
          <p:cNvSpPr/>
          <p:nvPr/>
        </p:nvSpPr>
        <p:spPr>
          <a:xfrm>
            <a:off x="4830286" y="544834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01</a:t>
            </a:r>
          </a:p>
        </p:txBody>
      </p:sp>
      <p:sp>
        <p:nvSpPr>
          <p:cNvPr id="190" name="Rectangle: Rounded Corners 184">
            <a:extLst>
              <a:ext uri="{FF2B5EF4-FFF2-40B4-BE49-F238E27FC236}">
                <a16:creationId xmlns:a16="http://schemas.microsoft.com/office/drawing/2014/main" id="{07059D34-D489-4C48-9C01-029A2E8240D4}"/>
              </a:ext>
            </a:extLst>
          </p:cNvPr>
          <p:cNvSpPr/>
          <p:nvPr/>
        </p:nvSpPr>
        <p:spPr>
          <a:xfrm>
            <a:off x="4892611" y="5448350"/>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00</a:t>
            </a:r>
          </a:p>
        </p:txBody>
      </p:sp>
      <p:sp>
        <p:nvSpPr>
          <p:cNvPr id="191" name="Rectangle: Rounded Corners 186">
            <a:extLst>
              <a:ext uri="{FF2B5EF4-FFF2-40B4-BE49-F238E27FC236}">
                <a16:creationId xmlns:a16="http://schemas.microsoft.com/office/drawing/2014/main" id="{09BD8570-F3EE-4550-91DC-3636FF64E440}"/>
              </a:ext>
            </a:extLst>
          </p:cNvPr>
          <p:cNvSpPr/>
          <p:nvPr/>
        </p:nvSpPr>
        <p:spPr>
          <a:xfrm>
            <a:off x="4898026" y="546785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HẾT GIỜ</a:t>
            </a:r>
          </a:p>
        </p:txBody>
      </p:sp>
      <mc:AlternateContent xmlns:mc="http://schemas.openxmlformats.org/markup-compatibility/2006" xmlns:a14="http://schemas.microsoft.com/office/drawing/2010/main">
        <mc:Choice Requires="a14">
          <p:sp>
            <p:nvSpPr>
              <p:cNvPr id="19" name="Choice_C"/>
              <p:cNvSpPr/>
              <p:nvPr/>
            </p:nvSpPr>
            <p:spPr>
              <a:xfrm>
                <a:off x="6440130" y="3037785"/>
                <a:ext cx="5294466" cy="1005840"/>
              </a:xfrm>
              <a:prstGeom prst="hexagon">
                <a:avLst/>
              </a:prstGeom>
              <a:solidFill>
                <a:srgbClr val="FF66FF"/>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dirty="0" smtClean="0">
                    <a:solidFill>
                      <a:schemeClr val="tx1"/>
                    </a:solidFill>
                  </a:rPr>
                  <a:t>C. </a:t>
                </a:r>
                <a14:m>
                  <m:oMath xmlns:m="http://schemas.openxmlformats.org/officeDocument/2006/math">
                    <m:acc>
                      <m:accPr>
                        <m:chr m:val="̂"/>
                        <m:ctrlPr>
                          <a:rPr lang="en-US" sz="3200" i="1">
                            <a:solidFill>
                              <a:schemeClr val="tx1"/>
                            </a:solidFill>
                            <a:latin typeface="Cambria Math" panose="02040503050406030204" pitchFamily="18" charset="0"/>
                          </a:rPr>
                        </m:ctrlPr>
                      </m:accPr>
                      <m:e>
                        <m:r>
                          <a:rPr lang="en-US" sz="3200" i="1">
                            <a:solidFill>
                              <a:schemeClr val="tx1"/>
                            </a:solidFill>
                            <a:latin typeface="Cambria Math" panose="02040503050406030204" pitchFamily="18" charset="0"/>
                          </a:rPr>
                          <m:t>𝑀</m:t>
                        </m:r>
                      </m:e>
                    </m:acc>
                    <m:r>
                      <a:rPr lang="en-US" sz="3200" i="1">
                        <a:solidFill>
                          <a:schemeClr val="tx1"/>
                        </a:solidFill>
                        <a:latin typeface="Cambria Math" panose="02040503050406030204" pitchFamily="18" charset="0"/>
                      </a:rPr>
                      <m:t>+</m:t>
                    </m:r>
                    <m:acc>
                      <m:accPr>
                        <m:chr m:val="̂"/>
                        <m:ctrlPr>
                          <a:rPr lang="en-US" sz="3200" i="1">
                            <a:solidFill>
                              <a:schemeClr val="tx1"/>
                            </a:solidFill>
                            <a:latin typeface="Cambria Math" panose="02040503050406030204" pitchFamily="18" charset="0"/>
                          </a:rPr>
                        </m:ctrlPr>
                      </m:accPr>
                      <m:e>
                        <m:r>
                          <a:rPr lang="en-US" sz="3200" i="1">
                            <a:solidFill>
                              <a:schemeClr val="tx1"/>
                            </a:solidFill>
                            <a:latin typeface="Cambria Math" panose="02040503050406030204" pitchFamily="18" charset="0"/>
                          </a:rPr>
                          <m:t>𝐾</m:t>
                        </m:r>
                      </m:e>
                    </m:acc>
                    <m:r>
                      <a:rPr lang="en-US" sz="3200" i="1">
                        <a:solidFill>
                          <a:schemeClr val="tx1"/>
                        </a:solidFill>
                        <a:latin typeface="Cambria Math" panose="02040503050406030204" pitchFamily="18" charset="0"/>
                      </a:rPr>
                      <m:t>=</m:t>
                    </m:r>
                    <m:r>
                      <a:rPr lang="en-US" sz="3200" b="0" i="0" smtClean="0">
                        <a:solidFill>
                          <a:schemeClr val="tx1"/>
                        </a:solidFill>
                        <a:latin typeface="Cambria Math" panose="02040503050406030204" pitchFamily="18" charset="0"/>
                      </a:rPr>
                      <m:t>9</m:t>
                    </m:r>
                  </m:oMath>
                </a14:m>
                <a:r>
                  <a:rPr lang="en-US" sz="3200" dirty="0" smtClean="0">
                    <a:solidFill>
                      <a:schemeClr val="tx1"/>
                    </a:solidFill>
                  </a:rPr>
                  <a:t>0</a:t>
                </a:r>
                <a:r>
                  <a:rPr lang="en-US" sz="3200" dirty="0">
                    <a:solidFill>
                      <a:schemeClr val="tx1"/>
                    </a:solidFill>
                  </a:rPr>
                  <a:t>°</a:t>
                </a:r>
              </a:p>
            </p:txBody>
          </p:sp>
        </mc:Choice>
        <mc:Fallback xmlns="">
          <p:sp>
            <p:nvSpPr>
              <p:cNvPr id="19" name="Choice_C"/>
              <p:cNvSpPr>
                <a:spLocks noRot="1" noChangeAspect="1" noMove="1" noResize="1" noEditPoints="1" noAdjustHandles="1" noChangeArrowheads="1" noChangeShapeType="1" noTextEdit="1"/>
              </p:cNvSpPr>
              <p:nvPr/>
            </p:nvSpPr>
            <p:spPr>
              <a:xfrm>
                <a:off x="6440130" y="3037785"/>
                <a:ext cx="5294466" cy="1005840"/>
              </a:xfrm>
              <a:prstGeom prst="hexagon">
                <a:avLst/>
              </a:prstGeom>
              <a:blipFill>
                <a:blip r:embed="rId9"/>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7271851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180"/>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grpId="0" nodeType="afterEffect">
                                  <p:stCondLst>
                                    <p:cond delay="1000"/>
                                  </p:stCondLst>
                                  <p:childTnLst>
                                    <p:set>
                                      <p:cBhvr>
                                        <p:cTn id="34" dur="1" fill="hold">
                                          <p:stCondLst>
                                            <p:cond delay="499"/>
                                          </p:stCondLst>
                                        </p:cTn>
                                        <p:tgtEl>
                                          <p:spTgt spid="181"/>
                                        </p:tgtEl>
                                        <p:attrNameLst>
                                          <p:attrName>style.visibility</p:attrName>
                                        </p:attrNameLst>
                                      </p:cBhvr>
                                      <p:to>
                                        <p:strVal val="visible"/>
                                      </p:to>
                                    </p:set>
                                  </p:childTnLst>
                                </p:cTn>
                              </p:par>
                            </p:childTnLst>
                          </p:cTn>
                        </p:par>
                        <p:par>
                          <p:cTn id="35" fill="hold">
                            <p:stCondLst>
                              <p:cond delay="2000"/>
                            </p:stCondLst>
                            <p:childTnLst>
                              <p:par>
                                <p:cTn id="36" presetID="1" presetClass="entr" presetSubtype="0" fill="hold" grpId="0" nodeType="afterEffect">
                                  <p:stCondLst>
                                    <p:cond delay="1000"/>
                                  </p:stCondLst>
                                  <p:childTnLst>
                                    <p:set>
                                      <p:cBhvr>
                                        <p:cTn id="37" dur="1" fill="hold">
                                          <p:stCondLst>
                                            <p:cond delay="499"/>
                                          </p:stCondLst>
                                        </p:cTn>
                                        <p:tgtEl>
                                          <p:spTgt spid="182"/>
                                        </p:tgtEl>
                                        <p:attrNameLst>
                                          <p:attrName>style.visibility</p:attrName>
                                        </p:attrNameLst>
                                      </p:cBhvr>
                                      <p:to>
                                        <p:strVal val="visible"/>
                                      </p:to>
                                    </p:set>
                                  </p:childTnLst>
                                </p:cTn>
                              </p:par>
                            </p:childTnLst>
                          </p:cTn>
                        </p:par>
                        <p:par>
                          <p:cTn id="38" fill="hold">
                            <p:stCondLst>
                              <p:cond delay="3500"/>
                            </p:stCondLst>
                            <p:childTnLst>
                              <p:par>
                                <p:cTn id="39" presetID="1" presetClass="entr" presetSubtype="0" fill="hold" grpId="0" nodeType="afterEffect">
                                  <p:stCondLst>
                                    <p:cond delay="1000"/>
                                  </p:stCondLst>
                                  <p:childTnLst>
                                    <p:set>
                                      <p:cBhvr>
                                        <p:cTn id="40" dur="1" fill="hold">
                                          <p:stCondLst>
                                            <p:cond delay="499"/>
                                          </p:stCondLst>
                                        </p:cTn>
                                        <p:tgtEl>
                                          <p:spTgt spid="183"/>
                                        </p:tgtEl>
                                        <p:attrNameLst>
                                          <p:attrName>style.visibility</p:attrName>
                                        </p:attrNameLst>
                                      </p:cBhvr>
                                      <p:to>
                                        <p:strVal val="visible"/>
                                      </p:to>
                                    </p:set>
                                  </p:childTnLst>
                                </p:cTn>
                              </p:par>
                            </p:childTnLst>
                          </p:cTn>
                        </p:par>
                        <p:par>
                          <p:cTn id="41" fill="hold">
                            <p:stCondLst>
                              <p:cond delay="5000"/>
                            </p:stCondLst>
                            <p:childTnLst>
                              <p:par>
                                <p:cTn id="42" presetID="1" presetClass="entr" presetSubtype="0" fill="hold" grpId="0" nodeType="afterEffect">
                                  <p:stCondLst>
                                    <p:cond delay="1000"/>
                                  </p:stCondLst>
                                  <p:childTnLst>
                                    <p:set>
                                      <p:cBhvr>
                                        <p:cTn id="43" dur="1" fill="hold">
                                          <p:stCondLst>
                                            <p:cond delay="499"/>
                                          </p:stCondLst>
                                        </p:cTn>
                                        <p:tgtEl>
                                          <p:spTgt spid="184"/>
                                        </p:tgtEl>
                                        <p:attrNameLst>
                                          <p:attrName>style.visibility</p:attrName>
                                        </p:attrNameLst>
                                      </p:cBhvr>
                                      <p:to>
                                        <p:strVal val="visible"/>
                                      </p:to>
                                    </p:set>
                                  </p:childTnLst>
                                </p:cTn>
                              </p:par>
                            </p:childTnLst>
                          </p:cTn>
                        </p:par>
                        <p:par>
                          <p:cTn id="44" fill="hold">
                            <p:stCondLst>
                              <p:cond delay="6500"/>
                            </p:stCondLst>
                            <p:childTnLst>
                              <p:par>
                                <p:cTn id="45" presetID="1" presetClass="entr" presetSubtype="0" fill="hold" grpId="0" nodeType="afterEffect">
                                  <p:stCondLst>
                                    <p:cond delay="1000"/>
                                  </p:stCondLst>
                                  <p:childTnLst>
                                    <p:set>
                                      <p:cBhvr>
                                        <p:cTn id="46" dur="1" fill="hold">
                                          <p:stCondLst>
                                            <p:cond delay="499"/>
                                          </p:stCondLst>
                                        </p:cTn>
                                        <p:tgtEl>
                                          <p:spTgt spid="185"/>
                                        </p:tgtEl>
                                        <p:attrNameLst>
                                          <p:attrName>style.visibility</p:attrName>
                                        </p:attrNameLst>
                                      </p:cBhvr>
                                      <p:to>
                                        <p:strVal val="visible"/>
                                      </p:to>
                                    </p:set>
                                  </p:childTnLst>
                                </p:cTn>
                              </p:par>
                            </p:childTnLst>
                          </p:cTn>
                        </p:par>
                        <p:par>
                          <p:cTn id="47" fill="hold">
                            <p:stCondLst>
                              <p:cond delay="8000"/>
                            </p:stCondLst>
                            <p:childTnLst>
                              <p:par>
                                <p:cTn id="48" presetID="1" presetClass="entr" presetSubtype="0" fill="hold" grpId="0" nodeType="afterEffect">
                                  <p:stCondLst>
                                    <p:cond delay="1000"/>
                                  </p:stCondLst>
                                  <p:childTnLst>
                                    <p:set>
                                      <p:cBhvr>
                                        <p:cTn id="49" dur="1" fill="hold">
                                          <p:stCondLst>
                                            <p:cond delay="499"/>
                                          </p:stCondLst>
                                        </p:cTn>
                                        <p:tgtEl>
                                          <p:spTgt spid="186"/>
                                        </p:tgtEl>
                                        <p:attrNameLst>
                                          <p:attrName>style.visibility</p:attrName>
                                        </p:attrNameLst>
                                      </p:cBhvr>
                                      <p:to>
                                        <p:strVal val="visible"/>
                                      </p:to>
                                    </p:set>
                                  </p:childTnLst>
                                </p:cTn>
                              </p:par>
                            </p:childTnLst>
                          </p:cTn>
                        </p:par>
                        <p:par>
                          <p:cTn id="50" fill="hold">
                            <p:stCondLst>
                              <p:cond delay="9500"/>
                            </p:stCondLst>
                            <p:childTnLst>
                              <p:par>
                                <p:cTn id="51" presetID="1" presetClass="entr" presetSubtype="0" fill="hold" grpId="0" nodeType="afterEffect">
                                  <p:stCondLst>
                                    <p:cond delay="1000"/>
                                  </p:stCondLst>
                                  <p:childTnLst>
                                    <p:set>
                                      <p:cBhvr>
                                        <p:cTn id="52" dur="1" fill="hold">
                                          <p:stCondLst>
                                            <p:cond delay="499"/>
                                          </p:stCondLst>
                                        </p:cTn>
                                        <p:tgtEl>
                                          <p:spTgt spid="187"/>
                                        </p:tgtEl>
                                        <p:attrNameLst>
                                          <p:attrName>style.visibility</p:attrName>
                                        </p:attrNameLst>
                                      </p:cBhvr>
                                      <p:to>
                                        <p:strVal val="visible"/>
                                      </p:to>
                                    </p:set>
                                  </p:childTnLst>
                                </p:cTn>
                              </p:par>
                            </p:childTnLst>
                          </p:cTn>
                        </p:par>
                        <p:par>
                          <p:cTn id="53" fill="hold">
                            <p:stCondLst>
                              <p:cond delay="11000"/>
                            </p:stCondLst>
                            <p:childTnLst>
                              <p:par>
                                <p:cTn id="54" presetID="1" presetClass="entr" presetSubtype="0" fill="hold" grpId="0" nodeType="afterEffect">
                                  <p:stCondLst>
                                    <p:cond delay="1000"/>
                                  </p:stCondLst>
                                  <p:childTnLst>
                                    <p:set>
                                      <p:cBhvr>
                                        <p:cTn id="55" dur="1" fill="hold">
                                          <p:stCondLst>
                                            <p:cond delay="499"/>
                                          </p:stCondLst>
                                        </p:cTn>
                                        <p:tgtEl>
                                          <p:spTgt spid="188"/>
                                        </p:tgtEl>
                                        <p:attrNameLst>
                                          <p:attrName>style.visibility</p:attrName>
                                        </p:attrNameLst>
                                      </p:cBhvr>
                                      <p:to>
                                        <p:strVal val="visible"/>
                                      </p:to>
                                    </p:set>
                                  </p:childTnLst>
                                </p:cTn>
                              </p:par>
                            </p:childTnLst>
                          </p:cTn>
                        </p:par>
                        <p:par>
                          <p:cTn id="56" fill="hold">
                            <p:stCondLst>
                              <p:cond delay="12500"/>
                            </p:stCondLst>
                            <p:childTnLst>
                              <p:par>
                                <p:cTn id="57" presetID="1" presetClass="entr" presetSubtype="0" fill="hold" grpId="0" nodeType="afterEffect">
                                  <p:stCondLst>
                                    <p:cond delay="1000"/>
                                  </p:stCondLst>
                                  <p:childTnLst>
                                    <p:set>
                                      <p:cBhvr>
                                        <p:cTn id="58" dur="1" fill="hold">
                                          <p:stCondLst>
                                            <p:cond delay="499"/>
                                          </p:stCondLst>
                                        </p:cTn>
                                        <p:tgtEl>
                                          <p:spTgt spid="189"/>
                                        </p:tgtEl>
                                        <p:attrNameLst>
                                          <p:attrName>style.visibility</p:attrName>
                                        </p:attrNameLst>
                                      </p:cBhvr>
                                      <p:to>
                                        <p:strVal val="visible"/>
                                      </p:to>
                                    </p:set>
                                  </p:childTnLst>
                                </p:cTn>
                              </p:par>
                            </p:childTnLst>
                          </p:cTn>
                        </p:par>
                        <p:par>
                          <p:cTn id="59" fill="hold">
                            <p:stCondLst>
                              <p:cond delay="14000"/>
                            </p:stCondLst>
                            <p:childTnLst>
                              <p:par>
                                <p:cTn id="60" presetID="1" presetClass="entr" presetSubtype="0" fill="hold" grpId="0" nodeType="afterEffect">
                                  <p:stCondLst>
                                    <p:cond delay="1000"/>
                                  </p:stCondLst>
                                  <p:childTnLst>
                                    <p:set>
                                      <p:cBhvr>
                                        <p:cTn id="61" dur="1" fill="hold">
                                          <p:stCondLst>
                                            <p:cond delay="499"/>
                                          </p:stCondLst>
                                        </p:cTn>
                                        <p:tgtEl>
                                          <p:spTgt spid="190"/>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par>
                          <p:cTn id="62" fill="hold">
                            <p:stCondLst>
                              <p:cond delay="15500"/>
                            </p:stCondLst>
                            <p:childTnLst>
                              <p:par>
                                <p:cTn id="63" presetID="1" presetClass="entr" presetSubtype="0" fill="hold" grpId="0" nodeType="afterEffect">
                                  <p:stCondLst>
                                    <p:cond delay="1000"/>
                                  </p:stCondLst>
                                  <p:childTnLst>
                                    <p:set>
                                      <p:cBhvr>
                                        <p:cTn id="64" dur="1" fill="hold">
                                          <p:stCondLst>
                                            <p:cond delay="499"/>
                                          </p:stCondLst>
                                        </p:cTn>
                                        <p:tgtEl>
                                          <p:spTgt spid="191"/>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alarm clock.wav"/>
                                        </p:tgtEl>
                                      </p:cMediaNode>
                                    </p:audio>
                                  </p:sub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4" grpId="0" animBg="1"/>
      <p:bldP spid="8" grpId="0" animBg="1" autoUpdateAnimBg="0"/>
      <p:bldP spid="180" grpId="0" animBg="1" autoUpdateAnimBg="0"/>
      <p:bldP spid="181" grpId="0" animBg="1" autoUpdateAnimBg="0"/>
      <p:bldP spid="182" grpId="0" animBg="1" autoUpdateAnimBg="0"/>
      <p:bldP spid="183" grpId="0" animBg="1" autoUpdateAnimBg="0"/>
      <p:bldP spid="184" grpId="0" animBg="1" autoUpdateAnimBg="0"/>
      <p:bldP spid="185" grpId="0" animBg="1" autoUpdateAnimBg="0"/>
      <p:bldP spid="186" grpId="0" animBg="1" autoUpdateAnimBg="0"/>
      <p:bldP spid="187" grpId="0" animBg="1" autoUpdateAnimBg="0"/>
      <p:bldP spid="188" grpId="0" animBg="1" autoUpdateAnimBg="0"/>
      <p:bldP spid="189" grpId="0" animBg="1" autoUpdateAnimBg="0"/>
      <p:bldP spid="190" grpId="0" animBg="1" autoUpdateAnimBg="0"/>
      <p:bldP spid="191" grpId="0" animBg="1" autoUpdateAnimBg="0"/>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oice_D"/>
          <p:cNvSpPr/>
          <p:nvPr/>
        </p:nvSpPr>
        <p:spPr>
          <a:xfrm>
            <a:off x="9453424" y="3530954"/>
            <a:ext cx="2123855"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dirty="0" smtClean="0">
                <a:solidFill>
                  <a:schemeClr val="tx1"/>
                </a:solidFill>
              </a:rPr>
              <a:t>D. 360°</a:t>
            </a:r>
            <a:endParaRPr lang="en-US" sz="3200" dirty="0">
              <a:solidFill>
                <a:schemeClr val="tx1"/>
              </a:solidFill>
            </a:endParaRPr>
          </a:p>
        </p:txBody>
      </p:sp>
      <p:sp>
        <p:nvSpPr>
          <p:cNvPr id="5" name="Choice_C"/>
          <p:cNvSpPr/>
          <p:nvPr/>
        </p:nvSpPr>
        <p:spPr>
          <a:xfrm>
            <a:off x="6275876" y="3530954"/>
            <a:ext cx="2291003"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dirty="0" smtClean="0">
                <a:solidFill>
                  <a:schemeClr val="tx1"/>
                </a:solidFill>
              </a:rPr>
              <a:t>C. 180°</a:t>
            </a:r>
            <a:endParaRPr lang="en-US" sz="3200" dirty="0">
              <a:solidFill>
                <a:schemeClr val="tx1"/>
              </a:solidFill>
            </a:endParaRPr>
          </a:p>
        </p:txBody>
      </p:sp>
      <p:sp>
        <p:nvSpPr>
          <p:cNvPr id="7" name="Choice_B"/>
          <p:cNvSpPr/>
          <p:nvPr/>
        </p:nvSpPr>
        <p:spPr>
          <a:xfrm>
            <a:off x="3098330" y="3530954"/>
            <a:ext cx="2291002"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dirty="0" smtClean="0">
                <a:solidFill>
                  <a:schemeClr val="tx1"/>
                </a:solidFill>
              </a:rPr>
              <a:t>B. 270°</a:t>
            </a:r>
            <a:endParaRPr lang="en-US" sz="3200" dirty="0">
              <a:solidFill>
                <a:schemeClr val="tx1"/>
              </a:solidFill>
            </a:endParaRPr>
          </a:p>
        </p:txBody>
      </p:sp>
      <p:sp>
        <p:nvSpPr>
          <p:cNvPr id="4" name="Choice_A"/>
          <p:cNvSpPr/>
          <p:nvPr/>
        </p:nvSpPr>
        <p:spPr>
          <a:xfrm>
            <a:off x="297393" y="3530954"/>
            <a:ext cx="2074693"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dirty="0" smtClean="0">
                <a:solidFill>
                  <a:schemeClr val="tx1"/>
                </a:solidFill>
              </a:rPr>
              <a:t>A. 90°</a:t>
            </a:r>
            <a:endParaRPr lang="en-US" sz="3200" dirty="0">
              <a:solidFill>
                <a:schemeClr val="tx1"/>
              </a:solidFill>
            </a:endParaRPr>
          </a:p>
        </p:txBody>
      </p:sp>
      <p:sp>
        <p:nvSpPr>
          <p:cNvPr id="8" name="Question"/>
          <p:cNvSpPr/>
          <p:nvPr/>
        </p:nvSpPr>
        <p:spPr>
          <a:xfrm>
            <a:off x="297393" y="689348"/>
            <a:ext cx="11437202" cy="1378424"/>
          </a:xfrm>
          <a:prstGeom prst="hexagon">
            <a:avLst/>
          </a:prstGeom>
          <a:solidFill>
            <a:schemeClr val="accent1">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rtlCol="0" anchor="ctr">
            <a:noAutofit/>
          </a:bodyPr>
          <a:lstStyle/>
          <a:p>
            <a:r>
              <a:rPr lang="vi-VN" sz="4000" b="1" dirty="0" smtClean="0">
                <a:solidFill>
                  <a:srgbClr val="FF0000"/>
                </a:solidFill>
                <a:latin typeface="Times New Roman" panose="02020603050405020304" pitchFamily="18" charset="0"/>
                <a:cs typeface="Times New Roman" panose="02020603050405020304" pitchFamily="18" charset="0"/>
              </a:rPr>
              <a:t>Câu </a:t>
            </a:r>
            <a:r>
              <a:rPr lang="en-US" sz="4000" b="1" dirty="0" smtClean="0">
                <a:solidFill>
                  <a:srgbClr val="FF0000"/>
                </a:solidFill>
                <a:latin typeface="Times New Roman" panose="02020603050405020304" pitchFamily="18" charset="0"/>
                <a:cs typeface="Times New Roman" panose="02020603050405020304" pitchFamily="18" charset="0"/>
              </a:rPr>
              <a:t>3</a:t>
            </a:r>
            <a:r>
              <a:rPr lang="vi-VN" sz="4000" b="1" dirty="0" smtClean="0">
                <a:solidFill>
                  <a:srgbClr val="FF0000"/>
                </a:solidFill>
                <a:latin typeface="Times New Roman" panose="02020603050405020304" pitchFamily="18" charset="0"/>
                <a:cs typeface="Times New Roman" panose="02020603050405020304" pitchFamily="18" charset="0"/>
              </a:rPr>
              <a:t>: </a:t>
            </a:r>
            <a:r>
              <a:rPr lang="en-US" sz="4000" dirty="0">
                <a:solidFill>
                  <a:srgbClr val="FF0000"/>
                </a:solidFill>
                <a:latin typeface="Times New Roman" panose="02020603050405020304" pitchFamily="18" charset="0"/>
                <a:cs typeface="Times New Roman" panose="02020603050405020304" pitchFamily="18" charset="0"/>
              </a:rPr>
              <a:t>T</a:t>
            </a:r>
            <a:r>
              <a:rPr lang="vi-VN" sz="4000" dirty="0" smtClean="0">
                <a:solidFill>
                  <a:srgbClr val="FF0000"/>
                </a:solidFill>
                <a:latin typeface="Times New Roman" panose="02020603050405020304" pitchFamily="18" charset="0"/>
                <a:cs typeface="Times New Roman" panose="02020603050405020304" pitchFamily="18" charset="0"/>
              </a:rPr>
              <a:t>ổng ba góc </a:t>
            </a:r>
            <a:r>
              <a:rPr lang="en-US" sz="4000" dirty="0" err="1" smtClean="0">
                <a:solidFill>
                  <a:srgbClr val="FF0000"/>
                </a:solidFill>
                <a:latin typeface="Times New Roman" panose="02020603050405020304" pitchFamily="18" charset="0"/>
                <a:cs typeface="Times New Roman" panose="02020603050405020304" pitchFamily="18" charset="0"/>
              </a:rPr>
              <a:t>ngoài</a:t>
            </a:r>
            <a:r>
              <a:rPr lang="en-US" sz="4000" dirty="0" smtClean="0">
                <a:solidFill>
                  <a:srgbClr val="FF0000"/>
                </a:solidFill>
                <a:latin typeface="Times New Roman" panose="02020603050405020304" pitchFamily="18" charset="0"/>
                <a:cs typeface="Times New Roman" panose="02020603050405020304" pitchFamily="18" charset="0"/>
              </a:rPr>
              <a:t> </a:t>
            </a:r>
            <a:r>
              <a:rPr lang="vi-VN" sz="4000" dirty="0" smtClean="0">
                <a:solidFill>
                  <a:srgbClr val="FF0000"/>
                </a:solidFill>
                <a:latin typeface="Times New Roman" panose="02020603050405020304" pitchFamily="18" charset="0"/>
                <a:cs typeface="Times New Roman" panose="02020603050405020304" pitchFamily="18" charset="0"/>
              </a:rPr>
              <a:t>của một tam giác bằng:</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180" name="Rectangle: Rounded Corners 174">
            <a:extLst>
              <a:ext uri="{FF2B5EF4-FFF2-40B4-BE49-F238E27FC236}">
                <a16:creationId xmlns:a16="http://schemas.microsoft.com/office/drawing/2014/main" id="{52691D40-8C0E-4667-A610-1C54EA7D9EE2}"/>
              </a:ext>
            </a:extLst>
          </p:cNvPr>
          <p:cNvSpPr/>
          <p:nvPr/>
        </p:nvSpPr>
        <p:spPr>
          <a:xfrm>
            <a:off x="4987485" y="543859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10</a:t>
            </a:r>
          </a:p>
        </p:txBody>
      </p:sp>
      <p:sp>
        <p:nvSpPr>
          <p:cNvPr id="181" name="Rectangle: Rounded Corners 175">
            <a:extLst>
              <a:ext uri="{FF2B5EF4-FFF2-40B4-BE49-F238E27FC236}">
                <a16:creationId xmlns:a16="http://schemas.microsoft.com/office/drawing/2014/main" id="{93E9F58F-BEA1-46C8-883A-2E2D092369EB}"/>
              </a:ext>
            </a:extLst>
          </p:cNvPr>
          <p:cNvSpPr/>
          <p:nvPr/>
        </p:nvSpPr>
        <p:spPr>
          <a:xfrm>
            <a:off x="5001373" y="54483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09</a:t>
            </a:r>
          </a:p>
        </p:txBody>
      </p:sp>
      <p:sp>
        <p:nvSpPr>
          <p:cNvPr id="182" name="Rectangle: Rounded Corners 176">
            <a:extLst>
              <a:ext uri="{FF2B5EF4-FFF2-40B4-BE49-F238E27FC236}">
                <a16:creationId xmlns:a16="http://schemas.microsoft.com/office/drawing/2014/main" id="{23D056EC-DD40-48B3-8FE2-2B7113C71C14}"/>
              </a:ext>
            </a:extLst>
          </p:cNvPr>
          <p:cNvSpPr/>
          <p:nvPr/>
        </p:nvSpPr>
        <p:spPr>
          <a:xfrm>
            <a:off x="5047786" y="546785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08</a:t>
            </a:r>
          </a:p>
        </p:txBody>
      </p:sp>
      <p:sp>
        <p:nvSpPr>
          <p:cNvPr id="183" name="Rectangle: Rounded Corners 177">
            <a:extLst>
              <a:ext uri="{FF2B5EF4-FFF2-40B4-BE49-F238E27FC236}">
                <a16:creationId xmlns:a16="http://schemas.microsoft.com/office/drawing/2014/main" id="{90370E08-2678-4A2F-B297-15FB23DDD29B}"/>
              </a:ext>
            </a:extLst>
          </p:cNvPr>
          <p:cNvSpPr/>
          <p:nvPr/>
        </p:nvSpPr>
        <p:spPr>
          <a:xfrm>
            <a:off x="4999014" y="544834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07</a:t>
            </a:r>
          </a:p>
        </p:txBody>
      </p:sp>
      <p:sp>
        <p:nvSpPr>
          <p:cNvPr id="184" name="Rectangle: Rounded Corners 178">
            <a:extLst>
              <a:ext uri="{FF2B5EF4-FFF2-40B4-BE49-F238E27FC236}">
                <a16:creationId xmlns:a16="http://schemas.microsoft.com/office/drawing/2014/main" id="{68B8FE45-45C7-4981-AAA5-E349D81F3027}"/>
              </a:ext>
            </a:extLst>
          </p:cNvPr>
          <p:cNvSpPr/>
          <p:nvPr/>
        </p:nvSpPr>
        <p:spPr>
          <a:xfrm>
            <a:off x="4950844" y="542883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06</a:t>
            </a:r>
          </a:p>
        </p:txBody>
      </p:sp>
      <p:sp>
        <p:nvSpPr>
          <p:cNvPr id="185" name="Rectangle: Rounded Corners 179">
            <a:extLst>
              <a:ext uri="{FF2B5EF4-FFF2-40B4-BE49-F238E27FC236}">
                <a16:creationId xmlns:a16="http://schemas.microsoft.com/office/drawing/2014/main" id="{3F153729-FDBD-4EB4-AE34-FE8FDA2B9D22}"/>
              </a:ext>
            </a:extLst>
          </p:cNvPr>
          <p:cNvSpPr/>
          <p:nvPr/>
        </p:nvSpPr>
        <p:spPr>
          <a:xfrm>
            <a:off x="5004026" y="542883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05</a:t>
            </a:r>
          </a:p>
        </p:txBody>
      </p:sp>
      <p:sp>
        <p:nvSpPr>
          <p:cNvPr id="186" name="Rectangle: Rounded Corners 180">
            <a:extLst>
              <a:ext uri="{FF2B5EF4-FFF2-40B4-BE49-F238E27FC236}">
                <a16:creationId xmlns:a16="http://schemas.microsoft.com/office/drawing/2014/main" id="{C504947B-95BA-4E4E-806B-E6908ED53E70}"/>
              </a:ext>
            </a:extLst>
          </p:cNvPr>
          <p:cNvSpPr/>
          <p:nvPr/>
        </p:nvSpPr>
        <p:spPr>
          <a:xfrm>
            <a:off x="5040667" y="5438594"/>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04</a:t>
            </a:r>
          </a:p>
        </p:txBody>
      </p:sp>
      <p:sp>
        <p:nvSpPr>
          <p:cNvPr id="187" name="Rectangle: Rounded Corners 181">
            <a:extLst>
              <a:ext uri="{FF2B5EF4-FFF2-40B4-BE49-F238E27FC236}">
                <a16:creationId xmlns:a16="http://schemas.microsoft.com/office/drawing/2014/main" id="{FA2AE9AA-DF6C-4198-8070-BE28C33BC93B}"/>
              </a:ext>
            </a:extLst>
          </p:cNvPr>
          <p:cNvSpPr/>
          <p:nvPr/>
        </p:nvSpPr>
        <p:spPr>
          <a:xfrm>
            <a:off x="5015040" y="5448346"/>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03</a:t>
            </a:r>
          </a:p>
        </p:txBody>
      </p:sp>
      <p:sp>
        <p:nvSpPr>
          <p:cNvPr id="188" name="Rectangle: Rounded Corners 182">
            <a:extLst>
              <a:ext uri="{FF2B5EF4-FFF2-40B4-BE49-F238E27FC236}">
                <a16:creationId xmlns:a16="http://schemas.microsoft.com/office/drawing/2014/main" id="{5574E918-FCCF-4F5A-8338-F0195D48D322}"/>
              </a:ext>
            </a:extLst>
          </p:cNvPr>
          <p:cNvSpPr/>
          <p:nvPr/>
        </p:nvSpPr>
        <p:spPr>
          <a:xfrm>
            <a:off x="5012447" y="5428833"/>
            <a:ext cx="2212295"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02</a:t>
            </a:r>
          </a:p>
        </p:txBody>
      </p:sp>
      <p:sp>
        <p:nvSpPr>
          <p:cNvPr id="189" name="Rectangle: Rounded Corners 183">
            <a:extLst>
              <a:ext uri="{FF2B5EF4-FFF2-40B4-BE49-F238E27FC236}">
                <a16:creationId xmlns:a16="http://schemas.microsoft.com/office/drawing/2014/main" id="{84498586-260B-44AC-9119-279CD8106F7A}"/>
              </a:ext>
            </a:extLst>
          </p:cNvPr>
          <p:cNvSpPr/>
          <p:nvPr/>
        </p:nvSpPr>
        <p:spPr>
          <a:xfrm>
            <a:off x="5017633" y="5438592"/>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01</a:t>
            </a:r>
          </a:p>
        </p:txBody>
      </p:sp>
      <p:sp>
        <p:nvSpPr>
          <p:cNvPr id="190" name="Rectangle: Rounded Corners 184">
            <a:extLst>
              <a:ext uri="{FF2B5EF4-FFF2-40B4-BE49-F238E27FC236}">
                <a16:creationId xmlns:a16="http://schemas.microsoft.com/office/drawing/2014/main" id="{07059D34-D489-4C48-9C01-029A2E8240D4}"/>
              </a:ext>
            </a:extLst>
          </p:cNvPr>
          <p:cNvSpPr/>
          <p:nvPr/>
        </p:nvSpPr>
        <p:spPr>
          <a:xfrm>
            <a:off x="5027853" y="5448345"/>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00</a:t>
            </a:r>
          </a:p>
        </p:txBody>
      </p:sp>
      <p:sp>
        <p:nvSpPr>
          <p:cNvPr id="191" name="Rectangle: Rounded Corners 186">
            <a:extLst>
              <a:ext uri="{FF2B5EF4-FFF2-40B4-BE49-F238E27FC236}">
                <a16:creationId xmlns:a16="http://schemas.microsoft.com/office/drawing/2014/main" id="{09BD8570-F3EE-4550-91DC-3636FF64E440}"/>
              </a:ext>
            </a:extLst>
          </p:cNvPr>
          <p:cNvSpPr/>
          <p:nvPr/>
        </p:nvSpPr>
        <p:spPr>
          <a:xfrm>
            <a:off x="5004535" y="5438584"/>
            <a:ext cx="2339261"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HẾT GIỜ</a:t>
            </a:r>
          </a:p>
        </p:txBody>
      </p:sp>
      <p:sp>
        <p:nvSpPr>
          <p:cNvPr id="19" name="Choice_C"/>
          <p:cNvSpPr/>
          <p:nvPr/>
        </p:nvSpPr>
        <p:spPr>
          <a:xfrm>
            <a:off x="9453423" y="3530954"/>
            <a:ext cx="2123856" cy="1005840"/>
          </a:xfrm>
          <a:prstGeom prst="hexagon">
            <a:avLst/>
          </a:prstGeom>
          <a:solidFill>
            <a:srgbClr val="FF66FF"/>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dirty="0">
                <a:solidFill>
                  <a:schemeClr val="tx1"/>
                </a:solidFill>
              </a:rPr>
              <a:t>D. 360°</a:t>
            </a:r>
          </a:p>
        </p:txBody>
      </p:sp>
    </p:spTree>
    <p:extLst>
      <p:ext uri="{BB962C8B-B14F-4D97-AF65-F5344CB8AC3E}">
        <p14:creationId xmlns:p14="http://schemas.microsoft.com/office/powerpoint/2010/main" val="31043939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999"/>
                                          </p:stCondLst>
                                        </p:cTn>
                                        <p:tgtEl>
                                          <p:spTgt spid="180"/>
                                        </p:tgtEl>
                                        <p:attrNameLst>
                                          <p:attrName>style.visibility</p:attrName>
                                        </p:attrNameLst>
                                      </p:cBhvr>
                                      <p:to>
                                        <p:strVal val="visible"/>
                                      </p:to>
                                    </p:set>
                                  </p:childTnLst>
                                </p:cTn>
                              </p:par>
                            </p:childTnLst>
                          </p:cTn>
                        </p:par>
                        <p:par>
                          <p:cTn id="32" fill="hold">
                            <p:stCondLst>
                              <p:cond delay="1000"/>
                            </p:stCondLst>
                            <p:childTnLst>
                              <p:par>
                                <p:cTn id="33" presetID="1" presetClass="entr" presetSubtype="0" fill="hold" grpId="0" nodeType="afterEffect">
                                  <p:stCondLst>
                                    <p:cond delay="1000"/>
                                  </p:stCondLst>
                                  <p:childTnLst>
                                    <p:set>
                                      <p:cBhvr>
                                        <p:cTn id="34" dur="1" fill="hold">
                                          <p:stCondLst>
                                            <p:cond delay="9"/>
                                          </p:stCondLst>
                                        </p:cTn>
                                        <p:tgtEl>
                                          <p:spTgt spid="181"/>
                                        </p:tgtEl>
                                        <p:attrNameLst>
                                          <p:attrName>style.visibility</p:attrName>
                                        </p:attrNameLst>
                                      </p:cBhvr>
                                      <p:to>
                                        <p:strVal val="visible"/>
                                      </p:to>
                                    </p:set>
                                  </p:childTnLst>
                                </p:cTn>
                              </p:par>
                            </p:childTnLst>
                          </p:cTn>
                        </p:par>
                        <p:par>
                          <p:cTn id="35" fill="hold">
                            <p:stCondLst>
                              <p:cond delay="2010"/>
                            </p:stCondLst>
                            <p:childTnLst>
                              <p:par>
                                <p:cTn id="36" presetID="1" presetClass="entr" presetSubtype="0" fill="hold" grpId="0" nodeType="afterEffect">
                                  <p:stCondLst>
                                    <p:cond delay="1000"/>
                                  </p:stCondLst>
                                  <p:childTnLst>
                                    <p:set>
                                      <p:cBhvr>
                                        <p:cTn id="37" dur="1" fill="hold">
                                          <p:stCondLst>
                                            <p:cond delay="9"/>
                                          </p:stCondLst>
                                        </p:cTn>
                                        <p:tgtEl>
                                          <p:spTgt spid="182"/>
                                        </p:tgtEl>
                                        <p:attrNameLst>
                                          <p:attrName>style.visibility</p:attrName>
                                        </p:attrNameLst>
                                      </p:cBhvr>
                                      <p:to>
                                        <p:strVal val="visible"/>
                                      </p:to>
                                    </p:set>
                                  </p:childTnLst>
                                </p:cTn>
                              </p:par>
                            </p:childTnLst>
                          </p:cTn>
                        </p:par>
                        <p:par>
                          <p:cTn id="38" fill="hold">
                            <p:stCondLst>
                              <p:cond delay="3020"/>
                            </p:stCondLst>
                            <p:childTnLst>
                              <p:par>
                                <p:cTn id="39" presetID="1" presetClass="entr" presetSubtype="0" fill="hold" grpId="0" nodeType="afterEffect">
                                  <p:stCondLst>
                                    <p:cond delay="1000"/>
                                  </p:stCondLst>
                                  <p:childTnLst>
                                    <p:set>
                                      <p:cBhvr>
                                        <p:cTn id="40" dur="1" fill="hold">
                                          <p:stCondLst>
                                            <p:cond delay="9"/>
                                          </p:stCondLst>
                                        </p:cTn>
                                        <p:tgtEl>
                                          <p:spTgt spid="183"/>
                                        </p:tgtEl>
                                        <p:attrNameLst>
                                          <p:attrName>style.visibility</p:attrName>
                                        </p:attrNameLst>
                                      </p:cBhvr>
                                      <p:to>
                                        <p:strVal val="visible"/>
                                      </p:to>
                                    </p:set>
                                  </p:childTnLst>
                                </p:cTn>
                              </p:par>
                            </p:childTnLst>
                          </p:cTn>
                        </p:par>
                        <p:par>
                          <p:cTn id="41" fill="hold">
                            <p:stCondLst>
                              <p:cond delay="4030"/>
                            </p:stCondLst>
                            <p:childTnLst>
                              <p:par>
                                <p:cTn id="42" presetID="1" presetClass="entr" presetSubtype="0" fill="hold" grpId="0" nodeType="afterEffect">
                                  <p:stCondLst>
                                    <p:cond delay="1000"/>
                                  </p:stCondLst>
                                  <p:childTnLst>
                                    <p:set>
                                      <p:cBhvr>
                                        <p:cTn id="43" dur="1" fill="hold">
                                          <p:stCondLst>
                                            <p:cond delay="9"/>
                                          </p:stCondLst>
                                        </p:cTn>
                                        <p:tgtEl>
                                          <p:spTgt spid="184"/>
                                        </p:tgtEl>
                                        <p:attrNameLst>
                                          <p:attrName>style.visibility</p:attrName>
                                        </p:attrNameLst>
                                      </p:cBhvr>
                                      <p:to>
                                        <p:strVal val="visible"/>
                                      </p:to>
                                    </p:set>
                                  </p:childTnLst>
                                </p:cTn>
                              </p:par>
                            </p:childTnLst>
                          </p:cTn>
                        </p:par>
                        <p:par>
                          <p:cTn id="44" fill="hold">
                            <p:stCondLst>
                              <p:cond delay="5040"/>
                            </p:stCondLst>
                            <p:childTnLst>
                              <p:par>
                                <p:cTn id="45" presetID="1" presetClass="entr" presetSubtype="0" fill="hold" grpId="0" nodeType="afterEffect">
                                  <p:stCondLst>
                                    <p:cond delay="1000"/>
                                  </p:stCondLst>
                                  <p:childTnLst>
                                    <p:set>
                                      <p:cBhvr>
                                        <p:cTn id="46" dur="1" fill="hold">
                                          <p:stCondLst>
                                            <p:cond delay="9"/>
                                          </p:stCondLst>
                                        </p:cTn>
                                        <p:tgtEl>
                                          <p:spTgt spid="185"/>
                                        </p:tgtEl>
                                        <p:attrNameLst>
                                          <p:attrName>style.visibility</p:attrName>
                                        </p:attrNameLst>
                                      </p:cBhvr>
                                      <p:to>
                                        <p:strVal val="visible"/>
                                      </p:to>
                                    </p:set>
                                  </p:childTnLst>
                                </p:cTn>
                              </p:par>
                            </p:childTnLst>
                          </p:cTn>
                        </p:par>
                        <p:par>
                          <p:cTn id="47" fill="hold">
                            <p:stCondLst>
                              <p:cond delay="6050"/>
                            </p:stCondLst>
                            <p:childTnLst>
                              <p:par>
                                <p:cTn id="48" presetID="1" presetClass="entr" presetSubtype="0" fill="hold" grpId="0" nodeType="afterEffect">
                                  <p:stCondLst>
                                    <p:cond delay="1000"/>
                                  </p:stCondLst>
                                  <p:childTnLst>
                                    <p:set>
                                      <p:cBhvr>
                                        <p:cTn id="49" dur="1" fill="hold">
                                          <p:stCondLst>
                                            <p:cond delay="9"/>
                                          </p:stCondLst>
                                        </p:cTn>
                                        <p:tgtEl>
                                          <p:spTgt spid="186"/>
                                        </p:tgtEl>
                                        <p:attrNameLst>
                                          <p:attrName>style.visibility</p:attrName>
                                        </p:attrNameLst>
                                      </p:cBhvr>
                                      <p:to>
                                        <p:strVal val="visible"/>
                                      </p:to>
                                    </p:set>
                                  </p:childTnLst>
                                </p:cTn>
                              </p:par>
                            </p:childTnLst>
                          </p:cTn>
                        </p:par>
                        <p:par>
                          <p:cTn id="50" fill="hold">
                            <p:stCondLst>
                              <p:cond delay="7060"/>
                            </p:stCondLst>
                            <p:childTnLst>
                              <p:par>
                                <p:cTn id="51" presetID="1" presetClass="entr" presetSubtype="0" fill="hold" grpId="0" nodeType="afterEffect">
                                  <p:stCondLst>
                                    <p:cond delay="1000"/>
                                  </p:stCondLst>
                                  <p:childTnLst>
                                    <p:set>
                                      <p:cBhvr>
                                        <p:cTn id="52" dur="1" fill="hold">
                                          <p:stCondLst>
                                            <p:cond delay="9"/>
                                          </p:stCondLst>
                                        </p:cTn>
                                        <p:tgtEl>
                                          <p:spTgt spid="187"/>
                                        </p:tgtEl>
                                        <p:attrNameLst>
                                          <p:attrName>style.visibility</p:attrName>
                                        </p:attrNameLst>
                                      </p:cBhvr>
                                      <p:to>
                                        <p:strVal val="visible"/>
                                      </p:to>
                                    </p:set>
                                  </p:childTnLst>
                                </p:cTn>
                              </p:par>
                            </p:childTnLst>
                          </p:cTn>
                        </p:par>
                        <p:par>
                          <p:cTn id="53" fill="hold">
                            <p:stCondLst>
                              <p:cond delay="8070"/>
                            </p:stCondLst>
                            <p:childTnLst>
                              <p:par>
                                <p:cTn id="54" presetID="1" presetClass="entr" presetSubtype="0" fill="hold" grpId="0" nodeType="afterEffect">
                                  <p:stCondLst>
                                    <p:cond delay="1000"/>
                                  </p:stCondLst>
                                  <p:childTnLst>
                                    <p:set>
                                      <p:cBhvr>
                                        <p:cTn id="55" dur="1" fill="hold">
                                          <p:stCondLst>
                                            <p:cond delay="9"/>
                                          </p:stCondLst>
                                        </p:cTn>
                                        <p:tgtEl>
                                          <p:spTgt spid="188"/>
                                        </p:tgtEl>
                                        <p:attrNameLst>
                                          <p:attrName>style.visibility</p:attrName>
                                        </p:attrNameLst>
                                      </p:cBhvr>
                                      <p:to>
                                        <p:strVal val="visible"/>
                                      </p:to>
                                    </p:set>
                                  </p:childTnLst>
                                </p:cTn>
                              </p:par>
                            </p:childTnLst>
                          </p:cTn>
                        </p:par>
                        <p:par>
                          <p:cTn id="56" fill="hold">
                            <p:stCondLst>
                              <p:cond delay="9080"/>
                            </p:stCondLst>
                            <p:childTnLst>
                              <p:par>
                                <p:cTn id="57" presetID="1" presetClass="entr" presetSubtype="0" fill="hold" grpId="0" nodeType="afterEffect">
                                  <p:stCondLst>
                                    <p:cond delay="1000"/>
                                  </p:stCondLst>
                                  <p:childTnLst>
                                    <p:set>
                                      <p:cBhvr>
                                        <p:cTn id="58" dur="1" fill="hold">
                                          <p:stCondLst>
                                            <p:cond delay="499"/>
                                          </p:stCondLst>
                                        </p:cTn>
                                        <p:tgtEl>
                                          <p:spTgt spid="189"/>
                                        </p:tgtEl>
                                        <p:attrNameLst>
                                          <p:attrName>style.visibility</p:attrName>
                                        </p:attrNameLst>
                                      </p:cBhvr>
                                      <p:to>
                                        <p:strVal val="visible"/>
                                      </p:to>
                                    </p:set>
                                  </p:childTnLst>
                                </p:cTn>
                              </p:par>
                            </p:childTnLst>
                          </p:cTn>
                        </p:par>
                        <p:par>
                          <p:cTn id="59" fill="hold">
                            <p:stCondLst>
                              <p:cond delay="10580"/>
                            </p:stCondLst>
                            <p:childTnLst>
                              <p:par>
                                <p:cTn id="60" presetID="1" presetClass="entr" presetSubtype="0" fill="hold" grpId="0" nodeType="afterEffect">
                                  <p:stCondLst>
                                    <p:cond delay="1000"/>
                                  </p:stCondLst>
                                  <p:childTnLst>
                                    <p:set>
                                      <p:cBhvr>
                                        <p:cTn id="61" dur="1" fill="hold">
                                          <p:stCondLst>
                                            <p:cond delay="9"/>
                                          </p:stCondLst>
                                        </p:cTn>
                                        <p:tgtEl>
                                          <p:spTgt spid="190"/>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par>
                          <p:cTn id="62" fill="hold">
                            <p:stCondLst>
                              <p:cond delay="11590"/>
                            </p:stCondLst>
                            <p:childTnLst>
                              <p:par>
                                <p:cTn id="63" presetID="1" presetClass="entr" presetSubtype="0" fill="hold" grpId="0" nodeType="afterEffect">
                                  <p:stCondLst>
                                    <p:cond delay="1000"/>
                                  </p:stCondLst>
                                  <p:childTnLst>
                                    <p:set>
                                      <p:cBhvr>
                                        <p:cTn id="64" dur="1" fill="hold">
                                          <p:stCondLst>
                                            <p:cond delay="9"/>
                                          </p:stCondLst>
                                        </p:cTn>
                                        <p:tgtEl>
                                          <p:spTgt spid="191"/>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alarm clock.wav"/>
                                        </p:tgtEl>
                                      </p:cMediaNode>
                                    </p:audio>
                                  </p:sub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9"/>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4" grpId="0" animBg="1"/>
      <p:bldP spid="8" grpId="0" animBg="1" autoUpdateAnimBg="0"/>
      <p:bldP spid="180" grpId="0" animBg="1" autoUpdateAnimBg="0"/>
      <p:bldP spid="181" grpId="0" animBg="1" autoUpdateAnimBg="0"/>
      <p:bldP spid="182" grpId="0" animBg="1" autoUpdateAnimBg="0"/>
      <p:bldP spid="183" grpId="0" animBg="1" autoUpdateAnimBg="0"/>
      <p:bldP spid="184" grpId="0" animBg="1" autoUpdateAnimBg="0"/>
      <p:bldP spid="185" grpId="0" animBg="1" autoUpdateAnimBg="0"/>
      <p:bldP spid="186" grpId="0" animBg="1" autoUpdateAnimBg="0"/>
      <p:bldP spid="187" grpId="0" animBg="1" autoUpdateAnimBg="0"/>
      <p:bldP spid="188" grpId="0" animBg="1" autoUpdateAnimBg="0"/>
      <p:bldP spid="189" grpId="0" animBg="1" autoUpdateAnimBg="0"/>
      <p:bldP spid="190" grpId="0" animBg="1" autoUpdateAnimBg="0"/>
      <p:bldP spid="191"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6" name="Choice_D"/>
          <p:cNvSpPr/>
          <p:nvPr/>
        </p:nvSpPr>
        <p:spPr>
          <a:xfrm>
            <a:off x="1083973" y="4778114"/>
            <a:ext cx="10105136" cy="1005840"/>
          </a:xfrm>
          <a:prstGeom prst="hexagon">
            <a:avLst/>
          </a:prstGeom>
          <a:solidFill>
            <a:schemeClr val="accent2">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r>
              <a:rPr lang="en-US" sz="3200" dirty="0" err="1" smtClean="0">
                <a:solidFill>
                  <a:schemeClr val="tx1"/>
                </a:solidFill>
              </a:rPr>
              <a:t>D.Góc</a:t>
            </a:r>
            <a:r>
              <a:rPr lang="en-US" sz="3200" dirty="0" smtClean="0">
                <a:solidFill>
                  <a:schemeClr val="tx1"/>
                </a:solidFill>
              </a:rPr>
              <a:t> </a:t>
            </a:r>
            <a:r>
              <a:rPr lang="en-US" sz="3200" dirty="0" err="1">
                <a:solidFill>
                  <a:schemeClr val="tx1"/>
                </a:solidFill>
              </a:rPr>
              <a:t>kề</a:t>
            </a:r>
            <a:r>
              <a:rPr lang="en-US" sz="3200" dirty="0">
                <a:solidFill>
                  <a:schemeClr val="tx1"/>
                </a:solidFill>
              </a:rPr>
              <a:t> </a:t>
            </a:r>
            <a:r>
              <a:rPr lang="en-US" sz="3200" dirty="0" err="1">
                <a:solidFill>
                  <a:schemeClr val="tx1"/>
                </a:solidFill>
              </a:rPr>
              <a:t>bù</a:t>
            </a:r>
            <a:r>
              <a:rPr lang="en-US" sz="3200" dirty="0">
                <a:solidFill>
                  <a:schemeClr val="tx1"/>
                </a:solidFill>
              </a:rPr>
              <a:t> </a:t>
            </a:r>
            <a:r>
              <a:rPr lang="en-US" sz="3200" dirty="0" err="1">
                <a:solidFill>
                  <a:schemeClr val="tx1"/>
                </a:solidFill>
              </a:rPr>
              <a:t>với</a:t>
            </a:r>
            <a:r>
              <a:rPr lang="en-US" sz="3200" dirty="0">
                <a:solidFill>
                  <a:schemeClr val="tx1"/>
                </a:solidFill>
              </a:rPr>
              <a:t> </a:t>
            </a:r>
            <a:r>
              <a:rPr lang="en-US" sz="3200" dirty="0" err="1">
                <a:solidFill>
                  <a:schemeClr val="tx1"/>
                </a:solidFill>
              </a:rPr>
              <a:t>một</a:t>
            </a:r>
            <a:r>
              <a:rPr lang="en-US" sz="3200" dirty="0">
                <a:solidFill>
                  <a:schemeClr val="tx1"/>
                </a:solidFill>
              </a:rPr>
              <a:t> </a:t>
            </a:r>
            <a:r>
              <a:rPr lang="en-US" sz="3200" dirty="0" err="1">
                <a:solidFill>
                  <a:schemeClr val="tx1"/>
                </a:solidFill>
              </a:rPr>
              <a:t>góc</a:t>
            </a:r>
            <a:r>
              <a:rPr lang="en-US" sz="3200" dirty="0">
                <a:solidFill>
                  <a:schemeClr val="tx1"/>
                </a:solidFill>
              </a:rPr>
              <a:t> </a:t>
            </a:r>
            <a:r>
              <a:rPr lang="en-US" sz="3200" dirty="0" err="1">
                <a:solidFill>
                  <a:schemeClr val="tx1"/>
                </a:solidFill>
              </a:rPr>
              <a:t>trong</a:t>
            </a:r>
            <a:r>
              <a:rPr lang="en-US" sz="3200" dirty="0">
                <a:solidFill>
                  <a:schemeClr val="tx1"/>
                </a:solidFill>
              </a:rPr>
              <a:t> của tam </a:t>
            </a:r>
            <a:r>
              <a:rPr lang="en-US" sz="3200" dirty="0" err="1">
                <a:solidFill>
                  <a:schemeClr val="tx1"/>
                </a:solidFill>
              </a:rPr>
              <a:t>giác</a:t>
            </a:r>
            <a:r>
              <a:rPr lang="en-US" sz="3200" dirty="0">
                <a:solidFill>
                  <a:schemeClr val="tx1"/>
                </a:solidFill>
              </a:rPr>
              <a:t>.</a:t>
            </a:r>
          </a:p>
        </p:txBody>
      </p:sp>
      <p:sp>
        <p:nvSpPr>
          <p:cNvPr id="5" name="Choice_C"/>
          <p:cNvSpPr/>
          <p:nvPr/>
        </p:nvSpPr>
        <p:spPr>
          <a:xfrm>
            <a:off x="1083973" y="3743580"/>
            <a:ext cx="10105136" cy="1005840"/>
          </a:xfrm>
          <a:prstGeom prst="hexagon">
            <a:avLst/>
          </a:prstGeom>
          <a:solidFill>
            <a:schemeClr val="accent2">
              <a:lumMod val="60000"/>
              <a:lumOff val="4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dirty="0" smtClean="0">
                <a:solidFill>
                  <a:schemeClr val="tx1"/>
                </a:solidFill>
              </a:rPr>
              <a:t>C. </a:t>
            </a:r>
            <a:r>
              <a:rPr lang="en-US" sz="3200" dirty="0" err="1">
                <a:solidFill>
                  <a:schemeClr val="tx1"/>
                </a:solidFill>
              </a:rPr>
              <a:t>Góc</a:t>
            </a:r>
            <a:r>
              <a:rPr lang="en-US" sz="3200" dirty="0">
                <a:solidFill>
                  <a:schemeClr val="tx1"/>
                </a:solidFill>
              </a:rPr>
              <a:t> </a:t>
            </a:r>
            <a:r>
              <a:rPr lang="en-US" sz="3200" dirty="0" err="1">
                <a:solidFill>
                  <a:schemeClr val="tx1"/>
                </a:solidFill>
              </a:rPr>
              <a:t>kề</a:t>
            </a:r>
            <a:r>
              <a:rPr lang="en-US" sz="3200" dirty="0">
                <a:solidFill>
                  <a:schemeClr val="tx1"/>
                </a:solidFill>
              </a:rPr>
              <a:t> </a:t>
            </a:r>
            <a:r>
              <a:rPr lang="en-US" sz="3200" dirty="0" err="1">
                <a:solidFill>
                  <a:schemeClr val="tx1"/>
                </a:solidFill>
              </a:rPr>
              <a:t>với</a:t>
            </a:r>
            <a:r>
              <a:rPr lang="en-US" sz="3200" dirty="0">
                <a:solidFill>
                  <a:schemeClr val="tx1"/>
                </a:solidFill>
              </a:rPr>
              <a:t> </a:t>
            </a:r>
            <a:r>
              <a:rPr lang="en-US" sz="3200" dirty="0" err="1">
                <a:solidFill>
                  <a:schemeClr val="tx1"/>
                </a:solidFill>
              </a:rPr>
              <a:t>một</a:t>
            </a:r>
            <a:r>
              <a:rPr lang="en-US" sz="3200" dirty="0">
                <a:solidFill>
                  <a:schemeClr val="tx1"/>
                </a:solidFill>
              </a:rPr>
              <a:t> </a:t>
            </a:r>
            <a:r>
              <a:rPr lang="en-US" sz="3200" dirty="0" err="1">
                <a:solidFill>
                  <a:schemeClr val="tx1"/>
                </a:solidFill>
              </a:rPr>
              <a:t>góc</a:t>
            </a:r>
            <a:r>
              <a:rPr lang="en-US" sz="3200" dirty="0">
                <a:solidFill>
                  <a:schemeClr val="tx1"/>
                </a:solidFill>
              </a:rPr>
              <a:t> của tam </a:t>
            </a:r>
            <a:r>
              <a:rPr lang="en-US" sz="3200" dirty="0" err="1">
                <a:solidFill>
                  <a:schemeClr val="tx1"/>
                </a:solidFill>
              </a:rPr>
              <a:t>giác</a:t>
            </a:r>
            <a:r>
              <a:rPr lang="en-US" sz="3200" dirty="0">
                <a:solidFill>
                  <a:schemeClr val="tx1"/>
                </a:solidFill>
              </a:rPr>
              <a:t>.</a:t>
            </a:r>
          </a:p>
        </p:txBody>
      </p:sp>
      <p:sp>
        <p:nvSpPr>
          <p:cNvPr id="7" name="Choice_B"/>
          <p:cNvSpPr/>
          <p:nvPr/>
        </p:nvSpPr>
        <p:spPr>
          <a:xfrm>
            <a:off x="1083973" y="2737740"/>
            <a:ext cx="10105136" cy="1005840"/>
          </a:xfrm>
          <a:prstGeom prst="hexagon">
            <a:avLst/>
          </a:prstGeom>
          <a:solidFill>
            <a:schemeClr val="accent2">
              <a:lumMod val="40000"/>
              <a:lumOff val="60000"/>
            </a:schemeClr>
          </a:solidFill>
          <a:ln/>
        </p:spPr>
        <p:style>
          <a:lnRef idx="3">
            <a:schemeClr val="lt1"/>
          </a:lnRef>
          <a:fillRef idx="1">
            <a:schemeClr val="accent1"/>
          </a:fillRef>
          <a:effectRef idx="1">
            <a:schemeClr val="accent1"/>
          </a:effectRef>
          <a:fontRef idx="minor">
            <a:schemeClr val="lt1"/>
          </a:fontRef>
        </p:style>
        <p:txBody>
          <a:bodyPr rtlCol="0" anchor="ctr"/>
          <a:lstStyle/>
          <a:p>
            <a:r>
              <a:rPr lang="en-US" sz="3200" dirty="0" smtClean="0">
                <a:solidFill>
                  <a:schemeClr val="tx1"/>
                </a:solidFill>
              </a:rPr>
              <a:t>B. </a:t>
            </a:r>
            <a:r>
              <a:rPr lang="en-US" sz="3200" dirty="0" err="1">
                <a:solidFill>
                  <a:schemeClr val="tx1"/>
                </a:solidFill>
              </a:rPr>
              <a:t>Góc</a:t>
            </a:r>
            <a:r>
              <a:rPr lang="en-US" sz="3200" dirty="0">
                <a:solidFill>
                  <a:schemeClr val="tx1"/>
                </a:solidFill>
              </a:rPr>
              <a:t> </a:t>
            </a:r>
            <a:r>
              <a:rPr lang="en-US" sz="3200" dirty="0" err="1">
                <a:solidFill>
                  <a:schemeClr val="tx1"/>
                </a:solidFill>
              </a:rPr>
              <a:t>phụ</a:t>
            </a:r>
            <a:r>
              <a:rPr lang="en-US" sz="3200" dirty="0">
                <a:solidFill>
                  <a:schemeClr val="tx1"/>
                </a:solidFill>
              </a:rPr>
              <a:t> </a:t>
            </a:r>
            <a:r>
              <a:rPr lang="en-US" sz="3200" dirty="0" err="1">
                <a:solidFill>
                  <a:schemeClr val="tx1"/>
                </a:solidFill>
              </a:rPr>
              <a:t>với</a:t>
            </a:r>
            <a:r>
              <a:rPr lang="en-US" sz="3200" dirty="0">
                <a:solidFill>
                  <a:schemeClr val="tx1"/>
                </a:solidFill>
              </a:rPr>
              <a:t> </a:t>
            </a:r>
            <a:r>
              <a:rPr lang="en-US" sz="3200" dirty="0" err="1">
                <a:solidFill>
                  <a:schemeClr val="tx1"/>
                </a:solidFill>
              </a:rPr>
              <a:t>một</a:t>
            </a:r>
            <a:r>
              <a:rPr lang="en-US" sz="3200" dirty="0">
                <a:solidFill>
                  <a:schemeClr val="tx1"/>
                </a:solidFill>
              </a:rPr>
              <a:t> </a:t>
            </a:r>
            <a:r>
              <a:rPr lang="en-US" sz="3200" dirty="0" err="1">
                <a:solidFill>
                  <a:schemeClr val="tx1"/>
                </a:solidFill>
              </a:rPr>
              <a:t>góc</a:t>
            </a:r>
            <a:r>
              <a:rPr lang="en-US" sz="3200" dirty="0">
                <a:solidFill>
                  <a:schemeClr val="tx1"/>
                </a:solidFill>
              </a:rPr>
              <a:t> </a:t>
            </a:r>
            <a:r>
              <a:rPr lang="en-US" sz="3200" dirty="0" err="1">
                <a:solidFill>
                  <a:schemeClr val="tx1"/>
                </a:solidFill>
              </a:rPr>
              <a:t>trong</a:t>
            </a:r>
            <a:r>
              <a:rPr lang="en-US" sz="3200" dirty="0">
                <a:solidFill>
                  <a:schemeClr val="tx1"/>
                </a:solidFill>
              </a:rPr>
              <a:t> của tam </a:t>
            </a:r>
            <a:r>
              <a:rPr lang="en-US" sz="3200" dirty="0" err="1">
                <a:solidFill>
                  <a:schemeClr val="tx1"/>
                </a:solidFill>
              </a:rPr>
              <a:t>giác</a:t>
            </a:r>
            <a:r>
              <a:rPr lang="en-US" sz="3200" dirty="0">
                <a:solidFill>
                  <a:schemeClr val="tx1"/>
                </a:solidFill>
              </a:rPr>
              <a:t>.</a:t>
            </a:r>
          </a:p>
        </p:txBody>
      </p:sp>
      <p:sp>
        <p:nvSpPr>
          <p:cNvPr id="4" name="Choice_A"/>
          <p:cNvSpPr/>
          <p:nvPr/>
        </p:nvSpPr>
        <p:spPr>
          <a:xfrm>
            <a:off x="1083973" y="1754248"/>
            <a:ext cx="10105136" cy="1005840"/>
          </a:xfrm>
          <a:prstGeom prst="hexagon">
            <a:avLst/>
          </a:prstGeom>
          <a:solidFill>
            <a:schemeClr val="accent2">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r>
              <a:rPr lang="en-US" sz="3200" dirty="0" smtClean="0">
                <a:solidFill>
                  <a:schemeClr val="tx1"/>
                </a:solidFill>
              </a:rPr>
              <a:t>A. </a:t>
            </a:r>
            <a:r>
              <a:rPr lang="en-US" sz="3200" dirty="0" err="1">
                <a:solidFill>
                  <a:schemeClr val="tx1"/>
                </a:solidFill>
              </a:rPr>
              <a:t>Góc</a:t>
            </a:r>
            <a:r>
              <a:rPr lang="en-US" sz="3200" dirty="0">
                <a:solidFill>
                  <a:schemeClr val="tx1"/>
                </a:solidFill>
              </a:rPr>
              <a:t> </a:t>
            </a:r>
            <a:r>
              <a:rPr lang="en-US" sz="3200" dirty="0" err="1">
                <a:solidFill>
                  <a:schemeClr val="tx1"/>
                </a:solidFill>
              </a:rPr>
              <a:t>bù</a:t>
            </a:r>
            <a:r>
              <a:rPr lang="en-US" sz="3200" dirty="0">
                <a:solidFill>
                  <a:schemeClr val="tx1"/>
                </a:solidFill>
              </a:rPr>
              <a:t> </a:t>
            </a:r>
            <a:r>
              <a:rPr lang="en-US" sz="3200" dirty="0" err="1">
                <a:solidFill>
                  <a:schemeClr val="tx1"/>
                </a:solidFill>
              </a:rPr>
              <a:t>với</a:t>
            </a:r>
            <a:r>
              <a:rPr lang="en-US" sz="3200" dirty="0">
                <a:solidFill>
                  <a:schemeClr val="tx1"/>
                </a:solidFill>
              </a:rPr>
              <a:t> </a:t>
            </a:r>
            <a:r>
              <a:rPr lang="en-US" sz="3200" dirty="0" err="1">
                <a:solidFill>
                  <a:schemeClr val="tx1"/>
                </a:solidFill>
              </a:rPr>
              <a:t>một</a:t>
            </a:r>
            <a:r>
              <a:rPr lang="en-US" sz="3200" dirty="0">
                <a:solidFill>
                  <a:schemeClr val="tx1"/>
                </a:solidFill>
              </a:rPr>
              <a:t> </a:t>
            </a:r>
            <a:r>
              <a:rPr lang="en-US" sz="3200" dirty="0" err="1">
                <a:solidFill>
                  <a:schemeClr val="tx1"/>
                </a:solidFill>
              </a:rPr>
              <a:t>góc</a:t>
            </a:r>
            <a:r>
              <a:rPr lang="en-US" sz="3200" dirty="0">
                <a:solidFill>
                  <a:schemeClr val="tx1"/>
                </a:solidFill>
              </a:rPr>
              <a:t> của tam </a:t>
            </a:r>
            <a:r>
              <a:rPr lang="en-US" sz="3200" dirty="0" err="1">
                <a:solidFill>
                  <a:schemeClr val="tx1"/>
                </a:solidFill>
              </a:rPr>
              <a:t>giác</a:t>
            </a:r>
            <a:r>
              <a:rPr lang="en-US" sz="3200" dirty="0">
                <a:solidFill>
                  <a:schemeClr val="tx1"/>
                </a:solidFill>
              </a:rPr>
              <a:t>.</a:t>
            </a:r>
          </a:p>
        </p:txBody>
      </p:sp>
      <p:sp>
        <p:nvSpPr>
          <p:cNvPr id="8" name="Question"/>
          <p:cNvSpPr/>
          <p:nvPr/>
        </p:nvSpPr>
        <p:spPr>
          <a:xfrm>
            <a:off x="278287" y="209409"/>
            <a:ext cx="11437202" cy="1378424"/>
          </a:xfrm>
          <a:prstGeom prst="hexagon">
            <a:avLst/>
          </a:prstGeom>
          <a:solidFill>
            <a:schemeClr val="tx2"/>
          </a:solidFill>
          <a:ln/>
        </p:spPr>
        <p:style>
          <a:lnRef idx="3">
            <a:schemeClr val="lt1"/>
          </a:lnRef>
          <a:fillRef idx="1">
            <a:schemeClr val="accent4"/>
          </a:fillRef>
          <a:effectRef idx="1">
            <a:schemeClr val="accent4"/>
          </a:effectRef>
          <a:fontRef idx="minor">
            <a:schemeClr val="lt1"/>
          </a:fontRef>
        </p:style>
        <p:txBody>
          <a:bodyPr rtlCol="0" anchor="ctr">
            <a:normAutofit/>
          </a:bodyPr>
          <a:lstStyle/>
          <a:p>
            <a:r>
              <a:rPr lang="vi-VN" sz="4000" b="1" dirty="0">
                <a:solidFill>
                  <a:schemeClr val="bg1"/>
                </a:solidFill>
                <a:latin typeface="Times New Roman" panose="02020603050405020304" pitchFamily="18" charset="0"/>
                <a:cs typeface="Times New Roman" panose="02020603050405020304" pitchFamily="18" charset="0"/>
              </a:rPr>
              <a:t>Câu 4: </a:t>
            </a:r>
            <a:r>
              <a:rPr lang="vi-VN" sz="4000" dirty="0" smtClean="0">
                <a:solidFill>
                  <a:schemeClr val="bg1"/>
                </a:solidFill>
                <a:latin typeface="Times New Roman" panose="02020603050405020304" pitchFamily="18" charset="0"/>
                <a:cs typeface="Times New Roman" panose="02020603050405020304" pitchFamily="18" charset="0"/>
              </a:rPr>
              <a:t>Góc </a:t>
            </a:r>
            <a:r>
              <a:rPr lang="vi-VN" sz="4000" dirty="0">
                <a:solidFill>
                  <a:schemeClr val="bg1"/>
                </a:solidFill>
                <a:latin typeface="Times New Roman" panose="02020603050405020304" pitchFamily="18" charset="0"/>
                <a:cs typeface="Times New Roman" panose="02020603050405020304" pitchFamily="18" charset="0"/>
              </a:rPr>
              <a:t>ngoài của tam giác là:</a:t>
            </a:r>
            <a:endParaRPr lang="en-US" sz="4000" dirty="0">
              <a:solidFill>
                <a:schemeClr val="bg1"/>
              </a:solidFill>
              <a:latin typeface="Times New Roman" panose="02020603050405020304" pitchFamily="18" charset="0"/>
              <a:cs typeface="Times New Roman" panose="02020603050405020304" pitchFamily="18" charset="0"/>
            </a:endParaRPr>
          </a:p>
        </p:txBody>
      </p:sp>
      <p:sp>
        <p:nvSpPr>
          <p:cNvPr id="180" name="Rectangle: Rounded Corners 174">
            <a:extLst>
              <a:ext uri="{FF2B5EF4-FFF2-40B4-BE49-F238E27FC236}">
                <a16:creationId xmlns:a16="http://schemas.microsoft.com/office/drawing/2014/main" id="{52691D40-8C0E-4667-A610-1C54EA7D9EE2}"/>
              </a:ext>
            </a:extLst>
          </p:cNvPr>
          <p:cNvSpPr/>
          <p:nvPr/>
        </p:nvSpPr>
        <p:spPr>
          <a:xfrm>
            <a:off x="9539694" y="6065743"/>
            <a:ext cx="2292627" cy="70446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10</a:t>
            </a:r>
          </a:p>
        </p:txBody>
      </p:sp>
      <p:sp>
        <p:nvSpPr>
          <p:cNvPr id="181" name="Rectangle: Rounded Corners 175">
            <a:extLst>
              <a:ext uri="{FF2B5EF4-FFF2-40B4-BE49-F238E27FC236}">
                <a16:creationId xmlns:a16="http://schemas.microsoft.com/office/drawing/2014/main" id="{93E9F58F-BEA1-46C8-883A-2E2D092369EB}"/>
              </a:ext>
            </a:extLst>
          </p:cNvPr>
          <p:cNvSpPr/>
          <p:nvPr/>
        </p:nvSpPr>
        <p:spPr>
          <a:xfrm>
            <a:off x="9563932" y="6153537"/>
            <a:ext cx="2292627" cy="70446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09</a:t>
            </a:r>
          </a:p>
        </p:txBody>
      </p:sp>
      <p:sp>
        <p:nvSpPr>
          <p:cNvPr id="182" name="Rectangle: Rounded Corners 176">
            <a:extLst>
              <a:ext uri="{FF2B5EF4-FFF2-40B4-BE49-F238E27FC236}">
                <a16:creationId xmlns:a16="http://schemas.microsoft.com/office/drawing/2014/main" id="{23D056EC-DD40-48B3-8FE2-2B7113C71C14}"/>
              </a:ext>
            </a:extLst>
          </p:cNvPr>
          <p:cNvSpPr/>
          <p:nvPr/>
        </p:nvSpPr>
        <p:spPr>
          <a:xfrm>
            <a:off x="9511065" y="6104763"/>
            <a:ext cx="2292627" cy="70446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08</a:t>
            </a:r>
          </a:p>
        </p:txBody>
      </p:sp>
      <p:sp>
        <p:nvSpPr>
          <p:cNvPr id="183" name="Rectangle: Rounded Corners 177">
            <a:extLst>
              <a:ext uri="{FF2B5EF4-FFF2-40B4-BE49-F238E27FC236}">
                <a16:creationId xmlns:a16="http://schemas.microsoft.com/office/drawing/2014/main" id="{90370E08-2678-4A2F-B297-15FB23DDD29B}"/>
              </a:ext>
            </a:extLst>
          </p:cNvPr>
          <p:cNvSpPr/>
          <p:nvPr/>
        </p:nvSpPr>
        <p:spPr>
          <a:xfrm>
            <a:off x="9539903" y="6138904"/>
            <a:ext cx="2292627" cy="70446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07</a:t>
            </a:r>
          </a:p>
        </p:txBody>
      </p:sp>
      <p:sp>
        <p:nvSpPr>
          <p:cNvPr id="184" name="Rectangle: Rounded Corners 178">
            <a:extLst>
              <a:ext uri="{FF2B5EF4-FFF2-40B4-BE49-F238E27FC236}">
                <a16:creationId xmlns:a16="http://schemas.microsoft.com/office/drawing/2014/main" id="{68B8FE45-45C7-4981-AAA5-E349D81F3027}"/>
              </a:ext>
            </a:extLst>
          </p:cNvPr>
          <p:cNvSpPr/>
          <p:nvPr/>
        </p:nvSpPr>
        <p:spPr>
          <a:xfrm>
            <a:off x="9512668" y="6095007"/>
            <a:ext cx="2292627" cy="70446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06</a:t>
            </a:r>
          </a:p>
        </p:txBody>
      </p:sp>
      <p:sp>
        <p:nvSpPr>
          <p:cNvPr id="185" name="Rectangle: Rounded Corners 179">
            <a:extLst>
              <a:ext uri="{FF2B5EF4-FFF2-40B4-BE49-F238E27FC236}">
                <a16:creationId xmlns:a16="http://schemas.microsoft.com/office/drawing/2014/main" id="{3F153729-FDBD-4EB4-AE34-FE8FDA2B9D22}"/>
              </a:ext>
            </a:extLst>
          </p:cNvPr>
          <p:cNvSpPr/>
          <p:nvPr/>
        </p:nvSpPr>
        <p:spPr>
          <a:xfrm>
            <a:off x="9538300" y="6075499"/>
            <a:ext cx="2292627" cy="70446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05</a:t>
            </a:r>
          </a:p>
        </p:txBody>
      </p:sp>
      <p:sp>
        <p:nvSpPr>
          <p:cNvPr id="186" name="Rectangle: Rounded Corners 180">
            <a:extLst>
              <a:ext uri="{FF2B5EF4-FFF2-40B4-BE49-F238E27FC236}">
                <a16:creationId xmlns:a16="http://schemas.microsoft.com/office/drawing/2014/main" id="{C504947B-95BA-4E4E-806B-E6908ED53E70}"/>
              </a:ext>
            </a:extLst>
          </p:cNvPr>
          <p:cNvSpPr/>
          <p:nvPr/>
        </p:nvSpPr>
        <p:spPr>
          <a:xfrm>
            <a:off x="9541297" y="6124270"/>
            <a:ext cx="2292627" cy="70446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04</a:t>
            </a:r>
          </a:p>
        </p:txBody>
      </p:sp>
      <p:sp>
        <p:nvSpPr>
          <p:cNvPr id="187" name="Rectangle: Rounded Corners 181">
            <a:extLst>
              <a:ext uri="{FF2B5EF4-FFF2-40B4-BE49-F238E27FC236}">
                <a16:creationId xmlns:a16="http://schemas.microsoft.com/office/drawing/2014/main" id="{FA2AE9AA-DF6C-4198-8070-BE28C33BC93B}"/>
              </a:ext>
            </a:extLst>
          </p:cNvPr>
          <p:cNvSpPr/>
          <p:nvPr/>
        </p:nvSpPr>
        <p:spPr>
          <a:xfrm>
            <a:off x="9542900" y="6104761"/>
            <a:ext cx="2292627" cy="70446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03</a:t>
            </a:r>
          </a:p>
        </p:txBody>
      </p:sp>
      <p:sp>
        <p:nvSpPr>
          <p:cNvPr id="188" name="Rectangle: Rounded Corners 182">
            <a:extLst>
              <a:ext uri="{FF2B5EF4-FFF2-40B4-BE49-F238E27FC236}">
                <a16:creationId xmlns:a16="http://schemas.microsoft.com/office/drawing/2014/main" id="{5574E918-FCCF-4F5A-8338-F0195D48D322}"/>
              </a:ext>
            </a:extLst>
          </p:cNvPr>
          <p:cNvSpPr/>
          <p:nvPr/>
        </p:nvSpPr>
        <p:spPr>
          <a:xfrm>
            <a:off x="9615426" y="6124273"/>
            <a:ext cx="2292627" cy="70446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02</a:t>
            </a:r>
          </a:p>
        </p:txBody>
      </p:sp>
      <p:sp>
        <p:nvSpPr>
          <p:cNvPr id="189" name="Rectangle: Rounded Corners 183">
            <a:extLst>
              <a:ext uri="{FF2B5EF4-FFF2-40B4-BE49-F238E27FC236}">
                <a16:creationId xmlns:a16="http://schemas.microsoft.com/office/drawing/2014/main" id="{84498586-260B-44AC-9119-279CD8106F7A}"/>
              </a:ext>
            </a:extLst>
          </p:cNvPr>
          <p:cNvSpPr/>
          <p:nvPr/>
        </p:nvSpPr>
        <p:spPr>
          <a:xfrm>
            <a:off x="9573390" y="6075499"/>
            <a:ext cx="2292627" cy="70446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01</a:t>
            </a:r>
          </a:p>
        </p:txBody>
      </p:sp>
      <p:sp>
        <p:nvSpPr>
          <p:cNvPr id="190" name="Rectangle: Rounded Corners 184">
            <a:extLst>
              <a:ext uri="{FF2B5EF4-FFF2-40B4-BE49-F238E27FC236}">
                <a16:creationId xmlns:a16="http://schemas.microsoft.com/office/drawing/2014/main" id="{07059D34-D489-4C48-9C01-029A2E8240D4}"/>
              </a:ext>
            </a:extLst>
          </p:cNvPr>
          <p:cNvSpPr/>
          <p:nvPr/>
        </p:nvSpPr>
        <p:spPr>
          <a:xfrm>
            <a:off x="9563932" y="6075499"/>
            <a:ext cx="2292627" cy="70446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00</a:t>
            </a:r>
          </a:p>
        </p:txBody>
      </p:sp>
      <p:sp>
        <p:nvSpPr>
          <p:cNvPr id="191" name="Rectangle: Rounded Corners 186">
            <a:extLst>
              <a:ext uri="{FF2B5EF4-FFF2-40B4-BE49-F238E27FC236}">
                <a16:creationId xmlns:a16="http://schemas.microsoft.com/office/drawing/2014/main" id="{09BD8570-F3EE-4550-91DC-3636FF64E440}"/>
              </a:ext>
            </a:extLst>
          </p:cNvPr>
          <p:cNvSpPr/>
          <p:nvPr/>
        </p:nvSpPr>
        <p:spPr>
          <a:xfrm>
            <a:off x="9554574" y="6104762"/>
            <a:ext cx="2292627" cy="70446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HẾT GIỜ</a:t>
            </a:r>
          </a:p>
        </p:txBody>
      </p:sp>
      <p:sp>
        <p:nvSpPr>
          <p:cNvPr id="19" name="Choice_C"/>
          <p:cNvSpPr/>
          <p:nvPr/>
        </p:nvSpPr>
        <p:spPr>
          <a:xfrm>
            <a:off x="1083973" y="4797621"/>
            <a:ext cx="10105136" cy="1005840"/>
          </a:xfrm>
          <a:prstGeom prst="hexagon">
            <a:avLst/>
          </a:prstGeom>
          <a:solidFill>
            <a:srgbClr val="FF66FF"/>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dirty="0" err="1">
                <a:solidFill>
                  <a:schemeClr val="tx1"/>
                </a:solidFill>
              </a:rPr>
              <a:t>D.Góc</a:t>
            </a:r>
            <a:r>
              <a:rPr lang="en-US" sz="3200" dirty="0">
                <a:solidFill>
                  <a:schemeClr val="tx1"/>
                </a:solidFill>
              </a:rPr>
              <a:t> </a:t>
            </a:r>
            <a:r>
              <a:rPr lang="en-US" sz="3200" dirty="0" err="1">
                <a:solidFill>
                  <a:schemeClr val="tx1"/>
                </a:solidFill>
              </a:rPr>
              <a:t>kề</a:t>
            </a:r>
            <a:r>
              <a:rPr lang="en-US" sz="3200" dirty="0">
                <a:solidFill>
                  <a:schemeClr val="tx1"/>
                </a:solidFill>
              </a:rPr>
              <a:t> </a:t>
            </a:r>
            <a:r>
              <a:rPr lang="en-US" sz="3200" dirty="0" err="1">
                <a:solidFill>
                  <a:schemeClr val="tx1"/>
                </a:solidFill>
              </a:rPr>
              <a:t>bù</a:t>
            </a:r>
            <a:r>
              <a:rPr lang="en-US" sz="3200" dirty="0">
                <a:solidFill>
                  <a:schemeClr val="tx1"/>
                </a:solidFill>
              </a:rPr>
              <a:t> </a:t>
            </a:r>
            <a:r>
              <a:rPr lang="en-US" sz="3200" dirty="0" err="1">
                <a:solidFill>
                  <a:schemeClr val="tx1"/>
                </a:solidFill>
              </a:rPr>
              <a:t>với</a:t>
            </a:r>
            <a:r>
              <a:rPr lang="en-US" sz="3200" dirty="0">
                <a:solidFill>
                  <a:schemeClr val="tx1"/>
                </a:solidFill>
              </a:rPr>
              <a:t> </a:t>
            </a:r>
            <a:r>
              <a:rPr lang="en-US" sz="3200" dirty="0" err="1">
                <a:solidFill>
                  <a:schemeClr val="tx1"/>
                </a:solidFill>
              </a:rPr>
              <a:t>một</a:t>
            </a:r>
            <a:r>
              <a:rPr lang="en-US" sz="3200" dirty="0">
                <a:solidFill>
                  <a:schemeClr val="tx1"/>
                </a:solidFill>
              </a:rPr>
              <a:t> </a:t>
            </a:r>
            <a:r>
              <a:rPr lang="en-US" sz="3200" dirty="0" err="1">
                <a:solidFill>
                  <a:schemeClr val="tx1"/>
                </a:solidFill>
              </a:rPr>
              <a:t>góc</a:t>
            </a:r>
            <a:r>
              <a:rPr lang="en-US" sz="3200" dirty="0">
                <a:solidFill>
                  <a:schemeClr val="tx1"/>
                </a:solidFill>
              </a:rPr>
              <a:t> </a:t>
            </a:r>
            <a:r>
              <a:rPr lang="en-US" sz="3200" dirty="0" err="1">
                <a:solidFill>
                  <a:schemeClr val="tx1"/>
                </a:solidFill>
              </a:rPr>
              <a:t>trong</a:t>
            </a:r>
            <a:r>
              <a:rPr lang="en-US" sz="3200" dirty="0">
                <a:solidFill>
                  <a:schemeClr val="tx1"/>
                </a:solidFill>
              </a:rPr>
              <a:t> của tam </a:t>
            </a:r>
            <a:r>
              <a:rPr lang="en-US" sz="3200" dirty="0" err="1">
                <a:solidFill>
                  <a:schemeClr val="tx1"/>
                </a:solidFill>
              </a:rPr>
              <a:t>giác</a:t>
            </a:r>
            <a:r>
              <a:rPr lang="en-US" sz="3200" dirty="0">
                <a:solidFill>
                  <a:schemeClr val="tx1"/>
                </a:solidFill>
              </a:rPr>
              <a:t>.</a:t>
            </a:r>
          </a:p>
        </p:txBody>
      </p:sp>
    </p:spTree>
    <p:extLst>
      <p:ext uri="{BB962C8B-B14F-4D97-AF65-F5344CB8AC3E}">
        <p14:creationId xmlns:p14="http://schemas.microsoft.com/office/powerpoint/2010/main" val="22583669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180"/>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grpId="0" nodeType="afterEffect">
                                  <p:stCondLst>
                                    <p:cond delay="1000"/>
                                  </p:stCondLst>
                                  <p:childTnLst>
                                    <p:set>
                                      <p:cBhvr>
                                        <p:cTn id="34" dur="1" fill="hold">
                                          <p:stCondLst>
                                            <p:cond delay="499"/>
                                          </p:stCondLst>
                                        </p:cTn>
                                        <p:tgtEl>
                                          <p:spTgt spid="181"/>
                                        </p:tgtEl>
                                        <p:attrNameLst>
                                          <p:attrName>style.visibility</p:attrName>
                                        </p:attrNameLst>
                                      </p:cBhvr>
                                      <p:to>
                                        <p:strVal val="visible"/>
                                      </p:to>
                                    </p:set>
                                  </p:childTnLst>
                                </p:cTn>
                              </p:par>
                            </p:childTnLst>
                          </p:cTn>
                        </p:par>
                        <p:par>
                          <p:cTn id="35" fill="hold">
                            <p:stCondLst>
                              <p:cond delay="2000"/>
                            </p:stCondLst>
                            <p:childTnLst>
                              <p:par>
                                <p:cTn id="36" presetID="1" presetClass="entr" presetSubtype="0" fill="hold" grpId="0" nodeType="afterEffect">
                                  <p:stCondLst>
                                    <p:cond delay="1000"/>
                                  </p:stCondLst>
                                  <p:childTnLst>
                                    <p:set>
                                      <p:cBhvr>
                                        <p:cTn id="37" dur="1" fill="hold">
                                          <p:stCondLst>
                                            <p:cond delay="499"/>
                                          </p:stCondLst>
                                        </p:cTn>
                                        <p:tgtEl>
                                          <p:spTgt spid="182"/>
                                        </p:tgtEl>
                                        <p:attrNameLst>
                                          <p:attrName>style.visibility</p:attrName>
                                        </p:attrNameLst>
                                      </p:cBhvr>
                                      <p:to>
                                        <p:strVal val="visible"/>
                                      </p:to>
                                    </p:set>
                                  </p:childTnLst>
                                </p:cTn>
                              </p:par>
                            </p:childTnLst>
                          </p:cTn>
                        </p:par>
                        <p:par>
                          <p:cTn id="38" fill="hold">
                            <p:stCondLst>
                              <p:cond delay="3500"/>
                            </p:stCondLst>
                            <p:childTnLst>
                              <p:par>
                                <p:cTn id="39" presetID="1" presetClass="entr" presetSubtype="0" fill="hold" grpId="0" nodeType="afterEffect">
                                  <p:stCondLst>
                                    <p:cond delay="1000"/>
                                  </p:stCondLst>
                                  <p:childTnLst>
                                    <p:set>
                                      <p:cBhvr>
                                        <p:cTn id="40" dur="1" fill="hold">
                                          <p:stCondLst>
                                            <p:cond delay="499"/>
                                          </p:stCondLst>
                                        </p:cTn>
                                        <p:tgtEl>
                                          <p:spTgt spid="183"/>
                                        </p:tgtEl>
                                        <p:attrNameLst>
                                          <p:attrName>style.visibility</p:attrName>
                                        </p:attrNameLst>
                                      </p:cBhvr>
                                      <p:to>
                                        <p:strVal val="visible"/>
                                      </p:to>
                                    </p:set>
                                  </p:childTnLst>
                                </p:cTn>
                              </p:par>
                            </p:childTnLst>
                          </p:cTn>
                        </p:par>
                        <p:par>
                          <p:cTn id="41" fill="hold">
                            <p:stCondLst>
                              <p:cond delay="5000"/>
                            </p:stCondLst>
                            <p:childTnLst>
                              <p:par>
                                <p:cTn id="42" presetID="1" presetClass="entr" presetSubtype="0" fill="hold" grpId="0" nodeType="afterEffect">
                                  <p:stCondLst>
                                    <p:cond delay="1000"/>
                                  </p:stCondLst>
                                  <p:childTnLst>
                                    <p:set>
                                      <p:cBhvr>
                                        <p:cTn id="43" dur="1" fill="hold">
                                          <p:stCondLst>
                                            <p:cond delay="499"/>
                                          </p:stCondLst>
                                        </p:cTn>
                                        <p:tgtEl>
                                          <p:spTgt spid="184"/>
                                        </p:tgtEl>
                                        <p:attrNameLst>
                                          <p:attrName>style.visibility</p:attrName>
                                        </p:attrNameLst>
                                      </p:cBhvr>
                                      <p:to>
                                        <p:strVal val="visible"/>
                                      </p:to>
                                    </p:set>
                                  </p:childTnLst>
                                </p:cTn>
                              </p:par>
                            </p:childTnLst>
                          </p:cTn>
                        </p:par>
                        <p:par>
                          <p:cTn id="44" fill="hold">
                            <p:stCondLst>
                              <p:cond delay="6500"/>
                            </p:stCondLst>
                            <p:childTnLst>
                              <p:par>
                                <p:cTn id="45" presetID="1" presetClass="entr" presetSubtype="0" fill="hold" grpId="0" nodeType="afterEffect">
                                  <p:stCondLst>
                                    <p:cond delay="1000"/>
                                  </p:stCondLst>
                                  <p:childTnLst>
                                    <p:set>
                                      <p:cBhvr>
                                        <p:cTn id="46" dur="1" fill="hold">
                                          <p:stCondLst>
                                            <p:cond delay="499"/>
                                          </p:stCondLst>
                                        </p:cTn>
                                        <p:tgtEl>
                                          <p:spTgt spid="185"/>
                                        </p:tgtEl>
                                        <p:attrNameLst>
                                          <p:attrName>style.visibility</p:attrName>
                                        </p:attrNameLst>
                                      </p:cBhvr>
                                      <p:to>
                                        <p:strVal val="visible"/>
                                      </p:to>
                                    </p:set>
                                  </p:childTnLst>
                                </p:cTn>
                              </p:par>
                            </p:childTnLst>
                          </p:cTn>
                        </p:par>
                        <p:par>
                          <p:cTn id="47" fill="hold">
                            <p:stCondLst>
                              <p:cond delay="8000"/>
                            </p:stCondLst>
                            <p:childTnLst>
                              <p:par>
                                <p:cTn id="48" presetID="1" presetClass="entr" presetSubtype="0" fill="hold" grpId="0" nodeType="afterEffect">
                                  <p:stCondLst>
                                    <p:cond delay="1000"/>
                                  </p:stCondLst>
                                  <p:childTnLst>
                                    <p:set>
                                      <p:cBhvr>
                                        <p:cTn id="49" dur="1" fill="hold">
                                          <p:stCondLst>
                                            <p:cond delay="499"/>
                                          </p:stCondLst>
                                        </p:cTn>
                                        <p:tgtEl>
                                          <p:spTgt spid="186"/>
                                        </p:tgtEl>
                                        <p:attrNameLst>
                                          <p:attrName>style.visibility</p:attrName>
                                        </p:attrNameLst>
                                      </p:cBhvr>
                                      <p:to>
                                        <p:strVal val="visible"/>
                                      </p:to>
                                    </p:set>
                                  </p:childTnLst>
                                </p:cTn>
                              </p:par>
                            </p:childTnLst>
                          </p:cTn>
                        </p:par>
                        <p:par>
                          <p:cTn id="50" fill="hold">
                            <p:stCondLst>
                              <p:cond delay="9500"/>
                            </p:stCondLst>
                            <p:childTnLst>
                              <p:par>
                                <p:cTn id="51" presetID="1" presetClass="entr" presetSubtype="0" fill="hold" grpId="0" nodeType="afterEffect">
                                  <p:stCondLst>
                                    <p:cond delay="1000"/>
                                  </p:stCondLst>
                                  <p:childTnLst>
                                    <p:set>
                                      <p:cBhvr>
                                        <p:cTn id="52" dur="1" fill="hold">
                                          <p:stCondLst>
                                            <p:cond delay="499"/>
                                          </p:stCondLst>
                                        </p:cTn>
                                        <p:tgtEl>
                                          <p:spTgt spid="187"/>
                                        </p:tgtEl>
                                        <p:attrNameLst>
                                          <p:attrName>style.visibility</p:attrName>
                                        </p:attrNameLst>
                                      </p:cBhvr>
                                      <p:to>
                                        <p:strVal val="visible"/>
                                      </p:to>
                                    </p:set>
                                  </p:childTnLst>
                                </p:cTn>
                              </p:par>
                            </p:childTnLst>
                          </p:cTn>
                        </p:par>
                        <p:par>
                          <p:cTn id="53" fill="hold">
                            <p:stCondLst>
                              <p:cond delay="11000"/>
                            </p:stCondLst>
                            <p:childTnLst>
                              <p:par>
                                <p:cTn id="54" presetID="1" presetClass="entr" presetSubtype="0" fill="hold" grpId="0" nodeType="afterEffect">
                                  <p:stCondLst>
                                    <p:cond delay="1000"/>
                                  </p:stCondLst>
                                  <p:childTnLst>
                                    <p:set>
                                      <p:cBhvr>
                                        <p:cTn id="55" dur="1" fill="hold">
                                          <p:stCondLst>
                                            <p:cond delay="499"/>
                                          </p:stCondLst>
                                        </p:cTn>
                                        <p:tgtEl>
                                          <p:spTgt spid="188"/>
                                        </p:tgtEl>
                                        <p:attrNameLst>
                                          <p:attrName>style.visibility</p:attrName>
                                        </p:attrNameLst>
                                      </p:cBhvr>
                                      <p:to>
                                        <p:strVal val="visible"/>
                                      </p:to>
                                    </p:set>
                                  </p:childTnLst>
                                </p:cTn>
                              </p:par>
                            </p:childTnLst>
                          </p:cTn>
                        </p:par>
                        <p:par>
                          <p:cTn id="56" fill="hold">
                            <p:stCondLst>
                              <p:cond delay="12500"/>
                            </p:stCondLst>
                            <p:childTnLst>
                              <p:par>
                                <p:cTn id="57" presetID="1" presetClass="entr" presetSubtype="0" fill="hold" grpId="0" nodeType="afterEffect">
                                  <p:stCondLst>
                                    <p:cond delay="1000"/>
                                  </p:stCondLst>
                                  <p:childTnLst>
                                    <p:set>
                                      <p:cBhvr>
                                        <p:cTn id="58" dur="1" fill="hold">
                                          <p:stCondLst>
                                            <p:cond delay="499"/>
                                          </p:stCondLst>
                                        </p:cTn>
                                        <p:tgtEl>
                                          <p:spTgt spid="189"/>
                                        </p:tgtEl>
                                        <p:attrNameLst>
                                          <p:attrName>style.visibility</p:attrName>
                                        </p:attrNameLst>
                                      </p:cBhvr>
                                      <p:to>
                                        <p:strVal val="visible"/>
                                      </p:to>
                                    </p:set>
                                  </p:childTnLst>
                                </p:cTn>
                              </p:par>
                            </p:childTnLst>
                          </p:cTn>
                        </p:par>
                        <p:par>
                          <p:cTn id="59" fill="hold">
                            <p:stCondLst>
                              <p:cond delay="14000"/>
                            </p:stCondLst>
                            <p:childTnLst>
                              <p:par>
                                <p:cTn id="60" presetID="1" presetClass="entr" presetSubtype="0" fill="hold" grpId="0" nodeType="afterEffect">
                                  <p:stCondLst>
                                    <p:cond delay="1000"/>
                                  </p:stCondLst>
                                  <p:childTnLst>
                                    <p:set>
                                      <p:cBhvr>
                                        <p:cTn id="61" dur="1" fill="hold">
                                          <p:stCondLst>
                                            <p:cond delay="499"/>
                                          </p:stCondLst>
                                        </p:cTn>
                                        <p:tgtEl>
                                          <p:spTgt spid="190"/>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par>
                          <p:cTn id="62" fill="hold">
                            <p:stCondLst>
                              <p:cond delay="15500"/>
                            </p:stCondLst>
                            <p:childTnLst>
                              <p:par>
                                <p:cTn id="63" presetID="1" presetClass="entr" presetSubtype="0" fill="hold" grpId="0" nodeType="afterEffect">
                                  <p:stCondLst>
                                    <p:cond delay="1000"/>
                                  </p:stCondLst>
                                  <p:childTnLst>
                                    <p:set>
                                      <p:cBhvr>
                                        <p:cTn id="64" dur="1" fill="hold">
                                          <p:stCondLst>
                                            <p:cond delay="499"/>
                                          </p:stCondLst>
                                        </p:cTn>
                                        <p:tgtEl>
                                          <p:spTgt spid="191"/>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alarm clock.wav"/>
                                        </p:tgtEl>
                                      </p:cMediaNode>
                                    </p:audio>
                                  </p:sub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4" grpId="0" animBg="1"/>
      <p:bldP spid="8" grpId="0" animBg="1" autoUpdateAnimBg="0"/>
      <p:bldP spid="180" grpId="0" animBg="1" autoUpdateAnimBg="0"/>
      <p:bldP spid="181" grpId="0" animBg="1" autoUpdateAnimBg="0"/>
      <p:bldP spid="182" grpId="0" animBg="1" autoUpdateAnimBg="0"/>
      <p:bldP spid="183" grpId="0" animBg="1" autoUpdateAnimBg="0"/>
      <p:bldP spid="184" grpId="0" animBg="1" autoUpdateAnimBg="0"/>
      <p:bldP spid="185" grpId="0" animBg="1" autoUpdateAnimBg="0"/>
      <p:bldP spid="186" grpId="0" animBg="1" autoUpdateAnimBg="0"/>
      <p:bldP spid="187" grpId="0" animBg="1" autoUpdateAnimBg="0"/>
      <p:bldP spid="188" grpId="0" animBg="1" autoUpdateAnimBg="0"/>
      <p:bldP spid="189" grpId="0" animBg="1" autoUpdateAnimBg="0"/>
      <p:bldP spid="190" grpId="0" animBg="1" autoUpdateAnimBg="0"/>
      <p:bldP spid="191" grpId="0" animBg="1" autoUpdateAnimBg="0"/>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174">
            <a:extLst>
              <a:ext uri="{FF2B5EF4-FFF2-40B4-BE49-F238E27FC236}">
                <a16:creationId xmlns:a16="http://schemas.microsoft.com/office/drawing/2014/main" id="{52691D40-8C0E-4667-A610-1C54EA7D9EE2}"/>
              </a:ext>
            </a:extLst>
          </p:cNvPr>
          <p:cNvSpPr/>
          <p:nvPr/>
        </p:nvSpPr>
        <p:spPr>
          <a:xfrm>
            <a:off x="4795139" y="57547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a:t>
            </a:r>
            <a:r>
              <a:rPr lang="en-US" sz="5400" b="1" dirty="0" smtClean="0">
                <a:latin typeface="Times New Roman" panose="02020603050405020304" pitchFamily="18" charset="0"/>
                <a:cs typeface="Times New Roman" panose="02020603050405020304" pitchFamily="18" charset="0"/>
              </a:rPr>
              <a:t>30</a:t>
            </a:r>
            <a:endParaRPr lang="en-US" sz="5400" b="1" dirty="0">
              <a:latin typeface="Times New Roman" panose="02020603050405020304" pitchFamily="18" charset="0"/>
              <a:cs typeface="Times New Roman" panose="02020603050405020304" pitchFamily="18" charset="0"/>
            </a:endParaRPr>
          </a:p>
        </p:txBody>
      </p:sp>
      <p:sp>
        <p:nvSpPr>
          <p:cNvPr id="6" name="Choice_D"/>
          <p:cNvSpPr/>
          <p:nvPr/>
        </p:nvSpPr>
        <p:spPr>
          <a:xfrm>
            <a:off x="9453424" y="4592838"/>
            <a:ext cx="2355117"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dirty="0" smtClean="0">
                <a:solidFill>
                  <a:schemeClr val="tx1"/>
                </a:solidFill>
              </a:rPr>
              <a:t>D. </a:t>
            </a:r>
            <a:r>
              <a:rPr lang="en-US" sz="3200" dirty="0" err="1">
                <a:solidFill>
                  <a:schemeClr val="tx1"/>
                </a:solidFill>
              </a:rPr>
              <a:t>Hình</a:t>
            </a:r>
            <a:r>
              <a:rPr lang="en-US" sz="3200" dirty="0">
                <a:solidFill>
                  <a:schemeClr val="tx1"/>
                </a:solidFill>
              </a:rPr>
              <a:t> </a:t>
            </a:r>
            <a:r>
              <a:rPr lang="en-US" sz="3200" dirty="0" smtClean="0">
                <a:solidFill>
                  <a:schemeClr val="tx1"/>
                </a:solidFill>
              </a:rPr>
              <a:t>     1</a:t>
            </a:r>
            <a:r>
              <a:rPr lang="en-US" sz="3200" dirty="0">
                <a:solidFill>
                  <a:schemeClr val="tx1"/>
                </a:solidFill>
              </a:rPr>
              <a:t>, </a:t>
            </a:r>
            <a:r>
              <a:rPr lang="en-US" sz="3200" dirty="0" smtClean="0">
                <a:solidFill>
                  <a:schemeClr val="tx1"/>
                </a:solidFill>
              </a:rPr>
              <a:t>2, 4</a:t>
            </a:r>
            <a:endParaRPr lang="en-US" sz="3200" dirty="0">
              <a:solidFill>
                <a:schemeClr val="tx1"/>
              </a:solidFill>
            </a:endParaRPr>
          </a:p>
        </p:txBody>
      </p:sp>
      <p:sp>
        <p:nvSpPr>
          <p:cNvPr id="5" name="Choice_C"/>
          <p:cNvSpPr/>
          <p:nvPr/>
        </p:nvSpPr>
        <p:spPr>
          <a:xfrm>
            <a:off x="5947359" y="4592838"/>
            <a:ext cx="3054937"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dirty="0" smtClean="0">
                <a:solidFill>
                  <a:schemeClr val="tx1"/>
                </a:solidFill>
              </a:rPr>
              <a:t>C. </a:t>
            </a:r>
            <a:r>
              <a:rPr lang="en-US" sz="3200" dirty="0" err="1">
                <a:solidFill>
                  <a:schemeClr val="tx1"/>
                </a:solidFill>
              </a:rPr>
              <a:t>Hình</a:t>
            </a:r>
            <a:r>
              <a:rPr lang="en-US" sz="3200" dirty="0">
                <a:solidFill>
                  <a:schemeClr val="tx1"/>
                </a:solidFill>
              </a:rPr>
              <a:t> 1, 2</a:t>
            </a:r>
          </a:p>
        </p:txBody>
      </p:sp>
      <p:sp>
        <p:nvSpPr>
          <p:cNvPr id="7" name="Choice_B"/>
          <p:cNvSpPr/>
          <p:nvPr/>
        </p:nvSpPr>
        <p:spPr>
          <a:xfrm>
            <a:off x="3098330" y="4592838"/>
            <a:ext cx="2397902"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dirty="0" err="1" smtClean="0">
                <a:solidFill>
                  <a:schemeClr val="tx1"/>
                </a:solidFill>
              </a:rPr>
              <a:t>B.Hình</a:t>
            </a:r>
            <a:r>
              <a:rPr lang="en-US" sz="3200" dirty="0" smtClean="0">
                <a:solidFill>
                  <a:schemeClr val="tx1"/>
                </a:solidFill>
              </a:rPr>
              <a:t> </a:t>
            </a:r>
            <a:r>
              <a:rPr lang="en-US" sz="3200" dirty="0">
                <a:solidFill>
                  <a:schemeClr val="tx1"/>
                </a:solidFill>
              </a:rPr>
              <a:t>3</a:t>
            </a:r>
          </a:p>
        </p:txBody>
      </p:sp>
      <p:sp>
        <p:nvSpPr>
          <p:cNvPr id="4" name="Choice_A"/>
          <p:cNvSpPr/>
          <p:nvPr/>
        </p:nvSpPr>
        <p:spPr>
          <a:xfrm>
            <a:off x="297393" y="4592838"/>
            <a:ext cx="2317988"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dirty="0" err="1" smtClean="0">
                <a:solidFill>
                  <a:schemeClr val="tx1"/>
                </a:solidFill>
              </a:rPr>
              <a:t>A.Hình</a:t>
            </a:r>
            <a:r>
              <a:rPr lang="en-US" sz="3200" dirty="0" smtClean="0">
                <a:solidFill>
                  <a:schemeClr val="tx1"/>
                </a:solidFill>
              </a:rPr>
              <a:t> 1</a:t>
            </a:r>
            <a:endParaRPr lang="en-US" sz="3200" dirty="0">
              <a:solidFill>
                <a:schemeClr val="tx1"/>
              </a:solidFill>
            </a:endParaRPr>
          </a:p>
        </p:txBody>
      </p:sp>
      <p:sp>
        <p:nvSpPr>
          <p:cNvPr id="8" name="Question"/>
          <p:cNvSpPr/>
          <p:nvPr/>
        </p:nvSpPr>
        <p:spPr>
          <a:xfrm>
            <a:off x="297393" y="48154"/>
            <a:ext cx="11511148" cy="1482695"/>
          </a:xfrm>
          <a:prstGeom prst="hexagon">
            <a:avLst/>
          </a:prstGeom>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lnSpcReduction="10000"/>
          </a:bodyPr>
          <a:lstStyle/>
          <a:p>
            <a:r>
              <a:rPr lang="vi-VN" sz="4000" b="1" dirty="0">
                <a:solidFill>
                  <a:srgbClr val="FF0000"/>
                </a:solidFill>
                <a:latin typeface="Times New Roman" panose="02020603050405020304" pitchFamily="18" charset="0"/>
                <a:cs typeface="Times New Roman" panose="02020603050405020304" pitchFamily="18" charset="0"/>
              </a:rPr>
              <a:t>Câu 5: </a:t>
            </a:r>
            <a:r>
              <a:rPr lang="vi-VN" sz="4000" dirty="0">
                <a:solidFill>
                  <a:srgbClr val="FF0000"/>
                </a:solidFill>
                <a:latin typeface="Times New Roman" panose="02020603050405020304" pitchFamily="18" charset="0"/>
                <a:cs typeface="Times New Roman" panose="02020603050405020304" pitchFamily="18" charset="0"/>
              </a:rPr>
              <a:t>Hình nào trong các hình ở trên có số đo x là </a:t>
            </a:r>
            <a:r>
              <a:rPr lang="vi-VN" sz="4000" dirty="0" smtClean="0">
                <a:solidFill>
                  <a:srgbClr val="FF0000"/>
                </a:solidFill>
                <a:latin typeface="Times New Roman" panose="02020603050405020304" pitchFamily="18" charset="0"/>
                <a:cs typeface="Times New Roman" panose="02020603050405020304" pitchFamily="18" charset="0"/>
              </a:rPr>
              <a:t>80°? </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180" name="Rectangle: Rounded Corners 174">
            <a:extLst>
              <a:ext uri="{FF2B5EF4-FFF2-40B4-BE49-F238E27FC236}">
                <a16:creationId xmlns:a16="http://schemas.microsoft.com/office/drawing/2014/main" id="{52691D40-8C0E-4667-A610-1C54EA7D9EE2}"/>
              </a:ext>
            </a:extLst>
          </p:cNvPr>
          <p:cNvSpPr/>
          <p:nvPr/>
        </p:nvSpPr>
        <p:spPr>
          <a:xfrm>
            <a:off x="4786434" y="5747664"/>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10</a:t>
            </a:r>
          </a:p>
        </p:txBody>
      </p:sp>
      <p:sp>
        <p:nvSpPr>
          <p:cNvPr id="181" name="Rectangle: Rounded Corners 175">
            <a:extLst>
              <a:ext uri="{FF2B5EF4-FFF2-40B4-BE49-F238E27FC236}">
                <a16:creationId xmlns:a16="http://schemas.microsoft.com/office/drawing/2014/main" id="{93E9F58F-BEA1-46C8-883A-2E2D092369EB}"/>
              </a:ext>
            </a:extLst>
          </p:cNvPr>
          <p:cNvSpPr/>
          <p:nvPr/>
        </p:nvSpPr>
        <p:spPr>
          <a:xfrm>
            <a:off x="4802493" y="5740571"/>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09</a:t>
            </a:r>
          </a:p>
        </p:txBody>
      </p:sp>
      <p:sp>
        <p:nvSpPr>
          <p:cNvPr id="182" name="Rectangle: Rounded Corners 176">
            <a:extLst>
              <a:ext uri="{FF2B5EF4-FFF2-40B4-BE49-F238E27FC236}">
                <a16:creationId xmlns:a16="http://schemas.microsoft.com/office/drawing/2014/main" id="{23D056EC-DD40-48B3-8FE2-2B7113C71C14}"/>
              </a:ext>
            </a:extLst>
          </p:cNvPr>
          <p:cNvSpPr/>
          <p:nvPr/>
        </p:nvSpPr>
        <p:spPr>
          <a:xfrm>
            <a:off x="4802874" y="575156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08</a:t>
            </a:r>
          </a:p>
        </p:txBody>
      </p:sp>
      <p:sp>
        <p:nvSpPr>
          <p:cNvPr id="183" name="Rectangle: Rounded Corners 177">
            <a:extLst>
              <a:ext uri="{FF2B5EF4-FFF2-40B4-BE49-F238E27FC236}">
                <a16:creationId xmlns:a16="http://schemas.microsoft.com/office/drawing/2014/main" id="{90370E08-2678-4A2F-B297-15FB23DDD29B}"/>
              </a:ext>
            </a:extLst>
          </p:cNvPr>
          <p:cNvSpPr/>
          <p:nvPr/>
        </p:nvSpPr>
        <p:spPr>
          <a:xfrm>
            <a:off x="4770375" y="572958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07</a:t>
            </a:r>
          </a:p>
        </p:txBody>
      </p:sp>
      <p:sp>
        <p:nvSpPr>
          <p:cNvPr id="184" name="Rectangle: Rounded Corners 178">
            <a:extLst>
              <a:ext uri="{FF2B5EF4-FFF2-40B4-BE49-F238E27FC236}">
                <a16:creationId xmlns:a16="http://schemas.microsoft.com/office/drawing/2014/main" id="{68B8FE45-45C7-4981-AAA5-E349D81F3027}"/>
              </a:ext>
            </a:extLst>
          </p:cNvPr>
          <p:cNvSpPr/>
          <p:nvPr/>
        </p:nvSpPr>
        <p:spPr>
          <a:xfrm>
            <a:off x="4802493" y="571149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06</a:t>
            </a:r>
          </a:p>
        </p:txBody>
      </p:sp>
      <p:sp>
        <p:nvSpPr>
          <p:cNvPr id="185" name="Rectangle: Rounded Corners 179">
            <a:extLst>
              <a:ext uri="{FF2B5EF4-FFF2-40B4-BE49-F238E27FC236}">
                <a16:creationId xmlns:a16="http://schemas.microsoft.com/office/drawing/2014/main" id="{3F153729-FDBD-4EB4-AE34-FE8FDA2B9D22}"/>
              </a:ext>
            </a:extLst>
          </p:cNvPr>
          <p:cNvSpPr/>
          <p:nvPr/>
        </p:nvSpPr>
        <p:spPr>
          <a:xfrm>
            <a:off x="4793788" y="5722734"/>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05</a:t>
            </a:r>
          </a:p>
        </p:txBody>
      </p:sp>
      <p:sp>
        <p:nvSpPr>
          <p:cNvPr id="186" name="Rectangle: Rounded Corners 180">
            <a:extLst>
              <a:ext uri="{FF2B5EF4-FFF2-40B4-BE49-F238E27FC236}">
                <a16:creationId xmlns:a16="http://schemas.microsoft.com/office/drawing/2014/main" id="{C504947B-95BA-4E4E-806B-E6908ED53E70}"/>
              </a:ext>
            </a:extLst>
          </p:cNvPr>
          <p:cNvSpPr/>
          <p:nvPr/>
        </p:nvSpPr>
        <p:spPr>
          <a:xfrm>
            <a:off x="4793787" y="5744401"/>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04</a:t>
            </a:r>
          </a:p>
        </p:txBody>
      </p:sp>
      <p:sp>
        <p:nvSpPr>
          <p:cNvPr id="187" name="Rectangle: Rounded Corners 181">
            <a:extLst>
              <a:ext uri="{FF2B5EF4-FFF2-40B4-BE49-F238E27FC236}">
                <a16:creationId xmlns:a16="http://schemas.microsoft.com/office/drawing/2014/main" id="{FA2AE9AA-DF6C-4198-8070-BE28C33BC93B}"/>
              </a:ext>
            </a:extLst>
          </p:cNvPr>
          <p:cNvSpPr/>
          <p:nvPr/>
        </p:nvSpPr>
        <p:spPr>
          <a:xfrm>
            <a:off x="4786434" y="5754756"/>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03</a:t>
            </a:r>
          </a:p>
        </p:txBody>
      </p:sp>
      <p:sp>
        <p:nvSpPr>
          <p:cNvPr id="188" name="Rectangle: Rounded Corners 182">
            <a:extLst>
              <a:ext uri="{FF2B5EF4-FFF2-40B4-BE49-F238E27FC236}">
                <a16:creationId xmlns:a16="http://schemas.microsoft.com/office/drawing/2014/main" id="{5574E918-FCCF-4F5A-8338-F0195D48D322}"/>
              </a:ext>
            </a:extLst>
          </p:cNvPr>
          <p:cNvSpPr/>
          <p:nvPr/>
        </p:nvSpPr>
        <p:spPr>
          <a:xfrm>
            <a:off x="4826599" y="5733996"/>
            <a:ext cx="2212295"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02</a:t>
            </a:r>
          </a:p>
        </p:txBody>
      </p:sp>
      <p:sp>
        <p:nvSpPr>
          <p:cNvPr id="189" name="Rectangle: Rounded Corners 183">
            <a:extLst>
              <a:ext uri="{FF2B5EF4-FFF2-40B4-BE49-F238E27FC236}">
                <a16:creationId xmlns:a16="http://schemas.microsoft.com/office/drawing/2014/main" id="{84498586-260B-44AC-9119-279CD8106F7A}"/>
              </a:ext>
            </a:extLst>
          </p:cNvPr>
          <p:cNvSpPr/>
          <p:nvPr/>
        </p:nvSpPr>
        <p:spPr>
          <a:xfrm>
            <a:off x="4791392" y="5736673"/>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01</a:t>
            </a:r>
          </a:p>
        </p:txBody>
      </p:sp>
      <p:sp>
        <p:nvSpPr>
          <p:cNvPr id="190" name="Rectangle: Rounded Corners 184">
            <a:extLst>
              <a:ext uri="{FF2B5EF4-FFF2-40B4-BE49-F238E27FC236}">
                <a16:creationId xmlns:a16="http://schemas.microsoft.com/office/drawing/2014/main" id="{07059D34-D489-4C48-9C01-029A2E8240D4}"/>
              </a:ext>
            </a:extLst>
          </p:cNvPr>
          <p:cNvSpPr/>
          <p:nvPr/>
        </p:nvSpPr>
        <p:spPr>
          <a:xfrm>
            <a:off x="4777728" y="5714759"/>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00</a:t>
            </a:r>
          </a:p>
        </p:txBody>
      </p:sp>
      <p:sp>
        <p:nvSpPr>
          <p:cNvPr id="191" name="Rectangle: Rounded Corners 186">
            <a:extLst>
              <a:ext uri="{FF2B5EF4-FFF2-40B4-BE49-F238E27FC236}">
                <a16:creationId xmlns:a16="http://schemas.microsoft.com/office/drawing/2014/main" id="{09BD8570-F3EE-4550-91DC-3636FF64E440}"/>
              </a:ext>
            </a:extLst>
          </p:cNvPr>
          <p:cNvSpPr/>
          <p:nvPr/>
        </p:nvSpPr>
        <p:spPr>
          <a:xfrm>
            <a:off x="4777728" y="5732775"/>
            <a:ext cx="2339261"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HẾT GIỜ</a:t>
            </a:r>
          </a:p>
        </p:txBody>
      </p:sp>
      <p:sp>
        <p:nvSpPr>
          <p:cNvPr id="199" name="Choice_C"/>
          <p:cNvSpPr/>
          <p:nvPr/>
        </p:nvSpPr>
        <p:spPr>
          <a:xfrm>
            <a:off x="9453423" y="4592838"/>
            <a:ext cx="2355118" cy="1005840"/>
          </a:xfrm>
          <a:prstGeom prst="hexagon">
            <a:avLst/>
          </a:prstGeom>
          <a:solidFill>
            <a:srgbClr val="FF66FF"/>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sv-SE" sz="3200" dirty="0">
                <a:solidFill>
                  <a:schemeClr val="tx1"/>
                </a:solidFill>
              </a:rPr>
              <a:t>D. Hình      1, 2, 4</a:t>
            </a:r>
          </a:p>
        </p:txBody>
      </p:sp>
      <p:pic>
        <p:nvPicPr>
          <p:cNvPr id="2050" name="Picture 619"/>
          <p:cNvPicPr>
            <a:picLocks noChangeAspect="1" noChangeArrowheads="1"/>
          </p:cNvPicPr>
          <p:nvPr/>
        </p:nvPicPr>
        <p:blipFill>
          <a:blip r:embed="rId5">
            <a:extLst>
              <a:ext uri="{28A0092B-C50C-407E-A947-70E740481C1C}">
                <a14:useLocalDpi xmlns:a14="http://schemas.microsoft.com/office/drawing/2010/main" val="0"/>
              </a:ext>
            </a:extLst>
          </a:blip>
          <a:srcRect t="25020"/>
          <a:stretch>
            <a:fillRect/>
          </a:stretch>
        </p:blipFill>
        <p:spPr bwMode="auto">
          <a:xfrm>
            <a:off x="883007" y="1393814"/>
            <a:ext cx="10339920" cy="297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21665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1"/>
                                        </p:tgtEl>
                                        <p:attrNameLst>
                                          <p:attrName>style.visibility</p:attrName>
                                        </p:attrNameLst>
                                      </p:cBhvr>
                                      <p:to>
                                        <p:strVal val="visible"/>
                                      </p:to>
                                    </p:set>
                                  </p:childTnLst>
                                </p:cTn>
                              </p:par>
                            </p:childTnLst>
                          </p:cTn>
                        </p:par>
                        <p:par>
                          <p:cTn id="37" fill="hold">
                            <p:stCondLst>
                              <p:cond delay="1000"/>
                            </p:stCondLst>
                            <p:childTnLst>
                              <p:par>
                                <p:cTn id="38" presetID="1" presetClass="entr" presetSubtype="0" fill="hold" grpId="0" nodeType="afterEffect">
                                  <p:stCondLst>
                                    <p:cond delay="1000"/>
                                  </p:stCondLst>
                                  <p:childTnLst>
                                    <p:set>
                                      <p:cBhvr>
                                        <p:cTn id="39" dur="1" fill="hold">
                                          <p:stCondLst>
                                            <p:cond delay="19999"/>
                                          </p:stCondLst>
                                        </p:cTn>
                                        <p:tgtEl>
                                          <p:spTgt spid="180"/>
                                        </p:tgtEl>
                                        <p:attrNameLst>
                                          <p:attrName>style.visibility</p:attrName>
                                        </p:attrNameLst>
                                      </p:cBhvr>
                                      <p:to>
                                        <p:strVal val="visible"/>
                                      </p:to>
                                    </p:set>
                                  </p:childTnLst>
                                </p:cTn>
                              </p:par>
                            </p:childTnLst>
                          </p:cTn>
                        </p:par>
                        <p:par>
                          <p:cTn id="40" fill="hold">
                            <p:stCondLst>
                              <p:cond delay="22000"/>
                            </p:stCondLst>
                            <p:childTnLst>
                              <p:par>
                                <p:cTn id="41" presetID="1" presetClass="entr" presetSubtype="0" fill="hold" grpId="0" nodeType="afterEffect">
                                  <p:stCondLst>
                                    <p:cond delay="1000"/>
                                  </p:stCondLst>
                                  <p:childTnLst>
                                    <p:set>
                                      <p:cBhvr>
                                        <p:cTn id="42" dur="1" fill="hold">
                                          <p:stCondLst>
                                            <p:cond delay="9"/>
                                          </p:stCondLst>
                                        </p:cTn>
                                        <p:tgtEl>
                                          <p:spTgt spid="181"/>
                                        </p:tgtEl>
                                        <p:attrNameLst>
                                          <p:attrName>style.visibility</p:attrName>
                                        </p:attrNameLst>
                                      </p:cBhvr>
                                      <p:to>
                                        <p:strVal val="visible"/>
                                      </p:to>
                                    </p:set>
                                  </p:childTnLst>
                                </p:cTn>
                              </p:par>
                            </p:childTnLst>
                          </p:cTn>
                        </p:par>
                        <p:par>
                          <p:cTn id="43" fill="hold">
                            <p:stCondLst>
                              <p:cond delay="23010"/>
                            </p:stCondLst>
                            <p:childTnLst>
                              <p:par>
                                <p:cTn id="44" presetID="1" presetClass="entr" presetSubtype="0" fill="hold" grpId="0" nodeType="afterEffect">
                                  <p:stCondLst>
                                    <p:cond delay="1000"/>
                                  </p:stCondLst>
                                  <p:childTnLst>
                                    <p:set>
                                      <p:cBhvr>
                                        <p:cTn id="45" dur="1" fill="hold">
                                          <p:stCondLst>
                                            <p:cond delay="9"/>
                                          </p:stCondLst>
                                        </p:cTn>
                                        <p:tgtEl>
                                          <p:spTgt spid="182"/>
                                        </p:tgtEl>
                                        <p:attrNameLst>
                                          <p:attrName>style.visibility</p:attrName>
                                        </p:attrNameLst>
                                      </p:cBhvr>
                                      <p:to>
                                        <p:strVal val="visible"/>
                                      </p:to>
                                    </p:set>
                                  </p:childTnLst>
                                </p:cTn>
                              </p:par>
                            </p:childTnLst>
                          </p:cTn>
                        </p:par>
                        <p:par>
                          <p:cTn id="46" fill="hold">
                            <p:stCondLst>
                              <p:cond delay="24020"/>
                            </p:stCondLst>
                            <p:childTnLst>
                              <p:par>
                                <p:cTn id="47" presetID="1" presetClass="entr" presetSubtype="0" fill="hold" grpId="0" nodeType="afterEffect">
                                  <p:stCondLst>
                                    <p:cond delay="1000"/>
                                  </p:stCondLst>
                                  <p:childTnLst>
                                    <p:set>
                                      <p:cBhvr>
                                        <p:cTn id="48" dur="1" fill="hold">
                                          <p:stCondLst>
                                            <p:cond delay="9"/>
                                          </p:stCondLst>
                                        </p:cTn>
                                        <p:tgtEl>
                                          <p:spTgt spid="183"/>
                                        </p:tgtEl>
                                        <p:attrNameLst>
                                          <p:attrName>style.visibility</p:attrName>
                                        </p:attrNameLst>
                                      </p:cBhvr>
                                      <p:to>
                                        <p:strVal val="visible"/>
                                      </p:to>
                                    </p:set>
                                  </p:childTnLst>
                                </p:cTn>
                              </p:par>
                            </p:childTnLst>
                          </p:cTn>
                        </p:par>
                        <p:par>
                          <p:cTn id="49" fill="hold">
                            <p:stCondLst>
                              <p:cond delay="25030"/>
                            </p:stCondLst>
                            <p:childTnLst>
                              <p:par>
                                <p:cTn id="50" presetID="1" presetClass="entr" presetSubtype="0" fill="hold" grpId="0" nodeType="afterEffect">
                                  <p:stCondLst>
                                    <p:cond delay="1000"/>
                                  </p:stCondLst>
                                  <p:childTnLst>
                                    <p:set>
                                      <p:cBhvr>
                                        <p:cTn id="51" dur="1" fill="hold">
                                          <p:stCondLst>
                                            <p:cond delay="9"/>
                                          </p:stCondLst>
                                        </p:cTn>
                                        <p:tgtEl>
                                          <p:spTgt spid="184"/>
                                        </p:tgtEl>
                                        <p:attrNameLst>
                                          <p:attrName>style.visibility</p:attrName>
                                        </p:attrNameLst>
                                      </p:cBhvr>
                                      <p:to>
                                        <p:strVal val="visible"/>
                                      </p:to>
                                    </p:set>
                                  </p:childTnLst>
                                </p:cTn>
                              </p:par>
                            </p:childTnLst>
                          </p:cTn>
                        </p:par>
                        <p:par>
                          <p:cTn id="52" fill="hold">
                            <p:stCondLst>
                              <p:cond delay="26040"/>
                            </p:stCondLst>
                            <p:childTnLst>
                              <p:par>
                                <p:cTn id="53" presetID="1" presetClass="entr" presetSubtype="0" fill="hold" grpId="0" nodeType="afterEffect">
                                  <p:stCondLst>
                                    <p:cond delay="1000"/>
                                  </p:stCondLst>
                                  <p:childTnLst>
                                    <p:set>
                                      <p:cBhvr>
                                        <p:cTn id="54" dur="1" fill="hold">
                                          <p:stCondLst>
                                            <p:cond delay="9"/>
                                          </p:stCondLst>
                                        </p:cTn>
                                        <p:tgtEl>
                                          <p:spTgt spid="185"/>
                                        </p:tgtEl>
                                        <p:attrNameLst>
                                          <p:attrName>style.visibility</p:attrName>
                                        </p:attrNameLst>
                                      </p:cBhvr>
                                      <p:to>
                                        <p:strVal val="visible"/>
                                      </p:to>
                                    </p:set>
                                  </p:childTnLst>
                                </p:cTn>
                              </p:par>
                            </p:childTnLst>
                          </p:cTn>
                        </p:par>
                        <p:par>
                          <p:cTn id="55" fill="hold">
                            <p:stCondLst>
                              <p:cond delay="27050"/>
                            </p:stCondLst>
                            <p:childTnLst>
                              <p:par>
                                <p:cTn id="56" presetID="1" presetClass="entr" presetSubtype="0" fill="hold" grpId="0" nodeType="afterEffect">
                                  <p:stCondLst>
                                    <p:cond delay="1000"/>
                                  </p:stCondLst>
                                  <p:childTnLst>
                                    <p:set>
                                      <p:cBhvr>
                                        <p:cTn id="57" dur="1" fill="hold">
                                          <p:stCondLst>
                                            <p:cond delay="9"/>
                                          </p:stCondLst>
                                        </p:cTn>
                                        <p:tgtEl>
                                          <p:spTgt spid="186"/>
                                        </p:tgtEl>
                                        <p:attrNameLst>
                                          <p:attrName>style.visibility</p:attrName>
                                        </p:attrNameLst>
                                      </p:cBhvr>
                                      <p:to>
                                        <p:strVal val="visible"/>
                                      </p:to>
                                    </p:set>
                                  </p:childTnLst>
                                </p:cTn>
                              </p:par>
                            </p:childTnLst>
                          </p:cTn>
                        </p:par>
                        <p:par>
                          <p:cTn id="58" fill="hold">
                            <p:stCondLst>
                              <p:cond delay="28060"/>
                            </p:stCondLst>
                            <p:childTnLst>
                              <p:par>
                                <p:cTn id="59" presetID="1" presetClass="entr" presetSubtype="0" fill="hold" grpId="0" nodeType="afterEffect">
                                  <p:stCondLst>
                                    <p:cond delay="1000"/>
                                  </p:stCondLst>
                                  <p:childTnLst>
                                    <p:set>
                                      <p:cBhvr>
                                        <p:cTn id="60" dur="1" fill="hold">
                                          <p:stCondLst>
                                            <p:cond delay="9"/>
                                          </p:stCondLst>
                                        </p:cTn>
                                        <p:tgtEl>
                                          <p:spTgt spid="187"/>
                                        </p:tgtEl>
                                        <p:attrNameLst>
                                          <p:attrName>style.visibility</p:attrName>
                                        </p:attrNameLst>
                                      </p:cBhvr>
                                      <p:to>
                                        <p:strVal val="visible"/>
                                      </p:to>
                                    </p:set>
                                  </p:childTnLst>
                                </p:cTn>
                              </p:par>
                            </p:childTnLst>
                          </p:cTn>
                        </p:par>
                        <p:par>
                          <p:cTn id="61" fill="hold">
                            <p:stCondLst>
                              <p:cond delay="29070"/>
                            </p:stCondLst>
                            <p:childTnLst>
                              <p:par>
                                <p:cTn id="62" presetID="1" presetClass="entr" presetSubtype="0" fill="hold" grpId="0" nodeType="afterEffect">
                                  <p:stCondLst>
                                    <p:cond delay="1000"/>
                                  </p:stCondLst>
                                  <p:childTnLst>
                                    <p:set>
                                      <p:cBhvr>
                                        <p:cTn id="63" dur="1" fill="hold">
                                          <p:stCondLst>
                                            <p:cond delay="9"/>
                                          </p:stCondLst>
                                        </p:cTn>
                                        <p:tgtEl>
                                          <p:spTgt spid="188"/>
                                        </p:tgtEl>
                                        <p:attrNameLst>
                                          <p:attrName>style.visibility</p:attrName>
                                        </p:attrNameLst>
                                      </p:cBhvr>
                                      <p:to>
                                        <p:strVal val="visible"/>
                                      </p:to>
                                    </p:set>
                                  </p:childTnLst>
                                </p:cTn>
                              </p:par>
                            </p:childTnLst>
                          </p:cTn>
                        </p:par>
                        <p:par>
                          <p:cTn id="64" fill="hold">
                            <p:stCondLst>
                              <p:cond delay="30080"/>
                            </p:stCondLst>
                            <p:childTnLst>
                              <p:par>
                                <p:cTn id="65" presetID="1" presetClass="entr" presetSubtype="0" fill="hold" grpId="0" nodeType="afterEffect">
                                  <p:stCondLst>
                                    <p:cond delay="1000"/>
                                  </p:stCondLst>
                                  <p:childTnLst>
                                    <p:set>
                                      <p:cBhvr>
                                        <p:cTn id="66" dur="1" fill="hold">
                                          <p:stCondLst>
                                            <p:cond delay="9"/>
                                          </p:stCondLst>
                                        </p:cTn>
                                        <p:tgtEl>
                                          <p:spTgt spid="189"/>
                                        </p:tgtEl>
                                        <p:attrNameLst>
                                          <p:attrName>style.visibility</p:attrName>
                                        </p:attrNameLst>
                                      </p:cBhvr>
                                      <p:to>
                                        <p:strVal val="visible"/>
                                      </p:to>
                                    </p:set>
                                  </p:childTnLst>
                                </p:cTn>
                              </p:par>
                            </p:childTnLst>
                          </p:cTn>
                        </p:par>
                        <p:par>
                          <p:cTn id="67" fill="hold">
                            <p:stCondLst>
                              <p:cond delay="31090"/>
                            </p:stCondLst>
                            <p:childTnLst>
                              <p:par>
                                <p:cTn id="68" presetID="1" presetClass="entr" presetSubtype="0" fill="hold" grpId="0" nodeType="afterEffect">
                                  <p:stCondLst>
                                    <p:cond delay="1000"/>
                                  </p:stCondLst>
                                  <p:childTnLst>
                                    <p:set>
                                      <p:cBhvr>
                                        <p:cTn id="69" dur="1" fill="hold">
                                          <p:stCondLst>
                                            <p:cond delay="9"/>
                                          </p:stCondLst>
                                        </p:cTn>
                                        <p:tgtEl>
                                          <p:spTgt spid="190"/>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3" name="click.wav"/>
                                        </p:tgtEl>
                                      </p:cMediaNode>
                                    </p:audio>
                                  </p:subTnLst>
                                </p:cTn>
                              </p:par>
                            </p:childTnLst>
                          </p:cTn>
                        </p:par>
                        <p:par>
                          <p:cTn id="70" fill="hold">
                            <p:stCondLst>
                              <p:cond delay="32100"/>
                            </p:stCondLst>
                            <p:childTnLst>
                              <p:par>
                                <p:cTn id="71" presetID="1" presetClass="entr" presetSubtype="0" fill="hold" grpId="0" nodeType="afterEffect">
                                  <p:stCondLst>
                                    <p:cond delay="1000"/>
                                  </p:stCondLst>
                                  <p:childTnLst>
                                    <p:set>
                                      <p:cBhvr>
                                        <p:cTn id="72" dur="1" fill="hold">
                                          <p:stCondLst>
                                            <p:cond delay="9"/>
                                          </p:stCondLst>
                                        </p:cTn>
                                        <p:tgtEl>
                                          <p:spTgt spid="191"/>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alarm clock.wav"/>
                                        </p:tgtEl>
                                      </p:cMediaNode>
                                    </p:audio>
                                  </p:sub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autoUpdateAnimBg="0"/>
      <p:bldP spid="6" grpId="0" animBg="1"/>
      <p:bldP spid="5" grpId="0" animBg="1"/>
      <p:bldP spid="7" grpId="0" animBg="1"/>
      <p:bldP spid="4" grpId="0" animBg="1"/>
      <p:bldP spid="8" grpId="0" animBg="1" autoUpdateAnimBg="0"/>
      <p:bldP spid="180" grpId="0" animBg="1" autoUpdateAnimBg="0"/>
      <p:bldP spid="181" grpId="0" animBg="1" autoUpdateAnimBg="0"/>
      <p:bldP spid="182" grpId="0" animBg="1" autoUpdateAnimBg="0"/>
      <p:bldP spid="183" grpId="0" animBg="1" autoUpdateAnimBg="0"/>
      <p:bldP spid="184" grpId="0" animBg="1" autoUpdateAnimBg="0"/>
      <p:bldP spid="185" grpId="0" animBg="1" autoUpdateAnimBg="0"/>
      <p:bldP spid="186" grpId="0" animBg="1" autoUpdateAnimBg="0"/>
      <p:bldP spid="187" grpId="0" animBg="1" autoUpdateAnimBg="0"/>
      <p:bldP spid="188" grpId="0" animBg="1" autoUpdateAnimBg="0"/>
      <p:bldP spid="189" grpId="0" animBg="1" autoUpdateAnimBg="0"/>
      <p:bldP spid="190" grpId="0" animBg="1" autoUpdateAnimBg="0"/>
      <p:bldP spid="191" grpId="0" animBg="1"/>
      <p:bldP spid="19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oice_D"/>
          <p:cNvSpPr/>
          <p:nvPr/>
        </p:nvSpPr>
        <p:spPr>
          <a:xfrm>
            <a:off x="9453424" y="3530954"/>
            <a:ext cx="2123855"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dirty="0" smtClean="0">
                <a:solidFill>
                  <a:schemeClr val="tx1"/>
                </a:solidFill>
              </a:rPr>
              <a:t>D. 9 </a:t>
            </a:r>
            <a:r>
              <a:rPr lang="en-US" sz="3200" dirty="0">
                <a:solidFill>
                  <a:schemeClr val="tx1"/>
                </a:solidFill>
              </a:rPr>
              <a:t>cm</a:t>
            </a:r>
          </a:p>
        </p:txBody>
      </p:sp>
      <p:sp>
        <p:nvSpPr>
          <p:cNvPr id="5" name="Choice_C"/>
          <p:cNvSpPr/>
          <p:nvPr/>
        </p:nvSpPr>
        <p:spPr>
          <a:xfrm>
            <a:off x="6275876" y="3530954"/>
            <a:ext cx="2291003"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dirty="0" smtClean="0">
                <a:solidFill>
                  <a:schemeClr val="tx1"/>
                </a:solidFill>
              </a:rPr>
              <a:t>C. 180°</a:t>
            </a:r>
            <a:endParaRPr lang="en-US" sz="3200" dirty="0">
              <a:solidFill>
                <a:schemeClr val="tx1"/>
              </a:solidFill>
            </a:endParaRPr>
          </a:p>
        </p:txBody>
      </p:sp>
      <p:sp>
        <p:nvSpPr>
          <p:cNvPr id="7" name="Choice_B"/>
          <p:cNvSpPr/>
          <p:nvPr/>
        </p:nvSpPr>
        <p:spPr>
          <a:xfrm>
            <a:off x="3098330" y="3530954"/>
            <a:ext cx="2291002"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dirty="0" smtClean="0">
                <a:solidFill>
                  <a:schemeClr val="tx1"/>
                </a:solidFill>
              </a:rPr>
              <a:t>B. 7 </a:t>
            </a:r>
            <a:r>
              <a:rPr lang="en-US" sz="3200" dirty="0">
                <a:solidFill>
                  <a:schemeClr val="tx1"/>
                </a:solidFill>
              </a:rPr>
              <a:t>cm</a:t>
            </a:r>
          </a:p>
        </p:txBody>
      </p:sp>
      <p:sp>
        <p:nvSpPr>
          <p:cNvPr id="4" name="Choice_A"/>
          <p:cNvSpPr/>
          <p:nvPr/>
        </p:nvSpPr>
        <p:spPr>
          <a:xfrm>
            <a:off x="297393" y="3530954"/>
            <a:ext cx="2074693" cy="1005840"/>
          </a:xfrm>
          <a:prstGeom prst="hexagon">
            <a:avLst/>
          </a:prstGeom>
          <a:solidFill>
            <a:schemeClr val="accent2">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dirty="0" smtClean="0">
                <a:solidFill>
                  <a:schemeClr val="tx1"/>
                </a:solidFill>
              </a:rPr>
              <a:t>A. </a:t>
            </a:r>
            <a:r>
              <a:rPr lang="en-US" sz="3200" dirty="0">
                <a:solidFill>
                  <a:schemeClr val="tx1"/>
                </a:solidFill>
              </a:rPr>
              <a:t>6 cm</a:t>
            </a:r>
          </a:p>
        </p:txBody>
      </p:sp>
      <p:sp>
        <p:nvSpPr>
          <p:cNvPr id="8" name="Question"/>
          <p:cNvSpPr/>
          <p:nvPr/>
        </p:nvSpPr>
        <p:spPr>
          <a:xfrm>
            <a:off x="300287" y="276392"/>
            <a:ext cx="11567247" cy="2132511"/>
          </a:xfrm>
          <a:prstGeom prst="hexagon">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vi-VN" sz="3600" b="1" dirty="0">
                <a:solidFill>
                  <a:schemeClr val="tx1"/>
                </a:solidFill>
                <a:latin typeface="Times New Roman" panose="02020603050405020304" pitchFamily="18" charset="0"/>
                <a:cs typeface="Times New Roman" panose="02020603050405020304" pitchFamily="18" charset="0"/>
              </a:rPr>
              <a:t>Câu 6</a:t>
            </a:r>
            <a:r>
              <a:rPr lang="vi-VN" sz="3600" dirty="0">
                <a:solidFill>
                  <a:schemeClr val="tx1"/>
                </a:solidFill>
                <a:latin typeface="Times New Roman" panose="02020603050405020304" pitchFamily="18" charset="0"/>
                <a:cs typeface="Times New Roman" panose="02020603050405020304" pitchFamily="18" charset="0"/>
              </a:rPr>
              <a:t>: Độ dài hai cạnh của một tam giác là </a:t>
            </a:r>
            <a:r>
              <a:rPr lang="vi-VN" sz="3600" b="1" dirty="0">
                <a:solidFill>
                  <a:srgbClr val="FFFF00"/>
                </a:solidFill>
                <a:latin typeface="Times New Roman" panose="02020603050405020304" pitchFamily="18" charset="0"/>
                <a:cs typeface="Times New Roman" panose="02020603050405020304" pitchFamily="18" charset="0"/>
              </a:rPr>
              <a:t>2 cm và 10 cm</a:t>
            </a:r>
            <a:r>
              <a:rPr lang="vi-VN" sz="3600" dirty="0">
                <a:solidFill>
                  <a:schemeClr val="tx1"/>
                </a:solidFill>
                <a:latin typeface="Times New Roman" panose="02020603050405020304" pitchFamily="18" charset="0"/>
                <a:cs typeface="Times New Roman" panose="02020603050405020304" pitchFamily="18" charset="0"/>
              </a:rPr>
              <a:t>. Trong các số đo sau đây, số đo nào sau đây là độ dài cạnh thứ ba của tam giác đó?</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180" name="Rectangle: Rounded Corners 174">
            <a:extLst>
              <a:ext uri="{FF2B5EF4-FFF2-40B4-BE49-F238E27FC236}">
                <a16:creationId xmlns:a16="http://schemas.microsoft.com/office/drawing/2014/main" id="{52691D40-8C0E-4667-A610-1C54EA7D9EE2}"/>
              </a:ext>
            </a:extLst>
          </p:cNvPr>
          <p:cNvSpPr/>
          <p:nvPr/>
        </p:nvSpPr>
        <p:spPr>
          <a:xfrm>
            <a:off x="4987485" y="543859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10</a:t>
            </a:r>
          </a:p>
        </p:txBody>
      </p:sp>
      <p:sp>
        <p:nvSpPr>
          <p:cNvPr id="181" name="Rectangle: Rounded Corners 175">
            <a:extLst>
              <a:ext uri="{FF2B5EF4-FFF2-40B4-BE49-F238E27FC236}">
                <a16:creationId xmlns:a16="http://schemas.microsoft.com/office/drawing/2014/main" id="{93E9F58F-BEA1-46C8-883A-2E2D092369EB}"/>
              </a:ext>
            </a:extLst>
          </p:cNvPr>
          <p:cNvSpPr/>
          <p:nvPr/>
        </p:nvSpPr>
        <p:spPr>
          <a:xfrm>
            <a:off x="5001373" y="54483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09</a:t>
            </a:r>
          </a:p>
        </p:txBody>
      </p:sp>
      <p:sp>
        <p:nvSpPr>
          <p:cNvPr id="182" name="Rectangle: Rounded Corners 176">
            <a:extLst>
              <a:ext uri="{FF2B5EF4-FFF2-40B4-BE49-F238E27FC236}">
                <a16:creationId xmlns:a16="http://schemas.microsoft.com/office/drawing/2014/main" id="{23D056EC-DD40-48B3-8FE2-2B7113C71C14}"/>
              </a:ext>
            </a:extLst>
          </p:cNvPr>
          <p:cNvSpPr/>
          <p:nvPr/>
        </p:nvSpPr>
        <p:spPr>
          <a:xfrm>
            <a:off x="5047786" y="5467859"/>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08</a:t>
            </a:r>
          </a:p>
        </p:txBody>
      </p:sp>
      <p:sp>
        <p:nvSpPr>
          <p:cNvPr id="183" name="Rectangle: Rounded Corners 177">
            <a:extLst>
              <a:ext uri="{FF2B5EF4-FFF2-40B4-BE49-F238E27FC236}">
                <a16:creationId xmlns:a16="http://schemas.microsoft.com/office/drawing/2014/main" id="{90370E08-2678-4A2F-B297-15FB23DDD29B}"/>
              </a:ext>
            </a:extLst>
          </p:cNvPr>
          <p:cNvSpPr/>
          <p:nvPr/>
        </p:nvSpPr>
        <p:spPr>
          <a:xfrm>
            <a:off x="4999014" y="544834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07</a:t>
            </a:r>
          </a:p>
        </p:txBody>
      </p:sp>
      <p:sp>
        <p:nvSpPr>
          <p:cNvPr id="184" name="Rectangle: Rounded Corners 178">
            <a:extLst>
              <a:ext uri="{FF2B5EF4-FFF2-40B4-BE49-F238E27FC236}">
                <a16:creationId xmlns:a16="http://schemas.microsoft.com/office/drawing/2014/main" id="{68B8FE45-45C7-4981-AAA5-E349D81F3027}"/>
              </a:ext>
            </a:extLst>
          </p:cNvPr>
          <p:cNvSpPr/>
          <p:nvPr/>
        </p:nvSpPr>
        <p:spPr>
          <a:xfrm>
            <a:off x="4950844" y="542883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06</a:t>
            </a:r>
          </a:p>
        </p:txBody>
      </p:sp>
      <p:sp>
        <p:nvSpPr>
          <p:cNvPr id="185" name="Rectangle: Rounded Corners 179">
            <a:extLst>
              <a:ext uri="{FF2B5EF4-FFF2-40B4-BE49-F238E27FC236}">
                <a16:creationId xmlns:a16="http://schemas.microsoft.com/office/drawing/2014/main" id="{3F153729-FDBD-4EB4-AE34-FE8FDA2B9D22}"/>
              </a:ext>
            </a:extLst>
          </p:cNvPr>
          <p:cNvSpPr/>
          <p:nvPr/>
        </p:nvSpPr>
        <p:spPr>
          <a:xfrm>
            <a:off x="5004026" y="542883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0 : 05</a:t>
            </a:r>
          </a:p>
        </p:txBody>
      </p:sp>
      <p:sp>
        <p:nvSpPr>
          <p:cNvPr id="186" name="Rectangle: Rounded Corners 180">
            <a:extLst>
              <a:ext uri="{FF2B5EF4-FFF2-40B4-BE49-F238E27FC236}">
                <a16:creationId xmlns:a16="http://schemas.microsoft.com/office/drawing/2014/main" id="{C504947B-95BA-4E4E-806B-E6908ED53E70}"/>
              </a:ext>
            </a:extLst>
          </p:cNvPr>
          <p:cNvSpPr/>
          <p:nvPr/>
        </p:nvSpPr>
        <p:spPr>
          <a:xfrm>
            <a:off x="5040667" y="5438594"/>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latin typeface="Times New Roman" panose="02020603050405020304" pitchFamily="18" charset="0"/>
                <a:cs typeface="Times New Roman" panose="02020603050405020304" pitchFamily="18" charset="0"/>
              </a:rPr>
              <a:t>0 : 04</a:t>
            </a:r>
          </a:p>
        </p:txBody>
      </p:sp>
      <p:sp>
        <p:nvSpPr>
          <p:cNvPr id="187" name="Rectangle: Rounded Corners 181">
            <a:extLst>
              <a:ext uri="{FF2B5EF4-FFF2-40B4-BE49-F238E27FC236}">
                <a16:creationId xmlns:a16="http://schemas.microsoft.com/office/drawing/2014/main" id="{FA2AE9AA-DF6C-4198-8070-BE28C33BC93B}"/>
              </a:ext>
            </a:extLst>
          </p:cNvPr>
          <p:cNvSpPr/>
          <p:nvPr/>
        </p:nvSpPr>
        <p:spPr>
          <a:xfrm>
            <a:off x="5015040" y="5448346"/>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03</a:t>
            </a:r>
          </a:p>
        </p:txBody>
      </p:sp>
      <p:sp>
        <p:nvSpPr>
          <p:cNvPr id="188" name="Rectangle: Rounded Corners 182">
            <a:extLst>
              <a:ext uri="{FF2B5EF4-FFF2-40B4-BE49-F238E27FC236}">
                <a16:creationId xmlns:a16="http://schemas.microsoft.com/office/drawing/2014/main" id="{5574E918-FCCF-4F5A-8338-F0195D48D322}"/>
              </a:ext>
            </a:extLst>
          </p:cNvPr>
          <p:cNvSpPr/>
          <p:nvPr/>
        </p:nvSpPr>
        <p:spPr>
          <a:xfrm>
            <a:off x="5012447" y="5428833"/>
            <a:ext cx="2212295"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02</a:t>
            </a:r>
          </a:p>
        </p:txBody>
      </p:sp>
      <p:sp>
        <p:nvSpPr>
          <p:cNvPr id="189" name="Rectangle: Rounded Corners 183">
            <a:extLst>
              <a:ext uri="{FF2B5EF4-FFF2-40B4-BE49-F238E27FC236}">
                <a16:creationId xmlns:a16="http://schemas.microsoft.com/office/drawing/2014/main" id="{84498586-260B-44AC-9119-279CD8106F7A}"/>
              </a:ext>
            </a:extLst>
          </p:cNvPr>
          <p:cNvSpPr/>
          <p:nvPr/>
        </p:nvSpPr>
        <p:spPr>
          <a:xfrm>
            <a:off x="5017633" y="5438592"/>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FF00"/>
                </a:solidFill>
                <a:latin typeface="Times New Roman" panose="02020603050405020304" pitchFamily="18" charset="0"/>
                <a:cs typeface="Times New Roman" panose="02020603050405020304" pitchFamily="18" charset="0"/>
              </a:rPr>
              <a:t>0 : 01</a:t>
            </a:r>
          </a:p>
        </p:txBody>
      </p:sp>
      <p:sp>
        <p:nvSpPr>
          <p:cNvPr id="190" name="Rectangle: Rounded Corners 184">
            <a:extLst>
              <a:ext uri="{FF2B5EF4-FFF2-40B4-BE49-F238E27FC236}">
                <a16:creationId xmlns:a16="http://schemas.microsoft.com/office/drawing/2014/main" id="{07059D34-D489-4C48-9C01-029A2E8240D4}"/>
              </a:ext>
            </a:extLst>
          </p:cNvPr>
          <p:cNvSpPr/>
          <p:nvPr/>
        </p:nvSpPr>
        <p:spPr>
          <a:xfrm>
            <a:off x="5027853" y="5448345"/>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Times New Roman" panose="02020603050405020304" pitchFamily="18" charset="0"/>
                <a:cs typeface="Times New Roman" panose="02020603050405020304" pitchFamily="18" charset="0"/>
              </a:rPr>
              <a:t>0 : 00</a:t>
            </a:r>
          </a:p>
        </p:txBody>
      </p:sp>
      <p:sp>
        <p:nvSpPr>
          <p:cNvPr id="191" name="Rectangle: Rounded Corners 186">
            <a:extLst>
              <a:ext uri="{FF2B5EF4-FFF2-40B4-BE49-F238E27FC236}">
                <a16:creationId xmlns:a16="http://schemas.microsoft.com/office/drawing/2014/main" id="{09BD8570-F3EE-4550-91DC-3636FF64E440}"/>
              </a:ext>
            </a:extLst>
          </p:cNvPr>
          <p:cNvSpPr/>
          <p:nvPr/>
        </p:nvSpPr>
        <p:spPr>
          <a:xfrm>
            <a:off x="5004535" y="5438584"/>
            <a:ext cx="2339261"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HẾT GIỜ</a:t>
            </a:r>
          </a:p>
        </p:txBody>
      </p:sp>
      <p:sp>
        <p:nvSpPr>
          <p:cNvPr id="199" name="Choice_C"/>
          <p:cNvSpPr/>
          <p:nvPr/>
        </p:nvSpPr>
        <p:spPr>
          <a:xfrm>
            <a:off x="9453423" y="3530954"/>
            <a:ext cx="2123856" cy="1005840"/>
          </a:xfrm>
          <a:prstGeom prst="hexagon">
            <a:avLst/>
          </a:prstGeom>
          <a:solidFill>
            <a:srgbClr val="FF66FF"/>
          </a:solidFill>
          <a:ln>
            <a:noFill/>
          </a:ln>
        </p:spPr>
        <p:style>
          <a:lnRef idx="1">
            <a:schemeClr val="accent3"/>
          </a:lnRef>
          <a:fillRef idx="3">
            <a:schemeClr val="accent3"/>
          </a:fillRef>
          <a:effectRef idx="2">
            <a:schemeClr val="accent3"/>
          </a:effectRef>
          <a:fontRef idx="minor">
            <a:schemeClr val="lt1"/>
          </a:fontRef>
        </p:style>
        <p:txBody>
          <a:bodyPr rtlCol="0" anchor="ctr"/>
          <a:lstStyle/>
          <a:p>
            <a:r>
              <a:rPr lang="en-US" sz="3200" dirty="0">
                <a:solidFill>
                  <a:schemeClr val="tx1"/>
                </a:solidFill>
              </a:rPr>
              <a:t>D</a:t>
            </a:r>
            <a:r>
              <a:rPr lang="en-US" sz="3200" dirty="0" smtClean="0">
                <a:solidFill>
                  <a:schemeClr val="tx1"/>
                </a:solidFill>
              </a:rPr>
              <a:t>. 9 </a:t>
            </a:r>
            <a:r>
              <a:rPr lang="en-US" sz="3200" dirty="0">
                <a:solidFill>
                  <a:schemeClr val="tx1"/>
                </a:solidFill>
              </a:rPr>
              <a:t>cm</a:t>
            </a:r>
          </a:p>
        </p:txBody>
      </p:sp>
    </p:spTree>
    <p:extLst>
      <p:ext uri="{BB962C8B-B14F-4D97-AF65-F5344CB8AC3E}">
        <p14:creationId xmlns:p14="http://schemas.microsoft.com/office/powerpoint/2010/main" val="22046826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999"/>
                                          </p:stCondLst>
                                        </p:cTn>
                                        <p:tgtEl>
                                          <p:spTgt spid="180"/>
                                        </p:tgtEl>
                                        <p:attrNameLst>
                                          <p:attrName>style.visibility</p:attrName>
                                        </p:attrNameLst>
                                      </p:cBhvr>
                                      <p:to>
                                        <p:strVal val="visible"/>
                                      </p:to>
                                    </p:set>
                                  </p:childTnLst>
                                </p:cTn>
                              </p:par>
                            </p:childTnLst>
                          </p:cTn>
                        </p:par>
                        <p:par>
                          <p:cTn id="32" fill="hold">
                            <p:stCondLst>
                              <p:cond delay="1000"/>
                            </p:stCondLst>
                            <p:childTnLst>
                              <p:par>
                                <p:cTn id="33" presetID="1" presetClass="entr" presetSubtype="0" fill="hold" grpId="0" nodeType="afterEffect">
                                  <p:stCondLst>
                                    <p:cond delay="1000"/>
                                  </p:stCondLst>
                                  <p:childTnLst>
                                    <p:set>
                                      <p:cBhvr>
                                        <p:cTn id="34" dur="1" fill="hold">
                                          <p:stCondLst>
                                            <p:cond delay="9"/>
                                          </p:stCondLst>
                                        </p:cTn>
                                        <p:tgtEl>
                                          <p:spTgt spid="181"/>
                                        </p:tgtEl>
                                        <p:attrNameLst>
                                          <p:attrName>style.visibility</p:attrName>
                                        </p:attrNameLst>
                                      </p:cBhvr>
                                      <p:to>
                                        <p:strVal val="visible"/>
                                      </p:to>
                                    </p:set>
                                  </p:childTnLst>
                                </p:cTn>
                              </p:par>
                            </p:childTnLst>
                          </p:cTn>
                        </p:par>
                        <p:par>
                          <p:cTn id="35" fill="hold">
                            <p:stCondLst>
                              <p:cond delay="2010"/>
                            </p:stCondLst>
                            <p:childTnLst>
                              <p:par>
                                <p:cTn id="36" presetID="1" presetClass="entr" presetSubtype="0" fill="hold" grpId="0" nodeType="afterEffect">
                                  <p:stCondLst>
                                    <p:cond delay="1000"/>
                                  </p:stCondLst>
                                  <p:childTnLst>
                                    <p:set>
                                      <p:cBhvr>
                                        <p:cTn id="37" dur="1" fill="hold">
                                          <p:stCondLst>
                                            <p:cond delay="9"/>
                                          </p:stCondLst>
                                        </p:cTn>
                                        <p:tgtEl>
                                          <p:spTgt spid="182"/>
                                        </p:tgtEl>
                                        <p:attrNameLst>
                                          <p:attrName>style.visibility</p:attrName>
                                        </p:attrNameLst>
                                      </p:cBhvr>
                                      <p:to>
                                        <p:strVal val="visible"/>
                                      </p:to>
                                    </p:set>
                                  </p:childTnLst>
                                </p:cTn>
                              </p:par>
                            </p:childTnLst>
                          </p:cTn>
                        </p:par>
                        <p:par>
                          <p:cTn id="38" fill="hold">
                            <p:stCondLst>
                              <p:cond delay="3020"/>
                            </p:stCondLst>
                            <p:childTnLst>
                              <p:par>
                                <p:cTn id="39" presetID="1" presetClass="entr" presetSubtype="0" fill="hold" grpId="0" nodeType="afterEffect">
                                  <p:stCondLst>
                                    <p:cond delay="1000"/>
                                  </p:stCondLst>
                                  <p:childTnLst>
                                    <p:set>
                                      <p:cBhvr>
                                        <p:cTn id="40" dur="1" fill="hold">
                                          <p:stCondLst>
                                            <p:cond delay="9"/>
                                          </p:stCondLst>
                                        </p:cTn>
                                        <p:tgtEl>
                                          <p:spTgt spid="183"/>
                                        </p:tgtEl>
                                        <p:attrNameLst>
                                          <p:attrName>style.visibility</p:attrName>
                                        </p:attrNameLst>
                                      </p:cBhvr>
                                      <p:to>
                                        <p:strVal val="visible"/>
                                      </p:to>
                                    </p:set>
                                  </p:childTnLst>
                                </p:cTn>
                              </p:par>
                            </p:childTnLst>
                          </p:cTn>
                        </p:par>
                        <p:par>
                          <p:cTn id="41" fill="hold">
                            <p:stCondLst>
                              <p:cond delay="4030"/>
                            </p:stCondLst>
                            <p:childTnLst>
                              <p:par>
                                <p:cTn id="42" presetID="1" presetClass="entr" presetSubtype="0" fill="hold" grpId="0" nodeType="afterEffect">
                                  <p:stCondLst>
                                    <p:cond delay="1000"/>
                                  </p:stCondLst>
                                  <p:childTnLst>
                                    <p:set>
                                      <p:cBhvr>
                                        <p:cTn id="43" dur="1" fill="hold">
                                          <p:stCondLst>
                                            <p:cond delay="9"/>
                                          </p:stCondLst>
                                        </p:cTn>
                                        <p:tgtEl>
                                          <p:spTgt spid="184"/>
                                        </p:tgtEl>
                                        <p:attrNameLst>
                                          <p:attrName>style.visibility</p:attrName>
                                        </p:attrNameLst>
                                      </p:cBhvr>
                                      <p:to>
                                        <p:strVal val="visible"/>
                                      </p:to>
                                    </p:set>
                                  </p:childTnLst>
                                </p:cTn>
                              </p:par>
                            </p:childTnLst>
                          </p:cTn>
                        </p:par>
                        <p:par>
                          <p:cTn id="44" fill="hold">
                            <p:stCondLst>
                              <p:cond delay="5040"/>
                            </p:stCondLst>
                            <p:childTnLst>
                              <p:par>
                                <p:cTn id="45" presetID="1" presetClass="entr" presetSubtype="0" fill="hold" grpId="0" nodeType="afterEffect">
                                  <p:stCondLst>
                                    <p:cond delay="1000"/>
                                  </p:stCondLst>
                                  <p:childTnLst>
                                    <p:set>
                                      <p:cBhvr>
                                        <p:cTn id="46" dur="1" fill="hold">
                                          <p:stCondLst>
                                            <p:cond delay="9"/>
                                          </p:stCondLst>
                                        </p:cTn>
                                        <p:tgtEl>
                                          <p:spTgt spid="185"/>
                                        </p:tgtEl>
                                        <p:attrNameLst>
                                          <p:attrName>style.visibility</p:attrName>
                                        </p:attrNameLst>
                                      </p:cBhvr>
                                      <p:to>
                                        <p:strVal val="visible"/>
                                      </p:to>
                                    </p:set>
                                  </p:childTnLst>
                                </p:cTn>
                              </p:par>
                            </p:childTnLst>
                          </p:cTn>
                        </p:par>
                        <p:par>
                          <p:cTn id="47" fill="hold">
                            <p:stCondLst>
                              <p:cond delay="6050"/>
                            </p:stCondLst>
                            <p:childTnLst>
                              <p:par>
                                <p:cTn id="48" presetID="1" presetClass="entr" presetSubtype="0" fill="hold" grpId="0" nodeType="afterEffect">
                                  <p:stCondLst>
                                    <p:cond delay="1000"/>
                                  </p:stCondLst>
                                  <p:childTnLst>
                                    <p:set>
                                      <p:cBhvr>
                                        <p:cTn id="49" dur="1" fill="hold">
                                          <p:stCondLst>
                                            <p:cond delay="9"/>
                                          </p:stCondLst>
                                        </p:cTn>
                                        <p:tgtEl>
                                          <p:spTgt spid="186"/>
                                        </p:tgtEl>
                                        <p:attrNameLst>
                                          <p:attrName>style.visibility</p:attrName>
                                        </p:attrNameLst>
                                      </p:cBhvr>
                                      <p:to>
                                        <p:strVal val="visible"/>
                                      </p:to>
                                    </p:set>
                                  </p:childTnLst>
                                </p:cTn>
                              </p:par>
                            </p:childTnLst>
                          </p:cTn>
                        </p:par>
                        <p:par>
                          <p:cTn id="50" fill="hold">
                            <p:stCondLst>
                              <p:cond delay="7060"/>
                            </p:stCondLst>
                            <p:childTnLst>
                              <p:par>
                                <p:cTn id="51" presetID="1" presetClass="entr" presetSubtype="0" fill="hold" grpId="0" nodeType="afterEffect">
                                  <p:stCondLst>
                                    <p:cond delay="1000"/>
                                  </p:stCondLst>
                                  <p:childTnLst>
                                    <p:set>
                                      <p:cBhvr>
                                        <p:cTn id="52" dur="1" fill="hold">
                                          <p:stCondLst>
                                            <p:cond delay="9"/>
                                          </p:stCondLst>
                                        </p:cTn>
                                        <p:tgtEl>
                                          <p:spTgt spid="187"/>
                                        </p:tgtEl>
                                        <p:attrNameLst>
                                          <p:attrName>style.visibility</p:attrName>
                                        </p:attrNameLst>
                                      </p:cBhvr>
                                      <p:to>
                                        <p:strVal val="visible"/>
                                      </p:to>
                                    </p:set>
                                  </p:childTnLst>
                                </p:cTn>
                              </p:par>
                            </p:childTnLst>
                          </p:cTn>
                        </p:par>
                        <p:par>
                          <p:cTn id="53" fill="hold">
                            <p:stCondLst>
                              <p:cond delay="8070"/>
                            </p:stCondLst>
                            <p:childTnLst>
                              <p:par>
                                <p:cTn id="54" presetID="1" presetClass="entr" presetSubtype="0" fill="hold" grpId="0" nodeType="afterEffect">
                                  <p:stCondLst>
                                    <p:cond delay="1000"/>
                                  </p:stCondLst>
                                  <p:childTnLst>
                                    <p:set>
                                      <p:cBhvr>
                                        <p:cTn id="55" dur="1" fill="hold">
                                          <p:stCondLst>
                                            <p:cond delay="9"/>
                                          </p:stCondLst>
                                        </p:cTn>
                                        <p:tgtEl>
                                          <p:spTgt spid="188"/>
                                        </p:tgtEl>
                                        <p:attrNameLst>
                                          <p:attrName>style.visibility</p:attrName>
                                        </p:attrNameLst>
                                      </p:cBhvr>
                                      <p:to>
                                        <p:strVal val="visible"/>
                                      </p:to>
                                    </p:set>
                                  </p:childTnLst>
                                </p:cTn>
                              </p:par>
                            </p:childTnLst>
                          </p:cTn>
                        </p:par>
                        <p:par>
                          <p:cTn id="56" fill="hold">
                            <p:stCondLst>
                              <p:cond delay="9080"/>
                            </p:stCondLst>
                            <p:childTnLst>
                              <p:par>
                                <p:cTn id="57" presetID="1" presetClass="entr" presetSubtype="0" fill="hold" grpId="0" nodeType="afterEffect">
                                  <p:stCondLst>
                                    <p:cond delay="1000"/>
                                  </p:stCondLst>
                                  <p:childTnLst>
                                    <p:set>
                                      <p:cBhvr>
                                        <p:cTn id="58" dur="1" fill="hold">
                                          <p:stCondLst>
                                            <p:cond delay="9"/>
                                          </p:stCondLst>
                                        </p:cTn>
                                        <p:tgtEl>
                                          <p:spTgt spid="189"/>
                                        </p:tgtEl>
                                        <p:attrNameLst>
                                          <p:attrName>style.visibility</p:attrName>
                                        </p:attrNameLst>
                                      </p:cBhvr>
                                      <p:to>
                                        <p:strVal val="visible"/>
                                      </p:to>
                                    </p:set>
                                  </p:childTnLst>
                                </p:cTn>
                              </p:par>
                            </p:childTnLst>
                          </p:cTn>
                        </p:par>
                        <p:par>
                          <p:cTn id="59" fill="hold">
                            <p:stCondLst>
                              <p:cond delay="10090"/>
                            </p:stCondLst>
                            <p:childTnLst>
                              <p:par>
                                <p:cTn id="60" presetID="1" presetClass="entr" presetSubtype="0" fill="hold" grpId="0" nodeType="afterEffect">
                                  <p:stCondLst>
                                    <p:cond delay="1000"/>
                                  </p:stCondLst>
                                  <p:childTnLst>
                                    <p:set>
                                      <p:cBhvr>
                                        <p:cTn id="61" dur="1" fill="hold">
                                          <p:stCondLst>
                                            <p:cond delay="9"/>
                                          </p:stCondLst>
                                        </p:cTn>
                                        <p:tgtEl>
                                          <p:spTgt spid="190"/>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par>
                          <p:cTn id="62" fill="hold">
                            <p:stCondLst>
                              <p:cond delay="11100"/>
                            </p:stCondLst>
                            <p:childTnLst>
                              <p:par>
                                <p:cTn id="63" presetID="1" presetClass="entr" presetSubtype="0" fill="hold" grpId="0" nodeType="afterEffect">
                                  <p:stCondLst>
                                    <p:cond delay="1000"/>
                                  </p:stCondLst>
                                  <p:childTnLst>
                                    <p:set>
                                      <p:cBhvr>
                                        <p:cTn id="64" dur="1" fill="hold">
                                          <p:stCondLst>
                                            <p:cond delay="9"/>
                                          </p:stCondLst>
                                        </p:cTn>
                                        <p:tgtEl>
                                          <p:spTgt spid="191"/>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4" name="alarm clock.wav"/>
                                        </p:tgtEl>
                                      </p:cMediaNode>
                                    </p:audio>
                                  </p:sub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4" grpId="0" animBg="1"/>
      <p:bldP spid="8" grpId="0" animBg="1" autoUpdateAnimBg="0"/>
      <p:bldP spid="180" grpId="0" animBg="1" autoUpdateAnimBg="0"/>
      <p:bldP spid="181" grpId="0" animBg="1" autoUpdateAnimBg="0"/>
      <p:bldP spid="182" grpId="0" animBg="1" autoUpdateAnimBg="0"/>
      <p:bldP spid="183" grpId="0" animBg="1" autoUpdateAnimBg="0"/>
      <p:bldP spid="184" grpId="0" animBg="1" autoUpdateAnimBg="0"/>
      <p:bldP spid="185" grpId="0" animBg="1" autoUpdateAnimBg="0"/>
      <p:bldP spid="186" grpId="0" animBg="1" autoUpdateAnimBg="0"/>
      <p:bldP spid="187" grpId="0" animBg="1" autoUpdateAnimBg="0"/>
      <p:bldP spid="188" grpId="0" animBg="1" autoUpdateAnimBg="0"/>
      <p:bldP spid="189" grpId="0" animBg="1" autoUpdateAnimBg="0"/>
      <p:bldP spid="190" grpId="0" animBg="1" autoUpdateAnimBg="0"/>
      <p:bldP spid="191" grpId="0" animBg="1"/>
      <p:bldP spid="199" grpId="0" animBg="1"/>
    </p:bldLst>
  </p:timing>
</p:sld>
</file>

<file path=ppt/theme/theme1.xml><?xml version="1.0" encoding="utf-8"?>
<a:theme xmlns:a="http://schemas.openxmlformats.org/drawingml/2006/main" name="Crop">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1227</TotalTime>
  <Words>2398</Words>
  <Application>Microsoft Office PowerPoint</Application>
  <PresentationFormat>Widescreen</PresentationFormat>
  <Paragraphs>458</Paragraphs>
  <Slides>29</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Cambria Math</vt:lpstr>
      <vt:lpstr>Franklin Gothic Book</vt:lpstr>
      <vt:lpstr>Times New Roman</vt:lpstr>
      <vt:lpstr>Wingdings</vt:lpstr>
      <vt:lpstr>Crop</vt:lpstr>
      <vt:lpstr>PowerPoint Presentation</vt:lpstr>
      <vt:lpstr>PowerPoint Presentation</vt:lpstr>
      <vt:lpstr>Trò chơi TRẮC NGHIỆM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Alliance Data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Newman, Chris</dc:creator>
  <cp:lastModifiedBy>Admin</cp:lastModifiedBy>
  <cp:revision>117</cp:revision>
  <dcterms:created xsi:type="dcterms:W3CDTF">2018-02-27T18:03:41Z</dcterms:created>
  <dcterms:modified xsi:type="dcterms:W3CDTF">2022-08-03T18:44:39Z</dcterms:modified>
</cp:coreProperties>
</file>