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681" r:id="rId1"/>
  </p:sldMasterIdLst>
  <p:sldIdLst>
    <p:sldId id="256" r:id="rId2"/>
    <p:sldId id="266" r:id="rId3"/>
    <p:sldId id="261" r:id="rId4"/>
    <p:sldId id="262" r:id="rId5"/>
    <p:sldId id="257" r:id="rId6"/>
    <p:sldId id="258" r:id="rId7"/>
    <p:sldId id="263" r:id="rId8"/>
    <p:sldId id="264" r:id="rId9"/>
    <p:sldId id="265" r:id="rId10"/>
    <p:sldId id="267" r:id="rId11"/>
    <p:sldId id="268"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2" d="100"/>
          <a:sy n="72" d="100"/>
        </p:scale>
        <p:origin x="9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161539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83738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143566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2662878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52017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865324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1417027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9844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545647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4D87BF-0183-47B6-8189-7B67B3A291D0}" type="datetimeFigureOut">
              <a:rPr lang="en-US" smtClean="0"/>
              <a:t>7/22/2022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1628736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84D87BF-0183-47B6-8189-7B67B3A291D0}" type="datetimeFigureOut">
              <a:rPr lang="en-US" smtClean="0"/>
              <a:t>7/22/2022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281602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84D87BF-0183-47B6-8189-7B67B3A291D0}" type="datetimeFigureOut">
              <a:rPr lang="en-US" smtClean="0"/>
              <a:t>7/22/2022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70049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84D87BF-0183-47B6-8189-7B67B3A291D0}" type="datetimeFigureOut">
              <a:rPr lang="en-US" smtClean="0"/>
              <a:t>7/22/2022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35313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4D87BF-0183-47B6-8189-7B67B3A291D0}" type="datetimeFigureOut">
              <a:rPr lang="en-US" smtClean="0"/>
              <a:t>7/22/2022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4180876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84D87BF-0183-47B6-8189-7B67B3A291D0}" type="datetimeFigureOut">
              <a:rPr lang="en-US" smtClean="0"/>
              <a:t>7/22/2022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326167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84D87BF-0183-47B6-8189-7B67B3A291D0}" type="datetimeFigureOut">
              <a:rPr lang="en-US" smtClean="0"/>
              <a:t>7/22/2022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76C5FF-5152-4559-BBC7-06EFC318DAA2}" type="slidenum">
              <a:rPr lang="en-US" smtClean="0"/>
              <a:t>‹#›</a:t>
            </a:fld>
            <a:endParaRPr lang="en-US"/>
          </a:p>
        </p:txBody>
      </p:sp>
    </p:spTree>
    <p:extLst>
      <p:ext uri="{BB962C8B-B14F-4D97-AF65-F5344CB8AC3E}">
        <p14:creationId xmlns:p14="http://schemas.microsoft.com/office/powerpoint/2010/main" val="3439331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84D87BF-0183-47B6-8189-7B67B3A291D0}" type="datetimeFigureOut">
              <a:rPr lang="en-US" smtClean="0"/>
              <a:t>7/22/2022</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076C5FF-5152-4559-BBC7-06EFC318DAA2}" type="slidenum">
              <a:rPr lang="en-US" smtClean="0"/>
              <a:t>‹#›</a:t>
            </a:fld>
            <a:endParaRPr lang="en-US"/>
          </a:p>
        </p:txBody>
      </p:sp>
    </p:spTree>
    <p:extLst>
      <p:ext uri="{BB962C8B-B14F-4D97-AF65-F5344CB8AC3E}">
        <p14:creationId xmlns:p14="http://schemas.microsoft.com/office/powerpoint/2010/main" val="258971558"/>
      </p:ext>
    </p:extLst>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2" Type="http://schemas.openxmlformats.org/officeDocument/2006/relationships/hyperlink" Target="https://www.youtube.com/watch?v=JEGsAPYBRP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5" name="Picture 2" descr="Quy trình kiểm định kỹ thuật an toàn đối với tàu lượn cao tố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95" y="862043"/>
            <a:ext cx="7691979" cy="497020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p:cNvSpPr>
            <a:spLocks noGrp="1"/>
          </p:cNvSpPr>
          <p:nvPr>
            <p:ph type="ctrTitle"/>
          </p:nvPr>
        </p:nvSpPr>
        <p:spPr/>
        <p:txBody>
          <a:bodyPr/>
          <a:lstStyle/>
          <a:p>
            <a:endParaRPr lang="en-US" dirty="0"/>
          </a:p>
        </p:txBody>
      </p:sp>
    </p:spTree>
    <p:extLst>
      <p:ext uri="{BB962C8B-B14F-4D97-AF65-F5344CB8AC3E}">
        <p14:creationId xmlns:p14="http://schemas.microsoft.com/office/powerpoint/2010/main" val="24547662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sz="2400" b="1" dirty="0">
                <a:solidFill>
                  <a:schemeClr val="tx1"/>
                </a:solidFill>
                <a:latin typeface="Times New Roman" panose="02020603050405020304" pitchFamily="18" charset="0"/>
                <a:cs typeface="Times New Roman" panose="02020603050405020304" pitchFamily="18" charset="0"/>
              </a:rPr>
              <a:t>c) Đơn vị thế năng trọng </a:t>
            </a:r>
            <a:r>
              <a:rPr lang="pt-BR" sz="2400" b="1" dirty="0" smtClean="0">
                <a:solidFill>
                  <a:schemeClr val="tx1"/>
                </a:solidFill>
                <a:latin typeface="Times New Roman" panose="02020603050405020304" pitchFamily="18" charset="0"/>
                <a:cs typeface="Times New Roman" panose="02020603050405020304" pitchFamily="18" charset="0"/>
              </a:rPr>
              <a:t>trường là </a:t>
            </a:r>
            <a:r>
              <a:rPr lang="pt-BR" sz="2400" b="1" dirty="0">
                <a:solidFill>
                  <a:schemeClr val="tx1"/>
                </a:solidFill>
                <a:latin typeface="Times New Roman" panose="02020603050405020304" pitchFamily="18" charset="0"/>
                <a:cs typeface="Times New Roman" panose="02020603050405020304" pitchFamily="18" charset="0"/>
              </a:rPr>
              <a:t>J</a:t>
            </a:r>
            <a:r>
              <a:rPr lang="en-US" sz="2400" dirty="0">
                <a:solidFill>
                  <a:schemeClr val="tx1"/>
                </a:solidFill>
                <a:latin typeface="Times New Roman" panose="02020603050405020304" pitchFamily="18" charset="0"/>
                <a:cs typeface="Times New Roman" panose="02020603050405020304" pitchFamily="18" charset="0"/>
              </a:rPr>
              <a:t/>
            </a:r>
            <a:br>
              <a:rPr lang="en-US" sz="2400" dirty="0">
                <a:solidFill>
                  <a:schemeClr val="tx1"/>
                </a:solidFill>
                <a:latin typeface="Times New Roman" panose="02020603050405020304" pitchFamily="18" charset="0"/>
                <a:cs typeface="Times New Roman" panose="02020603050405020304" pitchFamily="18" charset="0"/>
              </a:rPr>
            </a:b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55936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BR" b="1" dirty="0"/>
              <a:t>2. Liên hệ giữa thế</a:t>
            </a:r>
            <a:r>
              <a:rPr lang="pt-BR" dirty="0"/>
              <a:t> </a:t>
            </a:r>
            <a:r>
              <a:rPr lang="pt-BR" b="1" dirty="0"/>
              <a:t>năng và công của lực</a:t>
            </a:r>
            <a:r>
              <a:rPr lang="pt-BR" dirty="0"/>
              <a:t> </a:t>
            </a:r>
            <a:r>
              <a:rPr lang="pt-BR" b="1" dirty="0"/>
              <a:t>thế.</a:t>
            </a:r>
            <a:r>
              <a:rPr lang="en-US" dirty="0"/>
              <a:t/>
            </a:r>
            <a:br>
              <a:rPr lang="en-US" dirty="0"/>
            </a:br>
            <a:endParaRPr lang="en-US" dirty="0"/>
          </a:p>
        </p:txBody>
      </p:sp>
      <p:sp>
        <p:nvSpPr>
          <p:cNvPr id="3" name="Content Placeholder 2"/>
          <p:cNvSpPr>
            <a:spLocks noGrp="1"/>
          </p:cNvSpPr>
          <p:nvPr>
            <p:ph idx="1"/>
          </p:nvPr>
        </p:nvSpPr>
        <p:spPr/>
        <p:txBody>
          <a:bodyPr/>
          <a:lstStyle/>
          <a:p>
            <a:r>
              <a:rPr lang="pt-BR" sz="2400" dirty="0">
                <a:latin typeface="Times New Roman" panose="02020603050405020304" pitchFamily="18" charset="0"/>
                <a:cs typeface="Times New Roman" panose="02020603050405020304" pitchFamily="18" charset="0"/>
              </a:rPr>
              <a:t>- Khi một vật chuyển động trong trọng trường từ mặt đất ( chọn mặt đất là mốc thế năng) đến vị trí N thì công của trọng lực của vật có giá trị bằng thế năng trọng trường tại N</a:t>
            </a:r>
            <a:endParaRPr lang="en-US"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A = mgh =  W</a:t>
            </a:r>
            <a:r>
              <a:rPr lang="pt-BR" sz="2400" baseline="-25000" dirty="0">
                <a:latin typeface="Times New Roman" panose="02020603050405020304" pitchFamily="18" charset="0"/>
                <a:cs typeface="Times New Roman" panose="02020603050405020304" pitchFamily="18" charset="0"/>
              </a:rPr>
              <a:t> tN</a:t>
            </a:r>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31215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t>Luyện tập</a:t>
            </a:r>
            <a:r>
              <a:rPr lang="en-US" dirty="0"/>
              <a:t/>
            </a:r>
            <a:br>
              <a:rPr lang="en-US" dirty="0"/>
            </a:br>
            <a:endParaRPr lang="en-US" dirty="0"/>
          </a:p>
        </p:txBody>
      </p:sp>
      <p:sp>
        <p:nvSpPr>
          <p:cNvPr id="3" name="Content Placeholder 2"/>
          <p:cNvSpPr>
            <a:spLocks noGrp="1"/>
          </p:cNvSpPr>
          <p:nvPr>
            <p:ph idx="1"/>
          </p:nvPr>
        </p:nvSpPr>
        <p:spPr>
          <a:xfrm>
            <a:off x="677334" y="2160589"/>
            <a:ext cx="8596668" cy="728385"/>
          </a:xfrm>
        </p:spPr>
        <p:txBody>
          <a:bodyPr>
            <a:normAutofit/>
          </a:bodyPr>
          <a:lstStyle/>
          <a:p>
            <a:r>
              <a:rPr lang="en-US" sz="2800" dirty="0" err="1" smtClean="0">
                <a:latin typeface="Times New Roman" panose="02020603050405020304" pitchFamily="18" charset="0"/>
                <a:cs typeface="Times New Roman" panose="02020603050405020304" pitchFamily="18" charset="0"/>
              </a:rPr>
              <a:t>Hãy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tóm</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tắt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nội</a:t>
            </a:r>
            <a:r>
              <a:rPr lang="en-US" sz="2800" dirty="0" smtClean="0">
                <a:latin typeface="Times New Roman" panose="02020603050405020304" pitchFamily="18" charset="0"/>
                <a:cs typeface="Times New Roman" panose="02020603050405020304" pitchFamily="18" charset="0"/>
              </a:rPr>
              <a:t> dung </a:t>
            </a:r>
            <a:r>
              <a:rPr lang="en-US" sz="2800" dirty="0" err="1" smtClean="0">
                <a:latin typeface="Times New Roman" panose="02020603050405020304" pitchFamily="18" charset="0"/>
                <a:cs typeface="Times New Roman" panose="02020603050405020304" pitchFamily="18" charset="0"/>
              </a:rPr>
              <a:t>bài</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a:t>
            </a:r>
          </a:p>
        </p:txBody>
      </p:sp>
      <p:sp>
        <p:nvSpPr>
          <p:cNvPr id="4" name="TextBox 3"/>
          <p:cNvSpPr txBox="1"/>
          <p:nvPr/>
        </p:nvSpPr>
        <p:spPr>
          <a:xfrm>
            <a:off x="450575" y="3427896"/>
            <a:ext cx="4331988" cy="861774"/>
          </a:xfrm>
          <a:prstGeom prst="rect">
            <a:avLst/>
          </a:prstGeom>
          <a:noFill/>
        </p:spPr>
        <p:txBody>
          <a:bodyPr wrap="square" rtlCol="0">
            <a:spAutoFit/>
          </a:bodyPr>
          <a:lstStyle/>
          <a:p>
            <a:r>
              <a:rPr lang="vi-VN" sz="3200" b="1" dirty="0">
                <a:latin typeface="Times New Roman" panose="02020603050405020304" pitchFamily="18" charset="0"/>
                <a:cs typeface="Times New Roman" panose="02020603050405020304" pitchFamily="18" charset="0"/>
              </a:rPr>
              <a:t>Vận dụng</a:t>
            </a:r>
            <a:endParaRPr lang="en-US" sz="3200" dirty="0">
              <a:latin typeface="Times New Roman" panose="02020603050405020304" pitchFamily="18" charset="0"/>
              <a:cs typeface="Times New Roman" panose="02020603050405020304" pitchFamily="18" charset="0"/>
            </a:endParaRPr>
          </a:p>
          <a:p>
            <a:endParaRPr lang="en-US" dirty="0"/>
          </a:p>
        </p:txBody>
      </p:sp>
      <p:sp>
        <p:nvSpPr>
          <p:cNvPr id="5" name="TextBox 4"/>
          <p:cNvSpPr txBox="1"/>
          <p:nvPr/>
        </p:nvSpPr>
        <p:spPr>
          <a:xfrm>
            <a:off x="450575" y="4386470"/>
            <a:ext cx="10641495" cy="184665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T</a:t>
            </a:r>
            <a:r>
              <a:rPr lang="vi-VN" sz="2400" dirty="0" smtClean="0">
                <a:latin typeface="Times New Roman" panose="02020603050405020304" pitchFamily="18" charset="0"/>
                <a:cs typeface="Times New Roman" panose="02020603050405020304" pitchFamily="18" charset="0"/>
              </a:rPr>
              <a:t>hông </a:t>
            </a:r>
            <a:r>
              <a:rPr lang="vi-VN" sz="2400" dirty="0">
                <a:latin typeface="Times New Roman" panose="02020603050405020304" pitchFamily="18" charset="0"/>
                <a:cs typeface="Times New Roman" panose="02020603050405020304" pitchFamily="18" charset="0"/>
              </a:rPr>
              <a:t>qua tìm hiểu trên internet</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sách báo</a:t>
            </a:r>
            <a:r>
              <a:rPr lang="en-US" sz="2400" dirty="0">
                <a:latin typeface="Times New Roman" panose="02020603050405020304" pitchFamily="18" charset="0"/>
                <a:cs typeface="Times New Roman" panose="02020603050405020304" pitchFamily="18" charset="0"/>
              </a:rPr>
              <a:t>, h</a:t>
            </a:r>
            <a:r>
              <a:rPr lang="vi-VN" sz="2400" dirty="0">
                <a:latin typeface="Times New Roman" panose="02020603050405020304" pitchFamily="18" charset="0"/>
                <a:cs typeface="Times New Roman" panose="02020603050405020304" pitchFamily="18" charset="0"/>
              </a:rPr>
              <a:t>ỏi người thân và quan sát thực tế trên đường</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để đưa ra các biện pháp để khắc phục hiện trạng học sinh đi xe máy quá nhanh khi tham gia giao thông mà em biết và lý giải các tác dụng của các biện pháp đó</a:t>
            </a:r>
            <a:r>
              <a:rPr lang="en-US" sz="2400" dirty="0">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264029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5" name="Picture 2" descr="Quy trình kiểm định kỹ thuật an toàn đối với tàu lượn cao tố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95" y="862043"/>
            <a:ext cx="7691979" cy="497020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ular Callout 7"/>
          <p:cNvSpPr/>
          <p:nvPr/>
        </p:nvSpPr>
        <p:spPr>
          <a:xfrm>
            <a:off x="8995284" y="862043"/>
            <a:ext cx="3038621" cy="1856082"/>
          </a:xfrm>
          <a:prstGeom prst="wedgeRectCallout">
            <a:avLst>
              <a:gd name="adj1" fmla="val -55092"/>
              <a:gd name="adj2" fmla="val 73869"/>
            </a:avLst>
          </a:prstGeom>
          <a:solidFill>
            <a:srgbClr val="3333FF"/>
          </a:solidFill>
          <a:ln>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err="1">
                <a:solidFill>
                  <a:schemeClr val="bg1"/>
                </a:solidFill>
                <a:latin typeface="Times New Roman" panose="02020603050405020304" pitchFamily="18" charset="0"/>
                <a:cs typeface="Times New Roman" panose="02020603050405020304" pitchFamily="18" charset="0"/>
              </a:rPr>
              <a:t>Hãy</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nhận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xét</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về</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động</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năng</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của</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tàu</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lượn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khi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nó</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lên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và</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xuống</a:t>
            </a:r>
            <a:r>
              <a:rPr lang="en-US" sz="2000" dirty="0">
                <a:solidFill>
                  <a:srgbClr val="3333FF"/>
                </a:solidFill>
                <a:latin typeface="Times New Roman" panose="02020603050405020304" pitchFamily="18" charset="0"/>
                <a:cs typeface="Times New Roman" panose="02020603050405020304" pitchFamily="18" charset="0"/>
              </a:rPr>
              <a:t>.</a:t>
            </a:r>
          </a:p>
        </p:txBody>
      </p:sp>
      <p:sp>
        <p:nvSpPr>
          <p:cNvPr id="9" name="Title 8"/>
          <p:cNvSpPr>
            <a:spLocks noGrp="1"/>
          </p:cNvSpPr>
          <p:nvPr>
            <p:ph type="ctrTitle"/>
          </p:nvPr>
        </p:nvSpPr>
        <p:spPr/>
        <p:txBody>
          <a:bodyPr/>
          <a:lstStyle/>
          <a:p>
            <a:endParaRPr lang="en-US" dirty="0"/>
          </a:p>
        </p:txBody>
      </p:sp>
    </p:spTree>
    <p:extLst>
      <p:ext uri="{BB962C8B-B14F-4D97-AF65-F5344CB8AC3E}">
        <p14:creationId xmlns:p14="http://schemas.microsoft.com/office/powerpoint/2010/main" val="1162746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5" name="Picture 2" descr="Quy trình kiểm định kỹ thuật an toàn đối với tàu lượn cao tố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95" y="862043"/>
            <a:ext cx="7691979" cy="497020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p:cNvSpPr>
            <a:spLocks noGrp="1"/>
          </p:cNvSpPr>
          <p:nvPr>
            <p:ph type="ctrTitle"/>
          </p:nvPr>
        </p:nvSpPr>
        <p:spPr/>
        <p:txBody>
          <a:bodyPr/>
          <a:lstStyle/>
          <a:p>
            <a:endParaRPr lang="en-US" dirty="0"/>
          </a:p>
        </p:txBody>
      </p:sp>
      <p:sp>
        <p:nvSpPr>
          <p:cNvPr id="10" name="Rounded Rectangular Callout 9"/>
          <p:cNvSpPr/>
          <p:nvPr/>
        </p:nvSpPr>
        <p:spPr>
          <a:xfrm>
            <a:off x="65129" y="154745"/>
            <a:ext cx="3263704" cy="1969477"/>
          </a:xfrm>
          <a:prstGeom prst="wedgeRoundRectCallout">
            <a:avLst>
              <a:gd name="adj1" fmla="val 33046"/>
              <a:gd name="adj2" fmla="val 8321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err="1">
                <a:solidFill>
                  <a:schemeClr val="tx2">
                    <a:lumMod val="50000"/>
                  </a:schemeClr>
                </a:solidFill>
                <a:latin typeface="Times New Roman" panose="02020603050405020304" pitchFamily="18" charset="0"/>
                <a:cs typeface="Times New Roman" panose="02020603050405020304" pitchFamily="18" charset="0"/>
              </a:rPr>
              <a:t>Mối</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liên</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hệ</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giữa</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động</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năng</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và</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thế</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năng</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trong</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hai</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trường</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hợp</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trên</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là</a:t>
            </a: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err="1">
                <a:solidFill>
                  <a:schemeClr val="tx2">
                    <a:lumMod val="50000"/>
                  </a:schemeClr>
                </a:solidFill>
                <a:latin typeface="Times New Roman" panose="02020603050405020304" pitchFamily="18" charset="0"/>
                <a:cs typeface="Times New Roman" panose="02020603050405020304" pitchFamily="18" charset="0"/>
              </a:rPr>
              <a:t>gì</a:t>
            </a:r>
            <a:r>
              <a:rPr lang="en-US" sz="2400" dirty="0">
                <a:solidFill>
                  <a:schemeClr val="tx2">
                    <a:lumMod val="50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8114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5" name="Picture 2" descr="Quy trình kiểm định kỹ thuật an toàn đối với tàu lượn cao tố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95" y="862043"/>
            <a:ext cx="7691979" cy="497020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p:cNvSpPr>
            <a:spLocks noGrp="1"/>
          </p:cNvSpPr>
          <p:nvPr>
            <p:ph type="ctrTitle"/>
          </p:nvPr>
        </p:nvSpPr>
        <p:spPr/>
        <p:txBody>
          <a:bodyPr/>
          <a:lstStyle/>
          <a:p>
            <a:endParaRPr lang="en-US" dirty="0"/>
          </a:p>
        </p:txBody>
      </p:sp>
      <p:sp>
        <p:nvSpPr>
          <p:cNvPr id="11" name="Cloud Callout 10"/>
          <p:cNvSpPr/>
          <p:nvPr/>
        </p:nvSpPr>
        <p:spPr>
          <a:xfrm>
            <a:off x="1" y="3644537"/>
            <a:ext cx="3840480" cy="3213463"/>
          </a:xfrm>
          <a:prstGeom prst="cloudCallout">
            <a:avLst>
              <a:gd name="adj1" fmla="val 17282"/>
              <a:gd name="adj2" fmla="val -97940"/>
            </a:avLst>
          </a:prstGeom>
          <a:solidFill>
            <a:srgbClr val="3333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bg1"/>
                </a:solidFill>
                <a:latin typeface="Times New Roman" panose="02020603050405020304" pitchFamily="18" charset="0"/>
                <a:cs typeface="Times New Roman" panose="02020603050405020304" pitchFamily="18" charset="0"/>
              </a:rPr>
              <a:t>Tại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sao</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khi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tàu</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lượn</a:t>
            </a:r>
            <a:r>
              <a:rPr lang="en-US" sz="2400" dirty="0">
                <a:solidFill>
                  <a:schemeClr val="bg1"/>
                </a:solidFill>
                <a:latin typeface="Times New Roman" panose="02020603050405020304" pitchFamily="18" charset="0"/>
                <a:cs typeface="Times New Roman" panose="02020603050405020304" pitchFamily="18" charset="0"/>
              </a:rPr>
              <a:t> ở </a:t>
            </a:r>
            <a:r>
              <a:rPr lang="en-US" sz="2400" dirty="0" err="1">
                <a:solidFill>
                  <a:schemeClr val="bg1"/>
                </a:solidFill>
                <a:latin typeface="Times New Roman" panose="02020603050405020304" pitchFamily="18" charset="0"/>
                <a:cs typeface="Times New Roman" panose="02020603050405020304" pitchFamily="18" charset="0"/>
              </a:rPr>
              <a:t>vị</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trí</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cao</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nhất</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của</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đường</a:t>
            </a:r>
            <a:r>
              <a:rPr lang="en-US" sz="2400" dirty="0">
                <a:solidFill>
                  <a:schemeClr val="bg1"/>
                </a:solidFill>
                <a:latin typeface="Times New Roman" panose="02020603050405020304" pitchFamily="18" charset="0"/>
                <a:cs typeface="Times New Roman" panose="02020603050405020304" pitchFamily="18" charset="0"/>
              </a:rPr>
              <a:t> ray </a:t>
            </a:r>
            <a:r>
              <a:rPr lang="en-US" sz="2400" dirty="0" err="1">
                <a:solidFill>
                  <a:schemeClr val="bg1"/>
                </a:solidFill>
                <a:latin typeface="Times New Roman" panose="02020603050405020304" pitchFamily="18" charset="0"/>
                <a:cs typeface="Times New Roman" panose="02020603050405020304" pitchFamily="18" charset="0"/>
              </a:rPr>
              <a:t>thì</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tốc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độ</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của</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nó</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là</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lại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chậm</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nhất</a:t>
            </a:r>
            <a:r>
              <a:rPr lang="en-US" sz="2400"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00634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389" y="651803"/>
            <a:ext cx="8255651" cy="951914"/>
          </a:xfrm>
        </p:spPr>
        <p:txBody>
          <a:bodyPr/>
          <a:lstStyle/>
          <a:p>
            <a:r>
              <a:rPr lang="en-US" b="1" dirty="0" err="1" smtClean="0">
                <a:solidFill>
                  <a:srgbClr val="002060"/>
                </a:solidFill>
                <a:latin typeface="Times New Roman" panose="02020603050405020304" pitchFamily="18" charset="0"/>
                <a:cs typeface="Times New Roman" panose="02020603050405020304" pitchFamily="18" charset="0"/>
              </a:rPr>
              <a:t>Bài</a:t>
            </a:r>
            <a:r>
              <a:rPr lang="en-US" b="1" dirty="0" smtClean="0">
                <a:solidFill>
                  <a:srgbClr val="002060"/>
                </a:solidFill>
                <a:latin typeface="Times New Roman" panose="02020603050405020304" pitchFamily="18" charset="0"/>
                <a:cs typeface="Times New Roman" panose="02020603050405020304" pitchFamily="18" charset="0"/>
              </a:rPr>
              <a:t> 25. ĐỘNG NĂNG, THẾ NĂNG</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633045" y="1603717"/>
            <a:ext cx="3235570" cy="461665"/>
          </a:xfrm>
          <a:prstGeom prst="rect">
            <a:avLst/>
          </a:prstGeom>
          <a:noFill/>
        </p:spPr>
        <p:txBody>
          <a:bodyPr wrap="square" rtlCol="0">
            <a:spAutoFit/>
          </a:bodyPr>
          <a:lstStyle/>
          <a:p>
            <a:r>
              <a:rPr lang="en-US" sz="2400" b="1" dirty="0" smtClean="0">
                <a:latin typeface="Times New Roman" panose="02020603050405020304" pitchFamily="18" charset="0"/>
                <a:cs typeface="Times New Roman" panose="02020603050405020304" pitchFamily="18" charset="0"/>
              </a:rPr>
              <a:t>I. ĐỘNG NĂNG.</a:t>
            </a:r>
            <a:endParaRPr lang="en-US"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731520" y="2168619"/>
            <a:ext cx="3827417" cy="400110"/>
          </a:xfrm>
          <a:prstGeom prst="rect">
            <a:avLst/>
          </a:prstGeom>
          <a:noFill/>
        </p:spPr>
        <p:txBody>
          <a:bodyPr wrap="square" rtlCol="0">
            <a:spAutoFit/>
          </a:bodyPr>
          <a:lstStyle/>
          <a:p>
            <a:r>
              <a:rPr lang="pt-BR" sz="2000" b="1" dirty="0">
                <a:latin typeface="Times New Roman" panose="02020603050405020304" pitchFamily="18" charset="0"/>
                <a:cs typeface="Times New Roman" panose="02020603050405020304" pitchFamily="18" charset="0"/>
              </a:rPr>
              <a:t>1. Khái niệm động năng</a:t>
            </a:r>
            <a:r>
              <a:rPr lang="pt-BR" sz="2000" b="1"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731520" y="2795077"/>
            <a:ext cx="9026434" cy="677108"/>
          </a:xfrm>
          <a:prstGeom prst="rect">
            <a:avLst/>
          </a:prstGeom>
          <a:noFill/>
        </p:spPr>
        <p:txBody>
          <a:bodyPr wrap="square" rtlCol="0">
            <a:spAutoFit/>
          </a:bodyPr>
          <a:lstStyle/>
          <a:p>
            <a:r>
              <a:rPr lang="pt-BR" sz="2000" b="1" dirty="0">
                <a:latin typeface="Times New Roman" panose="02020603050405020304" pitchFamily="18" charset="0"/>
                <a:cs typeface="Times New Roman" panose="02020603050405020304" pitchFamily="18" charset="0"/>
              </a:rPr>
              <a:t>a) Khái niệm</a:t>
            </a:r>
            <a:r>
              <a:rPr lang="pt-BR" sz="2000" dirty="0">
                <a:latin typeface="Times New Roman" panose="02020603050405020304" pitchFamily="18" charset="0"/>
                <a:cs typeface="Times New Roman" panose="02020603050405020304" pitchFamily="18" charset="0"/>
              </a:rPr>
              <a:t>: là dạng năng lượng mà vật có được do chuyển động.</a:t>
            </a:r>
            <a:endParaRPr lang="en-US" sz="2000" dirty="0">
              <a:latin typeface="Times New Roman" panose="02020603050405020304" pitchFamily="18" charset="0"/>
              <a:cs typeface="Times New Roman" panose="02020603050405020304" pitchFamily="18" charset="0"/>
            </a:endParaRPr>
          </a:p>
          <a:p>
            <a:endParaRPr lang="en-US" dirty="0"/>
          </a:p>
        </p:txBody>
      </p:sp>
      <p:sp>
        <p:nvSpPr>
          <p:cNvPr id="6" name="TextBox 5"/>
          <p:cNvSpPr txBox="1"/>
          <p:nvPr/>
        </p:nvSpPr>
        <p:spPr>
          <a:xfrm>
            <a:off x="731520" y="3460393"/>
            <a:ext cx="6139543" cy="400110"/>
          </a:xfrm>
          <a:prstGeom prst="rect">
            <a:avLst/>
          </a:prstGeom>
          <a:noFill/>
        </p:spPr>
        <p:txBody>
          <a:bodyPr wrap="square" rtlCol="0">
            <a:spAutoFit/>
          </a:bodyPr>
          <a:lstStyle/>
          <a:p>
            <a:r>
              <a:rPr lang="pt-BR" sz="2000" b="1" dirty="0">
                <a:latin typeface="Times New Roman" panose="02020603050405020304" pitchFamily="18" charset="0"/>
                <a:cs typeface="Times New Roman" panose="02020603050405020304" pitchFamily="18" charset="0"/>
              </a:rPr>
              <a:t>b) Biểu thức động năng</a:t>
            </a:r>
            <a:r>
              <a:rPr lang="pt-BR" sz="2000" dirty="0" smtClean="0">
                <a:latin typeface="Times New Roman" panose="02020603050405020304" pitchFamily="18" charset="0"/>
                <a:cs typeface="Times New Roman" panose="02020603050405020304" pitchFamily="18" charset="0"/>
              </a:rPr>
              <a:t>:</a:t>
            </a:r>
            <a:endParaRPr lang="en-US" dirty="0"/>
          </a:p>
        </p:txBody>
      </p:sp>
      <p:sp>
        <p:nvSpPr>
          <p:cNvPr id="8"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1848338767"/>
              </p:ext>
            </p:extLst>
          </p:nvPr>
        </p:nvGraphicFramePr>
        <p:xfrm>
          <a:off x="3630126" y="3760089"/>
          <a:ext cx="1192077" cy="643094"/>
        </p:xfrm>
        <a:graphic>
          <a:graphicData uri="http://schemas.openxmlformats.org/presentationml/2006/ole">
            <mc:AlternateContent xmlns:mc="http://schemas.openxmlformats.org/markup-compatibility/2006">
              <mc:Choice xmlns:v="urn:schemas-microsoft-com:vml" Requires="v">
                <p:oleObj spid="_x0000_s1046" name="Equation" r:id="rId3" imgW="723600" imgH="393480" progId="Equation.DSMT4">
                  <p:embed/>
                </p:oleObj>
              </mc:Choice>
              <mc:Fallback>
                <p:oleObj name="Equation" r:id="rId3" imgW="723600" imgH="393480" progId="Equation.DSMT4">
                  <p:embed/>
                  <p:pic>
                    <p:nvPicPr>
                      <p:cNvPr id="0" name="Object 1"/>
                      <p:cNvPicPr>
                        <a:picLocks noChangeAspect="1" noChangeArrowheads="1"/>
                      </p:cNvPicPr>
                      <p:nvPr/>
                    </p:nvPicPr>
                    <p:blipFill>
                      <a:blip r:embed="rId4"/>
                      <a:srcRect/>
                      <a:stretch>
                        <a:fillRect/>
                      </a:stretch>
                    </p:blipFill>
                    <p:spPr bwMode="auto">
                      <a:xfrm>
                        <a:off x="3630126" y="3760089"/>
                        <a:ext cx="1192077" cy="643094"/>
                      </a:xfrm>
                      <a:prstGeom prst="rect">
                        <a:avLst/>
                      </a:prstGeom>
                      <a:noFill/>
                    </p:spPr>
                  </p:pic>
                </p:oleObj>
              </mc:Fallback>
            </mc:AlternateContent>
          </a:graphicData>
        </a:graphic>
      </p:graphicFrame>
      <p:sp>
        <p:nvSpPr>
          <p:cNvPr id="12" name="TextBox 11"/>
          <p:cNvSpPr txBox="1"/>
          <p:nvPr/>
        </p:nvSpPr>
        <p:spPr>
          <a:xfrm>
            <a:off x="633045" y="4691087"/>
            <a:ext cx="4101737" cy="677108"/>
          </a:xfrm>
          <a:prstGeom prst="rect">
            <a:avLst/>
          </a:prstGeom>
          <a:noFill/>
        </p:spPr>
        <p:txBody>
          <a:bodyPr wrap="square" rtlCol="0">
            <a:spAutoFit/>
          </a:bodyPr>
          <a:lstStyle/>
          <a:p>
            <a:r>
              <a:rPr lang="pt-BR" sz="2000" b="1" dirty="0">
                <a:latin typeface="Times New Roman" panose="02020603050405020304" pitchFamily="18" charset="0"/>
                <a:cs typeface="Times New Roman" panose="02020603050405020304" pitchFamily="18" charset="0"/>
              </a:rPr>
              <a:t>c) Đơn vị của động năng</a:t>
            </a:r>
            <a:r>
              <a:rPr lang="pt-BR" sz="2000" dirty="0">
                <a:latin typeface="Times New Roman" panose="02020603050405020304" pitchFamily="18" charset="0"/>
                <a:cs typeface="Times New Roman" panose="02020603050405020304" pitchFamily="18" charset="0"/>
              </a:rPr>
              <a:t> là J</a:t>
            </a:r>
            <a:endParaRPr lang="en-US" sz="2000" dirty="0">
              <a:latin typeface="Times New Roman" panose="02020603050405020304" pitchFamily="18" charset="0"/>
              <a:cs typeface="Times New Roman" panose="02020603050405020304" pitchFamily="18" charset="0"/>
            </a:endParaRPr>
          </a:p>
          <a:p>
            <a:endParaRPr lang="en-US" dirty="0"/>
          </a:p>
        </p:txBody>
      </p:sp>
      <p:sp>
        <p:nvSpPr>
          <p:cNvPr id="13" name="TextBox 12"/>
          <p:cNvSpPr txBox="1"/>
          <p:nvPr/>
        </p:nvSpPr>
        <p:spPr>
          <a:xfrm>
            <a:off x="749765" y="5294435"/>
            <a:ext cx="5760721" cy="1292662"/>
          </a:xfrm>
          <a:prstGeom prst="rect">
            <a:avLst/>
          </a:prstGeom>
          <a:noFill/>
        </p:spPr>
        <p:txBody>
          <a:bodyPr wrap="square" rtlCol="0">
            <a:spAutoFit/>
          </a:bodyPr>
          <a:lstStyle/>
          <a:p>
            <a:r>
              <a:rPr lang="pt-BR" sz="2000" dirty="0">
                <a:latin typeface="Times New Roman" panose="02020603050405020304" pitchFamily="18" charset="0"/>
                <a:cs typeface="Times New Roman" panose="02020603050405020304" pitchFamily="18" charset="0"/>
              </a:rPr>
              <a:t>- Nhận xét: Động năng là đại lượng vô hướng, luôn dương.</a:t>
            </a:r>
            <a:endParaRPr lang="en-US" sz="2000" dirty="0">
              <a:latin typeface="Times New Roman" panose="02020603050405020304" pitchFamily="18" charset="0"/>
              <a:cs typeface="Times New Roman" panose="02020603050405020304" pitchFamily="18" charset="0"/>
            </a:endParaRPr>
          </a:p>
          <a:p>
            <a:r>
              <a:rPr lang="pt-BR" sz="2000" dirty="0">
                <a:latin typeface="Times New Roman" panose="02020603050405020304" pitchFamily="18" charset="0"/>
                <a:cs typeface="Times New Roman" panose="02020603050405020304" pitchFamily="18" charset="0"/>
              </a:rPr>
              <a:t>+ Động năng có tính tương đối.</a:t>
            </a:r>
            <a:endParaRPr lang="en-US" sz="2000" dirty="0">
              <a:latin typeface="Times New Roman" panose="02020603050405020304" pitchFamily="18" charset="0"/>
              <a:cs typeface="Times New Roman" panose="02020603050405020304" pitchFamily="18" charset="0"/>
            </a:endParaRPr>
          </a:p>
          <a:p>
            <a:endParaRPr lang="en-US" dirty="0"/>
          </a:p>
        </p:txBody>
      </p:sp>
      <p:sp>
        <p:nvSpPr>
          <p:cNvPr id="7" name="Cloud Callout 6"/>
          <p:cNvSpPr/>
          <p:nvPr/>
        </p:nvSpPr>
        <p:spPr>
          <a:xfrm>
            <a:off x="7148601" y="1750423"/>
            <a:ext cx="5747657" cy="5107577"/>
          </a:xfrm>
          <a:prstGeom prst="cloudCallout">
            <a:avLst>
              <a:gd name="adj1" fmla="val 39622"/>
              <a:gd name="adj2" fmla="val -39546"/>
            </a:avLst>
          </a:prstGeom>
          <a:solidFill>
            <a:srgbClr val="3333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Một</a:t>
            </a:r>
            <a:r>
              <a:rPr lang="en-US" sz="2400" dirty="0"/>
              <a:t> </a:t>
            </a:r>
            <a:r>
              <a:rPr lang="en-US" sz="2400" dirty="0" err="1"/>
              <a:t>vật</a:t>
            </a:r>
            <a:r>
              <a:rPr lang="en-US" sz="2400" dirty="0"/>
              <a:t> </a:t>
            </a:r>
            <a:r>
              <a:rPr lang="en-US" sz="2400" dirty="0" err="1"/>
              <a:t>khối</a:t>
            </a:r>
            <a:r>
              <a:rPr lang="en-US" sz="2400" dirty="0"/>
              <a:t> </a:t>
            </a:r>
            <a:r>
              <a:rPr lang="en-US" sz="2400" dirty="0" err="1"/>
              <a:t>lượng</a:t>
            </a:r>
            <a:r>
              <a:rPr lang="en-US" sz="2400" dirty="0"/>
              <a:t> m </a:t>
            </a:r>
            <a:r>
              <a:rPr lang="en-US" sz="2400" dirty="0" err="1"/>
              <a:t>đang</a:t>
            </a:r>
            <a:r>
              <a:rPr lang="en-US" sz="2400" dirty="0"/>
              <a:t> </a:t>
            </a:r>
            <a:r>
              <a:rPr lang="en-US" sz="2400" dirty="0" err="1"/>
              <a:t>đứng</a:t>
            </a:r>
            <a:r>
              <a:rPr lang="en-US" sz="2400" dirty="0"/>
              <a:t> </a:t>
            </a:r>
            <a:r>
              <a:rPr lang="en-US" sz="2400" dirty="0" err="1"/>
              <a:t>yên</a:t>
            </a:r>
            <a:r>
              <a:rPr lang="en-US" sz="2400" dirty="0"/>
              <a:t> </a:t>
            </a:r>
            <a:r>
              <a:rPr lang="en-US" sz="2400" dirty="0" err="1"/>
              <a:t>chịu</a:t>
            </a:r>
            <a:r>
              <a:rPr lang="en-US" sz="2400" dirty="0"/>
              <a:t> </a:t>
            </a:r>
            <a:r>
              <a:rPr lang="en-US" sz="2400" dirty="0" err="1"/>
              <a:t>tác</a:t>
            </a:r>
            <a:r>
              <a:rPr lang="en-US" sz="2400" dirty="0"/>
              <a:t> </a:t>
            </a:r>
            <a:r>
              <a:rPr lang="en-US" sz="2400" dirty="0" err="1"/>
              <a:t>dụng</a:t>
            </a:r>
            <a:r>
              <a:rPr lang="en-US" sz="2400" dirty="0"/>
              <a:t> </a:t>
            </a:r>
            <a:r>
              <a:rPr lang="en-US" sz="2400" dirty="0" err="1"/>
              <a:t>của</a:t>
            </a:r>
            <a:r>
              <a:rPr lang="en-US" sz="2400" dirty="0"/>
              <a:t> </a:t>
            </a:r>
            <a:r>
              <a:rPr lang="en-US" sz="2400" dirty="0" err="1"/>
              <a:t>lực</a:t>
            </a:r>
            <a:r>
              <a:rPr lang="en-US" sz="2400" dirty="0"/>
              <a:t> F </a:t>
            </a:r>
            <a:r>
              <a:rPr lang="en-US" sz="2400" dirty="0" err="1"/>
              <a:t>không</a:t>
            </a:r>
            <a:r>
              <a:rPr lang="en-US" sz="2400" dirty="0"/>
              <a:t> </a:t>
            </a:r>
            <a:r>
              <a:rPr lang="en-US" sz="2400" dirty="0" err="1"/>
              <a:t>đổi</a:t>
            </a:r>
            <a:r>
              <a:rPr lang="en-US" sz="2400" dirty="0"/>
              <a:t> </a:t>
            </a:r>
            <a:r>
              <a:rPr lang="en-US" sz="2400" dirty="0" err="1"/>
              <a:t>làm</a:t>
            </a:r>
            <a:r>
              <a:rPr lang="en-US" sz="2400" dirty="0"/>
              <a:t> </a:t>
            </a:r>
            <a:r>
              <a:rPr lang="en-US" sz="2400" dirty="0" err="1"/>
              <a:t>vật</a:t>
            </a:r>
            <a:r>
              <a:rPr lang="en-US" sz="2400" dirty="0"/>
              <a:t> </a:t>
            </a:r>
            <a:r>
              <a:rPr lang="en-US" sz="2400" dirty="0" err="1"/>
              <a:t>bắt</a:t>
            </a:r>
            <a:r>
              <a:rPr lang="en-US" sz="2400" dirty="0"/>
              <a:t> </a:t>
            </a:r>
            <a:r>
              <a:rPr lang="en-US" sz="2400" dirty="0" err="1"/>
              <a:t>đầu</a:t>
            </a:r>
            <a:r>
              <a:rPr lang="en-US" sz="2400" dirty="0"/>
              <a:t> </a:t>
            </a:r>
            <a:r>
              <a:rPr lang="en-US" sz="2400" dirty="0" err="1"/>
              <a:t>chuyển</a:t>
            </a:r>
            <a:r>
              <a:rPr lang="en-US" sz="2400" dirty="0"/>
              <a:t> </a:t>
            </a:r>
            <a:r>
              <a:rPr lang="en-US" sz="2400" dirty="0" err="1"/>
              <a:t>động</a:t>
            </a:r>
            <a:r>
              <a:rPr lang="en-US" sz="2400" dirty="0"/>
              <a:t>. </a:t>
            </a:r>
            <a:r>
              <a:rPr lang="en-US" sz="2400" dirty="0" err="1"/>
              <a:t>Sau</a:t>
            </a:r>
            <a:r>
              <a:rPr lang="en-US" sz="2400" dirty="0"/>
              <a:t> </a:t>
            </a:r>
            <a:r>
              <a:rPr lang="en-US" sz="2400" dirty="0" err="1"/>
              <a:t>quãng</a:t>
            </a:r>
            <a:r>
              <a:rPr lang="en-US" sz="2400" dirty="0"/>
              <a:t> </a:t>
            </a:r>
            <a:r>
              <a:rPr lang="en-US" sz="2400" dirty="0" err="1"/>
              <a:t>đường</a:t>
            </a:r>
            <a:r>
              <a:rPr lang="en-US" sz="2400" dirty="0"/>
              <a:t> s, </a:t>
            </a:r>
            <a:r>
              <a:rPr lang="en-US" sz="2400" dirty="0" err="1"/>
              <a:t>vật</a:t>
            </a:r>
            <a:r>
              <a:rPr lang="en-US" sz="2400" dirty="0"/>
              <a:t> </a:t>
            </a:r>
            <a:r>
              <a:rPr lang="en-US" sz="2400" dirty="0" err="1"/>
              <a:t>có</a:t>
            </a:r>
            <a:r>
              <a:rPr lang="en-US" sz="2400" dirty="0"/>
              <a:t> </a:t>
            </a:r>
            <a:r>
              <a:rPr lang="en-US" sz="2400" dirty="0" err="1"/>
              <a:t>vận</a:t>
            </a:r>
            <a:r>
              <a:rPr lang="en-US" sz="2400" dirty="0"/>
              <a:t> </a:t>
            </a:r>
            <a:r>
              <a:rPr lang="en-US" sz="2400" dirty="0" err="1"/>
              <a:t>tốc</a:t>
            </a:r>
            <a:r>
              <a:rPr lang="en-US" sz="2400" dirty="0"/>
              <a:t> </a:t>
            </a:r>
            <a:r>
              <a:rPr lang="en-US" sz="2400" dirty="0" err="1"/>
              <a:t>là</a:t>
            </a:r>
            <a:r>
              <a:rPr lang="en-US" sz="2400" dirty="0"/>
              <a:t> v. </a:t>
            </a:r>
            <a:r>
              <a:rPr lang="en-US" sz="2400" dirty="0" err="1"/>
              <a:t>Tính</a:t>
            </a:r>
            <a:r>
              <a:rPr lang="en-US" sz="2400" dirty="0"/>
              <a:t> </a:t>
            </a:r>
            <a:r>
              <a:rPr lang="en-US" sz="2400" dirty="0" err="1"/>
              <a:t>công</a:t>
            </a:r>
            <a:r>
              <a:rPr lang="en-US" sz="2400" dirty="0"/>
              <a:t> </a:t>
            </a:r>
            <a:r>
              <a:rPr lang="en-US" sz="2400" dirty="0" err="1"/>
              <a:t>của</a:t>
            </a:r>
            <a:r>
              <a:rPr lang="en-US" sz="2400" dirty="0"/>
              <a:t> </a:t>
            </a:r>
            <a:r>
              <a:rPr lang="en-US" sz="2400" dirty="0" err="1"/>
              <a:t>lực</a:t>
            </a:r>
            <a:r>
              <a:rPr lang="en-US" sz="2400" dirty="0"/>
              <a:t> F </a:t>
            </a:r>
            <a:r>
              <a:rPr lang="en-US" sz="2400" dirty="0" err="1"/>
              <a:t>sau</a:t>
            </a:r>
            <a:r>
              <a:rPr lang="en-US" sz="2400" dirty="0"/>
              <a:t> </a:t>
            </a:r>
            <a:r>
              <a:rPr lang="en-US" sz="2400" dirty="0" err="1"/>
              <a:t>quãng</a:t>
            </a:r>
            <a:r>
              <a:rPr lang="en-US" sz="2400" dirty="0"/>
              <a:t> </a:t>
            </a:r>
            <a:r>
              <a:rPr lang="en-US" sz="2400" dirty="0" err="1"/>
              <a:t>đường</a:t>
            </a:r>
            <a:r>
              <a:rPr lang="en-US" sz="2400" dirty="0"/>
              <a:t> s, </a:t>
            </a:r>
            <a:r>
              <a:rPr lang="en-US" sz="2400" dirty="0" err="1"/>
              <a:t>từ</a:t>
            </a:r>
            <a:r>
              <a:rPr lang="en-US" sz="2400" dirty="0"/>
              <a:t> </a:t>
            </a:r>
            <a:r>
              <a:rPr lang="en-US" sz="2400" dirty="0" err="1"/>
              <a:t>đó</a:t>
            </a:r>
            <a:r>
              <a:rPr lang="en-US" sz="2400" dirty="0"/>
              <a:t> </a:t>
            </a:r>
            <a:r>
              <a:rPr lang="en-US" sz="2400" dirty="0" err="1"/>
              <a:t>xác</a:t>
            </a:r>
            <a:r>
              <a:rPr lang="en-US" sz="2400" dirty="0"/>
              <a:t> </a:t>
            </a:r>
            <a:r>
              <a:rPr lang="en-US" sz="2400" dirty="0" err="1"/>
              <a:t>định</a:t>
            </a:r>
            <a:r>
              <a:rPr lang="en-US" sz="2400" dirty="0"/>
              <a:t> </a:t>
            </a:r>
            <a:r>
              <a:rPr lang="en-US" sz="2400" dirty="0" err="1"/>
              <a:t>biểu</a:t>
            </a:r>
            <a:r>
              <a:rPr lang="en-US" sz="2400" dirty="0"/>
              <a:t> </a:t>
            </a:r>
            <a:r>
              <a:rPr lang="en-US" sz="2400" dirty="0" err="1"/>
              <a:t>thức</a:t>
            </a:r>
            <a:r>
              <a:rPr lang="en-US" sz="2400" dirty="0"/>
              <a:t> </a:t>
            </a:r>
            <a:r>
              <a:rPr lang="en-US" sz="2400" dirty="0" err="1"/>
              <a:t>động</a:t>
            </a:r>
            <a:r>
              <a:rPr lang="en-US" sz="2400" dirty="0"/>
              <a:t> </a:t>
            </a:r>
            <a:r>
              <a:rPr lang="en-US" sz="2400" dirty="0" err="1"/>
              <a:t>năng</a:t>
            </a:r>
            <a:r>
              <a:rPr lang="en-US" sz="2400" dirty="0"/>
              <a:t> </a:t>
            </a:r>
            <a:r>
              <a:rPr lang="en-US" sz="2400" dirty="0" err="1"/>
              <a:t>của</a:t>
            </a:r>
            <a:r>
              <a:rPr lang="en-US" sz="2400" dirty="0"/>
              <a:t> </a:t>
            </a:r>
            <a:r>
              <a:rPr lang="en-US" sz="2400" dirty="0" err="1"/>
              <a:t>vật</a:t>
            </a:r>
            <a:r>
              <a:rPr lang="en-US" sz="2400" dirty="0"/>
              <a:t> ở </a:t>
            </a:r>
            <a:r>
              <a:rPr lang="en-US" sz="2400" dirty="0" err="1"/>
              <a:t>trạng</a:t>
            </a:r>
            <a:r>
              <a:rPr lang="en-US" sz="2400" dirty="0"/>
              <a:t> </a:t>
            </a:r>
            <a:r>
              <a:rPr lang="en-US" sz="2400" dirty="0" err="1"/>
              <a:t>thái</a:t>
            </a:r>
            <a:r>
              <a:rPr lang="en-US" sz="2400" dirty="0"/>
              <a:t> </a:t>
            </a:r>
            <a:r>
              <a:rPr lang="en-US" sz="2400" dirty="0" err="1"/>
              <a:t>sau</a:t>
            </a:r>
            <a:r>
              <a:rPr lang="en-US" sz="2400" dirty="0"/>
              <a:t>.</a:t>
            </a:r>
          </a:p>
          <a:p>
            <a:pPr algn="ctr"/>
            <a:endParaRPr lang="en-US" dirty="0"/>
          </a:p>
        </p:txBody>
      </p:sp>
    </p:spTree>
    <p:extLst>
      <p:ext uri="{BB962C8B-B14F-4D97-AF65-F5344CB8AC3E}">
        <p14:creationId xmlns:p14="http://schemas.microsoft.com/office/powerpoint/2010/main" val="4221185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ircle(in)">
                                      <p:cBhvr>
                                        <p:cTn id="30" dur="2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2000"/>
                                        <p:tgtEl>
                                          <p:spTgt spid="7"/>
                                        </p:tgtEl>
                                      </p:cBhvr>
                                    </p:animEffect>
                                    <p:anim calcmode="lin" valueType="num">
                                      <p:cBhvr>
                                        <p:cTn id="36" dur="2000" fill="hold"/>
                                        <p:tgtEl>
                                          <p:spTgt spid="7"/>
                                        </p:tgtEl>
                                        <p:attrNameLst>
                                          <p:attrName>ppt_w</p:attrName>
                                        </p:attrNameLst>
                                      </p:cBhvr>
                                      <p:tavLst>
                                        <p:tav tm="0" fmla="#ppt_w*sin(2.5*pi*$)">
                                          <p:val>
                                            <p:fltVal val="0"/>
                                          </p:val>
                                        </p:tav>
                                        <p:tav tm="100000">
                                          <p:val>
                                            <p:fltVal val="1"/>
                                          </p:val>
                                        </p:tav>
                                      </p:tavLst>
                                    </p:anim>
                                    <p:anim calcmode="lin" valueType="num">
                                      <p:cBhvr>
                                        <p:cTn id="37"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000"/>
                                        <p:tgtEl>
                                          <p:spTgt spid="6"/>
                                        </p:tgtEl>
                                      </p:cBhvr>
                                    </p:animEffect>
                                    <p:anim calcmode="lin" valueType="num">
                                      <p:cBhvr>
                                        <p:cTn id="47" dur="2000" fill="hold"/>
                                        <p:tgtEl>
                                          <p:spTgt spid="6"/>
                                        </p:tgtEl>
                                        <p:attrNameLst>
                                          <p:attrName>ppt_w</p:attrName>
                                        </p:attrNameLst>
                                      </p:cBhvr>
                                      <p:tavLst>
                                        <p:tav tm="0" fmla="#ppt_w*sin(2.5*pi*$)">
                                          <p:val>
                                            <p:fltVal val="0"/>
                                          </p:val>
                                        </p:tav>
                                        <p:tav tm="100000">
                                          <p:val>
                                            <p:fltVal val="1"/>
                                          </p:val>
                                        </p:tav>
                                      </p:tavLst>
                                    </p:anim>
                                    <p:anim calcmode="lin" valueType="num">
                                      <p:cBhvr>
                                        <p:cTn id="48"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arn(inVertic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randombar(horizontal)">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4" grpId="0"/>
      <p:bldP spid="6" grpId="0"/>
      <p:bldP spid="12" grpId="0"/>
      <p:bldP spid="13"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5394" y="1647542"/>
            <a:ext cx="8596668" cy="738664"/>
          </a:xfrm>
        </p:spPr>
        <p:txBody>
          <a:bodyPr>
            <a:normAutofit fontScale="90000"/>
          </a:bodyPr>
          <a:lstStyle/>
          <a:p>
            <a:r>
              <a:rPr lang="en-US" sz="2700" dirty="0">
                <a:hlinkClick r:id="rId2"/>
              </a:rPr>
              <a:t>https://</a:t>
            </a:r>
            <a:r>
              <a:rPr lang="en-US" sz="2700" dirty="0" smtClean="0">
                <a:hlinkClick r:id="rId2"/>
              </a:rPr>
              <a:t>www.youtube.com/watch?v=JEGsAPYBRPE</a:t>
            </a:r>
            <a:r>
              <a:rPr lang="en-US" dirty="0" smtClean="0"/>
              <a:t/>
            </a:r>
            <a:br>
              <a:rPr lang="en-US" dirty="0" smtClean="0"/>
            </a:br>
            <a:endParaRPr lang="en-US" dirty="0"/>
          </a:p>
        </p:txBody>
      </p:sp>
      <p:sp>
        <p:nvSpPr>
          <p:cNvPr id="3" name="Content Placeholder 2"/>
          <p:cNvSpPr>
            <a:spLocks noGrp="1"/>
          </p:cNvSpPr>
          <p:nvPr>
            <p:ph idx="1"/>
          </p:nvPr>
        </p:nvSpPr>
        <p:spPr>
          <a:xfrm>
            <a:off x="376888" y="697551"/>
            <a:ext cx="8596668" cy="1157376"/>
          </a:xfrm>
        </p:spPr>
        <p:txBody>
          <a:bodyPr>
            <a:normAutofit/>
          </a:bodyPr>
          <a:lstStyle/>
          <a:p>
            <a:r>
              <a:rPr lang="en-US" sz="2400" dirty="0" smtClean="0">
                <a:latin typeface="Times New Roman" panose="02020603050405020304" pitchFamily="18" charset="0"/>
                <a:cs typeface="Times New Roman" panose="02020603050405020304" pitchFamily="18" charset="0"/>
              </a:rPr>
              <a:t>Video </a:t>
            </a:r>
            <a:r>
              <a:rPr lang="en-US" sz="2400" dirty="0" err="1" smtClean="0">
                <a:latin typeface="Times New Roman" panose="02020603050405020304" pitchFamily="18" charset="0"/>
                <a:cs typeface="Times New Roman" panose="02020603050405020304" pitchFamily="18" charset="0"/>
              </a:rPr>
              <a:t>sóng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thần</a:t>
            </a:r>
            <a:endParaRPr lang="en-US"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41141" y="2677274"/>
            <a:ext cx="8268162" cy="738664"/>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con </a:t>
            </a:r>
            <a:r>
              <a:rPr lang="en-US" sz="2400" dirty="0" err="1">
                <a:latin typeface="Times New Roman" panose="02020603050405020304" pitchFamily="18" charset="0"/>
                <a:cs typeface="Times New Roman" panose="02020603050405020304" pitchFamily="18" charset="0"/>
              </a:rPr>
              <a:t>sóng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a:t>
            </a:r>
          </a:p>
          <a:p>
            <a:endParaRPr lang="en-US" dirty="0"/>
          </a:p>
        </p:txBody>
      </p:sp>
      <p:sp>
        <p:nvSpPr>
          <p:cNvPr id="5" name="TextBox 4"/>
          <p:cNvSpPr txBox="1"/>
          <p:nvPr/>
        </p:nvSpPr>
        <p:spPr>
          <a:xfrm>
            <a:off x="520579" y="3596279"/>
            <a:ext cx="10961671" cy="830997"/>
          </a:xfrm>
          <a:prstGeom prst="rect">
            <a:avLst/>
          </a:prstGeom>
          <a:noFill/>
        </p:spPr>
        <p:txBody>
          <a:bodyPr wrap="square" rtlCol="0">
            <a:spAutoFit/>
          </a:bodyPr>
          <a:lstStyle/>
          <a:p>
            <a:r>
              <a:rPr lang="en-US" dirty="0"/>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nhiều</a:t>
            </a:r>
            <a:r>
              <a:rPr lang="en-US" sz="2400" dirty="0">
                <a:latin typeface="Times New Roman" panose="02020603050405020304" pitchFamily="18" charset="0"/>
                <a:cs typeface="Times New Roman" panose="02020603050405020304" pitchFamily="18" charset="0"/>
              </a:rPr>
              <a:t> so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520579" y="4626011"/>
            <a:ext cx="9326880" cy="738664"/>
          </a:xfrm>
          <a:prstGeom prst="rect">
            <a:avLst/>
          </a:prstGeom>
          <a:noFill/>
        </p:spPr>
        <p:txBody>
          <a:bodyPr wrap="square" rtlCol="0">
            <a:spAutoFit/>
          </a:bodyPr>
          <a:lstStyle/>
          <a:p>
            <a:r>
              <a:rPr lang="en-US" dirty="0"/>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cản</a:t>
            </a:r>
            <a:r>
              <a:rPr lang="en-US" sz="2400" dirty="0">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132063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613" y="1291183"/>
            <a:ext cx="8596668" cy="712538"/>
          </a:xfrm>
        </p:spPr>
        <p:txBody>
          <a:bodyPr>
            <a:normAutofit/>
          </a:bodyPr>
          <a:lstStyle/>
          <a:p>
            <a:r>
              <a:rPr lang="en-US" sz="2400" dirty="0"/>
              <a:t>https://www.youtube.com/watch?v=Wv4H3YmZbPg</a:t>
            </a:r>
          </a:p>
        </p:txBody>
      </p:sp>
      <p:sp>
        <p:nvSpPr>
          <p:cNvPr id="3" name="Content Placeholder 2"/>
          <p:cNvSpPr>
            <a:spLocks noGrp="1"/>
          </p:cNvSpPr>
          <p:nvPr>
            <p:ph idx="1"/>
          </p:nvPr>
        </p:nvSpPr>
        <p:spPr>
          <a:xfrm>
            <a:off x="566613" y="587829"/>
            <a:ext cx="8596668" cy="677228"/>
          </a:xfrm>
        </p:spPr>
        <p:txBody>
          <a:bodyPr>
            <a:normAutofit/>
          </a:bodyPr>
          <a:lstStyle/>
          <a:p>
            <a:r>
              <a:rPr lang="en-US" sz="2400" dirty="0" smtClean="0">
                <a:latin typeface="Times New Roman" panose="02020603050405020304" pitchFamily="18" charset="0"/>
                <a:cs typeface="Times New Roman" panose="02020603050405020304" pitchFamily="18" charset="0"/>
              </a:rPr>
              <a:t>Video </a:t>
            </a:r>
            <a:r>
              <a:rPr lang="en-US" sz="2400" dirty="0" err="1" smtClean="0">
                <a:latin typeface="Times New Roman" panose="02020603050405020304" pitchFamily="18" charset="0"/>
                <a:cs typeface="Times New Roman" panose="02020603050405020304" pitchFamily="18" charset="0"/>
              </a:rPr>
              <a:t>thiên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thạch</a:t>
            </a:r>
            <a:endParaRPr lang="en-US"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66613" y="2769326"/>
            <a:ext cx="8375226" cy="738664"/>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đang</a:t>
            </a:r>
            <a:r>
              <a:rPr lang="en-US" sz="2400" dirty="0">
                <a:latin typeface="Times New Roman" panose="02020603050405020304" pitchFamily="18" charset="0"/>
                <a:cs typeface="Times New Roman" panose="02020603050405020304" pitchFamily="18" charset="0"/>
              </a:rPr>
              <a:t> bay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a:t>
            </a:r>
          </a:p>
          <a:p>
            <a:endParaRPr lang="en-US" dirty="0"/>
          </a:p>
        </p:txBody>
      </p:sp>
      <p:sp>
        <p:nvSpPr>
          <p:cNvPr id="5" name="TextBox 4"/>
          <p:cNvSpPr txBox="1"/>
          <p:nvPr/>
        </p:nvSpPr>
        <p:spPr>
          <a:xfrm>
            <a:off x="566613" y="3541260"/>
            <a:ext cx="10719696" cy="738664"/>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so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gặp</a:t>
            </a:r>
            <a:r>
              <a:rPr lang="en-US" sz="2400" dirty="0">
                <a:latin typeface="Times New Roman" panose="02020603050405020304" pitchFamily="18" charset="0"/>
                <a:cs typeface="Times New Roman" panose="02020603050405020304" pitchFamily="18" charset="0"/>
              </a:rPr>
              <a:t>?</a:t>
            </a:r>
          </a:p>
          <a:p>
            <a:endParaRPr lang="en-US" dirty="0"/>
          </a:p>
        </p:txBody>
      </p:sp>
      <p:sp>
        <p:nvSpPr>
          <p:cNvPr id="6" name="TextBox 5"/>
          <p:cNvSpPr txBox="1"/>
          <p:nvPr/>
        </p:nvSpPr>
        <p:spPr>
          <a:xfrm>
            <a:off x="566613" y="4279924"/>
            <a:ext cx="10620103" cy="1107996"/>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chạm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a:t>
            </a:r>
          </a:p>
          <a:p>
            <a:endParaRPr lang="en-US" dirty="0"/>
          </a:p>
        </p:txBody>
      </p:sp>
    </p:spTree>
    <p:extLst>
      <p:ext uri="{BB962C8B-B14F-4D97-AF65-F5344CB8AC3E}">
        <p14:creationId xmlns:p14="http://schemas.microsoft.com/office/powerpoint/2010/main" val="183861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22811"/>
          </a:xfrm>
        </p:spPr>
        <p:txBody>
          <a:bodyPr>
            <a:normAutofit fontScale="90000"/>
          </a:bodyPr>
          <a:lstStyle/>
          <a:p>
            <a:r>
              <a:rPr lang="pt-BR" sz="2800" b="1" dirty="0">
                <a:solidFill>
                  <a:schemeClr val="tx1"/>
                </a:solidFill>
                <a:latin typeface="Times New Roman" panose="02020603050405020304" pitchFamily="18" charset="0"/>
                <a:cs typeface="Times New Roman" panose="02020603050405020304" pitchFamily="18" charset="0"/>
              </a:rPr>
              <a:t>2. Liên hệ giữa động năng và công của lực.</a:t>
            </a:r>
            <a:r>
              <a:rPr lang="en-US" sz="2800" dirty="0">
                <a:solidFill>
                  <a:schemeClr val="tx1"/>
                </a:solidFill>
                <a:latin typeface="Times New Roman" panose="02020603050405020304" pitchFamily="18" charset="0"/>
                <a:cs typeface="Times New Roman" panose="02020603050405020304" pitchFamily="18" charset="0"/>
              </a:rPr>
              <a:t/>
            </a:r>
            <a:br>
              <a:rPr lang="en-US" sz="2800" dirty="0">
                <a:solidFill>
                  <a:schemeClr val="tx1"/>
                </a:solidFill>
                <a:latin typeface="Times New Roman" panose="02020603050405020304" pitchFamily="18" charset="0"/>
                <a:cs typeface="Times New Roman" panose="02020603050405020304" pitchFamily="18" charset="0"/>
              </a:rPr>
            </a:b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20195" y="1432108"/>
            <a:ext cx="8596668" cy="1039811"/>
          </a:xfrm>
        </p:spPr>
        <p:txBody>
          <a:bodyPr/>
          <a:lstStyle/>
          <a:p>
            <a:r>
              <a:rPr lang="pt-BR" sz="2400" dirty="0">
                <a:latin typeface="Times New Roman" panose="02020603050405020304" pitchFamily="18" charset="0"/>
                <a:cs typeface="Times New Roman" panose="02020603050405020304" pitchFamily="18" charset="0"/>
              </a:rPr>
              <a:t>- Động năng của vật ban đầu đứng yên bằng công của ngoại lực tác dụng lên vật</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4" name="Rectangle 2"/>
          <p:cNvSpPr>
            <a:spLocks noChangeArrowheads="1"/>
          </p:cNvSpPr>
          <p:nvPr/>
        </p:nvSpPr>
        <p:spPr bwMode="auto">
          <a:xfrm>
            <a:off x="1162593" y="2471919"/>
            <a:ext cx="215904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776963378"/>
              </p:ext>
            </p:extLst>
          </p:nvPr>
        </p:nvGraphicFramePr>
        <p:xfrm>
          <a:off x="1162594" y="2471919"/>
          <a:ext cx="1737360" cy="674703"/>
        </p:xfrm>
        <a:graphic>
          <a:graphicData uri="http://schemas.openxmlformats.org/presentationml/2006/ole">
            <mc:AlternateContent xmlns:mc="http://schemas.openxmlformats.org/markup-compatibility/2006">
              <mc:Choice xmlns:v="urn:schemas-microsoft-com:vml" Requires="v">
                <p:oleObj spid="_x0000_s2064" name="Equation" r:id="rId3" imgW="977476" imgH="393529" progId="Equation.DSMT4">
                  <p:embed/>
                </p:oleObj>
              </mc:Choice>
              <mc:Fallback>
                <p:oleObj name="Equation" r:id="rId3" imgW="977476" imgH="393529"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594" y="2471919"/>
                        <a:ext cx="1737360" cy="674703"/>
                      </a:xfrm>
                      <a:prstGeom prst="rect">
                        <a:avLst/>
                      </a:prstGeom>
                      <a:noFill/>
                    </p:spPr>
                  </p:pic>
                </p:oleObj>
              </mc:Fallback>
            </mc:AlternateContent>
          </a:graphicData>
        </a:graphic>
      </p:graphicFrame>
    </p:spTree>
    <p:extLst>
      <p:ext uri="{BB962C8B-B14F-4D97-AF65-F5344CB8AC3E}">
        <p14:creationId xmlns:p14="http://schemas.microsoft.com/office/powerpoint/2010/main" val="738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35874"/>
          </a:xfrm>
        </p:spPr>
        <p:txBody>
          <a:bodyPr>
            <a:normAutofit fontScale="90000"/>
          </a:bodyPr>
          <a:lstStyle/>
          <a:p>
            <a:r>
              <a:rPr lang="pt-BR" b="1" dirty="0"/>
              <a:t>II. Thế năng</a:t>
            </a:r>
            <a:r>
              <a:rPr lang="en-US" dirty="0"/>
              <a:t/>
            </a:r>
            <a:br>
              <a:rPr lang="en-US" dirty="0"/>
            </a:br>
            <a:endParaRPr lang="en-US" dirty="0"/>
          </a:p>
        </p:txBody>
      </p:sp>
      <p:sp>
        <p:nvSpPr>
          <p:cNvPr id="3" name="Content Placeholder 2"/>
          <p:cNvSpPr>
            <a:spLocks noGrp="1"/>
          </p:cNvSpPr>
          <p:nvPr>
            <p:ph idx="1"/>
          </p:nvPr>
        </p:nvSpPr>
        <p:spPr>
          <a:xfrm>
            <a:off x="298511" y="1468258"/>
            <a:ext cx="8596668" cy="634862"/>
          </a:xfrm>
        </p:spPr>
        <p:txBody>
          <a:bodyPr/>
          <a:lstStyle/>
          <a:p>
            <a:r>
              <a:rPr lang="pt-BR" sz="2400" b="1" dirty="0">
                <a:latin typeface="Times New Roman" panose="02020603050405020304" pitchFamily="18" charset="0"/>
                <a:cs typeface="Times New Roman" panose="02020603050405020304" pitchFamily="18" charset="0"/>
              </a:rPr>
              <a:t>1. Khái niệm thế năng trọng trường</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4" name="TextBox 3"/>
          <p:cNvSpPr txBox="1"/>
          <p:nvPr/>
        </p:nvSpPr>
        <p:spPr>
          <a:xfrm>
            <a:off x="677334" y="2812533"/>
            <a:ext cx="9261566" cy="1200329"/>
          </a:xfrm>
          <a:prstGeom prst="rect">
            <a:avLst/>
          </a:prstGeom>
          <a:noFill/>
        </p:spPr>
        <p:txBody>
          <a:bodyPr wrap="square" rtlCol="0">
            <a:spAutoFit/>
          </a:bodyPr>
          <a:lstStyle/>
          <a:p>
            <a:r>
              <a:rPr lang="pt-BR" sz="2400" dirty="0">
                <a:latin typeface="Times New Roman" panose="02020603050405020304" pitchFamily="18" charset="0"/>
                <a:cs typeface="Times New Roman" panose="02020603050405020304" pitchFamily="18" charset="0"/>
              </a:rPr>
              <a:t>Thế năng trọng trường của một vật là dạng năng lượng  giữa trái đất và vật. Nó phụ thuộc vào vị trí của vật  trong trọng trường</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730240" y="2073869"/>
            <a:ext cx="4245428" cy="738664"/>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a) Khái niệm:</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6" name="TextBox 5"/>
          <p:cNvSpPr txBox="1"/>
          <p:nvPr/>
        </p:nvSpPr>
        <p:spPr>
          <a:xfrm>
            <a:off x="677334" y="3814354"/>
            <a:ext cx="6258389" cy="738664"/>
          </a:xfrm>
          <a:prstGeom prst="rect">
            <a:avLst/>
          </a:prstGeom>
          <a:noFill/>
        </p:spPr>
        <p:txBody>
          <a:bodyPr wrap="square" rtlCol="0">
            <a:spAutoFit/>
          </a:bodyPr>
          <a:lstStyle/>
          <a:p>
            <a:r>
              <a:rPr lang="pt-BR" sz="2400" b="1" dirty="0">
                <a:latin typeface="Times New Roman" panose="02020603050405020304" pitchFamily="18" charset="0"/>
                <a:cs typeface="Times New Roman" panose="02020603050405020304" pitchFamily="18" charset="0"/>
              </a:rPr>
              <a:t>b) Biểu thức thế năng trọng trường</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7" name="TextBox 6"/>
          <p:cNvSpPr txBox="1"/>
          <p:nvPr/>
        </p:nvSpPr>
        <p:spPr>
          <a:xfrm>
            <a:off x="677334" y="4566081"/>
            <a:ext cx="10543006" cy="1477328"/>
          </a:xfrm>
          <a:prstGeom prst="rect">
            <a:avLst/>
          </a:prstGeom>
          <a:noFill/>
        </p:spPr>
        <p:txBody>
          <a:bodyPr wrap="square" rtlCol="0">
            <a:spAutoFit/>
          </a:bodyPr>
          <a:lstStyle/>
          <a:p>
            <a:r>
              <a:rPr lang="pt-BR" sz="2400" dirty="0">
                <a:latin typeface="Times New Roman" panose="02020603050405020304" pitchFamily="18" charset="0"/>
                <a:cs typeface="Times New Roman" panose="02020603050405020304" pitchFamily="18" charset="0"/>
              </a:rPr>
              <a:t>Khi một vật khối lượng m đặt ở độ cao z so với mặt đất thì thế năng trọng trường của vật được định nghĩa bằng công thức:</a:t>
            </a:r>
            <a:endParaRPr lang="en-US"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W</a:t>
            </a:r>
            <a:r>
              <a:rPr lang="pt-BR" sz="2400" baseline="-25000" dirty="0">
                <a:latin typeface="Times New Roman" panose="02020603050405020304" pitchFamily="18" charset="0"/>
                <a:cs typeface="Times New Roman" panose="02020603050405020304" pitchFamily="18" charset="0"/>
              </a:rPr>
              <a:t>t</a:t>
            </a:r>
            <a:r>
              <a:rPr lang="pt-BR" sz="2400" dirty="0">
                <a:latin typeface="Times New Roman" panose="02020603050405020304" pitchFamily="18" charset="0"/>
                <a:cs typeface="Times New Roman" panose="02020603050405020304" pitchFamily="18" charset="0"/>
              </a:rPr>
              <a:t> = mgz</a:t>
            </a:r>
            <a:endParaRPr lang="en-US" sz="2400" dirty="0">
              <a:latin typeface="Times New Roman" panose="02020603050405020304" pitchFamily="18" charset="0"/>
              <a:cs typeface="Times New Roman" panose="02020603050405020304" pitchFamily="18" charset="0"/>
            </a:endParaRPr>
          </a:p>
          <a:p>
            <a:endParaRPr lang="en-US" dirty="0"/>
          </a:p>
        </p:txBody>
      </p:sp>
      <p:sp>
        <p:nvSpPr>
          <p:cNvPr id="8" name="Cloud Callout 7"/>
          <p:cNvSpPr/>
          <p:nvPr/>
        </p:nvSpPr>
        <p:spPr>
          <a:xfrm>
            <a:off x="5308117" y="366985"/>
            <a:ext cx="6858626" cy="4924697"/>
          </a:xfrm>
          <a:prstGeom prst="cloud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Một</a:t>
            </a:r>
            <a:r>
              <a:rPr lang="en-US" sz="2400" dirty="0"/>
              <a:t> </a:t>
            </a:r>
            <a:r>
              <a:rPr lang="en-US" sz="2400" dirty="0" err="1"/>
              <a:t>vật</a:t>
            </a:r>
            <a:r>
              <a:rPr lang="en-US" sz="2400" dirty="0"/>
              <a:t> </a:t>
            </a:r>
            <a:r>
              <a:rPr lang="en-US" sz="2400" dirty="0" err="1"/>
              <a:t>khối</a:t>
            </a:r>
            <a:r>
              <a:rPr lang="en-US" sz="2400" dirty="0"/>
              <a:t> </a:t>
            </a:r>
            <a:r>
              <a:rPr lang="en-US" sz="2400" dirty="0" err="1"/>
              <a:t>lượng</a:t>
            </a:r>
            <a:r>
              <a:rPr lang="en-US" sz="2400" dirty="0"/>
              <a:t> m </a:t>
            </a:r>
            <a:r>
              <a:rPr lang="en-US" sz="2400" dirty="0" err="1"/>
              <a:t>đang</a:t>
            </a:r>
            <a:r>
              <a:rPr lang="en-US" sz="2400" dirty="0"/>
              <a:t> </a:t>
            </a:r>
            <a:r>
              <a:rPr lang="en-US" sz="2400" dirty="0" err="1"/>
              <a:t>đứng</a:t>
            </a:r>
            <a:r>
              <a:rPr lang="en-US" sz="2400" dirty="0"/>
              <a:t> </a:t>
            </a:r>
            <a:r>
              <a:rPr lang="en-US" sz="2400" dirty="0" err="1"/>
              <a:t>yên</a:t>
            </a:r>
            <a:r>
              <a:rPr lang="en-US" sz="2400" dirty="0"/>
              <a:t> </a:t>
            </a:r>
            <a:r>
              <a:rPr lang="en-US" sz="2400" dirty="0" err="1"/>
              <a:t>trên</a:t>
            </a:r>
            <a:r>
              <a:rPr lang="en-US" sz="2400" dirty="0"/>
              <a:t> </a:t>
            </a:r>
            <a:r>
              <a:rPr lang="en-US" sz="2400" dirty="0" err="1"/>
              <a:t>mặt</a:t>
            </a:r>
            <a:r>
              <a:rPr lang="en-US" sz="2400" dirty="0"/>
              <a:t> </a:t>
            </a:r>
            <a:r>
              <a:rPr lang="en-US" sz="2400" dirty="0" err="1"/>
              <a:t>đất</a:t>
            </a:r>
            <a:r>
              <a:rPr lang="en-US" sz="2400" dirty="0"/>
              <a:t>. </a:t>
            </a:r>
            <a:r>
              <a:rPr lang="en-US" sz="2400" dirty="0" err="1"/>
              <a:t>Dùng</a:t>
            </a:r>
            <a:r>
              <a:rPr lang="en-US" sz="2400" dirty="0"/>
              <a:t> </a:t>
            </a:r>
            <a:r>
              <a:rPr lang="en-US" sz="2400" dirty="0" err="1"/>
              <a:t>lực</a:t>
            </a:r>
            <a:r>
              <a:rPr lang="en-US" sz="2400" dirty="0"/>
              <a:t> F </a:t>
            </a:r>
            <a:r>
              <a:rPr lang="en-US" sz="2400" dirty="0" err="1"/>
              <a:t>có</a:t>
            </a:r>
            <a:r>
              <a:rPr lang="en-US" sz="2400" dirty="0"/>
              <a:t> </a:t>
            </a:r>
            <a:r>
              <a:rPr lang="en-US" sz="2400" dirty="0" err="1"/>
              <a:t>độ</a:t>
            </a:r>
            <a:r>
              <a:rPr lang="en-US" sz="2400" dirty="0"/>
              <a:t> </a:t>
            </a:r>
            <a:r>
              <a:rPr lang="en-US" sz="2400" dirty="0" err="1"/>
              <a:t>lớn</a:t>
            </a:r>
            <a:r>
              <a:rPr lang="en-US" sz="2400" dirty="0"/>
              <a:t> </a:t>
            </a:r>
            <a:r>
              <a:rPr lang="en-US" sz="2400" dirty="0" err="1"/>
              <a:t>bằng</a:t>
            </a:r>
            <a:r>
              <a:rPr lang="en-US" sz="2400" dirty="0"/>
              <a:t> </a:t>
            </a:r>
            <a:r>
              <a:rPr lang="en-US" sz="2400" dirty="0" err="1"/>
              <a:t>trọng</a:t>
            </a:r>
            <a:r>
              <a:rPr lang="en-US" sz="2400" dirty="0"/>
              <a:t> </a:t>
            </a:r>
            <a:r>
              <a:rPr lang="en-US" sz="2400" dirty="0" err="1"/>
              <a:t>lượng</a:t>
            </a:r>
            <a:r>
              <a:rPr lang="en-US" sz="2400" dirty="0"/>
              <a:t> P </a:t>
            </a:r>
            <a:r>
              <a:rPr lang="en-US" sz="2400" dirty="0" err="1"/>
              <a:t>để</a:t>
            </a:r>
            <a:r>
              <a:rPr lang="en-US" sz="2400" dirty="0"/>
              <a:t> </a:t>
            </a:r>
            <a:r>
              <a:rPr lang="en-US" sz="2400" dirty="0" err="1"/>
              <a:t>nâng</a:t>
            </a:r>
            <a:r>
              <a:rPr lang="en-US" sz="2400" dirty="0"/>
              <a:t> </a:t>
            </a:r>
            <a:r>
              <a:rPr lang="en-US" sz="2400" dirty="0" err="1"/>
              <a:t>vật</a:t>
            </a:r>
            <a:r>
              <a:rPr lang="en-US" sz="2400" dirty="0"/>
              <a:t> </a:t>
            </a:r>
            <a:r>
              <a:rPr lang="en-US" sz="2400" dirty="0" err="1"/>
              <a:t>lên</a:t>
            </a:r>
            <a:r>
              <a:rPr lang="en-US" sz="2400" dirty="0"/>
              <a:t> </a:t>
            </a:r>
            <a:r>
              <a:rPr lang="en-US" sz="2400" dirty="0" err="1"/>
              <a:t>độ</a:t>
            </a:r>
            <a:r>
              <a:rPr lang="en-US" sz="2400" dirty="0"/>
              <a:t> </a:t>
            </a:r>
            <a:r>
              <a:rPr lang="en-US" sz="2400" dirty="0" err="1"/>
              <a:t>cao</a:t>
            </a:r>
            <a:r>
              <a:rPr lang="en-US" sz="2400" dirty="0"/>
              <a:t> h so </a:t>
            </a:r>
            <a:r>
              <a:rPr lang="en-US" sz="2400" dirty="0" err="1"/>
              <a:t>với</a:t>
            </a:r>
            <a:r>
              <a:rPr lang="en-US" sz="2400" dirty="0"/>
              <a:t> </a:t>
            </a:r>
            <a:r>
              <a:rPr lang="en-US" sz="2400" dirty="0" err="1"/>
              <a:t>mặt</a:t>
            </a:r>
            <a:r>
              <a:rPr lang="en-US" sz="2400" dirty="0"/>
              <a:t> </a:t>
            </a:r>
            <a:r>
              <a:rPr lang="en-US" sz="2400" dirty="0" err="1"/>
              <a:t>đất</a:t>
            </a:r>
            <a:r>
              <a:rPr lang="en-US" sz="2400" dirty="0"/>
              <a:t>. </a:t>
            </a:r>
            <a:r>
              <a:rPr lang="en-US" sz="2400" dirty="0" err="1"/>
              <a:t>Tính</a:t>
            </a:r>
            <a:r>
              <a:rPr lang="en-US" sz="2400" dirty="0"/>
              <a:t> </a:t>
            </a:r>
            <a:r>
              <a:rPr lang="en-US" sz="2400" dirty="0" err="1"/>
              <a:t>công</a:t>
            </a:r>
            <a:r>
              <a:rPr lang="en-US" sz="2400" dirty="0"/>
              <a:t> </a:t>
            </a:r>
            <a:r>
              <a:rPr lang="en-US" sz="2400" dirty="0" err="1"/>
              <a:t>của</a:t>
            </a:r>
            <a:r>
              <a:rPr lang="en-US" sz="2400" dirty="0"/>
              <a:t> </a:t>
            </a:r>
            <a:r>
              <a:rPr lang="en-US" sz="2400" dirty="0" err="1"/>
              <a:t>lực</a:t>
            </a:r>
            <a:r>
              <a:rPr lang="en-US" sz="2400" dirty="0"/>
              <a:t> F </a:t>
            </a:r>
            <a:r>
              <a:rPr lang="en-US" sz="2400" dirty="0" err="1"/>
              <a:t>sau</a:t>
            </a:r>
            <a:r>
              <a:rPr lang="en-US" sz="2400" dirty="0"/>
              <a:t> </a:t>
            </a:r>
            <a:r>
              <a:rPr lang="en-US" sz="2400" dirty="0" err="1"/>
              <a:t>khi</a:t>
            </a:r>
            <a:r>
              <a:rPr lang="en-US" sz="2400" dirty="0"/>
              <a:t> </a:t>
            </a:r>
            <a:r>
              <a:rPr lang="en-US" sz="2400" dirty="0" err="1"/>
              <a:t>lên</a:t>
            </a:r>
            <a:r>
              <a:rPr lang="en-US" sz="2400" dirty="0"/>
              <a:t> </a:t>
            </a:r>
            <a:r>
              <a:rPr lang="en-US" sz="2400" dirty="0" err="1"/>
              <a:t>độ</a:t>
            </a:r>
            <a:r>
              <a:rPr lang="en-US" sz="2400" dirty="0"/>
              <a:t> </a:t>
            </a:r>
            <a:r>
              <a:rPr lang="en-US" sz="2400" dirty="0" err="1"/>
              <a:t>cao</a:t>
            </a:r>
            <a:r>
              <a:rPr lang="en-US" sz="2400" dirty="0"/>
              <a:t> h, </a:t>
            </a:r>
            <a:r>
              <a:rPr lang="en-US" sz="2400" dirty="0" err="1"/>
              <a:t>từ</a:t>
            </a:r>
            <a:r>
              <a:rPr lang="en-US" sz="2400" dirty="0"/>
              <a:t> </a:t>
            </a:r>
            <a:r>
              <a:rPr lang="en-US" sz="2400" dirty="0" err="1"/>
              <a:t>đó</a:t>
            </a:r>
            <a:r>
              <a:rPr lang="en-US" sz="2400" dirty="0"/>
              <a:t> </a:t>
            </a:r>
            <a:r>
              <a:rPr lang="en-US" sz="2400" dirty="0" err="1"/>
              <a:t>xác</a:t>
            </a:r>
            <a:r>
              <a:rPr lang="en-US" sz="2400" dirty="0"/>
              <a:t> </a:t>
            </a:r>
            <a:r>
              <a:rPr lang="en-US" sz="2400" dirty="0" err="1"/>
              <a:t>định</a:t>
            </a:r>
            <a:r>
              <a:rPr lang="en-US" sz="2400" dirty="0"/>
              <a:t> </a:t>
            </a:r>
            <a:r>
              <a:rPr lang="en-US" sz="2400" dirty="0" err="1"/>
              <a:t>biểu</a:t>
            </a:r>
            <a:r>
              <a:rPr lang="en-US" sz="2400" dirty="0"/>
              <a:t> </a:t>
            </a:r>
            <a:r>
              <a:rPr lang="en-US" sz="2400" dirty="0" err="1"/>
              <a:t>thức</a:t>
            </a:r>
            <a:r>
              <a:rPr lang="en-US" sz="2400" dirty="0"/>
              <a:t> </a:t>
            </a:r>
            <a:r>
              <a:rPr lang="en-US" sz="2400" dirty="0" err="1"/>
              <a:t>thế</a:t>
            </a:r>
            <a:r>
              <a:rPr lang="en-US" sz="2400" dirty="0"/>
              <a:t> </a:t>
            </a:r>
            <a:r>
              <a:rPr lang="en-US" sz="2400" dirty="0" err="1"/>
              <a:t>năng</a:t>
            </a:r>
            <a:r>
              <a:rPr lang="en-US" sz="2400" dirty="0"/>
              <a:t> </a:t>
            </a:r>
            <a:r>
              <a:rPr lang="en-US" sz="2400" dirty="0" err="1"/>
              <a:t>của</a:t>
            </a:r>
            <a:r>
              <a:rPr lang="en-US" sz="2400" dirty="0"/>
              <a:t> </a:t>
            </a:r>
            <a:r>
              <a:rPr lang="en-US" sz="2400" dirty="0" err="1"/>
              <a:t>vật</a:t>
            </a:r>
            <a:r>
              <a:rPr lang="en-US" sz="2400" dirty="0"/>
              <a:t> ở </a:t>
            </a:r>
            <a:r>
              <a:rPr lang="en-US" sz="2400" dirty="0" err="1"/>
              <a:t>trạng</a:t>
            </a:r>
            <a:r>
              <a:rPr lang="en-US" sz="2400" dirty="0"/>
              <a:t> </a:t>
            </a:r>
            <a:r>
              <a:rPr lang="en-US" sz="2400" dirty="0" err="1"/>
              <a:t>thái</a:t>
            </a:r>
            <a:r>
              <a:rPr lang="en-US" sz="2400" dirty="0"/>
              <a:t> </a:t>
            </a:r>
            <a:r>
              <a:rPr lang="en-US" sz="2400" dirty="0" err="1"/>
              <a:t>sau</a:t>
            </a:r>
            <a:r>
              <a:rPr lang="en-US" sz="2400" dirty="0"/>
              <a:t>.</a:t>
            </a:r>
          </a:p>
          <a:p>
            <a:pPr algn="ctr"/>
            <a:endParaRPr lang="en-US" dirty="0"/>
          </a:p>
        </p:txBody>
      </p:sp>
    </p:spTree>
    <p:extLst>
      <p:ext uri="{BB962C8B-B14F-4D97-AF65-F5344CB8AC3E}">
        <p14:creationId xmlns:p14="http://schemas.microsoft.com/office/powerpoint/2010/main" val="412142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8"/>
                                        </p:tgtEl>
                                        <p:attrNameLst>
                                          <p:attrName>ppt_x</p:attrName>
                                        </p:attrNameLst>
                                      </p:cBhvr>
                                      <p:tavLst>
                                        <p:tav tm="0">
                                          <p:val>
                                            <p:strVal val="ppt_x"/>
                                          </p:val>
                                        </p:tav>
                                        <p:tav tm="100000">
                                          <p:val>
                                            <p:strVal val="ppt_x"/>
                                          </p:val>
                                        </p:tav>
                                      </p:tavLst>
                                    </p:anim>
                                    <p:anim calcmode="lin" valueType="num">
                                      <p:cBhvr additive="base">
                                        <p:cTn id="17" dur="500"/>
                                        <p:tgtEl>
                                          <p:spTgt spid="8"/>
                                        </p:tgtEl>
                                        <p:attrNameLst>
                                          <p:attrName>ppt_y</p:attrName>
                                        </p:attrNameLst>
                                      </p:cBhvr>
                                      <p:tavLst>
                                        <p:tav tm="0">
                                          <p:val>
                                            <p:strVal val="ppt_y"/>
                                          </p:val>
                                        </p:tav>
                                        <p:tav tm="100000">
                                          <p:val>
                                            <p:strVal val="1+ppt_h/2"/>
                                          </p:val>
                                        </p:tav>
                                      </p:tavLst>
                                    </p:anim>
                                    <p:set>
                                      <p:cBhvr>
                                        <p:cTn id="18" dur="1" fill="hold">
                                          <p:stCondLst>
                                            <p:cond delay="4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ircle(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animBg="1"/>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192</TotalTime>
  <Words>634</Words>
  <Application>Microsoft Office PowerPoint</Application>
  <PresentationFormat>Widescreen</PresentationFormat>
  <Paragraphs>40</Paragraphs>
  <Slides>12</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9" baseType="lpstr">
      <vt:lpstr>Arial</vt:lpstr>
      <vt:lpstr>Tahoma</vt:lpstr>
      <vt:lpstr>Times New Roman</vt:lpstr>
      <vt:lpstr>Trebuchet MS</vt:lpstr>
      <vt:lpstr>Wingdings 3</vt:lpstr>
      <vt:lpstr>Facet</vt:lpstr>
      <vt:lpstr>Equation</vt:lpstr>
      <vt:lpstr>PowerPoint Presentation</vt:lpstr>
      <vt:lpstr>PowerPoint Presentation</vt:lpstr>
      <vt:lpstr>PowerPoint Presentation</vt:lpstr>
      <vt:lpstr>PowerPoint Presentation</vt:lpstr>
      <vt:lpstr>Bài 25. ĐỘNG NĂNG, THẾ NĂNG</vt:lpstr>
      <vt:lpstr>https://www.youtube.com/watch?v=JEGsAPYBRPE </vt:lpstr>
      <vt:lpstr>https://www.youtube.com/watch?v=Wv4H3YmZbPg</vt:lpstr>
      <vt:lpstr>2. Liên hệ giữa động năng và công của lực. </vt:lpstr>
      <vt:lpstr>II. Thế năng </vt:lpstr>
      <vt:lpstr>c) Đơn vị thế năng trọng trường là J </vt:lpstr>
      <vt:lpstr>2. Liên hệ giữa thế năng và công của lực thế. </vt:lpstr>
      <vt:lpstr>Luyện tập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dc:creator>
  <cp:lastModifiedBy>Hi</cp:lastModifiedBy>
  <cp:revision>21</cp:revision>
  <dcterms:created xsi:type="dcterms:W3CDTF">2022-07-16T08:46:26Z</dcterms:created>
  <dcterms:modified xsi:type="dcterms:W3CDTF">2022-07-22T15:12:13Z</dcterms:modified>
</cp:coreProperties>
</file>