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01" r:id="rId2"/>
    <p:sldId id="500" r:id="rId3"/>
    <p:sldId id="461" r:id="rId4"/>
    <p:sldId id="502" r:id="rId5"/>
    <p:sldId id="499" r:id="rId6"/>
    <p:sldId id="503" r:id="rId7"/>
    <p:sldId id="505" r:id="rId8"/>
    <p:sldId id="504" r:id="rId9"/>
    <p:sldId id="507" r:id="rId10"/>
    <p:sldId id="508" r:id="rId11"/>
    <p:sldId id="506" r:id="rId12"/>
    <p:sldId id="484" r:id="rId13"/>
    <p:sldId id="495" r:id="rId14"/>
    <p:sldId id="509" r:id="rId15"/>
    <p:sldId id="510" r:id="rId16"/>
    <p:sldId id="511" r:id="rId17"/>
    <p:sldId id="513" r:id="rId18"/>
    <p:sldId id="512" r:id="rId19"/>
    <p:sldId id="514" r:id="rId20"/>
    <p:sldId id="515" r:id="rId21"/>
    <p:sldId id="517" r:id="rId22"/>
    <p:sldId id="516" r:id="rId23"/>
    <p:sldId id="518" r:id="rId24"/>
    <p:sldId id="519" r:id="rId25"/>
    <p:sldId id="521" r:id="rId26"/>
    <p:sldId id="520" r:id="rId27"/>
    <p:sldId id="522" r:id="rId28"/>
    <p:sldId id="523" r:id="rId29"/>
    <p:sldId id="525" r:id="rId30"/>
    <p:sldId id="524" r:id="rId31"/>
    <p:sldId id="527" r:id="rId32"/>
    <p:sldId id="526" r:id="rId33"/>
    <p:sldId id="528" r:id="rId34"/>
    <p:sldId id="529" r:id="rId35"/>
    <p:sldId id="530" r:id="rId36"/>
    <p:sldId id="261" r:id="rId37"/>
    <p:sldId id="27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 varScale="1">
        <p:scale>
          <a:sx n="94" d="100"/>
          <a:sy n="94" d="100"/>
        </p:scale>
        <p:origin x="779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118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995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060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87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152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82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58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70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24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510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3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396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40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5.svg"/><Relationship Id="rId4" Type="http://schemas.openxmlformats.org/officeDocument/2006/relationships/image" Target="../media/image37.sv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3.png"/><Relationship Id="rId3" Type="http://schemas.openxmlformats.org/officeDocument/2006/relationships/image" Target="../media/image45.svg"/><Relationship Id="rId7" Type="http://schemas.openxmlformats.org/officeDocument/2006/relationships/image" Target="../media/image41.svg"/><Relationship Id="rId12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Relationship Id="rId1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microsoft.com/office/2007/relationships/hdphoto" Target="../media/hdphoto5.wdp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54.png"/><Relationship Id="rId5" Type="http://schemas.openxmlformats.org/officeDocument/2006/relationships/image" Target="../media/image38.png"/><Relationship Id="rId10" Type="http://schemas.openxmlformats.org/officeDocument/2006/relationships/image" Target="../media/image45.svg"/><Relationship Id="rId4" Type="http://schemas.openxmlformats.org/officeDocument/2006/relationships/image" Target="../media/image37.sv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15531" y="113641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38208" y="202233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1: BIẾN NGẪU NHIÊN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RỜI RẠC VÀ CÁC SỐ ĐẶC TR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NG 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635758" y="4391558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4919FAA2-742B-40FF-BB8E-921DFE73F8E4}"/>
              </a:ext>
            </a:extLst>
          </p:cNvPr>
          <p:cNvSpPr/>
          <p:nvPr/>
        </p:nvSpPr>
        <p:spPr>
          <a:xfrm>
            <a:off x="9887719" y="2542080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BF18560-A322-4F43-832F-678AB6A251FC}"/>
              </a:ext>
            </a:extLst>
          </p:cNvPr>
          <p:cNvSpPr/>
          <p:nvPr/>
        </p:nvSpPr>
        <p:spPr>
          <a:xfrm rot="813216">
            <a:off x="9859384" y="328608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6A1C5789-9FCF-4F67-9D13-D39C8BD22529}"/>
              </a:ext>
            </a:extLst>
          </p:cNvPr>
          <p:cNvSpPr/>
          <p:nvPr/>
        </p:nvSpPr>
        <p:spPr>
          <a:xfrm rot="-1135901">
            <a:off x="1273656" y="2836677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6CA3B447-A47B-49B7-97DB-06785C493704}"/>
              </a:ext>
            </a:extLst>
          </p:cNvPr>
          <p:cNvSpPr/>
          <p:nvPr/>
        </p:nvSpPr>
        <p:spPr>
          <a:xfrm rot="813216">
            <a:off x="1296333" y="3722596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02521"/>
                <a:ext cx="11430000" cy="66359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=80)=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acc>
                        <m:accPr>
                          <m:chr m:val="‾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‾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)=0,6⋅(1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0,8)=0,12.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đúng</a:t>
                </a:r>
                <a:r>
                  <a:rPr lang="en-US" sz="2800" dirty="0"/>
                  <a:t> Minh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20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Cuộc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thúc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đây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Minh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20 + 80 = 100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. Theo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P(Y = 100) = P(BA) = P(B).P(A) = 0,6.0,8 = 0,48.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Y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2521"/>
                <a:ext cx="11430000" cy="6635903"/>
              </a:xfrm>
              <a:prstGeom prst="rect">
                <a:avLst/>
              </a:prstGeom>
              <a:blipFill>
                <a:blip r:embed="rId4"/>
                <a:stretch>
                  <a:fillRect l="-693" r="-79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Mở đầu trang 5 Chuyên đề Toán 12 Kết nối tri thức">
            <a:extLst>
              <a:ext uri="{FF2B5EF4-FFF2-40B4-BE49-F238E27FC236}">
                <a16:creationId xmlns:a16="http://schemas.microsoft.com/office/drawing/2014/main" id="{90952707-8D41-48DE-B3E3-C778B6712E75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0" y="5134708"/>
            <a:ext cx="9107775" cy="1437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52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102521"/>
            <a:ext cx="11430000" cy="6635903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 E(Y) = 0.0,4 + 80.0,12 + 100.0,48 = 57,6.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Minh </a:t>
            </a:r>
            <a:r>
              <a:rPr lang="en-US" sz="2800" dirty="0" err="1"/>
              <a:t>được</a:t>
            </a:r>
            <a:r>
              <a:rPr lang="en-US" sz="2800" dirty="0"/>
              <a:t> 57,6 </a:t>
            </a:r>
            <a:r>
              <a:rPr lang="en-US" sz="2800" dirty="0" err="1"/>
              <a:t>điểm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 E(X) = 54,4. </a:t>
            </a:r>
            <a:r>
              <a:rPr lang="en-US" sz="2800" dirty="0" err="1"/>
              <a:t>Vì</a:t>
            </a:r>
            <a:r>
              <a:rPr lang="en-US" sz="2800" dirty="0"/>
              <a:t> E(Y) &gt; E(X)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ở </a:t>
            </a:r>
            <a:r>
              <a:rPr lang="en-US" sz="2800" dirty="0" err="1"/>
              <a:t>vòng</a:t>
            </a:r>
            <a:r>
              <a:rPr lang="en-US" sz="2800" dirty="0"/>
              <a:t> I Minh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II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Minh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Vậy</a:t>
            </a:r>
            <a:r>
              <a:rPr lang="en-US" sz="2800" dirty="0"/>
              <a:t> ở </a:t>
            </a:r>
            <a:r>
              <a:rPr lang="en-US" sz="2800" dirty="0" err="1"/>
              <a:t>vòng</a:t>
            </a:r>
            <a:r>
              <a:rPr lang="en-US" sz="2800" dirty="0"/>
              <a:t> 1, Minh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II.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123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56904" y="1208606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79581" y="2094525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70712" y="4405382"/>
            <a:ext cx="1736722" cy="1468863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ED5C7E1A-5DA1-4B75-BA86-94AFB8921BFF}"/>
              </a:ext>
            </a:extLst>
          </p:cNvPr>
          <p:cNvSpPr/>
          <p:nvPr/>
        </p:nvSpPr>
        <p:spPr>
          <a:xfrm>
            <a:off x="9871873" y="2471650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C09166D-B2FE-4442-B3F3-288338FF76F0}"/>
              </a:ext>
            </a:extLst>
          </p:cNvPr>
          <p:cNvSpPr/>
          <p:nvPr/>
        </p:nvSpPr>
        <p:spPr>
          <a:xfrm rot="813216">
            <a:off x="9843538" y="321565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357A437F-F756-4798-AAED-3B9952E7E8B7}"/>
              </a:ext>
            </a:extLst>
          </p:cNvPr>
          <p:cNvSpPr/>
          <p:nvPr/>
        </p:nvSpPr>
        <p:spPr>
          <a:xfrm rot="-1135901">
            <a:off x="1255592" y="2781063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17F5DC58-2FEA-410B-8F7D-72578E09211A}"/>
              </a:ext>
            </a:extLst>
          </p:cNvPr>
          <p:cNvSpPr/>
          <p:nvPr/>
        </p:nvSpPr>
        <p:spPr>
          <a:xfrm rot="813216">
            <a:off x="1278269" y="366698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450086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3000" dirty="0" err="1"/>
              <a:t>Gieo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xúc</a:t>
            </a:r>
            <a:r>
              <a:rPr lang="en-US" sz="3000" dirty="0"/>
              <a:t> </a:t>
            </a:r>
            <a:r>
              <a:rPr lang="en-US" sz="3000" dirty="0" err="1"/>
              <a:t>xắc</a:t>
            </a:r>
            <a:r>
              <a:rPr lang="en-US" sz="3000" dirty="0"/>
              <a:t> </a:t>
            </a:r>
            <a:r>
              <a:rPr lang="en-US" sz="3000" dirty="0" err="1"/>
              <a:t>cân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, </a:t>
            </a:r>
            <a:r>
              <a:rPr lang="en-US" sz="3000" dirty="0" err="1"/>
              <a:t>đồng</a:t>
            </a:r>
            <a:r>
              <a:rPr lang="en-US" sz="3000" dirty="0"/>
              <a:t> </a:t>
            </a:r>
            <a:r>
              <a:rPr lang="en-US" sz="3000" dirty="0" err="1"/>
              <a:t>chất</a:t>
            </a:r>
            <a:r>
              <a:rPr lang="en-US" sz="3000" dirty="0"/>
              <a:t> </a:t>
            </a:r>
            <a:r>
              <a:rPr lang="en-US" sz="3000" dirty="0" err="1"/>
              <a:t>liên</a:t>
            </a:r>
            <a:r>
              <a:rPr lang="en-US" sz="3000" dirty="0"/>
              <a:t> </a:t>
            </a:r>
            <a:r>
              <a:rPr lang="en-US" sz="3000" dirty="0" err="1"/>
              <a:t>tiếp</a:t>
            </a:r>
            <a:r>
              <a:rPr lang="en-US" sz="3000" dirty="0"/>
              <a:t> 6 </a:t>
            </a:r>
            <a:r>
              <a:rPr lang="en-US" sz="3000" dirty="0" err="1"/>
              <a:t>lần</a:t>
            </a:r>
            <a:r>
              <a:rPr lang="en-US" sz="3000" dirty="0"/>
              <a:t>. </a:t>
            </a:r>
            <a:r>
              <a:rPr lang="en-US" sz="3000" dirty="0" err="1"/>
              <a:t>Gọi</a:t>
            </a:r>
            <a:r>
              <a:rPr lang="en-US" sz="3000" dirty="0"/>
              <a:t> X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lần</a:t>
            </a:r>
            <a:r>
              <a:rPr lang="en-US" sz="3000" dirty="0"/>
              <a:t> </a:t>
            </a:r>
            <a:r>
              <a:rPr lang="en-US" sz="3000" dirty="0" err="1"/>
              <a:t>xúc</a:t>
            </a:r>
            <a:r>
              <a:rPr lang="en-US" sz="3000" dirty="0"/>
              <a:t> </a:t>
            </a:r>
            <a:r>
              <a:rPr lang="en-US" sz="3000" dirty="0" err="1"/>
              <a:t>xắc</a:t>
            </a:r>
            <a:r>
              <a:rPr lang="en-US" sz="3000" dirty="0"/>
              <a:t> </a:t>
            </a:r>
            <a:r>
              <a:rPr lang="en-US" sz="3000" dirty="0" err="1"/>
              <a:t>xuất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mặt</a:t>
            </a:r>
            <a:r>
              <a:rPr lang="en-US" sz="3000" dirty="0"/>
              <a:t> 6 </a:t>
            </a:r>
            <a:r>
              <a:rPr lang="en-US" sz="3000" dirty="0" err="1"/>
              <a:t>chấm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6 </a:t>
            </a:r>
            <a:r>
              <a:rPr lang="en-US" sz="3000" dirty="0" err="1"/>
              <a:t>lần</a:t>
            </a:r>
            <a:r>
              <a:rPr lang="en-US" sz="3000" dirty="0"/>
              <a:t> </a:t>
            </a:r>
            <a:r>
              <a:rPr lang="en-US" sz="3000" dirty="0" err="1"/>
              <a:t>gieo</a:t>
            </a:r>
            <a:r>
              <a:rPr lang="en-US" sz="3000" dirty="0"/>
              <a:t> </a:t>
            </a:r>
            <a:r>
              <a:rPr lang="en-US" sz="3000" dirty="0" err="1"/>
              <a:t>liên</a:t>
            </a:r>
            <a:r>
              <a:rPr lang="en-US" sz="3000" dirty="0"/>
              <a:t> </a:t>
            </a:r>
            <a:r>
              <a:rPr lang="en-US" sz="3000" dirty="0" err="1"/>
              <a:t>tiếp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.</a:t>
            </a:r>
          </a:p>
          <a:p>
            <a:pPr>
              <a:lnSpc>
                <a:spcPct val="160000"/>
              </a:lnSpc>
            </a:pPr>
            <a:r>
              <a:rPr lang="en-US" sz="3000" dirty="0"/>
              <a:t>a)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thể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X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gì</a:t>
            </a:r>
            <a:r>
              <a:rPr lang="en-US" sz="3000" dirty="0"/>
              <a:t>?</a:t>
            </a:r>
          </a:p>
          <a:p>
            <a:pPr>
              <a:lnSpc>
                <a:spcPct val="160000"/>
              </a:lnSpc>
            </a:pPr>
            <a:r>
              <a:rPr lang="en-US" sz="3000" dirty="0"/>
              <a:t>b) </a:t>
            </a:r>
            <a:r>
              <a:rPr lang="en-US" sz="3000" dirty="0" err="1"/>
              <a:t>Trước</a:t>
            </a:r>
            <a:r>
              <a:rPr lang="en-US" sz="3000" dirty="0"/>
              <a:t> </a:t>
            </a:r>
            <a:r>
              <a:rPr lang="en-US" sz="3000" dirty="0" err="1"/>
              <a:t>khi</a:t>
            </a:r>
            <a:r>
              <a:rPr lang="en-US" sz="3000" dirty="0"/>
              <a:t> </a:t>
            </a:r>
            <a:r>
              <a:rPr lang="en-US" sz="3000" dirty="0" err="1"/>
              <a:t>thực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việc</a:t>
            </a:r>
            <a:r>
              <a:rPr lang="en-US" sz="3000" dirty="0"/>
              <a:t> </a:t>
            </a:r>
            <a:r>
              <a:rPr lang="en-US" sz="3000" dirty="0" err="1"/>
              <a:t>gieo</a:t>
            </a:r>
            <a:r>
              <a:rPr lang="en-US" sz="3000" dirty="0"/>
              <a:t> </a:t>
            </a:r>
            <a:r>
              <a:rPr lang="en-US" sz="3000" dirty="0" err="1"/>
              <a:t>xúc</a:t>
            </a:r>
            <a:r>
              <a:rPr lang="en-US" sz="3000" dirty="0"/>
              <a:t> </a:t>
            </a:r>
            <a:r>
              <a:rPr lang="en-US" sz="3000" dirty="0" err="1"/>
              <a:t>xắc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, ta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khẳng</a:t>
            </a:r>
            <a:r>
              <a:rPr lang="en-US" sz="3000" dirty="0"/>
              <a:t> </a:t>
            </a:r>
            <a:r>
              <a:rPr lang="en-US" sz="3000" dirty="0" err="1"/>
              <a:t>định</a:t>
            </a:r>
            <a:r>
              <a:rPr lang="en-US" sz="3000" dirty="0"/>
              <a:t> </a:t>
            </a:r>
            <a:r>
              <a:rPr lang="en-US" sz="3000" dirty="0" err="1"/>
              <a:t>trước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X </a:t>
            </a:r>
            <a:r>
              <a:rPr lang="en-US" sz="3000" dirty="0" err="1"/>
              <a:t>sẽ</a:t>
            </a:r>
            <a:r>
              <a:rPr lang="en-US" sz="3000" dirty="0"/>
              <a:t> </a:t>
            </a:r>
            <a:r>
              <a:rPr lang="en-US" sz="3000" dirty="0" err="1"/>
              <a:t>nhận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nào</a:t>
            </a:r>
            <a:r>
              <a:rPr lang="en-US" sz="3000" dirty="0"/>
              <a:t> </a:t>
            </a:r>
            <a:r>
              <a:rPr lang="en-US" sz="3000" dirty="0" err="1"/>
              <a:t>không</a:t>
            </a:r>
            <a:r>
              <a:rPr lang="en-US" sz="3000" dirty="0"/>
              <a:t>?</a:t>
            </a:r>
          </a:p>
          <a:p>
            <a:pPr algn="ctr">
              <a:lnSpc>
                <a:spcPct val="160000"/>
              </a:lnSpc>
            </a:pPr>
            <a:r>
              <a:rPr lang="en-US" sz="3000" b="1" dirty="0"/>
              <a:t>Lời </a:t>
            </a:r>
            <a:r>
              <a:rPr lang="en-US" sz="3000" b="1" dirty="0" err="1"/>
              <a:t>giải</a:t>
            </a:r>
            <a:endParaRPr lang="en-US" sz="3000" dirty="0"/>
          </a:p>
          <a:p>
            <a:pPr>
              <a:lnSpc>
                <a:spcPct val="160000"/>
              </a:lnSpc>
            </a:pPr>
            <a:r>
              <a:rPr lang="en-US" sz="3000" dirty="0"/>
              <a:t>a)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thể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X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thuộc</a:t>
            </a:r>
            <a:r>
              <a:rPr lang="en-US" sz="3000" dirty="0"/>
              <a:t> </a:t>
            </a:r>
            <a:r>
              <a:rPr lang="en-US" sz="3000" dirty="0" err="1"/>
              <a:t>tập</a:t>
            </a:r>
            <a:r>
              <a:rPr lang="en-US" sz="3000" dirty="0"/>
              <a:t> {0; 1; 2; 3; 4; 5; 6}.</a:t>
            </a:r>
          </a:p>
          <a:p>
            <a:pPr>
              <a:lnSpc>
                <a:spcPct val="160000"/>
              </a:lnSpc>
            </a:pPr>
            <a:r>
              <a:rPr lang="en-US" sz="3000" dirty="0"/>
              <a:t>b) </a:t>
            </a:r>
            <a:r>
              <a:rPr lang="en-US" sz="3000" dirty="0" err="1"/>
              <a:t>Trước</a:t>
            </a:r>
            <a:r>
              <a:rPr lang="en-US" sz="3000" dirty="0"/>
              <a:t> </a:t>
            </a:r>
            <a:r>
              <a:rPr lang="en-US" sz="3000" dirty="0" err="1"/>
              <a:t>khi</a:t>
            </a:r>
            <a:r>
              <a:rPr lang="en-US" sz="3000" dirty="0"/>
              <a:t> </a:t>
            </a:r>
            <a:r>
              <a:rPr lang="en-US" sz="3000" dirty="0" err="1"/>
              <a:t>thực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việc</a:t>
            </a:r>
            <a:r>
              <a:rPr lang="en-US" sz="3000" dirty="0"/>
              <a:t> </a:t>
            </a:r>
            <a:r>
              <a:rPr lang="en-US" sz="3000" dirty="0" err="1"/>
              <a:t>gieo</a:t>
            </a:r>
            <a:r>
              <a:rPr lang="en-US" sz="3000" dirty="0"/>
              <a:t> 6 </a:t>
            </a:r>
            <a:r>
              <a:rPr lang="en-US" sz="3000" dirty="0" err="1"/>
              <a:t>lần</a:t>
            </a:r>
            <a:r>
              <a:rPr lang="en-US" sz="3000" dirty="0"/>
              <a:t> </a:t>
            </a:r>
            <a:r>
              <a:rPr lang="en-US" sz="3000" dirty="0" err="1"/>
              <a:t>xúc</a:t>
            </a:r>
            <a:r>
              <a:rPr lang="en-US" sz="3000" dirty="0"/>
              <a:t> </a:t>
            </a:r>
            <a:r>
              <a:rPr lang="en-US" sz="3000" dirty="0" err="1"/>
              <a:t>xắc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, ta </a:t>
            </a:r>
            <a:r>
              <a:rPr lang="en-US" sz="3000" dirty="0" err="1"/>
              <a:t>không</a:t>
            </a:r>
            <a:r>
              <a:rPr lang="en-US" sz="3000" dirty="0"/>
              <a:t> </a:t>
            </a:r>
            <a:r>
              <a:rPr lang="en-US" sz="3000" dirty="0" err="1"/>
              <a:t>nói</a:t>
            </a:r>
            <a:r>
              <a:rPr lang="en-US" sz="3000" dirty="0"/>
              <a:t> </a:t>
            </a:r>
            <a:r>
              <a:rPr lang="en-US" sz="3000" dirty="0" err="1"/>
              <a:t>trước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X </a:t>
            </a:r>
            <a:r>
              <a:rPr lang="en-US" sz="3000" dirty="0" err="1"/>
              <a:t>sẽ</a:t>
            </a:r>
            <a:r>
              <a:rPr lang="en-US" sz="3000" dirty="0"/>
              <a:t> </a:t>
            </a:r>
            <a:r>
              <a:rPr lang="en-US" sz="3000" dirty="0" err="1"/>
              <a:t>nhận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nào</a:t>
            </a:r>
            <a:r>
              <a:rPr lang="en-US" sz="30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Đại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rời</a:t>
                </a:r>
                <a:r>
                  <a:rPr lang="en-US" dirty="0"/>
                  <a:t> </a:t>
                </a:r>
                <a:r>
                  <a:rPr lang="en-US" dirty="0" err="1"/>
                  <a:t>rạc</a:t>
                </a:r>
                <a:r>
                  <a:rPr lang="en-US" dirty="0"/>
                  <a:t>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hữu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dự</a:t>
                </a:r>
                <a:r>
                  <a:rPr lang="en-US" dirty="0"/>
                  <a:t> </a:t>
                </a:r>
                <a:r>
                  <a:rPr lang="en-US" dirty="0" err="1"/>
                  <a:t>đoán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trước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1306" r="-84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1">
            <a:extLst>
              <a:ext uri="{FF2B5EF4-FFF2-40B4-BE49-F238E27FC236}">
                <a16:creationId xmlns:a16="http://schemas.microsoft.com/office/drawing/2014/main" id="{0D7A71D9-B842-44FA-B72B-3477B933E8B5}"/>
              </a:ext>
            </a:extLst>
          </p:cNvPr>
          <p:cNvSpPr/>
          <p:nvPr/>
        </p:nvSpPr>
        <p:spPr>
          <a:xfrm rot="553163">
            <a:off x="10858538" y="5396729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4059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Tung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tiếp</a:t>
                </a:r>
                <a:r>
                  <a:rPr lang="en-US" sz="2800" dirty="0"/>
                  <a:t> 3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ngửa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rạc</a:t>
                </a:r>
                <a:r>
                  <a:rPr lang="en-US" sz="2800" dirty="0"/>
                  <a:t> hay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Liệt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kê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chỉ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hữu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0,1,2,3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trước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rạc</a:t>
                </a:r>
                <a:r>
                  <a:rPr lang="en-US" sz="2800" dirty="0"/>
                  <a:t>.</a:t>
                </a:r>
                <a:br>
                  <a:rPr lang="en-US" sz="2800" dirty="0"/>
                </a:br>
                <a:endParaRPr lang="fr-F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blipFill>
                <a:blip r:embed="rId3"/>
                <a:stretch>
                  <a:fillRect l="-680" b="-279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711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={0;1;2;3}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suất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=0);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=1);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=2);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ngửa</a:t>
                </a:r>
                <a:r>
                  <a:rPr lang="en-US" sz="20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ngửa</a:t>
                </a:r>
                <a:r>
                  <a:rPr lang="en-US" sz="20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 2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ngửa</a:t>
                </a:r>
                <a:r>
                  <a:rPr lang="en-US" sz="20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ngửa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SSN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SNN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NSN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NNN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SSS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SNS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NSS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NNS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},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)=8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blipFill>
                <a:blip r:embed="rId3"/>
                <a:stretch>
                  <a:fillRect l="-1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4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Biến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: "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ngửa</a:t>
                </a:r>
                <a:r>
                  <a:rPr lang="en-US" sz="2200" dirty="0"/>
                  <a:t>".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𝑆𝑆𝑆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phằn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tử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Vậy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=0)=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: "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đúng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ngửa</a:t>
                </a:r>
                <a:r>
                  <a:rPr lang="en-US" sz="2200" dirty="0"/>
                  <a:t>".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𝑆𝑆𝑁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𝑆𝑁𝑆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𝑁𝑆𝑆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3 </a:t>
                </a:r>
                <a:r>
                  <a:rPr lang="en-US" sz="2200" dirty="0" err="1"/>
                  <a:t>phần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tử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Vậy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=1)=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=2}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: "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đúng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ngửa</a:t>
                </a:r>
                <a:r>
                  <a:rPr lang="en-US" sz="2200" dirty="0"/>
                  <a:t>".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=2}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𝑆𝑁𝑁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𝑁𝑆𝑁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𝑁𝑁𝑆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3 </a:t>
                </a:r>
                <a:r>
                  <a:rPr lang="en-US" sz="2200" dirty="0" err="1"/>
                  <a:t>phần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tử</a:t>
                </a:r>
                <a:r>
                  <a:rPr lang="en-US" sz="22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Vậy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=2)=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2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br>
                  <a:rPr lang="en-US" sz="2200" dirty="0"/>
                </a:b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46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Biến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=3}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: "</a:t>
                </a:r>
                <a:r>
                  <a:rPr lang="en-US" sz="2200" dirty="0" err="1"/>
                  <a:t>Cả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ngửa</a:t>
                </a:r>
                <a:r>
                  <a:rPr lang="en-US" sz="2200" dirty="0"/>
                  <a:t>".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=3}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NNN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phần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tử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Vậy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=3)=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ngẫu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nhiên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rời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rạc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ứng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tức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</a:t>
                </a:r>
                <a:br>
                  <a:rPr lang="en-US" sz="2200" dirty="0"/>
                </a:br>
                <a:r>
                  <a:rPr lang="en-US" sz="2200" dirty="0" err="1"/>
                  <a:t>Bảng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đây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gọi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bảng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ngẫu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nhiên</a:t>
                </a:r>
                <a:r>
                  <a:rPr lang="en-US" sz="2200" dirty="0"/>
                  <a:t> rời rạc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C9EE335-95D8-440B-A0D8-E084289E63A2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2039" y="5331655"/>
            <a:ext cx="7355021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450086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“?”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rời</a:t>
            </a:r>
            <a:r>
              <a:rPr lang="en-US" sz="2800" dirty="0"/>
              <a:t> </a:t>
            </a:r>
            <a:r>
              <a:rPr lang="en-US" sz="2800" dirty="0" err="1"/>
              <a:t>rạc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 1.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 algn="ctr">
              <a:lnSpc>
                <a:spcPct val="160000"/>
              </a:lnSpc>
            </a:pPr>
            <a:r>
              <a:rPr lang="en-US" sz="3000" b="1" dirty="0"/>
              <a:t>Lời </a:t>
            </a:r>
            <a:r>
              <a:rPr lang="en-US" sz="3000" b="1" dirty="0" err="1"/>
              <a:t>giải</a:t>
            </a:r>
            <a:endParaRPr lang="en-US" sz="30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14" name="Picture 13" descr="HĐ2 trang 7 Chuyên đề Toán 12 Kết nối tri thức">
            <a:extLst>
              <a:ext uri="{FF2B5EF4-FFF2-40B4-BE49-F238E27FC236}">
                <a16:creationId xmlns:a16="http://schemas.microsoft.com/office/drawing/2014/main" id="{40F4FD11-9BAA-425B-8560-1EED91F148F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81" y="2526719"/>
            <a:ext cx="8096659" cy="126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Đ2 trang 7 Chuyên đề Toán 12 Kết nối tri thức">
            <a:extLst>
              <a:ext uri="{FF2B5EF4-FFF2-40B4-BE49-F238E27FC236}">
                <a16:creationId xmlns:a16="http://schemas.microsoft.com/office/drawing/2014/main" id="{C86C7FEC-8FCF-4807-A357-182EEFCB4F85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81" y="4761071"/>
            <a:ext cx="7851311" cy="1389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25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13F195-7DAF-40D9-9D63-977B020FE1C7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483FE581-969C-4BF4-A984-DE5E35A7E3CC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AA9647A-699E-4356-A6B4-B2C2776BB96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448508FE-50E2-4E7F-8836-C799E3EA930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EC2B1632-71A8-4DD3-A8AC-6A806D6D40B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F23B5AAB-F93A-40F5-9E75-F299210ADAC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654CFD69-6966-4077-8CB2-EDBB1F7310C4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FEECC098-49E9-410E-B340-B17CB206483D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06AB0E7D-6208-4376-BFC9-34301437468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A049E034-2F51-439E-8225-B5890B985C75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165A1E6C-B5F7-4778-A9C8-E893B4F8845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D707DE82-54D7-42C7-BB89-173ABDD9D9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7BE0A4E2-1742-4523-8AAC-9331DD0DB26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C987AAF2-BF90-401A-A581-26C7B4CB2B2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DEE8659E-CDA0-4B99-A466-65838E7912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B5B144D8-3B1A-4E4B-8D3D-2706A866493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6AE5C605-E451-482E-94A5-D5110788FD6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4C67FDC7-1E7A-4EE7-A446-8AB15C60E5A8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F9EF2F8-AF8C-4249-B9A9-2788C278193E}"/>
              </a:ext>
            </a:extLst>
          </p:cNvPr>
          <p:cNvSpPr txBox="1">
            <a:spLocks/>
          </p:cNvSpPr>
          <p:nvPr/>
        </p:nvSpPr>
        <p:spPr>
          <a:xfrm>
            <a:off x="4994618" y="1954067"/>
            <a:ext cx="6584544" cy="1309627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/>
              <a:t>BIẾN NGẪU NHIÊN RỜI VÀ BẢNG PHÂN BỐ XÁC SUẤT CỦA NÓ</a:t>
            </a:r>
            <a:r>
              <a:rPr lang="en-US" sz="1400" b="1" dirty="0"/>
              <a:t>.</a:t>
            </a:r>
            <a:endParaRPr lang="en-US" sz="14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44DFD3A-D75C-4B9B-BC85-614CE2E8D812}"/>
              </a:ext>
            </a:extLst>
          </p:cNvPr>
          <p:cNvSpPr txBox="1">
            <a:spLocks/>
          </p:cNvSpPr>
          <p:nvPr/>
        </p:nvSpPr>
        <p:spPr>
          <a:xfrm>
            <a:off x="5483747" y="1301453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b="1" dirty="0"/>
              <a:t>BIẾN NGẪU NHIÊN RỜI VÀ BẢNG PHÂN BỐ XÁC SUẤT CỦA NÓ</a:t>
            </a:r>
            <a:r>
              <a:rPr lang="en-US" sz="900" b="1" dirty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Cho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rạc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Tìm</a:t>
                </a:r>
                <a:r>
                  <a:rPr lang="en-US" sz="2800" dirty="0"/>
                  <a:t> a.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2C11933-0D3A-4E6B-8D0A-59D9F6B079A3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2535" y="1787769"/>
            <a:ext cx="8184589" cy="12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3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/>
                  <a:t>Giả </a:t>
                </a:r>
                <a:r>
                  <a:rPr lang="en-US" sz="2600" dirty="0" err="1"/>
                  <a:t>sử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vụ</a:t>
                </a:r>
                <a:r>
                  <a:rPr lang="en-US" sz="2600" dirty="0"/>
                  <a:t> vi </a:t>
                </a:r>
                <a:r>
                  <a:rPr lang="en-US" sz="2600" dirty="0" err="1"/>
                  <a:t>phạm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Luật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đoạn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rạc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suất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suất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Bảy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</a:t>
                </a:r>
                <a:r>
                  <a:rPr lang="en-US" sz="2600" dirty="0" err="1"/>
                  <a:t>Xảy</a:t>
                </a:r>
                <a:r>
                  <a:rPr lang="en-US" sz="2600" dirty="0"/>
                  <a:t> ra </a:t>
                </a:r>
                <a:r>
                  <a:rPr lang="en-US" sz="2600" dirty="0" err="1"/>
                  <a:t>nhiều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1 </a:t>
                </a:r>
                <a:r>
                  <a:rPr lang="en-US" sz="2600" dirty="0" err="1"/>
                  <a:t>vụ</a:t>
                </a:r>
                <a:r>
                  <a:rPr lang="en-US" sz="2600" dirty="0"/>
                  <a:t> vi </a:t>
                </a:r>
                <a:r>
                  <a:rPr lang="en-US" sz="2600" dirty="0" err="1"/>
                  <a:t>phạm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Luật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thông</a:t>
                </a:r>
                <a:r>
                  <a:rPr lang="en-US" sz="26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Xảy</a:t>
                </a:r>
                <a:r>
                  <a:rPr lang="en-US" sz="2600" dirty="0"/>
                  <a:t> ra it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3 </a:t>
                </a:r>
                <a:r>
                  <a:rPr lang="en-US" sz="2600" dirty="0" err="1"/>
                  <a:t>vụ</a:t>
                </a:r>
                <a:r>
                  <a:rPr lang="en-US" sz="2600" dirty="0"/>
                  <a:t> vi </a:t>
                </a:r>
                <a:r>
                  <a:rPr lang="en-US" sz="2600" dirty="0" err="1"/>
                  <a:t>phạm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Luật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thông</a:t>
                </a:r>
                <a:r>
                  <a:rPr lang="en-US" sz="26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c) </a:t>
                </a:r>
                <a:r>
                  <a:rPr lang="en-US" sz="2600" dirty="0" err="1"/>
                  <a:t>Xảy</a:t>
                </a:r>
                <a:r>
                  <a:rPr lang="en-US" sz="2600" dirty="0"/>
                  <a:t> ra it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2 </a:t>
                </a:r>
                <a:r>
                  <a:rPr lang="en-US" sz="2600" dirty="0" err="1"/>
                  <a:t>vụ</a:t>
                </a:r>
                <a:r>
                  <a:rPr lang="en-US" sz="2600" dirty="0"/>
                  <a:t> vi </a:t>
                </a:r>
                <a:r>
                  <a:rPr lang="en-US" sz="2600" dirty="0" err="1"/>
                  <a:t>phạm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Luật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thông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br>
                  <a:rPr lang="en-US" dirty="0"/>
                </a:b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blipFill>
                <a:blip r:embed="rId3"/>
                <a:stretch>
                  <a:fillRect l="-567" b="-75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299E511-A539-4A76-A9F0-2A291E47F9DE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790" y="2464228"/>
            <a:ext cx="8285519" cy="9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0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200" b="1" dirty="0"/>
                  <a:t>Lời </a:t>
                </a:r>
                <a:r>
                  <a:rPr lang="en-US" sz="2200" b="1" dirty="0" err="1"/>
                  <a:t>giải</a:t>
                </a: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a) </a:t>
                </a:r>
                <a:r>
                  <a:rPr lang="en-US" sz="2300" dirty="0" err="1"/>
                  <a:t>Gọi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: "</a:t>
                </a:r>
                <a:r>
                  <a:rPr lang="en-US" sz="2300" dirty="0" err="1"/>
                  <a:t>Xảy</a:t>
                </a:r>
                <a:r>
                  <a:rPr lang="en-US" sz="2300" dirty="0"/>
                  <a:t> ra </a:t>
                </a:r>
                <a:r>
                  <a:rPr lang="en-US" sz="2300" dirty="0" err="1"/>
                  <a:t>nhiều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nhất</a:t>
                </a:r>
                <a:r>
                  <a:rPr lang="en-US" sz="2300" dirty="0"/>
                  <a:t> 1 </a:t>
                </a:r>
                <a:r>
                  <a:rPr lang="en-US" sz="2300" dirty="0" err="1"/>
                  <a:t>vụ</a:t>
                </a:r>
                <a:r>
                  <a:rPr lang="en-US" sz="2300" dirty="0"/>
                  <a:t> vi </a:t>
                </a:r>
                <a:r>
                  <a:rPr lang="en-US" sz="2300" dirty="0" err="1"/>
                  <a:t>phạm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Luật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Giao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thông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vào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tối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thứ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Bảy</a:t>
                </a:r>
                <a:r>
                  <a:rPr lang="en-US" sz="2300" dirty="0"/>
                  <a:t>".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Khi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đó</a:t>
                </a:r>
                <a:r>
                  <a:rPr lang="en-US" sz="2300" dirty="0"/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hợp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hai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xung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khắc</a:t>
                </a:r>
                <a:r>
                  <a:rPr lang="en-US" sz="2300" dirty="0"/>
                  <a:t>: </a:t>
                </a:r>
                <a14:m>
                  <m:oMath xmlns:m="http://schemas.openxmlformats.org/officeDocument/2006/math">
                    <m:r>
                      <a:rPr lang="en-US" sz="23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sz="23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Tức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=0}∪{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sz="2300" dirty="0"/>
                  <a:t>.</a:t>
                </a:r>
                <a:br>
                  <a:rPr lang="en-US" sz="2300" dirty="0"/>
                </a:br>
                <a:r>
                  <a:rPr lang="en-US" sz="2300" dirty="0"/>
                  <a:t>Theo </a:t>
                </a:r>
                <a:r>
                  <a:rPr lang="en-US" sz="2300" dirty="0" err="1"/>
                  <a:t>quy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tắc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cộng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suất</a:t>
                </a:r>
                <a:r>
                  <a:rPr lang="en-US" sz="2300" dirty="0"/>
                  <a:t>, ta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: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=0)+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=1)=0,1+0,2=0,3.</m:t>
                    </m:r>
                  </m:oMath>
                </a14:m>
                <a:endParaRPr lang="en-US" sz="2300" dirty="0"/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b) </a:t>
                </a:r>
                <a:r>
                  <a:rPr lang="en-US" sz="2300" dirty="0" err="1"/>
                  <a:t>Gọi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: "</a:t>
                </a:r>
                <a:r>
                  <a:rPr lang="en-US" sz="2300" dirty="0" err="1"/>
                  <a:t>Xảy</a:t>
                </a:r>
                <a:r>
                  <a:rPr lang="en-US" sz="2300" dirty="0"/>
                  <a:t> ra </a:t>
                </a:r>
                <a:r>
                  <a:rPr lang="en-US" sz="2300" dirty="0" err="1"/>
                  <a:t>ít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nhất</a:t>
                </a:r>
                <a:r>
                  <a:rPr lang="en-US" sz="2300" dirty="0"/>
                  <a:t> 3 </a:t>
                </a:r>
                <a:r>
                  <a:rPr lang="en-US" sz="2300" dirty="0" err="1"/>
                  <a:t>vụ</a:t>
                </a:r>
                <a:r>
                  <a:rPr lang="en-US" sz="2300" dirty="0"/>
                  <a:t> vi </a:t>
                </a:r>
                <a:r>
                  <a:rPr lang="en-US" sz="2300" dirty="0" err="1"/>
                  <a:t>phạm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Luật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Giao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thông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vào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tối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thứ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Bảy</a:t>
                </a:r>
                <a:r>
                  <a:rPr lang="en-US" sz="2300" dirty="0"/>
                  <a:t>";</a:t>
                </a:r>
                <a:br>
                  <a:rPr lang="en-US" sz="2300" dirty="0"/>
                </a:b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: "</a:t>
                </a:r>
                <a:r>
                  <a:rPr lang="en-US" sz="2300" dirty="0" err="1"/>
                  <a:t>Xảy</a:t>
                </a:r>
                <a:r>
                  <a:rPr lang="en-US" sz="2300" dirty="0"/>
                  <a:t> ra 4 </a:t>
                </a:r>
                <a:r>
                  <a:rPr lang="en-US" sz="2300" dirty="0" err="1"/>
                  <a:t>hoặc</a:t>
                </a:r>
                <a:r>
                  <a:rPr lang="en-US" sz="2300" dirty="0"/>
                  <a:t> 5 </a:t>
                </a:r>
                <a:r>
                  <a:rPr lang="en-US" sz="2300" dirty="0" err="1"/>
                  <a:t>vụ</a:t>
                </a:r>
                <a:r>
                  <a:rPr lang="en-US" sz="2300" dirty="0"/>
                  <a:t> vi </a:t>
                </a:r>
                <a:r>
                  <a:rPr lang="en-US" sz="2300" dirty="0" err="1"/>
                  <a:t>phạm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Luật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Giao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thông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vào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tối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thứ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Bảy</a:t>
                </a:r>
                <a:r>
                  <a:rPr lang="en-US" sz="2300" dirty="0"/>
                  <a:t>".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Khi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đó</a:t>
                </a:r>
                <a:r>
                  <a:rPr lang="en-US" sz="2300" dirty="0"/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br>
                  <a:rPr lang="en-US" sz="2200" dirty="0"/>
                </a:br>
                <a:endParaRPr lang="en-US" sz="22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blipFill>
                <a:blip r:embed="rId3"/>
                <a:stretch>
                  <a:fillRect l="-340" r="-5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454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200" b="1" dirty="0"/>
                  <a:t>Lời </a:t>
                </a:r>
                <a:r>
                  <a:rPr lang="en-US" sz="2200" b="1" dirty="0" err="1"/>
                  <a:t>giải</a:t>
                </a: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hợp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hai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xung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khắc</a:t>
                </a:r>
                <a:r>
                  <a:rPr lang="en-US" sz="2300" dirty="0"/>
                  <a:t>: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=3}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300" dirty="0"/>
                  <a:t>. Theo </a:t>
                </a:r>
                <a:r>
                  <a:rPr lang="en-US" sz="2300" dirty="0" err="1"/>
                  <a:t>quy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tắc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cộng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suất</a:t>
                </a:r>
                <a:r>
                  <a:rPr lang="en-US" sz="2300" dirty="0"/>
                  <a:t>, ta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: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=3)+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/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hợp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hai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𝑥𝑢𝑛𝑔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khắc</a:t>
                </a:r>
                <a:r>
                  <a:rPr lang="en-US" sz="2300" dirty="0"/>
                  <a:t>: </a:t>
                </a:r>
                <a14:m>
                  <m:oMath xmlns:m="http://schemas.openxmlformats.org/officeDocument/2006/math">
                    <m:r>
                      <a:rPr lang="en-US" sz="23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=4}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=5}</m:t>
                    </m:r>
                  </m:oMath>
                </a14:m>
                <a:r>
                  <a:rPr lang="en-US" sz="2300" dirty="0"/>
                  <a:t>. Theo </a:t>
                </a:r>
                <a:r>
                  <a:rPr lang="en-US" sz="2300" dirty="0" err="1"/>
                  <a:t>quy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tắc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cộng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suất</a:t>
                </a:r>
                <a:r>
                  <a:rPr lang="en-US" sz="2300" dirty="0"/>
                  <a:t>, ta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: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=4)+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=5)</m:t>
                    </m:r>
                    <m:r>
                      <m:rPr>
                        <m:nor/>
                      </m:rPr>
                      <a:rPr lang="en-US" sz="2300"/>
                      <m:t>.</m:t>
                    </m:r>
                    <m:r>
                      <m:rPr>
                        <m:nor/>
                      </m:rPr>
                      <a:rPr lang="en-US" sz="2300" i="1"/>
                      <m:t> </m:t>
                    </m:r>
                  </m:oMath>
                </a14:m>
                <a:endParaRPr lang="en-US" sz="2300" dirty="0"/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Do </a:t>
                </a:r>
                <a:r>
                  <a:rPr lang="en-US" sz="2300" dirty="0" err="1"/>
                  <a:t>đó</a:t>
                </a:r>
                <a:r>
                  <a:rPr lang="en-US" sz="2300" dirty="0"/>
                  <a:t>: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=3)+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=3)+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=4)+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=5)=0,2+0,15+0,05=0,4.</m:t>
                    </m:r>
                  </m:oMath>
                </a14:m>
                <a:endParaRPr lang="en-US" sz="2300" dirty="0"/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c) </a:t>
                </a:r>
                <a:r>
                  <a:rPr lang="en-US" sz="2300" dirty="0" err="1"/>
                  <a:t>Gọi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: "</a:t>
                </a:r>
                <a:r>
                  <a:rPr lang="en-US" sz="2300" dirty="0" err="1"/>
                  <a:t>Xảy</a:t>
                </a:r>
                <a:r>
                  <a:rPr lang="en-US" sz="2300" dirty="0"/>
                  <a:t> ra </a:t>
                </a:r>
                <a:r>
                  <a:rPr lang="en-US" sz="2300" dirty="0" err="1"/>
                  <a:t>ít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nhất</a:t>
                </a:r>
                <a:r>
                  <a:rPr lang="en-US" sz="2300" dirty="0"/>
                  <a:t> 2 </a:t>
                </a:r>
                <a:r>
                  <a:rPr lang="en-US" sz="2300" dirty="0" err="1"/>
                  <a:t>vụ</a:t>
                </a:r>
                <a:r>
                  <a:rPr lang="en-US" sz="2300" dirty="0"/>
                  <a:t> vi </a:t>
                </a:r>
                <a:r>
                  <a:rPr lang="en-US" sz="2300" dirty="0" err="1"/>
                  <a:t>phạm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Luật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Giao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thông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vào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tối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thứ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Bảy</a:t>
                </a:r>
                <a:r>
                  <a:rPr lang="en-US" sz="2300" dirty="0"/>
                  <a:t>". </a:t>
                </a:r>
                <a:r>
                  <a:rPr lang="en-US" sz="2300" dirty="0" err="1"/>
                  <a:t>Suy</a:t>
                </a:r>
                <a:r>
                  <a:rPr lang="en-US" sz="2300" dirty="0"/>
                  <a:t> ra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đối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300" dirty="0"/>
                  <a:t>. </a:t>
                </a:r>
                <a:r>
                  <a:rPr lang="en-US" sz="2300" dirty="0" err="1"/>
                  <a:t>Vậy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0,3=0,7</m:t>
                    </m:r>
                  </m:oMath>
                </a14:m>
                <a:r>
                  <a:rPr lang="en-US" sz="2300" dirty="0"/>
                  <a:t>.</a:t>
                </a:r>
                <a:br>
                  <a:rPr lang="en-US" sz="2300" dirty="0"/>
                </a:br>
                <a:endParaRPr lang="en-US" sz="2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blipFill>
                <a:blip r:embed="rId3"/>
                <a:stretch>
                  <a:fillRect l="-340" r="-5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04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túi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đựng</a:t>
                </a:r>
                <a:r>
                  <a:rPr lang="en-US" sz="2800" dirty="0"/>
                  <a:t> 6 </a:t>
                </a:r>
                <a:r>
                  <a:rPr lang="en-US" sz="2800" dirty="0" err="1"/>
                  <a:t>viên</a:t>
                </a:r>
                <a:r>
                  <a:rPr lang="en-US" sz="2800" dirty="0"/>
                  <a:t> bi </a:t>
                </a:r>
                <a:r>
                  <a:rPr lang="en-US" sz="2800" dirty="0" err="1"/>
                  <a:t>đỏ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4 </a:t>
                </a:r>
                <a:r>
                  <a:rPr lang="en-US" sz="2800" dirty="0" err="1"/>
                  <a:t>viên</a:t>
                </a:r>
                <a:r>
                  <a:rPr lang="en-US" sz="2800" dirty="0"/>
                  <a:t> bi </a:t>
                </a:r>
                <a:r>
                  <a:rPr lang="en-US" sz="2800" dirty="0" err="1"/>
                  <a:t>xanh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viên</a:t>
                </a:r>
                <a:r>
                  <a:rPr lang="en-US" sz="2800" dirty="0"/>
                  <a:t> bi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kích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thước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lượng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Lấy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thời</a:t>
                </a:r>
                <a:r>
                  <a:rPr lang="en-US" sz="2800" dirty="0"/>
                  <a:t> 3 </a:t>
                </a:r>
                <a:r>
                  <a:rPr lang="en-US" sz="2800" dirty="0" err="1"/>
                  <a:t>viên</a:t>
                </a:r>
                <a:r>
                  <a:rPr lang="en-US" sz="2800" dirty="0"/>
                  <a:t> bi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túi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viên</a:t>
                </a:r>
                <a:r>
                  <a:rPr lang="en-US" sz="2800" dirty="0"/>
                  <a:t> bi </a:t>
                </a:r>
                <a:r>
                  <a:rPr lang="en-US" sz="2800" dirty="0" err="1"/>
                  <a:t>xanh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3 </a:t>
                </a:r>
                <a:r>
                  <a:rPr lang="en-US" sz="2800" dirty="0" err="1"/>
                  <a:t>viên</a:t>
                </a:r>
                <a:r>
                  <a:rPr lang="en-US" sz="2800" dirty="0"/>
                  <a:t> bi </a:t>
                </a:r>
                <a:r>
                  <a:rPr lang="en-US" sz="2800" dirty="0" err="1"/>
                  <a:t>lấy</a:t>
                </a:r>
                <a:r>
                  <a:rPr lang="en-US" sz="2800" dirty="0"/>
                  <a:t> ra.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thuộc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{0;1;2;3}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 err="1"/>
                  <a:t>Tiếp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cằn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=0),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=1),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=2),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blipFill>
                <a:blip r:embed="rId3"/>
                <a:stretch>
                  <a:fillRect l="-680" r="-124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86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400" dirty="0"/>
                  <a:t> :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"</a:t>
                </a:r>
                <a:r>
                  <a:rPr lang="en-US" sz="2400" dirty="0" err="1"/>
                  <a:t>Lấy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đơ</a:t>
                </a:r>
                <a:r>
                  <a:rPr lang="en-US" sz="2400" dirty="0"/>
                  <a:t>".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400" dirty="0"/>
                  <a:t>. 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=0)=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sz="2400" dirty="0"/>
                  <a:t> :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"</a:t>
                </a:r>
                <a:r>
                  <a:rPr lang="en-US" sz="2400" dirty="0" err="1"/>
                  <a:t>Lấy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xanh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2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đỏ</a:t>
                </a:r>
                <a:r>
                  <a:rPr lang="en-US" sz="2400" dirty="0"/>
                  <a:t>".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cách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xanh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4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xanh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cách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2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đỏ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đỏ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Theo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tắc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4⋅15=60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cách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xanh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2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đỏ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60 . 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blipFill>
                <a:blip r:embed="rId3"/>
                <a:stretch>
                  <a:fillRect l="-397" r="-96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56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sz="2400" dirty="0"/>
                  <a:t> :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=2}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"</a:t>
                </a:r>
                <a:r>
                  <a:rPr lang="en-US" sz="2400" dirty="0" err="1"/>
                  <a:t>Lấy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2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xanh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đỏ</a:t>
                </a:r>
                <a:r>
                  <a:rPr lang="en-US" sz="2400" dirty="0"/>
                  <a:t>".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cách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2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xanh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4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xanh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cách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đỏ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đỏ</a:t>
                </a:r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Theo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tắc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6⋅6=36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cách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2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xanh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đỏ</a:t>
                </a:r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=2}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36. 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sz="2400" dirty="0"/>
                  <a:t> :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=3}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"</a:t>
                </a:r>
                <a:r>
                  <a:rPr lang="en-US" sz="2400" dirty="0" err="1"/>
                  <a:t>Lấy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viên</a:t>
                </a:r>
                <a:r>
                  <a:rPr lang="en-US" sz="2400" dirty="0"/>
                  <a:t> bi </a:t>
                </a:r>
                <a:r>
                  <a:rPr lang="en-US" sz="2400" dirty="0" err="1"/>
                  <a:t>xanh</a:t>
                </a:r>
                <a:r>
                  <a:rPr lang="en-US" sz="2400" dirty="0"/>
                  <a:t>".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=3}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/>
                  <a:t>. Do </a:t>
                </a:r>
                <a:r>
                  <a:rPr lang="en-US" sz="2400" dirty="0" err="1"/>
                  <a:t>đô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=3)=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667009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452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5DAE-FB24-9546-A001-68834E94850F}"/>
              </a:ext>
            </a:extLst>
          </p:cNvPr>
          <p:cNvSpPr txBox="1">
            <a:spLocks/>
          </p:cNvSpPr>
          <p:nvPr/>
        </p:nvSpPr>
        <p:spPr>
          <a:xfrm>
            <a:off x="989780" y="860400"/>
            <a:ext cx="10739540" cy="5667009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sz="2800" dirty="0"/>
          </a:p>
          <a:p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X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02000-03F4-4347-AB33-596796393DDB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9208" y="2375449"/>
            <a:ext cx="6726311" cy="131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83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tổ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10 </a:t>
                </a:r>
                <a:r>
                  <a:rPr lang="en-US" sz="2600" dirty="0" err="1"/>
                  <a:t>học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sinh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nam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6 </a:t>
                </a:r>
                <a:r>
                  <a:rPr lang="en-US" sz="2600" dirty="0" err="1"/>
                  <a:t>học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sinh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nữ</a:t>
                </a:r>
                <a:r>
                  <a:rPr lang="en-US" sz="2600" dirty="0"/>
                  <a:t>. </a:t>
                </a:r>
                <a:r>
                  <a:rPr lang="en-US" sz="2600" dirty="0" err="1"/>
                  <a:t>Giáo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chọn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3 </a:t>
                </a:r>
                <a:r>
                  <a:rPr lang="en-US" sz="2600" dirty="0" err="1"/>
                  <a:t>học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sinh</a:t>
                </a:r>
                <a:r>
                  <a:rPr lang="en-US" sz="2600" dirty="0"/>
                  <a:t>. </a:t>
                </a:r>
                <a:r>
                  <a:rPr lang="en-US" sz="2600" dirty="0" err="1"/>
                  <a:t>Gọi</a:t>
                </a:r>
                <a:r>
                  <a:rPr lang="en-US" sz="2600" dirty="0"/>
                  <a:t> X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học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sinh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nam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3 </a:t>
                </a:r>
                <a:r>
                  <a:rPr lang="en-US" sz="2600" dirty="0" err="1"/>
                  <a:t>học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sinh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chọn</a:t>
                </a:r>
                <a:r>
                  <a:rPr lang="en-US" sz="2600" dirty="0"/>
                  <a:t>. </a:t>
                </a:r>
                <a:r>
                  <a:rPr lang="en-US" sz="2600" dirty="0" err="1"/>
                  <a:t>Lập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suất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X.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X </a:t>
                </a:r>
                <a:r>
                  <a:rPr lang="en-US" sz="2600" dirty="0" err="1"/>
                  <a:t>thuộc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tập</a:t>
                </a:r>
                <a:r>
                  <a:rPr lang="en-US" sz="2600" dirty="0"/>
                  <a:t> {0; 1; 2; 3}.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P(X = 0), P(X = 1), P(X = 2), P(X = 3).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kết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quả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2600">
                        <a:latin typeface="Cambria Math" panose="02040503050406030204" pitchFamily="18" charset="0"/>
                      </a:rPr>
                      <m:t>=560</m:t>
                    </m:r>
                  </m:oMath>
                </a14:m>
                <a:r>
                  <a:rPr lang="en-US" sz="2600" dirty="0"/>
                  <a:t>.</a:t>
                </a:r>
                <a:br>
                  <a:rPr lang="en-US" sz="2600" dirty="0"/>
                </a:b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cố</a:t>
                </a:r>
                <a:r>
                  <a:rPr lang="en-US" sz="2600" dirty="0"/>
                  <a:t>: "</a:t>
                </a:r>
                <a:r>
                  <a:rPr lang="en-US" sz="2600" dirty="0" err="1"/>
                  <a:t>Chọn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3 </a:t>
                </a:r>
                <a:r>
                  <a:rPr lang="en-US" sz="2600" dirty="0" err="1"/>
                  <a:t>học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sinh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nữ</a:t>
                </a:r>
                <a:r>
                  <a:rPr lang="en-US" sz="2600" dirty="0"/>
                  <a:t>".</a:t>
                </a:r>
                <a:br>
                  <a:rPr lang="en-US" sz="2600" dirty="0"/>
                </a:b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kết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quả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thuận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lợi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260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600" dirty="0"/>
                  <a:t>.</a:t>
                </a:r>
                <a:endParaRPr lang="fr-FR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 b="-192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400" b="1" dirty="0"/>
                  <a:t>Lời </a:t>
                </a:r>
                <a:r>
                  <a:rPr lang="en-US" sz="3400" b="1" dirty="0" err="1"/>
                  <a:t>giải</a:t>
                </a:r>
                <a:endParaRPr lang="en-US" sz="3400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560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: "</a:t>
                </a:r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1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2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".</a:t>
                </a:r>
                <a:br>
                  <a:rPr lang="en-US" dirty="0"/>
                </a:b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1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10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2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6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Theo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10.15 = 150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1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2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150 .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560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: "</a:t>
                </a:r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2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1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".</a:t>
                </a:r>
                <a:endParaRPr lang="fr-FR" sz="2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 b="-121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76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994572" y="1409550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2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10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1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6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. Theo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45.6=270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2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1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nữ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270.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270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560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(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: "</a:t>
                </a:r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3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nam</a:t>
                </a:r>
                <a:r>
                  <a:rPr lang="en-US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=3)=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560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fr-FR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 r="-15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8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9FFA90A-3F2A-4357-AF36-23CB79462599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2425" y="2161246"/>
            <a:ext cx="6239876" cy="12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1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Vận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dụng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20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kích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1 </a:t>
            </a:r>
            <a:r>
              <a:rPr lang="en-US" sz="2800" dirty="0" err="1"/>
              <a:t>đến</a:t>
            </a:r>
            <a:r>
              <a:rPr lang="en-US" sz="2800" dirty="0"/>
              <a:t> 20.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3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. </a:t>
            </a:r>
            <a:r>
              <a:rPr lang="en-US" sz="2800" dirty="0" err="1"/>
              <a:t>Gọi</a:t>
            </a:r>
            <a:r>
              <a:rPr lang="en-US" sz="2800" dirty="0"/>
              <a:t>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3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ra.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X.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3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ra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1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18.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985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Vận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dụng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X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{3; 4; …; 20}.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=1140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: "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3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lấy</a:t>
                </a:r>
                <a:r>
                  <a:rPr lang="en-US" sz="2800" dirty="0"/>
                  <a:t> ra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1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đánh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2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đánh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nhỏ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hơn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Giai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đoạn</a:t>
                </a:r>
                <a:r>
                  <a:rPr lang="en-US" sz="2800" dirty="0"/>
                  <a:t> 1: </a:t>
                </a:r>
                <a:r>
                  <a:rPr lang="en-US" sz="2800" dirty="0" err="1"/>
                  <a:t>Chọn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k: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1 </a:t>
                </a:r>
                <a:r>
                  <a:rPr lang="en-US" sz="2800" dirty="0" err="1"/>
                  <a:t>cách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chọn</a:t>
                </a:r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 err="1"/>
                  <a:t>Giai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đoạn</a:t>
                </a:r>
                <a:r>
                  <a:rPr lang="en-US" sz="2800" dirty="0"/>
                  <a:t> 2: </a:t>
                </a:r>
                <a:r>
                  <a:rPr lang="en-US" sz="2800" dirty="0" err="1"/>
                  <a:t>Chọn</a:t>
                </a:r>
                <a:r>
                  <a:rPr lang="en-US" sz="2800" dirty="0"/>
                  <a:t> 2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1;2;…;</m:t>
                        </m:r>
                      </m:e>
                    </m:d>
                  </m:oMath>
                </a14:m>
                <a:r>
                  <a:rPr lang="en-US" sz="2800" dirty="0"/>
                  <a:t> k - 1}: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cách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chọn</a:t>
                </a:r>
                <a:r>
                  <a:rPr lang="en-US" sz="2800" dirty="0"/>
                  <a:t>.</a:t>
                </a:r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360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Vận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dụng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1⋅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1)(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2)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2.1140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1)(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2)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2280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4516A3C-4D98-4B28-8E5C-0B4676C5E1C1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8295" y="4543866"/>
            <a:ext cx="6835409" cy="15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9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Vận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dụng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: "</a:t>
                </a:r>
                <a:r>
                  <a:rPr lang="en-US" sz="2800" dirty="0" err="1"/>
                  <a:t>Người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thắng</a:t>
                </a:r>
                <a:r>
                  <a:rPr lang="en-US" sz="2800" dirty="0"/>
                  <a:t>"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hợp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=19}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20}.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Theo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cộng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khắc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thắng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người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=19)+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=20)≈0,134+0,15=0,284</m:t>
                      </m:r>
                      <m:r>
                        <m:rPr>
                          <m:nor/>
                        </m:rPr>
                        <a:rPr lang="en-US" sz="2800"/>
                        <m:t>.</m:t>
                      </m:r>
                      <m:r>
                        <m:rPr>
                          <m:nor/>
                        </m:rPr>
                        <a:rPr lang="en-US" sz="2800" i="1"/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080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Tiết</a:t>
            </a:r>
            <a:r>
              <a:rPr lang="en-US" sz="2800" dirty="0">
                <a:cs typeface="Arial" panose="020B0604020202020204" pitchFamily="34" charset="0"/>
              </a:rPr>
              <a:t>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5C3D900-E3D1-3CBB-F0B7-44F338E413DD}"/>
              </a:ext>
            </a:extLst>
          </p:cNvPr>
          <p:cNvSpPr txBox="1"/>
          <p:nvPr/>
        </p:nvSpPr>
        <p:spPr>
          <a:xfrm>
            <a:off x="1358114" y="5092012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102521"/>
            <a:ext cx="11430000" cy="6635903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,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I </a:t>
            </a:r>
            <a:r>
              <a:rPr lang="en-US" sz="2000" dirty="0" err="1"/>
              <a:t>và</a:t>
            </a:r>
            <a:r>
              <a:rPr lang="en-US" sz="2000" dirty="0"/>
              <a:t> II.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I: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20 </a:t>
            </a:r>
            <a:r>
              <a:rPr lang="en-US" sz="2000" dirty="0" err="1"/>
              <a:t>điểm</a:t>
            </a:r>
            <a:r>
              <a:rPr lang="en-US" sz="2000" dirty="0"/>
              <a:t>.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(0 </a:t>
            </a:r>
            <a:r>
              <a:rPr lang="en-US" sz="2000" dirty="0" err="1"/>
              <a:t>điểm</a:t>
            </a:r>
            <a:r>
              <a:rPr lang="en-US" sz="2000" dirty="0"/>
              <a:t>).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II.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80 </a:t>
            </a:r>
            <a:r>
              <a:rPr lang="en-US" sz="2000" dirty="0" err="1"/>
              <a:t>điểm</a:t>
            </a:r>
            <a:r>
              <a:rPr lang="en-US" sz="2000" dirty="0"/>
              <a:t>.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(0 </a:t>
            </a:r>
            <a:r>
              <a:rPr lang="en-US" sz="2000" dirty="0" err="1"/>
              <a:t>điểm</a:t>
            </a:r>
            <a:r>
              <a:rPr lang="en-US" sz="2000" dirty="0"/>
              <a:t>).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Ở </a:t>
            </a:r>
            <a:r>
              <a:rPr lang="en-US" sz="2000" dirty="0" err="1"/>
              <a:t>vòng</a:t>
            </a:r>
            <a:r>
              <a:rPr lang="en-US" sz="2000" dirty="0"/>
              <a:t> 1,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xong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bốc</a:t>
            </a:r>
            <a:r>
              <a:rPr lang="en-US" sz="2000" dirty="0"/>
              <a:t> </a:t>
            </a:r>
            <a:r>
              <a:rPr lang="en-US" sz="2000" dirty="0" err="1"/>
              <a:t>thăm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, </a:t>
            </a:r>
            <a:r>
              <a:rPr lang="en-US" sz="2000" dirty="0" err="1"/>
              <a:t>thí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vòng</a:t>
            </a:r>
            <a:r>
              <a:rPr lang="en-US" sz="2000" dirty="0"/>
              <a:t> 2, </a:t>
            </a:r>
            <a:r>
              <a:rPr lang="en-US" sz="2000" dirty="0" err="1"/>
              <a:t>bốc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hay </a:t>
            </a:r>
            <a:r>
              <a:rPr lang="en-US" sz="2000" dirty="0" err="1"/>
              <a:t>sai</a:t>
            </a:r>
            <a:r>
              <a:rPr lang="en-US" sz="2000" dirty="0"/>
              <a:t>, </a:t>
            </a:r>
            <a:r>
              <a:rPr lang="en-US" sz="2000" dirty="0" err="1"/>
              <a:t>cuộc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. </a:t>
            </a:r>
            <a:r>
              <a:rPr lang="en-US" sz="2000" dirty="0" err="1"/>
              <a:t>Giả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vòng</a:t>
            </a:r>
            <a:r>
              <a:rPr lang="en-US" sz="2000" dirty="0"/>
              <a:t> 1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hay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ở </a:t>
            </a:r>
            <a:r>
              <a:rPr lang="en-US" sz="2000" dirty="0" err="1"/>
              <a:t>vòng</a:t>
            </a:r>
            <a:r>
              <a:rPr lang="en-US" sz="2000" dirty="0"/>
              <a:t> 2.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Minh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cuộc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. </a:t>
            </a:r>
            <a:r>
              <a:rPr lang="en-US" sz="2000" dirty="0" err="1"/>
              <a:t>Giả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Minh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I </a:t>
            </a:r>
            <a:r>
              <a:rPr lang="en-US" sz="2000" dirty="0" err="1"/>
              <a:t>là</a:t>
            </a:r>
            <a:r>
              <a:rPr lang="en-US" sz="2000" dirty="0"/>
              <a:t> 0,8;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Minh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II </a:t>
            </a:r>
            <a:r>
              <a:rPr lang="en-US" sz="2000" dirty="0" err="1"/>
              <a:t>là</a:t>
            </a:r>
            <a:r>
              <a:rPr lang="en-US" sz="2000" dirty="0"/>
              <a:t> 0,6. </a:t>
            </a:r>
            <a:r>
              <a:rPr lang="en-US" sz="2000" dirty="0" err="1"/>
              <a:t>Hỏi</a:t>
            </a:r>
            <a:r>
              <a:rPr lang="en-US" sz="2000" dirty="0"/>
              <a:t> ở </a:t>
            </a:r>
            <a:r>
              <a:rPr lang="en-US" sz="2000" dirty="0" err="1"/>
              <a:t>vòng</a:t>
            </a:r>
            <a:r>
              <a:rPr lang="en-US" sz="2000" dirty="0"/>
              <a:t> 1 Minh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I hay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II?</a:t>
            </a:r>
          </a:p>
        </p:txBody>
      </p:sp>
      <p:pic>
        <p:nvPicPr>
          <p:cNvPr id="5" name="Picture 4" descr="Mở đầu trang 5 Chuyên đề Toán 12 Kết nối tri thức">
            <a:extLst>
              <a:ext uri="{FF2B5EF4-FFF2-40B4-BE49-F238E27FC236}">
                <a16:creationId xmlns:a16="http://schemas.microsoft.com/office/drawing/2014/main" id="{4C26950F-CADF-41F5-BEA8-B2869749BEF6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82" y="3963571"/>
            <a:ext cx="4412933" cy="2774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80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102521"/>
            <a:ext cx="11430000" cy="6635903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Sau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, ta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sử</a:t>
            </a:r>
            <a:r>
              <a:rPr lang="en-US" sz="2800" b="1" dirty="0"/>
              <a:t> ở </a:t>
            </a:r>
            <a:r>
              <a:rPr lang="en-US" sz="2800" b="1" dirty="0" err="1"/>
              <a:t>vòng</a:t>
            </a:r>
            <a:r>
              <a:rPr lang="en-US" sz="2800" b="1" dirty="0"/>
              <a:t> 1 </a:t>
            </a:r>
            <a:r>
              <a:rPr lang="en-US" sz="2800" b="1" dirty="0" err="1"/>
              <a:t>bạn</a:t>
            </a:r>
            <a:r>
              <a:rPr lang="en-US" sz="2800" b="1" dirty="0"/>
              <a:t> Minh </a:t>
            </a:r>
            <a:r>
              <a:rPr lang="en-US" sz="2800" b="1" dirty="0" err="1"/>
              <a:t>chọn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loại</a:t>
            </a:r>
            <a:r>
              <a:rPr lang="en-US" sz="2800" b="1" dirty="0"/>
              <a:t> 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Gọi</a:t>
            </a:r>
            <a:r>
              <a:rPr lang="en-US" sz="2800" dirty="0"/>
              <a:t>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Minh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Minh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E(X).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Gọi</a:t>
            </a:r>
            <a:r>
              <a:rPr lang="en-US" sz="2800" dirty="0"/>
              <a:t> A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: “Minh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I”; B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: “Minh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II”.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Theo </a:t>
            </a:r>
            <a:r>
              <a:rPr lang="en-US" sz="2800" dirty="0" err="1"/>
              <a:t>đề</a:t>
            </a:r>
            <a:r>
              <a:rPr lang="en-US" sz="2800" dirty="0"/>
              <a:t> ta </a:t>
            </a:r>
            <a:r>
              <a:rPr lang="en-US" sz="2800" dirty="0" err="1"/>
              <a:t>có</a:t>
            </a:r>
            <a:r>
              <a:rPr lang="en-US" sz="2800" dirty="0"/>
              <a:t> P(A) = 0,8; P(B) = 0,6.</a:t>
            </a:r>
          </a:p>
          <a:p>
            <a:pPr>
              <a:lnSpc>
                <a:spcPct val="150000"/>
              </a:lnSpc>
            </a:pPr>
            <a:r>
              <a:rPr lang="en-US" sz="2800" b="1" dirty="0" err="1"/>
              <a:t>Vòng</a:t>
            </a:r>
            <a:r>
              <a:rPr lang="en-US" sz="2800" b="1" dirty="0"/>
              <a:t> 1: </a:t>
            </a:r>
            <a:r>
              <a:rPr lang="en-US" sz="2800" dirty="0"/>
              <a:t>Minh </a:t>
            </a:r>
            <a:r>
              <a:rPr lang="en-US" sz="2800" dirty="0" err="1"/>
              <a:t>bốc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I.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08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02521"/>
                <a:ext cx="11430000" cy="66359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Minh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0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Cuộc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thúc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đây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=0}=</m:t>
                    </m:r>
                    <m:acc>
                      <m:accPr>
                        <m:chr m:val="‾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/>
                  <a:t>. 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=0)=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‾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0,8=0,2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đúng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Minh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20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Minh </a:t>
                </a:r>
                <a:r>
                  <a:rPr lang="en-US" sz="2800" dirty="0" err="1"/>
                  <a:t>sẽ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bước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vòng</a:t>
                </a:r>
                <a:r>
                  <a:rPr lang="en-US" sz="2800" dirty="0"/>
                  <a:t> 2.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Vòng</a:t>
                </a:r>
                <a:r>
                  <a:rPr lang="en-US" sz="2800" dirty="0"/>
                  <a:t> 2: Minh </a:t>
                </a:r>
                <a:r>
                  <a:rPr lang="en-US" sz="2800" dirty="0" err="1"/>
                  <a:t>bớc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hỏi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loại</a:t>
                </a:r>
                <a:r>
                  <a:rPr lang="en-US" sz="2800" dirty="0"/>
                  <a:t> II.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năng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sai</a:t>
                </a:r>
                <a:r>
                  <a:rPr lang="en-US" sz="2800" dirty="0"/>
                  <a:t>, Minh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dừng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cuộc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tổng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20+0=20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=20}=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‾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/>
                  <a:t>. Theo </a:t>
                </a:r>
                <a:r>
                  <a:rPr lang="en-US" sz="2800" dirty="0" err="1"/>
                  <a:t>giả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thiết</a:t>
                </a:r>
                <a:r>
                  <a:rPr lang="en-US" sz="2800" dirty="0"/>
                  <a:t> A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B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A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2521"/>
                <a:ext cx="11430000" cy="6635903"/>
              </a:xfrm>
              <a:prstGeom prst="rect">
                <a:avLst/>
              </a:prstGeom>
              <a:blipFill>
                <a:blip r:embed="rId4"/>
                <a:stretch>
                  <a:fillRect l="-693" r="-4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18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02521"/>
                <a:ext cx="11430000" cy="66359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Theo </a:t>
                </a:r>
                <a:r>
                  <a:rPr lang="en-US" sz="3000" dirty="0" err="1"/>
                  <a:t>công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thức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nhân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suất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cho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hai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độc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lập</a:t>
                </a:r>
                <a:r>
                  <a:rPr lang="en-US" sz="3000" dirty="0"/>
                  <a:t> 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0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=20)=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‾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30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).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‾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3000">
                          <a:latin typeface="Cambria Math" panose="02040503050406030204" pitchFamily="18" charset="0"/>
                        </a:rPr>
                        <m:t>)=0,8⋅(1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0,6)=0,32.</m:t>
                      </m:r>
                    </m:oMath>
                  </m:oMathPara>
                </a14:m>
                <a:endParaRPr lang="en-US" sz="3000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Nếu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trả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lời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đúng</a:t>
                </a:r>
                <a:r>
                  <a:rPr lang="en-US" sz="3000" dirty="0"/>
                  <a:t> Minh </a:t>
                </a:r>
                <a:r>
                  <a:rPr lang="en-US" sz="3000" dirty="0" err="1"/>
                  <a:t>nhận</a:t>
                </a:r>
                <a:r>
                  <a:rPr lang="en-US" sz="3000" dirty="0"/>
                  <a:t> 80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. </a:t>
                </a:r>
                <a:r>
                  <a:rPr lang="en-US" sz="3000" dirty="0" err="1"/>
                  <a:t>Cuộc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kết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thúc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đây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tổng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Minh </a:t>
                </a:r>
                <a:r>
                  <a:rPr lang="en-US" sz="3000" dirty="0" err="1"/>
                  <a:t>nhận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được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20+80=100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=100}=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3000" dirty="0"/>
                  <a:t>. Theo </a:t>
                </a:r>
                <a:r>
                  <a:rPr lang="en-US" sz="3000" dirty="0" err="1"/>
                  <a:t>giả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thiết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hai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độc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lập</a:t>
                </a:r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Theo </a:t>
                </a:r>
                <a:r>
                  <a:rPr lang="en-US" sz="3000" dirty="0" err="1"/>
                  <a:t>công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thức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nhân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suất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cho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hai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độc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lập</a:t>
                </a:r>
                <a:r>
                  <a:rPr lang="en-US" sz="3000" dirty="0"/>
                  <a:t> 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=100)=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)=0,8⋅0,6=0,48.</m:t>
                      </m:r>
                    </m:oMath>
                  </m:oMathPara>
                </a14:m>
                <a:endParaRPr lang="en-US" sz="3000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Bảng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phân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xác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suất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30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2521"/>
                <a:ext cx="11430000" cy="6635903"/>
              </a:xfrm>
              <a:prstGeom prst="rect">
                <a:avLst/>
              </a:prstGeom>
              <a:blipFill>
                <a:blip r:embed="rId4"/>
                <a:stretch>
                  <a:fillRect l="-852" b="-55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00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102521"/>
            <a:ext cx="11430000" cy="6635903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sz="2800" b="1" dirty="0"/>
          </a:p>
          <a:p>
            <a:pPr algn="ctr">
              <a:lnSpc>
                <a:spcPct val="150000"/>
              </a:lnSpc>
            </a:pPr>
            <a:endParaRPr lang="en-US" sz="2800" b="1" dirty="0"/>
          </a:p>
          <a:p>
            <a:pPr algn="ctr"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E(X) = 0.0,2 + 20.0,32 + 100.0,48 = 54,4.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I ở </a:t>
            </a:r>
            <a:r>
              <a:rPr lang="en-US" sz="2800" dirty="0" err="1"/>
              <a:t>vòng</a:t>
            </a:r>
            <a:r>
              <a:rPr lang="en-US" sz="2800" dirty="0"/>
              <a:t> 1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Minh </a:t>
            </a:r>
            <a:r>
              <a:rPr lang="en-US" sz="2800" dirty="0" err="1"/>
              <a:t>được</a:t>
            </a:r>
            <a:r>
              <a:rPr lang="en-US" sz="2800" dirty="0"/>
              <a:t> 54,4 </a:t>
            </a:r>
            <a:r>
              <a:rPr lang="en-US" sz="2800" dirty="0" err="1"/>
              <a:t>điểm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sử</a:t>
            </a:r>
            <a:r>
              <a:rPr lang="en-US" sz="2800" b="1" dirty="0"/>
              <a:t> ở </a:t>
            </a:r>
            <a:r>
              <a:rPr lang="en-US" sz="2800" b="1" dirty="0" err="1"/>
              <a:t>vòng</a:t>
            </a:r>
            <a:r>
              <a:rPr lang="en-US" sz="2800" b="1" dirty="0"/>
              <a:t> 1 </a:t>
            </a:r>
            <a:r>
              <a:rPr lang="en-US" sz="2800" b="1" dirty="0" err="1"/>
              <a:t>bạn</a:t>
            </a:r>
            <a:r>
              <a:rPr lang="en-US" sz="2800" b="1" dirty="0"/>
              <a:t> Minh </a:t>
            </a:r>
            <a:r>
              <a:rPr lang="en-US" sz="2800" b="1" dirty="0" err="1"/>
              <a:t>chọn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loại</a:t>
            </a:r>
            <a:r>
              <a:rPr lang="en-US" sz="2800" b="1" dirty="0"/>
              <a:t> II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Gọi</a:t>
            </a:r>
            <a:r>
              <a:rPr lang="en-US" sz="2800" dirty="0"/>
              <a:t> Y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Minh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. Ta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Y.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Gọi</a:t>
            </a:r>
            <a:r>
              <a:rPr lang="en-US" sz="2800" dirty="0"/>
              <a:t> A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“Minh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I”; B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“Minh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II”.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5" name="Picture 4" descr="Mở đầu trang 5 Chuyên đề Toán 12 Kết nối tri thức">
            <a:extLst>
              <a:ext uri="{FF2B5EF4-FFF2-40B4-BE49-F238E27FC236}">
                <a16:creationId xmlns:a16="http://schemas.microsoft.com/office/drawing/2014/main" id="{E719CAA0-B03B-49C0-A4CB-D00AB66B4D0A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06" y="745588"/>
            <a:ext cx="8590598" cy="1464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38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02521"/>
                <a:ext cx="11430000" cy="66359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Theo </a:t>
                </a:r>
                <a:r>
                  <a:rPr lang="en-US" sz="2800" dirty="0" err="1"/>
                  <a:t>đề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P(A) = 0,8; P(B) = 0,6.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sai</a:t>
                </a:r>
                <a:r>
                  <a:rPr lang="en-US" sz="2800" dirty="0"/>
                  <a:t>: Minh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0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Cuộc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thúc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đây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=0)=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‾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0,6=0,4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đúng</a:t>
                </a:r>
                <a:r>
                  <a:rPr lang="en-US" sz="2800" dirty="0"/>
                  <a:t> Minh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80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Minh </a:t>
                </a:r>
                <a:r>
                  <a:rPr lang="en-US" sz="2800" dirty="0" err="1"/>
                  <a:t>sẽ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bước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vòng</a:t>
                </a:r>
                <a:r>
                  <a:rPr lang="en-US" sz="2800" dirty="0"/>
                  <a:t> 2 , </a:t>
                </a:r>
                <a:r>
                  <a:rPr lang="en-US" sz="2800" dirty="0" err="1"/>
                  <a:t>bốc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hỏi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loại</a:t>
                </a:r>
                <a:r>
                  <a:rPr lang="en-US" sz="2800" dirty="0"/>
                  <a:t> I.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sai</a:t>
                </a:r>
                <a:r>
                  <a:rPr lang="en-US" sz="2800" dirty="0"/>
                  <a:t>, Minh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dừng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cuộc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80+0=80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. Theo </a:t>
                </a:r>
                <a:r>
                  <a:rPr lang="en-US" sz="2800" dirty="0" err="1"/>
                  <a:t>giả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thiết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. Theo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2521"/>
                <a:ext cx="11430000" cy="6635903"/>
              </a:xfrm>
              <a:prstGeom prst="rect">
                <a:avLst/>
              </a:prstGeom>
              <a:blipFill>
                <a:blip r:embed="rId4"/>
                <a:stretch>
                  <a:fillRect l="-69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731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3693</Words>
  <PresentationFormat>Widescreen</PresentationFormat>
  <Paragraphs>257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Yu Gothic UI Semibold</vt:lpstr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2024-06-15T07:10:17Z</dcterms:created>
  <dcterms:modified xsi:type="dcterms:W3CDTF">2024-10-11T01:36:31Z</dcterms:modified>
</cp:coreProperties>
</file>