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4"/>
  </p:notesMasterIdLst>
  <p:sldIdLst>
    <p:sldId id="313" r:id="rId3"/>
    <p:sldId id="301" r:id="rId4"/>
    <p:sldId id="315" r:id="rId5"/>
    <p:sldId id="322" r:id="rId6"/>
    <p:sldId id="323" r:id="rId7"/>
    <p:sldId id="324" r:id="rId8"/>
    <p:sldId id="325" r:id="rId9"/>
    <p:sldId id="326" r:id="rId10"/>
    <p:sldId id="329" r:id="rId11"/>
    <p:sldId id="317" r:id="rId12"/>
    <p:sldId id="318" r:id="rId13"/>
    <p:sldId id="328" r:id="rId14"/>
    <p:sldId id="330" r:id="rId15"/>
    <p:sldId id="316" r:id="rId16"/>
    <p:sldId id="331" r:id="rId17"/>
    <p:sldId id="319" r:id="rId18"/>
    <p:sldId id="320" r:id="rId19"/>
    <p:sldId id="321" r:id="rId20"/>
    <p:sldId id="332" r:id="rId21"/>
    <p:sldId id="333" r:id="rId22"/>
    <p:sldId id="334" r:id="rId23"/>
  </p:sldIdLst>
  <p:sldSz cx="24384000" cy="13716000"/>
  <p:notesSz cx="6858000" cy="9144000"/>
  <p:custDataLst>
    <p:tags r:id="rId25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7F7FF"/>
    <a:srgbClr val="D6F7FE"/>
    <a:srgbClr val="EEF7E9"/>
    <a:srgbClr val="0000FF"/>
    <a:srgbClr val="135F82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98" autoAdjust="0"/>
    <p:restoredTop sz="94139" autoAdjust="0"/>
  </p:normalViewPr>
  <p:slideViewPr>
    <p:cSldViewPr>
      <p:cViewPr varScale="1">
        <p:scale>
          <a:sx n="35" d="100"/>
          <a:sy n="35" d="100"/>
        </p:scale>
        <p:origin x="88" y="24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39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86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68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38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68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38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21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67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91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28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70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11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30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6.xml"/><Relationship Id="rId7" Type="http://schemas.openxmlformats.org/officeDocument/2006/relationships/image" Target="NULL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11" Type="http://schemas.openxmlformats.org/officeDocument/2006/relationships/image" Target="../media/image37.png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3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emf"/><Relationship Id="rId7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7.xml"/><Relationship Id="rId5" Type="http://schemas.openxmlformats.org/officeDocument/2006/relationships/slide" Target="slide8.xml"/><Relationship Id="rId10" Type="http://schemas.openxmlformats.org/officeDocument/2006/relationships/slide" Target="slide12.xml"/><Relationship Id="rId4" Type="http://schemas.openxmlformats.org/officeDocument/2006/relationships/slide" Target="slide3.xml"/><Relationship Id="rId9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C3A630-D64F-405A-8875-DC20544DB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68" y="1805545"/>
            <a:ext cx="8841132" cy="1160565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933C216-003D-4388-8250-CB6FC6D882AC}"/>
              </a:ext>
            </a:extLst>
          </p:cNvPr>
          <p:cNvGrpSpPr/>
          <p:nvPr/>
        </p:nvGrpSpPr>
        <p:grpSpPr>
          <a:xfrm>
            <a:off x="9753600" y="1805650"/>
            <a:ext cx="13944600" cy="11145651"/>
            <a:chOff x="9851187" y="2162375"/>
            <a:chExt cx="13944600" cy="1114565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BB4F670-77D4-4BB2-A827-937C8D687099}"/>
                </a:ext>
              </a:extLst>
            </p:cNvPr>
            <p:cNvGrpSpPr/>
            <p:nvPr/>
          </p:nvGrpSpPr>
          <p:grpSpPr>
            <a:xfrm>
              <a:off x="9851187" y="2162375"/>
              <a:ext cx="13944600" cy="11145651"/>
              <a:chOff x="1339699" y="3484102"/>
              <a:chExt cx="13944600" cy="11145651"/>
            </a:xfrm>
          </p:grpSpPr>
          <p:sp>
            <p:nvSpPr>
              <p:cNvPr id="21" name="Right Triangle 20">
                <a:extLst>
                  <a:ext uri="{FF2B5EF4-FFF2-40B4-BE49-F238E27FC236}">
                    <a16:creationId xmlns:a16="http://schemas.microsoft.com/office/drawing/2014/main" id="{3BC41B59-A850-4231-BEDD-9CFC70FF8E27}"/>
                  </a:ext>
                </a:extLst>
              </p:cNvPr>
              <p:cNvSpPr/>
              <p:nvPr/>
            </p:nvSpPr>
            <p:spPr>
              <a:xfrm rot="5400000" flipH="1">
                <a:off x="13961589" y="3474620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ounded Rectangle 11">
                <a:extLst>
                  <a:ext uri="{FF2B5EF4-FFF2-40B4-BE49-F238E27FC236}">
                    <a16:creationId xmlns:a16="http://schemas.microsoft.com/office/drawing/2014/main" id="{F9ABE0BA-2944-426D-A3AC-9739CC1EF593}"/>
                  </a:ext>
                </a:extLst>
              </p:cNvPr>
              <p:cNvSpPr/>
              <p:nvPr/>
            </p:nvSpPr>
            <p:spPr>
              <a:xfrm>
                <a:off x="1339699" y="3696072"/>
                <a:ext cx="13944600" cy="10933681"/>
              </a:xfrm>
              <a:prstGeom prst="roundRect">
                <a:avLst>
                  <a:gd name="adj" fmla="val 2374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674DA3FF-E32C-4698-89AB-868F77082260}"/>
                </a:ext>
              </a:extLst>
            </p:cNvPr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">
              <a:extLst>
                <a:ext uri="{FF2B5EF4-FFF2-40B4-BE49-F238E27FC236}">
                  <a16:creationId xmlns:a16="http://schemas.microsoft.com/office/drawing/2014/main" id="{D42EABDB-41BA-4213-BDA1-A4CE4FD47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57873" y="5288484"/>
              <a:ext cx="10634253" cy="5105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Mệnh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đề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§2.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hợp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§3</a:t>
              </a:r>
              <a:r>
                <a:rPr lang="en-US" sz="60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 Bài tập cuối chương 1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" name="Round Same Side Corner Rectangle 15">
              <a:extLst>
                <a:ext uri="{FF2B5EF4-FFF2-40B4-BE49-F238E27FC236}">
                  <a16:creationId xmlns:a16="http://schemas.microsoft.com/office/drawing/2014/main" id="{43198702-BAE4-4741-836E-0B37E03B83D4}"/>
                </a:ext>
              </a:extLst>
            </p:cNvPr>
            <p:cNvSpPr/>
            <p:nvPr/>
          </p:nvSpPr>
          <p:spPr>
            <a:xfrm flipV="1">
              <a:off x="11671002" y="2173950"/>
              <a:ext cx="10807999" cy="13332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0E4C967-9D78-41A2-BF41-A92EFD6A1956}"/>
              </a:ext>
            </a:extLst>
          </p:cNvPr>
          <p:cNvSpPr/>
          <p:nvPr/>
        </p:nvSpPr>
        <p:spPr>
          <a:xfrm>
            <a:off x="15024306" y="1921016"/>
            <a:ext cx="38908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 I</a:t>
            </a:r>
          </a:p>
        </p:txBody>
      </p:sp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762000" y="1905000"/>
            <a:ext cx="2316480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vi-VN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 dụng của hệ phương trình bậc nhất ba ẩn</a:t>
            </a:r>
            <a:r>
              <a:rPr lang="en-US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spc="-150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spc="-150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spc="-150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b="1" spc="-150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4017656-8B96-403D-B9C5-825E5C6C42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6268" y="3173936"/>
                <a:ext cx="23164799" cy="3226863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i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1.18  	</a:t>
                </a:r>
              </a:p>
              <a:p>
                <a:r>
                  <a:rPr lang="nl-NL" b="1" dirty="0"/>
                  <a:t>Trong mặt phẳng tọa độ, viết phương trình đường tròn đi qua ba điểm           </a:t>
                </a:r>
                <a14:m>
                  <m:oMath xmlns:m="http://schemas.openxmlformats.org/officeDocument/2006/math">
                    <m:r>
                      <a:rPr lang="nl-NL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nl-NL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nl-NL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nl-NL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b="1" dirty="0"/>
                  <a:t>và </a:t>
                </a:r>
                <a14:m>
                  <m:oMath xmlns:m="http://schemas.openxmlformats.org/officeDocument/2006/math">
                    <m:r>
                      <a:rPr lang="nl-NL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nl-NL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nl-NL" b="1" dirty="0"/>
                  <a:t>.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nl-NL" b="1" dirty="0"/>
                  <a:t>(Phương trình đường tròn có dạng: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nl-NL" b="1" dirty="0"/>
                  <a:t>).</a:t>
                </a:r>
                <a:endParaRPr lang="en-US" b="1" i="1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b="1" i="1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4017656-8B96-403D-B9C5-825E5C6C4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268" y="3173936"/>
                <a:ext cx="23164799" cy="3226863"/>
              </a:xfrm>
              <a:prstGeom prst="rect">
                <a:avLst/>
              </a:prstGeom>
              <a:blipFill>
                <a:blip r:embed="rId3"/>
                <a:stretch>
                  <a:fillRect l="-1184" t="-6403" b="-1073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8812E5F-F4BD-43FE-8412-C598AF9542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5332" y="6858000"/>
                <a:ext cx="23053336" cy="627022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b="1" dirty="0"/>
              </a:p>
              <a:p>
                <a:r>
                  <a:rPr lang="en-US" b="1" dirty="0" err="1"/>
                  <a:t>Đường</a:t>
                </a:r>
                <a:r>
                  <a:rPr lang="en-US" b="1" dirty="0"/>
                  <a:t> </a:t>
                </a:r>
                <a:r>
                  <a:rPr lang="en-US" b="1" dirty="0" err="1"/>
                  <a:t>tròn</a:t>
                </a:r>
                <a:r>
                  <a:rPr lang="en-US" b="1" dirty="0"/>
                  <a:t> </a:t>
                </a:r>
                <a:r>
                  <a:rPr lang="en-US" b="1" dirty="0" err="1"/>
                  <a:t>đi</a:t>
                </a:r>
                <a:r>
                  <a:rPr lang="en-US" b="1" dirty="0"/>
                  <a:t> qua </a:t>
                </a:r>
                <a:r>
                  <a:rPr lang="en-US" b="1" dirty="0" err="1"/>
                  <a:t>ba</a:t>
                </a:r>
                <a:r>
                  <a:rPr lang="en-US" b="1" dirty="0"/>
                  <a:t> </a:t>
                </a:r>
                <a:r>
                  <a:rPr lang="en-US" b="1" dirty="0" err="1"/>
                  <a:t>điểm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nên</a:t>
                </a:r>
                <a:r>
                  <a:rPr lang="en-US" b="1" dirty="0"/>
                  <a:t> ta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:r>
                  <a:rPr lang="en-US" b="1" dirty="0" err="1"/>
                  <a:t>hệ</a:t>
                </a:r>
                <a:r>
                  <a:rPr lang="en-US" b="1" dirty="0"/>
                  <a:t>:</a:t>
                </a:r>
              </a:p>
              <a:p>
                <a:endParaRPr lang="en-US" sz="2000" b="1" dirty="0"/>
              </a:p>
              <a:p>
                <a:pPr marL="0" indent="0">
                  <a:buNone/>
                </a:pPr>
                <a:r>
                  <a:rPr lang="en-US" b="1" dirty="0"/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𝟏𝟕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/>
                  <a:t>.</a:t>
                </a:r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 algn="ctr">
                  <a:buNone/>
                </a:pPr>
                <a:r>
                  <a:rPr lang="en-US" b="1" dirty="0" err="1"/>
                  <a:t>Vậy</a:t>
                </a:r>
                <a:r>
                  <a:rPr lang="en-US" b="1" dirty="0"/>
                  <a:t> </a:t>
                </a:r>
                <a:r>
                  <a:rPr lang="en-US" b="1" dirty="0" err="1"/>
                  <a:t>phương</a:t>
                </a:r>
                <a:r>
                  <a:rPr lang="en-US" b="1" dirty="0"/>
                  <a:t> </a:t>
                </a:r>
                <a:r>
                  <a:rPr lang="en-US" b="1" dirty="0" err="1"/>
                  <a:t>trình</a:t>
                </a:r>
                <a:r>
                  <a:rPr lang="en-US" b="1" dirty="0"/>
                  <a:t> </a:t>
                </a:r>
                <a:r>
                  <a:rPr lang="en-US" b="1" dirty="0" err="1"/>
                  <a:t>đường</a:t>
                </a:r>
                <a:r>
                  <a:rPr lang="en-US" b="1" dirty="0"/>
                  <a:t> </a:t>
                </a:r>
                <a:r>
                  <a:rPr lang="en-US" b="1" dirty="0" err="1"/>
                  <a:t>tròn</a:t>
                </a:r>
                <a:r>
                  <a:rPr lang="en-US" b="1" dirty="0"/>
                  <a:t> </a:t>
                </a:r>
                <a:r>
                  <a:rPr lang="en-US" b="1" dirty="0" err="1"/>
                  <a:t>cần</a:t>
                </a:r>
                <a:r>
                  <a:rPr lang="en-US" b="1" dirty="0"/>
                  <a:t> </a:t>
                </a:r>
                <a:r>
                  <a:rPr lang="en-US" b="1" dirty="0" err="1"/>
                  <a:t>tìm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nl-NL" b="1" dirty="0"/>
                  <a:t>.</a:t>
                </a:r>
                <a:endParaRPr lang="en-US" b="1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8812E5F-F4BD-43FE-8412-C598AF954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32" y="6858000"/>
                <a:ext cx="23053336" cy="6270225"/>
              </a:xfrm>
              <a:prstGeom prst="rect">
                <a:avLst/>
              </a:prstGeom>
              <a:blipFill>
                <a:blip r:embed="rId4"/>
                <a:stretch>
                  <a:fillRect l="-1163" t="-3201" b="-87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4848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762000" y="1905000"/>
            <a:ext cx="2316480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 </a:t>
            </a:r>
            <a:r>
              <a:rPr lang="vi-VN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 dụng của hệ phương trình bậc nhất ba ẩn</a:t>
            </a:r>
            <a:r>
              <a:rPr lang="en-US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spc="-150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spc="-150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spc="-150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endParaRPr lang="en-US" b="1" spc="-150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b="1" spc="-150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A6B059B-B284-4665-8584-04CA92BF3B16}"/>
              </a:ext>
            </a:extLst>
          </p:cNvPr>
          <p:cNvSpPr txBox="1">
            <a:spLocks/>
          </p:cNvSpPr>
          <p:nvPr/>
        </p:nvSpPr>
        <p:spPr>
          <a:xfrm>
            <a:off x="706268" y="3048000"/>
            <a:ext cx="23164799" cy="3226863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b="1" i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1.19</a:t>
            </a:r>
          </a:p>
          <a:p>
            <a:pPr marL="0" indent="0" algn="just">
              <a:buNone/>
            </a:pPr>
            <a:r>
              <a:rPr lang="nl-NL" b="1" dirty="0"/>
              <a:t>	Một đoàn xe chở 225 tấn gạo tiếp tế cho đồng bào vùng bị lũ lụt. Đoàn xe có 36 chiếc gồm 3 loại: xe chở 5 tấn, xe chở 7 tấn và xe chở 10 tấn. Biết rằng tổng số hai loại xe chở 5 tấn và 7 tấn nhiều gấp ba lần số xe chở 10 tấn. Hỏi mỗi loại xe có bao nhiêu chiếc?</a:t>
            </a:r>
            <a:endParaRPr lang="en-US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60DA50F-B58B-4744-836A-C931C1DD31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000" y="6400799"/>
                <a:ext cx="23053336" cy="693420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b="1" dirty="0"/>
              </a:p>
              <a:p>
                <a:r>
                  <a:rPr lang="nl-NL" b="1" dirty="0"/>
                  <a:t>Gọi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nl-NL" b="1" dirty="0"/>
                  <a:t> lần lượt là số xe chở 5 tấn, xe chở 7 tấn và xe chở 10 tấn </a:t>
                </a:r>
              </a:p>
              <a:p>
                <a:pPr marL="0" indent="0" algn="ctr">
                  <a:buNone/>
                </a:pPr>
                <a:r>
                  <a:rPr lang="nl-NL" b="1" dirty="0"/>
                  <a:t>(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𝟑𝟔</m:t>
                    </m:r>
                  </m:oMath>
                </a14:m>
                <a:r>
                  <a:rPr lang="nl-NL" b="1" dirty="0"/>
                  <a:t>).</a:t>
                </a:r>
                <a:endParaRPr lang="en-US" b="1" dirty="0"/>
              </a:p>
              <a:p>
                <a:r>
                  <a:rPr lang="nl-NL" b="1" dirty="0"/>
                  <a:t>Theo đề ra ta có hệ phương trình: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𝟑𝟔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𝟐𝟓𝟓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/>
                  <a:t>.</a:t>
                </a:r>
              </a:p>
              <a:p>
                <a:r>
                  <a:rPr lang="nl-NL" b="1" dirty="0"/>
                  <a:t>Giải hệ trên ta được: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nl-NL" b="1" dirty="0"/>
                  <a:t>.</a:t>
                </a:r>
                <a:endParaRPr lang="en-US" b="1" dirty="0"/>
              </a:p>
              <a:p>
                <a:r>
                  <a:rPr lang="nl-NL" b="1" dirty="0"/>
                  <a:t>Vậy đoàn xe có 12 xe loại 5 tấn, 15 xe loại 7 tấn và 9 xe loại 10 tấn.</a:t>
                </a:r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60DA50F-B58B-4744-836A-C931C1DD3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6400799"/>
                <a:ext cx="23053336" cy="6934201"/>
              </a:xfrm>
              <a:prstGeom prst="rect">
                <a:avLst/>
              </a:prstGeom>
              <a:blipFill>
                <a:blip r:embed="rId3"/>
                <a:stretch>
                  <a:fillRect l="-1163" t="-2895" b="-201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0374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287695" y="1905000"/>
            <a:ext cx="23715305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 </a:t>
            </a:r>
            <a:r>
              <a:rPr lang="vi-VN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 dụng của hệ phương trình bậc nhất ba ẩn</a:t>
            </a:r>
            <a:r>
              <a:rPr lang="en-US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spc="-150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spc="-150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spc="-150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endParaRPr lang="en-US" b="1" spc="-150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b="1" spc="-150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A6B059B-B284-4665-8584-04CA92BF3B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7695" y="3103983"/>
                <a:ext cx="23850600" cy="41148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b="1" i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1.20	</a:t>
                </a:r>
                <a:r>
                  <a:rPr lang="nl-NL" b="1" dirty="0"/>
                  <a:t>Bác An là chủ cửa hàng kinh doanh cà phê cho những người sành cà phê. Bác có ba loại cà phê nổi tiếng của Việt Nam: Arabica, Robusta và Moka với giá bán lần lượt là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𝟑𝟎𝟐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b="1" dirty="0"/>
                  <a:t>nghìn đồng/kg,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𝟐𝟖𝟎</m:t>
                    </m:r>
                  </m:oMath>
                </a14:m>
                <a:r>
                  <a:rPr lang="nl-NL" b="1" dirty="0"/>
                  <a:t> nghìn đồng/ kg và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b="1" dirty="0"/>
                  <a:t>nghìn đồng/ kg. Bác muốn trộn ba loại cà phê này để được một hỗn hợp cà phê, sau đó đóng thành các gói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b="1" dirty="0"/>
                  <a:t>kg, bán với giá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𝟑𝟎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b="1" dirty="0"/>
                  <a:t>nghìn đồng/ kg và lượng cà phê Moka gấp đôi lượng cà phê Robusta trong mỗi gói. Hỏi bác cần trộn ba loài cà phê theo tỉ lệ nào?</a:t>
                </a:r>
                <a:endParaRPr lang="en-US" b="1" i="1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A6B059B-B284-4665-8584-04CA92BF3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95" y="3103983"/>
                <a:ext cx="23850600" cy="4114800"/>
              </a:xfrm>
              <a:prstGeom prst="rect">
                <a:avLst/>
              </a:prstGeom>
              <a:blipFill>
                <a:blip r:embed="rId3"/>
                <a:stretch>
                  <a:fillRect l="-1022" t="-5613" r="-1124" b="-620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60DA50F-B58B-4744-836A-C931C1DD31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7695" y="7462932"/>
                <a:ext cx="23850600" cy="58674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r>
                  <a:rPr lang="en-US" b="1" dirty="0"/>
                  <a:t>: </a:t>
                </a:r>
                <a:r>
                  <a:rPr lang="nl-NL" b="1" dirty="0"/>
                  <a:t>Gọi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nl-NL" b="1" dirty="0"/>
                  <a:t> là tỉ lệ pha trộn cà phê Arabica, Robusta và Moka (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nl-NL" b="1" dirty="0"/>
                  <a:t>).</a:t>
                </a:r>
                <a:endParaRPr lang="en-US" b="1" dirty="0"/>
              </a:p>
              <a:p>
                <a:r>
                  <a:rPr lang="nl-NL" b="1" dirty="0"/>
                  <a:t>Theo đề ra ta có hệ phương trình: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𝟑𝟐𝟎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𝟐𝟖𝟎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𝟐𝟔𝟎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𝟑𝟎𝟎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/>
                  <a:t>.</a:t>
                </a:r>
              </a:p>
              <a:p>
                <a:r>
                  <a:rPr lang="nl-NL" b="1" dirty="0"/>
                  <a:t>Giải hệ trên ta được: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nl-NL" b="1" dirty="0"/>
                  <a:t>.</a:t>
                </a:r>
                <a:endParaRPr lang="en-US" b="1" dirty="0"/>
              </a:p>
              <a:p>
                <a:r>
                  <a:rPr lang="nl-NL" b="1" dirty="0"/>
                  <a:t>Vậy tỉ lệ pha trộn cà phê Arabica, Robusta và Moka lần lượt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nl-NL" b="1" dirty="0"/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nl-NL" b="1" dirty="0"/>
                  <a:t>.</a:t>
                </a:r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60DA50F-B58B-4744-836A-C931C1DD3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95" y="7462932"/>
                <a:ext cx="23850600" cy="5867400"/>
              </a:xfrm>
              <a:prstGeom prst="rect">
                <a:avLst/>
              </a:prstGeom>
              <a:blipFill>
                <a:blip r:embed="rId4"/>
                <a:stretch>
                  <a:fillRect l="-1124" t="-342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5437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762000" y="1905000"/>
            <a:ext cx="2316480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 </a:t>
            </a:r>
            <a:r>
              <a:rPr lang="vi-VN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 dụng của hệ phương trình bậc nhất ba ẩn</a:t>
            </a:r>
            <a:r>
              <a:rPr lang="en-US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spc="-150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spc="-150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spc="-150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endParaRPr lang="en-US" b="1" spc="-150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b="1" spc="-150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A6B059B-B284-4665-8584-04CA92BF3B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3173936"/>
                <a:ext cx="23490067" cy="3912664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i="1" dirty="0" err="1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b="1" i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1.21	</a:t>
                </a:r>
                <a:r>
                  <a:rPr lang="en-US" b="1" dirty="0" err="1"/>
                  <a:t>Bác</a:t>
                </a:r>
                <a:r>
                  <a:rPr lang="en-US" b="1" dirty="0"/>
                  <a:t> </a:t>
                </a:r>
                <a:r>
                  <a:rPr lang="en-US" b="1" dirty="0" err="1"/>
                  <a:t>Việt</a:t>
                </a:r>
                <a:r>
                  <a:rPr lang="en-US" b="1" dirty="0"/>
                  <a:t>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r>
                  <a:rPr lang="en-US" b="1" dirty="0"/>
                  <a:t> ha </a:t>
                </a:r>
                <a:r>
                  <a:rPr lang="en-US" b="1" dirty="0" err="1"/>
                  <a:t>đất</a:t>
                </a:r>
                <a:r>
                  <a:rPr lang="en-US" b="1" dirty="0"/>
                  <a:t> </a:t>
                </a:r>
                <a:r>
                  <a:rPr lang="en-US" b="1" dirty="0" err="1"/>
                  <a:t>canh</a:t>
                </a:r>
                <a:r>
                  <a:rPr lang="en-US" b="1" dirty="0"/>
                  <a:t> </a:t>
                </a:r>
                <a:r>
                  <a:rPr lang="en-US" b="1" dirty="0" err="1"/>
                  <a:t>tác</a:t>
                </a:r>
                <a:r>
                  <a:rPr lang="en-US" b="1" dirty="0"/>
                  <a:t> </a:t>
                </a:r>
                <a:r>
                  <a:rPr lang="en-US" b="1" dirty="0" err="1"/>
                  <a:t>để</a:t>
                </a:r>
                <a:r>
                  <a:rPr lang="en-US" b="1" dirty="0"/>
                  <a:t> </a:t>
                </a:r>
                <a:r>
                  <a:rPr lang="en-US" b="1" dirty="0" err="1"/>
                  <a:t>trồng</a:t>
                </a:r>
                <a:r>
                  <a:rPr lang="en-US" b="1" dirty="0"/>
                  <a:t> </a:t>
                </a:r>
                <a:r>
                  <a:rPr lang="en-US" b="1" dirty="0" err="1"/>
                  <a:t>ba</a:t>
                </a:r>
                <a:r>
                  <a:rPr lang="en-US" b="1" dirty="0"/>
                  <a:t> </a:t>
                </a:r>
                <a:r>
                  <a:rPr lang="en-US" b="1" dirty="0" err="1"/>
                  <a:t>loại</a:t>
                </a:r>
                <a:r>
                  <a:rPr lang="en-US" b="1" dirty="0"/>
                  <a:t> </a:t>
                </a:r>
                <a:r>
                  <a:rPr lang="en-US" b="1" dirty="0" err="1"/>
                  <a:t>cây</a:t>
                </a:r>
                <a:r>
                  <a:rPr lang="en-US" b="1" dirty="0"/>
                  <a:t>: </a:t>
                </a:r>
                <a:r>
                  <a:rPr lang="en-US" b="1" dirty="0" err="1"/>
                  <a:t>ngô</a:t>
                </a:r>
                <a:r>
                  <a:rPr lang="en-US" b="1" dirty="0"/>
                  <a:t>, </a:t>
                </a:r>
                <a:r>
                  <a:rPr lang="en-US" b="1" dirty="0" err="1"/>
                  <a:t>khoai</a:t>
                </a:r>
                <a:r>
                  <a:rPr lang="en-US" b="1" dirty="0"/>
                  <a:t> </a:t>
                </a:r>
                <a:r>
                  <a:rPr lang="en-US" b="1" dirty="0" err="1"/>
                  <a:t>tây</a:t>
                </a:r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:r>
                  <a:rPr lang="en-US" b="1" dirty="0" err="1"/>
                  <a:t>đậu</a:t>
                </a:r>
                <a:r>
                  <a:rPr lang="en-US" b="1" dirty="0"/>
                  <a:t> </a:t>
                </a:r>
                <a:r>
                  <a:rPr lang="en-US" b="1" dirty="0" err="1"/>
                  <a:t>tương</a:t>
                </a:r>
                <a:r>
                  <a:rPr lang="en-US" b="1" dirty="0"/>
                  <a:t>. Chi </a:t>
                </a:r>
                <a:r>
                  <a:rPr lang="en-US" b="1" dirty="0" err="1"/>
                  <a:t>phí</a:t>
                </a:r>
                <a:r>
                  <a:rPr lang="en-US" b="1" dirty="0"/>
                  <a:t> </a:t>
                </a:r>
                <a:r>
                  <a:rPr lang="en-US" b="1" dirty="0" err="1"/>
                  <a:t>trồng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/>
                  <a:t> ha </a:t>
                </a:r>
                <a:r>
                  <a:rPr lang="en-US" b="1" dirty="0" err="1"/>
                  <a:t>ngô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triệu</a:t>
                </a:r>
                <a:r>
                  <a:rPr lang="en-US" b="1" dirty="0"/>
                  <a:t> </a:t>
                </a:r>
                <a:r>
                  <a:rPr lang="en-US" b="1" dirty="0" err="1"/>
                  <a:t>đồng</a:t>
                </a:r>
                <a:r>
                  <a:rPr lang="en-US" b="1" dirty="0"/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/>
                  <a:t> ha </a:t>
                </a:r>
                <a:r>
                  <a:rPr lang="en-US" b="1" dirty="0" err="1"/>
                  <a:t>khoai</a:t>
                </a:r>
                <a:r>
                  <a:rPr lang="en-US" b="1" dirty="0"/>
                  <a:t> </a:t>
                </a:r>
                <a:r>
                  <a:rPr lang="en-US" b="1" dirty="0" err="1"/>
                  <a:t>tây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triệu</a:t>
                </a:r>
                <a:r>
                  <a:rPr lang="en-US" b="1" dirty="0"/>
                  <a:t> </a:t>
                </a:r>
                <a:r>
                  <a:rPr lang="en-US" b="1" dirty="0" err="1"/>
                  <a:t>đồng</a:t>
                </a:r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/>
                  <a:t> ha </a:t>
                </a:r>
                <a:r>
                  <a:rPr lang="en-US" b="1" dirty="0" err="1"/>
                  <a:t>đậu</a:t>
                </a:r>
                <a:r>
                  <a:rPr lang="en-US" b="1" dirty="0"/>
                  <a:t> </a:t>
                </a:r>
                <a:r>
                  <a:rPr lang="en-US" b="1" dirty="0" err="1"/>
                  <a:t>tương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triệu</a:t>
                </a:r>
                <a:r>
                  <a:rPr lang="en-US" b="1" dirty="0"/>
                  <a:t> </a:t>
                </a:r>
                <a:r>
                  <a:rPr lang="en-US" b="1" dirty="0" err="1"/>
                  <a:t>đồng</a:t>
                </a:r>
                <a:r>
                  <a:rPr lang="en-US" b="1" dirty="0"/>
                  <a:t>. Do </a:t>
                </a:r>
                <a:r>
                  <a:rPr lang="en-US" b="1" dirty="0" err="1"/>
                  <a:t>nhu</a:t>
                </a:r>
                <a:r>
                  <a:rPr lang="en-US" b="1" dirty="0"/>
                  <a:t> </a:t>
                </a:r>
                <a:r>
                  <a:rPr lang="en-US" b="1" dirty="0" err="1"/>
                  <a:t>cầu</a:t>
                </a:r>
                <a:r>
                  <a:rPr lang="en-US" b="1" dirty="0"/>
                  <a:t> </a:t>
                </a:r>
                <a:r>
                  <a:rPr lang="en-US" b="1" dirty="0" err="1"/>
                  <a:t>thị</a:t>
                </a:r>
                <a:r>
                  <a:rPr lang="en-US" b="1" dirty="0"/>
                  <a:t> </a:t>
                </a:r>
                <a:r>
                  <a:rPr lang="en-US" b="1" dirty="0" err="1"/>
                  <a:t>trường</a:t>
                </a:r>
                <a:r>
                  <a:rPr lang="en-US" b="1" dirty="0"/>
                  <a:t>, </a:t>
                </a:r>
                <a:r>
                  <a:rPr lang="en-US" b="1" dirty="0" err="1"/>
                  <a:t>bác</a:t>
                </a:r>
                <a:r>
                  <a:rPr lang="en-US" b="1" dirty="0"/>
                  <a:t> </a:t>
                </a:r>
                <a:r>
                  <a:rPr lang="en-US" b="1" dirty="0" err="1"/>
                  <a:t>đã</a:t>
                </a:r>
                <a:r>
                  <a:rPr lang="en-US" b="1" dirty="0"/>
                  <a:t> </a:t>
                </a:r>
                <a:r>
                  <a:rPr lang="en-US" b="1" dirty="0" err="1"/>
                  <a:t>trồng</a:t>
                </a:r>
                <a:r>
                  <a:rPr lang="en-US" b="1" dirty="0"/>
                  <a:t> </a:t>
                </a:r>
                <a:r>
                  <a:rPr lang="en-US" b="1" dirty="0" err="1"/>
                  <a:t>khoai</a:t>
                </a:r>
                <a:r>
                  <a:rPr lang="en-US" b="1" dirty="0"/>
                  <a:t> </a:t>
                </a:r>
                <a:r>
                  <a:rPr lang="en-US" b="1" dirty="0" err="1"/>
                  <a:t>tây</a:t>
                </a:r>
                <a:r>
                  <a:rPr lang="en-US" b="1" dirty="0"/>
                  <a:t> </a:t>
                </a:r>
                <a:r>
                  <a:rPr lang="en-US" b="1" dirty="0" err="1"/>
                  <a:t>trên</a:t>
                </a:r>
                <a:r>
                  <a:rPr lang="en-US" b="1" dirty="0"/>
                  <a:t> </a:t>
                </a:r>
                <a:r>
                  <a:rPr lang="en-US" b="1" dirty="0" err="1"/>
                  <a:t>phần</a:t>
                </a:r>
                <a:r>
                  <a:rPr lang="en-US" b="1" dirty="0"/>
                  <a:t> </a:t>
                </a:r>
                <a:r>
                  <a:rPr lang="en-US" b="1" dirty="0" err="1"/>
                  <a:t>diện</a:t>
                </a:r>
                <a:r>
                  <a:rPr lang="en-US" b="1" dirty="0"/>
                  <a:t> </a:t>
                </a:r>
                <a:r>
                  <a:rPr lang="en-US" b="1" dirty="0" err="1"/>
                  <a:t>tích</a:t>
                </a:r>
                <a:r>
                  <a:rPr lang="en-US" b="1" dirty="0"/>
                  <a:t> </a:t>
                </a:r>
                <a:r>
                  <a:rPr lang="en-US" b="1" dirty="0" err="1"/>
                  <a:t>gấp</a:t>
                </a:r>
                <a:r>
                  <a:rPr lang="en-US" b="1" dirty="0"/>
                  <a:t> </a:t>
                </a:r>
                <a:r>
                  <a:rPr lang="en-US" b="1" dirty="0" err="1"/>
                  <a:t>đôi</a:t>
                </a:r>
                <a:r>
                  <a:rPr lang="en-US" b="1" dirty="0"/>
                  <a:t> </a:t>
                </a:r>
                <a:r>
                  <a:rPr lang="en-US" b="1" dirty="0" err="1"/>
                  <a:t>diện</a:t>
                </a:r>
                <a:r>
                  <a:rPr lang="en-US" b="1" dirty="0"/>
                  <a:t> </a:t>
                </a:r>
                <a:r>
                  <a:rPr lang="en-US" b="1" dirty="0" err="1"/>
                  <a:t>tích</a:t>
                </a:r>
                <a:r>
                  <a:rPr lang="en-US" b="1" dirty="0"/>
                  <a:t> </a:t>
                </a:r>
                <a:r>
                  <a:rPr lang="en-US" b="1" dirty="0" err="1"/>
                  <a:t>trồng</a:t>
                </a:r>
                <a:r>
                  <a:rPr lang="en-US" b="1" dirty="0"/>
                  <a:t> </a:t>
                </a:r>
                <a:r>
                  <a:rPr lang="en-US" b="1" dirty="0" err="1"/>
                  <a:t>ngô</a:t>
                </a:r>
                <a:r>
                  <a:rPr lang="en-US" b="1" dirty="0"/>
                  <a:t>. </a:t>
                </a:r>
                <a:r>
                  <a:rPr lang="en-US" b="1" dirty="0" err="1"/>
                  <a:t>Tổng</a:t>
                </a:r>
                <a:r>
                  <a:rPr lang="en-US" b="1" dirty="0"/>
                  <a:t> chi </a:t>
                </a:r>
                <a:r>
                  <a:rPr lang="en-US" b="1" dirty="0" err="1"/>
                  <a:t>phí</a:t>
                </a:r>
                <a:r>
                  <a:rPr lang="en-US" b="1" dirty="0"/>
                  <a:t> </a:t>
                </a:r>
                <a:r>
                  <a:rPr lang="en-US" b="1" dirty="0" err="1"/>
                  <a:t>trồng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loại</a:t>
                </a:r>
                <a:r>
                  <a:rPr lang="en-US" b="1" dirty="0"/>
                  <a:t> </a:t>
                </a:r>
                <a:r>
                  <a:rPr lang="en-US" b="1" dirty="0" err="1"/>
                  <a:t>cây</a:t>
                </a:r>
                <a:r>
                  <a:rPr lang="en-US" b="1" dirty="0"/>
                  <a:t> </a:t>
                </a:r>
                <a:r>
                  <a:rPr lang="en-US" b="1" dirty="0" err="1"/>
                  <a:t>trên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𝟒𝟓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r>
                  <a:rPr lang="en-US" b="1" dirty="0" err="1"/>
                  <a:t>triệu</a:t>
                </a:r>
                <a:r>
                  <a:rPr lang="en-US" b="1" dirty="0"/>
                  <a:t> </a:t>
                </a:r>
                <a:r>
                  <a:rPr lang="en-US" b="1" dirty="0" err="1"/>
                  <a:t>đồng</a:t>
                </a:r>
                <a:r>
                  <a:rPr lang="en-US" b="1" dirty="0"/>
                  <a:t>. </a:t>
                </a:r>
                <a:r>
                  <a:rPr lang="en-US" b="1" dirty="0" err="1"/>
                  <a:t>Hỏi</a:t>
                </a:r>
                <a:r>
                  <a:rPr lang="en-US" b="1" dirty="0"/>
                  <a:t> </a:t>
                </a:r>
                <a:r>
                  <a:rPr lang="en-US" b="1" dirty="0" err="1"/>
                  <a:t>diện</a:t>
                </a:r>
                <a:r>
                  <a:rPr lang="en-US" b="1" dirty="0"/>
                  <a:t> </a:t>
                </a:r>
                <a:r>
                  <a:rPr lang="en-US" b="1" dirty="0" err="1"/>
                  <a:t>tích</a:t>
                </a:r>
                <a:r>
                  <a:rPr lang="en-US" b="1" dirty="0"/>
                  <a:t> </a:t>
                </a:r>
                <a:r>
                  <a:rPr lang="en-US" b="1" dirty="0" err="1"/>
                  <a:t>trồng</a:t>
                </a:r>
                <a:r>
                  <a:rPr lang="en-US" b="1" dirty="0"/>
                  <a:t> </a:t>
                </a:r>
                <a:r>
                  <a:rPr lang="en-US" b="1" dirty="0" err="1"/>
                  <a:t>mỗi</a:t>
                </a:r>
                <a:r>
                  <a:rPr lang="en-US" b="1" dirty="0"/>
                  <a:t> </a:t>
                </a:r>
                <a:r>
                  <a:rPr lang="en-US" b="1" dirty="0" err="1"/>
                  <a:t>loại</a:t>
                </a:r>
                <a:r>
                  <a:rPr lang="en-US" b="1" dirty="0"/>
                  <a:t> </a:t>
                </a:r>
                <a:r>
                  <a:rPr lang="en-US" b="1" dirty="0" err="1"/>
                  <a:t>cây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bao </a:t>
                </a:r>
                <a:r>
                  <a:rPr lang="en-US" b="1" dirty="0" err="1"/>
                  <a:t>nhiêu</a:t>
                </a:r>
                <a:r>
                  <a:rPr lang="en-US" b="1" dirty="0"/>
                  <a:t>?</a:t>
                </a:r>
              </a:p>
              <a:p>
                <a:endParaRPr lang="en-US" b="1" i="1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A6B059B-B284-4665-8584-04CA92BF3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173936"/>
                <a:ext cx="23490067" cy="3912664"/>
              </a:xfrm>
              <a:prstGeom prst="rect">
                <a:avLst/>
              </a:prstGeom>
              <a:blipFill>
                <a:blip r:embed="rId3"/>
                <a:stretch>
                  <a:fillRect l="-1064" t="-5901" r="-15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F8F1BC1-F369-4A47-B9DC-5B324BE4F3F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572000" y="7364936"/>
            <a:ext cx="13868400" cy="566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30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7261" y="1676400"/>
                <a:ext cx="23850600" cy="11792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b="1" dirty="0"/>
              </a:p>
              <a:p>
                <a:r>
                  <a:rPr lang="en-US" b="1" dirty="0" err="1"/>
                  <a:t>Gọi</a:t>
                </a:r>
                <a:r>
                  <a:rPr lang="en-US" b="1" dirty="0"/>
                  <a:t> </a:t>
                </a:r>
                <a:r>
                  <a:rPr lang="en-US" b="1" dirty="0" err="1"/>
                  <a:t>diện</a:t>
                </a:r>
                <a:r>
                  <a:rPr lang="en-US" b="1" dirty="0"/>
                  <a:t> </a:t>
                </a:r>
                <a:r>
                  <a:rPr lang="en-US" b="1" dirty="0" err="1"/>
                  <a:t>tích</a:t>
                </a:r>
                <a:r>
                  <a:rPr lang="en-US" b="1" dirty="0"/>
                  <a:t> </a:t>
                </a:r>
                <a:r>
                  <a:rPr lang="en-US" b="1" dirty="0" err="1"/>
                  <a:t>trồng</a:t>
                </a:r>
                <a:r>
                  <a:rPr lang="en-US" b="1" dirty="0"/>
                  <a:t> </a:t>
                </a:r>
                <a:r>
                  <a:rPr lang="en-US" b="1" dirty="0" err="1"/>
                  <a:t>ngô</a:t>
                </a:r>
                <a:r>
                  <a:rPr lang="en-US" b="1" dirty="0"/>
                  <a:t>, </a:t>
                </a:r>
                <a:r>
                  <a:rPr lang="en-US" b="1" dirty="0" err="1"/>
                  <a:t>khoai</a:t>
                </a:r>
                <a:r>
                  <a:rPr lang="en-US" b="1" dirty="0"/>
                  <a:t> </a:t>
                </a:r>
                <a:r>
                  <a:rPr lang="en-US" b="1" dirty="0" err="1"/>
                  <a:t>tây</a:t>
                </a:r>
                <a:r>
                  <a:rPr lang="en-US" b="1" dirty="0"/>
                  <a:t>, </a:t>
                </a:r>
                <a:r>
                  <a:rPr lang="en-US" b="1" dirty="0" err="1"/>
                  <a:t>đậu</a:t>
                </a:r>
                <a:r>
                  <a:rPr lang="en-US" b="1" dirty="0"/>
                  <a:t> </a:t>
                </a:r>
                <a:r>
                  <a:rPr lang="en-US" b="1" dirty="0" err="1"/>
                  <a:t>tương</a:t>
                </a:r>
                <a:r>
                  <a:rPr lang="en-US" b="1" dirty="0"/>
                  <a:t> </a:t>
                </a:r>
                <a:r>
                  <a:rPr lang="en-US" b="1" dirty="0" err="1"/>
                  <a:t>lần</a:t>
                </a:r>
                <a:r>
                  <a:rPr lang="en-US" b="1" dirty="0"/>
                  <a:t> </a:t>
                </a:r>
                <a:r>
                  <a:rPr lang="en-US" b="1" dirty="0" err="1"/>
                  <a:t>lượt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𝐳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𝐡𝐚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.  </a:t>
                </a:r>
              </a:p>
              <a:p>
                <a:r>
                  <a:rPr lang="en-US" b="1" dirty="0" err="1"/>
                  <a:t>Điều</a:t>
                </a:r>
                <a:r>
                  <a:rPr lang="en-US" b="1" dirty="0"/>
                  <a:t> </a:t>
                </a:r>
                <a:r>
                  <a:rPr lang="en-US" b="1" dirty="0" err="1"/>
                  <a:t>kiện</a:t>
                </a:r>
                <a:r>
                  <a:rPr lang="en-US" b="1" dirty="0"/>
                  <a:t>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𝐳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/>
              </a:p>
              <a:p>
                <a:r>
                  <a:rPr lang="en-US" b="1" dirty="0" err="1"/>
                  <a:t>Từ</a:t>
                </a:r>
                <a:r>
                  <a:rPr lang="en-US" b="1" dirty="0"/>
                  <a:t> </a:t>
                </a:r>
                <a:r>
                  <a:rPr lang="en-US" b="1" dirty="0" err="1"/>
                  <a:t>dữ</a:t>
                </a:r>
                <a:r>
                  <a:rPr lang="en-US" b="1" dirty="0"/>
                  <a:t> </a:t>
                </a:r>
                <a:r>
                  <a:rPr lang="en-US" b="1" dirty="0" err="1"/>
                  <a:t>kiện</a:t>
                </a:r>
                <a:r>
                  <a:rPr lang="en-US" b="1" dirty="0"/>
                  <a:t> </a:t>
                </a:r>
                <a:r>
                  <a:rPr lang="en-US" b="1" dirty="0" err="1"/>
                  <a:t>bài</a:t>
                </a:r>
                <a:r>
                  <a:rPr lang="en-US" b="1" dirty="0"/>
                  <a:t> </a:t>
                </a:r>
                <a:r>
                  <a:rPr lang="en-US" b="1" dirty="0" err="1"/>
                  <a:t>toán</a:t>
                </a:r>
                <a:r>
                  <a:rPr lang="en-US" b="1" dirty="0"/>
                  <a:t> ta </a:t>
                </a:r>
                <a:r>
                  <a:rPr lang="en-US" b="1" dirty="0" err="1"/>
                  <a:t>lập</a:t>
                </a:r>
                <a:r>
                  <a:rPr lang="en-US" b="1" dirty="0"/>
                  <a:t> </a:t>
                </a:r>
                <a:r>
                  <a:rPr lang="en-US" b="1" dirty="0" err="1"/>
                  <a:t>được</a:t>
                </a:r>
                <a:r>
                  <a:rPr lang="en-US" b="1" dirty="0"/>
                  <a:t> </a:t>
                </a:r>
                <a:r>
                  <a:rPr lang="en-US" b="1" dirty="0" err="1"/>
                  <a:t>hệ</a:t>
                </a:r>
                <a:r>
                  <a:rPr lang="en-US" b="1" dirty="0"/>
                  <a:t> </a:t>
                </a:r>
                <a:r>
                  <a:rPr lang="en-US" b="1" dirty="0" err="1"/>
                  <a:t>phương</a:t>
                </a:r>
                <a:r>
                  <a:rPr lang="en-US" b="1" dirty="0"/>
                  <a:t> </a:t>
                </a:r>
                <a:r>
                  <a:rPr lang="en-US" b="1" dirty="0" err="1"/>
                  <a:t>trình</a:t>
                </a:r>
                <a:r>
                  <a:rPr lang="en-US" b="1" dirty="0"/>
                  <a:t>:</a:t>
                </a:r>
              </a:p>
              <a:p>
                <a:pPr marL="0" indent="0">
                  <a:buNone/>
                </a:pPr>
                <a:endParaRPr lang="en-US" sz="2000" b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𝐲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𝐳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𝐲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𝟐𝐱</m:t>
                            </m:r>
                          </m:e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𝟒𝐱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𝟑𝐲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𝟓𝐳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𝟒𝟓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𝟐𝟓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/>
                  <a:t>.</a:t>
                </a:r>
              </a:p>
              <a:p>
                <a:pPr marL="0" indent="0" algn="ctr">
                  <a:buNone/>
                </a:pPr>
                <a:endParaRPr lang="en-US" sz="2000" b="1" dirty="0"/>
              </a:p>
              <a:p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r>
                  <a:rPr lang="en-US" b="1" dirty="0" err="1"/>
                  <a:t>hệ</a:t>
                </a:r>
                <a:r>
                  <a:rPr lang="en-US" b="1" dirty="0"/>
                  <a:t> </a:t>
                </a:r>
                <a:r>
                  <a:rPr lang="en-US" b="1" dirty="0" err="1"/>
                  <a:t>trên</a:t>
                </a:r>
                <a:r>
                  <a:rPr lang="en-US" b="1" dirty="0"/>
                  <a:t> ta </a:t>
                </a:r>
                <a:r>
                  <a:rPr lang="en-US" b="1" dirty="0" err="1"/>
                  <a:t>có</a:t>
                </a:r>
                <a:r>
                  <a:rPr lang="en-US" b="1" dirty="0"/>
                  <a:t>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𝐲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𝐳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/>
                  <a:t>. </a:t>
                </a:r>
              </a:p>
              <a:p>
                <a:r>
                  <a:rPr lang="en-US" b="1" dirty="0" err="1"/>
                  <a:t>Vậy</a:t>
                </a:r>
                <a:r>
                  <a:rPr lang="en-US" b="1" dirty="0"/>
                  <a:t> </a:t>
                </a:r>
                <a:r>
                  <a:rPr lang="en-US" b="1" dirty="0" err="1"/>
                  <a:t>diện</a:t>
                </a:r>
                <a:r>
                  <a:rPr lang="en-US" b="1" dirty="0"/>
                  <a:t> </a:t>
                </a:r>
                <a:r>
                  <a:rPr lang="en-US" b="1" dirty="0" err="1"/>
                  <a:t>tích</a:t>
                </a:r>
                <a:r>
                  <a:rPr lang="en-US" b="1" dirty="0"/>
                  <a:t> </a:t>
                </a:r>
                <a:r>
                  <a:rPr lang="en-US" b="1" dirty="0" err="1"/>
                  <a:t>trồng</a:t>
                </a:r>
                <a:r>
                  <a:rPr lang="en-US" b="1" dirty="0"/>
                  <a:t> </a:t>
                </a:r>
                <a:r>
                  <a:rPr lang="en-US" b="1" dirty="0" err="1"/>
                  <a:t>ngô</a:t>
                </a:r>
                <a:r>
                  <a:rPr lang="en-US" b="1" dirty="0"/>
                  <a:t>, </a:t>
                </a:r>
                <a:r>
                  <a:rPr lang="en-US" b="1" dirty="0" err="1"/>
                  <a:t>khoai</a:t>
                </a:r>
                <a:r>
                  <a:rPr lang="en-US" b="1" dirty="0"/>
                  <a:t> </a:t>
                </a:r>
                <a:r>
                  <a:rPr lang="en-US" b="1" dirty="0" err="1"/>
                  <a:t>tây</a:t>
                </a:r>
                <a:r>
                  <a:rPr lang="en-US" b="1" dirty="0"/>
                  <a:t>, </a:t>
                </a:r>
                <a:r>
                  <a:rPr lang="en-US" b="1" dirty="0" err="1"/>
                  <a:t>đậu</a:t>
                </a:r>
                <a:r>
                  <a:rPr lang="en-US" b="1" dirty="0"/>
                  <a:t> </a:t>
                </a:r>
                <a:r>
                  <a:rPr lang="en-US" b="1" dirty="0" err="1"/>
                  <a:t>tương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bác</a:t>
                </a:r>
                <a:r>
                  <a:rPr lang="en-US" b="1" dirty="0"/>
                  <a:t> </a:t>
                </a:r>
                <a:r>
                  <a:rPr lang="en-US" b="1" dirty="0" err="1"/>
                  <a:t>Việt</a:t>
                </a:r>
                <a:r>
                  <a:rPr lang="en-US" b="1" dirty="0"/>
                  <a:t> </a:t>
                </a:r>
                <a:r>
                  <a:rPr lang="en-US" b="1" dirty="0" err="1"/>
                  <a:t>lần</a:t>
                </a:r>
                <a:r>
                  <a:rPr lang="en-US" b="1" dirty="0"/>
                  <a:t> </a:t>
                </a:r>
                <a:r>
                  <a:rPr lang="en-US" b="1" dirty="0" err="1"/>
                  <a:t>lượt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:</a:t>
                </a:r>
              </a:p>
              <a:p>
                <a:pPr marL="0" indent="0" algn="ctr">
                  <a:buNone/>
                </a:pP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𝐡𝐚</m:t>
                        </m:r>
                      </m:e>
                    </m:d>
                    <m:r>
                      <a:rPr lang="en-US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𝐡𝐚</m:t>
                        </m:r>
                      </m:e>
                    </m:d>
                    <m:r>
                      <a:rPr lang="en-US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𝐡𝐚</m:t>
                        </m:r>
                      </m:e>
                    </m:d>
                    <m:r>
                      <a:rPr lang="en-US" b="1" i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61" y="1676400"/>
                <a:ext cx="23850600" cy="11792749"/>
              </a:xfrm>
              <a:prstGeom prst="rect">
                <a:avLst/>
              </a:prstGeom>
              <a:blipFill>
                <a:blip r:embed="rId3"/>
                <a:stretch>
                  <a:fillRect l="-1048" t="-170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866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45634" y="1931739"/>
                <a:ext cx="16078199" cy="1156218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b="1" dirty="0"/>
              </a:p>
              <a:p>
                <a:r>
                  <a:rPr lang="en-US" b="1" dirty="0" err="1"/>
                  <a:t>Gọi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hệ</a:t>
                </a:r>
                <a:r>
                  <a:rPr lang="en-US" b="1" dirty="0"/>
                  <a:t>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cân</a:t>
                </a:r>
                <a:r>
                  <a:rPr lang="en-US" b="1" dirty="0"/>
                  <a:t> </a:t>
                </a:r>
                <a:r>
                  <a:rPr lang="en-US" b="1" dirty="0" err="1"/>
                  <a:t>bằng</a:t>
                </a:r>
                <a:r>
                  <a:rPr lang="en-US" b="1" dirty="0"/>
                  <a:t> </a:t>
                </a:r>
                <a:r>
                  <a:rPr lang="en-US" b="1" dirty="0" err="1"/>
                  <a:t>lần</a:t>
                </a:r>
                <a:r>
                  <a:rPr lang="en-US" b="1" dirty="0"/>
                  <a:t> </a:t>
                </a:r>
                <a:r>
                  <a:rPr lang="en-US" b="1" dirty="0" err="1"/>
                  <a:t>lượt</a:t>
                </a:r>
                <a:r>
                  <a:rPr lang="en-US" b="1" dirty="0"/>
                  <a:t> </a:t>
                </a:r>
                <a:r>
                  <a:rPr lang="en-US" b="1" dirty="0" err="1"/>
                  <a:t>đứng</a:t>
                </a:r>
                <a:r>
                  <a:rPr lang="en-US" b="1" dirty="0"/>
                  <a:t> </a:t>
                </a:r>
                <a:r>
                  <a:rPr lang="en-US" b="1" dirty="0" err="1"/>
                  <a:t>trước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𝑭𝒆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𝑭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𝑺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  <a:p>
                <a:r>
                  <a:rPr lang="en-US" b="1" dirty="0" err="1"/>
                  <a:t>Khi</a:t>
                </a:r>
                <a:r>
                  <a:rPr lang="en-US" b="1" dirty="0"/>
                  <a:t> </a:t>
                </a:r>
                <a:r>
                  <a:rPr lang="en-US" b="1" dirty="0" err="1"/>
                  <a:t>đó</a:t>
                </a:r>
                <a:r>
                  <a:rPr lang="en-US" b="1" dirty="0"/>
                  <a:t> </a:t>
                </a:r>
                <a:r>
                  <a:rPr lang="en-US" b="1" dirty="0" err="1"/>
                  <a:t>phương</a:t>
                </a:r>
                <a:r>
                  <a:rPr lang="en-US" b="1" dirty="0"/>
                  <a:t> </a:t>
                </a:r>
                <a:r>
                  <a:rPr lang="en-US" b="1" dirty="0" err="1"/>
                  <a:t>trình</a:t>
                </a:r>
                <a:r>
                  <a:rPr lang="en-US" b="1" dirty="0"/>
                  <a:t> </a:t>
                </a:r>
                <a:r>
                  <a:rPr lang="en-US" b="1" dirty="0" err="1"/>
                  <a:t>phản</a:t>
                </a:r>
                <a:r>
                  <a:rPr lang="en-US" b="1" dirty="0"/>
                  <a:t> </a:t>
                </a:r>
                <a:r>
                  <a:rPr lang="en-US" b="1" dirty="0" err="1"/>
                  <a:t>ứng</a:t>
                </a:r>
                <a:r>
                  <a:rPr lang="en-US" b="1" dirty="0"/>
                  <a:t>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:r>
                  <a:rPr lang="en-US" b="1" dirty="0" err="1"/>
                  <a:t>dạng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𝒙𝑭𝒆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𝒛𝑭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𝒕𝑺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b="1" dirty="0"/>
              </a:p>
              <a:p>
                <a:r>
                  <a:rPr lang="en-US" b="1" dirty="0" err="1"/>
                  <a:t>Vì</a:t>
                </a:r>
                <a:r>
                  <a:rPr lang="en-US" b="1" dirty="0"/>
                  <a:t>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nguyên</a:t>
                </a:r>
                <a:r>
                  <a:rPr lang="en-US" b="1" dirty="0"/>
                  <a:t> </a:t>
                </a:r>
                <a:r>
                  <a:rPr lang="en-US" b="1" dirty="0" err="1"/>
                  <a:t>tử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𝑭𝒆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trước</a:t>
                </a:r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:r>
                  <a:rPr lang="en-US" b="1" dirty="0" err="1"/>
                  <a:t>sau</a:t>
                </a:r>
                <a:r>
                  <a:rPr lang="en-US" b="1" dirty="0"/>
                  <a:t> </a:t>
                </a:r>
                <a:r>
                  <a:rPr lang="en-US" b="1" dirty="0" err="1"/>
                  <a:t>phản</a:t>
                </a:r>
                <a:r>
                  <a:rPr lang="en-US" b="1" dirty="0"/>
                  <a:t> </a:t>
                </a:r>
                <a:r>
                  <a:rPr lang="en-US" b="1" dirty="0" err="1"/>
                  <a:t>ứng</a:t>
                </a:r>
                <a:r>
                  <a:rPr lang="en-US" b="1" dirty="0"/>
                  <a:t> </a:t>
                </a:r>
                <a:r>
                  <a:rPr lang="en-US" b="1" dirty="0" err="1"/>
                  <a:t>bằng</a:t>
                </a:r>
                <a:r>
                  <a:rPr lang="en-US" b="1" dirty="0"/>
                  <a:t> </a:t>
                </a:r>
                <a:r>
                  <a:rPr lang="en-US" b="1" dirty="0" err="1"/>
                  <a:t>nhau</a:t>
                </a:r>
                <a:r>
                  <a:rPr lang="en-US" b="1" dirty="0"/>
                  <a:t> </a:t>
                </a:r>
                <a:r>
                  <a:rPr lang="en-US" b="1" dirty="0" err="1"/>
                  <a:t>nên</a:t>
                </a:r>
                <a:r>
                  <a:rPr lang="en-US" b="1" dirty="0"/>
                  <a:t> ta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:r>
                  <a:rPr lang="en-US" b="1" dirty="0" err="1"/>
                  <a:t>hệ</a:t>
                </a:r>
                <a:r>
                  <a:rPr lang="en-US" b="1" dirty="0"/>
                  <a:t> </a:t>
                </a:r>
                <a:r>
                  <a:rPr lang="en-US" b="1" dirty="0" err="1"/>
                  <a:t>phương</a:t>
                </a:r>
                <a:r>
                  <a:rPr lang="en-US" b="1" dirty="0"/>
                  <a:t> </a:t>
                </a:r>
                <a:r>
                  <a:rPr lang="en-US" b="1" dirty="0" err="1"/>
                  <a:t>trình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    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/>
                  <a:t> Ta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𝟏𝟏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eqArr>
                      </m:e>
                    </m:d>
                  </m:oMath>
                </a14:m>
                <a:endParaRPr lang="en-US" b="1" dirty="0"/>
              </a:p>
              <a:p>
                <a:r>
                  <a:rPr lang="en-US" b="1" dirty="0"/>
                  <a:t>Chọn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b="1" dirty="0"/>
                  <a:t> ta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  <a:p>
                <a:r>
                  <a:rPr lang="en-US" b="1" dirty="0" err="1"/>
                  <a:t>Suy</a:t>
                </a:r>
                <a:r>
                  <a:rPr lang="en-US" b="1" dirty="0"/>
                  <a:t> ra ta </a:t>
                </a:r>
                <a:r>
                  <a:rPr lang="en-US" b="1" dirty="0" err="1"/>
                  <a:t>cân</a:t>
                </a:r>
                <a:r>
                  <a:rPr lang="en-US" b="1" dirty="0"/>
                  <a:t> </a:t>
                </a:r>
                <a:r>
                  <a:rPr lang="en-US" b="1" dirty="0" err="1"/>
                  <a:t>bằng</a:t>
                </a:r>
                <a:r>
                  <a:rPr lang="en-US" b="1" dirty="0"/>
                  <a:t> </a:t>
                </a:r>
                <a:r>
                  <a:rPr lang="en-US" b="1" dirty="0" err="1"/>
                  <a:t>phương</a:t>
                </a:r>
                <a:r>
                  <a:rPr lang="en-US" b="1" dirty="0"/>
                  <a:t> </a:t>
                </a:r>
                <a:r>
                  <a:rPr lang="en-US" b="1" dirty="0" err="1"/>
                  <a:t>trình</a:t>
                </a:r>
                <a:r>
                  <a:rPr lang="en-US" b="1" dirty="0"/>
                  <a:t> </a:t>
                </a:r>
                <a:r>
                  <a:rPr lang="en-US" b="1" dirty="0" err="1"/>
                  <a:t>hóa</a:t>
                </a:r>
                <a:r>
                  <a:rPr lang="en-US" b="1" dirty="0"/>
                  <a:t> </a:t>
                </a:r>
                <a:r>
                  <a:rPr lang="en-US" b="1" dirty="0" err="1"/>
                  <a:t>học</a:t>
                </a:r>
                <a:r>
                  <a:rPr lang="en-US" b="1" dirty="0"/>
                  <a:t> </a:t>
                </a:r>
                <a:r>
                  <a:rPr lang="en-US" b="1" dirty="0" err="1"/>
                  <a:t>như</a:t>
                </a:r>
                <a:r>
                  <a:rPr lang="en-US" b="1" dirty="0"/>
                  <a:t> </a:t>
                </a:r>
                <a:r>
                  <a:rPr lang="en-US" b="1" dirty="0" err="1"/>
                  <a:t>sau</a:t>
                </a:r>
                <a:r>
                  <a:rPr lang="en-US" b="1" dirty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𝑭𝒆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𝟏𝟏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𝑭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𝑺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  <a:p>
                <a:endParaRPr lang="en-US" b="1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634" y="1931739"/>
                <a:ext cx="16078199" cy="11562188"/>
              </a:xfrm>
              <a:prstGeom prst="rect">
                <a:avLst/>
              </a:prstGeom>
              <a:blipFill>
                <a:blip r:embed="rId4"/>
                <a:stretch>
                  <a:fillRect l="-1554" t="-173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EF6D6A1C-711D-49A9-87F8-6D19C4FA89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143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5" imgW="114102" imgH="177492" progId="Equation.DSMT4">
                  <p:embed/>
                </p:oleObj>
              </mc:Choice>
              <mc:Fallback>
                <p:oleObj name="Equation" r:id="rId5" imgW="114102" imgH="177492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EF6D6A1C-711D-49A9-87F8-6D19C4FA89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14300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6">
            <a:extLst>
              <a:ext uri="{FF2B5EF4-FFF2-40B4-BE49-F238E27FC236}">
                <a16:creationId xmlns:a16="http://schemas.microsoft.com/office/drawing/2014/main" id="{38F9CBE5-E0D5-452D-B872-1C49BC9F0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29A351D3-A382-485A-9984-E1855ABD4BA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266" y="1925208"/>
                <a:ext cx="7696199" cy="1156218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i="1" dirty="0" err="1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b="1" i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1.22</a:t>
                </a:r>
              </a:p>
              <a:p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 </a:t>
                </a:r>
                <a:r>
                  <a:rPr lang="en-US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phản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hóa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b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𝑭𝒆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𝑭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b="1" dirty="0"/>
              </a:p>
              <a:p>
                <a:endParaRPr lang="en-US" b="1" i="1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29A351D3-A382-485A-9984-E1855ABD4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66" y="1925208"/>
                <a:ext cx="7696199" cy="11562188"/>
              </a:xfrm>
              <a:prstGeom prst="rect">
                <a:avLst/>
              </a:prstGeom>
              <a:blipFill>
                <a:blip r:embed="rId7"/>
                <a:stretch>
                  <a:fillRect l="-3162" t="-179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1887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0082" y="5867400"/>
                <a:ext cx="23674696" cy="756436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b="1" dirty="0"/>
              </a:p>
              <a:p>
                <a:r>
                  <a:rPr lang="en-US" b="1" dirty="0" err="1"/>
                  <a:t>Gọi</a:t>
                </a:r>
                <a:r>
                  <a:rPr lang="en-US" b="1" dirty="0"/>
                  <a:t> </a:t>
                </a:r>
                <a:r>
                  <a:rPr lang="en-US" b="1" dirty="0" err="1"/>
                  <a:t>lượng</a:t>
                </a:r>
                <a:r>
                  <a:rPr lang="en-US" b="1" dirty="0"/>
                  <a:t> dung </a:t>
                </a:r>
                <a:r>
                  <a:rPr lang="en-US" b="1" dirty="0" err="1"/>
                  <a:t>dịch</a:t>
                </a:r>
                <a:r>
                  <a:rPr lang="en-US" b="1" dirty="0"/>
                  <a:t> </a:t>
                </a:r>
                <a:r>
                  <a:rPr lang="en-US" b="1" dirty="0" err="1"/>
                  <a:t>loại</a:t>
                </a:r>
                <a:r>
                  <a:rPr lang="en-US" b="1" dirty="0"/>
                  <a:t> A, B, C </a:t>
                </a:r>
                <a:r>
                  <a:rPr lang="en-US" b="1" dirty="0" err="1"/>
                  <a:t>mà</a:t>
                </a:r>
                <a:r>
                  <a:rPr lang="en-US" b="1" dirty="0"/>
                  <a:t> Mai </a:t>
                </a:r>
                <a:r>
                  <a:rPr lang="en-US" b="1" dirty="0" err="1"/>
                  <a:t>đã</a:t>
                </a:r>
                <a:r>
                  <a:rPr lang="en-US" b="1" dirty="0"/>
                  <a:t> </a:t>
                </a:r>
                <a:r>
                  <a:rPr lang="en-US" b="1" dirty="0" err="1"/>
                  <a:t>lần</a:t>
                </a:r>
                <a:r>
                  <a:rPr lang="en-US" b="1" dirty="0"/>
                  <a:t> </a:t>
                </a:r>
                <a:r>
                  <a:rPr lang="en-US" b="1" dirty="0" err="1"/>
                  <a:t>lượt</a:t>
                </a:r>
                <a:r>
                  <a:rPr lang="en-US" b="1" dirty="0"/>
                  <a:t> </a:t>
                </a:r>
                <a:r>
                  <a:rPr lang="en-US" b="1" dirty="0" err="1"/>
                  <a:t>lấy</a:t>
                </a:r>
                <a:r>
                  <a:rPr lang="en-US" b="1" dirty="0"/>
                  <a:t> ra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𝒛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𝟓𝟎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  <a:p>
                <a:r>
                  <a:rPr lang="en-US" b="1" dirty="0"/>
                  <a:t>Theo </a:t>
                </a:r>
                <a:r>
                  <a:rPr lang="en-US" b="1" dirty="0" err="1"/>
                  <a:t>bài</a:t>
                </a:r>
                <a:r>
                  <a:rPr lang="en-US" b="1" dirty="0"/>
                  <a:t> ta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:r>
                  <a:rPr lang="en-US" b="1" dirty="0" err="1"/>
                  <a:t>hệ</a:t>
                </a:r>
                <a:r>
                  <a:rPr lang="en-US" b="1" dirty="0"/>
                  <a:t> </a:t>
                </a:r>
                <a:r>
                  <a:rPr lang="en-US" b="1" dirty="0" err="1"/>
                  <a:t>phương</a:t>
                </a:r>
                <a:r>
                  <a:rPr lang="en-US" b="1" dirty="0"/>
                  <a:t> </a:t>
                </a:r>
                <a:r>
                  <a:rPr lang="en-US" b="1" dirty="0" err="1"/>
                  <a:t>trình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𝟓𝟎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den>
                            </m:f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den>
                            </m:f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den>
                            </m:f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𝟑𝟐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𝟏𝟎𝟎</m:t>
                                </m:r>
                              </m:den>
                            </m:f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𝟓𝟎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𝟓𝟎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den>
                            </m:f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den>
                            </m:f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den>
                            </m:f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e>
                        </m:eqArr>
                      </m:e>
                    </m:d>
                  </m:oMath>
                </a14:m>
                <a:endParaRPr lang="en-US" b="1" dirty="0"/>
              </a:p>
              <a:p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r>
                  <a:rPr lang="en-US" b="1" dirty="0" err="1"/>
                  <a:t>hệ</a:t>
                </a:r>
                <a:r>
                  <a:rPr lang="en-US" b="1" dirty="0"/>
                  <a:t> </a:t>
                </a:r>
                <a:r>
                  <a:rPr lang="en-US" b="1" dirty="0" err="1"/>
                  <a:t>trên</a:t>
                </a:r>
                <a:r>
                  <a:rPr lang="en-US" b="1" dirty="0"/>
                  <a:t> ta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𝟑𝟓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/>
                  <a:t>. </a:t>
                </a:r>
              </a:p>
              <a:p>
                <a:r>
                  <a:rPr lang="en-US" b="1" dirty="0" err="1"/>
                  <a:t>Vậy</a:t>
                </a:r>
                <a:r>
                  <a:rPr lang="en-US" b="1" dirty="0"/>
                  <a:t> dung </a:t>
                </a:r>
                <a:r>
                  <a:rPr lang="en-US" b="1" dirty="0" err="1"/>
                  <a:t>dịch</a:t>
                </a:r>
                <a:r>
                  <a:rPr lang="en-US" b="1" dirty="0"/>
                  <a:t> </a:t>
                </a:r>
                <a:r>
                  <a:rPr lang="en-US" b="1" dirty="0" err="1"/>
                  <a:t>loại</a:t>
                </a:r>
                <a:r>
                  <a:rPr lang="en-US" b="1" dirty="0"/>
                  <a:t> A, B, C </a:t>
                </a:r>
                <a:r>
                  <a:rPr lang="en-US" b="1" dirty="0" err="1"/>
                  <a:t>mà</a:t>
                </a:r>
                <a:r>
                  <a:rPr lang="en-US" b="1" dirty="0"/>
                  <a:t> Mai </a:t>
                </a:r>
                <a:r>
                  <a:rPr lang="en-US" b="1" dirty="0" err="1"/>
                  <a:t>đã</a:t>
                </a:r>
                <a:r>
                  <a:rPr lang="en-US" b="1" dirty="0"/>
                  <a:t> </a:t>
                </a:r>
                <a:r>
                  <a:rPr lang="en-US" b="1" dirty="0" err="1"/>
                  <a:t>lần</a:t>
                </a:r>
                <a:r>
                  <a:rPr lang="en-US" b="1" dirty="0"/>
                  <a:t> </a:t>
                </a:r>
                <a:r>
                  <a:rPr lang="en-US" b="1" dirty="0" err="1"/>
                  <a:t>lượt</a:t>
                </a:r>
                <a:r>
                  <a:rPr lang="en-US" b="1" dirty="0"/>
                  <a:t> </a:t>
                </a:r>
                <a:r>
                  <a:rPr lang="en-US" b="1" dirty="0" err="1"/>
                  <a:t>lấy</a:t>
                </a:r>
                <a:r>
                  <a:rPr lang="en-US" b="1" dirty="0"/>
                  <a:t> ra </a:t>
                </a:r>
                <a:r>
                  <a:rPr lang="en-US" b="1" dirty="0" err="1"/>
                  <a:t>là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𝟏𝟎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  <a:p>
                <a:endParaRPr lang="en-US" sz="4400" b="1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82" y="5867400"/>
                <a:ext cx="23674696" cy="7564368"/>
              </a:xfrm>
              <a:prstGeom prst="rect">
                <a:avLst/>
              </a:prstGeom>
              <a:blipFill>
                <a:blip r:embed="rId4"/>
                <a:stretch>
                  <a:fillRect l="-1029" t="-2657" b="-499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EF6D6A1C-711D-49A9-87F8-6D19C4FA89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143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5" imgW="114102" imgH="177492" progId="Equation.DSMT4">
                  <p:embed/>
                </p:oleObj>
              </mc:Choice>
              <mc:Fallback>
                <p:oleObj name="Equation" r:id="rId5" imgW="114102" imgH="177492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EF6D6A1C-711D-49A9-87F8-6D19C4FA89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14300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6">
            <a:extLst>
              <a:ext uri="{FF2B5EF4-FFF2-40B4-BE49-F238E27FC236}">
                <a16:creationId xmlns:a16="http://schemas.microsoft.com/office/drawing/2014/main" id="{38F9CBE5-E0D5-452D-B872-1C49BC9F0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4232"/>
            <a:ext cx="30008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998A06CD-B240-491C-8258-1698EE5EF3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0082" y="1906556"/>
                <a:ext cx="23674696" cy="3886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i="1" dirty="0" err="1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b="1" i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1.23</a:t>
                </a:r>
              </a:p>
              <a:p>
                <a:pPr marL="0" indent="0" algn="just">
                  <a:buNone/>
                </a:pPr>
                <a:r>
                  <a:rPr lang="en-US" b="1" dirty="0"/>
                  <a:t>Bạn Mai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:r>
                  <a:rPr lang="en-US" b="1" dirty="0" err="1"/>
                  <a:t>ba</a:t>
                </a:r>
                <a:r>
                  <a:rPr lang="en-US" b="1" dirty="0"/>
                  <a:t> </a:t>
                </a:r>
                <a:r>
                  <a:rPr lang="en-US" b="1" dirty="0" err="1"/>
                  <a:t>lọ</a:t>
                </a:r>
                <a:r>
                  <a:rPr lang="en-US" b="1" dirty="0"/>
                  <a:t> dung </a:t>
                </a:r>
                <a:r>
                  <a:rPr lang="en-US" b="1" dirty="0" err="1"/>
                  <a:t>dịch</a:t>
                </a:r>
                <a:r>
                  <a:rPr lang="en-US" b="1" dirty="0"/>
                  <a:t> </a:t>
                </a:r>
                <a:r>
                  <a:rPr lang="en-US" b="1" dirty="0" err="1"/>
                  <a:t>chứa</a:t>
                </a:r>
                <a:r>
                  <a:rPr lang="en-US" b="1" dirty="0"/>
                  <a:t> </a:t>
                </a:r>
                <a:r>
                  <a:rPr lang="en-US" b="1" dirty="0" err="1"/>
                  <a:t>một</a:t>
                </a:r>
                <a:r>
                  <a:rPr lang="en-US" b="1" dirty="0"/>
                  <a:t> </a:t>
                </a:r>
                <a:r>
                  <a:rPr lang="en-US" b="1" dirty="0" err="1"/>
                  <a:t>loại</a:t>
                </a:r>
                <a:r>
                  <a:rPr lang="en-US" b="1" dirty="0"/>
                  <a:t> acid. Dung </a:t>
                </a:r>
                <a:r>
                  <a:rPr lang="en-US" b="1" dirty="0" err="1"/>
                  <a:t>dịch</a:t>
                </a:r>
                <a:r>
                  <a:rPr lang="en-US" b="1" dirty="0"/>
                  <a:t> A </a:t>
                </a:r>
                <a:r>
                  <a:rPr lang="en-US" b="1" dirty="0" err="1"/>
                  <a:t>chứa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%,</m:t>
                    </m:r>
                  </m:oMath>
                </a14:m>
                <a:r>
                  <a:rPr lang="en-US" b="1" dirty="0"/>
                  <a:t> dung </a:t>
                </a:r>
                <a:r>
                  <a:rPr lang="en-US" b="1" dirty="0" err="1"/>
                  <a:t>dịch</a:t>
                </a:r>
                <a:r>
                  <a:rPr lang="en-US" b="1" dirty="0"/>
                  <a:t> B </a:t>
                </a:r>
                <a:r>
                  <a:rPr lang="en-US" b="1" dirty="0" err="1"/>
                  <a:t>chứa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𝟑𝟎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dung </a:t>
                </a:r>
                <a:r>
                  <a:rPr lang="en-US" b="1" dirty="0" err="1"/>
                  <a:t>dịch</a:t>
                </a:r>
                <a:r>
                  <a:rPr lang="en-US" b="1" dirty="0"/>
                  <a:t> B </a:t>
                </a:r>
                <a:r>
                  <a:rPr lang="en-US" b="1" dirty="0" err="1"/>
                  <a:t>chứa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%.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Bạn</a:t>
                </a:r>
                <a:r>
                  <a:rPr lang="en-US" b="1" dirty="0"/>
                  <a:t> Mai </a:t>
                </a:r>
                <a:r>
                  <a:rPr lang="en-US" b="1" dirty="0" err="1"/>
                  <a:t>lấy</a:t>
                </a:r>
                <a:r>
                  <a:rPr lang="en-US" b="1" dirty="0"/>
                  <a:t> </a:t>
                </a:r>
                <a:r>
                  <a:rPr lang="en-US" b="1" dirty="0" err="1"/>
                  <a:t>từ</a:t>
                </a:r>
                <a:r>
                  <a:rPr lang="en-US" b="1" dirty="0"/>
                  <a:t> </a:t>
                </a:r>
                <a:r>
                  <a:rPr lang="en-US" b="1" dirty="0" err="1"/>
                  <a:t>mỗi</a:t>
                </a:r>
                <a:r>
                  <a:rPr lang="en-US" b="1" dirty="0"/>
                  <a:t> </a:t>
                </a:r>
                <a:r>
                  <a:rPr lang="en-US" b="1" dirty="0" err="1"/>
                  <a:t>lok</a:t>
                </a:r>
                <a:r>
                  <a:rPr lang="en-US" b="1" dirty="0"/>
                  <a:t> dung </a:t>
                </a:r>
                <a:r>
                  <a:rPr lang="en-US" b="1" dirty="0" err="1"/>
                  <a:t>dịch</a:t>
                </a:r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:r>
                  <a:rPr lang="en-US" b="1" dirty="0" err="1"/>
                  <a:t>hòa</a:t>
                </a:r>
                <a:r>
                  <a:rPr lang="en-US" b="1" dirty="0"/>
                  <a:t> </a:t>
                </a:r>
                <a:r>
                  <a:rPr lang="en-US" b="1" dirty="0" err="1"/>
                  <a:t>với</a:t>
                </a:r>
                <a:r>
                  <a:rPr lang="en-US" b="1" dirty="0"/>
                  <a:t> </a:t>
                </a:r>
                <a:r>
                  <a:rPr lang="en-US" b="1" dirty="0" err="1"/>
                  <a:t>nhau</a:t>
                </a:r>
                <a:r>
                  <a:rPr lang="en-US" b="1" dirty="0"/>
                  <a:t> </a:t>
                </a:r>
                <a:r>
                  <a:rPr lang="en-US" b="1" dirty="0" err="1"/>
                  <a:t>để</a:t>
                </a:r>
                <a:r>
                  <a:rPr lang="en-US" b="1" dirty="0"/>
                  <a:t>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b="1" dirty="0" err="1"/>
                  <a:t>hỗn</a:t>
                </a:r>
                <a:r>
                  <a:rPr lang="en-US" b="1" dirty="0"/>
                  <a:t> </a:t>
                </a:r>
                <a:r>
                  <a:rPr lang="en-US" b="1" dirty="0" err="1"/>
                  <a:t>hợp</a:t>
                </a:r>
                <a:r>
                  <a:rPr lang="en-US" b="1" dirty="0"/>
                  <a:t> </a:t>
                </a:r>
                <a:r>
                  <a:rPr lang="en-US" b="1" dirty="0" err="1"/>
                  <a:t>chứa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𝟑𝟐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b="1" dirty="0"/>
                  <a:t> acid </a:t>
                </a:r>
                <a:r>
                  <a:rPr lang="en-US" b="1" dirty="0" err="1"/>
                  <a:t>này</a:t>
                </a:r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:r>
                  <a:rPr lang="en-US" b="1" dirty="0" err="1"/>
                  <a:t>lượng</a:t>
                </a:r>
                <a:r>
                  <a:rPr lang="en-US" b="1" dirty="0"/>
                  <a:t> dung </a:t>
                </a:r>
                <a:r>
                  <a:rPr lang="en-US" b="1" dirty="0" err="1"/>
                  <a:t>dịch</a:t>
                </a:r>
                <a:r>
                  <a:rPr lang="en-US" b="1" dirty="0"/>
                  <a:t> </a:t>
                </a:r>
                <a:r>
                  <a:rPr lang="en-US" b="1" dirty="0" err="1"/>
                  <a:t>loại</a:t>
                </a:r>
                <a:r>
                  <a:rPr lang="en-US" b="1" dirty="0"/>
                  <a:t> C </a:t>
                </a:r>
                <a:r>
                  <a:rPr lang="en-US" b="1" dirty="0" err="1"/>
                  <a:t>lấy</a:t>
                </a:r>
                <a:r>
                  <a:rPr lang="en-US" b="1" dirty="0"/>
                  <a:t> </a:t>
                </a:r>
                <a:r>
                  <a:rPr lang="en-US" b="1" dirty="0" err="1"/>
                  <a:t>nhiều</a:t>
                </a:r>
                <a:r>
                  <a:rPr lang="en-US" b="1" dirty="0"/>
                  <a:t> </a:t>
                </a:r>
                <a:r>
                  <a:rPr lang="en-US" b="1" dirty="0" err="1"/>
                  <a:t>gấp</a:t>
                </a:r>
                <a:r>
                  <a:rPr lang="en-US" b="1" dirty="0"/>
                  <a:t> </a:t>
                </a:r>
                <a:r>
                  <a:rPr lang="en-US" b="1" dirty="0" err="1"/>
                  <a:t>đôi</a:t>
                </a:r>
                <a:r>
                  <a:rPr lang="en-US" b="1" dirty="0"/>
                  <a:t> dung </a:t>
                </a:r>
                <a:r>
                  <a:rPr lang="en-US" b="1" dirty="0" err="1"/>
                  <a:t>dịch</a:t>
                </a:r>
                <a:r>
                  <a:rPr lang="en-US" b="1" dirty="0"/>
                  <a:t> </a:t>
                </a:r>
                <a:r>
                  <a:rPr lang="en-US" b="1" dirty="0" err="1"/>
                  <a:t>loại</a:t>
                </a:r>
                <a:r>
                  <a:rPr lang="en-US" b="1" dirty="0"/>
                  <a:t> A. </a:t>
                </a:r>
                <a:r>
                  <a:rPr lang="en-US" b="1" dirty="0" err="1"/>
                  <a:t>Tính</a:t>
                </a:r>
                <a:r>
                  <a:rPr lang="en-US" b="1" dirty="0"/>
                  <a:t> </a:t>
                </a:r>
                <a:r>
                  <a:rPr lang="en-US" b="1" dirty="0" err="1"/>
                  <a:t>lượng</a:t>
                </a:r>
                <a:r>
                  <a:rPr lang="en-US" b="1" dirty="0"/>
                  <a:t> dung </a:t>
                </a:r>
                <a:r>
                  <a:rPr lang="en-US" b="1" dirty="0" err="1"/>
                  <a:t>dịch</a:t>
                </a:r>
                <a:r>
                  <a:rPr lang="en-US" b="1" dirty="0"/>
                  <a:t> </a:t>
                </a:r>
                <a:r>
                  <a:rPr lang="en-US" b="1" dirty="0" err="1"/>
                  <a:t>mỗi</a:t>
                </a:r>
                <a:r>
                  <a:rPr lang="en-US" b="1" dirty="0"/>
                  <a:t> </a:t>
                </a:r>
                <a:r>
                  <a:rPr lang="en-US" b="1" dirty="0" err="1"/>
                  <a:t>loại</a:t>
                </a:r>
                <a:r>
                  <a:rPr lang="en-US" b="1" dirty="0"/>
                  <a:t> </a:t>
                </a:r>
                <a:r>
                  <a:rPr lang="en-US" b="1" dirty="0" err="1"/>
                  <a:t>bạn</a:t>
                </a:r>
                <a:r>
                  <a:rPr lang="en-US" b="1" dirty="0"/>
                  <a:t> Mai </a:t>
                </a:r>
                <a:r>
                  <a:rPr lang="en-US" b="1" dirty="0" err="1"/>
                  <a:t>đã</a:t>
                </a:r>
                <a:r>
                  <a:rPr lang="en-US" b="1" dirty="0"/>
                  <a:t> </a:t>
                </a:r>
                <a:r>
                  <a:rPr lang="en-US" b="1" dirty="0" err="1"/>
                  <a:t>lấy</a:t>
                </a:r>
                <a:r>
                  <a:rPr lang="en-US" b="1" dirty="0"/>
                  <a:t>. </a:t>
                </a: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998A06CD-B240-491C-8258-1698EE5EF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82" y="1906556"/>
                <a:ext cx="23674696" cy="3886200"/>
              </a:xfrm>
              <a:prstGeom prst="rect">
                <a:avLst/>
              </a:prstGeom>
              <a:blipFill>
                <a:blip r:embed="rId7"/>
                <a:stretch>
                  <a:fillRect l="-1132" t="-5321" r="-1132" b="-187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3163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531456" y="6993930"/>
            <a:ext cx="23321087" cy="647441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EA9B741-E5C8-4AFF-B1D2-0788C6B6A555}"/>
              </a:ext>
            </a:extLst>
          </p:cNvPr>
          <p:cNvGrpSpPr/>
          <p:nvPr/>
        </p:nvGrpSpPr>
        <p:grpSpPr>
          <a:xfrm>
            <a:off x="757084" y="1671068"/>
            <a:ext cx="4424516" cy="1072131"/>
            <a:chOff x="82639" y="59288"/>
            <a:chExt cx="708223" cy="21742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C095793-E5F4-4446-BC99-1B970BF195BC}"/>
                </a:ext>
              </a:extLst>
            </p:cNvPr>
            <p:cNvGrpSpPr/>
            <p:nvPr/>
          </p:nvGrpSpPr>
          <p:grpSpPr>
            <a:xfrm>
              <a:off x="82639" y="59288"/>
              <a:ext cx="513720" cy="159797"/>
              <a:chOff x="116273" y="60276"/>
              <a:chExt cx="722814" cy="197756"/>
            </a:xfrm>
          </p:grpSpPr>
          <p:sp>
            <p:nvSpPr>
              <p:cNvPr id="15" name="Arrow: Pentagon 14">
                <a:extLst>
                  <a:ext uri="{FF2B5EF4-FFF2-40B4-BE49-F238E27FC236}">
                    <a16:creationId xmlns:a16="http://schemas.microsoft.com/office/drawing/2014/main" id="{90D3B0CB-8452-48F8-8CDF-A60FBA704603}"/>
                  </a:ext>
                </a:extLst>
              </p:cNvPr>
              <p:cNvSpPr/>
              <p:nvPr/>
            </p:nvSpPr>
            <p:spPr>
              <a:xfrm>
                <a:off x="204543" y="61970"/>
                <a:ext cx="634544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36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6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rrow: Chevron 16">
                <a:extLst>
                  <a:ext uri="{FF2B5EF4-FFF2-40B4-BE49-F238E27FC236}">
                    <a16:creationId xmlns:a16="http://schemas.microsoft.com/office/drawing/2014/main" id="{9E9C48F9-F4FF-480A-85DC-70BECDE3FC75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600"/>
              </a:p>
            </p:txBody>
          </p:sp>
        </p:grpSp>
        <p:sp>
          <p:nvSpPr>
            <p:cNvPr id="14" name="TextBox 56">
              <a:extLst>
                <a:ext uri="{FF2B5EF4-FFF2-40B4-BE49-F238E27FC236}">
                  <a16:creationId xmlns:a16="http://schemas.microsoft.com/office/drawing/2014/main" id="{719F0F11-A161-4F33-BF7B-06ABA0D40877}"/>
                </a:ext>
              </a:extLst>
            </p:cNvPr>
            <p:cNvSpPr txBox="1"/>
            <p:nvPr/>
          </p:nvSpPr>
          <p:spPr>
            <a:xfrm>
              <a:off x="198224" y="59288"/>
              <a:ext cx="592638" cy="217424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i="1" dirty="0"/>
                <a:t>  </a:t>
              </a:r>
              <a:r>
                <a:rPr lang="en-US" sz="4800" b="1" i="1" dirty="0" err="1"/>
                <a:t>Bài</a:t>
              </a:r>
              <a:r>
                <a:rPr lang="en-US" sz="4800" b="1" i="1" dirty="0"/>
                <a:t> 1.24</a:t>
              </a:r>
              <a:endPara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EF6D6A1C-711D-49A9-87F8-6D19C4FA89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143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EF6D6A1C-711D-49A9-87F8-6D19C4FA89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14300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6">
            <a:extLst>
              <a:ext uri="{FF2B5EF4-FFF2-40B4-BE49-F238E27FC236}">
                <a16:creationId xmlns:a16="http://schemas.microsoft.com/office/drawing/2014/main" id="{38F9CBE5-E0D5-452D-B872-1C49BC9F0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7D2C6E0F-7A6B-4032-A183-2A0C9E004F35}"/>
                  </a:ext>
                </a:extLst>
              </p:cNvPr>
              <p:cNvSpPr/>
              <p:nvPr/>
            </p:nvSpPr>
            <p:spPr>
              <a:xfrm>
                <a:off x="757084" y="2614886"/>
                <a:ext cx="22083097" cy="15917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7D2C6E0F-7A6B-4032-A183-2A0C9E004F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084" y="2614886"/>
                <a:ext cx="22083097" cy="15917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Rectangle 26">
            <a:extLst>
              <a:ext uri="{FF2B5EF4-FFF2-40B4-BE49-F238E27FC236}">
                <a16:creationId xmlns:a16="http://schemas.microsoft.com/office/drawing/2014/main" id="{B75A6820-9893-4484-B90E-3420830DF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713" y="-138500"/>
            <a:ext cx="277054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8" name="Object 97">
            <a:extLst>
              <a:ext uri="{FF2B5EF4-FFF2-40B4-BE49-F238E27FC236}">
                <a16:creationId xmlns:a16="http://schemas.microsoft.com/office/drawing/2014/main" id="{4B579BF5-4FE0-46A8-B969-58EA4702F7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5714" y="-1"/>
          <a:ext cx="259738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8" imgW="228501" imgH="253890" progId="Equation.DSMT4">
                  <p:embed/>
                </p:oleObj>
              </mc:Choice>
              <mc:Fallback>
                <p:oleObj name="Equation" r:id="rId8" imgW="228501" imgH="253890" progId="Equation.DSMT4">
                  <p:embed/>
                  <p:pic>
                    <p:nvPicPr>
                      <p:cNvPr id="98" name="Object 97">
                        <a:extLst>
                          <a:ext uri="{FF2B5EF4-FFF2-40B4-BE49-F238E27FC236}">
                            <a16:creationId xmlns:a16="http://schemas.microsoft.com/office/drawing/2014/main" id="{4B579BF5-4FE0-46A8-B969-58EA4702F7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14" y="-1"/>
                        <a:ext cx="259738" cy="247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Rectangle 27">
            <a:extLst>
              <a:ext uri="{FF2B5EF4-FFF2-40B4-BE49-F238E27FC236}">
                <a16:creationId xmlns:a16="http://schemas.microsoft.com/office/drawing/2014/main" id="{8F7F17BF-F789-4AF5-9D53-3845608FC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713" y="32206"/>
            <a:ext cx="2770540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Rectangle 29">
            <a:extLst>
              <a:ext uri="{FF2B5EF4-FFF2-40B4-BE49-F238E27FC236}">
                <a16:creationId xmlns:a16="http://schemas.microsoft.com/office/drawing/2014/main" id="{91388088-CED7-439A-9436-F9E3E8B5C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2" name="Object 101">
            <a:extLst>
              <a:ext uri="{FF2B5EF4-FFF2-40B4-BE49-F238E27FC236}">
                <a16:creationId xmlns:a16="http://schemas.microsoft.com/office/drawing/2014/main" id="{B6182724-DA10-46B0-A0EF-D1104A666B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22860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10" imgW="228501" imgH="253890" progId="Equation.DSMT4">
                  <p:embed/>
                </p:oleObj>
              </mc:Choice>
              <mc:Fallback>
                <p:oleObj name="Equation" r:id="rId10" imgW="228501" imgH="253890" progId="Equation.DSMT4">
                  <p:embed/>
                  <p:pic>
                    <p:nvPicPr>
                      <p:cNvPr id="102" name="Object 101">
                        <a:extLst>
                          <a:ext uri="{FF2B5EF4-FFF2-40B4-BE49-F238E27FC236}">
                            <a16:creationId xmlns:a16="http://schemas.microsoft.com/office/drawing/2014/main" id="{B6182724-DA10-46B0-A0EF-D1104A666B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28600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Rectangle 30">
            <a:extLst>
              <a:ext uri="{FF2B5EF4-FFF2-40B4-BE49-F238E27FC236}">
                <a16:creationId xmlns:a16="http://schemas.microsoft.com/office/drawing/2014/main" id="{3E4C16A8-C0ED-444B-AE59-EF1B23EEB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76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suy ra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40191B23-5402-4530-A407-EB0A010630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1456" y="2732633"/>
                <a:ext cx="23321087" cy="377190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/>
                  <a:t>Cho </a:t>
                </a:r>
                <a:r>
                  <a:rPr lang="en-US" b="1" dirty="0" err="1"/>
                  <a:t>đoạn</a:t>
                </a:r>
                <a:r>
                  <a:rPr lang="en-US" b="1" dirty="0"/>
                  <a:t> </a:t>
                </a:r>
                <a:r>
                  <a:rPr lang="en-US" b="1" dirty="0" err="1"/>
                  <a:t>mạch</a:t>
                </a:r>
                <a:r>
                  <a:rPr lang="en-US" b="1" dirty="0"/>
                  <a:t> </a:t>
                </a:r>
                <a:r>
                  <a:rPr lang="en-US" b="1" dirty="0" err="1"/>
                  <a:t>như</a:t>
                </a:r>
                <a:r>
                  <a:rPr lang="en-US" b="1" dirty="0"/>
                  <a:t> </a:t>
                </a:r>
                <a:r>
                  <a:rPr lang="en-US" b="1" dirty="0" err="1"/>
                  <a:t>hình</a:t>
                </a:r>
                <a:r>
                  <a:rPr lang="en-US" b="1" dirty="0"/>
                  <a:t> 1.3. </a:t>
                </a: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 err="1"/>
                  <a:t>Biết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𝟑𝟔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𝜴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𝟒𝟓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𝜴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là </a:t>
                </a:r>
                <a:r>
                  <a:rPr lang="en-US" b="1" dirty="0" err="1"/>
                  <a:t>cường</a:t>
                </a:r>
                <a:r>
                  <a:rPr lang="en-US" b="1" dirty="0"/>
                  <a:t> </a:t>
                </a:r>
                <a:r>
                  <a:rPr lang="en-US" b="1" dirty="0" err="1"/>
                  <a:t>độ</a:t>
                </a:r>
                <a:r>
                  <a:rPr lang="en-US" b="1" dirty="0"/>
                  <a:t> </a:t>
                </a:r>
                <a:r>
                  <a:rPr lang="en-US" b="1" dirty="0" err="1"/>
                  <a:t>dòng</a:t>
                </a:r>
                <a:r>
                  <a:rPr lang="en-US" b="1" dirty="0"/>
                  <a:t> </a:t>
                </a:r>
                <a:r>
                  <a:rPr lang="en-US" b="1" dirty="0" err="1"/>
                  <a:t>điện</a:t>
                </a:r>
                <a:r>
                  <a:rPr lang="en-US" b="1" dirty="0"/>
                  <a:t> </a:t>
                </a:r>
                <a:r>
                  <a:rPr lang="en-US" b="1" dirty="0" err="1"/>
                  <a:t>trong</a:t>
                </a:r>
                <a:r>
                  <a:rPr lang="en-US" b="1" dirty="0"/>
                  <a:t> </a:t>
                </a:r>
                <a:r>
                  <a:rPr lang="en-US" b="1" dirty="0" err="1"/>
                  <a:t>mạch</a:t>
                </a:r>
                <a:r>
                  <a:rPr lang="en-US" b="1" dirty="0"/>
                  <a:t> </a:t>
                </a:r>
                <a:r>
                  <a:rPr lang="en-US" b="1" dirty="0" err="1"/>
                  <a:t>chính</a:t>
                </a:r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:r>
                  <a:rPr lang="en-US" b="1" dirty="0" err="1"/>
                  <a:t>hiệu</a:t>
                </a:r>
                <a:r>
                  <a:rPr lang="en-US" b="1" dirty="0"/>
                  <a:t> </a:t>
                </a:r>
                <a:r>
                  <a:rPr lang="en-US" b="1" dirty="0" err="1"/>
                  <a:t>điện</a:t>
                </a:r>
                <a:r>
                  <a:rPr lang="en-US" b="1" dirty="0"/>
                  <a:t> </a:t>
                </a:r>
                <a:r>
                  <a:rPr lang="en-US" b="1" dirty="0" err="1"/>
                  <a:t>thế</a:t>
                </a:r>
                <a:r>
                  <a:rPr lang="en-US" b="1" dirty="0"/>
                  <a:t> </a:t>
                </a:r>
                <a:r>
                  <a:rPr lang="en-US" b="1" dirty="0" err="1"/>
                  <a:t>giữa</a:t>
                </a:r>
                <a:r>
                  <a:rPr lang="en-US" b="1" dirty="0"/>
                  <a:t> </a:t>
                </a:r>
                <a:r>
                  <a:rPr lang="en-US" b="1" dirty="0" err="1"/>
                  <a:t>hai</a:t>
                </a:r>
                <a:r>
                  <a:rPr lang="en-US" b="1" dirty="0"/>
                  <a:t> </a:t>
                </a:r>
                <a:r>
                  <a:rPr lang="en-US" b="1" dirty="0" err="1"/>
                  <a:t>hai</a:t>
                </a:r>
                <a:r>
                  <a:rPr lang="en-US" b="1" dirty="0"/>
                  <a:t> </a:t>
                </a:r>
                <a:r>
                  <a:rPr lang="en-US" b="1" dirty="0" err="1"/>
                  <a:t>đầu</a:t>
                </a:r>
                <a:r>
                  <a:rPr lang="en-US" b="1" dirty="0"/>
                  <a:t> </a:t>
                </a:r>
                <a:r>
                  <a:rPr lang="en-US" b="1" dirty="0" err="1"/>
                  <a:t>đoạn</a:t>
                </a:r>
                <a:r>
                  <a:rPr lang="en-US" b="1" dirty="0"/>
                  <a:t> </a:t>
                </a:r>
                <a:r>
                  <a:rPr lang="en-US" b="1" dirty="0" err="1"/>
                  <a:t>mạch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𝟔𝟎</m:t>
                    </m:r>
                    <m:r>
                      <m:rPr>
                        <m:nor/>
                      </m:rPr>
                      <a:rPr lang="en-US" b="1"/>
                      <m:t>V</m:t>
                    </m:r>
                    <m:r>
                      <m:rPr>
                        <m:nor/>
                      </m:rPr>
                      <a:rPr lang="en-US" b="1"/>
                      <m:t>.</m:t>
                    </m:r>
                  </m:oMath>
                </a14:m>
                <a:r>
                  <a:rPr lang="en-US" b="1" dirty="0"/>
                  <a:t> 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cường</a:t>
                </a:r>
                <a:r>
                  <a:rPr lang="en-US" b="1" dirty="0"/>
                  <a:t> </a:t>
                </a:r>
                <a:r>
                  <a:rPr lang="en-US" b="1" dirty="0" err="1"/>
                  <a:t>độ</a:t>
                </a:r>
                <a:r>
                  <a:rPr lang="en-US" b="1" dirty="0"/>
                  <a:t> </a:t>
                </a:r>
                <a:r>
                  <a:rPr lang="en-US" b="1" dirty="0" err="1"/>
                  <a:t>dòng</a:t>
                </a:r>
                <a:r>
                  <a:rPr lang="en-US" b="1" dirty="0"/>
                  <a:t> </a:t>
                </a:r>
                <a:r>
                  <a:rPr lang="en-US" b="1" dirty="0" err="1"/>
                  <a:t>điện</a:t>
                </a:r>
                <a:r>
                  <a:rPr lang="en-US" b="1" dirty="0"/>
                  <a:t> </a:t>
                </a:r>
                <a:r>
                  <a:rPr lang="en-US" b="1" dirty="0" err="1"/>
                  <a:t>mạch</a:t>
                </a:r>
                <a:r>
                  <a:rPr lang="en-US" b="1" dirty="0"/>
                  <a:t> </a:t>
                </a:r>
                <a:r>
                  <a:rPr lang="en-US" b="1" dirty="0" err="1"/>
                  <a:t>rẽ</a:t>
                </a:r>
                <a:r>
                  <a:rPr lang="en-US" b="1" dirty="0"/>
                  <a:t>. </a:t>
                </a:r>
                <a:r>
                  <a:rPr lang="en-US" b="1" dirty="0" err="1"/>
                  <a:t>Tính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40191B23-5402-4530-A407-EB0A01063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56" y="2732633"/>
                <a:ext cx="23321087" cy="3771908"/>
              </a:xfrm>
              <a:prstGeom prst="rect">
                <a:avLst/>
              </a:prstGeom>
              <a:blipFill>
                <a:blip r:embed="rId11"/>
                <a:stretch>
                  <a:fillRect l="-1149" t="-3060" r="-1176" b="-241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box and whisker chart&#10;&#10;Description automatically generated">
            <a:extLst>
              <a:ext uri="{FF2B5EF4-FFF2-40B4-BE49-F238E27FC236}">
                <a16:creationId xmlns:a16="http://schemas.microsoft.com/office/drawing/2014/main" id="{0E4D15E6-5CA5-4F5D-8361-C3F7455CC7C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7281105"/>
            <a:ext cx="8696409" cy="581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90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5334" y="1752602"/>
                <a:ext cx="23930066" cy="1158239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b="1" dirty="0"/>
              </a:p>
              <a:p>
                <a:pPr algn="just"/>
                <a:r>
                  <a:rPr lang="en-US" b="1" dirty="0" err="1"/>
                  <a:t>Gọi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lần</a:t>
                </a:r>
                <a:r>
                  <a:rPr lang="en-US" b="1" dirty="0"/>
                  <a:t> </a:t>
                </a:r>
                <a:r>
                  <a:rPr lang="en-US" b="1" dirty="0" err="1"/>
                  <a:t>lượt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hiệu</a:t>
                </a:r>
                <a:r>
                  <a:rPr lang="en-US" b="1" dirty="0"/>
                  <a:t> </a:t>
                </a:r>
                <a:r>
                  <a:rPr lang="en-US" b="1" dirty="0" err="1"/>
                  <a:t>điện</a:t>
                </a:r>
                <a:r>
                  <a:rPr lang="en-US" b="1" dirty="0"/>
                  <a:t> </a:t>
                </a:r>
                <a:r>
                  <a:rPr lang="en-US" b="1" dirty="0" err="1"/>
                  <a:t>thế</a:t>
                </a:r>
                <a:r>
                  <a:rPr lang="en-US" b="1" dirty="0"/>
                  <a:t> </a:t>
                </a:r>
                <a:r>
                  <a:rPr lang="en-US" b="1" dirty="0" err="1"/>
                  <a:t>giữa</a:t>
                </a:r>
                <a:r>
                  <a:rPr lang="en-US" b="1" dirty="0"/>
                  <a:t> </a:t>
                </a:r>
                <a:r>
                  <a:rPr lang="en-US" b="1" dirty="0" err="1"/>
                  <a:t>hai</a:t>
                </a:r>
                <a:r>
                  <a:rPr lang="en-US" b="1" dirty="0"/>
                  <a:t> </a:t>
                </a:r>
                <a:r>
                  <a:rPr lang="en-US" b="1" dirty="0" err="1"/>
                  <a:t>đầu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:r>
                  <a:rPr lang="en-US" b="1" dirty="0" err="1"/>
                  <a:t>đoạn</a:t>
                </a:r>
                <a:r>
                  <a:rPr lang="en-US" b="1" dirty="0"/>
                  <a:t> </a:t>
                </a:r>
                <a:r>
                  <a:rPr lang="en-US" b="1" dirty="0" err="1"/>
                  <a:t>mạch</a:t>
                </a:r>
                <a:r>
                  <a:rPr lang="en-US" b="1" dirty="0"/>
                  <a:t> </a:t>
                </a:r>
                <a:r>
                  <a:rPr lang="en-US" b="1" dirty="0" err="1"/>
                  <a:t>mắc</a:t>
                </a:r>
                <a:r>
                  <a:rPr lang="en-US" b="1" dirty="0"/>
                  <a:t> song </a:t>
                </a:r>
                <a:r>
                  <a:rPr lang="en-US" b="1" dirty="0" err="1"/>
                  <a:t>song</a:t>
                </a:r>
                <a:r>
                  <a:rPr lang="en-US" b="1" dirty="0"/>
                  <a:t>. </a:t>
                </a:r>
              </a:p>
              <a:p>
                <a:pPr algn="just"/>
                <a:r>
                  <a:rPr lang="en-US" b="1" dirty="0" err="1"/>
                  <a:t>Khi</a:t>
                </a:r>
                <a:r>
                  <a:rPr lang="en-US" b="1" dirty="0"/>
                  <a:t> </a:t>
                </a:r>
                <a:r>
                  <a:rPr lang="en-US" b="1" dirty="0" err="1"/>
                  <a:t>đó</a:t>
                </a:r>
                <a:r>
                  <a:rPr lang="en-US" b="1" dirty="0"/>
                  <a:t> </a:t>
                </a:r>
                <a:r>
                  <a:rPr lang="en-US" b="1" dirty="0" err="1"/>
                  <a:t>từ</a:t>
                </a:r>
                <a:r>
                  <a:rPr lang="en-US" b="1" dirty="0"/>
                  <a:t> </a:t>
                </a:r>
                <a:r>
                  <a:rPr lang="en-US" b="1" dirty="0" err="1"/>
                  <a:t>sơ</a:t>
                </a:r>
                <a:r>
                  <a:rPr lang="en-US" b="1" dirty="0"/>
                  <a:t> </a:t>
                </a:r>
                <a:r>
                  <a:rPr lang="en-US" b="1" dirty="0" err="1"/>
                  <a:t>đồ</a:t>
                </a:r>
                <a:r>
                  <a:rPr lang="en-US" b="1" dirty="0"/>
                  <a:t> </a:t>
                </a:r>
                <a:r>
                  <a:rPr lang="en-US" b="1" dirty="0" err="1"/>
                  <a:t>mạch</a:t>
                </a:r>
                <a:r>
                  <a:rPr lang="en-US" b="1" dirty="0"/>
                  <a:t> </a:t>
                </a:r>
                <a:r>
                  <a:rPr lang="en-US" b="1" dirty="0" err="1"/>
                  <a:t>điện</a:t>
                </a:r>
                <a:r>
                  <a:rPr lang="en-US" b="1" dirty="0"/>
                  <a:t> ta </a:t>
                </a:r>
                <a:r>
                  <a:rPr lang="en-US" b="1" dirty="0" err="1"/>
                  <a:t>có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𝑼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𝑼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𝑼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sub>
                            </m:sSub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𝑼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𝑼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𝟔𝟎</m:t>
                            </m:r>
                          </m:e>
                        </m:eqArr>
                      </m:e>
                    </m:d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b="1" dirty="0"/>
                  <a:t>.  </a:t>
                </a:r>
              </a:p>
              <a:p>
                <a:pPr algn="just"/>
                <a:r>
                  <a:rPr lang="en-US" b="1" dirty="0" err="1"/>
                  <a:t>Vì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mắc</a:t>
                </a:r>
                <a:r>
                  <a:rPr lang="en-US" b="1" dirty="0"/>
                  <a:t> song </a:t>
                </a:r>
                <a:r>
                  <a:rPr lang="en-US" b="1" dirty="0" err="1"/>
                  <a:t>song</a:t>
                </a:r>
                <a:r>
                  <a:rPr lang="en-US" b="1" dirty="0"/>
                  <a:t> </a:t>
                </a:r>
                <a:r>
                  <a:rPr lang="en-US" b="1" dirty="0" err="1"/>
                  <a:t>nên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𝑹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𝟑𝟔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𝟒𝟓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𝟑𝟔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en-US" b="1" dirty="0"/>
                  <a:t>.  </a:t>
                </a:r>
              </a:p>
              <a:p>
                <a:pPr algn="just"/>
                <a:r>
                  <a:rPr lang="en-US" b="1" dirty="0" err="1"/>
                  <a:t>Mặt</a:t>
                </a:r>
                <a:r>
                  <a:rPr lang="en-US" b="1" dirty="0"/>
                  <a:t> </a:t>
                </a:r>
                <a:r>
                  <a:rPr lang="en-US" b="1" dirty="0" err="1"/>
                  <a:t>khác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b="1" dirty="0"/>
                  <a:t> ( </a:t>
                </a:r>
                <a:r>
                  <a:rPr lang="en-US" b="1" dirty="0" err="1"/>
                  <a:t>mắc</a:t>
                </a:r>
                <a:r>
                  <a:rPr lang="en-US" b="1" dirty="0"/>
                  <a:t> </a:t>
                </a:r>
                <a:r>
                  <a:rPr lang="en-US" b="1" dirty="0" err="1"/>
                  <a:t>nối</a:t>
                </a:r>
                <a:r>
                  <a:rPr lang="en-US" b="1" dirty="0"/>
                  <a:t> </a:t>
                </a:r>
                <a:r>
                  <a:rPr lang="en-US" b="1" dirty="0" err="1"/>
                  <a:t>tiếp</a:t>
                </a:r>
                <a:r>
                  <a:rPr lang="en-US" b="1" dirty="0"/>
                  <a:t>)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𝟑𝟎</m:t>
                    </m:r>
                  </m:oMath>
                </a14:m>
                <a:r>
                  <a:rPr lang="en-US" b="1" dirty="0"/>
                  <a:t>. </a:t>
                </a:r>
              </a:p>
              <a:p>
                <a:pPr algn="just"/>
                <a:r>
                  <a:rPr lang="en-US" b="1" dirty="0"/>
                  <a:t>Theo (*) ta </a:t>
                </a:r>
                <a:r>
                  <a:rPr lang="en-US" b="1" dirty="0" err="1"/>
                  <a:t>suy</a:t>
                </a:r>
                <a:r>
                  <a:rPr lang="en-US" b="1" dirty="0"/>
                  <a:t> </a:t>
                </a:r>
                <a:r>
                  <a:rPr lang="en-US" b="1" dirty="0" err="1"/>
                  <a:t>ra</a:t>
                </a:r>
                <a:r>
                  <a:rPr lang="en-US" b="1" dirty="0"/>
                  <a:t>:</a:t>
                </a:r>
              </a:p>
              <a:p>
                <a:pPr marL="0" indent="0" algn="just">
                  <a:buNone/>
                </a:pPr>
                <a:r>
                  <a:rPr lang="en-US" b="1" dirty="0"/>
                  <a:t>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𝑼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𝑼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 =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𝑼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𝟑𝟎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𝑼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𝟔𝟎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𝑼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𝟑𝟎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𝟑𝟎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𝟑𝟔</m:t>
                                </m:r>
                              </m:den>
                            </m:f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den>
                            </m:f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𝟑𝟎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𝟒𝟓</m:t>
                                </m:r>
                              </m:den>
                            </m:f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𝟑𝟎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den>
                            </m:f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𝟐𝟎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Vậy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</m:d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</m:d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𝟐𝟎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𝜴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b="1" dirty="0"/>
              </a:p>
              <a:p>
                <a:pPr algn="just"/>
                <a:endParaRPr lang="en-US" b="1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34" y="1752602"/>
                <a:ext cx="23930066" cy="11582397"/>
              </a:xfrm>
              <a:prstGeom prst="rect">
                <a:avLst/>
              </a:prstGeom>
              <a:blipFill>
                <a:blip r:embed="rId4"/>
                <a:stretch>
                  <a:fillRect l="-1044" t="-1736" r="-109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EF6D6A1C-711D-49A9-87F8-6D19C4FA89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143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5" imgW="114102" imgH="177492" progId="Equation.DSMT4">
                  <p:embed/>
                </p:oleObj>
              </mc:Choice>
              <mc:Fallback>
                <p:oleObj name="Equation" r:id="rId5" imgW="114102" imgH="177492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EF6D6A1C-711D-49A9-87F8-6D19C4FA89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14300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6">
            <a:extLst>
              <a:ext uri="{FF2B5EF4-FFF2-40B4-BE49-F238E27FC236}">
                <a16:creationId xmlns:a16="http://schemas.microsoft.com/office/drawing/2014/main" id="{38F9CBE5-E0D5-452D-B872-1C49BC9F0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470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2DA5744-6DBB-4C78-A1B4-0A13A78626F3}"/>
              </a:ext>
            </a:extLst>
          </p:cNvPr>
          <p:cNvSpPr txBox="1">
            <a:spLocks/>
          </p:cNvSpPr>
          <p:nvPr/>
        </p:nvSpPr>
        <p:spPr>
          <a:xfrm>
            <a:off x="675566" y="3157915"/>
            <a:ext cx="23032867" cy="366268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b="1" i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1.17</a:t>
            </a:r>
          </a:p>
          <a:p>
            <a:endParaRPr lang="en-US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BC8012E-6D3F-4A59-B49C-3101370716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8283" y="1981200"/>
                <a:ext cx="23327433" cy="112014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i="1" dirty="0" err="1"/>
                  <a:t>Bài</a:t>
                </a:r>
                <a:r>
                  <a:rPr lang="en-US" b="1" i="1" dirty="0"/>
                  <a:t> 1.25 </a:t>
                </a:r>
              </a:p>
              <a:p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r>
                  <a:rPr lang="en-US" b="1" dirty="0" err="1"/>
                  <a:t>bài</a:t>
                </a:r>
                <a:r>
                  <a:rPr lang="en-US" b="1" dirty="0"/>
                  <a:t> </a:t>
                </a:r>
                <a:r>
                  <a:rPr lang="en-US" b="1" dirty="0" err="1"/>
                  <a:t>toán</a:t>
                </a:r>
                <a:r>
                  <a:rPr lang="en-US" b="1" dirty="0"/>
                  <a:t> </a:t>
                </a:r>
                <a:r>
                  <a:rPr lang="en-US" b="1" dirty="0" err="1"/>
                  <a:t>dân</a:t>
                </a:r>
                <a:r>
                  <a:rPr lang="en-US" b="1" dirty="0"/>
                  <a:t> </a:t>
                </a:r>
                <a:r>
                  <a:rPr lang="en-US" b="1" dirty="0" err="1"/>
                  <a:t>gian</a:t>
                </a:r>
                <a:r>
                  <a:rPr lang="en-US" b="1" dirty="0"/>
                  <a:t> </a:t>
                </a:r>
                <a:r>
                  <a:rPr lang="en-US" b="1" dirty="0" err="1"/>
                  <a:t>sau</a:t>
                </a:r>
                <a:r>
                  <a:rPr lang="en-US" b="1" dirty="0"/>
                  <a:t>:</a:t>
                </a:r>
              </a:p>
              <a:p>
                <a:pPr marL="0" indent="0">
                  <a:buNone/>
                </a:pPr>
                <a:r>
                  <a:rPr lang="en-US" b="1" dirty="0"/>
                  <a:t>                                                                    </a:t>
                </a:r>
                <a:r>
                  <a:rPr lang="en-US" b="1" dirty="0" err="1"/>
                  <a:t>Em</a:t>
                </a:r>
                <a:r>
                  <a:rPr lang="en-US" b="1" dirty="0"/>
                  <a:t> </a:t>
                </a:r>
                <a:r>
                  <a:rPr lang="en-US" b="1" dirty="0" err="1"/>
                  <a:t>đi</a:t>
                </a:r>
                <a:r>
                  <a:rPr lang="en-US" b="1" dirty="0"/>
                  <a:t> </a:t>
                </a:r>
                <a:r>
                  <a:rPr lang="en-US" b="1" dirty="0" err="1"/>
                  <a:t>chợ</a:t>
                </a:r>
                <a:r>
                  <a:rPr lang="en-US" b="1" dirty="0"/>
                  <a:t> </a:t>
                </a:r>
                <a:r>
                  <a:rPr lang="en-US" b="1" dirty="0" err="1"/>
                  <a:t>phiên</a:t>
                </a:r>
                <a:endParaRPr lang="en-US" b="1" dirty="0"/>
              </a:p>
              <a:p>
                <a:pPr marL="0" indent="0" algn="ctr">
                  <a:buNone/>
                </a:pPr>
                <a:r>
                  <a:rPr lang="en-US" b="1" dirty="0"/>
                  <a:t>Anh </a:t>
                </a:r>
                <a:r>
                  <a:rPr lang="en-US" b="1" dirty="0" err="1"/>
                  <a:t>gửi</a:t>
                </a:r>
                <a:r>
                  <a:rPr lang="en-US" b="1" dirty="0"/>
                  <a:t> </a:t>
                </a:r>
                <a:r>
                  <a:rPr lang="en-US" b="1" dirty="0" err="1"/>
                  <a:t>một</a:t>
                </a:r>
                <a:r>
                  <a:rPr lang="en-US" b="1" dirty="0"/>
                  <a:t> </a:t>
                </a:r>
                <a:r>
                  <a:rPr lang="en-US" b="1" dirty="0" err="1"/>
                  <a:t>tiền</a:t>
                </a:r>
                <a:endParaRPr lang="en-US" b="1" dirty="0"/>
              </a:p>
              <a:p>
                <a:pPr marL="0" indent="0" algn="ctr">
                  <a:buNone/>
                </a:pPr>
                <a:r>
                  <a:rPr lang="en-US" b="1" dirty="0"/>
                  <a:t>      Cam, thanh </a:t>
                </a:r>
                <a:r>
                  <a:rPr lang="en-US" b="1" dirty="0" err="1"/>
                  <a:t>yên</a:t>
                </a:r>
                <a:r>
                  <a:rPr lang="en-US" b="1" dirty="0"/>
                  <a:t>, </a:t>
                </a:r>
                <a:r>
                  <a:rPr lang="en-US" b="1" dirty="0" err="1"/>
                  <a:t>quýt</a:t>
                </a:r>
                <a:endParaRPr lang="en-US" b="1" dirty="0"/>
              </a:p>
              <a:p>
                <a:pPr marL="0" indent="0" algn="ctr">
                  <a:buNone/>
                </a:pPr>
                <a:r>
                  <a:rPr lang="en-US" b="1" dirty="0" err="1"/>
                  <a:t>Không</a:t>
                </a:r>
                <a:r>
                  <a:rPr lang="en-US" b="1" dirty="0"/>
                  <a:t> </a:t>
                </a:r>
                <a:r>
                  <a:rPr lang="en-US" b="1" dirty="0" err="1"/>
                  <a:t>nhiều</a:t>
                </a:r>
                <a:r>
                  <a:rPr lang="en-US" b="1" dirty="0"/>
                  <a:t> </a:t>
                </a:r>
                <a:r>
                  <a:rPr lang="en-US" b="1" dirty="0" err="1"/>
                  <a:t>thì</a:t>
                </a:r>
                <a:r>
                  <a:rPr lang="en-US" b="1" dirty="0"/>
                  <a:t> </a:t>
                </a:r>
                <a:r>
                  <a:rPr lang="en-US" b="1" dirty="0" err="1"/>
                  <a:t>ít</a:t>
                </a:r>
                <a:endParaRPr lang="en-US" b="1" dirty="0"/>
              </a:p>
              <a:p>
                <a:pPr marL="0" indent="0" algn="ctr">
                  <a:buNone/>
                </a:pPr>
                <a:r>
                  <a:rPr lang="en-US" b="1" dirty="0" err="1"/>
                  <a:t>Mua</a:t>
                </a:r>
                <a:r>
                  <a:rPr lang="en-US" b="1" dirty="0"/>
                  <a:t> </a:t>
                </a:r>
                <a:r>
                  <a:rPr lang="en-US" b="1" dirty="0" err="1"/>
                  <a:t>đủ</a:t>
                </a:r>
                <a:r>
                  <a:rPr lang="en-US" b="1" dirty="0"/>
                  <a:t> </a:t>
                </a:r>
                <a:r>
                  <a:rPr lang="en-US" b="1" dirty="0" err="1"/>
                  <a:t>một</a:t>
                </a:r>
                <a:r>
                  <a:rPr lang="en-US" b="1" dirty="0"/>
                  <a:t> </a:t>
                </a:r>
                <a:r>
                  <a:rPr lang="en-US" b="1" dirty="0" err="1"/>
                  <a:t>trăm</a:t>
                </a:r>
                <a:endParaRPr lang="en-US" b="1" dirty="0"/>
              </a:p>
              <a:p>
                <a:pPr marL="0" indent="0" algn="ctr">
                  <a:buNone/>
                </a:pPr>
                <a:r>
                  <a:rPr lang="en-US" b="1" dirty="0"/>
                  <a:t>Cam </a:t>
                </a:r>
                <a:r>
                  <a:rPr lang="en-US" b="1" dirty="0" err="1"/>
                  <a:t>ba</a:t>
                </a:r>
                <a:r>
                  <a:rPr lang="en-US" b="1" dirty="0"/>
                  <a:t> </a:t>
                </a:r>
                <a:r>
                  <a:rPr lang="en-US" b="1" dirty="0" err="1"/>
                  <a:t>đồng</a:t>
                </a:r>
                <a:r>
                  <a:rPr lang="en-US" b="1" dirty="0"/>
                  <a:t> </a:t>
                </a:r>
                <a:r>
                  <a:rPr lang="en-US" b="1" dirty="0" err="1"/>
                  <a:t>một</a:t>
                </a:r>
                <a:endParaRPr lang="en-US" b="1" dirty="0"/>
              </a:p>
              <a:p>
                <a:pPr marL="0" indent="0" algn="ctr">
                  <a:buNone/>
                </a:pPr>
                <a:r>
                  <a:rPr lang="en-US" b="1" dirty="0"/>
                  <a:t>    </a:t>
                </a:r>
                <a:r>
                  <a:rPr lang="en-US" b="1" dirty="0" err="1"/>
                  <a:t>Quýt</a:t>
                </a:r>
                <a:r>
                  <a:rPr lang="en-US" b="1" dirty="0"/>
                  <a:t> </a:t>
                </a:r>
                <a:r>
                  <a:rPr lang="en-US" b="1" dirty="0" err="1"/>
                  <a:t>một</a:t>
                </a:r>
                <a:r>
                  <a:rPr lang="en-US" b="1" dirty="0"/>
                  <a:t> </a:t>
                </a:r>
                <a:r>
                  <a:rPr lang="en-US" b="1" dirty="0" err="1"/>
                  <a:t>đồng</a:t>
                </a:r>
                <a:r>
                  <a:rPr lang="en-US" b="1" dirty="0"/>
                  <a:t> </a:t>
                </a:r>
                <a:r>
                  <a:rPr lang="en-US" b="1" dirty="0" err="1"/>
                  <a:t>năm</a:t>
                </a:r>
                <a:endParaRPr lang="en-US" b="1" dirty="0"/>
              </a:p>
              <a:p>
                <a:pPr marL="0" indent="0" algn="ctr">
                  <a:buNone/>
                </a:pPr>
                <a:r>
                  <a:rPr lang="en-US" b="1" dirty="0"/>
                  <a:t> Thanh </a:t>
                </a:r>
                <a:r>
                  <a:rPr lang="en-US" b="1" dirty="0" err="1"/>
                  <a:t>yên</a:t>
                </a:r>
                <a:r>
                  <a:rPr lang="en-US" b="1" dirty="0"/>
                  <a:t> </a:t>
                </a:r>
                <a:r>
                  <a:rPr lang="en-US" b="1" dirty="0" err="1"/>
                  <a:t>tươi</a:t>
                </a:r>
                <a:r>
                  <a:rPr lang="en-US" b="1" dirty="0"/>
                  <a:t> </a:t>
                </a:r>
                <a:r>
                  <a:rPr lang="en-US" b="1" dirty="0" err="1"/>
                  <a:t>tốt</a:t>
                </a:r>
                <a:endParaRPr lang="en-US" b="1" dirty="0"/>
              </a:p>
              <a:p>
                <a:pPr marL="0" indent="0" algn="ctr">
                  <a:buNone/>
                </a:pPr>
                <a:r>
                  <a:rPr lang="en-US" b="1" dirty="0"/>
                  <a:t> </a:t>
                </a:r>
                <a:r>
                  <a:rPr lang="en-US" b="1" dirty="0" err="1"/>
                  <a:t>Năm</a:t>
                </a:r>
                <a:r>
                  <a:rPr lang="en-US" b="1" dirty="0"/>
                  <a:t> </a:t>
                </a:r>
                <a:r>
                  <a:rPr lang="en-US" b="1" dirty="0" err="1"/>
                  <a:t>đồng</a:t>
                </a:r>
                <a:r>
                  <a:rPr lang="en-US" b="1" dirty="0"/>
                  <a:t> </a:t>
                </a:r>
                <a:r>
                  <a:rPr lang="en-US" b="1" dirty="0" err="1"/>
                  <a:t>một</a:t>
                </a:r>
                <a:r>
                  <a:rPr lang="en-US" b="1" dirty="0"/>
                  <a:t> </a:t>
                </a:r>
                <a:r>
                  <a:rPr lang="en-US" b="1" dirty="0" err="1"/>
                  <a:t>trái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                  Hỏi </a:t>
                </a:r>
                <a:r>
                  <a:rPr lang="en-US" b="1" dirty="0" err="1"/>
                  <a:t>mỗi</a:t>
                </a:r>
                <a:r>
                  <a:rPr lang="en-US" b="1" dirty="0"/>
                  <a:t> </a:t>
                </a:r>
                <a:r>
                  <a:rPr lang="en-US" b="1" dirty="0" err="1"/>
                  <a:t>thứ</a:t>
                </a:r>
                <a:r>
                  <a:rPr lang="en-US" b="1" dirty="0"/>
                  <a:t> </a:t>
                </a:r>
                <a:r>
                  <a:rPr lang="en-US" b="1" dirty="0" err="1"/>
                  <a:t>mua</a:t>
                </a:r>
                <a:r>
                  <a:rPr lang="en-US" b="1" dirty="0"/>
                  <a:t> bao </a:t>
                </a:r>
                <a:r>
                  <a:rPr lang="en-US" b="1" dirty="0" err="1"/>
                  <a:t>nhiêu</a:t>
                </a:r>
                <a:r>
                  <a:rPr lang="en-US" b="1" dirty="0"/>
                  <a:t> </a:t>
                </a:r>
                <a:r>
                  <a:rPr lang="en-US" b="1" dirty="0" err="1"/>
                  <a:t>trái</a:t>
                </a:r>
                <a:r>
                  <a:rPr lang="en-US" b="1" dirty="0"/>
                  <a:t>, </a:t>
                </a:r>
                <a:r>
                  <a:rPr lang="en-US" b="1" dirty="0" err="1"/>
                  <a:t>biết</a:t>
                </a:r>
                <a:r>
                  <a:rPr lang="en-US" b="1" dirty="0"/>
                  <a:t> </a:t>
                </a:r>
                <a:r>
                  <a:rPr lang="en-US" b="1" dirty="0" err="1"/>
                  <a:t>một</a:t>
                </a:r>
                <a:r>
                  <a:rPr lang="en-US" b="1" dirty="0"/>
                  <a:t> </a:t>
                </a:r>
                <a:r>
                  <a:rPr lang="en-US" b="1" dirty="0" err="1"/>
                  <a:t>tiền</a:t>
                </a:r>
                <a:r>
                  <a:rPr lang="en-US" b="1" dirty="0"/>
                  <a:t> </a:t>
                </a:r>
                <a:r>
                  <a:rPr lang="en-US" b="1" dirty="0" err="1"/>
                  <a:t>bằng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𝟔𝟎</m:t>
                    </m:r>
                  </m:oMath>
                </a14:m>
                <a:r>
                  <a:rPr lang="en-US" b="1" dirty="0" err="1"/>
                  <a:t>đồng</a:t>
                </a:r>
                <a:r>
                  <a:rPr lang="en-US" b="1" dirty="0"/>
                  <a:t>?</a:t>
                </a: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BC8012E-6D3F-4A59-B49C-310137071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83" y="1981200"/>
                <a:ext cx="23327433" cy="11201400"/>
              </a:xfrm>
              <a:prstGeom prst="rect">
                <a:avLst/>
              </a:prstGeom>
              <a:blipFill>
                <a:blip r:embed="rId2"/>
                <a:stretch>
                  <a:fillRect l="-1176" t="-179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5276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662963" y="1655884"/>
            <a:ext cx="23048107" cy="11831516"/>
            <a:chOff x="1207820" y="1639880"/>
            <a:chExt cx="23048107" cy="1183151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207820" y="1639880"/>
              <a:ext cx="23048107" cy="11831516"/>
              <a:chOff x="1207820" y="1639880"/>
              <a:chExt cx="23048107" cy="11831516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1674269"/>
                <a:chOff x="-3538955" y="3448230"/>
                <a:chExt cx="22680054" cy="11674269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1674269"/>
                  <a:chOff x="-3538955" y="3448230"/>
                  <a:chExt cx="22680054" cy="11674269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011415" y="1639880"/>
                <a:ext cx="14437726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027601" y="1926958"/>
                <a:ext cx="145087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>
                    <a:solidFill>
                      <a:srgbClr val="C00000"/>
                    </a:solidFill>
                    <a:latin typeface="+mj-lt"/>
                  </a:rPr>
                  <a:t>CHUYÊN ĐỀ 1: HỆ PHƯƠNG TRÌNH BẬC NHẤT BA ẨN</a:t>
                </a:r>
                <a:endParaRPr lang="vi-VN" sz="5400" b="1" dirty="0">
                  <a:solidFill>
                    <a:srgbClr val="C00000"/>
                  </a:solidFill>
                  <a:latin typeface="+mj-lt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207820" y="5264642"/>
                <a:ext cx="17791178" cy="893809"/>
                <a:chOff x="7219661" y="7086600"/>
                <a:chExt cx="17793239" cy="893913"/>
              </a:xfrm>
            </p:grpSpPr>
            <p:sp>
              <p:nvSpPr>
                <p:cNvPr id="57" name="Rectangle 56">
                  <a:hlinkClick r:id="rId4" action="ppaction://hlinksldjump"/>
                </p:cNvPr>
                <p:cNvSpPr/>
                <p:nvPr/>
              </p:nvSpPr>
              <p:spPr>
                <a:xfrm>
                  <a:off x="11024758" y="7149420"/>
                  <a:ext cx="13988142" cy="8310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800" b="1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</a:t>
                  </a:r>
                  <a:r>
                    <a:rPr lang="en-US" sz="48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toán</a:t>
                  </a:r>
                  <a:r>
                    <a:rPr lang="en-US" sz="48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giải</a:t>
                  </a:r>
                  <a:r>
                    <a:rPr lang="en-US" sz="48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hệ</a:t>
                  </a:r>
                  <a:r>
                    <a:rPr lang="en-US" sz="48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8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trình</a:t>
                  </a:r>
                  <a:r>
                    <a:rPr lang="en-US" sz="48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bậc</a:t>
                  </a:r>
                  <a:r>
                    <a:rPr lang="en-US" sz="48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nhất</a:t>
                  </a:r>
                  <a:r>
                    <a:rPr lang="en-US" sz="48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ba</a:t>
                  </a:r>
                  <a:r>
                    <a:rPr lang="en-US" sz="48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ẩn</a:t>
                  </a:r>
                  <a:endParaRPr lang="en-US" sz="4800" b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219661" y="7086600"/>
                  <a:ext cx="3601734" cy="872846"/>
                  <a:chOff x="7221642" y="7543800"/>
                  <a:chExt cx="3572000" cy="872846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221642" y="7663780"/>
                    <a:ext cx="3572000" cy="752866"/>
                    <a:chOff x="7221642" y="7663780"/>
                    <a:chExt cx="3572000" cy="752866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8765654" y="6388658"/>
                      <a:ext cx="731520" cy="332445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221642" y="7663780"/>
                      <a:ext cx="3324458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Dạng</a:t>
                      </a:r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</a:t>
                      </a: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1" y="8100603"/>
                <a:ext cx="21695462" cy="857098"/>
                <a:chOff x="7459671" y="7810986"/>
                <a:chExt cx="21697978" cy="857197"/>
              </a:xfrm>
            </p:grpSpPr>
            <p:sp>
              <p:nvSpPr>
                <p:cNvPr id="75" name="Rectangle 74">
                  <a:hlinkClick r:id="rId5" action="ppaction://hlinksldjump"/>
                </p:cNvPr>
                <p:cNvSpPr/>
                <p:nvPr/>
              </p:nvSpPr>
              <p:spPr>
                <a:xfrm>
                  <a:off x="11131072" y="7810986"/>
                  <a:ext cx="18026577" cy="8310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vi-VN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Ứng dụng của hệ phương trình bậc nhất ba ẩn</a:t>
                  </a:r>
                  <a:r>
                    <a:rPr lang="en-US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spc="-150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</a:t>
                  </a:r>
                  <a:r>
                    <a:rPr lang="en-US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spc="-150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giải</a:t>
                  </a:r>
                  <a:r>
                    <a:rPr lang="en-US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spc="-150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toán</a:t>
                  </a:r>
                  <a:endParaRPr lang="en-US" sz="4800" b="1" spc="-150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1" y="7838650"/>
                  <a:ext cx="3399829" cy="829533"/>
                  <a:chOff x="7459669" y="6857955"/>
                  <a:chExt cx="3371761" cy="829533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506976" y="6857955"/>
                    <a:ext cx="3324454" cy="731520"/>
                    <a:chOff x="7506976" y="6857955"/>
                    <a:chExt cx="3324454" cy="731520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8803443" y="5561488"/>
                      <a:ext cx="731520" cy="3324454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25394" y="6857955"/>
                      <a:ext cx="1992530" cy="70796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Dạng</a:t>
                      </a:r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</a:t>
                      </a:r>
                    </a:p>
                  </p:txBody>
                </p:sp>
              </p:grpSp>
            </p:grpSp>
          </p:grpSp>
          <p:grpSp>
            <p:nvGrpSpPr>
              <p:cNvPr id="83" name="Group 44"/>
              <p:cNvGrpSpPr/>
              <p:nvPr/>
            </p:nvGrpSpPr>
            <p:grpSpPr>
              <a:xfrm>
                <a:off x="1447802" y="11125200"/>
                <a:ext cx="1014915" cy="852829"/>
                <a:chOff x="7459669" y="7543800"/>
                <a:chExt cx="1006652" cy="852928"/>
              </a:xfrm>
            </p:grpSpPr>
            <p:sp>
              <p:nvSpPr>
                <p:cNvPr id="84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58808" y="7688760"/>
                  <a:ext cx="50751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5160788" y="6595189"/>
                <a:ext cx="10379283" cy="890586"/>
                <a:chOff x="395114" y="2981672"/>
                <a:chExt cx="10379283" cy="890586"/>
              </a:xfrm>
            </p:grpSpPr>
            <p:sp>
              <p:nvSpPr>
                <p:cNvPr id="89" name="TextBox 88">
                  <a:hlinkClick r:id="rId4" action="ppaction://hlinksldjump"/>
                </p:cNvPr>
                <p:cNvSpPr txBox="1"/>
                <p:nvPr/>
              </p:nvSpPr>
              <p:spPr>
                <a:xfrm>
                  <a:off x="1782797" y="3041261"/>
                  <a:ext cx="89916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i="1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</a:t>
                  </a:r>
                  <a:r>
                    <a:rPr lang="en-US" sz="4800" b="1" i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1.15</a:t>
                  </a:r>
                </a:p>
              </p:txBody>
            </p:sp>
            <p:sp>
              <p:nvSpPr>
                <p:cNvPr id="90" name="Rounded Rectangle 89"/>
                <p:cNvSpPr/>
                <p:nvPr/>
              </p:nvSpPr>
              <p:spPr>
                <a:xfrm>
                  <a:off x="395114" y="2984318"/>
                  <a:ext cx="1269206" cy="804672"/>
                </a:xfrm>
                <a:prstGeom prst="round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TextBox 90"/>
                <p:cNvSpPr txBox="1"/>
                <p:nvPr/>
              </p:nvSpPr>
              <p:spPr>
                <a:xfrm>
                  <a:off x="777529" y="2981672"/>
                  <a:ext cx="543740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92" name="Group 91"/>
              <p:cNvGrpSpPr/>
              <p:nvPr/>
            </p:nvGrpSpPr>
            <p:grpSpPr>
              <a:xfrm>
                <a:off x="10530564" y="6635230"/>
                <a:ext cx="10253661" cy="861774"/>
                <a:chOff x="5764890" y="1794209"/>
                <a:chExt cx="10253661" cy="861774"/>
              </a:xfrm>
            </p:grpSpPr>
            <p:sp>
              <p:nvSpPr>
                <p:cNvPr id="93" name="TextBox 92">
                  <a:hlinkClick r:id="rId6" action="ppaction://hlinksldjump"/>
                </p:cNvPr>
                <p:cNvSpPr txBox="1"/>
                <p:nvPr/>
              </p:nvSpPr>
              <p:spPr>
                <a:xfrm>
                  <a:off x="7026951" y="1794209"/>
                  <a:ext cx="89916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i="1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</a:t>
                  </a:r>
                  <a:r>
                    <a:rPr lang="en-US" sz="4800" b="1" i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1.16</a:t>
                  </a:r>
                </a:p>
              </p:txBody>
            </p:sp>
            <p:sp>
              <p:nvSpPr>
                <p:cNvPr id="94" name="Rounded Rectangle 93"/>
                <p:cNvSpPr/>
                <p:nvPr/>
              </p:nvSpPr>
              <p:spPr>
                <a:xfrm>
                  <a:off x="5764890" y="1851311"/>
                  <a:ext cx="1269206" cy="804672"/>
                </a:xfrm>
                <a:prstGeom prst="round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5" name="TextBox 94"/>
                <p:cNvSpPr txBox="1"/>
                <p:nvPr/>
              </p:nvSpPr>
              <p:spPr>
                <a:xfrm>
                  <a:off x="6112551" y="1823261"/>
                  <a:ext cx="543740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  <p:grpSp>
            <p:nvGrpSpPr>
              <p:cNvPr id="47" name="Group 67"/>
              <p:cNvGrpSpPr/>
              <p:nvPr/>
            </p:nvGrpSpPr>
            <p:grpSpPr>
              <a:xfrm>
                <a:off x="1447799" y="9982193"/>
                <a:ext cx="21253013" cy="1797716"/>
                <a:chOff x="7459669" y="8524495"/>
                <a:chExt cx="27478403" cy="1797924"/>
              </a:xfrm>
            </p:grpSpPr>
            <p:sp>
              <p:nvSpPr>
                <p:cNvPr id="48" name="Rectangle 47">
                  <a:hlinkClick r:id="rId7" action="ppaction://hlinksldjump"/>
                </p:cNvPr>
                <p:cNvSpPr/>
                <p:nvPr/>
              </p:nvSpPr>
              <p:spPr>
                <a:xfrm>
                  <a:off x="12218349" y="9491326"/>
                  <a:ext cx="22719723" cy="8310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vi-VN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Ứng dụng của hệ phương trình bậc nhất ba ẩn</a:t>
                  </a:r>
                  <a:r>
                    <a:rPr lang="en-US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spc="-150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</a:t>
                  </a:r>
                  <a:r>
                    <a:rPr lang="en-US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spc="-150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thực</a:t>
                  </a:r>
                  <a:r>
                    <a:rPr lang="en-US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spc="-150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tế</a:t>
                  </a:r>
                  <a:endParaRPr lang="en-US" sz="4800" b="1" spc="-150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69" y="8524495"/>
                  <a:ext cx="4370561" cy="1758448"/>
                  <a:chOff x="7459669" y="7543800"/>
                  <a:chExt cx="4334480" cy="1758448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96401" y="8513691"/>
                    <a:ext cx="4297748" cy="788557"/>
                    <a:chOff x="7496401" y="8513691"/>
                    <a:chExt cx="4297748" cy="788557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9250996" y="6759096"/>
                      <a:ext cx="788557" cy="4297748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025196" y="8553987"/>
                      <a:ext cx="2575880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Dạng</a:t>
                      </a:r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</a:t>
                      </a:r>
                    </a:p>
                  </p:txBody>
                </p:sp>
              </p:grpSp>
            </p:grpSp>
          </p:grpSp>
          <p:grpSp>
            <p:nvGrpSpPr>
              <p:cNvPr id="64" name="Group 44"/>
              <p:cNvGrpSpPr/>
              <p:nvPr/>
            </p:nvGrpSpPr>
            <p:grpSpPr>
              <a:xfrm>
                <a:off x="1447799" y="12257830"/>
                <a:ext cx="1024533" cy="852830"/>
                <a:chOff x="7459669" y="7543800"/>
                <a:chExt cx="1016192" cy="852928"/>
              </a:xfrm>
            </p:grpSpPr>
            <p:sp>
              <p:nvSpPr>
                <p:cNvPr id="65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7949268" y="7688760"/>
                  <a:ext cx="52659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5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7279296" y="2982889"/>
            <a:ext cx="16519432" cy="1782552"/>
            <a:chOff x="71819" y="108752"/>
            <a:chExt cx="6395438" cy="872484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kern="1200" dirty="0">
                  <a:solidFill>
                    <a:srgbClr val="FCFFEF"/>
                  </a:solidFill>
                  <a:effectLst/>
                  <a:latin typeface="Calibri" panose="020F0502020204030204" pitchFamily="34" charset="0"/>
                  <a:ea typeface="Cascadia Mono" panose="020B0609020000020004"/>
                  <a:cs typeface="Times New Roman" panose="02020603050405020304" pitchFamily="18" charset="0"/>
                </a:rPr>
                <a:t>BÀI TẬP CUỐI CHUYÊN ĐỀ 1</a:t>
              </a:r>
              <a:endParaRPr lang="en-US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en-US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2" name="TextBox 101">
            <a:hlinkClick r:id="rId5" action="ppaction://hlinksldjump"/>
            <a:extLst>
              <a:ext uri="{FF2B5EF4-FFF2-40B4-BE49-F238E27FC236}">
                <a16:creationId xmlns:a16="http://schemas.microsoft.com/office/drawing/2014/main" id="{BAEB5466-4C1B-4638-9636-3B6E0C9AAB7D}"/>
              </a:ext>
            </a:extLst>
          </p:cNvPr>
          <p:cNvSpPr txBox="1"/>
          <p:nvPr/>
        </p:nvSpPr>
        <p:spPr>
          <a:xfrm>
            <a:off x="6091272" y="9537944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4800" b="1" i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1.17</a:t>
            </a:r>
          </a:p>
        </p:txBody>
      </p:sp>
      <p:sp>
        <p:nvSpPr>
          <p:cNvPr id="110" name="Rounded Rectangle 89">
            <a:extLst>
              <a:ext uri="{FF2B5EF4-FFF2-40B4-BE49-F238E27FC236}">
                <a16:creationId xmlns:a16="http://schemas.microsoft.com/office/drawing/2014/main" id="{78B20CFC-446B-42E5-85ED-50B94B662AEB}"/>
              </a:ext>
            </a:extLst>
          </p:cNvPr>
          <p:cNvSpPr/>
          <p:nvPr/>
        </p:nvSpPr>
        <p:spPr>
          <a:xfrm>
            <a:off x="4703589" y="9481001"/>
            <a:ext cx="1269206" cy="8046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67407D7-D87E-4095-B0D2-2F923DC9EADF}"/>
              </a:ext>
            </a:extLst>
          </p:cNvPr>
          <p:cNvSpPr txBox="1"/>
          <p:nvPr/>
        </p:nvSpPr>
        <p:spPr>
          <a:xfrm>
            <a:off x="5086004" y="9478355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16" name="TextBox 115">
            <a:hlinkClick r:id="rId9" action="ppaction://hlinksldjump"/>
            <a:extLst>
              <a:ext uri="{FF2B5EF4-FFF2-40B4-BE49-F238E27FC236}">
                <a16:creationId xmlns:a16="http://schemas.microsoft.com/office/drawing/2014/main" id="{0AD807C6-8AB3-4501-A178-7D8FE6205809}"/>
              </a:ext>
            </a:extLst>
          </p:cNvPr>
          <p:cNvSpPr txBox="1"/>
          <p:nvPr/>
        </p:nvSpPr>
        <p:spPr>
          <a:xfrm>
            <a:off x="11335426" y="9518396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4800" b="1" i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1.18</a:t>
            </a:r>
          </a:p>
        </p:txBody>
      </p:sp>
      <p:sp>
        <p:nvSpPr>
          <p:cNvPr id="117" name="Rounded Rectangle 93">
            <a:extLst>
              <a:ext uri="{FF2B5EF4-FFF2-40B4-BE49-F238E27FC236}">
                <a16:creationId xmlns:a16="http://schemas.microsoft.com/office/drawing/2014/main" id="{4DA59C9C-2642-4852-A7E9-69AE5BC8DD9E}"/>
              </a:ext>
            </a:extLst>
          </p:cNvPr>
          <p:cNvSpPr/>
          <p:nvPr/>
        </p:nvSpPr>
        <p:spPr>
          <a:xfrm>
            <a:off x="10073365" y="9575498"/>
            <a:ext cx="1269206" cy="8046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6380A0F-F739-4824-A15B-CED31A6FC5ED}"/>
              </a:ext>
            </a:extLst>
          </p:cNvPr>
          <p:cNvSpPr txBox="1"/>
          <p:nvPr/>
        </p:nvSpPr>
        <p:spPr>
          <a:xfrm>
            <a:off x="10421026" y="9547448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19" name="TextBox 118">
            <a:hlinkClick r:id="rId7" action="ppaction://hlinksldjump"/>
            <a:extLst>
              <a:ext uri="{FF2B5EF4-FFF2-40B4-BE49-F238E27FC236}">
                <a16:creationId xmlns:a16="http://schemas.microsoft.com/office/drawing/2014/main" id="{12261B8D-5FAF-41A0-8A54-43A6360B4849}"/>
              </a:ext>
            </a:extLst>
          </p:cNvPr>
          <p:cNvSpPr txBox="1"/>
          <p:nvPr/>
        </p:nvSpPr>
        <p:spPr>
          <a:xfrm>
            <a:off x="6091272" y="12183055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4800" b="1" i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1.19</a:t>
            </a:r>
          </a:p>
        </p:txBody>
      </p:sp>
      <p:sp>
        <p:nvSpPr>
          <p:cNvPr id="120" name="Rounded Rectangle 89">
            <a:extLst>
              <a:ext uri="{FF2B5EF4-FFF2-40B4-BE49-F238E27FC236}">
                <a16:creationId xmlns:a16="http://schemas.microsoft.com/office/drawing/2014/main" id="{2FC5FCA0-12D6-49A1-9CE6-3F913FB716AC}"/>
              </a:ext>
            </a:extLst>
          </p:cNvPr>
          <p:cNvSpPr/>
          <p:nvPr/>
        </p:nvSpPr>
        <p:spPr>
          <a:xfrm>
            <a:off x="4703589" y="12126112"/>
            <a:ext cx="1269206" cy="8046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40BB739-04BB-42D3-824C-A0E6CC5BF634}"/>
              </a:ext>
            </a:extLst>
          </p:cNvPr>
          <p:cNvSpPr txBox="1"/>
          <p:nvPr/>
        </p:nvSpPr>
        <p:spPr>
          <a:xfrm>
            <a:off x="5086004" y="12123466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2" name="TextBox 121">
            <a:hlinkClick r:id="rId10" action="ppaction://hlinksldjump"/>
            <a:extLst>
              <a:ext uri="{FF2B5EF4-FFF2-40B4-BE49-F238E27FC236}">
                <a16:creationId xmlns:a16="http://schemas.microsoft.com/office/drawing/2014/main" id="{855AB1F0-2859-4C32-A304-E058747F6673}"/>
              </a:ext>
            </a:extLst>
          </p:cNvPr>
          <p:cNvSpPr txBox="1"/>
          <p:nvPr/>
        </p:nvSpPr>
        <p:spPr>
          <a:xfrm>
            <a:off x="11335426" y="12163507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4800" b="1" i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1.20</a:t>
            </a:r>
          </a:p>
        </p:txBody>
      </p:sp>
      <p:sp>
        <p:nvSpPr>
          <p:cNvPr id="123" name="Rounded Rectangle 93">
            <a:extLst>
              <a:ext uri="{FF2B5EF4-FFF2-40B4-BE49-F238E27FC236}">
                <a16:creationId xmlns:a16="http://schemas.microsoft.com/office/drawing/2014/main" id="{31AA3A83-D12F-48B3-A27E-D55EE70ACD22}"/>
              </a:ext>
            </a:extLst>
          </p:cNvPr>
          <p:cNvSpPr/>
          <p:nvPr/>
        </p:nvSpPr>
        <p:spPr>
          <a:xfrm>
            <a:off x="10073365" y="12220609"/>
            <a:ext cx="1269206" cy="8046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10AB8A4-B80D-4C7A-8B07-2F72BB213836}"/>
              </a:ext>
            </a:extLst>
          </p:cNvPr>
          <p:cNvSpPr txBox="1"/>
          <p:nvPr/>
        </p:nvSpPr>
        <p:spPr>
          <a:xfrm>
            <a:off x="10421026" y="12192559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BC8012E-6D3F-4A59-B49C-3101370716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1925" y="2209800"/>
                <a:ext cx="23180149" cy="9982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i="1" dirty="0"/>
                  <a:t>Lời </a:t>
                </a:r>
                <a:r>
                  <a:rPr lang="en-US" b="1" i="1" dirty="0" err="1"/>
                  <a:t>giải</a:t>
                </a:r>
                <a:endParaRPr lang="en-US" b="1" i="1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cam,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quýt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thanh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yên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𝒛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ℕ</m:t>
                            </m:r>
                          </m:e>
                          <m:sup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e>
                    </m:d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Theo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đề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bài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ta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lập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được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hệ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&amp;&amp;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𝒛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𝟏𝟎𝟎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    </m:t>
                            </m:r>
                            <m:d>
                              <m:dPr>
                                <m:ctrlP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e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&amp;&amp;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8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𝒛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𝟔𝟎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     </m:t>
                            </m:r>
                            <m:d>
                              <m:dPr>
                                <m:ctrlP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dirty="0" err="1"/>
                  <a:t>Từ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suy</a:t>
                </a:r>
                <a:r>
                  <a:rPr lang="en-US" b="1" dirty="0"/>
                  <a:t> ra: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𝟏𝟎𝟎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𝟕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𝟏𝟐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/>
                  <a:t>.</a:t>
                </a:r>
              </a:p>
              <a:p>
                <a:r>
                  <a:rPr lang="en-US" b="1" dirty="0" err="1"/>
                  <a:t>Vì</a:t>
                </a:r>
                <a:r>
                  <a:rPr lang="en-US" b="1" dirty="0"/>
                  <a:t> </a:t>
                </a:r>
                <a:r>
                  <a:rPr lang="en-US" b="1" dirty="0" err="1"/>
                  <a:t>vậy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𝟏𝟔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𝟏𝟐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eqArr>
                      </m:e>
                    </m:d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𝟏𝟐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endParaRPr lang="en-US" b="1" dirty="0"/>
              </a:p>
              <a:p>
                <a:r>
                  <a:rPr lang="en-US" b="1" dirty="0" err="1"/>
                  <a:t>Để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nguyên</a:t>
                </a:r>
                <a:r>
                  <a:rPr lang="en-US" b="1" dirty="0"/>
                  <a:t> </a:t>
                </a:r>
                <a:r>
                  <a:rPr lang="en-US" b="1" dirty="0" err="1"/>
                  <a:t>dương</a:t>
                </a:r>
                <a:r>
                  <a:rPr lang="en-US" b="1" dirty="0"/>
                  <a:t> </a:t>
                </a:r>
                <a:r>
                  <a:rPr lang="en-US" b="1" dirty="0" err="1"/>
                  <a:t>thì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/>
                  <a:t> </a:t>
                </a:r>
              </a:p>
              <a:p>
                <a:r>
                  <a:rPr lang="en-US" b="1" dirty="0"/>
                  <a:t>Từ </a:t>
                </a:r>
                <a:r>
                  <a:rPr lang="en-US" b="1" dirty="0" err="1"/>
                  <a:t>đó</a:t>
                </a:r>
                <a:r>
                  <a:rPr lang="en-US" b="1" dirty="0"/>
                  <a:t> </a:t>
                </a:r>
                <a:r>
                  <a:rPr lang="en-US" b="1" dirty="0" err="1"/>
                  <a:t>tìm</a:t>
                </a:r>
                <a:r>
                  <a:rPr lang="en-US" b="1" dirty="0"/>
                  <a:t> </a:t>
                </a:r>
                <a:r>
                  <a:rPr lang="en-US" b="1" dirty="0" err="1"/>
                  <a:t>được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endParaRPr lang="en-US" b="1" i="1" dirty="0"/>
              </a:p>
              <a:p>
                <a:r>
                  <a:rPr lang="en-US" b="1" dirty="0" err="1"/>
                  <a:t>Vậy</a:t>
                </a:r>
                <a:r>
                  <a:rPr lang="en-US" b="1" dirty="0"/>
                  <a:t>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err="1"/>
                  <a:t>quả</a:t>
                </a:r>
                <a:r>
                  <a:rPr lang="en-US" b="1" dirty="0"/>
                  <a:t> cam,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err="1"/>
                  <a:t>quả</a:t>
                </a:r>
                <a:r>
                  <a:rPr lang="en-US" b="1" dirty="0"/>
                  <a:t> </a:t>
                </a:r>
                <a:r>
                  <a:rPr lang="en-US" b="1" dirty="0" err="1"/>
                  <a:t>quýt</a:t>
                </a:r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err="1"/>
                  <a:t>quả</a:t>
                </a:r>
                <a:r>
                  <a:rPr lang="en-US" b="1" dirty="0"/>
                  <a:t> </a:t>
                </a:r>
                <a:r>
                  <a:rPr lang="en-US" b="1" dirty="0" err="1"/>
                  <a:t>thanh</a:t>
                </a:r>
                <a:r>
                  <a:rPr lang="en-US" b="1" dirty="0"/>
                  <a:t> </a:t>
                </a:r>
                <a:r>
                  <a:rPr lang="en-US" b="1" dirty="0" err="1"/>
                  <a:t>yên</a:t>
                </a:r>
                <a:r>
                  <a:rPr lang="en-US" b="1" dirty="0"/>
                  <a:t>. </a:t>
                </a: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BC8012E-6D3F-4A59-B49C-310137071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25" y="2209800"/>
                <a:ext cx="23180149" cy="9982200"/>
              </a:xfrm>
              <a:prstGeom prst="rect">
                <a:avLst/>
              </a:prstGeom>
              <a:blipFill>
                <a:blip r:embed="rId3"/>
                <a:stretch>
                  <a:fillRect l="-1183" t="-201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E46FC4D-B718-493F-AB89-A05DAB6117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143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E46FC4D-B718-493F-AB89-A05DAB6117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14300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8521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C2DA5744-6DBB-4C78-A1B4-0A13A78626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58400" y="1900335"/>
                <a:ext cx="13792200" cy="1155469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b="1" dirty="0"/>
              </a:p>
              <a:p>
                <a:r>
                  <a:rPr lang="en-US" b="1" dirty="0" err="1"/>
                  <a:t>Gọi</a:t>
                </a:r>
                <a:r>
                  <a:rPr lang="en-US" b="1" dirty="0"/>
                  <a:t>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tiền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người</a:t>
                </a:r>
                <a:r>
                  <a:rPr lang="en-US" b="1" dirty="0"/>
                  <a:t> </a:t>
                </a:r>
                <a:r>
                  <a:rPr lang="en-US" b="1" dirty="0" err="1"/>
                  <a:t>thứ</a:t>
                </a:r>
                <a:r>
                  <a:rPr lang="en-US" b="1" dirty="0"/>
                  <a:t> </a:t>
                </a:r>
                <a:r>
                  <a:rPr lang="en-US" b="1" dirty="0" err="1"/>
                  <a:t>nhất</a:t>
                </a:r>
                <a:r>
                  <a:rPr lang="en-US" b="1" dirty="0"/>
                  <a:t>, </a:t>
                </a:r>
                <a:r>
                  <a:rPr lang="en-US" b="1" dirty="0" err="1"/>
                  <a:t>thứ</a:t>
                </a:r>
                <a:r>
                  <a:rPr lang="en-US" b="1" dirty="0"/>
                  <a:t> </a:t>
                </a:r>
                <a:r>
                  <a:rPr lang="en-US" b="1" dirty="0" err="1"/>
                  <a:t>hai</a:t>
                </a:r>
                <a:r>
                  <a:rPr lang="en-US" b="1" dirty="0"/>
                  <a:t>, </a:t>
                </a:r>
                <a:r>
                  <a:rPr lang="en-US" b="1" dirty="0" err="1"/>
                  <a:t>thứ</a:t>
                </a:r>
                <a:r>
                  <a:rPr lang="en-US" b="1" dirty="0"/>
                  <a:t> </a:t>
                </a:r>
                <a:r>
                  <a:rPr lang="en-US" b="1" dirty="0" err="1"/>
                  <a:t>ba</a:t>
                </a:r>
                <a:r>
                  <a:rPr lang="en-US" b="1" dirty="0"/>
                  <a:t> </a:t>
                </a:r>
                <a:r>
                  <a:rPr lang="en-US" b="1" dirty="0" err="1"/>
                  <a:t>lần</a:t>
                </a:r>
                <a:r>
                  <a:rPr lang="en-US" b="1" dirty="0"/>
                  <a:t> </a:t>
                </a:r>
                <a:r>
                  <a:rPr lang="en-US" b="1" dirty="0" err="1"/>
                  <a:t>lượt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𝐳</m:t>
                    </m:r>
                  </m:oMath>
                </a14:m>
                <a:r>
                  <a:rPr lang="en-US" b="1" dirty="0"/>
                  <a:t> (</a:t>
                </a:r>
                <a:r>
                  <a:rPr lang="en-US" b="1" dirty="0" err="1"/>
                  <a:t>đồng</a:t>
                </a:r>
                <a:r>
                  <a:rPr lang="en-US" b="1" dirty="0"/>
                  <a:t>).</a:t>
                </a:r>
              </a:p>
              <a:p>
                <a:r>
                  <a:rPr lang="en-US" b="1" dirty="0" err="1"/>
                  <a:t>Điều</a:t>
                </a:r>
                <a:r>
                  <a:rPr lang="en-US" b="1" dirty="0"/>
                  <a:t> </a:t>
                </a:r>
                <a:r>
                  <a:rPr lang="en-US" b="1" dirty="0" err="1"/>
                  <a:t>kiện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𝐳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b="1" dirty="0"/>
              </a:p>
              <a:p>
                <a:r>
                  <a:rPr lang="en-US" b="1" dirty="0" err="1"/>
                  <a:t>Từ</a:t>
                </a:r>
                <a:r>
                  <a:rPr lang="en-US" b="1" dirty="0"/>
                  <a:t> </a:t>
                </a:r>
                <a:r>
                  <a:rPr lang="en-US" b="1" dirty="0" err="1"/>
                  <a:t>dữ</a:t>
                </a:r>
                <a:r>
                  <a:rPr lang="en-US" b="1" dirty="0"/>
                  <a:t> </a:t>
                </a:r>
                <a:r>
                  <a:rPr lang="en-US" b="1" dirty="0" err="1"/>
                  <a:t>kiện</a:t>
                </a:r>
                <a:r>
                  <a:rPr lang="en-US" b="1" dirty="0"/>
                  <a:t> </a:t>
                </a:r>
                <a:r>
                  <a:rPr lang="en-US" b="1" dirty="0" err="1"/>
                  <a:t>bài</a:t>
                </a:r>
                <a:r>
                  <a:rPr lang="en-US" b="1" dirty="0"/>
                  <a:t> </a:t>
                </a:r>
                <a:r>
                  <a:rPr lang="en-US" b="1" dirty="0" err="1"/>
                  <a:t>toán</a:t>
                </a:r>
                <a:r>
                  <a:rPr lang="en-US" b="1" dirty="0"/>
                  <a:t> ta </a:t>
                </a:r>
                <a:r>
                  <a:rPr lang="en-US" b="1" dirty="0" err="1"/>
                  <a:t>lập</a:t>
                </a:r>
                <a:r>
                  <a:rPr lang="en-US" b="1" dirty="0"/>
                  <a:t> </a:t>
                </a:r>
                <a:r>
                  <a:rPr lang="en-US" b="1" dirty="0" err="1"/>
                  <a:t>được</a:t>
                </a:r>
                <a:r>
                  <a:rPr lang="en-US" b="1" dirty="0"/>
                  <a:t> </a:t>
                </a:r>
                <a:r>
                  <a:rPr lang="en-US" b="1" dirty="0" err="1"/>
                  <a:t>hệ</a:t>
                </a:r>
                <a:r>
                  <a:rPr lang="en-US" b="1" dirty="0"/>
                  <a:t> </a:t>
                </a:r>
                <a:r>
                  <a:rPr lang="en-US" b="1" dirty="0" err="1"/>
                  <a:t>phương</a:t>
                </a:r>
                <a:r>
                  <a:rPr lang="en-US" b="1" dirty="0"/>
                  <a:t> </a:t>
                </a:r>
                <a:r>
                  <a:rPr lang="en-US" b="1" dirty="0" err="1"/>
                  <a:t>trình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𝐳</m:t>
                                </m:r>
                              </m:e>
                            </m:d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𝟐𝟎𝟒</m:t>
                            </m:r>
                          </m:e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𝐲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𝐳</m:t>
                                </m:r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𝟐𝟎𝟒</m:t>
                            </m:r>
                          </m:e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𝐳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</m:e>
                            </m:d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𝟐𝟎𝟒</m:t>
                            </m:r>
                          </m:e>
                        </m:eqArr>
                      </m:e>
                    </m:d>
                    <m:r>
                      <a:rPr lang="en-US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  <a:p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r>
                  <a:rPr lang="en-US" b="1" dirty="0" err="1"/>
                  <a:t>hệ</a:t>
                </a:r>
                <a:r>
                  <a:rPr lang="en-US" b="1" dirty="0"/>
                  <a:t> </a:t>
                </a:r>
                <a:r>
                  <a:rPr lang="en-US" b="1" dirty="0" err="1"/>
                  <a:t>trên</a:t>
                </a:r>
                <a:r>
                  <a:rPr lang="en-US" b="1" dirty="0"/>
                  <a:t> ta </a:t>
                </a:r>
                <a:r>
                  <a:rPr lang="en-US" b="1" dirty="0" err="1"/>
                  <a:t>có</a:t>
                </a:r>
                <a:r>
                  <a:rPr lang="en-US" b="1" dirty="0"/>
                  <a:t> :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𝟔𝟎</m:t>
                            </m:r>
                          </m:e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𝐲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𝟏𝟑𝟐</m:t>
                            </m:r>
                          </m:e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𝐳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𝟏𝟓𝟔</m:t>
                            </m:r>
                          </m:e>
                        </m:eqArr>
                      </m:e>
                    </m:d>
                    <m:r>
                      <a:rPr lang="en-US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  <a:p>
                <a:r>
                  <a:rPr lang="en-US" b="1" dirty="0" err="1"/>
                  <a:t>Vậy</a:t>
                </a:r>
                <a:r>
                  <a:rPr lang="en-US" b="1" dirty="0"/>
                  <a:t>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tiền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người</a:t>
                </a:r>
                <a:r>
                  <a:rPr lang="en-US" b="1" dirty="0"/>
                  <a:t> </a:t>
                </a:r>
                <a:r>
                  <a:rPr lang="en-US" b="1" dirty="0" err="1"/>
                  <a:t>thứ</a:t>
                </a:r>
                <a:r>
                  <a:rPr lang="en-US" b="1" dirty="0"/>
                  <a:t> </a:t>
                </a:r>
                <a:r>
                  <a:rPr lang="en-US" b="1" dirty="0" err="1"/>
                  <a:t>nhất</a:t>
                </a:r>
                <a:r>
                  <a:rPr lang="en-US" b="1" dirty="0"/>
                  <a:t>, </a:t>
                </a:r>
                <a:r>
                  <a:rPr lang="en-US" b="1" dirty="0" err="1"/>
                  <a:t>thứ</a:t>
                </a:r>
                <a:r>
                  <a:rPr lang="en-US" b="1" dirty="0"/>
                  <a:t> </a:t>
                </a:r>
                <a:r>
                  <a:rPr lang="en-US" b="1" dirty="0" err="1"/>
                  <a:t>hai</a:t>
                </a:r>
                <a:r>
                  <a:rPr lang="en-US" b="1" dirty="0"/>
                  <a:t>, </a:t>
                </a:r>
                <a:r>
                  <a:rPr lang="en-US" b="1" dirty="0" err="1"/>
                  <a:t>thứ</a:t>
                </a:r>
                <a:r>
                  <a:rPr lang="en-US" b="1" dirty="0"/>
                  <a:t> </a:t>
                </a:r>
                <a:r>
                  <a:rPr lang="en-US" b="1" dirty="0" err="1"/>
                  <a:t>ba</a:t>
                </a:r>
                <a:r>
                  <a:rPr lang="en-US" b="1" dirty="0"/>
                  <a:t> </a:t>
                </a:r>
                <a:r>
                  <a:rPr lang="en-US" b="1" dirty="0" err="1"/>
                  <a:t>lần</a:t>
                </a:r>
                <a:r>
                  <a:rPr lang="en-US" b="1" dirty="0"/>
                  <a:t> </a:t>
                </a:r>
                <a:r>
                  <a:rPr lang="en-US" b="1" dirty="0" err="1"/>
                  <a:t>lượt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𝟔𝟎</m:t>
                    </m:r>
                  </m:oMath>
                </a14:m>
                <a:r>
                  <a:rPr lang="en-US" b="1" dirty="0"/>
                  <a:t> (</a:t>
                </a:r>
                <a:r>
                  <a:rPr lang="en-US" b="1" dirty="0" err="1"/>
                  <a:t>đồng</a:t>
                </a:r>
                <a:r>
                  <a:rPr lang="en-US" b="1" dirty="0"/>
                  <a:t>),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𝟏𝟑𝟐</m:t>
                    </m:r>
                  </m:oMath>
                </a14:m>
                <a:r>
                  <a:rPr lang="en-US" b="1" dirty="0"/>
                  <a:t> (</a:t>
                </a:r>
                <a:r>
                  <a:rPr lang="en-US" b="1" dirty="0" err="1"/>
                  <a:t>đồng</a:t>
                </a:r>
                <a:r>
                  <a:rPr lang="en-US" b="1" dirty="0"/>
                  <a:t>),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𝟏𝟓𝟔</m:t>
                    </m:r>
                  </m:oMath>
                </a14:m>
                <a:r>
                  <a:rPr lang="en-US" b="1" dirty="0"/>
                  <a:t> (</a:t>
                </a:r>
                <a:r>
                  <a:rPr lang="en-US" b="1" dirty="0" err="1"/>
                  <a:t>đồng</a:t>
                </a:r>
                <a:r>
                  <a:rPr lang="en-US" b="1" dirty="0"/>
                  <a:t>).</a:t>
                </a:r>
              </a:p>
              <a:p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</p:txBody>
          </p:sp>
        </mc:Choice>
        <mc:Fallback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C2DA5744-6DBB-4C78-A1B4-0A13A7862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0" y="1900335"/>
                <a:ext cx="13792200" cy="11554691"/>
              </a:xfrm>
              <a:prstGeom prst="rect">
                <a:avLst/>
              </a:prstGeom>
              <a:blipFill>
                <a:blip r:embed="rId2"/>
                <a:stretch>
                  <a:fillRect l="-1943" t="-174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BC8012E-6D3F-4A59-B49C-3101370716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400" y="1905000"/>
                <a:ext cx="9296400" cy="1155469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b="1" i="1" dirty="0" err="1"/>
                  <a:t>Bài</a:t>
                </a:r>
                <a:r>
                  <a:rPr lang="en-US" b="1" i="1" dirty="0"/>
                  <a:t> 1.26 </a:t>
                </a:r>
                <a:r>
                  <a:rPr lang="en-US" b="1" dirty="0" err="1"/>
                  <a:t>Một</a:t>
                </a:r>
                <a:r>
                  <a:rPr lang="en-US" b="1" dirty="0"/>
                  <a:t> con </a:t>
                </a:r>
                <a:r>
                  <a:rPr lang="en-US" b="1" dirty="0" err="1"/>
                  <a:t>ngựa</a:t>
                </a:r>
                <a:r>
                  <a:rPr lang="en-US" b="1" dirty="0"/>
                  <a:t> </a:t>
                </a:r>
                <a:r>
                  <a:rPr lang="en-US" b="1" dirty="0" err="1"/>
                  <a:t>giá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𝟐𝟎𝟒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err="1"/>
                  <a:t>đồng</a:t>
                </a:r>
                <a:r>
                  <a:rPr lang="en-US" b="1" dirty="0"/>
                  <a:t> (</a:t>
                </a:r>
                <a:r>
                  <a:rPr lang="en-US" b="1" dirty="0" err="1"/>
                  <a:t>đơn</a:t>
                </a:r>
                <a:r>
                  <a:rPr lang="en-US" b="1" dirty="0"/>
                  <a:t> </a:t>
                </a:r>
                <a:r>
                  <a:rPr lang="en-US" b="1" dirty="0" err="1"/>
                  <a:t>vị</a:t>
                </a:r>
                <a:r>
                  <a:rPr lang="en-US" b="1" dirty="0"/>
                  <a:t> </a:t>
                </a:r>
                <a:r>
                  <a:rPr lang="en-US" b="1" dirty="0" err="1"/>
                  <a:t>tiền</a:t>
                </a:r>
                <a:r>
                  <a:rPr lang="en-US" b="1" dirty="0"/>
                  <a:t> </a:t>
                </a:r>
                <a:r>
                  <a:rPr lang="en-US" b="1" dirty="0" err="1"/>
                  <a:t>cổ</a:t>
                </a:r>
                <a:r>
                  <a:rPr lang="en-US" b="1" dirty="0"/>
                  <a:t>).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:r>
                  <a:rPr lang="en-US" b="1" dirty="0" err="1"/>
                  <a:t>ba</a:t>
                </a:r>
                <a:r>
                  <a:rPr lang="en-US" b="1" dirty="0"/>
                  <a:t> </a:t>
                </a:r>
                <a:r>
                  <a:rPr lang="en-US" b="1" dirty="0" err="1"/>
                  <a:t>người</a:t>
                </a:r>
                <a:r>
                  <a:rPr lang="en-US" b="1" dirty="0"/>
                  <a:t> </a:t>
                </a:r>
                <a:r>
                  <a:rPr lang="en-US" b="1" dirty="0" err="1"/>
                  <a:t>muốn</a:t>
                </a:r>
                <a:r>
                  <a:rPr lang="en-US" b="1" dirty="0"/>
                  <a:t> </a:t>
                </a:r>
                <a:r>
                  <a:rPr lang="en-US" b="1" dirty="0" err="1"/>
                  <a:t>mua</a:t>
                </a:r>
                <a:r>
                  <a:rPr lang="en-US" b="1" dirty="0"/>
                  <a:t> </a:t>
                </a:r>
                <a:r>
                  <a:rPr lang="en-US" b="1" dirty="0" err="1"/>
                  <a:t>nhưng</a:t>
                </a:r>
                <a:r>
                  <a:rPr lang="en-US" b="1" dirty="0"/>
                  <a:t> </a:t>
                </a:r>
                <a:r>
                  <a:rPr lang="en-US" b="1" dirty="0" err="1"/>
                  <a:t>mỗi</a:t>
                </a:r>
                <a:r>
                  <a:rPr lang="en-US" b="1" dirty="0"/>
                  <a:t> </a:t>
                </a:r>
                <a:r>
                  <a:rPr lang="en-US" b="1" dirty="0" err="1"/>
                  <a:t>người</a:t>
                </a:r>
                <a:r>
                  <a:rPr lang="en-US" b="1" dirty="0"/>
                  <a:t> </a:t>
                </a:r>
                <a:r>
                  <a:rPr lang="en-US" b="1" dirty="0" err="1"/>
                  <a:t>không</a:t>
                </a:r>
                <a:r>
                  <a:rPr lang="en-US" b="1" dirty="0"/>
                  <a:t> </a:t>
                </a:r>
                <a:r>
                  <a:rPr lang="en-US" b="1" dirty="0" err="1"/>
                  <a:t>đủ</a:t>
                </a:r>
                <a:r>
                  <a:rPr lang="en-US" b="1" dirty="0"/>
                  <a:t> </a:t>
                </a:r>
                <a:r>
                  <a:rPr lang="en-US" b="1" dirty="0" err="1"/>
                  <a:t>tiền</a:t>
                </a:r>
                <a:r>
                  <a:rPr lang="en-US" b="1" dirty="0"/>
                  <a:t> </a:t>
                </a:r>
                <a:r>
                  <a:rPr lang="en-US" b="1" dirty="0" err="1"/>
                  <a:t>mua</a:t>
                </a:r>
                <a:r>
                  <a:rPr lang="en-US" b="1" dirty="0"/>
                  <a:t>.</a:t>
                </a:r>
              </a:p>
              <a:p>
                <a:pPr algn="just"/>
                <a:r>
                  <a:rPr lang="en-US" b="1" dirty="0" err="1"/>
                  <a:t>Người</a:t>
                </a:r>
                <a:r>
                  <a:rPr lang="en-US" b="1" dirty="0"/>
                  <a:t> </a:t>
                </a:r>
                <a:r>
                  <a:rPr lang="en-US" b="1" dirty="0" err="1"/>
                  <a:t>thứ</a:t>
                </a:r>
                <a:r>
                  <a:rPr lang="en-US" b="1" dirty="0"/>
                  <a:t> </a:t>
                </a:r>
                <a:r>
                  <a:rPr lang="en-US" b="1" dirty="0" err="1"/>
                  <a:t>nhất</a:t>
                </a:r>
                <a:r>
                  <a:rPr lang="en-US" b="1" dirty="0"/>
                  <a:t> </a:t>
                </a:r>
                <a:r>
                  <a:rPr lang="en-US" b="1" dirty="0" err="1"/>
                  <a:t>nói</a:t>
                </a:r>
                <a:r>
                  <a:rPr lang="en-US" b="1" dirty="0"/>
                  <a:t> </a:t>
                </a:r>
                <a:r>
                  <a:rPr lang="en-US" b="1" dirty="0" err="1"/>
                  <a:t>với</a:t>
                </a:r>
                <a:r>
                  <a:rPr lang="en-US" b="1" dirty="0"/>
                  <a:t> </a:t>
                </a:r>
                <a:r>
                  <a:rPr lang="en-US" b="1" dirty="0" err="1"/>
                  <a:t>hai</a:t>
                </a:r>
                <a:r>
                  <a:rPr lang="en-US" b="1" dirty="0"/>
                  <a:t> </a:t>
                </a:r>
                <a:r>
                  <a:rPr lang="en-US" b="1" dirty="0" err="1"/>
                  <a:t>người</a:t>
                </a:r>
                <a:r>
                  <a:rPr lang="en-US" b="1" dirty="0"/>
                  <a:t> </a:t>
                </a:r>
                <a:r>
                  <a:rPr lang="en-US" b="1" dirty="0" err="1"/>
                  <a:t>kia</a:t>
                </a:r>
                <a:r>
                  <a:rPr lang="en-US" b="1" dirty="0"/>
                  <a:t>: “</a:t>
                </a:r>
                <a:r>
                  <a:rPr lang="en-US" b="1" dirty="0" err="1"/>
                  <a:t>Mỗi</a:t>
                </a:r>
                <a:r>
                  <a:rPr lang="en-US" b="1" dirty="0"/>
                  <a:t> </a:t>
                </a:r>
                <a:r>
                  <a:rPr lang="en-US" b="1" dirty="0" err="1"/>
                  <a:t>anh</a:t>
                </a:r>
                <a:r>
                  <a:rPr lang="en-US" b="1" dirty="0"/>
                  <a:t> </a:t>
                </a:r>
                <a:r>
                  <a:rPr lang="en-US" b="1" dirty="0" err="1"/>
                  <a:t>cho</a:t>
                </a:r>
                <a:r>
                  <a:rPr lang="en-US" b="1" dirty="0"/>
                  <a:t> </a:t>
                </a:r>
                <a:r>
                  <a:rPr lang="en-US" b="1" dirty="0" err="1"/>
                  <a:t>tôi</a:t>
                </a:r>
                <a:r>
                  <a:rPr lang="en-US" b="1" dirty="0"/>
                  <a:t> </a:t>
                </a:r>
                <a:r>
                  <a:rPr lang="en-US" b="1" dirty="0" err="1"/>
                  <a:t>vay</a:t>
                </a:r>
                <a:r>
                  <a:rPr lang="en-US" b="1" dirty="0"/>
                  <a:t> </a:t>
                </a:r>
                <a:r>
                  <a:rPr lang="en-US" b="1" dirty="0" err="1"/>
                  <a:t>một</a:t>
                </a:r>
                <a:r>
                  <a:rPr lang="en-US" b="1" dirty="0"/>
                  <a:t> </a:t>
                </a:r>
                <a:r>
                  <a:rPr lang="en-US" b="1" dirty="0" err="1"/>
                  <a:t>nửa</a:t>
                </a:r>
                <a:r>
                  <a:rPr lang="en-US" b="1" dirty="0"/>
                  <a:t>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tiền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mình</a:t>
                </a:r>
                <a:r>
                  <a:rPr lang="en-US" b="1" dirty="0"/>
                  <a:t> </a:t>
                </a:r>
                <a:r>
                  <a:rPr lang="en-US" b="1" dirty="0" err="1"/>
                  <a:t>thì</a:t>
                </a:r>
                <a:r>
                  <a:rPr lang="en-US" b="1" dirty="0"/>
                  <a:t> </a:t>
                </a:r>
                <a:r>
                  <a:rPr lang="en-US" b="1" dirty="0" err="1"/>
                  <a:t>tôi</a:t>
                </a:r>
                <a:r>
                  <a:rPr lang="en-US" b="1" dirty="0"/>
                  <a:t> </a:t>
                </a:r>
                <a:r>
                  <a:rPr lang="en-US" b="1" dirty="0" err="1"/>
                  <a:t>đủ</a:t>
                </a:r>
                <a:r>
                  <a:rPr lang="en-US" b="1" dirty="0"/>
                  <a:t> </a:t>
                </a:r>
                <a:r>
                  <a:rPr lang="en-US" b="1" dirty="0" err="1"/>
                  <a:t>tiền</a:t>
                </a:r>
                <a:r>
                  <a:rPr lang="en-US" b="1" dirty="0"/>
                  <a:t> </a:t>
                </a:r>
                <a:r>
                  <a:rPr lang="en-US" b="1" dirty="0" err="1"/>
                  <a:t>mua</a:t>
                </a:r>
                <a:r>
                  <a:rPr lang="en-US" b="1" dirty="0"/>
                  <a:t> </a:t>
                </a:r>
                <a:r>
                  <a:rPr lang="en-US" b="1" dirty="0" err="1"/>
                  <a:t>ngựa</a:t>
                </a:r>
                <a:r>
                  <a:rPr lang="en-US" b="1" dirty="0"/>
                  <a:t>”.</a:t>
                </a:r>
              </a:p>
              <a:p>
                <a:pPr algn="just"/>
                <a:r>
                  <a:rPr lang="en-US" b="1" dirty="0" err="1"/>
                  <a:t>Người</a:t>
                </a:r>
                <a:r>
                  <a:rPr lang="en-US" b="1" dirty="0"/>
                  <a:t> </a:t>
                </a:r>
                <a:r>
                  <a:rPr lang="en-US" b="1" dirty="0" err="1"/>
                  <a:t>thứ</a:t>
                </a:r>
                <a:r>
                  <a:rPr lang="en-US" b="1" dirty="0"/>
                  <a:t> </a:t>
                </a:r>
                <a:r>
                  <a:rPr lang="en-US" b="1" dirty="0" err="1"/>
                  <a:t>hai</a:t>
                </a:r>
                <a:r>
                  <a:rPr lang="en-US" b="1" dirty="0"/>
                  <a:t> </a:t>
                </a:r>
                <a:r>
                  <a:rPr lang="en-US" b="1" dirty="0" err="1"/>
                  <a:t>nói</a:t>
                </a:r>
                <a:r>
                  <a:rPr lang="en-US" b="1" dirty="0"/>
                  <a:t>: “</a:t>
                </a:r>
                <a:r>
                  <a:rPr lang="en-US" b="1" dirty="0" err="1"/>
                  <a:t>Mỗi</a:t>
                </a:r>
                <a:r>
                  <a:rPr lang="en-US" b="1" dirty="0"/>
                  <a:t> </a:t>
                </a:r>
                <a:r>
                  <a:rPr lang="en-US" b="1" dirty="0" err="1"/>
                  <a:t>anh</a:t>
                </a:r>
                <a:r>
                  <a:rPr lang="en-US" b="1" dirty="0"/>
                  <a:t> </a:t>
                </a:r>
                <a:r>
                  <a:rPr lang="en-US" b="1" dirty="0" err="1"/>
                  <a:t>cho</a:t>
                </a:r>
                <a:r>
                  <a:rPr lang="en-US" b="1" dirty="0"/>
                  <a:t> </a:t>
                </a:r>
                <a:r>
                  <a:rPr lang="en-US" b="1" dirty="0" err="1"/>
                  <a:t>tôi</a:t>
                </a:r>
                <a:r>
                  <a:rPr lang="en-US" b="1" dirty="0"/>
                  <a:t> </a:t>
                </a:r>
                <a:r>
                  <a:rPr lang="en-US" b="1" dirty="0" err="1"/>
                  <a:t>vay</a:t>
                </a:r>
                <a:r>
                  <a:rPr lang="en-US" b="1" dirty="0"/>
                  <a:t> </a:t>
                </a:r>
                <a:r>
                  <a:rPr lang="en-US" b="1" dirty="0" err="1"/>
                  <a:t>một</a:t>
                </a:r>
                <a:r>
                  <a:rPr lang="en-US" b="1" dirty="0"/>
                  <a:t> </a:t>
                </a:r>
                <a:r>
                  <a:rPr lang="en-US" b="1" dirty="0" err="1"/>
                  <a:t>phần</a:t>
                </a:r>
                <a:r>
                  <a:rPr lang="en-US" b="1" dirty="0"/>
                  <a:t> </a:t>
                </a:r>
                <a:r>
                  <a:rPr lang="en-US" b="1" dirty="0" err="1"/>
                  <a:t>ba</a:t>
                </a:r>
                <a:r>
                  <a:rPr lang="en-US" b="1" dirty="0"/>
                  <a:t>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tiền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mình</a:t>
                </a:r>
                <a:r>
                  <a:rPr lang="en-US" b="1" dirty="0"/>
                  <a:t>, </a:t>
                </a:r>
                <a:r>
                  <a:rPr lang="en-US" b="1" dirty="0" err="1"/>
                  <a:t>tôi</a:t>
                </a:r>
                <a:r>
                  <a:rPr lang="en-US" b="1" dirty="0"/>
                  <a:t> </a:t>
                </a:r>
                <a:r>
                  <a:rPr lang="en-US" b="1" dirty="0" err="1"/>
                  <a:t>sẽ</a:t>
                </a:r>
                <a:r>
                  <a:rPr lang="en-US" b="1" dirty="0"/>
                  <a:t> </a:t>
                </a:r>
                <a:r>
                  <a:rPr lang="en-US" b="1" dirty="0" err="1"/>
                  <a:t>mua</a:t>
                </a:r>
                <a:r>
                  <a:rPr lang="en-US" b="1" dirty="0"/>
                  <a:t> </a:t>
                </a:r>
                <a:r>
                  <a:rPr lang="en-US" b="1" dirty="0" err="1"/>
                  <a:t>được</a:t>
                </a:r>
                <a:r>
                  <a:rPr lang="en-US" b="1" dirty="0"/>
                  <a:t> </a:t>
                </a:r>
                <a:r>
                  <a:rPr lang="en-US" b="1" dirty="0" err="1"/>
                  <a:t>ngựa</a:t>
                </a:r>
                <a:r>
                  <a:rPr lang="en-US" b="1" dirty="0"/>
                  <a:t>”;</a:t>
                </a:r>
              </a:p>
              <a:p>
                <a:pPr algn="just"/>
                <a:r>
                  <a:rPr lang="en-US" b="1" dirty="0" err="1"/>
                  <a:t>Người</a:t>
                </a:r>
                <a:r>
                  <a:rPr lang="en-US" b="1" dirty="0"/>
                  <a:t> </a:t>
                </a:r>
                <a:r>
                  <a:rPr lang="en-US" b="1" dirty="0" err="1"/>
                  <a:t>thứ</a:t>
                </a:r>
                <a:r>
                  <a:rPr lang="en-US" b="1" dirty="0"/>
                  <a:t> </a:t>
                </a:r>
                <a:r>
                  <a:rPr lang="en-US" b="1" dirty="0" err="1"/>
                  <a:t>ba</a:t>
                </a:r>
                <a:r>
                  <a:rPr lang="en-US" b="1" dirty="0"/>
                  <a:t> </a:t>
                </a:r>
                <a:r>
                  <a:rPr lang="en-US" b="1" dirty="0" err="1"/>
                  <a:t>lại</a:t>
                </a:r>
                <a:r>
                  <a:rPr lang="en-US" b="1" dirty="0"/>
                  <a:t> </a:t>
                </a:r>
                <a:r>
                  <a:rPr lang="en-US" b="1" dirty="0" err="1"/>
                  <a:t>nói</a:t>
                </a:r>
                <a:r>
                  <a:rPr lang="en-US" b="1" dirty="0"/>
                  <a:t>: “</a:t>
                </a:r>
                <a:r>
                  <a:rPr lang="en-US" b="1" dirty="0" err="1"/>
                  <a:t>Chỉ</a:t>
                </a:r>
                <a:r>
                  <a:rPr lang="en-US" b="1" dirty="0"/>
                  <a:t> </a:t>
                </a:r>
                <a:r>
                  <a:rPr lang="en-US" b="1" dirty="0" err="1"/>
                  <a:t>cần</a:t>
                </a:r>
                <a:r>
                  <a:rPr lang="en-US" b="1" dirty="0"/>
                  <a:t> </a:t>
                </a:r>
                <a:r>
                  <a:rPr lang="en-US" b="1" dirty="0" err="1"/>
                  <a:t>mỗi</a:t>
                </a:r>
                <a:r>
                  <a:rPr lang="en-US" b="1" dirty="0"/>
                  <a:t> </a:t>
                </a:r>
                <a:r>
                  <a:rPr lang="en-US" b="1" dirty="0" err="1"/>
                  <a:t>anh</a:t>
                </a:r>
                <a:r>
                  <a:rPr lang="en-US" b="1" dirty="0"/>
                  <a:t> </a:t>
                </a:r>
                <a:r>
                  <a:rPr lang="en-US" b="1" dirty="0" err="1"/>
                  <a:t>cho</a:t>
                </a:r>
                <a:r>
                  <a:rPr lang="en-US" b="1" dirty="0"/>
                  <a:t> </a:t>
                </a:r>
                <a:r>
                  <a:rPr lang="en-US" b="1" dirty="0" err="1"/>
                  <a:t>tôi</a:t>
                </a:r>
                <a:r>
                  <a:rPr lang="en-US" b="1" dirty="0"/>
                  <a:t> </a:t>
                </a:r>
                <a:r>
                  <a:rPr lang="en-US" b="1" dirty="0" err="1"/>
                  <a:t>vay</a:t>
                </a:r>
                <a:r>
                  <a:rPr lang="en-US" b="1" dirty="0"/>
                  <a:t> </a:t>
                </a:r>
                <a:r>
                  <a:rPr lang="en-US" b="1" dirty="0" err="1"/>
                  <a:t>một</a:t>
                </a:r>
                <a:r>
                  <a:rPr lang="en-US" b="1" dirty="0"/>
                  <a:t> </a:t>
                </a:r>
                <a:r>
                  <a:rPr lang="en-US" b="1" dirty="0" err="1"/>
                  <a:t>phần</a:t>
                </a:r>
                <a:r>
                  <a:rPr lang="en-US" b="1" dirty="0"/>
                  <a:t> </a:t>
                </a:r>
                <a:r>
                  <a:rPr lang="en-US" b="1" dirty="0" err="1"/>
                  <a:t>tư</a:t>
                </a:r>
                <a:r>
                  <a:rPr lang="en-US" b="1" dirty="0"/>
                  <a:t>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tiền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mình</a:t>
                </a:r>
                <a:r>
                  <a:rPr lang="en-US" b="1" dirty="0"/>
                  <a:t> </a:t>
                </a:r>
                <a:r>
                  <a:rPr lang="en-US" b="1" dirty="0" err="1"/>
                  <a:t>thì</a:t>
                </a:r>
                <a:r>
                  <a:rPr lang="en-US" b="1" dirty="0"/>
                  <a:t> con </a:t>
                </a:r>
                <a:r>
                  <a:rPr lang="en-US" b="1" dirty="0" err="1"/>
                  <a:t>ngựa</a:t>
                </a:r>
                <a:r>
                  <a:rPr lang="en-US" b="1" dirty="0"/>
                  <a:t> </a:t>
                </a:r>
                <a:r>
                  <a:rPr lang="en-US" b="1" dirty="0" err="1"/>
                  <a:t>sẽ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tôi</a:t>
                </a:r>
                <a:r>
                  <a:rPr lang="en-US" b="1" dirty="0"/>
                  <a:t>”.</a:t>
                </a:r>
              </a:p>
              <a:p>
                <a:endParaRPr lang="en-US" b="1" dirty="0"/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BC8012E-6D3F-4A59-B49C-310137071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905000"/>
                <a:ext cx="9296400" cy="11554691"/>
              </a:xfrm>
              <a:prstGeom prst="rect">
                <a:avLst/>
              </a:prstGeom>
              <a:blipFill>
                <a:blip r:embed="rId3"/>
                <a:stretch>
                  <a:fillRect l="-2947" t="-1740" r="-288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0063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762000" y="1905000"/>
            <a:ext cx="2316480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bậc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ẩn</a:t>
            </a:r>
            <a:endParaRPr lang="en-US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706267" y="3180700"/>
            <a:ext cx="7904333" cy="10134471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b="1" i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1.15</a:t>
            </a:r>
          </a:p>
          <a:p>
            <a:endParaRPr lang="en-US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59665" y="3180701"/>
                <a:ext cx="15067135" cy="1013447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/>
                  <a:t>Lời</a:t>
                </a:r>
                <a:r>
                  <a:rPr lang="en-US" b="1" dirty="0"/>
                  <a:t> </a:t>
                </a:r>
                <a:r>
                  <a:rPr lang="en-US" b="1" dirty="0" err="1"/>
                  <a:t>giải</a:t>
                </a:r>
                <a:endParaRPr lang="en-US" b="1" dirty="0"/>
              </a:p>
              <a:p>
                <a:endParaRPr lang="en-US" b="1" dirty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𝟏𝟒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eqAr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b="1" i="1" dirty="0"/>
              </a:p>
              <a:p>
                <a:pPr marL="0" indent="0">
                  <a:buNone/>
                </a:pPr>
                <a:endParaRPr lang="en-US" b="1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/>
              </a:p>
              <a:p>
                <a:endParaRPr lang="en-US" b="1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9665" y="3180701"/>
                <a:ext cx="15067135" cy="10134472"/>
              </a:xfrm>
              <a:prstGeom prst="rect">
                <a:avLst/>
              </a:prstGeom>
              <a:blipFill>
                <a:blip r:embed="rId3"/>
                <a:stretch>
                  <a:fillRect l="-1778" t="-198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8">
                <a:extLst>
                  <a:ext uri="{FF2B5EF4-FFF2-40B4-BE49-F238E27FC236}">
                    <a16:creationId xmlns:a16="http://schemas.microsoft.com/office/drawing/2014/main" id="{47702F9D-B1ED-44C8-ADC3-FC782F872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0799" y="5562604"/>
                <a:ext cx="7904334" cy="31892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alt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alt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alt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alt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𝒛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𝒛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𝟏𝟒</m:t>
                            </m:r>
                          </m:e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𝒛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eqArr>
                      </m:e>
                    </m:d>
                  </m:oMath>
                </a14:m>
                <a:endParaRPr kumimoji="0" lang="en-US" altLang="en-US" sz="4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8">
                <a:extLst>
                  <a:ext uri="{FF2B5EF4-FFF2-40B4-BE49-F238E27FC236}">
                    <a16:creationId xmlns:a16="http://schemas.microsoft.com/office/drawing/2014/main" id="{47702F9D-B1ED-44C8-ADC3-FC782F872C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0799" y="5562604"/>
                <a:ext cx="7904334" cy="3189206"/>
              </a:xfrm>
              <a:prstGeom prst="rect">
                <a:avLst/>
              </a:prstGeom>
              <a:blipFill>
                <a:blip r:embed="rId4"/>
                <a:stretch>
                  <a:fillRect l="-3470" t="-40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9">
            <a:extLst>
              <a:ext uri="{FF2B5EF4-FFF2-40B4-BE49-F238E27FC236}">
                <a16:creationId xmlns:a16="http://schemas.microsoft.com/office/drawing/2014/main" id="{44A7D106-A88E-4D3E-8F34-3C54E96B5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15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;	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12">
                <a:extLst>
                  <a:ext uri="{FF2B5EF4-FFF2-40B4-BE49-F238E27FC236}">
                    <a16:creationId xmlns:a16="http://schemas.microsoft.com/office/drawing/2014/main" id="{8524564D-A5CD-4856-AB98-7F1AB20ED8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30432" y="10820400"/>
                <a:ext cx="14782800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kumimoji="0" lang="en-US" altLang="en-US" sz="4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endParaRPr kumimoji="0" lang="en-US" altLang="en-US" sz="4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12">
                <a:extLst>
                  <a:ext uri="{FF2B5EF4-FFF2-40B4-BE49-F238E27FC236}">
                    <a16:creationId xmlns:a16="http://schemas.microsoft.com/office/drawing/2014/main" id="{8524564D-A5CD-4856-AB98-7F1AB20ED8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30432" y="10820400"/>
                <a:ext cx="14782800" cy="1569660"/>
              </a:xfrm>
              <a:prstGeom prst="rect">
                <a:avLst/>
              </a:prstGeom>
              <a:blipFill>
                <a:blip r:embed="rId5"/>
                <a:stretch>
                  <a:fillRect l="-1856" t="-85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13">
            <a:extLst>
              <a:ext uri="{FF2B5EF4-FFF2-40B4-BE49-F238E27FC236}">
                <a16:creationId xmlns:a16="http://schemas.microsoft.com/office/drawing/2014/main" id="{B7181A16-B5A6-4CF8-8DD0-C24DDA2C0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  <p:bldP spid="18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762000" y="1905000"/>
            <a:ext cx="2316480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bậc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ẩn</a:t>
            </a:r>
            <a:endParaRPr lang="en-US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752475" y="3101572"/>
            <a:ext cx="6434710" cy="10233427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b="1" i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1.15</a:t>
            </a:r>
          </a:p>
          <a:p>
            <a:endParaRPr lang="en-US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83749" y="3101573"/>
                <a:ext cx="16174867" cy="1023342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r>
                  <a:rPr lang="en-US" b="1" dirty="0"/>
                  <a:t>:</a:t>
                </a:r>
              </a:p>
              <a:p>
                <a:endParaRPr lang="en-US" sz="2000" b="1" dirty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𝟐𝟑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𝟏𝟗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𝟑𝟕</m:t>
                            </m:r>
                          </m:e>
                        </m:eqArr>
                      </m:e>
                    </m:d>
                  </m:oMath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𝟐𝟑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𝟓𝟓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𝟕𝟗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𝟕𝟗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𝟓𝟓</m:t>
                                </m:r>
                              </m:den>
                            </m:f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𝟏𝟕𝟖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𝟏𝟔𝟓</m:t>
                                </m:r>
                              </m:den>
                            </m:f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𝟑𝟐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𝟑𝟑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b="1" dirty="0"/>
                  <a:t> </a:t>
                </a:r>
              </a:p>
              <a:p>
                <a:endParaRPr lang="en-US" b="1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749" y="3101573"/>
                <a:ext cx="16174867" cy="10233427"/>
              </a:xfrm>
              <a:prstGeom prst="rect">
                <a:avLst/>
              </a:prstGeom>
              <a:blipFill>
                <a:blip r:embed="rId3"/>
                <a:stretch>
                  <a:fillRect l="-1657" t="-196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8">
                <a:extLst>
                  <a:ext uri="{FF2B5EF4-FFF2-40B4-BE49-F238E27FC236}">
                    <a16:creationId xmlns:a16="http://schemas.microsoft.com/office/drawing/2014/main" id="{47702F9D-B1ED-44C8-ADC3-FC782F872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0594" y="5059872"/>
                <a:ext cx="6345068" cy="46665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800" b="1" i="0" u="none" strike="noStrike" cap="none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endParaRPr kumimoji="0" lang="en-US" altLang="en-US" sz="4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8" name="Rectangle 8">
                <a:extLst>
                  <a:ext uri="{FF2B5EF4-FFF2-40B4-BE49-F238E27FC236}">
                    <a16:creationId xmlns:a16="http://schemas.microsoft.com/office/drawing/2014/main" id="{47702F9D-B1ED-44C8-ADC3-FC782F872C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0594" y="5059872"/>
                <a:ext cx="6345068" cy="4666534"/>
              </a:xfrm>
              <a:prstGeom prst="rect">
                <a:avLst/>
              </a:prstGeom>
              <a:blipFill>
                <a:blip r:embed="rId4"/>
                <a:stretch>
                  <a:fillRect l="-4419" t="-248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9">
            <a:extLst>
              <a:ext uri="{FF2B5EF4-FFF2-40B4-BE49-F238E27FC236}">
                <a16:creationId xmlns:a16="http://schemas.microsoft.com/office/drawing/2014/main" id="{44A7D106-A88E-4D3E-8F34-3C54E96B5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15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;	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12">
                <a:extLst>
                  <a:ext uri="{FF2B5EF4-FFF2-40B4-BE49-F238E27FC236}">
                    <a16:creationId xmlns:a16="http://schemas.microsoft.com/office/drawing/2014/main" id="{8524564D-A5CD-4856-AB98-7F1AB20ED8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34044" y="10751985"/>
                <a:ext cx="15813686" cy="25830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5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kumimoji="0" lang="en-US" altLang="en-US" sz="5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5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kumimoji="0" lang="en-US" altLang="en-US" sz="5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5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kumimoji="0" lang="en-US" altLang="en-US" sz="5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5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altLang="en-US" sz="5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5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altLang="en-US" sz="5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5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kumimoji="0" lang="en-US" altLang="en-US" sz="5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5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altLang="en-US" sz="54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𝟕𝟗</m:t>
                              </m:r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𝟓𝟓</m:t>
                              </m:r>
                            </m:den>
                          </m:f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;−</m:t>
                          </m:r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𝟏𝟕𝟖</m:t>
                              </m:r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𝟏𝟔𝟓</m:t>
                              </m:r>
                            </m:den>
                          </m:f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𝟑𝟐</m:t>
                              </m:r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altLang="en-US" sz="7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12">
                <a:extLst>
                  <a:ext uri="{FF2B5EF4-FFF2-40B4-BE49-F238E27FC236}">
                    <a16:creationId xmlns:a16="http://schemas.microsoft.com/office/drawing/2014/main" id="{8524564D-A5CD-4856-AB98-7F1AB20ED8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34044" y="10751985"/>
                <a:ext cx="15813686" cy="2583015"/>
              </a:xfrm>
              <a:prstGeom prst="rect">
                <a:avLst/>
              </a:prstGeom>
              <a:blipFill>
                <a:blip r:embed="rId5"/>
                <a:stretch>
                  <a:fillRect l="-2082" t="-61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13">
            <a:extLst>
              <a:ext uri="{FF2B5EF4-FFF2-40B4-BE49-F238E27FC236}">
                <a16:creationId xmlns:a16="http://schemas.microsoft.com/office/drawing/2014/main" id="{B7181A16-B5A6-4CF8-8DD0-C24DDA2C0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251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762000" y="1905000"/>
            <a:ext cx="2316480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bậc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ẩn</a:t>
            </a:r>
            <a:endParaRPr lang="en-US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733426" y="3235979"/>
            <a:ext cx="7162800" cy="9902824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b="1" i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1.15</a:t>
            </a:r>
          </a:p>
          <a:p>
            <a:endParaRPr lang="en-US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29600" y="3229884"/>
                <a:ext cx="15557161" cy="9902824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r>
                  <a:rPr lang="en-US" b="1" dirty="0"/>
                  <a:t>:</a:t>
                </a:r>
              </a:p>
              <a:p>
                <a:endParaRPr lang="en-US" sz="2000" b="1" dirty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𝟏𝟕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𝟐𝟓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𝟐𝟓</m:t>
                            </m:r>
                          </m:e>
                        </m:eqArr>
                      </m:e>
                    </m:d>
                  </m:oMath>
                </a14:m>
                <a:endParaRPr lang="en-US" b="1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den>
                            </m:f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𝟏𝟖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𝟒𝟐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</m:d>
                  </m:oMath>
                </a14:m>
                <a:r>
                  <a:rPr lang="en-US" b="1" dirty="0"/>
                  <a:t>.</a:t>
                </a: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3229884"/>
                <a:ext cx="15557161" cy="9902824"/>
              </a:xfrm>
              <a:prstGeom prst="rect">
                <a:avLst/>
              </a:prstGeom>
              <a:blipFill>
                <a:blip r:embed="rId3"/>
                <a:stretch>
                  <a:fillRect l="-1723" t="-203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8">
                <a:extLst>
                  <a:ext uri="{FF2B5EF4-FFF2-40B4-BE49-F238E27FC236}">
                    <a16:creationId xmlns:a16="http://schemas.microsoft.com/office/drawing/2014/main" id="{47702F9D-B1ED-44C8-ADC3-FC782F872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4960003"/>
                <a:ext cx="6829426" cy="31892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 </a:t>
                </a:r>
                <a:r>
                  <a:rPr lang="en-US" alt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alt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alt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alt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𝟏𝟕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eqArr>
                      </m:e>
                    </m:d>
                  </m:oMath>
                </a14:m>
                <a:endParaRPr kumimoji="0" lang="en-US" altLang="en-US" sz="4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Rectangle 8">
                <a:extLst>
                  <a:ext uri="{FF2B5EF4-FFF2-40B4-BE49-F238E27FC236}">
                    <a16:creationId xmlns:a16="http://schemas.microsoft.com/office/drawing/2014/main" id="{47702F9D-B1ED-44C8-ADC3-FC782F872C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4960003"/>
                <a:ext cx="6829426" cy="3189206"/>
              </a:xfrm>
              <a:prstGeom prst="rect">
                <a:avLst/>
              </a:prstGeom>
              <a:blipFill>
                <a:blip r:embed="rId4"/>
                <a:stretch>
                  <a:fillRect l="-4018" t="-4015" r="-52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9">
            <a:extLst>
              <a:ext uri="{FF2B5EF4-FFF2-40B4-BE49-F238E27FC236}">
                <a16:creationId xmlns:a16="http://schemas.microsoft.com/office/drawing/2014/main" id="{44A7D106-A88E-4D3E-8F34-3C54E96B5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15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;	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12">
                <a:extLst>
                  <a:ext uri="{FF2B5EF4-FFF2-40B4-BE49-F238E27FC236}">
                    <a16:creationId xmlns:a16="http://schemas.microsoft.com/office/drawing/2014/main" id="{8524564D-A5CD-4856-AB98-7F1AB20ED8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2000" y="10549693"/>
                <a:ext cx="15268574" cy="24906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alt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sSub>
                                <m:sSub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den>
                          </m:f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sSub>
                                <m:sSub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𝟏𝟖</m:t>
                              </m:r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𝟒𝟐</m:t>
                              </m:r>
                            </m:den>
                          </m:f>
                        </m:e>
                      </m:d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</m:d>
                    </m:oMath>
                  </m:oMathPara>
                </a14:m>
                <a:endParaRPr kumimoji="0" lang="en-US" altLang="en-US" sz="4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4" name="Rectangle 12">
                <a:extLst>
                  <a:ext uri="{FF2B5EF4-FFF2-40B4-BE49-F238E27FC236}">
                    <a16:creationId xmlns:a16="http://schemas.microsoft.com/office/drawing/2014/main" id="{8524564D-A5CD-4856-AB98-7F1AB20ED8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0" y="10549693"/>
                <a:ext cx="15268574" cy="2490682"/>
              </a:xfrm>
              <a:prstGeom prst="rect">
                <a:avLst/>
              </a:prstGeom>
              <a:blipFill>
                <a:blip r:embed="rId5"/>
                <a:stretch>
                  <a:fillRect l="-1796" t="-51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13">
            <a:extLst>
              <a:ext uri="{FF2B5EF4-FFF2-40B4-BE49-F238E27FC236}">
                <a16:creationId xmlns:a16="http://schemas.microsoft.com/office/drawing/2014/main" id="{B7181A16-B5A6-4CF8-8DD0-C24DDA2C0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619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762000" y="1905000"/>
            <a:ext cx="2316480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bậc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ẩn</a:t>
            </a:r>
            <a:endParaRPr lang="en-US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761999" y="3208616"/>
            <a:ext cx="8001002" cy="982158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b="1" i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1.15</a:t>
            </a:r>
          </a:p>
          <a:p>
            <a:endParaRPr lang="en-US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43999" y="3208616"/>
                <a:ext cx="14782797" cy="9821584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b="1" dirty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endParaRPr lang="en-US" b="1" i="1" dirty="0"/>
              </a:p>
              <a:p>
                <a:endParaRPr lang="en-US" sz="2000" b="1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𝟔𝟏</m:t>
                              </m:r>
                            </m: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𝟒𝟖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𝟓𝟎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i="1" dirty="0"/>
              </a:p>
              <a:p>
                <a:pPr marL="0" indent="0">
                  <a:buNone/>
                </a:pPr>
                <a:endParaRPr lang="en-US" sz="2000" b="1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𝟔𝟏</m:t>
                              </m:r>
                            </m: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𝟏𝟑𝟑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9" y="3208616"/>
                <a:ext cx="14782797" cy="9821584"/>
              </a:xfrm>
              <a:prstGeom prst="rect">
                <a:avLst/>
              </a:prstGeom>
              <a:blipFill>
                <a:blip r:embed="rId3"/>
                <a:stretch>
                  <a:fillRect l="-1813" t="-204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8">
                <a:extLst>
                  <a:ext uri="{FF2B5EF4-FFF2-40B4-BE49-F238E27FC236}">
                    <a16:creationId xmlns:a16="http://schemas.microsoft.com/office/drawing/2014/main" id="{47702F9D-B1ED-44C8-ADC3-FC782F872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2500" y="5263397"/>
                <a:ext cx="7620000" cy="31892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kumimoji="0" lang="en-US" altLang="en-US" sz="4800" b="1" i="0" u="none" strike="noStrike" cap="none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endParaRPr kumimoji="0" lang="en-US" altLang="en-US" sz="4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8">
                <a:extLst>
                  <a:ext uri="{FF2B5EF4-FFF2-40B4-BE49-F238E27FC236}">
                    <a16:creationId xmlns:a16="http://schemas.microsoft.com/office/drawing/2014/main" id="{47702F9D-B1ED-44C8-ADC3-FC782F872C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2500" y="5263397"/>
                <a:ext cx="7620000" cy="3189206"/>
              </a:xfrm>
              <a:prstGeom prst="rect">
                <a:avLst/>
              </a:prstGeom>
              <a:blipFill>
                <a:blip r:embed="rId4"/>
                <a:stretch>
                  <a:fillRect l="-3600" t="-38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9">
            <a:extLst>
              <a:ext uri="{FF2B5EF4-FFF2-40B4-BE49-F238E27FC236}">
                <a16:creationId xmlns:a16="http://schemas.microsoft.com/office/drawing/2014/main" id="{44A7D106-A88E-4D3E-8F34-3C54E96B5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15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;	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8524564D-A5CD-4856-AB98-7F1AB20ED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7684" y="11990096"/>
            <a:ext cx="12335428" cy="81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vô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B7181A16-B5A6-4CF8-8DD0-C24DDA2C0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655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724678" y="1923661"/>
            <a:ext cx="2316480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bậc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ẩn</a:t>
            </a:r>
            <a:endParaRPr lang="en-US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706268" y="3173937"/>
            <a:ext cx="23164799" cy="2845864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b="1" i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1.16</a:t>
            </a:r>
          </a:p>
          <a:p>
            <a:endParaRPr lang="en-US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4400" y="6327235"/>
                <a:ext cx="22971968" cy="713159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/>
                      <m:t>Ta</m:t>
                    </m:r>
                    <m:r>
                      <m:rPr>
                        <m:nor/>
                      </m:rPr>
                      <a:rPr lang="en-US" b="1"/>
                      <m:t> </m:t>
                    </m:r>
                    <m:r>
                      <m:rPr>
                        <m:nor/>
                      </m:rPr>
                      <a:rPr lang="en-US" b="1"/>
                      <m:t>c</m:t>
                    </m:r>
                    <m:r>
                      <m:rPr>
                        <m:nor/>
                      </m:rPr>
                      <a:rPr lang="en-US" b="1"/>
                      <m:t>ó:</m:t>
                    </m:r>
                  </m:oMath>
                </a14:m>
                <a:endParaRPr lang="en-US" b="1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d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d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d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m:rPr>
                        <m:nor/>
                      </m:rPr>
                      <a:rPr lang="en-US" b="1"/>
                      <m:t>.</m:t>
                    </m:r>
                  </m:oMath>
                </a14:m>
                <a:endParaRPr lang="en-US" b="1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/>
                      <m:t>V</m:t>
                    </m:r>
                    <m:r>
                      <m:rPr>
                        <m:nor/>
                      </m:rPr>
                      <a:rPr lang="en-US" b="1"/>
                      <m:t>ì 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m:rPr>
                        <m:nor/>
                      </m:rPr>
                      <a:rPr lang="en-US" b="1"/>
                      <m:t> </m:t>
                    </m:r>
                    <m:r>
                      <m:rPr>
                        <m:nor/>
                      </m:rPr>
                      <a:rPr lang="en-US" b="1"/>
                      <m:t>n</m:t>
                    </m:r>
                    <m:r>
                      <m:rPr>
                        <m:nor/>
                      </m:rPr>
                      <a:rPr lang="en-US" b="1"/>
                      <m:t>ê</m:t>
                    </m:r>
                    <m:r>
                      <m:rPr>
                        <m:nor/>
                      </m:rPr>
                      <a:rPr lang="en-US" b="1"/>
                      <m:t>n</m:t>
                    </m:r>
                    <m:r>
                      <m:rPr>
                        <m:nor/>
                      </m:rPr>
                      <a:rPr lang="en-US" b="1"/>
                      <m:t> </m:t>
                    </m:r>
                    <m:r>
                      <m:rPr>
                        <m:nor/>
                      </m:rPr>
                      <a:rPr lang="en-US" b="1"/>
                      <m:t>ta</m:t>
                    </m:r>
                    <m:r>
                      <m:rPr>
                        <m:nor/>
                      </m:rPr>
                      <a:rPr lang="en-US" b="1"/>
                      <m:t> </m:t>
                    </m:r>
                    <m:r>
                      <m:rPr>
                        <m:nor/>
                      </m:rPr>
                      <a:rPr lang="en-US" b="1"/>
                      <m:t>suy</m:t>
                    </m:r>
                    <m:r>
                      <m:rPr>
                        <m:nor/>
                      </m:rPr>
                      <a:rPr lang="en-US" b="1"/>
                      <m:t> </m:t>
                    </m:r>
                    <m:r>
                      <m:rPr>
                        <m:nor/>
                      </m:rPr>
                      <a:rPr lang="en-US" b="1"/>
                      <m:t>ra</m:t>
                    </m:r>
                    <m:r>
                      <m:rPr>
                        <m:nor/>
                      </m:rPr>
                      <a:rPr lang="en-US" b="1"/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  <m:r>
                      <m:rPr>
                        <m:nor/>
                      </m:rPr>
                      <a:rPr lang="en-US" b="1"/>
                      <m:t>.</m:t>
                    </m:r>
                  </m:oMath>
                </a14:m>
                <a:endParaRPr lang="en-US" b="1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/>
                      <m:t>V</m:t>
                    </m:r>
                    <m:r>
                      <m:rPr>
                        <m:nor/>
                      </m:rPr>
                      <a:rPr lang="en-US" b="1"/>
                      <m:t>ậ</m:t>
                    </m:r>
                    <m:r>
                      <m:rPr>
                        <m:nor/>
                      </m:rPr>
                      <a:rPr lang="en-US" b="1"/>
                      <m:t>y</m:t>
                    </m:r>
                    <m:r>
                      <m:rPr>
                        <m:nor/>
                      </m:rPr>
                      <a:rPr lang="en-US" b="1"/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m:rPr>
                        <m:nor/>
                      </m:rPr>
                      <a:rPr lang="en-US" b="1"/>
                      <m:t> </m:t>
                    </m:r>
                    <m:r>
                      <m:rPr>
                        <m:nor/>
                      </m:rPr>
                      <a:rPr lang="en-US" b="1"/>
                      <m:t>v</m:t>
                    </m:r>
                    <m:r>
                      <m:rPr>
                        <m:nor/>
                      </m:rPr>
                      <a:rPr lang="en-US" b="1"/>
                      <m:t>à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m:rPr>
                        <m:nor/>
                      </m:rPr>
                      <a:rPr lang="en-US" b="1"/>
                      <m:t>.</m:t>
                    </m:r>
                  </m:oMath>
                </a14:m>
                <a:endParaRPr lang="en-US" b="1" dirty="0"/>
              </a:p>
              <a:p>
                <a:endParaRPr lang="en-US" b="1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327235"/>
                <a:ext cx="22971968" cy="7131590"/>
              </a:xfrm>
              <a:prstGeom prst="rect">
                <a:avLst/>
              </a:prstGeom>
              <a:blipFill>
                <a:blip r:embed="rId3"/>
                <a:stretch>
                  <a:fillRect l="-1167" t="-281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8">
                <a:extLst>
                  <a:ext uri="{FF2B5EF4-FFF2-40B4-BE49-F238E27FC236}">
                    <a16:creationId xmlns:a16="http://schemas.microsoft.com/office/drawing/2014/main" id="{47702F9D-B1ED-44C8-ADC3-FC782F872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8800" y="3481371"/>
                <a:ext cx="18745200" cy="2230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𝑩𝒙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kumimoji="0" lang="en-US" altLang="en-US" sz="4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8">
                <a:extLst>
                  <a:ext uri="{FF2B5EF4-FFF2-40B4-BE49-F238E27FC236}">
                    <a16:creationId xmlns:a16="http://schemas.microsoft.com/office/drawing/2014/main" id="{47702F9D-B1ED-44C8-ADC3-FC782F872C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38800" y="3481371"/>
                <a:ext cx="18745200" cy="2230995"/>
              </a:xfrm>
              <a:prstGeom prst="rect">
                <a:avLst/>
              </a:prstGeom>
              <a:blipFill>
                <a:blip r:embed="rId4"/>
                <a:stretch>
                  <a:fillRect l="-1463" t="-60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9">
            <a:extLst>
              <a:ext uri="{FF2B5EF4-FFF2-40B4-BE49-F238E27FC236}">
                <a16:creationId xmlns:a16="http://schemas.microsoft.com/office/drawing/2014/main" id="{44A7D106-A88E-4D3E-8F34-3C54E96B5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15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;	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B7181A16-B5A6-4CF8-8DD0-C24DDA2C0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194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265922" y="1905000"/>
            <a:ext cx="2385060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vi-VN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 dụng của hệ phương trình bậc nhất ba ẩn</a:t>
            </a:r>
            <a:r>
              <a:rPr lang="en-US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spc="-150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spc="-150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spc="-150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b="1" spc="-150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265922" y="2941748"/>
            <a:ext cx="23850600" cy="422105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b="1" i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1.17</a:t>
            </a:r>
          </a:p>
          <a:p>
            <a:endParaRPr lang="en-US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5922" y="7646663"/>
                <a:ext cx="23850600" cy="561213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b="1" dirty="0"/>
              </a:p>
              <a:p>
                <a:pPr marL="914400" indent="-914400">
                  <a:buAutoNum type="alphaLcParenR"/>
                </a:pPr>
                <a:r>
                  <a:rPr lang="en-US" b="1" dirty="0" err="1"/>
                  <a:t>Parabol</a:t>
                </a:r>
                <a:r>
                  <a:rPr lang="en-US" b="1" dirty="0"/>
                  <a:t> </a:t>
                </a:r>
                <a:r>
                  <a:rPr lang="en-US" b="1" dirty="0" err="1"/>
                  <a:t>đi</a:t>
                </a:r>
                <a:r>
                  <a:rPr lang="en-US" b="1" dirty="0"/>
                  <a:t> qua </a:t>
                </a:r>
                <a:r>
                  <a:rPr lang="en-US" b="1" dirty="0" err="1"/>
                  <a:t>ba</a:t>
                </a:r>
                <a:r>
                  <a:rPr lang="en-US" b="1" dirty="0"/>
                  <a:t> </a:t>
                </a:r>
                <a:r>
                  <a:rPr lang="en-US" b="1" dirty="0" err="1"/>
                  <a:t>điểm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nên</a:t>
                </a:r>
                <a:r>
                  <a:rPr lang="en-US" b="1" dirty="0"/>
                  <a:t> ta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:r>
                  <a:rPr lang="en-US" b="1" dirty="0" err="1"/>
                  <a:t>hệ</a:t>
                </a:r>
                <a:r>
                  <a:rPr lang="en-US" b="1" dirty="0"/>
                  <a:t>: 	</a:t>
                </a:r>
              </a:p>
              <a:p>
                <a:pPr marL="0" indent="0">
                  <a:buNone/>
                </a:pPr>
                <a:r>
                  <a:rPr lang="en-US" b="1" dirty="0"/>
                  <a:t>				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𝟏𝟔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/>
                  <a:t>.</a:t>
                </a:r>
              </a:p>
              <a:p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r>
                  <a:rPr lang="en-US" b="1" dirty="0" err="1"/>
                  <a:t>hệ</a:t>
                </a:r>
                <a:r>
                  <a:rPr lang="en-US" b="1" dirty="0"/>
                  <a:t> </a:t>
                </a:r>
                <a:r>
                  <a:rPr lang="en-US" b="1" dirty="0" err="1"/>
                  <a:t>trên</a:t>
                </a:r>
                <a:r>
                  <a:rPr lang="en-US" b="1" dirty="0"/>
                  <a:t> ta </a:t>
                </a:r>
                <a:r>
                  <a:rPr lang="en-US" b="1" dirty="0" err="1"/>
                  <a:t>được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endParaRPr lang="en-US" b="1" dirty="0"/>
              </a:p>
              <a:p>
                <a:endParaRPr lang="en-US" b="1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22" y="7646663"/>
                <a:ext cx="23850600" cy="5612137"/>
              </a:xfrm>
              <a:prstGeom prst="rect">
                <a:avLst/>
              </a:prstGeom>
              <a:blipFill>
                <a:blip r:embed="rId3"/>
                <a:stretch>
                  <a:fillRect l="-1175" t="-357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8">
                <a:extLst>
                  <a:ext uri="{FF2B5EF4-FFF2-40B4-BE49-F238E27FC236}">
                    <a16:creationId xmlns:a16="http://schemas.microsoft.com/office/drawing/2014/main" id="{47702F9D-B1ED-44C8-ADC3-FC782F872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009" y="3525374"/>
                <a:ext cx="23763513" cy="33994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4800" b="1" dirty="0"/>
                  <a:t>Tìm </a:t>
                </a:r>
                <a:r>
                  <a:rPr lang="en-US" sz="4800" b="1" dirty="0" err="1"/>
                  <a:t>parabol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4800" b="1" dirty="0"/>
                  <a:t> </a:t>
                </a:r>
                <a:r>
                  <a:rPr lang="en-US" sz="4800" b="1" dirty="0" err="1"/>
                  <a:t>trong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mỗi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trường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hợp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sau</a:t>
                </a:r>
                <a:r>
                  <a:rPr lang="en-US" sz="4800" b="1" dirty="0"/>
                  <a:t>:</a:t>
                </a:r>
              </a:p>
              <a:p>
                <a:r>
                  <a:rPr lang="en-US" sz="4800" b="1" dirty="0"/>
                  <a:t>a) </a:t>
                </a:r>
                <a:r>
                  <a:rPr lang="en-US" sz="4800" b="1" dirty="0" err="1"/>
                  <a:t>Parabol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đi</a:t>
                </a:r>
                <a:r>
                  <a:rPr lang="en-US" sz="4800" b="1" dirty="0"/>
                  <a:t> qua </a:t>
                </a:r>
                <a:r>
                  <a:rPr lang="en-US" sz="4800" b="1" dirty="0" err="1"/>
                  <a:t>ba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điểm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 dirty="0"/>
                  <a:t> </a:t>
                </a:r>
                <a:r>
                  <a:rPr lang="en-US" sz="4800" b="1" dirty="0" err="1"/>
                  <a:t>và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d>
                  </m:oMath>
                </a14:m>
                <a:r>
                  <a:rPr lang="en-US" sz="4800" b="1" dirty="0"/>
                  <a:t>.</a:t>
                </a:r>
              </a:p>
              <a:p>
                <a:r>
                  <a:rPr lang="en-US" sz="4800" b="1" dirty="0"/>
                  <a:t>b) </a:t>
                </a:r>
                <a:r>
                  <a:rPr lang="en-US" sz="4800" b="1" dirty="0" err="1"/>
                  <a:t>Parabol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nhận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đường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thẳng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/>
                  <a:t>  làm </a:t>
                </a:r>
                <a:r>
                  <a:rPr lang="en-US" sz="4800" b="1" dirty="0" err="1"/>
                  <a:t>trục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đối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xứng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và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đi</a:t>
                </a:r>
                <a:r>
                  <a:rPr lang="en-US" sz="4800" b="1" dirty="0"/>
                  <a:t> qua </a:t>
                </a:r>
                <a:r>
                  <a:rPr lang="en-US" sz="4800" b="1" dirty="0" err="1"/>
                  <a:t>hai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điểm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/>
                  <a:t>và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800" b="1" dirty="0"/>
                  <a:t>.</a:t>
                </a:r>
                <a:endParaRPr kumimoji="0" lang="en-US" altLang="en-US" sz="239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8">
                <a:extLst>
                  <a:ext uri="{FF2B5EF4-FFF2-40B4-BE49-F238E27FC236}">
                    <a16:creationId xmlns:a16="http://schemas.microsoft.com/office/drawing/2014/main" id="{47702F9D-B1ED-44C8-ADC3-FC782F872C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009" y="3525374"/>
                <a:ext cx="23763513" cy="3399457"/>
              </a:xfrm>
              <a:prstGeom prst="rect">
                <a:avLst/>
              </a:prstGeom>
              <a:blipFill>
                <a:blip r:embed="rId4"/>
                <a:stretch>
                  <a:fillRect l="-1180" t="-2867" b="-93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9">
            <a:extLst>
              <a:ext uri="{FF2B5EF4-FFF2-40B4-BE49-F238E27FC236}">
                <a16:creationId xmlns:a16="http://schemas.microsoft.com/office/drawing/2014/main" id="{44A7D106-A88E-4D3E-8F34-3C54E96B5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15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;	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B7181A16-B5A6-4CF8-8DD0-C24DDA2C0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278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265922" y="1905000"/>
            <a:ext cx="2385060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vi-VN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 dụng của hệ phương trình bậc nhất ba ẩn</a:t>
            </a:r>
            <a:r>
              <a:rPr lang="en-US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spc="-150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spc="-150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spc="-150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b="1" spc="-150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265922" y="2941748"/>
            <a:ext cx="23850600" cy="422105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b="1" i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1.17</a:t>
            </a:r>
          </a:p>
          <a:p>
            <a:endParaRPr lang="en-US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5922" y="7315200"/>
                <a:ext cx="23850600" cy="614362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b) </a:t>
                </a:r>
                <a:r>
                  <a:rPr lang="en-US" b="1" dirty="0" err="1"/>
                  <a:t>Parabol</a:t>
                </a:r>
                <a:r>
                  <a:rPr lang="en-US" b="1" dirty="0"/>
                  <a:t> </a:t>
                </a:r>
                <a:r>
                  <a:rPr lang="en-US" b="1" dirty="0" err="1"/>
                  <a:t>nhận</a:t>
                </a:r>
                <a:r>
                  <a:rPr lang="en-US" b="1" dirty="0"/>
                  <a:t> </a:t>
                </a:r>
                <a:r>
                  <a:rPr lang="en-US" b="1" dirty="0" err="1"/>
                  <a:t>đường</a:t>
                </a:r>
                <a:r>
                  <a:rPr lang="en-US" b="1" dirty="0"/>
                  <a:t> </a:t>
                </a:r>
                <a:r>
                  <a:rPr lang="en-US" b="1" dirty="0" err="1"/>
                  <a:t>thẳng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làm</a:t>
                </a:r>
                <a:r>
                  <a:rPr lang="en-US" b="1" dirty="0"/>
                  <a:t> </a:t>
                </a:r>
                <a:r>
                  <a:rPr lang="en-US" b="1" dirty="0" err="1"/>
                  <a:t>trục</a:t>
                </a:r>
                <a:r>
                  <a:rPr lang="en-US" b="1" dirty="0"/>
                  <a:t> </a:t>
                </a:r>
                <a:r>
                  <a:rPr lang="en-US" b="1" dirty="0" err="1"/>
                  <a:t>đối</a:t>
                </a:r>
                <a:r>
                  <a:rPr lang="en-US" b="1" dirty="0"/>
                  <a:t> </a:t>
                </a:r>
                <a:r>
                  <a:rPr lang="en-US" b="1" dirty="0" err="1"/>
                  <a:t>xứng</a:t>
                </a:r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:r>
                  <a:rPr lang="en-US" b="1" dirty="0" err="1"/>
                  <a:t>đi</a:t>
                </a:r>
                <a:r>
                  <a:rPr lang="en-US" b="1" dirty="0"/>
                  <a:t> qua </a:t>
                </a:r>
                <a:r>
                  <a:rPr lang="en-US" b="1" dirty="0" err="1"/>
                  <a:t>hai</a:t>
                </a:r>
                <a:r>
                  <a:rPr lang="en-US" b="1" dirty="0"/>
                  <a:t> </a:t>
                </a:r>
                <a:r>
                  <a:rPr lang="en-US" b="1" dirty="0" err="1"/>
                  <a:t>điểm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nên</a:t>
                </a:r>
                <a:r>
                  <a:rPr lang="en-US" b="1" dirty="0"/>
                  <a:t> ta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:r>
                  <a:rPr lang="en-US" b="1" dirty="0" err="1"/>
                  <a:t>hệ</a:t>
                </a:r>
                <a:r>
                  <a:rPr lang="en-US" b="1" dirty="0"/>
                  <a:t>:</a:t>
                </a:r>
              </a:p>
              <a:p>
                <a:pPr marL="0" indent="0">
                  <a:buNone/>
                </a:pPr>
                <a:r>
                  <a:rPr lang="en-US" b="1" dirty="0"/>
                  <a:t>	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den>
                            </m:f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𝟐𝟓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𝟐𝟓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/>
                  <a:t>.</a:t>
                </a:r>
              </a:p>
              <a:p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r>
                  <a:rPr lang="en-US" b="1" dirty="0" err="1"/>
                  <a:t>hệ</a:t>
                </a:r>
                <a:r>
                  <a:rPr lang="en-US" b="1" dirty="0"/>
                  <a:t> </a:t>
                </a:r>
                <a:r>
                  <a:rPr lang="en-US" b="1" dirty="0" err="1"/>
                  <a:t>trên</a:t>
                </a:r>
                <a:r>
                  <a:rPr lang="en-US" b="1" dirty="0"/>
                  <a:t> ta </a:t>
                </a:r>
                <a:r>
                  <a:rPr lang="en-US" b="1" dirty="0" err="1"/>
                  <a:t>được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endParaRPr lang="en-US" b="1" dirty="0"/>
              </a:p>
              <a:p>
                <a:endParaRPr lang="en-US" b="1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22" y="7315200"/>
                <a:ext cx="23850600" cy="6143625"/>
              </a:xfrm>
              <a:prstGeom prst="rect">
                <a:avLst/>
              </a:prstGeom>
              <a:blipFill>
                <a:blip r:embed="rId3"/>
                <a:stretch>
                  <a:fillRect l="-1150" t="-3267" b="-653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8">
                <a:extLst>
                  <a:ext uri="{FF2B5EF4-FFF2-40B4-BE49-F238E27FC236}">
                    <a16:creationId xmlns:a16="http://schemas.microsoft.com/office/drawing/2014/main" id="{47702F9D-B1ED-44C8-ADC3-FC782F872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009" y="3525374"/>
                <a:ext cx="23763513" cy="33994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4800" b="1" dirty="0"/>
                  <a:t>Tìm </a:t>
                </a:r>
                <a:r>
                  <a:rPr lang="en-US" sz="4800" b="1" dirty="0" err="1"/>
                  <a:t>parabol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4800" b="1" dirty="0"/>
                  <a:t> </a:t>
                </a:r>
                <a:r>
                  <a:rPr lang="en-US" sz="4800" b="1" dirty="0" err="1"/>
                  <a:t>trong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mỗi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trường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hợp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sau</a:t>
                </a:r>
                <a:r>
                  <a:rPr lang="en-US" sz="4800" b="1" dirty="0"/>
                  <a:t>:</a:t>
                </a:r>
              </a:p>
              <a:p>
                <a:r>
                  <a:rPr lang="en-US" sz="4800" b="1" dirty="0"/>
                  <a:t>a) </a:t>
                </a:r>
                <a:r>
                  <a:rPr lang="en-US" sz="4800" b="1" dirty="0" err="1"/>
                  <a:t>Parabol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đi</a:t>
                </a:r>
                <a:r>
                  <a:rPr lang="en-US" sz="4800" b="1" dirty="0"/>
                  <a:t> qua </a:t>
                </a:r>
                <a:r>
                  <a:rPr lang="en-US" sz="4800" b="1" dirty="0" err="1"/>
                  <a:t>ba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điểm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 dirty="0"/>
                  <a:t> </a:t>
                </a:r>
                <a:r>
                  <a:rPr lang="en-US" sz="4800" b="1" dirty="0" err="1"/>
                  <a:t>và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d>
                  </m:oMath>
                </a14:m>
                <a:r>
                  <a:rPr lang="en-US" sz="4800" b="1" dirty="0"/>
                  <a:t>.</a:t>
                </a:r>
              </a:p>
              <a:p>
                <a:r>
                  <a:rPr lang="en-US" sz="4800" b="1" dirty="0"/>
                  <a:t>b) </a:t>
                </a:r>
                <a:r>
                  <a:rPr lang="en-US" sz="4800" b="1" dirty="0" err="1"/>
                  <a:t>Parabol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nhận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đường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thẳng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/>
                  <a:t>  làm </a:t>
                </a:r>
                <a:r>
                  <a:rPr lang="en-US" sz="4800" b="1" dirty="0" err="1"/>
                  <a:t>trục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đối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xứng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và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đi</a:t>
                </a:r>
                <a:r>
                  <a:rPr lang="en-US" sz="4800" b="1" dirty="0"/>
                  <a:t> qua </a:t>
                </a:r>
                <a:r>
                  <a:rPr lang="en-US" sz="4800" b="1" dirty="0" err="1"/>
                  <a:t>hai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điểm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/>
                  <a:t>và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800" b="1" dirty="0"/>
                  <a:t>.</a:t>
                </a:r>
                <a:endParaRPr kumimoji="0" lang="en-US" altLang="en-US" sz="239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8">
                <a:extLst>
                  <a:ext uri="{FF2B5EF4-FFF2-40B4-BE49-F238E27FC236}">
                    <a16:creationId xmlns:a16="http://schemas.microsoft.com/office/drawing/2014/main" id="{47702F9D-B1ED-44C8-ADC3-FC782F872C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009" y="3525374"/>
                <a:ext cx="23763513" cy="3399457"/>
              </a:xfrm>
              <a:prstGeom prst="rect">
                <a:avLst/>
              </a:prstGeom>
              <a:blipFill>
                <a:blip r:embed="rId4"/>
                <a:stretch>
                  <a:fillRect l="-1180" t="-2867" b="-93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9">
            <a:extLst>
              <a:ext uri="{FF2B5EF4-FFF2-40B4-BE49-F238E27FC236}">
                <a16:creationId xmlns:a16="http://schemas.microsoft.com/office/drawing/2014/main" id="{44A7D106-A88E-4D3E-8F34-3C54E96B5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15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;	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B7181A16-B5A6-4CF8-8DD0-C24DDA2C0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597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3363</TotalTime>
  <Words>2265</Words>
  <PresentationFormat>Custom</PresentationFormat>
  <Paragraphs>260</Paragraphs>
  <Slides>21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Tahoma</vt:lpstr>
      <vt:lpstr>Times New Roman</vt:lpstr>
      <vt:lpstr>Tomaho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2022-04-04T14:48:44Z</dcterms:modified>
</cp:coreProperties>
</file>