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71" r:id="rId6"/>
    <p:sldId id="261" r:id="rId7"/>
    <p:sldId id="272" r:id="rId8"/>
    <p:sldId id="274" r:id="rId9"/>
    <p:sldId id="260" r:id="rId10"/>
    <p:sldId id="273" r:id="rId11"/>
    <p:sldId id="275" r:id="rId12"/>
    <p:sldId id="276" r:id="rId13"/>
    <p:sldId id="268" r:id="rId14"/>
    <p:sldId id="270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04C3-387F-41C3-A327-AD9E7897A9D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7AEC5-5946-4EE9-91BC-96B1B0100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AEC5-5946-4EE9-91BC-96B1B0100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0.svg"/><Relationship Id="rId3" Type="http://schemas.openxmlformats.org/officeDocument/2006/relationships/image" Target="../media/image38.svg"/><Relationship Id="rId7" Type="http://schemas.openxmlformats.org/officeDocument/2006/relationships/image" Target="../media/image9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8.svg"/><Relationship Id="rId5" Type="http://schemas.openxmlformats.org/officeDocument/2006/relationships/image" Target="../media/image30.svg"/><Relationship Id="rId15" Type="http://schemas.openxmlformats.org/officeDocument/2006/relationships/image" Target="../media/image10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1.jfif"/><Relationship Id="rId3" Type="http://schemas.openxmlformats.org/officeDocument/2006/relationships/image" Target="../media/image38.svg"/><Relationship Id="rId7" Type="http://schemas.openxmlformats.org/officeDocument/2006/relationships/image" Target="../media/image2.pn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8.png"/><Relationship Id="rId10" Type="http://schemas.openxmlformats.org/officeDocument/2006/relationships/image" Target="../media/image43.sv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2.png"/><Relationship Id="rId3" Type="http://schemas.openxmlformats.org/officeDocument/2006/relationships/image" Target="../media/image38.svg"/><Relationship Id="rId7" Type="http://schemas.openxmlformats.org/officeDocument/2006/relationships/image" Target="../media/image2.pn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8.png"/><Relationship Id="rId10" Type="http://schemas.openxmlformats.org/officeDocument/2006/relationships/image" Target="../media/image43.sv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8.png"/><Relationship Id="rId5" Type="http://schemas.openxmlformats.org/officeDocument/2006/relationships/image" Target="../media/image33.png"/><Relationship Id="rId10" Type="http://schemas.openxmlformats.org/officeDocument/2006/relationships/image" Target="../media/image43.svg"/><Relationship Id="rId4" Type="http://schemas.openxmlformats.org/officeDocument/2006/relationships/image" Target="../media/image38.sv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89.svg"/><Relationship Id="rId10" Type="http://schemas.openxmlformats.org/officeDocument/2006/relationships/image" Target="../media/image94.sv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0.svg"/><Relationship Id="rId3" Type="http://schemas.openxmlformats.org/officeDocument/2006/relationships/image" Target="../media/image38.svg"/><Relationship Id="rId7" Type="http://schemas.openxmlformats.org/officeDocument/2006/relationships/image" Target="../media/image9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8.svg"/><Relationship Id="rId5" Type="http://schemas.openxmlformats.org/officeDocument/2006/relationships/image" Target="../media/image30.svg"/><Relationship Id="rId15" Type="http://schemas.openxmlformats.org/officeDocument/2006/relationships/image" Target="../media/image10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6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6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9.png"/><Relationship Id="rId3" Type="http://schemas.openxmlformats.org/officeDocument/2006/relationships/image" Target="../media/image38.svg"/><Relationship Id="rId7" Type="http://schemas.openxmlformats.org/officeDocument/2006/relationships/image" Target="../media/image2.pn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8.png"/><Relationship Id="rId10" Type="http://schemas.openxmlformats.org/officeDocument/2006/relationships/image" Target="../media/image43.sv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0.png"/><Relationship Id="rId3" Type="http://schemas.openxmlformats.org/officeDocument/2006/relationships/image" Target="../media/image38.svg"/><Relationship Id="rId7" Type="http://schemas.openxmlformats.org/officeDocument/2006/relationships/image" Target="../media/image2.png"/><Relationship Id="rId12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28.png"/><Relationship Id="rId10" Type="http://schemas.openxmlformats.org/officeDocument/2006/relationships/image" Target="../media/image43.sv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49111" y="6360183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198987">
            <a:off x="1160836" y="191691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00200" y="2359728"/>
            <a:ext cx="15177232" cy="5134658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012634" y="2493094"/>
            <a:ext cx="14360051" cy="485819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193097" y="3382164"/>
            <a:ext cx="13519050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309455" y="6469236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267477" y="4180031"/>
            <a:ext cx="1077823" cy="1240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14719" y="4496557"/>
            <a:ext cx="1559865" cy="12734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8394" y="3084848"/>
            <a:ext cx="44972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 smtClean="0">
                <a:solidFill>
                  <a:srgbClr val="253140"/>
                </a:solidFill>
              </a:rPr>
              <a:t>a. Viết chữ hoa</a:t>
            </a:r>
            <a:r>
              <a:rPr lang="en-US" sz="4200" b="1" dirty="0" smtClean="0">
                <a:solidFill>
                  <a:srgbClr val="253140"/>
                </a:solidFill>
              </a:rPr>
              <a:t> P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3734" r="14800" b="13734"/>
          <a:stretch/>
        </p:blipFill>
        <p:spPr>
          <a:xfrm>
            <a:off x="2543637" y="4226611"/>
            <a:ext cx="3911500" cy="41147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05600" y="4035999"/>
            <a:ext cx="9144000" cy="3672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38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cong ở hai đầu của nét cong trên không đều nhau, phần cong bên trái rộng hơn phần cong bên phải. 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20689" y="3416604"/>
            <a:ext cx="48020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b</a:t>
            </a:r>
            <a:r>
              <a:rPr lang="vi-VN" sz="4200" b="1" dirty="0" smtClean="0">
                <a:solidFill>
                  <a:srgbClr val="253140"/>
                </a:solidFill>
              </a:rPr>
              <a:t>. Viết ứng dụng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4491243"/>
            <a:ext cx="8305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“Phố phường tấp nập, đông vui.”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5964762"/>
            <a:ext cx="6810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713628"/>
            <a:ext cx="15784167" cy="7548604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904406">
            <a:off x="652778" y="825049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9800" y="2083584"/>
            <a:ext cx="48020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>
                <a:solidFill>
                  <a:srgbClr val="253140"/>
                </a:solidFill>
              </a:rPr>
              <a:t>b</a:t>
            </a:r>
            <a:r>
              <a:rPr lang="vi-VN" sz="4200" b="1" dirty="0" smtClean="0">
                <a:solidFill>
                  <a:srgbClr val="253140"/>
                </a:solidFill>
              </a:rPr>
              <a:t>. Viết ứng dụng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30599" y="8905526"/>
            <a:ext cx="1395687" cy="11749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12712">
            <a:off x="13982568" y="110536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232546" y="278443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60906" y="1379668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31199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6368" y="2638710"/>
            <a:ext cx="11811001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75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vi-VN" sz="3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2.5 li. 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p, đ 2 li. 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1.5 li. 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5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ữ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(ô, ư, ơ, â,...)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065" y="495474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632396" y="1145360"/>
            <a:ext cx="9023208" cy="2076524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048510" y="1664249"/>
            <a:ext cx="818725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400" b="1" spc="135" dirty="0" smtClean="0">
                <a:solidFill>
                  <a:srgbClr val="333034"/>
                </a:solidFill>
              </a:rPr>
              <a:t>CỦNG CỐ, DẶN DÒ</a:t>
            </a:r>
            <a:endParaRPr lang="en-US" sz="6400" b="1" spc="135" dirty="0">
              <a:solidFill>
                <a:srgbClr val="333034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324" y="7102168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30747" y="706179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59552">
            <a:off x="15541351" y="1336388"/>
            <a:ext cx="1935895" cy="22415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6643068">
            <a:off x="14193272" y="1763435"/>
            <a:ext cx="953870" cy="9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49111" y="6360183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198987">
            <a:off x="1160836" y="191691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00200" y="2359728"/>
            <a:ext cx="15177232" cy="5134658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012634" y="2493094"/>
            <a:ext cx="14360051" cy="485819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193097" y="3382164"/>
            <a:ext cx="13519050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1700"/>
              </a:lnSpc>
            </a:pPr>
            <a:r>
              <a:rPr lang="en-US" sz="72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309455" y="6469236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267477" y="4180031"/>
            <a:ext cx="1077823" cy="1240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614719" y="4496557"/>
            <a:ext cx="1559865" cy="12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39018" y="7827629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903095" y="1191515"/>
            <a:ext cx="1851206" cy="177715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47800" y="1406747"/>
            <a:ext cx="15468600" cy="7473507"/>
            <a:chOff x="0" y="0"/>
            <a:chExt cx="3976518" cy="2530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862184" y="1607943"/>
            <a:ext cx="14635730" cy="707111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20847" y="5509651"/>
            <a:ext cx="13304177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86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CON – CHỮ HOA P</a:t>
            </a:r>
            <a:endParaRPr lang="en-US" sz="86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19626">
            <a:off x="1000719" y="6985256"/>
            <a:ext cx="2301746" cy="24022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80213" y="1081331"/>
            <a:ext cx="1446752" cy="221647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82351" y="4486899"/>
            <a:ext cx="752329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64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4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64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64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94761" y="2910008"/>
            <a:ext cx="6298473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7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endParaRPr lang="en-US" sz="720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799" y="2082252"/>
            <a:ext cx="15012171" cy="7229895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24804" y="1934120"/>
            <a:ext cx="15002777" cy="7179605"/>
            <a:chOff x="-4213" y="0"/>
            <a:chExt cx="10825342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30354" y="232664"/>
            <a:ext cx="7994537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4800" b="1" i="1" spc="149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spc="149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spc="149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spc="149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spc="149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spc="149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CON</a:t>
            </a:r>
            <a:endParaRPr lang="en-US" sz="4800" b="1" spc="149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-6220514" y="5900622"/>
            <a:ext cx="8116911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2724189" cy="31743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918">
            <a:off x="14365345" y="1412749"/>
            <a:ext cx="3089690" cy="1381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55598" y="7219962"/>
            <a:ext cx="3155822" cy="30066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96407">
            <a:off x="417144" y="7891521"/>
            <a:ext cx="2087405" cy="24169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0899" y="1999489"/>
            <a:ext cx="5334000" cy="612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34213" y="2004251"/>
            <a:ext cx="483062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vờn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PHÙNG PHƯƠNG QUÝ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/>
          <a:stretch/>
        </p:blipFill>
        <p:spPr>
          <a:xfrm>
            <a:off x="7006575" y="4511399"/>
            <a:ext cx="3751579" cy="306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333" y="664826"/>
            <a:ext cx="15175496" cy="1759082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60214" y="1081533"/>
            <a:ext cx="14492002" cy="9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721834" y="-365352"/>
            <a:ext cx="6771290" cy="13519134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540156" y="3584279"/>
            <a:ext cx="40081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5940893" y="2773867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3449">
            <a:off x="263219" y="7710271"/>
            <a:ext cx="1345389" cy="13453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9931">
            <a:off x="179067" y="3781907"/>
            <a:ext cx="1856383" cy="21360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6029">
            <a:off x="16066614" y="7582627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52418">
            <a:off x="17122348" y="5628165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75961" y="4457565"/>
            <a:ext cx="6753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dim</a:t>
            </a:r>
          </a:p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ùng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6713" y="4732548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5725" y="5707349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4619" y="5723148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7361" y="6624140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17919" y="7560263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86713" y="4732547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5725" y="5723147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4619" y="5719421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361" y="6629069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17919" y="7563990"/>
            <a:ext cx="533400" cy="551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47" y="4419401"/>
            <a:ext cx="3346967" cy="35621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97861" y="8202414"/>
            <a:ext cx="305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 MÈO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0829659" y="6200465"/>
            <a:ext cx="745466" cy="6115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333" y="664826"/>
            <a:ext cx="15175496" cy="1759082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60214" y="1081533"/>
            <a:ext cx="14492002" cy="9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721834" y="-365352"/>
            <a:ext cx="6771290" cy="13519134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540155" y="3584279"/>
            <a:ext cx="708679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2085">
            <a:off x="15940893" y="2773867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3449">
            <a:off x="263219" y="7710271"/>
            <a:ext cx="1345389" cy="13453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9931">
            <a:off x="179067" y="3781907"/>
            <a:ext cx="1856383" cy="21360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6029">
            <a:off x="16066614" y="7582627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52418">
            <a:off x="17122348" y="5628165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32279" y="4318436"/>
            <a:ext cx="9514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</a:t>
            </a:r>
            <a:r>
              <a:rPr lang="en-US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thong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chân</a:t>
            </a:r>
          </a:p>
          <a:p>
            <a:pPr algn="ctr">
              <a:lnSpc>
                <a:spcPct val="150000"/>
              </a:lnSpc>
            </a:pP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dai, khéo léo, </a:t>
            </a: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cần đến tay?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1935" y="8965912"/>
            <a:ext cx="20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511297" y="7795348"/>
            <a:ext cx="745466" cy="61159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48876" y="4342248"/>
            <a:ext cx="9514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ũ</a:t>
            </a: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en-US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đến chân</a:t>
            </a:r>
          </a:p>
          <a:p>
            <a:pPr algn="ctr">
              <a:lnSpc>
                <a:spcPct val="150000"/>
              </a:lnSpc>
            </a:pP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</a:t>
            </a: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dai, khéo léo, </a:t>
            </a: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ẳ</a:t>
            </a:r>
            <a:r>
              <a:rPr lang="vi-VN" sz="4200" b="1" dirty="0" smtClean="0">
                <a:solidFill>
                  <a:srgbClr val="388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cần đến tay?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27" y="6417658"/>
            <a:ext cx="2751627" cy="25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5" grpId="1"/>
      <p:bldP spid="27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5048" y="3797393"/>
            <a:ext cx="11977904" cy="5344248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204721"/>
            <a:ext cx="16383000" cy="2076524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34520" y="1723610"/>
            <a:ext cx="16090815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3. Chọn tiếng trong ngoặc đơn phù hợp với ô trống: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6785" y="4287736"/>
            <a:ext cx="891224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200000"/>
              </a:lnSpc>
            </a:pPr>
            <a:r>
              <a:rPr lang="vi-VN" sz="4200" b="1" dirty="0" smtClean="0">
                <a:solidFill>
                  <a:srgbClr val="253140"/>
                </a:solidFill>
              </a:rPr>
              <a:t>a. 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 smtClean="0">
                <a:solidFill>
                  <a:srgbClr val="253140"/>
                </a:solidFill>
              </a:rPr>
              <a:t>(nặng, lặng):              lẽ,             nề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 smtClean="0">
                <a:solidFill>
                  <a:srgbClr val="253140"/>
                </a:solidFill>
              </a:rPr>
              <a:t>(lo, no):            lắng,           đủ</a:t>
            </a:r>
            <a:endParaRPr lang="en-US" sz="4200" dirty="0">
              <a:solidFill>
                <a:srgbClr val="25314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5668" y="7041827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7289" y="2868364"/>
            <a:ext cx="3092524" cy="2805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43800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34600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7277100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55812" y="7266296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9159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Lặng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29959" y="5981700"/>
            <a:ext cx="1600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N</a:t>
            </a:r>
            <a:r>
              <a:rPr lang="vi-VN" sz="4200" b="1" dirty="0" smtClean="0">
                <a:solidFill>
                  <a:srgbClr val="FF0000"/>
                </a:solidFill>
              </a:rPr>
              <a:t>ặng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1353" y="7266296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Lo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55812" y="7277100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No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5048" y="3797393"/>
            <a:ext cx="11977904" cy="5344248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90600" y="1204721"/>
            <a:ext cx="16383000" cy="2076524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34520" y="1723610"/>
            <a:ext cx="16090815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3. Chọn tiếng trong ngoặc đơn phù hợp với ô trống: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36785" y="4287736"/>
            <a:ext cx="891224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200000"/>
              </a:lnSpc>
            </a:pPr>
            <a:r>
              <a:rPr lang="vi-VN" sz="4200" b="1" dirty="0">
                <a:solidFill>
                  <a:srgbClr val="253140"/>
                </a:solidFill>
              </a:rPr>
              <a:t>b</a:t>
            </a:r>
            <a:r>
              <a:rPr lang="vi-VN" sz="4200" b="1" dirty="0" smtClean="0">
                <a:solidFill>
                  <a:srgbClr val="253140"/>
                </a:solidFill>
              </a:rPr>
              <a:t>. 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 smtClean="0">
                <a:solidFill>
                  <a:srgbClr val="253140"/>
                </a:solidFill>
              </a:rPr>
              <a:t>(vẻ, vẽ):          tranh,          mặt</a:t>
            </a:r>
          </a:p>
          <a:p>
            <a:pPr marL="0" lvl="0" indent="0" algn="just">
              <a:lnSpc>
                <a:spcPct val="200000"/>
              </a:lnSpc>
            </a:pPr>
            <a:r>
              <a:rPr lang="vi-VN" sz="4200" dirty="0" smtClean="0">
                <a:solidFill>
                  <a:srgbClr val="253140"/>
                </a:solidFill>
              </a:rPr>
              <a:t>(mở, mỡ): cửa          ,          gà</a:t>
            </a:r>
            <a:endParaRPr lang="en-US" sz="4200" dirty="0">
              <a:solidFill>
                <a:srgbClr val="25314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5668" y="7041827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7289" y="2868364"/>
            <a:ext cx="3092524" cy="2805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38313" y="5981700"/>
            <a:ext cx="9144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4025" y="5991021"/>
            <a:ext cx="928688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Vẽ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50462" y="5981700"/>
            <a:ext cx="9144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4800" y="7260642"/>
            <a:ext cx="1066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14400" y="7260642"/>
            <a:ext cx="1053599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chemeClr val="tx1"/>
                </a:solidFill>
              </a:rPr>
              <a:t>?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0462" y="5981700"/>
            <a:ext cx="928688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v</a:t>
            </a:r>
            <a:r>
              <a:rPr lang="vi-VN" sz="4200" b="1" dirty="0" smtClean="0">
                <a:solidFill>
                  <a:srgbClr val="FF0000"/>
                </a:solidFill>
              </a:rPr>
              <a:t>ẻ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3666" y="7260642"/>
            <a:ext cx="1057933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 smtClean="0">
                <a:solidFill>
                  <a:srgbClr val="FF0000"/>
                </a:solidFill>
              </a:rPr>
              <a:t>mở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14399" y="7270167"/>
            <a:ext cx="1057933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 dirty="0">
                <a:solidFill>
                  <a:srgbClr val="FF0000"/>
                </a:solidFill>
              </a:rPr>
              <a:t>m</a:t>
            </a:r>
            <a:r>
              <a:rPr lang="vi-VN" sz="4200" b="1" dirty="0" smtClean="0">
                <a:solidFill>
                  <a:srgbClr val="FF0000"/>
                </a:solidFill>
              </a:rPr>
              <a:t>ỡ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8394" y="3084848"/>
            <a:ext cx="44972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 smtClean="0">
                <a:solidFill>
                  <a:srgbClr val="253140"/>
                </a:solidFill>
              </a:rPr>
              <a:t>a. Viết chữ hoa</a:t>
            </a:r>
            <a:r>
              <a:rPr lang="en-US" sz="4200" b="1" dirty="0" smtClean="0">
                <a:solidFill>
                  <a:srgbClr val="253140"/>
                </a:solidFill>
              </a:rPr>
              <a:t> P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4035999"/>
            <a:ext cx="9144000" cy="3419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0" y="4197610"/>
            <a:ext cx="4235461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2597110"/>
            <a:ext cx="15784167" cy="666512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04406">
            <a:off x="672167" y="1756156"/>
            <a:ext cx="1851206" cy="17771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08394" y="3084848"/>
            <a:ext cx="449720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100"/>
              </a:lnSpc>
            </a:pPr>
            <a:r>
              <a:rPr lang="vi-VN" sz="4200" b="1" dirty="0" smtClean="0">
                <a:solidFill>
                  <a:srgbClr val="253140"/>
                </a:solidFill>
              </a:rPr>
              <a:t>a. Viết chữ hoa</a:t>
            </a:r>
            <a:r>
              <a:rPr lang="en-US" sz="4200" b="1" dirty="0" smtClean="0">
                <a:solidFill>
                  <a:srgbClr val="253140"/>
                </a:solidFill>
              </a:rPr>
              <a:t> P</a:t>
            </a:r>
            <a:endParaRPr lang="en-US" sz="4200" b="1" dirty="0">
              <a:solidFill>
                <a:srgbClr val="25314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82371" y="84440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813155" y="1844740"/>
            <a:ext cx="2676103" cy="1265067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7202164" y="989974"/>
            <a:ext cx="39624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i="1" spc="135" dirty="0" smtClean="0">
                <a:solidFill>
                  <a:srgbClr val="333034"/>
                </a:solidFill>
              </a:rPr>
              <a:t>4. Tập viết</a:t>
            </a:r>
            <a:endParaRPr lang="en-US" sz="4800" b="1" i="1" spc="135" dirty="0">
              <a:solidFill>
                <a:srgbClr val="33303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4035999"/>
            <a:ext cx="9144000" cy="1738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b="1" dirty="0" smtClean="0">
                <a:ea typeface="Calibri" panose="020F0502020204030204" pitchFamily="34" charset="0"/>
                <a:cs typeface="Arial" panose="020B0604020202020204" pitchFamily="34" charset="0"/>
              </a:rPr>
              <a:t>Nét </a:t>
            </a:r>
            <a:r>
              <a:rPr lang="vi-VN" sz="3800" b="1" dirty="0"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Cong trên (hai đầu nét lượn vào trong không đều nhau ).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91882"/>
            <a:ext cx="4114800" cy="455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441</Words>
  <Application>Microsoft Office PowerPoint</Application>
  <PresentationFormat>Custom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ASUS</cp:lastModifiedBy>
  <cp:revision>13</cp:revision>
  <dcterms:created xsi:type="dcterms:W3CDTF">2006-08-16T00:00:00Z</dcterms:created>
  <dcterms:modified xsi:type="dcterms:W3CDTF">2021-12-13T11:14:10Z</dcterms:modified>
  <dc:identifier>DAEtOSKkZlk</dc:identifier>
</cp:coreProperties>
</file>