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339" r:id="rId2"/>
    <p:sldId id="367" r:id="rId3"/>
    <p:sldId id="369" r:id="rId4"/>
    <p:sldId id="371" r:id="rId5"/>
    <p:sldId id="370" r:id="rId6"/>
    <p:sldId id="372" r:id="rId7"/>
    <p:sldId id="400" r:id="rId8"/>
    <p:sldId id="373" r:id="rId9"/>
    <p:sldId id="401" r:id="rId10"/>
    <p:sldId id="382" r:id="rId11"/>
    <p:sldId id="374" r:id="rId12"/>
    <p:sldId id="392" r:id="rId13"/>
    <p:sldId id="394" r:id="rId14"/>
    <p:sldId id="380" r:id="rId15"/>
    <p:sldId id="376" r:id="rId16"/>
    <p:sldId id="375" r:id="rId17"/>
    <p:sldId id="33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4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>
        <p:guide orient="horz" pos="207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21/7/2023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63751" y="1701800"/>
            <a:ext cx="9211733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63751" y="2927350"/>
            <a:ext cx="9218083" cy="17526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5A09EB5A-2272-4789-9964-8A286C74BFD6}" type="datetimeFigureOut">
              <a:rPr lang="en-US" smtClean="0"/>
              <a:t>21/7/2023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21/7/2023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21/7/2023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21/7/2023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21/7/2023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21/7/2023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21/7/2023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21/7/2023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21/7/2023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21/7/2023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21/7/2023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467" y="0"/>
            <a:ext cx="12200467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5A09EB5A-2272-4789-9964-8A286C74BFD6}" type="datetimeFigureOut">
              <a:rPr lang="en-US" smtClean="0"/>
              <a:t>21/7/2023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GI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53486" y="103601"/>
            <a:ext cx="340280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>
                <a:solidFill>
                  <a:srgbClr val="FF0000"/>
                </a:solidFill>
              </a:rPr>
              <a:t>CHỦ ĐỀ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8861" y="839898"/>
            <a:ext cx="1037734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38100">
                  <a:solidFill>
                    <a:srgbClr val="00B0F0"/>
                  </a:solidFill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VNI-Avo" pitchFamily="2" charset="0"/>
              </a:rPr>
              <a:t>NGHEÄ THUAÄT HIEÄN ĐAÏI VIỆT NAM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855" y="1480185"/>
            <a:ext cx="1656080" cy="165608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28955" y="2446020"/>
            <a:ext cx="11231245" cy="5200650"/>
          </a:xfrm>
        </p:spPr>
        <p:txBody>
          <a:bodyPr>
            <a:prstTxWarp prst="textCanDown">
              <a:avLst/>
            </a:prstTxWarp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000" b="1" dirty="0" err="1">
                <a:ln w="38100">
                  <a:solidFill>
                    <a:srgbClr val="00B0F0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  <a:t>Bài</a:t>
            </a:r>
            <a:r>
              <a:rPr lang="en-US" sz="4000" b="1" dirty="0">
                <a:ln w="38100">
                  <a:solidFill>
                    <a:srgbClr val="00B0F0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  <a:t> 5: Nét đẹp trong tranh lụa của </a:t>
            </a:r>
            <a:br>
              <a:rPr lang="en-US" sz="4000" b="1" dirty="0">
                <a:ln w="38100">
                  <a:solidFill>
                    <a:srgbClr val="00B0F0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</a:br>
            <a:r>
              <a:rPr lang="en-US" sz="4000" b="1" dirty="0">
                <a:ln w="38100">
                  <a:solidFill>
                    <a:srgbClr val="00B0F0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  <a:t>họa sĩ Nguyễn Phan Chánh  </a:t>
            </a:r>
            <a:br>
              <a:rPr lang="en-US" sz="4000" b="1" dirty="0">
                <a:ln w="38100">
                  <a:solidFill>
                    <a:srgbClr val="00B0F0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endParaRPr lang="en-US" sz="4000" b="1" dirty="0">
              <a:ln w="38100">
                <a:solidFill>
                  <a:srgbClr val="00B0F0"/>
                </a:solidFill>
                <a:prstDash val="solid"/>
              </a:ln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059680" y="6148070"/>
            <a:ext cx="2885440" cy="59817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THỜI LƯỢNG: 2 TIẾT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3" grpId="0"/>
      <p:bldP spid="3" grpId="1"/>
      <p:bldP spid="4" grpId="0" animBg="1"/>
      <p:bldP spid="4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ounded Rectangular Callout 2"/>
          <p:cNvSpPr/>
          <p:nvPr/>
        </p:nvSpPr>
        <p:spPr>
          <a:xfrm>
            <a:off x="1246505" y="123190"/>
            <a:ext cx="10750550" cy="720090"/>
          </a:xfrm>
          <a:prstGeom prst="wedgeRoundRectCallout">
            <a:avLst>
              <a:gd name="adj1" fmla="val -56538"/>
              <a:gd name="adj2" fmla="val 32627"/>
              <a:gd name="adj3" fmla="val 16667"/>
            </a:avLst>
          </a:prstGeom>
          <a:blipFill rotWithShape="0">
            <a:blip r:embed="rId3"/>
          </a:blip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2. Cách vẽ mô phỏng tranh lụa bằng màu nước.</a:t>
            </a:r>
            <a:endParaRPr kumimoji="0" lang="en-US" altLang="en-US" sz="3200" b="1" i="0" u="none" strike="noStrike" cap="none" normalizeH="0" baseline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sym typeface="+mn-ea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624205" y="1057910"/>
            <a:ext cx="10953750" cy="5517515"/>
          </a:xfrm>
          <a:prstGeom prst="wedgeEllipseCallout">
            <a:avLst>
              <a:gd name="adj1" fmla="val -51260"/>
              <a:gd name="adj2" fmla="val -55621"/>
            </a:avLst>
          </a:prstGeom>
          <a:blipFill rotWithShape="0">
            <a:blip r:embed="rId4"/>
          </a:blipFill>
          <a:ln w="7620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7160" y="1737360"/>
            <a:ext cx="7059930" cy="4158615"/>
          </a:xfrm>
          <a:prstGeom prst="flowChartAlternateProcess">
            <a:avLst/>
          </a:prstGeom>
          <a:ln w="76200">
            <a:solidFill>
              <a:srgbClr val="FF9933"/>
            </a:solidFill>
            <a:prstDash val="sysDot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6" grpId="0" bldLvl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080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465580" y="1054100"/>
            <a:ext cx="9796780" cy="948055"/>
          </a:xfrm>
          <a:ln w="38100">
            <a:solidFill>
              <a:srgbClr val="996633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>
                <a:solidFill>
                  <a:schemeClr val="accent4"/>
                </a:solidFill>
              </a:rPr>
              <a:t>Lựa chọn bức trang lụa của họa sĩ Nguyễn Phan Chánh </a:t>
            </a:r>
            <a:br>
              <a:rPr lang="en-US" sz="2800">
                <a:solidFill>
                  <a:schemeClr val="accent4"/>
                </a:solidFill>
              </a:rPr>
            </a:br>
            <a:r>
              <a:rPr lang="en-US" sz="2800">
                <a:solidFill>
                  <a:schemeClr val="accent4"/>
                </a:solidFill>
              </a:rPr>
              <a:t>mà em thích để mô phỏng và thực hiện theo hướng dẫn  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810895" y="160655"/>
            <a:ext cx="11270615" cy="777875"/>
          </a:xfrm>
          <a:prstGeom prst="wedgeRectCallout">
            <a:avLst>
              <a:gd name="adj1" fmla="val -52991"/>
              <a:gd name="adj2" fmla="val 16367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3. Vẽ mô phong tranh lụa của họa sĩ Nguyễn Phan Chánh.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lum bright="30000" contrast="36000"/>
          </a:blip>
          <a:stretch>
            <a:fillRect/>
          </a:stretch>
        </p:blipFill>
        <p:spPr>
          <a:xfrm>
            <a:off x="460375" y="3173095"/>
            <a:ext cx="5198745" cy="3673475"/>
          </a:xfrm>
          <a:prstGeom prst="rect">
            <a:avLst/>
          </a:prstGeom>
          <a:ln w="57150">
            <a:solidFill>
              <a:srgbClr val="FF9933"/>
            </a:solidFill>
          </a:ln>
        </p:spPr>
      </p:pic>
      <p:sp>
        <p:nvSpPr>
          <p:cNvPr id="4" name="Wave 3"/>
          <p:cNvSpPr/>
          <p:nvPr/>
        </p:nvSpPr>
        <p:spPr>
          <a:xfrm>
            <a:off x="3373120" y="2127250"/>
            <a:ext cx="5446395" cy="892175"/>
          </a:xfrm>
          <a:prstGeom prst="wav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Một số kĩ thuật vẽ màu nước cơ bản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lum bright="12000" contrast="-6000"/>
          </a:blip>
          <a:stretch>
            <a:fillRect/>
          </a:stretch>
        </p:blipFill>
        <p:spPr>
          <a:xfrm>
            <a:off x="6425565" y="3144520"/>
            <a:ext cx="5290185" cy="3678555"/>
          </a:xfrm>
          <a:prstGeom prst="rect">
            <a:avLst/>
          </a:prstGeom>
          <a:ln w="57150">
            <a:solidFill>
              <a:srgbClr val="FF9933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6" grpId="0" animBg="1"/>
      <p:bldP spid="26" grpId="1" animBg="1"/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800735" y="160655"/>
            <a:ext cx="11270615" cy="777875"/>
          </a:xfrm>
          <a:prstGeom prst="wedgeRectCallout">
            <a:avLst>
              <a:gd name="adj1" fmla="val -52991"/>
              <a:gd name="adj2" fmla="val 16367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3. Vẽ mô phong tranh lụa của họa sĩ Nguyễn Phan Chánh.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063751" y="1671320"/>
            <a:ext cx="9211733" cy="108267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Wave 6"/>
          <p:cNvSpPr/>
          <p:nvPr/>
        </p:nvSpPr>
        <p:spPr>
          <a:xfrm>
            <a:off x="3180080" y="970915"/>
            <a:ext cx="5446395" cy="892175"/>
          </a:xfrm>
          <a:prstGeom prst="wav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Một số kĩ thuật vẽ màu nước cơ bản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" y="1955165"/>
            <a:ext cx="5470525" cy="4368800"/>
          </a:xfrm>
          <a:prstGeom prst="rect">
            <a:avLst/>
          </a:prstGeom>
          <a:ln w="57150">
            <a:solidFill>
              <a:srgbClr val="FF9933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1080" y="1955165"/>
            <a:ext cx="5970270" cy="4300855"/>
          </a:xfrm>
          <a:prstGeom prst="rect">
            <a:avLst/>
          </a:prstGeom>
          <a:ln w="57150">
            <a:solidFill>
              <a:srgbClr val="FF9933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7" grpId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4295" y="918845"/>
            <a:ext cx="4487545" cy="575945"/>
          </a:xfrm>
          <a:ln w="38100">
            <a:solidFill>
              <a:srgbClr val="996633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800" b="1">
                <a:solidFill>
                  <a:schemeClr val="accent4"/>
                </a:solidFill>
              </a:rPr>
              <a:t>Sản phẩm của học sinh. </a:t>
            </a:r>
          </a:p>
        </p:txBody>
      </p:sp>
      <p:sp>
        <p:nvSpPr>
          <p:cNvPr id="4" name="Rectangular Callout 3"/>
          <p:cNvSpPr/>
          <p:nvPr/>
        </p:nvSpPr>
        <p:spPr>
          <a:xfrm>
            <a:off x="864235" y="55880"/>
            <a:ext cx="11270615" cy="777875"/>
          </a:xfrm>
          <a:prstGeom prst="wedgeRectCallout">
            <a:avLst>
              <a:gd name="adj1" fmla="val -53172"/>
              <a:gd name="adj2" fmla="val 33265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3. Vẽ mô phong tranh lụa của họa sĩ Nguyễn Phan Chánh.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" y="1656080"/>
            <a:ext cx="3658235" cy="5139055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9065" y="1182370"/>
            <a:ext cx="5276850" cy="3970020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sp>
        <p:nvSpPr>
          <p:cNvPr id="7" name="Left Arrow Callout 6"/>
          <p:cNvSpPr/>
          <p:nvPr/>
        </p:nvSpPr>
        <p:spPr>
          <a:xfrm>
            <a:off x="3662045" y="2161540"/>
            <a:ext cx="2330450" cy="4128135"/>
          </a:xfrm>
          <a:prstGeom prst="leftArrowCallout">
            <a:avLst/>
          </a:prstGeom>
          <a:ln w="38100">
            <a:solidFill>
              <a:srgbClr val="FF9933"/>
            </a:solidFill>
            <a:prstDash val="sysDash"/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400" b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Nguyễn </a:t>
            </a:r>
            <a:endParaRPr kumimoji="0" lang="en-US" altLang="zh-CN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400" b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Phan </a:t>
            </a:r>
            <a:endParaRPr kumimoji="0" lang="en-US" altLang="zh-CN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400" b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Chánh,</a:t>
            </a:r>
            <a:endParaRPr kumimoji="0" lang="en-US" altLang="zh-CN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400" b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Người </a:t>
            </a:r>
            <a:endParaRPr kumimoji="0" lang="en-US" altLang="zh-CN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400" b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bán óc, </a:t>
            </a:r>
            <a:endParaRPr kumimoji="0" lang="en-US" altLang="zh-CN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400" b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1929, lụa,</a:t>
            </a:r>
            <a:endParaRPr kumimoji="0" lang="en-US" altLang="zh-CN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400" b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88cm x </a:t>
            </a:r>
            <a:endParaRPr kumimoji="0" lang="en-US" altLang="zh-CN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400" b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65,5cm</a:t>
            </a: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Up Arrow Callout 7"/>
          <p:cNvSpPr/>
          <p:nvPr/>
        </p:nvSpPr>
        <p:spPr>
          <a:xfrm>
            <a:off x="6901180" y="5045710"/>
            <a:ext cx="4452620" cy="1651635"/>
          </a:xfrm>
          <a:prstGeom prst="upArrowCallout">
            <a:avLst/>
          </a:prstGeom>
          <a:ln w="38100">
            <a:solidFill>
              <a:srgbClr val="FF9933"/>
            </a:solidFill>
            <a:prstDash val="sysDash"/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Tiến Phúc (Hưng Yên),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thợ khâu, màu nước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575" y="1656080"/>
            <a:ext cx="3656965" cy="5139055"/>
          </a:xfrm>
          <a:prstGeom prst="rect">
            <a:avLst/>
          </a:prstGeom>
          <a:ln w="57150">
            <a:solidFill>
              <a:srgbClr val="FF9933"/>
            </a:solidFill>
          </a:ln>
        </p:spPr>
      </p:pic>
      <p:sp>
        <p:nvSpPr>
          <p:cNvPr id="10" name="Left Arrow Callout 9"/>
          <p:cNvSpPr/>
          <p:nvPr/>
        </p:nvSpPr>
        <p:spPr>
          <a:xfrm>
            <a:off x="3611245" y="2161540"/>
            <a:ext cx="2411730" cy="4125595"/>
          </a:xfrm>
          <a:prstGeom prst="leftArrow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810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Tiến An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(Hải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Dương),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Rửa rau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cầu ao,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màu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nước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 animBg="1"/>
      <p:bldP spid="4" grpId="1" animBg="1"/>
      <p:bldP spid="7" grpId="0" animBg="1"/>
      <p:bldP spid="7" grpId="1" animBg="1"/>
      <p:bldP spid="8" grpId="0" bldLvl="0" animBg="1"/>
      <p:bldP spid="8" grpId="1" animBg="1"/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166370" y="-160655"/>
            <a:ext cx="1560195" cy="1560195"/>
          </a:xfrm>
          <a:prstGeom prst="rect">
            <a:avLst/>
          </a:prstGeom>
        </p:spPr>
      </p:pic>
      <p:sp>
        <p:nvSpPr>
          <p:cNvPr id="27" name="Cloud Callout 26"/>
          <p:cNvSpPr/>
          <p:nvPr/>
        </p:nvSpPr>
        <p:spPr>
          <a:xfrm>
            <a:off x="1196975" y="189865"/>
            <a:ext cx="10385425" cy="859155"/>
          </a:xfrm>
          <a:prstGeom prst="cloudCallout">
            <a:avLst>
              <a:gd name="adj1" fmla="val -53479"/>
              <a:gd name="adj2" fmla="val 53791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4. Trưng bày sản phẩm và chia sẻ</a:t>
            </a:r>
          </a:p>
        </p:txBody>
      </p:sp>
      <p:sp>
        <p:nvSpPr>
          <p:cNvPr id="7" name="Horizontal Scroll 6"/>
          <p:cNvSpPr/>
          <p:nvPr/>
        </p:nvSpPr>
        <p:spPr>
          <a:xfrm>
            <a:off x="346710" y="670560"/>
            <a:ext cx="11499215" cy="6268720"/>
          </a:xfrm>
          <a:prstGeom prst="horizontalScroll">
            <a:avLst/>
          </a:prstGeom>
          <a:blipFill rotWithShape="0">
            <a:blip r:embed="rId4"/>
          </a:blip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reflection blurRad="6350" stA="50000" endA="300" endPos="90000" dist="50800" dir="5400000" sy="-100000" algn="bl" rotWithShape="0"/>
          </a:effectLst>
        </p:spPr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v"/>
            </a:pPr>
            <a:r>
              <a:rPr kumimoji="0" lang="en-US" altLang="zh-CN" sz="3200" b="1" i="1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- Nêu cảm nhận và phân tích về:</a:t>
            </a:r>
            <a:r>
              <a:rPr kumimoji="0" lang="en-US" altLang="zh-CN" sz="32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kumimoji="0" lang="en-US" altLang="zh-CN" sz="32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Bài vẽ em yêu thích.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kumimoji="0" lang="en-US" altLang="zh-CN" sz="32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Màu sắc đậm nhạt trong bài vẽ.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kumimoji="0" lang="en-US" altLang="zh-CN" sz="32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Cách thể hiện trong bài vẽ so với tranh họa sĩ.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kumimoji="0" lang="en-US" altLang="zh-CN" sz="32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Kĩ thuật sử dụng chất liệu.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kumimoji="0" lang="en-US" altLang="zh-CN" sz="32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Ý tưởng điều chỉnh để bài vẽ hoàn thiện hơn. 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v"/>
            </a:pPr>
            <a:r>
              <a:rPr kumimoji="0" lang="en-US" altLang="zh-CN" sz="32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1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- Chia sẻ về một số tác phẩm tranh lụa của họa sĩ</a:t>
            </a:r>
          </a:p>
          <a:p>
            <a:pPr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kumimoji="0" lang="en-US" altLang="zh-CN" sz="3200" b="1" i="1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Việt Nam mà em biết .</a:t>
            </a:r>
            <a:r>
              <a:rPr kumimoji="0" lang="en-US" altLang="zh-CN" sz="32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</a:p>
        </p:txBody>
      </p:sp>
      <p:pic>
        <p:nvPicPr>
          <p:cNvPr id="2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0365" y="1733550"/>
            <a:ext cx="1560195" cy="15601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7" grpId="0" bldLvl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Rounded Rectangular Callout 27"/>
          <p:cNvSpPr/>
          <p:nvPr/>
        </p:nvSpPr>
        <p:spPr>
          <a:xfrm>
            <a:off x="831215" y="81280"/>
            <a:ext cx="10325100" cy="812800"/>
          </a:xfrm>
          <a:prstGeom prst="wedgeRoundRectCallout">
            <a:avLst>
              <a:gd name="adj1" fmla="val -52884"/>
              <a:gd name="adj2" fmla="val 30468"/>
              <a:gd name="adj3" fmla="val 16667"/>
            </a:avLst>
          </a:prstGeom>
          <a:blipFill>
            <a:blip r:embed="rId4"/>
          </a:blipFill>
          <a:ln w="38100"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5. Tìm hiểu về tranh lụa hiện đại Việt Nam.</a:t>
            </a:r>
            <a:endParaRPr lang="en-US" sz="3600" b="1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28700"/>
            <a:ext cx="5924550" cy="4115435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9180" y="2705100"/>
            <a:ext cx="5972175" cy="3900805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sp>
        <p:nvSpPr>
          <p:cNvPr id="6" name="Up Arrow Callout 5"/>
          <p:cNvSpPr/>
          <p:nvPr/>
        </p:nvSpPr>
        <p:spPr>
          <a:xfrm>
            <a:off x="0" y="5144135"/>
            <a:ext cx="5820410" cy="1442085"/>
          </a:xfrm>
          <a:prstGeom prst="upArrowCallout">
            <a:avLst/>
          </a:prstGeom>
          <a:ln w="38100">
            <a:solidFill>
              <a:srgbClr val="FF9933"/>
            </a:solidFill>
            <a:prstDash val="sysDash"/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Vũ Giáng Hương, Hợp tác xã đánh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cá về, 1969, lụa  </a:t>
            </a:r>
          </a:p>
        </p:txBody>
      </p:sp>
      <p:sp>
        <p:nvSpPr>
          <p:cNvPr id="7" name="Down Arrow Callout 6"/>
          <p:cNvSpPr/>
          <p:nvPr/>
        </p:nvSpPr>
        <p:spPr>
          <a:xfrm>
            <a:off x="6256020" y="1302385"/>
            <a:ext cx="5842635" cy="1409700"/>
          </a:xfrm>
          <a:prstGeom prst="downArrowCallout">
            <a:avLst/>
          </a:prstGeom>
          <a:ln w="38100">
            <a:solidFill>
              <a:srgbClr val="FF9933"/>
            </a:solidFill>
            <a:prstDash val="sysDash"/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Lê Thị Kim Bạch, Tổ quốc gọi, lụa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orizontal Scroll 2"/>
          <p:cNvSpPr/>
          <p:nvPr/>
        </p:nvSpPr>
        <p:spPr>
          <a:xfrm>
            <a:off x="635" y="160655"/>
            <a:ext cx="12191365" cy="7667625"/>
          </a:xfrm>
          <a:prstGeom prst="horizontalScroll">
            <a:avLst/>
          </a:prstGeom>
          <a:blipFill rotWithShape="0">
            <a:blip r:embed="rId3"/>
          </a:blip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8" name="Rounded Rectangular Callout 27"/>
          <p:cNvSpPr/>
          <p:nvPr/>
        </p:nvSpPr>
        <p:spPr>
          <a:xfrm>
            <a:off x="892175" y="81915"/>
            <a:ext cx="10325100" cy="812800"/>
          </a:xfrm>
          <a:prstGeom prst="wedgeRoundRectCallout">
            <a:avLst>
              <a:gd name="adj1" fmla="val -52884"/>
              <a:gd name="adj2" fmla="val 30468"/>
              <a:gd name="adj3" fmla="val 16667"/>
            </a:avLst>
          </a:prstGeom>
          <a:blipFill>
            <a:blip r:embed="rId4"/>
          </a:blipFill>
          <a:ln w="38100"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5. Tìm hiểu về tranh lụa hiện đại Việt Nam.</a:t>
            </a:r>
            <a:endParaRPr lang="en-US" sz="3600" b="1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105" y="1426845"/>
            <a:ext cx="10996295" cy="5138420"/>
          </a:xfrm>
          <a:prstGeom prst="foldedCorner">
            <a:avLst/>
          </a:prstGeom>
          <a:ln w="38100">
            <a:solidFill>
              <a:srgbClr val="FF9933"/>
            </a:solidFill>
            <a:prstDash val="sysDash"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8" grpId="0" animBg="1"/>
      <p:bldP spid="2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700" y="3746377"/>
            <a:ext cx="3298825" cy="3647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207" y="3876350"/>
            <a:ext cx="3298825" cy="351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WordArt 15"/>
          <p:cNvSpPr>
            <a:spLocks noChangeArrowheads="1" noChangeShapeType="1" noTextEdit="1"/>
          </p:cNvSpPr>
          <p:nvPr/>
        </p:nvSpPr>
        <p:spPr bwMode="auto">
          <a:xfrm>
            <a:off x="831215" y="-241935"/>
            <a:ext cx="10733405" cy="259397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2542"/>
              </a:avLst>
            </a:prstTxWarp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082959" y="2062639"/>
            <a:ext cx="4257675" cy="14282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3600" b="1" kern="10" dirty="0">
              <a:ln w="12700">
                <a:solidFill>
                  <a:srgbClr val="FF0000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8"/>
          <p:cNvSpPr>
            <a:spLocks noChangeArrowheads="1" noChangeShapeType="1" noTextEdit="1"/>
          </p:cNvSpPr>
          <p:nvPr/>
        </p:nvSpPr>
        <p:spPr bwMode="auto">
          <a:xfrm>
            <a:off x="3684234" y="5450889"/>
            <a:ext cx="5060272" cy="1011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kern="10" dirty="0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</a:t>
            </a:r>
            <a:endParaRPr lang="en-US" sz="3200" kern="10" dirty="0">
              <a:ln w="9525">
                <a:solidFill>
                  <a:srgbClr val="FF0000"/>
                </a:solidFill>
                <a:rou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kern="10" dirty="0">
              <a:ln w="9525">
                <a:solidFill>
                  <a:srgbClr val="FF0000"/>
                </a:solidFill>
                <a:rou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248403" y="3357428"/>
            <a:ext cx="3583576" cy="914400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endParaRPr lang="en-US" sz="5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ordArt 12"/>
          <p:cNvSpPr>
            <a:spLocks noChangeArrowheads="1" noChangeShapeType="1" noTextEdit="1"/>
          </p:cNvSpPr>
          <p:nvPr/>
        </p:nvSpPr>
        <p:spPr bwMode="auto">
          <a:xfrm>
            <a:off x="-33516449" y="1314556"/>
            <a:ext cx="42498523" cy="422859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bliqueBottomRight"/>
              <a:lightRig rig="threePt" dir="t"/>
            </a:scene3d>
          </a:bodyPr>
          <a:lstStyle/>
          <a:p>
            <a:pPr algn="ctr">
              <a:defRPr/>
            </a:pPr>
            <a:r>
              <a:rPr lang="en-US" sz="4800" b="1" kern="10" dirty="0">
                <a:ln w="38100" cmpd="sng">
                  <a:solidFill>
                    <a:srgbClr val="FFFF00"/>
                  </a:solidFill>
                  <a:prstDash val="solid"/>
                </a:ln>
                <a:blipFill>
                  <a:blip r:embed="rId4"/>
                </a:blip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ahoma" panose="020B0604030504040204"/>
                <a:ea typeface="Tahoma" panose="020B0604030504040204"/>
                <a:cs typeface="Tahoma" panose="020B0604030504040204"/>
              </a:rPr>
              <a:t>BÀI 5 ĐẾN ĐÂY LÀ HẾT HẸN GẶP LẠI TIẾT HỌC SAU 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477" y="4271828"/>
            <a:ext cx="3298825" cy="301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963" y="4271828"/>
            <a:ext cx="3298825" cy="301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45025"/>
            <a:ext cx="976630" cy="9766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1970" y="5010785"/>
            <a:ext cx="1097280" cy="1097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4585" y="4145280"/>
            <a:ext cx="976630" cy="9766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635" y="4566285"/>
            <a:ext cx="976630" cy="9766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3710" y="3829685"/>
            <a:ext cx="815340" cy="8153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795" y="4566285"/>
            <a:ext cx="976630" cy="97663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-218440"/>
            <a:ext cx="1178560" cy="117856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 bright="12000" contrast="72000"/>
          </a:blip>
          <a:stretch>
            <a:fillRect/>
          </a:stretch>
        </p:blipFill>
        <p:spPr>
          <a:xfrm>
            <a:off x="155575" y="817245"/>
            <a:ext cx="11925300" cy="5756275"/>
          </a:xfrm>
          <a:prstGeom prst="foldedCorner">
            <a:avLst/>
          </a:prstGeom>
        </p:spPr>
      </p:pic>
      <p:sp>
        <p:nvSpPr>
          <p:cNvPr id="7" name="Title 1"/>
          <p:cNvSpPr>
            <a:spLocks noGrp="1"/>
          </p:cNvSpPr>
          <p:nvPr/>
        </p:nvSpPr>
        <p:spPr>
          <a:xfrm>
            <a:off x="893445" y="103505"/>
            <a:ext cx="3517900" cy="656590"/>
          </a:xfrm>
          <a:prstGeom prst="rect">
            <a:avLst/>
          </a:prstGeom>
          <a:ln w="38100"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 anchorCtr="0">
            <a:scene3d>
              <a:camera prst="orthographicFront"/>
              <a:lightRig rig="threePt" dir="t"/>
            </a:scene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YÊU CẦU CẦN ĐẠT </a:t>
            </a:r>
          </a:p>
        </p:txBody>
      </p:sp>
      <p:sp>
        <p:nvSpPr>
          <p:cNvPr id="8" name="Title 5"/>
          <p:cNvSpPr/>
          <p:nvPr/>
        </p:nvSpPr>
        <p:spPr>
          <a:xfrm>
            <a:off x="1183640" y="3382010"/>
            <a:ext cx="8566785" cy="1082675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 anchorCtr="0"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l"/>
            <a:r>
              <a:rPr lang="en-US" sz="2400">
                <a:solidFill>
                  <a:schemeClr val="tx1"/>
                </a:solidFill>
              </a:rPr>
              <a:t>- Sử dụng cách vẽ màu nước để mô phỏng được bức tranh theo phong cách của họa sĩ Nguyễn Phan Chánh.</a:t>
            </a:r>
            <a:r>
              <a:rPr lang="en-US" sz="240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962660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076700" y="226695"/>
            <a:ext cx="4964430" cy="78359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r"/>
            <a:r>
              <a:rPr lang="en-US" sz="45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Cấu trúc bài học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1656080" y="1118235"/>
            <a:ext cx="10311130" cy="965835"/>
          </a:xfrm>
          <a:prstGeom prst="wedgeRoundRectCallout">
            <a:avLst>
              <a:gd name="adj1" fmla="val -58843"/>
              <a:gd name="adj2" fmla="val 15351"/>
              <a:gd name="adj3" fmla="val 16667"/>
            </a:avLst>
          </a:prstGeom>
          <a:blipFill>
            <a:blip r:embed="rId4"/>
          </a:blip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1. Quan sát – nhận thức về tranh lụa của họa sĩ Nguyễn Phan Chánh.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171" y="33034"/>
            <a:ext cx="977153" cy="9771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01" y="2085354"/>
            <a:ext cx="977153" cy="977153"/>
          </a:xfrm>
          <a:prstGeom prst="rect">
            <a:avLst/>
          </a:prstGeom>
        </p:spPr>
      </p:pic>
      <p:sp>
        <p:nvSpPr>
          <p:cNvPr id="22" name="Oval Callout 21"/>
          <p:cNvSpPr/>
          <p:nvPr/>
        </p:nvSpPr>
        <p:spPr>
          <a:xfrm>
            <a:off x="1343025" y="2190115"/>
            <a:ext cx="10723880" cy="1179830"/>
          </a:xfrm>
          <a:prstGeom prst="wedgeEllipseCallout">
            <a:avLst>
              <a:gd name="adj1" fmla="val -54893"/>
              <a:gd name="adj2" fmla="val 17046"/>
            </a:avLst>
          </a:prstGeom>
          <a:blipFill>
            <a:blip r:embed="rId5"/>
          </a:blip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2. Cách vẽ mô phỏng tranh lụa bằng màu nước.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16" y="3331859"/>
            <a:ext cx="977153" cy="9771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01" y="4537724"/>
            <a:ext cx="977153" cy="977153"/>
          </a:xfrm>
          <a:prstGeom prst="rect">
            <a:avLst/>
          </a:prstGeom>
        </p:spPr>
      </p:pic>
      <p:sp>
        <p:nvSpPr>
          <p:cNvPr id="26" name="Rectangular Callout 25"/>
          <p:cNvSpPr/>
          <p:nvPr/>
        </p:nvSpPr>
        <p:spPr>
          <a:xfrm>
            <a:off x="1824990" y="3475990"/>
            <a:ext cx="8691245" cy="1000125"/>
          </a:xfrm>
          <a:prstGeom prst="wedgeRectCallout">
            <a:avLst>
              <a:gd name="adj1" fmla="val -56220"/>
              <a:gd name="adj2" fmla="val 24174"/>
            </a:avLst>
          </a:prstGeom>
          <a:blipFill>
            <a:blip r:embed="rId6"/>
          </a:blip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3. Vẽ mô phong tranh lụa của họa sĩ Nguyễn Phan Chánh. </a:t>
            </a:r>
          </a:p>
        </p:txBody>
      </p:sp>
      <p:sp>
        <p:nvSpPr>
          <p:cNvPr id="27" name="Cloud Callout 26"/>
          <p:cNvSpPr/>
          <p:nvPr/>
        </p:nvSpPr>
        <p:spPr>
          <a:xfrm>
            <a:off x="1512570" y="4549775"/>
            <a:ext cx="10385425" cy="1021715"/>
          </a:xfrm>
          <a:prstGeom prst="cloudCallout">
            <a:avLst>
              <a:gd name="adj1" fmla="val -56707"/>
              <a:gd name="adj2" fmla="val 24021"/>
            </a:avLst>
          </a:prstGeom>
          <a:blipFill>
            <a:blip r:embed="rId7"/>
          </a:blip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4. Trưng bày sản phẩm và chia sẻ.</a:t>
            </a:r>
          </a:p>
        </p:txBody>
      </p:sp>
      <p:sp>
        <p:nvSpPr>
          <p:cNvPr id="28" name="Rounded Rectangular Callout 27"/>
          <p:cNvSpPr/>
          <p:nvPr/>
        </p:nvSpPr>
        <p:spPr>
          <a:xfrm>
            <a:off x="1824990" y="5746115"/>
            <a:ext cx="10142220" cy="966470"/>
          </a:xfrm>
          <a:prstGeom prst="wedgeRoundRectCallout">
            <a:avLst>
              <a:gd name="adj1" fmla="val -56519"/>
              <a:gd name="adj2" fmla="val 18002"/>
              <a:gd name="adj3" fmla="val 16667"/>
            </a:avLst>
          </a:prstGeom>
          <a:blipFill>
            <a:blip r:embed="rId8"/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5. Tìm hiểu về tranh lụa hiện đại Việt Nam.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701" y="5514989"/>
            <a:ext cx="977153" cy="977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3" grpId="0" bldLvl="0" animBg="1"/>
      <p:bldP spid="3" grpId="1" animBg="1"/>
      <p:bldP spid="22" grpId="0" bldLvl="0" animBg="1"/>
      <p:bldP spid="22" grpId="1" animBg="1"/>
      <p:bldP spid="26" grpId="0" bldLvl="0" animBg="1"/>
      <p:bldP spid="26" grpId="1" animBg="1"/>
      <p:bldP spid="27" grpId="0" bldLvl="0" animBg="1"/>
      <p:bldP spid="27" grpId="1" animBg="1"/>
      <p:bldP spid="28" grpId="0" bldLvl="0" animBg="1"/>
      <p:bldP spid="2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loud Callout 5"/>
          <p:cNvSpPr/>
          <p:nvPr/>
        </p:nvSpPr>
        <p:spPr>
          <a:xfrm>
            <a:off x="828040" y="972820"/>
            <a:ext cx="6132830" cy="5173345"/>
          </a:xfrm>
          <a:prstGeom prst="cloudCallout">
            <a:avLst>
              <a:gd name="adj1" fmla="val -52900"/>
              <a:gd name="adj2" fmla="val -54258"/>
            </a:avLst>
          </a:prstGeom>
          <a:blipFill>
            <a:blip r:embed="rId2"/>
          </a:blipFill>
          <a:ln w="381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CN" sz="32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sym typeface="+mn-ea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Quan sát và đọc thông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tin để tìm hiểu vài nét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khái quát về tác phẩm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và tác giả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Nguyễn Phan Chánh.</a:t>
            </a:r>
            <a:endParaRPr kumimoji="0" lang="en-US" altLang="zh-CN" sz="2800" b="0" i="0" u="none" strike="noStrike" cap="none" normalizeH="0" baseline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457200" marR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endParaRPr kumimoji="0" lang="zh-CN" alt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1322705" y="160655"/>
            <a:ext cx="10745470" cy="671195"/>
          </a:xfrm>
          <a:prstGeom prst="wedgeRoundRectCallout">
            <a:avLst>
              <a:gd name="adj1" fmla="val -56257"/>
              <a:gd name="adj2" fmla="val 20198"/>
              <a:gd name="adj3" fmla="val 16667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1. Quan sát – nhận thức về tranh lụa của họa sĩ Nguyễn Phan Chánh.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8590" y="-144780"/>
            <a:ext cx="976630" cy="976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835" y="1033780"/>
            <a:ext cx="4531995" cy="5670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" y="5646420"/>
            <a:ext cx="1118870" cy="11188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0845" y="5646420"/>
            <a:ext cx="1118870" cy="11188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6320" y="5636895"/>
            <a:ext cx="1067435" cy="1067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ounded Rectangular Callout 10"/>
          <p:cNvSpPr/>
          <p:nvPr/>
        </p:nvSpPr>
        <p:spPr>
          <a:xfrm>
            <a:off x="1231900" y="223520"/>
            <a:ext cx="10745470" cy="671195"/>
          </a:xfrm>
          <a:prstGeom prst="wedgeRoundRectCallout">
            <a:avLst>
              <a:gd name="adj1" fmla="val -56257"/>
              <a:gd name="adj2" fmla="val 20198"/>
              <a:gd name="adj3" fmla="val 16667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1. Quan sát – nhận thức về tranh lụa của họa sĩ Nguyễn Phan Chánh.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lum contrast="42000"/>
          </a:blip>
          <a:stretch>
            <a:fillRect/>
          </a:stretch>
        </p:blipFill>
        <p:spPr>
          <a:xfrm>
            <a:off x="246380" y="1137920"/>
            <a:ext cx="4109720" cy="5561965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lum contrast="24000"/>
          </a:blip>
          <a:stretch>
            <a:fillRect/>
          </a:stretch>
        </p:blipFill>
        <p:spPr>
          <a:xfrm>
            <a:off x="6176010" y="1171575"/>
            <a:ext cx="4375150" cy="5459095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sp>
        <p:nvSpPr>
          <p:cNvPr id="6" name="Left Arrow Callout 5"/>
          <p:cNvSpPr/>
          <p:nvPr/>
        </p:nvSpPr>
        <p:spPr>
          <a:xfrm>
            <a:off x="4101465" y="2538095"/>
            <a:ext cx="1731645" cy="2734310"/>
          </a:xfrm>
          <a:prstGeom prst="leftArrowCallout">
            <a:avLst/>
          </a:prstGeom>
          <a:ln w="38100">
            <a:solidFill>
              <a:srgbClr val="996633"/>
            </a:solidFill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Nguyễn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Phan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Chánh,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Người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bán óc,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1929, lụa,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88cm x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65,5cm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Left Arrow Callout 7"/>
          <p:cNvSpPr/>
          <p:nvPr/>
        </p:nvSpPr>
        <p:spPr>
          <a:xfrm>
            <a:off x="10285095" y="2537460"/>
            <a:ext cx="1774190" cy="2680335"/>
          </a:xfrm>
          <a:prstGeom prst="leftArrow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81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CN" sz="2000" b="1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sym typeface="+mn-ea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000" b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Nguyễn </a:t>
            </a:r>
            <a:endParaRPr kumimoji="0" lang="en-US" altLang="zh-CN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000" b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Phan </a:t>
            </a:r>
            <a:endParaRPr kumimoji="0" lang="en-US" altLang="zh-CN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000" b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Chánh,</a:t>
            </a:r>
            <a:endParaRPr kumimoji="0" lang="en-US" altLang="zh-CN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000" b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Rửa rau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000" b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cầu ao, </a:t>
            </a:r>
            <a:endParaRPr kumimoji="0" lang="en-US" altLang="zh-CN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000" b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1929, lụa.</a:t>
            </a:r>
            <a:endParaRPr kumimoji="0" lang="en-US" altLang="zh-CN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6" grpId="0" animBg="1"/>
      <p:bldP spid="6" grpId="1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495" y="-73025"/>
            <a:ext cx="976630" cy="97663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1322705" y="160655"/>
            <a:ext cx="10745470" cy="671195"/>
          </a:xfrm>
          <a:prstGeom prst="wedgeRoundRectCallout">
            <a:avLst>
              <a:gd name="adj1" fmla="val -57114"/>
              <a:gd name="adj2" fmla="val 28429"/>
              <a:gd name="adj3" fmla="val 16667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1. Quan sát – nhận thức về tranh lụa của họa sĩ Nguyễn Phan Chánh.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424180" y="1229360"/>
            <a:ext cx="11380470" cy="5406390"/>
          </a:xfrm>
          <a:prstGeom prst="wedgeRoundRectCallout">
            <a:avLst>
              <a:gd name="adj1" fmla="val -49263"/>
              <a:gd name="adj2" fmla="val -58762"/>
              <a:gd name="adj3" fmla="val 16667"/>
            </a:avLst>
          </a:prstGeom>
          <a:blipFill rotWithShape="0">
            <a:blip r:embed="rId3"/>
          </a:blipFill>
          <a:ln w="3810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lum contrast="42000"/>
          </a:blip>
          <a:stretch>
            <a:fillRect/>
          </a:stretch>
        </p:blipFill>
        <p:spPr>
          <a:xfrm>
            <a:off x="953135" y="1647825"/>
            <a:ext cx="10322560" cy="4570095"/>
          </a:xfrm>
          <a:prstGeom prst="foldedCorner">
            <a:avLst/>
          </a:prstGeom>
          <a:ln w="38100">
            <a:solidFill>
              <a:srgbClr val="FF9933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>
            <a:off x="1246505" y="123190"/>
            <a:ext cx="10750550" cy="720090"/>
          </a:xfrm>
          <a:prstGeom prst="wedgeRoundRectCallout">
            <a:avLst>
              <a:gd name="adj1" fmla="val -56538"/>
              <a:gd name="adj2" fmla="val 32627"/>
              <a:gd name="adj3" fmla="val 16667"/>
            </a:avLst>
          </a:prstGeom>
          <a:blipFill rotWithShape="0">
            <a:blip r:embed="rId2"/>
          </a:blip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2. Cách vẽ mô phỏng tranh lụa bằng màu nước.</a:t>
            </a:r>
            <a:endParaRPr kumimoji="0" lang="en-US" altLang="en-US" sz="3200" b="1" i="0" u="none" strike="noStrike" cap="none" normalizeH="0" baseline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sym typeface="+mn-ea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167005" y="-222250"/>
            <a:ext cx="1065530" cy="1065530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4">
            <a:lum bright="18000" contrast="30000"/>
          </a:blip>
          <a:stretch>
            <a:fillRect/>
          </a:stretch>
        </p:blipFill>
        <p:spPr>
          <a:xfrm>
            <a:off x="97155" y="980440"/>
            <a:ext cx="5643880" cy="3981450"/>
          </a:xfrm>
          <a:prstGeom prst="rect">
            <a:avLst/>
          </a:prstGeom>
          <a:ln w="57150">
            <a:solidFill>
              <a:srgbClr val="FF9933"/>
            </a:solidFill>
            <a:prstDash val="sysDash"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lum contrast="42000"/>
          </a:blip>
          <a:stretch>
            <a:fillRect/>
          </a:stretch>
        </p:blipFill>
        <p:spPr>
          <a:xfrm>
            <a:off x="6176010" y="980440"/>
            <a:ext cx="5773420" cy="3981450"/>
          </a:xfrm>
          <a:prstGeom prst="rect">
            <a:avLst/>
          </a:prstGeom>
          <a:ln w="57150">
            <a:solidFill>
              <a:srgbClr val="FF9933"/>
            </a:solidFill>
            <a:prstDash val="sysDash"/>
          </a:ln>
        </p:spPr>
      </p:pic>
      <p:sp>
        <p:nvSpPr>
          <p:cNvPr id="12" name="Up Arrow Callout 11"/>
          <p:cNvSpPr/>
          <p:nvPr/>
        </p:nvSpPr>
        <p:spPr>
          <a:xfrm>
            <a:off x="226060" y="4722495"/>
            <a:ext cx="5386070" cy="1987550"/>
          </a:xfrm>
          <a:prstGeom prst="upArrowCallout">
            <a:avLst/>
          </a:prstGeom>
          <a:ln w="38100">
            <a:solidFill>
              <a:srgbClr val="FF993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Tranh mẫu</a:t>
            </a:r>
            <a: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Nguyễn Phan Chánh,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Chơi ô ăn quan, 1931, lụa, 62cm x 85cm</a:t>
            </a:r>
          </a:p>
        </p:txBody>
      </p:sp>
      <p:sp>
        <p:nvSpPr>
          <p:cNvPr id="13" name="Up Arrow Callout 12"/>
          <p:cNvSpPr/>
          <p:nvPr/>
        </p:nvSpPr>
        <p:spPr>
          <a:xfrm>
            <a:off x="6132830" y="4722495"/>
            <a:ext cx="5821680" cy="1987550"/>
          </a:xfrm>
          <a:prstGeom prst="upArrowCallout">
            <a:avLst/>
          </a:prstGeom>
          <a:ln w="38100">
            <a:solidFill>
              <a:srgbClr val="FF9933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B1: Vẽ phác để xác định hình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mảng chính của tranh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7175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ounded Rectangular Callout 2"/>
          <p:cNvSpPr/>
          <p:nvPr/>
        </p:nvSpPr>
        <p:spPr>
          <a:xfrm>
            <a:off x="1246505" y="123190"/>
            <a:ext cx="10750550" cy="720090"/>
          </a:xfrm>
          <a:prstGeom prst="wedgeRoundRectCallout">
            <a:avLst>
              <a:gd name="adj1" fmla="val -56538"/>
              <a:gd name="adj2" fmla="val 32627"/>
              <a:gd name="adj3" fmla="val 16667"/>
            </a:avLst>
          </a:prstGeom>
          <a:blipFill rotWithShape="0">
            <a:blip r:embed="rId3"/>
          </a:blip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2. Cách vẽ mô phỏng tranh lụa bằng màu nước.</a:t>
            </a:r>
            <a:endParaRPr kumimoji="0" lang="en-US" altLang="en-US" sz="3200" b="1" i="0" u="none" strike="noStrike" cap="none" normalizeH="0" baseline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sym typeface="+mn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" y="952500"/>
            <a:ext cx="5757545" cy="4328160"/>
          </a:xfrm>
          <a:prstGeom prst="rect">
            <a:avLst/>
          </a:prstGeom>
          <a:ln w="57150">
            <a:solidFill>
              <a:srgbClr val="FF9933"/>
            </a:solidFill>
            <a:prstDash val="sysDash"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885" y="952500"/>
            <a:ext cx="5804535" cy="4328160"/>
          </a:xfrm>
          <a:prstGeom prst="rect">
            <a:avLst/>
          </a:prstGeom>
          <a:ln w="57150">
            <a:solidFill>
              <a:srgbClr val="FF9933"/>
            </a:solidFill>
            <a:prstDash val="sysDash"/>
          </a:ln>
        </p:spPr>
      </p:pic>
      <p:sp>
        <p:nvSpPr>
          <p:cNvPr id="7" name="Up Arrow Callout 6"/>
          <p:cNvSpPr/>
          <p:nvPr/>
        </p:nvSpPr>
        <p:spPr>
          <a:xfrm>
            <a:off x="155575" y="4944110"/>
            <a:ext cx="5765800" cy="1823720"/>
          </a:xfrm>
          <a:prstGeom prst="upArrow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5715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B2: Vẽ hình chi tiết trong tranh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bằng nét chì mờ.</a:t>
            </a:r>
          </a:p>
        </p:txBody>
      </p:sp>
      <p:sp>
        <p:nvSpPr>
          <p:cNvPr id="8" name="Up Arrow Callout 7"/>
          <p:cNvSpPr/>
          <p:nvPr/>
        </p:nvSpPr>
        <p:spPr>
          <a:xfrm>
            <a:off x="6192520" y="4972685"/>
            <a:ext cx="5803900" cy="1795145"/>
          </a:xfrm>
          <a:prstGeom prst="upArrow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5715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B3: Vẽ màu khai quát từ nhạt đến đậm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cho ảng hình trong tranh 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ular Callout 3"/>
          <p:cNvSpPr/>
          <p:nvPr/>
        </p:nvSpPr>
        <p:spPr>
          <a:xfrm>
            <a:off x="1246505" y="123190"/>
            <a:ext cx="10750550" cy="720090"/>
          </a:xfrm>
          <a:prstGeom prst="wedgeRoundRectCallout">
            <a:avLst>
              <a:gd name="adj1" fmla="val -56538"/>
              <a:gd name="adj2" fmla="val 32627"/>
              <a:gd name="adj3" fmla="val 16667"/>
            </a:avLst>
          </a:prstGeom>
          <a:blipFill rotWithShape="0">
            <a:blip r:embed="rId2"/>
          </a:blip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2. Cách vẽ mô phỏng tranh lụa bằng màu nước.</a:t>
            </a:r>
            <a:endParaRPr kumimoji="0" lang="en-US" altLang="en-US" sz="3200" b="1" i="0" u="none" strike="noStrike" cap="none" normalizeH="0" baseline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sym typeface="+mn-ea"/>
            </a:endParaRPr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196215" y="-232410"/>
            <a:ext cx="1183640" cy="118364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253365" y="951230"/>
            <a:ext cx="7402195" cy="5748020"/>
          </a:xfrm>
          <a:prstGeom prst="rect">
            <a:avLst/>
          </a:prstGeom>
          <a:ln w="76200">
            <a:solidFill>
              <a:srgbClr val="FF9933"/>
            </a:solidFill>
          </a:ln>
        </p:spPr>
      </p:pic>
      <p:sp>
        <p:nvSpPr>
          <p:cNvPr id="8" name="Left Arrow Callout 7"/>
          <p:cNvSpPr/>
          <p:nvPr/>
        </p:nvSpPr>
        <p:spPr>
          <a:xfrm>
            <a:off x="7655560" y="1765300"/>
            <a:ext cx="4129405" cy="4321175"/>
          </a:xfrm>
          <a:prstGeom prst="leftArrowCallout">
            <a:avLst/>
          </a:prstGeom>
          <a:ln w="57150">
            <a:solidFill>
              <a:srgbClr val="FF9933"/>
            </a:solidFill>
            <a:prstDash val="sysDash"/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B4: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Vẽ chi tiết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hoàn thiện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bức tranh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1_Gear Drives">
  <a:themeElements>
    <a:clrScheme name="Gear Dri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5F5F5F"/>
      </a:accent1>
      <a:accent2>
        <a:srgbClr val="969696"/>
      </a:accent2>
      <a:accent3>
        <a:srgbClr val="FFFFFF"/>
      </a:accent3>
      <a:accent4>
        <a:srgbClr val="000000"/>
      </a:accent4>
      <a:accent5>
        <a:srgbClr val="B6B6B6"/>
      </a:accent5>
      <a:accent6>
        <a:srgbClr val="878787"/>
      </a:accent6>
      <a:hlink>
        <a:srgbClr val="CC3300"/>
      </a:hlink>
      <a:folHlink>
        <a:srgbClr val="996600"/>
      </a:folHlink>
    </a:clrScheme>
    <a:fontScheme name="Gear Dri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ear Dri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5F5F5F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B6B6B6"/>
        </a:accent5>
        <a:accent6>
          <a:srgbClr val="87878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637</Words>
  <PresentationFormat>Widescreen</PresentationFormat>
  <Paragraphs>98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Tahoma</vt:lpstr>
      <vt:lpstr>Times New Roman</vt:lpstr>
      <vt:lpstr>VNI-Avo</vt:lpstr>
      <vt:lpstr>Wingdings</vt:lpstr>
      <vt:lpstr>1_Gear Drives</vt:lpstr>
      <vt:lpstr>Bài 5: Nét đẹp trong tranh lụa của  họa sĩ Nguyễn Phan Chánh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Lựa chọn bức trang lụa của họa sĩ Nguyễn Phan Chánh  mà em thích để mô phỏng và thực hiện theo hướng dẫn  </vt:lpstr>
      <vt:lpstr>PowerPoint Presentation</vt:lpstr>
      <vt:lpstr>Sản phẩm của học sinh.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2023-05-10T06:45:00Z</dcterms:created>
  <dcterms:modified xsi:type="dcterms:W3CDTF">2023-07-21T03:22:16Z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B81DDFA704014DE582675593A64128A6</vt:lpwstr>
  </property>
  <property fmtid="{D5CDD505-2E9C-101B-9397-08002B2CF9AE}" pid="3" name="KSOProductBuildVer">
    <vt:lpwstr>1033-11.2.0.11537</vt:lpwstr>
  </property>
</Properties>
</file>