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09" r:id="rId2"/>
    <p:sldId id="808" r:id="rId3"/>
    <p:sldId id="809" r:id="rId4"/>
    <p:sldId id="970" r:id="rId5"/>
    <p:sldId id="937" r:id="rId6"/>
    <p:sldId id="993" r:id="rId7"/>
    <p:sldId id="852" r:id="rId8"/>
    <p:sldId id="994" r:id="rId9"/>
    <p:sldId id="978" r:id="rId10"/>
    <p:sldId id="995" r:id="rId11"/>
    <p:sldId id="980" r:id="rId12"/>
    <p:sldId id="897" r:id="rId13"/>
    <p:sldId id="996" r:id="rId14"/>
    <p:sldId id="971" r:id="rId15"/>
    <p:sldId id="997" r:id="rId16"/>
    <p:sldId id="998" r:id="rId17"/>
    <p:sldId id="999" r:id="rId18"/>
    <p:sldId id="982" r:id="rId19"/>
    <p:sldId id="984" r:id="rId20"/>
    <p:sldId id="986" r:id="rId21"/>
    <p:sldId id="1000" r:id="rId22"/>
    <p:sldId id="1001" r:id="rId23"/>
    <p:sldId id="1002" r:id="rId24"/>
    <p:sldId id="1003" r:id="rId25"/>
    <p:sldId id="966" r:id="rId26"/>
    <p:sldId id="972" r:id="rId27"/>
    <p:sldId id="973" r:id="rId28"/>
    <p:sldId id="1004" r:id="rId29"/>
    <p:sldId id="1005" r:id="rId30"/>
    <p:sldId id="1006" r:id="rId31"/>
    <p:sldId id="1007" r:id="rId32"/>
    <p:sldId id="723" r:id="rId3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70"/>
            <p14:sldId id="937"/>
            <p14:sldId id="993"/>
            <p14:sldId id="852"/>
            <p14:sldId id="994"/>
            <p14:sldId id="978"/>
            <p14:sldId id="995"/>
            <p14:sldId id="980"/>
            <p14:sldId id="897"/>
            <p14:sldId id="996"/>
            <p14:sldId id="971"/>
            <p14:sldId id="997"/>
            <p14:sldId id="998"/>
            <p14:sldId id="999"/>
            <p14:sldId id="982"/>
            <p14:sldId id="984"/>
            <p14:sldId id="986"/>
            <p14:sldId id="1000"/>
            <p14:sldId id="1001"/>
            <p14:sldId id="1002"/>
            <p14:sldId id="1003"/>
            <p14:sldId id="966"/>
            <p14:sldId id="972"/>
            <p14:sldId id="973"/>
            <p14:sldId id="1004"/>
            <p14:sldId id="1005"/>
            <p14:sldId id="1006"/>
            <p14:sldId id="1007"/>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4F7ED"/>
    <a:srgbClr val="FEF6F0"/>
    <a:srgbClr val="E4FEDE"/>
    <a:srgbClr val="1D5E75"/>
    <a:srgbClr val="255997"/>
    <a:srgbClr val="FDEDD3"/>
    <a:srgbClr val="FEF5E6"/>
    <a:srgbClr val="FDEED3"/>
    <a:srgbClr val="FB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5" Type="http://schemas.openxmlformats.org/officeDocument/2006/relationships/image" Target="../media/image64.wmf"/><Relationship Id="rId4"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image" Target="../media/image120.wmf"/><Relationship Id="rId7" Type="http://schemas.openxmlformats.org/officeDocument/2006/relationships/image" Target="../media/image124.wmf"/><Relationship Id="rId2" Type="http://schemas.openxmlformats.org/officeDocument/2006/relationships/image" Target="../media/image119.wmf"/><Relationship Id="rId1" Type="http://schemas.openxmlformats.org/officeDocument/2006/relationships/image" Target="../media/image118.wmf"/><Relationship Id="rId6" Type="http://schemas.openxmlformats.org/officeDocument/2006/relationships/image" Target="../media/image123.wmf"/><Relationship Id="rId5" Type="http://schemas.openxmlformats.org/officeDocument/2006/relationships/image" Target="../media/image122.wmf"/><Relationship Id="rId10" Type="http://schemas.openxmlformats.org/officeDocument/2006/relationships/image" Target="../media/image127.wmf"/><Relationship Id="rId4" Type="http://schemas.openxmlformats.org/officeDocument/2006/relationships/image" Target="../media/image121.wmf"/><Relationship Id="rId9" Type="http://schemas.openxmlformats.org/officeDocument/2006/relationships/image" Target="../media/image12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0.wmf"/><Relationship Id="rId7" Type="http://schemas.openxmlformats.org/officeDocument/2006/relationships/image" Target="../media/image134.wmf"/><Relationship Id="rId2" Type="http://schemas.openxmlformats.org/officeDocument/2006/relationships/image" Target="../media/image129.wmf"/><Relationship Id="rId1" Type="http://schemas.openxmlformats.org/officeDocument/2006/relationships/image" Target="../media/image128.wmf"/><Relationship Id="rId6" Type="http://schemas.openxmlformats.org/officeDocument/2006/relationships/image" Target="../media/image133.wmf"/><Relationship Id="rId5" Type="http://schemas.openxmlformats.org/officeDocument/2006/relationships/image" Target="../media/image132.wmf"/><Relationship Id="rId4" Type="http://schemas.openxmlformats.org/officeDocument/2006/relationships/image" Target="../media/image1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5" Type="http://schemas.openxmlformats.org/officeDocument/2006/relationships/image" Target="../media/image39.wmf"/><Relationship Id="rId4"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14/03/2024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14/03/2024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45.wmf"/><Relationship Id="rId18" Type="http://schemas.openxmlformats.org/officeDocument/2006/relationships/oleObject" Target="../embeddings/oleObject29.bin"/><Relationship Id="rId3" Type="http://schemas.openxmlformats.org/officeDocument/2006/relationships/notesSlide" Target="../notesSlides/notesSlide10.xml"/><Relationship Id="rId7" Type="http://schemas.openxmlformats.org/officeDocument/2006/relationships/image" Target="../media/image57.png"/><Relationship Id="rId12" Type="http://schemas.openxmlformats.org/officeDocument/2006/relationships/oleObject" Target="../embeddings/oleObject26.bin"/><Relationship Id="rId17" Type="http://schemas.openxmlformats.org/officeDocument/2006/relationships/image" Target="../media/image47.wmf"/><Relationship Id="rId2" Type="http://schemas.openxmlformats.org/officeDocument/2006/relationships/slideLayout" Target="../slideLayouts/slideLayout2.xml"/><Relationship Id="rId16" Type="http://schemas.openxmlformats.org/officeDocument/2006/relationships/oleObject" Target="../embeddings/oleObject28.bin"/><Relationship Id="rId1" Type="http://schemas.openxmlformats.org/officeDocument/2006/relationships/vmlDrawing" Target="../drawings/vmlDrawing8.vml"/><Relationship Id="rId6" Type="http://schemas.openxmlformats.org/officeDocument/2006/relationships/image" Target="../media/image49.png"/><Relationship Id="rId11" Type="http://schemas.openxmlformats.org/officeDocument/2006/relationships/image" Target="../media/image44.wmf"/><Relationship Id="rId5" Type="http://schemas.openxmlformats.org/officeDocument/2006/relationships/image" Target="../media/image55.png"/><Relationship Id="rId15" Type="http://schemas.openxmlformats.org/officeDocument/2006/relationships/image" Target="../media/image46.wmf"/><Relationship Id="rId10" Type="http://schemas.openxmlformats.org/officeDocument/2006/relationships/oleObject" Target="../embeddings/oleObject25.bin"/><Relationship Id="rId19" Type="http://schemas.openxmlformats.org/officeDocument/2006/relationships/image" Target="../media/image48.wmf"/><Relationship Id="rId4" Type="http://schemas.openxmlformats.org/officeDocument/2006/relationships/image" Target="../media/image10.png"/><Relationship Id="rId9" Type="http://schemas.openxmlformats.org/officeDocument/2006/relationships/image" Target="../media/image43.wmf"/><Relationship Id="rId14" Type="http://schemas.openxmlformats.org/officeDocument/2006/relationships/oleObject" Target="../embeddings/oleObject27.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12.xml"/><Relationship Id="rId7" Type="http://schemas.openxmlformats.org/officeDocument/2006/relationships/oleObject" Target="../embeddings/oleObject30.bin"/><Relationship Id="rId12" Type="http://schemas.openxmlformats.org/officeDocument/2006/relationships/image" Target="../media/image52.wmf"/><Relationship Id="rId17"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image" Target="../media/image53.wmf"/><Relationship Id="rId1" Type="http://schemas.openxmlformats.org/officeDocument/2006/relationships/vmlDrawing" Target="../drawings/vmlDrawing9.vml"/><Relationship Id="rId6" Type="http://schemas.openxmlformats.org/officeDocument/2006/relationships/image" Target="../media/image54.png"/><Relationship Id="rId11" Type="http://schemas.openxmlformats.org/officeDocument/2006/relationships/oleObject" Target="../embeddings/oleObject32.bin"/><Relationship Id="rId5" Type="http://schemas.openxmlformats.org/officeDocument/2006/relationships/image" Target="../media/image29.png"/><Relationship Id="rId15" Type="http://schemas.openxmlformats.org/officeDocument/2006/relationships/oleObject" Target="../embeddings/oleObject33.bin"/><Relationship Id="rId10" Type="http://schemas.openxmlformats.org/officeDocument/2006/relationships/image" Target="../media/image51.wmf"/><Relationship Id="rId4" Type="http://schemas.openxmlformats.org/officeDocument/2006/relationships/image" Target="../media/image28.png"/><Relationship Id="rId9" Type="http://schemas.openxmlformats.org/officeDocument/2006/relationships/oleObject" Target="../embeddings/oleObject31.bin"/><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58.wmf"/><Relationship Id="rId3" Type="http://schemas.openxmlformats.org/officeDocument/2006/relationships/notesSlide" Target="../notesSlides/notesSlide13.xml"/><Relationship Id="rId7" Type="http://schemas.openxmlformats.org/officeDocument/2006/relationships/image" Target="../media/image71.png"/><Relationship Id="rId12" Type="http://schemas.openxmlformats.org/officeDocument/2006/relationships/oleObject" Target="../embeddings/oleObject35.bin"/><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vmlDrawing" Target="../drawings/vmlDrawing10.vml"/><Relationship Id="rId11" Type="http://schemas.openxmlformats.org/officeDocument/2006/relationships/image" Target="../media/image73.png"/><Relationship Id="rId15" Type="http://schemas.openxmlformats.org/officeDocument/2006/relationships/image" Target="../media/image59.wmf"/><Relationship Id="rId10" Type="http://schemas.openxmlformats.org/officeDocument/2006/relationships/image" Target="../media/image72.png"/><Relationship Id="rId4" Type="http://schemas.openxmlformats.org/officeDocument/2006/relationships/image" Target="../media/image28.png"/><Relationship Id="rId9" Type="http://schemas.openxmlformats.org/officeDocument/2006/relationships/image" Target="../media/image57.wmf"/><Relationship Id="rId14" Type="http://schemas.openxmlformats.org/officeDocument/2006/relationships/oleObject" Target="../embeddings/oleObject36.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62.wmf"/><Relationship Id="rId18" Type="http://schemas.openxmlformats.org/officeDocument/2006/relationships/image" Target="../media/image67.png"/><Relationship Id="rId3" Type="http://schemas.openxmlformats.org/officeDocument/2006/relationships/notesSlide" Target="../notesSlides/notesSlide14.xml"/><Relationship Id="rId7" Type="http://schemas.openxmlformats.org/officeDocument/2006/relationships/image" Target="../media/image28.png"/><Relationship Id="rId12" Type="http://schemas.openxmlformats.org/officeDocument/2006/relationships/oleObject" Target="../embeddings/oleObject39.bin"/><Relationship Id="rId17" Type="http://schemas.openxmlformats.org/officeDocument/2006/relationships/image" Target="../media/image64.wmf"/><Relationship Id="rId2" Type="http://schemas.openxmlformats.org/officeDocument/2006/relationships/slideLayout" Target="../slideLayouts/slideLayout2.xml"/><Relationship Id="rId16" Type="http://schemas.openxmlformats.org/officeDocument/2006/relationships/oleObject" Target="../embeddings/oleObject41.bin"/><Relationship Id="rId1" Type="http://schemas.openxmlformats.org/officeDocument/2006/relationships/vmlDrawing" Target="../drawings/vmlDrawing11.vml"/><Relationship Id="rId6" Type="http://schemas.openxmlformats.org/officeDocument/2006/relationships/image" Target="../media/image65.png"/><Relationship Id="rId11" Type="http://schemas.openxmlformats.org/officeDocument/2006/relationships/image" Target="../media/image61.wmf"/><Relationship Id="rId5" Type="http://schemas.openxmlformats.org/officeDocument/2006/relationships/image" Target="../media/image41.png"/><Relationship Id="rId15" Type="http://schemas.openxmlformats.org/officeDocument/2006/relationships/image" Target="../media/image63.wmf"/><Relationship Id="rId10" Type="http://schemas.openxmlformats.org/officeDocument/2006/relationships/oleObject" Target="../embeddings/oleObject38.bin"/><Relationship Id="rId4" Type="http://schemas.openxmlformats.org/officeDocument/2006/relationships/image" Target="../media/image40.png"/><Relationship Id="rId9" Type="http://schemas.openxmlformats.org/officeDocument/2006/relationships/image" Target="../media/image60.wmf"/><Relationship Id="rId14" Type="http://schemas.openxmlformats.org/officeDocument/2006/relationships/oleObject" Target="../embeddings/oleObject40.bin"/></Relationships>
</file>

<file path=ppt/slides/_rels/slide15.xml.rels><?xml version="1.0" encoding="UTF-8" standalone="yes"?>
<Relationships xmlns="http://schemas.openxmlformats.org/package/2006/relationships"><Relationship Id="rId8" Type="http://schemas.openxmlformats.org/officeDocument/2006/relationships/image" Target="../media/image69.wmf"/><Relationship Id="rId18" Type="http://schemas.openxmlformats.org/officeDocument/2006/relationships/image" Target="../media/image41.png"/><Relationship Id="rId3" Type="http://schemas.openxmlformats.org/officeDocument/2006/relationships/notesSlide" Target="../notesSlides/notesSlide15.xml"/><Relationship Id="rId7" Type="http://schemas.openxmlformats.org/officeDocument/2006/relationships/oleObject" Target="../embeddings/oleObject43.bin"/><Relationship Id="rId12" Type="http://schemas.openxmlformats.org/officeDocument/2006/relationships/image" Target="../media/image71.wmf"/><Relationship Id="rId17"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70.png"/><Relationship Id="rId1" Type="http://schemas.openxmlformats.org/officeDocument/2006/relationships/vmlDrawing" Target="../drawings/vmlDrawing12.vml"/><Relationship Id="rId6" Type="http://schemas.openxmlformats.org/officeDocument/2006/relationships/image" Target="../media/image68.wmf"/><Relationship Id="rId11" Type="http://schemas.openxmlformats.org/officeDocument/2006/relationships/oleObject" Target="../embeddings/oleObject45.bin"/><Relationship Id="rId5" Type="http://schemas.openxmlformats.org/officeDocument/2006/relationships/oleObject" Target="../embeddings/oleObject42.bin"/><Relationship Id="rId10" Type="http://schemas.openxmlformats.org/officeDocument/2006/relationships/image" Target="../media/image70.wmf"/><Relationship Id="rId19"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oleObject" Target="../embeddings/oleObject44.bin"/></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6.xml"/><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6.bin"/><Relationship Id="rId5" Type="http://schemas.openxmlformats.org/officeDocument/2006/relationships/image" Target="../media/image10.png"/><Relationship Id="rId4" Type="http://schemas.openxmlformats.org/officeDocument/2006/relationships/image" Target="../media/image73.jp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18.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8.png"/><Relationship Id="rId11" Type="http://schemas.openxmlformats.org/officeDocument/2006/relationships/image" Target="../media/image76.wmf"/><Relationship Id="rId5" Type="http://schemas.openxmlformats.org/officeDocument/2006/relationships/image" Target="../media/image77.png"/><Relationship Id="rId10" Type="http://schemas.openxmlformats.org/officeDocument/2006/relationships/oleObject" Target="../embeddings/oleObject470.bin"/><Relationship Id="rId4" Type="http://schemas.openxmlformats.org/officeDocument/2006/relationships/image" Target="../media/image18.png"/><Relationship Id="rId9" Type="http://schemas.openxmlformats.org/officeDocument/2006/relationships/image" Target="../media/image76.wmf"/></Relationships>
</file>

<file path=ppt/slides/_rels/slide19.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82.png"/><Relationship Id="rId5" Type="http://schemas.openxmlformats.org/officeDocument/2006/relationships/image" Target="../media/image29.png"/><Relationship Id="rId10" Type="http://schemas.openxmlformats.org/officeDocument/2006/relationships/image" Target="../media/image81.wmf"/><Relationship Id="rId4" Type="http://schemas.openxmlformats.org/officeDocument/2006/relationships/image" Target="../media/image28.png"/><Relationship Id="rId9"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0.xml"/><Relationship Id="rId7" Type="http://schemas.openxmlformats.org/officeDocument/2006/relationships/image" Target="../media/image28.png"/><Relationship Id="rId12"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5.png"/><Relationship Id="rId11" Type="http://schemas.openxmlformats.org/officeDocument/2006/relationships/oleObject" Target="../embeddings/oleObject52.bin"/><Relationship Id="rId5" Type="http://schemas.openxmlformats.org/officeDocument/2006/relationships/image" Target="../media/image41.png"/><Relationship Id="rId10" Type="http://schemas.openxmlformats.org/officeDocument/2006/relationships/image" Target="../media/image83.wmf"/><Relationship Id="rId4" Type="http://schemas.openxmlformats.org/officeDocument/2006/relationships/image" Target="../media/image40.png"/><Relationship Id="rId9" Type="http://schemas.openxmlformats.org/officeDocument/2006/relationships/oleObject" Target="../embeddings/oleObject51.bin"/></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png"/><Relationship Id="rId18" Type="http://schemas.openxmlformats.org/officeDocument/2006/relationships/image" Target="../media/image96.png"/><Relationship Id="rId3" Type="http://schemas.openxmlformats.org/officeDocument/2006/relationships/notesSlide" Target="../notesSlides/notesSlide21.xml"/><Relationship Id="rId7" Type="http://schemas.openxmlformats.org/officeDocument/2006/relationships/image" Target="../media/image91.png"/><Relationship Id="rId12" Type="http://schemas.openxmlformats.org/officeDocument/2006/relationships/image" Target="../media/image87.wmf"/><Relationship Id="rId17" Type="http://schemas.openxmlformats.org/officeDocument/2006/relationships/image" Target="../media/image89.wmf"/><Relationship Id="rId2" Type="http://schemas.openxmlformats.org/officeDocument/2006/relationships/slideLayout" Target="../slideLayouts/slideLayout2.xml"/><Relationship Id="rId16" Type="http://schemas.openxmlformats.org/officeDocument/2006/relationships/oleObject" Target="../embeddings/oleObject56.bin"/><Relationship Id="rId1" Type="http://schemas.openxmlformats.org/officeDocument/2006/relationships/vmlDrawing" Target="../drawings/vmlDrawing17.vml"/><Relationship Id="rId6" Type="http://schemas.openxmlformats.org/officeDocument/2006/relationships/image" Target="../media/image86.wmf"/><Relationship Id="rId11" Type="http://schemas.openxmlformats.org/officeDocument/2006/relationships/oleObject" Target="../embeddings/oleObject54.bin"/><Relationship Id="rId5" Type="http://schemas.openxmlformats.org/officeDocument/2006/relationships/oleObject" Target="../embeddings/oleObject53.bin"/><Relationship Id="rId15" Type="http://schemas.openxmlformats.org/officeDocument/2006/relationships/image" Target="../media/image88.wmf"/><Relationship Id="rId10" Type="http://schemas.openxmlformats.org/officeDocument/2006/relationships/image" Target="../media/image94.png"/><Relationship Id="rId4" Type="http://schemas.openxmlformats.org/officeDocument/2006/relationships/image" Target="../media/image10.png"/><Relationship Id="rId9" Type="http://schemas.openxmlformats.org/officeDocument/2006/relationships/image" Target="../media/image90.png"/><Relationship Id="rId14" Type="http://schemas.openxmlformats.org/officeDocument/2006/relationships/oleObject" Target="../embeddings/oleObject55.bin"/></Relationships>
</file>

<file path=ppt/slides/_rels/slide22.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notesSlide" Target="../notesSlides/notesSlide22.xml"/><Relationship Id="rId7"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9.png"/><Relationship Id="rId5" Type="http://schemas.openxmlformats.org/officeDocument/2006/relationships/image" Target="../media/image78.png"/><Relationship Id="rId10" Type="http://schemas.openxmlformats.org/officeDocument/2006/relationships/image" Target="../media/image91.wmf"/><Relationship Id="rId4" Type="http://schemas.openxmlformats.org/officeDocument/2006/relationships/image" Target="../media/image98.png"/><Relationship Id="rId9" Type="http://schemas.openxmlformats.org/officeDocument/2006/relationships/oleObject" Target="../embeddings/oleObject570.bin"/></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oleObject" Target="../embeddings/oleObject61.bin"/><Relationship Id="rId3" Type="http://schemas.openxmlformats.org/officeDocument/2006/relationships/notesSlide" Target="../notesSlides/notesSlide23.xml"/><Relationship Id="rId12"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7.png"/><Relationship Id="rId11" Type="http://schemas.openxmlformats.org/officeDocument/2006/relationships/oleObject" Target="../embeddings/oleObject59.bin"/><Relationship Id="rId5" Type="http://schemas.openxmlformats.org/officeDocument/2006/relationships/image" Target="../media/image29.png"/><Relationship Id="rId10" Type="http://schemas.openxmlformats.org/officeDocument/2006/relationships/image" Target="../media/image92.wmf"/><Relationship Id="rId4" Type="http://schemas.openxmlformats.org/officeDocument/2006/relationships/image" Target="../media/image28.png"/><Relationship Id="rId9" Type="http://schemas.openxmlformats.org/officeDocument/2006/relationships/oleObject" Target="../embeddings/oleObject58.bin"/><Relationship Id="rId14" Type="http://schemas.openxmlformats.org/officeDocument/2006/relationships/image" Target="../media/image94.wmf"/></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oleObject" Target="../embeddings/oleObject64.bin"/><Relationship Id="rId3" Type="http://schemas.openxmlformats.org/officeDocument/2006/relationships/notesSlide" Target="../notesSlides/notesSlide24.xml"/><Relationship Id="rId7" Type="http://schemas.openxmlformats.org/officeDocument/2006/relationships/image" Target="../media/image28.png"/><Relationship Id="rId12"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01.png"/><Relationship Id="rId11" Type="http://schemas.openxmlformats.org/officeDocument/2006/relationships/oleObject" Target="../embeddings/oleObject63.bin"/><Relationship Id="rId5" Type="http://schemas.openxmlformats.org/officeDocument/2006/relationships/image" Target="../media/image41.png"/><Relationship Id="rId10" Type="http://schemas.openxmlformats.org/officeDocument/2006/relationships/image" Target="../media/image98.wmf"/><Relationship Id="rId4" Type="http://schemas.openxmlformats.org/officeDocument/2006/relationships/image" Target="../media/image40.png"/><Relationship Id="rId9" Type="http://schemas.openxmlformats.org/officeDocument/2006/relationships/oleObject" Target="../embeddings/oleObject62.bin"/><Relationship Id="rId14" Type="http://schemas.openxmlformats.org/officeDocument/2006/relationships/image" Target="../media/image100.wmf"/></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oleObject" Target="../embeddings/oleObject68.bin"/><Relationship Id="rId18" Type="http://schemas.openxmlformats.org/officeDocument/2006/relationships/oleObject" Target="../embeddings/oleObject71.bin"/><Relationship Id="rId3" Type="http://schemas.openxmlformats.org/officeDocument/2006/relationships/notesSlide" Target="../notesSlides/notesSlide27.xml"/><Relationship Id="rId21" Type="http://schemas.openxmlformats.org/officeDocument/2006/relationships/image" Target="../media/image115.wmf"/><Relationship Id="rId7" Type="http://schemas.openxmlformats.org/officeDocument/2006/relationships/oleObject" Target="../embeddings/oleObject65.bin"/><Relationship Id="rId12" Type="http://schemas.openxmlformats.org/officeDocument/2006/relationships/image" Target="../media/image111.wmf"/><Relationship Id="rId17" Type="http://schemas.openxmlformats.org/officeDocument/2006/relationships/image" Target="../media/image113.wmf"/><Relationship Id="rId2" Type="http://schemas.openxmlformats.org/officeDocument/2006/relationships/slideLayout" Target="../slideLayouts/slideLayout2.xml"/><Relationship Id="rId16" Type="http://schemas.openxmlformats.org/officeDocument/2006/relationships/oleObject" Target="../embeddings/oleObject69.bin"/><Relationship Id="rId20" Type="http://schemas.openxmlformats.org/officeDocument/2006/relationships/oleObject" Target="../embeddings/oleObject72.bin"/><Relationship Id="rId1" Type="http://schemas.openxmlformats.org/officeDocument/2006/relationships/vmlDrawing" Target="../drawings/vmlDrawing21.vml"/><Relationship Id="rId6" Type="http://schemas.openxmlformats.org/officeDocument/2006/relationships/image" Target="../media/image124.png"/><Relationship Id="rId11" Type="http://schemas.openxmlformats.org/officeDocument/2006/relationships/oleObject" Target="../embeddings/oleObject67.bin"/><Relationship Id="rId5" Type="http://schemas.openxmlformats.org/officeDocument/2006/relationships/image" Target="../media/image28.png"/><Relationship Id="rId15" Type="http://schemas.openxmlformats.org/officeDocument/2006/relationships/image" Target="../media/image125.png"/><Relationship Id="rId23" Type="http://schemas.openxmlformats.org/officeDocument/2006/relationships/image" Target="../media/image116.wmf"/><Relationship Id="rId10" Type="http://schemas.openxmlformats.org/officeDocument/2006/relationships/image" Target="../media/image110.wmf"/><Relationship Id="rId19" Type="http://schemas.openxmlformats.org/officeDocument/2006/relationships/image" Target="../media/image114.wmf"/><Relationship Id="rId4" Type="http://schemas.openxmlformats.org/officeDocument/2006/relationships/image" Target="../media/image117.png"/><Relationship Id="rId9" Type="http://schemas.openxmlformats.org/officeDocument/2006/relationships/oleObject" Target="../embeddings/oleObject66.bin"/><Relationship Id="rId14" Type="http://schemas.openxmlformats.org/officeDocument/2006/relationships/image" Target="../media/image112.wmf"/><Relationship Id="rId22" Type="http://schemas.openxmlformats.org/officeDocument/2006/relationships/oleObject" Target="../embeddings/oleObject73.bin"/></Relationships>
</file>

<file path=ppt/slides/_rels/slide28.xml.rels><?xml version="1.0" encoding="UTF-8" standalone="yes"?>
<Relationships xmlns="http://schemas.openxmlformats.org/package/2006/relationships"><Relationship Id="rId8" Type="http://schemas.openxmlformats.org/officeDocument/2006/relationships/image" Target="../media/image118.wmf"/><Relationship Id="rId13" Type="http://schemas.openxmlformats.org/officeDocument/2006/relationships/oleObject" Target="../embeddings/oleObject77.bin"/><Relationship Id="rId18" Type="http://schemas.openxmlformats.org/officeDocument/2006/relationships/image" Target="../media/image123.wmf"/><Relationship Id="rId26" Type="http://schemas.openxmlformats.org/officeDocument/2006/relationships/oleObject" Target="../embeddings/oleObject83.bin"/><Relationship Id="rId3" Type="http://schemas.openxmlformats.org/officeDocument/2006/relationships/notesSlide" Target="../notesSlides/notesSlide28.xml"/><Relationship Id="rId21" Type="http://schemas.openxmlformats.org/officeDocument/2006/relationships/image" Target="../media/image124.wmf"/><Relationship Id="rId7" Type="http://schemas.openxmlformats.org/officeDocument/2006/relationships/oleObject" Target="../embeddings/oleObject74.bin"/><Relationship Id="rId12" Type="http://schemas.openxmlformats.org/officeDocument/2006/relationships/image" Target="../media/image120.wmf"/><Relationship Id="rId17" Type="http://schemas.openxmlformats.org/officeDocument/2006/relationships/oleObject" Target="../embeddings/oleObject79.bin"/><Relationship Id="rId25" Type="http://schemas.openxmlformats.org/officeDocument/2006/relationships/image" Target="../media/image126.wmf"/><Relationship Id="rId2" Type="http://schemas.openxmlformats.org/officeDocument/2006/relationships/slideLayout" Target="../slideLayouts/slideLayout2.xml"/><Relationship Id="rId16" Type="http://schemas.openxmlformats.org/officeDocument/2006/relationships/image" Target="../media/image122.wmf"/><Relationship Id="rId20" Type="http://schemas.openxmlformats.org/officeDocument/2006/relationships/oleObject" Target="../embeddings/oleObject80.bin"/><Relationship Id="rId1" Type="http://schemas.openxmlformats.org/officeDocument/2006/relationships/vmlDrawing" Target="../drawings/vmlDrawing22.vml"/><Relationship Id="rId6" Type="http://schemas.openxmlformats.org/officeDocument/2006/relationships/image" Target="../media/image136.png"/><Relationship Id="rId11" Type="http://schemas.openxmlformats.org/officeDocument/2006/relationships/oleObject" Target="../embeddings/oleObject76.bin"/><Relationship Id="rId24" Type="http://schemas.openxmlformats.org/officeDocument/2006/relationships/oleObject" Target="../embeddings/oleObject82.bin"/><Relationship Id="rId5" Type="http://schemas.openxmlformats.org/officeDocument/2006/relationships/image" Target="../media/image28.png"/><Relationship Id="rId15" Type="http://schemas.openxmlformats.org/officeDocument/2006/relationships/oleObject" Target="../embeddings/oleObject78.bin"/><Relationship Id="rId23" Type="http://schemas.openxmlformats.org/officeDocument/2006/relationships/image" Target="../media/image125.wmf"/><Relationship Id="rId28" Type="http://schemas.openxmlformats.org/officeDocument/2006/relationships/image" Target="../media/image138.png"/><Relationship Id="rId10" Type="http://schemas.openxmlformats.org/officeDocument/2006/relationships/image" Target="../media/image119.wmf"/><Relationship Id="rId19" Type="http://schemas.openxmlformats.org/officeDocument/2006/relationships/image" Target="../media/image137.png"/><Relationship Id="rId4" Type="http://schemas.openxmlformats.org/officeDocument/2006/relationships/image" Target="../media/image117.png"/><Relationship Id="rId9" Type="http://schemas.openxmlformats.org/officeDocument/2006/relationships/oleObject" Target="../embeddings/oleObject75.bin"/><Relationship Id="rId14" Type="http://schemas.openxmlformats.org/officeDocument/2006/relationships/image" Target="../media/image121.wmf"/><Relationship Id="rId22" Type="http://schemas.openxmlformats.org/officeDocument/2006/relationships/oleObject" Target="../embeddings/oleObject81.bin"/><Relationship Id="rId27" Type="http://schemas.openxmlformats.org/officeDocument/2006/relationships/image" Target="../media/image127.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image" Target="../media/image130.wmf"/><Relationship Id="rId18" Type="http://schemas.openxmlformats.org/officeDocument/2006/relationships/oleObject" Target="../embeddings/oleObject89.bin"/><Relationship Id="rId3" Type="http://schemas.openxmlformats.org/officeDocument/2006/relationships/notesSlide" Target="../notesSlides/notesSlide29.xml"/><Relationship Id="rId21" Type="http://schemas.openxmlformats.org/officeDocument/2006/relationships/image" Target="../media/image134.wmf"/><Relationship Id="rId7" Type="http://schemas.openxmlformats.org/officeDocument/2006/relationships/image" Target="../media/image147.png"/><Relationship Id="rId12" Type="http://schemas.openxmlformats.org/officeDocument/2006/relationships/oleObject" Target="../embeddings/oleObject86.bin"/><Relationship Id="rId17" Type="http://schemas.openxmlformats.org/officeDocument/2006/relationships/image" Target="../media/image132.wmf"/><Relationship Id="rId2" Type="http://schemas.openxmlformats.org/officeDocument/2006/relationships/slideLayout" Target="../slideLayouts/slideLayout2.xml"/><Relationship Id="rId16" Type="http://schemas.openxmlformats.org/officeDocument/2006/relationships/oleObject" Target="../embeddings/oleObject88.bin"/><Relationship Id="rId20" Type="http://schemas.openxmlformats.org/officeDocument/2006/relationships/oleObject" Target="../embeddings/oleObject90.bin"/><Relationship Id="rId1" Type="http://schemas.openxmlformats.org/officeDocument/2006/relationships/vmlDrawing" Target="../drawings/vmlDrawing23.vml"/><Relationship Id="rId6" Type="http://schemas.openxmlformats.org/officeDocument/2006/relationships/image" Target="../media/image28.png"/><Relationship Id="rId11" Type="http://schemas.openxmlformats.org/officeDocument/2006/relationships/image" Target="../media/image129.wmf"/><Relationship Id="rId5" Type="http://schemas.openxmlformats.org/officeDocument/2006/relationships/image" Target="../media/image117.png"/><Relationship Id="rId15" Type="http://schemas.openxmlformats.org/officeDocument/2006/relationships/image" Target="../media/image131.wmf"/><Relationship Id="rId23" Type="http://schemas.openxmlformats.org/officeDocument/2006/relationships/image" Target="../media/image132.png"/><Relationship Id="rId10" Type="http://schemas.openxmlformats.org/officeDocument/2006/relationships/oleObject" Target="../embeddings/oleObject85.bin"/><Relationship Id="rId19" Type="http://schemas.openxmlformats.org/officeDocument/2006/relationships/image" Target="../media/image133.wmf"/><Relationship Id="rId4" Type="http://schemas.openxmlformats.org/officeDocument/2006/relationships/image" Target="../media/image146.png"/><Relationship Id="rId9" Type="http://schemas.openxmlformats.org/officeDocument/2006/relationships/image" Target="../media/image128.wmf"/><Relationship Id="rId14" Type="http://schemas.openxmlformats.org/officeDocument/2006/relationships/oleObject" Target="../embeddings/oleObject87.bin"/><Relationship Id="rId22" Type="http://schemas.openxmlformats.org/officeDocument/2006/relationships/image" Target="../media/image148.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3.xml"/><Relationship Id="rId7" Type="http://schemas.openxmlformats.org/officeDocument/2006/relationships/oleObject" Target="../embeddings/oleObject1.bin"/><Relationship Id="rId12"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microsoft.com/office/2007/relationships/hdphoto" Target="../media/hdphoto1.wdp"/><Relationship Id="rId11" Type="http://schemas.openxmlformats.org/officeDocument/2006/relationships/oleObject" Target="../embeddings/oleObject2.bin"/><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94.bin"/><Relationship Id="rId18" Type="http://schemas.openxmlformats.org/officeDocument/2006/relationships/image" Target="../media/image140.wmf"/><Relationship Id="rId3" Type="http://schemas.openxmlformats.org/officeDocument/2006/relationships/notesSlide" Target="../notesSlides/notesSlide30.xml"/><Relationship Id="rId7" Type="http://schemas.openxmlformats.org/officeDocument/2006/relationships/oleObject" Target="../embeddings/oleObject91.bin"/><Relationship Id="rId12" Type="http://schemas.openxmlformats.org/officeDocument/2006/relationships/image" Target="../media/image137.wmf"/><Relationship Id="rId17" Type="http://schemas.openxmlformats.org/officeDocument/2006/relationships/oleObject" Target="../embeddings/oleObject96.bin"/><Relationship Id="rId2" Type="http://schemas.openxmlformats.org/officeDocument/2006/relationships/slideLayout" Target="../slideLayouts/slideLayout2.xml"/><Relationship Id="rId16" Type="http://schemas.openxmlformats.org/officeDocument/2006/relationships/image" Target="../media/image139.wmf"/><Relationship Id="rId1" Type="http://schemas.openxmlformats.org/officeDocument/2006/relationships/vmlDrawing" Target="../drawings/vmlDrawing24.vml"/><Relationship Id="rId6" Type="http://schemas.openxmlformats.org/officeDocument/2006/relationships/image" Target="../media/image28.png"/><Relationship Id="rId11" Type="http://schemas.openxmlformats.org/officeDocument/2006/relationships/oleObject" Target="../embeddings/oleObject93.bin"/><Relationship Id="rId5" Type="http://schemas.openxmlformats.org/officeDocument/2006/relationships/image" Target="../media/image117.png"/><Relationship Id="rId15" Type="http://schemas.openxmlformats.org/officeDocument/2006/relationships/oleObject" Target="../embeddings/oleObject95.bin"/><Relationship Id="rId10" Type="http://schemas.openxmlformats.org/officeDocument/2006/relationships/image" Target="../media/image136.wmf"/><Relationship Id="rId19"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oleObject" Target="../embeddings/oleObject92.bin"/><Relationship Id="rId14" Type="http://schemas.openxmlformats.org/officeDocument/2006/relationships/image" Target="../media/image138.wmf"/></Relationships>
</file>

<file path=ppt/slides/_rels/slide31.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image" Target="../media/image143.wmf"/><Relationship Id="rId3" Type="http://schemas.openxmlformats.org/officeDocument/2006/relationships/notesSlide" Target="../notesSlides/notesSlide31.xml"/><Relationship Id="rId7" Type="http://schemas.openxmlformats.org/officeDocument/2006/relationships/oleObject" Target="../embeddings/oleObject97.bin"/><Relationship Id="rId12"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28.png"/><Relationship Id="rId11" Type="http://schemas.openxmlformats.org/officeDocument/2006/relationships/image" Target="../media/image144.png"/><Relationship Id="rId5" Type="http://schemas.openxmlformats.org/officeDocument/2006/relationships/image" Target="../media/image117.png"/><Relationship Id="rId10" Type="http://schemas.openxmlformats.org/officeDocument/2006/relationships/image" Target="../media/image142.wmf"/><Relationship Id="rId4" Type="http://schemas.openxmlformats.org/officeDocument/2006/relationships/image" Target="../media/image139.png"/><Relationship Id="rId9" Type="http://schemas.openxmlformats.org/officeDocument/2006/relationships/oleObject" Target="../embeddings/oleObject98.bin"/></Relationships>
</file>

<file path=ppt/slides/_rels/slide3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2.xml"/><Relationship Id="rId7" Type="http://schemas.openxmlformats.org/officeDocument/2006/relationships/image" Target="../media/image14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5.png"/><Relationship Id="rId5" Type="http://schemas.openxmlformats.org/officeDocument/2006/relationships/image" Target="../media/image144.jpg"/><Relationship Id="rId4" Type="http://schemas.openxmlformats.org/officeDocument/2006/relationships/notesSlide" Target="../notesSlides/notesSlide32.xml"/><Relationship Id="rId9"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11" Type="http://schemas.openxmlformats.org/officeDocument/2006/relationships/image" Target="../media/image15.wmf"/><Relationship Id="rId5" Type="http://schemas.openxmlformats.org/officeDocument/2006/relationships/oleObject" Target="../embeddings/oleObject3.bin"/><Relationship Id="rId10" Type="http://schemas.openxmlformats.org/officeDocument/2006/relationships/oleObject" Target="../embeddings/oleObject49.bin"/><Relationship Id="rId4" Type="http://schemas.openxmlformats.org/officeDocument/2006/relationships/image" Target="../media/image16.png"/><Relationship Id="rId9" Type="http://schemas.openxmlformats.org/officeDocument/2006/relationships/image" Target="../media/image15.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60.bin"/><Relationship Id="rId3" Type="http://schemas.openxmlformats.org/officeDocument/2006/relationships/notesSlide" Target="../notesSlides/notesSlide5.xml"/><Relationship Id="rId7" Type="http://schemas.openxmlformats.org/officeDocument/2006/relationships/image" Target="../media/image23.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11" Type="http://schemas.openxmlformats.org/officeDocument/2006/relationships/image" Target="../media/image17.wmf"/><Relationship Id="rId5" Type="http://schemas.openxmlformats.org/officeDocument/2006/relationships/image" Target="../media/image21.png"/><Relationship Id="rId10" Type="http://schemas.openxmlformats.org/officeDocument/2006/relationships/oleObject" Target="../embeddings/oleObject50.bin"/><Relationship Id="rId4" Type="http://schemas.openxmlformats.org/officeDocument/2006/relationships/image" Target="../media/image18.png"/><Relationship Id="rId9" Type="http://schemas.openxmlformats.org/officeDocument/2006/relationships/image" Target="../media/image17.wmf"/><Relationship Id="rId14" Type="http://schemas.openxmlformats.org/officeDocument/2006/relationships/image" Target="../media/image18.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5.wmf"/><Relationship Id="rId3" Type="http://schemas.openxmlformats.org/officeDocument/2006/relationships/notesSlide" Target="../notesSlides/notesSlide6.xml"/><Relationship Id="rId7" Type="http://schemas.openxmlformats.org/officeDocument/2006/relationships/image" Target="../media/image27.pn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6.png"/><Relationship Id="rId11" Type="http://schemas.openxmlformats.org/officeDocument/2006/relationships/image" Target="../media/image20.wmf"/><Relationship Id="rId5" Type="http://schemas.openxmlformats.org/officeDocument/2006/relationships/image" Target="../media/image25.png"/><Relationship Id="rId10" Type="http://schemas.openxmlformats.org/officeDocument/2006/relationships/oleObject" Target="../embeddings/oleObject70.bin"/><Relationship Id="rId4" Type="http://schemas.openxmlformats.org/officeDocument/2006/relationships/image" Target="../media/image18.png"/><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2.bin"/><Relationship Id="rId18" Type="http://schemas.openxmlformats.org/officeDocument/2006/relationships/image" Target="../media/image26.wmf"/><Relationship Id="rId3" Type="http://schemas.openxmlformats.org/officeDocument/2006/relationships/notesSlide" Target="../notesSlides/notesSlide7.xml"/><Relationship Id="rId7" Type="http://schemas.openxmlformats.org/officeDocument/2006/relationships/oleObject" Target="../embeddings/oleObject9.bin"/><Relationship Id="rId12" Type="http://schemas.openxmlformats.org/officeDocument/2006/relationships/image" Target="../media/image23.wmf"/><Relationship Id="rId17"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image" Target="../media/image25.wmf"/><Relationship Id="rId1" Type="http://schemas.openxmlformats.org/officeDocument/2006/relationships/vmlDrawing" Target="../drawings/vmlDrawing5.vml"/><Relationship Id="rId6" Type="http://schemas.openxmlformats.org/officeDocument/2006/relationships/image" Target="../media/image30.png"/><Relationship Id="rId11" Type="http://schemas.openxmlformats.org/officeDocument/2006/relationships/oleObject" Target="../embeddings/oleObject11.bin"/><Relationship Id="rId5" Type="http://schemas.openxmlformats.org/officeDocument/2006/relationships/image" Target="../media/image29.png"/><Relationship Id="rId15" Type="http://schemas.openxmlformats.org/officeDocument/2006/relationships/oleObject" Target="../embeddings/oleObject13.bin"/><Relationship Id="rId10" Type="http://schemas.openxmlformats.org/officeDocument/2006/relationships/image" Target="../media/image22.wmf"/><Relationship Id="rId4" Type="http://schemas.openxmlformats.org/officeDocument/2006/relationships/image" Target="../media/image28.png"/><Relationship Id="rId9" Type="http://schemas.openxmlformats.org/officeDocument/2006/relationships/oleObject" Target="../embeddings/oleObject10.bin"/><Relationship Id="rId14" Type="http://schemas.openxmlformats.org/officeDocument/2006/relationships/image" Target="../media/image24.wmf"/></Relationships>
</file>

<file path=ppt/slides/_rels/slide8.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oleObject" Target="../embeddings/oleObject16.bin"/><Relationship Id="rId12"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33.wmf"/><Relationship Id="rId4" Type="http://schemas.openxmlformats.org/officeDocument/2006/relationships/image" Target="../media/image28.png"/><Relationship Id="rId9" Type="http://schemas.openxmlformats.org/officeDocument/2006/relationships/oleObject" Target="../embeddings/oleObject17.bin"/><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7.wmf"/><Relationship Id="rId3" Type="http://schemas.openxmlformats.org/officeDocument/2006/relationships/notesSlide" Target="../notesSlides/notesSlide9.xml"/><Relationship Id="rId7" Type="http://schemas.openxmlformats.org/officeDocument/2006/relationships/image" Target="../media/image42.png"/><Relationship Id="rId12" Type="http://schemas.openxmlformats.org/officeDocument/2006/relationships/oleObject" Target="../embeddings/oleObject21.bin"/><Relationship Id="rId17"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oleObject" Target="../embeddings/oleObject23.bin"/><Relationship Id="rId1" Type="http://schemas.openxmlformats.org/officeDocument/2006/relationships/vmlDrawing" Target="../drawings/vmlDrawing7.vml"/><Relationship Id="rId6" Type="http://schemas.openxmlformats.org/officeDocument/2006/relationships/image" Target="../media/image41.png"/><Relationship Id="rId11" Type="http://schemas.openxmlformats.org/officeDocument/2006/relationships/image" Target="../media/image36.wmf"/><Relationship Id="rId5" Type="http://schemas.openxmlformats.org/officeDocument/2006/relationships/image" Target="../media/image40.png"/><Relationship Id="rId15" Type="http://schemas.openxmlformats.org/officeDocument/2006/relationships/image" Target="../media/image38.wmf"/><Relationship Id="rId10" Type="http://schemas.openxmlformats.org/officeDocument/2006/relationships/oleObject" Target="../embeddings/oleObject20.bin"/><Relationship Id="rId4" Type="http://schemas.openxmlformats.org/officeDocument/2006/relationships/image" Target="../media/image28.png"/><Relationship Id="rId9" Type="http://schemas.openxmlformats.org/officeDocument/2006/relationships/image" Target="../media/image35.wmf"/><Relationship Id="rId1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84813" y="2362201"/>
            <a:ext cx="5943599" cy="1139638"/>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2" y="2445905"/>
            <a:ext cx="1440295" cy="14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862" y="2494462"/>
            <a:ext cx="5859500" cy="105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761" y="1600200"/>
            <a:ext cx="5425051" cy="79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5349" y="24103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289088" y="761999"/>
            <a:ext cx="11672724" cy="1447801"/>
            <a:chOff x="289088" y="761999"/>
            <a:chExt cx="11672724" cy="1447801"/>
          </a:xfrm>
        </p:grpSpPr>
        <p:sp>
          <p:nvSpPr>
            <p:cNvPr id="16" name="Rounded Rectangle 15"/>
            <p:cNvSpPr/>
            <p:nvPr/>
          </p:nvSpPr>
          <p:spPr>
            <a:xfrm>
              <a:off x="289088" y="761999"/>
              <a:ext cx="11672724" cy="14478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379412" y="879157"/>
                  <a:ext cx="11506200" cy="492443"/>
                </a:xfrm>
                <a:prstGeom prst="rect">
                  <a:avLst/>
                </a:prstGeom>
                <a:noFill/>
              </p:spPr>
              <p:txBody>
                <a:bodyPr wrap="square" rtlCol="0">
                  <a:spAutoFit/>
                </a:bodyPr>
                <a:lstStyle/>
                <a:p>
                  <a:r>
                    <a:rPr lang="en-US" sz="2600" b="1" smtClean="0">
                      <a:latin typeface="Arial" pitchFamily="34" charset="0"/>
                      <a:cs typeface="Arial" pitchFamily="34" charset="0"/>
                    </a:rPr>
                    <a:t>	  Tính đạo hàm </a:t>
                  </a:r>
                  <a14:m>
                    <m:oMath xmlns:m="http://schemas.openxmlformats.org/officeDocument/2006/math">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oMath>
                  </a14:m>
                  <a:r>
                    <a:rPr lang="en-US" sz="2600" b="1" smtClean="0">
                      <a:latin typeface="Arial" pitchFamily="34" charset="0"/>
                      <a:cs typeface="Arial" pitchFamily="34" charset="0"/>
                    </a:rPr>
                    <a:t> tại điểm x</a:t>
                  </a:r>
                  <a:r>
                    <a:rPr lang="en-US" sz="2600" b="1" baseline="-25000" smtClean="0">
                      <a:latin typeface="Arial" pitchFamily="34" charset="0"/>
                      <a:cs typeface="Arial" pitchFamily="34" charset="0"/>
                    </a:rPr>
                    <a:t>0</a:t>
                  </a:r>
                  <a:r>
                    <a:rPr lang="en-US" sz="2600" b="1" smtClean="0">
                      <a:latin typeface="Arial" pitchFamily="34" charset="0"/>
                      <a:cs typeface="Arial" pitchFamily="34" charset="0"/>
                    </a:rPr>
                    <a:t> bất kì trong các trường hợp :</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9412" y="879157"/>
                  <a:ext cx="11506200" cy="492443"/>
                </a:xfrm>
                <a:prstGeom prst="rect">
                  <a:avLst/>
                </a:prstGeom>
                <a:blipFill rotWithShape="1">
                  <a:blip r:embed="rId5"/>
                  <a:stretch>
                    <a:fillRect t="-11111" b="-29630"/>
                  </a:stretch>
                </a:blipFill>
              </p:spPr>
              <p:txBody>
                <a:bodyPr/>
                <a:lstStyle/>
                <a:p>
                  <a:r>
                    <a:rPr lang="en-US">
                      <a:noFill/>
                    </a:rPr>
                    <a:t> </a:t>
                  </a:r>
                </a:p>
              </p:txBody>
            </p:sp>
          </mc:Fallback>
        </mc:AlternateContent>
        <p:pic>
          <p:nvPicPr>
            <p:cNvPr id="5017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891" r="15485" b="30712"/>
            <a:stretch/>
          </p:blipFill>
          <p:spPr bwMode="auto">
            <a:xfrm>
              <a:off x="531812" y="888682"/>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1766062" y="1531440"/>
                  <a:ext cx="10112487" cy="492443"/>
                </a:xfrm>
                <a:prstGeom prst="rect">
                  <a:avLst/>
                </a:prstGeom>
                <a:noFill/>
              </p:spPr>
              <p:txBody>
                <a:bodyPr wrap="square" rtlCol="0">
                  <a:spAutoFit/>
                </a:bodyPr>
                <a:lstStyle/>
                <a:p>
                  <a:r>
                    <a:rPr lang="en-US" sz="2600" b="1" smtClean="0">
                      <a:latin typeface="Arial" pitchFamily="34" charset="0"/>
                      <a:cs typeface="Arial" pitchFamily="34" charset="0"/>
                    </a:rPr>
                    <a:t>a)  </a:t>
                  </a:r>
                  <a14:m>
                    <m:oMath xmlns:m="http://schemas.openxmlformats.org/officeDocument/2006/math">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 c là hằng số)		b)  </a:t>
                  </a:r>
                  <a14:m>
                    <m:oMath xmlns:m="http://schemas.openxmlformats.org/officeDocument/2006/math">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r>
                        <a:rPr lang="en-US" sz="2600" b="1" i="1" smtClean="0">
                          <a:latin typeface="Cambria Math"/>
                          <a:cs typeface="Arial" pitchFamily="34" charset="0"/>
                        </a:rPr>
                        <m:t>𝒙</m:t>
                      </m:r>
                    </m:oMath>
                  </a14:m>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66062" y="1531440"/>
                  <a:ext cx="10112487" cy="492443"/>
                </a:xfrm>
                <a:prstGeom prst="rect">
                  <a:avLst/>
                </a:prstGeom>
                <a:blipFill rotWithShape="1">
                  <a:blip r:embed="rId7"/>
                  <a:stretch>
                    <a:fillRect l="-1085" t="-11111" b="-29630"/>
                  </a:stretch>
                </a:blipFill>
              </p:spPr>
              <p:txBody>
                <a:bodyPr/>
                <a:lstStyle/>
                <a:p>
                  <a:r>
                    <a:rPr lang="en-US">
                      <a:noFill/>
                    </a:rPr>
                    <a:t> </a:t>
                  </a:r>
                </a:p>
              </p:txBody>
            </p:sp>
          </mc:Fallback>
        </mc:AlternateContent>
      </p:grpSp>
      <p:graphicFrame>
        <p:nvGraphicFramePr>
          <p:cNvPr id="3" name="Object 2"/>
          <p:cNvGraphicFramePr>
            <a:graphicFrameLocks noChangeAspect="1"/>
          </p:cNvGraphicFramePr>
          <p:nvPr>
            <p:extLst>
              <p:ext uri="{D42A27DB-BD31-4B8C-83A1-F6EECF244321}">
                <p14:modId xmlns:p14="http://schemas.microsoft.com/office/powerpoint/2010/main" val="1027964895"/>
              </p:ext>
            </p:extLst>
          </p:nvPr>
        </p:nvGraphicFramePr>
        <p:xfrm>
          <a:off x="2182812" y="2913063"/>
          <a:ext cx="4302125" cy="1104900"/>
        </p:xfrm>
        <a:graphic>
          <a:graphicData uri="http://schemas.openxmlformats.org/presentationml/2006/ole">
            <mc:AlternateContent xmlns:mc="http://schemas.openxmlformats.org/markup-compatibility/2006">
              <mc:Choice xmlns:v="urn:schemas-microsoft-com:vml" Requires="v">
                <p:oleObj spid="_x0000_s56572" name="Equation" r:id="rId8" imgW="1828800" imgH="469800" progId="Equation.DSMT4">
                  <p:embed/>
                </p:oleObj>
              </mc:Choice>
              <mc:Fallback>
                <p:oleObj name="Equation" r:id="rId8" imgW="1828800" imgH="469800" progId="Equation.DSMT4">
                  <p:embed/>
                  <p:pic>
                    <p:nvPicPr>
                      <p:cNvPr id="0" name="Object 1"/>
                      <p:cNvPicPr>
                        <a:picLocks noChangeAspect="1" noChangeArrowheads="1"/>
                      </p:cNvPicPr>
                      <p:nvPr/>
                    </p:nvPicPr>
                    <p:blipFill>
                      <a:blip r:embed="rId9"/>
                      <a:srcRect/>
                      <a:stretch>
                        <a:fillRect/>
                      </a:stretch>
                    </p:blipFill>
                    <p:spPr bwMode="auto">
                      <a:xfrm>
                        <a:off x="2182812" y="2913063"/>
                        <a:ext cx="43021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5578023"/>
              </p:ext>
            </p:extLst>
          </p:nvPr>
        </p:nvGraphicFramePr>
        <p:xfrm>
          <a:off x="6589113" y="2895600"/>
          <a:ext cx="1881188" cy="1104900"/>
        </p:xfrm>
        <a:graphic>
          <a:graphicData uri="http://schemas.openxmlformats.org/presentationml/2006/ole">
            <mc:AlternateContent xmlns:mc="http://schemas.openxmlformats.org/markup-compatibility/2006">
              <mc:Choice xmlns:v="urn:schemas-microsoft-com:vml" Requires="v">
                <p:oleObj spid="_x0000_s56573" name="Equation" r:id="rId10" imgW="799920" imgH="469800" progId="Equation.DSMT4">
                  <p:embed/>
                </p:oleObj>
              </mc:Choice>
              <mc:Fallback>
                <p:oleObj name="Equation" r:id="rId10" imgW="799920" imgH="469800" progId="Equation.DSMT4">
                  <p:embed/>
                  <p:pic>
                    <p:nvPicPr>
                      <p:cNvPr id="0" name=""/>
                      <p:cNvPicPr>
                        <a:picLocks noChangeAspect="1" noChangeArrowheads="1"/>
                      </p:cNvPicPr>
                      <p:nvPr/>
                    </p:nvPicPr>
                    <p:blipFill>
                      <a:blip r:embed="rId11"/>
                      <a:srcRect/>
                      <a:stretch>
                        <a:fillRect/>
                      </a:stretch>
                    </p:blipFill>
                    <p:spPr bwMode="auto">
                      <a:xfrm>
                        <a:off x="6589113" y="2895600"/>
                        <a:ext cx="18811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3220175"/>
              </p:ext>
            </p:extLst>
          </p:nvPr>
        </p:nvGraphicFramePr>
        <p:xfrm>
          <a:off x="8583612" y="3124200"/>
          <a:ext cx="1701800" cy="747713"/>
        </p:xfrm>
        <a:graphic>
          <a:graphicData uri="http://schemas.openxmlformats.org/presentationml/2006/ole">
            <mc:AlternateContent xmlns:mc="http://schemas.openxmlformats.org/markup-compatibility/2006">
              <mc:Choice xmlns:v="urn:schemas-microsoft-com:vml" Requires="v">
                <p:oleObj spid="_x0000_s56574" name="Equation" r:id="rId12" imgW="723600" imgH="317160" progId="Equation.DSMT4">
                  <p:embed/>
                </p:oleObj>
              </mc:Choice>
              <mc:Fallback>
                <p:oleObj name="Equation" r:id="rId12" imgW="723600" imgH="317160" progId="Equation.DSMT4">
                  <p:embed/>
                  <p:pic>
                    <p:nvPicPr>
                      <p:cNvPr id="0" name=""/>
                      <p:cNvPicPr>
                        <a:picLocks noChangeAspect="1" noChangeArrowheads="1"/>
                      </p:cNvPicPr>
                      <p:nvPr/>
                    </p:nvPicPr>
                    <p:blipFill>
                      <a:blip r:embed="rId13"/>
                      <a:srcRect/>
                      <a:stretch>
                        <a:fillRect/>
                      </a:stretch>
                    </p:blipFill>
                    <p:spPr bwMode="auto">
                      <a:xfrm>
                        <a:off x="8583612" y="3124200"/>
                        <a:ext cx="1701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72041159"/>
              </p:ext>
            </p:extLst>
          </p:nvPr>
        </p:nvGraphicFramePr>
        <p:xfrm>
          <a:off x="2182812" y="4191000"/>
          <a:ext cx="4302125" cy="1104900"/>
        </p:xfrm>
        <a:graphic>
          <a:graphicData uri="http://schemas.openxmlformats.org/presentationml/2006/ole">
            <mc:AlternateContent xmlns:mc="http://schemas.openxmlformats.org/markup-compatibility/2006">
              <mc:Choice xmlns:v="urn:schemas-microsoft-com:vml" Requires="v">
                <p:oleObj spid="_x0000_s56575" name="Equation" r:id="rId14" imgW="1828800" imgH="469800" progId="Equation.DSMT4">
                  <p:embed/>
                </p:oleObj>
              </mc:Choice>
              <mc:Fallback>
                <p:oleObj name="Equation" r:id="rId14" imgW="1828800" imgH="469800" progId="Equation.DSMT4">
                  <p:embed/>
                  <p:pic>
                    <p:nvPicPr>
                      <p:cNvPr id="0" name=""/>
                      <p:cNvPicPr>
                        <a:picLocks noChangeAspect="1" noChangeArrowheads="1"/>
                      </p:cNvPicPr>
                      <p:nvPr/>
                    </p:nvPicPr>
                    <p:blipFill>
                      <a:blip r:embed="rId15"/>
                      <a:srcRect/>
                      <a:stretch>
                        <a:fillRect/>
                      </a:stretch>
                    </p:blipFill>
                    <p:spPr bwMode="auto">
                      <a:xfrm>
                        <a:off x="2182812" y="4191000"/>
                        <a:ext cx="43021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87652531"/>
              </p:ext>
            </p:extLst>
          </p:nvPr>
        </p:nvGraphicFramePr>
        <p:xfrm>
          <a:off x="6626224" y="4191000"/>
          <a:ext cx="1881188" cy="1104900"/>
        </p:xfrm>
        <a:graphic>
          <a:graphicData uri="http://schemas.openxmlformats.org/presentationml/2006/ole">
            <mc:AlternateContent xmlns:mc="http://schemas.openxmlformats.org/markup-compatibility/2006">
              <mc:Choice xmlns:v="urn:schemas-microsoft-com:vml" Requires="v">
                <p:oleObj spid="_x0000_s56576" name="Equation" r:id="rId16" imgW="799920" imgH="469800" progId="Equation.DSMT4">
                  <p:embed/>
                </p:oleObj>
              </mc:Choice>
              <mc:Fallback>
                <p:oleObj name="Equation" r:id="rId16" imgW="799920" imgH="469800" progId="Equation.DSMT4">
                  <p:embed/>
                  <p:pic>
                    <p:nvPicPr>
                      <p:cNvPr id="0" name=""/>
                      <p:cNvPicPr>
                        <a:picLocks noChangeAspect="1" noChangeArrowheads="1"/>
                      </p:cNvPicPr>
                      <p:nvPr/>
                    </p:nvPicPr>
                    <p:blipFill>
                      <a:blip r:embed="rId17"/>
                      <a:srcRect/>
                      <a:stretch>
                        <a:fillRect/>
                      </a:stretch>
                    </p:blipFill>
                    <p:spPr bwMode="auto">
                      <a:xfrm>
                        <a:off x="6626224" y="4191000"/>
                        <a:ext cx="18811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35645193"/>
              </p:ext>
            </p:extLst>
          </p:nvPr>
        </p:nvGraphicFramePr>
        <p:xfrm>
          <a:off x="8566150" y="4432736"/>
          <a:ext cx="1582738" cy="747713"/>
        </p:xfrm>
        <a:graphic>
          <a:graphicData uri="http://schemas.openxmlformats.org/presentationml/2006/ole">
            <mc:AlternateContent xmlns:mc="http://schemas.openxmlformats.org/markup-compatibility/2006">
              <mc:Choice xmlns:v="urn:schemas-microsoft-com:vml" Requires="v">
                <p:oleObj spid="_x0000_s56577" name="Equation" r:id="rId18" imgW="672840" imgH="317160" progId="Equation.DSMT4">
                  <p:embed/>
                </p:oleObj>
              </mc:Choice>
              <mc:Fallback>
                <p:oleObj name="Equation" r:id="rId18" imgW="672840" imgH="317160" progId="Equation.DSMT4">
                  <p:embed/>
                  <p:pic>
                    <p:nvPicPr>
                      <p:cNvPr id="0" name=""/>
                      <p:cNvPicPr>
                        <a:picLocks noChangeAspect="1" noChangeArrowheads="1"/>
                      </p:cNvPicPr>
                      <p:nvPr/>
                    </p:nvPicPr>
                    <p:blipFill>
                      <a:blip r:embed="rId19"/>
                      <a:srcRect/>
                      <a:stretch>
                        <a:fillRect/>
                      </a:stretch>
                    </p:blipFill>
                    <p:spPr bwMode="auto">
                      <a:xfrm>
                        <a:off x="8566150" y="4432736"/>
                        <a:ext cx="15827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94595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98487" y="779711"/>
            <a:ext cx="11134725" cy="1983580"/>
            <a:chOff x="608012" y="836861"/>
            <a:chExt cx="11134725" cy="1983580"/>
          </a:xfrm>
        </p:grpSpPr>
        <p:sp>
          <p:nvSpPr>
            <p:cNvPr id="21" name="Rounded Rectangle 20"/>
            <p:cNvSpPr/>
            <p:nvPr/>
          </p:nvSpPr>
          <p:spPr>
            <a:xfrm>
              <a:off x="608012" y="836861"/>
              <a:ext cx="10668000" cy="1654596"/>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922337" y="1015902"/>
                  <a:ext cx="9829800" cy="129266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được gọi là có </a:t>
                  </a:r>
                  <a:r>
                    <a:rPr lang="en-US" sz="2600" b="1" smtClean="0">
                      <a:solidFill>
                        <a:srgbClr val="C00000"/>
                      </a:solidFill>
                      <a:latin typeface="Arial" pitchFamily="34" charset="0"/>
                      <a:cs typeface="Arial" pitchFamily="34" charset="0"/>
                    </a:rPr>
                    <a:t>đạo hàm trên khoảng </a:t>
                  </a:r>
                  <a:r>
                    <a:rPr lang="en-US" sz="2600" b="1" smtClean="0">
                      <a:latin typeface="Arial" pitchFamily="34" charset="0"/>
                      <a:cs typeface="Arial" pitchFamily="34" charset="0"/>
                    </a:rPr>
                    <a:t>(a;b) nếu nó có đạo hàm </a:t>
                  </a:r>
                  <a14:m>
                    <m:oMath xmlns:m="http://schemas.openxmlformats.org/officeDocument/2006/math">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 </m:t>
                      </m:r>
                    </m:oMath>
                  </a14:m>
                  <a:r>
                    <a:rPr lang="en-US" sz="2600" b="1" smtClean="0">
                      <a:latin typeface="Arial" pitchFamily="34" charset="0"/>
                      <a:cs typeface="Arial" pitchFamily="34" charset="0"/>
                    </a:rPr>
                    <a:t>tại mọi điểm x thuộc khoảng đó, kí hiệu là </a:t>
                  </a:r>
                  <a14:m>
                    <m:oMath xmlns:m="http://schemas.openxmlformats.org/officeDocument/2006/math">
                      <m:sSup>
                        <m:sSupPr>
                          <m:ctrlPr>
                            <a:rPr lang="en-US" sz="2600" b="1" i="1" smtClean="0">
                              <a:solidFill>
                                <a:srgbClr val="C00000"/>
                              </a:solidFill>
                              <a:latin typeface="Cambria Math"/>
                              <a:cs typeface="Arial" pitchFamily="34" charset="0"/>
                            </a:rPr>
                          </m:ctrlPr>
                        </m:sSupPr>
                        <m:e>
                          <m:r>
                            <a:rPr lang="en-US" sz="2600" b="1" i="1" smtClean="0">
                              <a:solidFill>
                                <a:srgbClr val="C00000"/>
                              </a:solidFill>
                              <a:latin typeface="Cambria Math"/>
                              <a:cs typeface="Arial" pitchFamily="34" charset="0"/>
                            </a:rPr>
                            <m:t>𝒚</m:t>
                          </m:r>
                        </m:e>
                        <m:sup>
                          <m:r>
                            <a:rPr lang="en-US" sz="2600" b="1" i="1" smtClean="0">
                              <a:solidFill>
                                <a:srgbClr val="C00000"/>
                              </a:solidFill>
                              <a:latin typeface="Cambria Math"/>
                              <a:cs typeface="Arial" pitchFamily="34" charset="0"/>
                            </a:rPr>
                            <m:t>′</m:t>
                          </m:r>
                        </m:sup>
                      </m:sSup>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𝒇</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𝒙</m:t>
                      </m:r>
                      <m:r>
                        <a:rPr lang="en-US" sz="2600" b="1" i="1" smtClean="0">
                          <a:solidFill>
                            <a:srgbClr val="C00000"/>
                          </a:solidFill>
                          <a:latin typeface="Cambria Math"/>
                          <a:cs typeface="Arial" pitchFamily="34" charset="0"/>
                        </a:rPr>
                        <m:t>)</m:t>
                      </m:r>
                    </m:oMath>
                  </a14:m>
                  <a:endParaRPr lang="vi-VN" sz="2600" b="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22337" y="1015902"/>
                  <a:ext cx="9829800" cy="1292662"/>
                </a:xfrm>
                <a:prstGeom prst="rect">
                  <a:avLst/>
                </a:prstGeom>
                <a:blipFill rotWithShape="1">
                  <a:blip r:embed="rId4"/>
                  <a:stretch>
                    <a:fillRect l="-993" t="-4245" r="-868" b="-10849"/>
                  </a:stretch>
                </a:blipFill>
              </p:spPr>
              <p:txBody>
                <a:bodyPr/>
                <a:lstStyle/>
                <a:p>
                  <a:r>
                    <a:rPr lang="en-US">
                      <a:noFill/>
                    </a:rPr>
                    <a:t> </a:t>
                  </a:r>
                </a:p>
              </p:txBody>
            </p:sp>
          </mc:Fallback>
        </mc:AlternateContent>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17687" y="1504950"/>
              <a:ext cx="1225050" cy="1315491"/>
            </a:xfrm>
            <a:prstGeom prst="rect">
              <a:avLst/>
            </a:prstGeom>
          </p:spPr>
        </p:pic>
      </p:grpSp>
      <p:sp>
        <p:nvSpPr>
          <p:cNvPr id="17"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84166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658" y="220940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7012" y="685800"/>
            <a:ext cx="11658599" cy="1319855"/>
            <a:chOff x="227012" y="685800"/>
            <a:chExt cx="11658599" cy="1319855"/>
          </a:xfrm>
        </p:grpSpPr>
        <p:sp>
          <p:nvSpPr>
            <p:cNvPr id="21" name="Rounded Rectangle 20"/>
            <p:cNvSpPr/>
            <p:nvPr/>
          </p:nvSpPr>
          <p:spPr>
            <a:xfrm>
              <a:off x="1714586" y="73342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79612" y="991761"/>
                  <a:ext cx="9829800" cy="532239"/>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đạo hàm của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𝒄</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 với c là hằng số.</a:t>
                  </a:r>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79612" y="991761"/>
                  <a:ext cx="9829800" cy="532239"/>
                </a:xfrm>
                <a:prstGeom prst="rect">
                  <a:avLst/>
                </a:prstGeom>
                <a:blipFill rotWithShape="1">
                  <a:blip r:embed="rId6"/>
                  <a:stretch>
                    <a:fillRect l="-806" t="-6897" b="-24138"/>
                  </a:stretch>
                </a:blipFill>
              </p:spPr>
              <p:txBody>
                <a:bodyPr/>
                <a:lstStyle/>
                <a:p>
                  <a:r>
                    <a:rPr lang="en-US">
                      <a:noFill/>
                    </a:rPr>
                    <a:t> </a:t>
                  </a:r>
                </a:p>
              </p:txBody>
            </p:sp>
          </mc:Fallback>
        </mc:AlternateContent>
      </p:grpSp>
      <p:sp>
        <p:nvSpPr>
          <p:cNvPr id="15" name="TextBox 14"/>
          <p:cNvSpPr txBox="1"/>
          <p:nvPr/>
        </p:nvSpPr>
        <p:spPr>
          <a:xfrm>
            <a:off x="1446212" y="2667000"/>
            <a:ext cx="3685464" cy="461665"/>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kì , ta có :</a:t>
            </a:r>
            <a:endParaRPr lang="el-GR"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004847913"/>
              </p:ext>
            </p:extLst>
          </p:nvPr>
        </p:nvGraphicFramePr>
        <p:xfrm>
          <a:off x="6527799" y="3162300"/>
          <a:ext cx="3376613" cy="1104900"/>
        </p:xfrm>
        <a:graphic>
          <a:graphicData uri="http://schemas.openxmlformats.org/presentationml/2006/ole">
            <mc:AlternateContent xmlns:mc="http://schemas.openxmlformats.org/markup-compatibility/2006">
              <mc:Choice xmlns:v="urn:schemas-microsoft-com:vml" Requires="v">
                <p:oleObj spid="_x0000_s57505" name="Equation" r:id="rId7" imgW="1434960" imgH="469800" progId="Equation.DSMT4">
                  <p:embed/>
                </p:oleObj>
              </mc:Choice>
              <mc:Fallback>
                <p:oleObj name="Equation" r:id="rId7" imgW="1434960" imgH="469800" progId="Equation.DSMT4">
                  <p:embed/>
                  <p:pic>
                    <p:nvPicPr>
                      <p:cNvPr id="0" name=""/>
                      <p:cNvPicPr>
                        <a:picLocks noChangeAspect="1" noChangeArrowheads="1"/>
                      </p:cNvPicPr>
                      <p:nvPr/>
                    </p:nvPicPr>
                    <p:blipFill>
                      <a:blip r:embed="rId8"/>
                      <a:srcRect/>
                      <a:stretch>
                        <a:fillRect/>
                      </a:stretch>
                    </p:blipFill>
                    <p:spPr bwMode="auto">
                      <a:xfrm>
                        <a:off x="6527799" y="3162300"/>
                        <a:ext cx="33766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79724844"/>
              </p:ext>
            </p:extLst>
          </p:nvPr>
        </p:nvGraphicFramePr>
        <p:xfrm>
          <a:off x="4189412" y="4433887"/>
          <a:ext cx="2241550" cy="747713"/>
        </p:xfrm>
        <a:graphic>
          <a:graphicData uri="http://schemas.openxmlformats.org/presentationml/2006/ole">
            <mc:AlternateContent xmlns:mc="http://schemas.openxmlformats.org/markup-compatibility/2006">
              <mc:Choice xmlns:v="urn:schemas-microsoft-com:vml" Requires="v">
                <p:oleObj spid="_x0000_s57506" name="Equation" r:id="rId9" imgW="952200" imgH="317160" progId="Equation.DSMT4">
                  <p:embed/>
                </p:oleObj>
              </mc:Choice>
              <mc:Fallback>
                <p:oleObj name="Equation" r:id="rId9" imgW="952200" imgH="317160" progId="Equation.DSMT4">
                  <p:embed/>
                  <p:pic>
                    <p:nvPicPr>
                      <p:cNvPr id="0" name=""/>
                      <p:cNvPicPr>
                        <a:picLocks noChangeAspect="1" noChangeArrowheads="1"/>
                      </p:cNvPicPr>
                      <p:nvPr/>
                    </p:nvPicPr>
                    <p:blipFill>
                      <a:blip r:embed="rId10"/>
                      <a:srcRect/>
                      <a:stretch>
                        <a:fillRect/>
                      </a:stretch>
                    </p:blipFill>
                    <p:spPr bwMode="auto">
                      <a:xfrm>
                        <a:off x="4189412" y="4433887"/>
                        <a:ext cx="22415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535151731"/>
              </p:ext>
            </p:extLst>
          </p:nvPr>
        </p:nvGraphicFramePr>
        <p:xfrm>
          <a:off x="6399212" y="4433887"/>
          <a:ext cx="2778125" cy="568325"/>
        </p:xfrm>
        <a:graphic>
          <a:graphicData uri="http://schemas.openxmlformats.org/presentationml/2006/ole">
            <mc:AlternateContent xmlns:mc="http://schemas.openxmlformats.org/markup-compatibility/2006">
              <mc:Choice xmlns:v="urn:schemas-microsoft-com:vml" Requires="v">
                <p:oleObj spid="_x0000_s57507" name="Equation" r:id="rId11" imgW="1180800" imgH="241200" progId="Equation.DSMT4">
                  <p:embed/>
                </p:oleObj>
              </mc:Choice>
              <mc:Fallback>
                <p:oleObj name="Equation" r:id="rId11" imgW="1180800" imgH="241200" progId="Equation.DSMT4">
                  <p:embed/>
                  <p:pic>
                    <p:nvPicPr>
                      <p:cNvPr id="0" name=""/>
                      <p:cNvPicPr>
                        <a:picLocks noChangeAspect="1" noChangeArrowheads="1"/>
                      </p:cNvPicPr>
                      <p:nvPr/>
                    </p:nvPicPr>
                    <p:blipFill>
                      <a:blip r:embed="rId12"/>
                      <a:srcRect/>
                      <a:stretch>
                        <a:fillRect/>
                      </a:stretch>
                    </p:blipFill>
                    <p:spPr bwMode="auto">
                      <a:xfrm>
                        <a:off x="6399212" y="4433887"/>
                        <a:ext cx="27781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1474936" y="5257800"/>
                <a:ext cx="9724876" cy="492443"/>
              </a:xfrm>
              <a:prstGeom prst="rect">
                <a:avLst/>
              </a:prstGeom>
              <a:noFill/>
            </p:spPr>
            <p:txBody>
              <a:bodyPr wrap="square" rtlCol="0">
                <a:spAutoFit/>
              </a:bodyPr>
              <a:lstStyle/>
              <a:p>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r>
                      <a:rPr lang="en-US" b="1" i="1">
                        <a:latin typeface="Cambria Math"/>
                        <a:cs typeface="Arial" pitchFamily="34" charset="0"/>
                      </a:rPr>
                      <m:t>𝒄</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a:t>
                </a:r>
                <a:r>
                  <a:rPr lang="en-US" b="1" smtClean="0">
                    <a:latin typeface="Arial" pitchFamily="34" charset="0"/>
                    <a:cs typeface="Arial" pitchFamily="34" charset="0"/>
                  </a:rPr>
                  <a:t>có đạo hàm là hàm số </a:t>
                </a:r>
                <a14:m>
                  <m:oMath xmlns:m="http://schemas.openxmlformats.org/officeDocument/2006/math">
                    <m:sSup>
                      <m:sSupPr>
                        <m:ctrlPr>
                          <a:rPr lang="en-US" sz="2600" b="1" i="1" smtClean="0">
                            <a:latin typeface="Cambria Math"/>
                            <a:cs typeface="Arial" pitchFamily="34" charset="0"/>
                          </a:rPr>
                        </m:ctrlPr>
                      </m:sSupPr>
                      <m:e>
                        <m:r>
                          <a:rPr lang="en-US" sz="2600" b="1" i="1" smtClean="0">
                            <a:latin typeface="Cambria Math"/>
                            <a:cs typeface="Arial" pitchFamily="34" charset="0"/>
                          </a:rPr>
                          <m:t>𝒚</m:t>
                        </m:r>
                      </m:e>
                      <m:sup>
                        <m:r>
                          <a:rPr lang="en-US" sz="2600" b="1" i="1" smtClean="0">
                            <a:latin typeface="Cambria Math"/>
                            <a:cs typeface="Arial" pitchFamily="34" charset="0"/>
                          </a:rPr>
                          <m:t>′</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𝒄𝒙</m:t>
                    </m:r>
                  </m:oMath>
                </a14:m>
                <a:endParaRPr lang="el-GR" sz="2600"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474936" y="5257800"/>
                <a:ext cx="9724876" cy="492443"/>
              </a:xfrm>
              <a:prstGeom prst="rect">
                <a:avLst/>
              </a:prstGeom>
              <a:blipFill rotWithShape="1">
                <a:blip r:embed="rId14"/>
                <a:stretch>
                  <a:fillRect l="-1003" t="-3750" b="-27500"/>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4024282123"/>
              </p:ext>
            </p:extLst>
          </p:nvPr>
        </p:nvGraphicFramePr>
        <p:xfrm>
          <a:off x="3144663" y="3121700"/>
          <a:ext cx="3316288" cy="1135063"/>
        </p:xfrm>
        <a:graphic>
          <a:graphicData uri="http://schemas.openxmlformats.org/presentationml/2006/ole">
            <mc:AlternateContent xmlns:mc="http://schemas.openxmlformats.org/markup-compatibility/2006">
              <mc:Choice xmlns:v="urn:schemas-microsoft-com:vml" Requires="v">
                <p:oleObj spid="_x0000_s57508" name="Equation" r:id="rId15" imgW="1409400" imgH="482400" progId="Equation.DSMT4">
                  <p:embed/>
                </p:oleObj>
              </mc:Choice>
              <mc:Fallback>
                <p:oleObj name="Equation" r:id="rId15" imgW="1409400" imgH="482400" progId="Equation.DSMT4">
                  <p:embed/>
                  <p:pic>
                    <p:nvPicPr>
                      <p:cNvPr id="0" name="Object 2"/>
                      <p:cNvPicPr>
                        <a:picLocks noChangeAspect="1" noChangeArrowheads="1"/>
                      </p:cNvPicPr>
                      <p:nvPr/>
                    </p:nvPicPr>
                    <p:blipFill>
                      <a:blip r:embed="rId16"/>
                      <a:srcRect/>
                      <a:stretch>
                        <a:fillRect/>
                      </a:stretch>
                    </p:blipFill>
                    <p:spPr bwMode="auto">
                      <a:xfrm>
                        <a:off x="3144663" y="3121700"/>
                        <a:ext cx="331628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30" name="TextBox 29"/>
              <p:cNvSpPr txBox="1"/>
              <p:nvPr/>
            </p:nvSpPr>
            <p:spPr>
              <a:xfrm>
                <a:off x="447214" y="5867400"/>
                <a:ext cx="11438398" cy="830997"/>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q"/>
                </a:pPr>
                <a:r>
                  <a:rPr lang="en-US" b="1" smtClean="0">
                    <a:solidFill>
                      <a:schemeClr val="accent6">
                        <a:lumMod val="75000"/>
                      </a:schemeClr>
                    </a:solidFill>
                    <a:latin typeface="Arial" pitchFamily="34" charset="0"/>
                    <a:cs typeface="Arial" pitchFamily="34" charset="0"/>
                  </a:rPr>
                  <a:t>Chú ý : </a:t>
                </a:r>
                <a:r>
                  <a:rPr lang="en-US" b="1" smtClean="0">
                    <a:latin typeface="Arial" pitchFamily="34" charset="0"/>
                    <a:cs typeface="Arial" pitchFamily="34" charset="0"/>
                  </a:rPr>
                  <a:t>Nếu phương trình chuyển động của vật là </a:t>
                </a:r>
                <a14:m>
                  <m:oMath xmlns:m="http://schemas.openxmlformats.org/officeDocument/2006/math">
                    <m:r>
                      <a:rPr lang="en-US" b="1" i="1" smtClean="0">
                        <a:latin typeface="Cambria Math"/>
                        <a:cs typeface="Arial" pitchFamily="34" charset="0"/>
                      </a:rPr>
                      <m:t>𝒔</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𝒕</m:t>
                    </m:r>
                    <m:r>
                      <a:rPr lang="en-US" b="1" i="1" smtClean="0">
                        <a:latin typeface="Cambria Math"/>
                        <a:cs typeface="Arial" pitchFamily="34" charset="0"/>
                      </a:rPr>
                      <m:t>)</m:t>
                    </m:r>
                  </m:oMath>
                </a14:m>
                <a:r>
                  <a:rPr lang="en-US" b="1" smtClean="0">
                    <a:latin typeface="Arial" pitchFamily="34" charset="0"/>
                    <a:cs typeface="Arial" pitchFamily="34" charset="0"/>
                  </a:rPr>
                  <a:t> thì </a:t>
                </a:r>
                <a14:m>
                  <m:oMath xmlns:m="http://schemas.openxmlformats.org/officeDocument/2006/math">
                    <m:r>
                      <a:rPr lang="en-US" b="1" i="1" smtClean="0">
                        <a:latin typeface="Cambria Math"/>
                        <a:cs typeface="Arial" pitchFamily="34" charset="0"/>
                      </a:rPr>
                      <m:t>𝒗</m:t>
                    </m:r>
                    <m:r>
                      <a:rPr lang="en-US" b="1" i="1" smtClean="0">
                        <a:latin typeface="Cambria Math"/>
                        <a:cs typeface="Arial" pitchFamily="34" charset="0"/>
                      </a:rPr>
                      <m:t>(</m:t>
                    </m:r>
                    <m:r>
                      <a:rPr lang="en-US" b="1" i="1" smtClean="0">
                        <a:latin typeface="Cambria Math"/>
                        <a:cs typeface="Arial" pitchFamily="34" charset="0"/>
                      </a:rPr>
                      <m:t>𝒕</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𝒕</m:t>
                    </m:r>
                  </m:oMath>
                </a14:m>
                <a:r>
                  <a:rPr lang="en-US" b="1" smtClean="0">
                    <a:latin typeface="Arial" pitchFamily="34" charset="0"/>
                    <a:cs typeface="Arial" pitchFamily="34" charset="0"/>
                  </a:rPr>
                  <a:t>) là </a:t>
                </a:r>
                <a:br>
                  <a:rPr lang="en-US" b="1" smtClean="0">
                    <a:latin typeface="Arial" pitchFamily="34" charset="0"/>
                    <a:cs typeface="Arial" pitchFamily="34" charset="0"/>
                  </a:rPr>
                </a:br>
                <a:r>
                  <a:rPr lang="en-US" b="1" smtClean="0">
                    <a:latin typeface="Arial" pitchFamily="34" charset="0"/>
                    <a:cs typeface="Arial" pitchFamily="34" charset="0"/>
                  </a:rPr>
                  <a:t>             vận tốc tức thời của vật tại thời điểm t. </a:t>
                </a:r>
                <a:endParaRPr lang="el-GR" sz="2600" b="1">
                  <a:latin typeface="Arial" pitchFamily="34" charset="0"/>
                  <a:cs typeface="Arial" pitchFamily="34" charset="0"/>
                </a:endParaRPr>
              </a:p>
            </p:txBody>
          </p:sp>
        </mc:Choice>
        <mc:Fallback>
          <p:sp>
            <p:nvSpPr>
              <p:cNvPr id="30" name="TextBox 29"/>
              <p:cNvSpPr txBox="1">
                <a:spLocks noRot="1" noChangeAspect="1" noMove="1" noResize="1" noEditPoints="1" noAdjustHandles="1" noChangeArrowheads="1" noChangeShapeType="1" noTextEdit="1"/>
              </p:cNvSpPr>
              <p:nvPr/>
            </p:nvSpPr>
            <p:spPr>
              <a:xfrm>
                <a:off x="447214" y="5867400"/>
                <a:ext cx="11438398" cy="830997"/>
              </a:xfrm>
              <a:prstGeom prst="rect">
                <a:avLst/>
              </a:prstGeom>
              <a:blipFill rotWithShape="1">
                <a:blip r:embed="rId17"/>
                <a:stretch>
                  <a:fillRect l="-693" t="-5147" r="-479" b="-16176"/>
                </a:stretch>
              </a:blipFill>
            </p:spPr>
            <p:txBody>
              <a:bodyPr/>
              <a:lstStyle/>
              <a:p>
                <a:r>
                  <a:rPr lang="en-US">
                    <a:noFill/>
                  </a:rPr>
                  <a:t> </a:t>
                </a:r>
              </a:p>
            </p:txBody>
          </p:sp>
        </mc:Fallback>
      </mc:AlternateContent>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658" y="220940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4"/>
              <p:cNvSpPr txBox="1"/>
              <p:nvPr/>
            </p:nvSpPr>
            <p:spPr>
              <a:xfrm>
                <a:off x="1141412" y="2500118"/>
                <a:ext cx="10824171" cy="624082"/>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P</a:t>
                </a:r>
                <a:r>
                  <a:rPr lang="vi-VN" b="1" smtClean="0">
                    <a:latin typeface="Arial" pitchFamily="34" charset="0"/>
                    <a:cs typeface="Arial" pitchFamily="34" charset="0"/>
                  </a:rPr>
                  <a:t>hương trình</a:t>
                </a:r>
                <a:r>
                  <a:rPr lang="en-US" b="1" smtClean="0">
                    <a:latin typeface="Arial" pitchFamily="34" charset="0"/>
                    <a:cs typeface="Arial" pitchFamily="34" charset="0"/>
                  </a:rPr>
                  <a:t> chuyển động rơi tự do của quả bóng  là </a:t>
                </a:r>
                <a14:m>
                  <m:oMath xmlns:m="http://schemas.openxmlformats.org/officeDocument/2006/math">
                    <m:r>
                      <a:rPr lang="en-US" b="1" i="1" smtClean="0">
                        <a:latin typeface="Cambria Math"/>
                        <a:cs typeface="Arial" pitchFamily="34" charset="0"/>
                      </a:rPr>
                      <m:t>𝒔</m:t>
                    </m:r>
                    <m:r>
                      <a:rPr lang="en-US" b="1" i="1" smtClean="0">
                        <a:latin typeface="Cambria Math"/>
                        <a:cs typeface="Arial" pitchFamily="34" charset="0"/>
                      </a:rPr>
                      <m:t>=</m:t>
                    </m:r>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𝒕</m:t>
                        </m:r>
                      </m:e>
                    </m:d>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r>
                      <a:rPr lang="en-US" b="1" i="1" smtClean="0">
                        <a:latin typeface="Cambria Math"/>
                        <a:cs typeface="Arial" pitchFamily="34" charset="0"/>
                      </a:rPr>
                      <m:t>𝒈</m:t>
                    </m:r>
                    <m:sSup>
                      <m:sSupPr>
                        <m:ctrlPr>
                          <a:rPr lang="en-US" b="1" i="1" smtClean="0">
                            <a:latin typeface="Cambria Math"/>
                            <a:cs typeface="Arial" pitchFamily="34" charset="0"/>
                          </a:rPr>
                        </m:ctrlPr>
                      </m:sSupPr>
                      <m:e>
                        <m:r>
                          <a:rPr lang="en-US" b="1" i="1" smtClean="0">
                            <a:latin typeface="Cambria Math"/>
                            <a:cs typeface="Arial" pitchFamily="34" charset="0"/>
                          </a:rPr>
                          <m:t>𝒕</m:t>
                        </m:r>
                      </m:e>
                      <m:sup>
                        <m:r>
                          <a:rPr lang="en-US" b="1" i="1" smtClean="0">
                            <a:latin typeface="Cambria Math"/>
                            <a:cs typeface="Arial" pitchFamily="34" charset="0"/>
                          </a:rPr>
                          <m:t>𝟐</m:t>
                        </m:r>
                      </m:sup>
                    </m:sSup>
                  </m:oMath>
                </a14:m>
                <a:endParaRPr lang="el-GR"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141412" y="2500118"/>
                <a:ext cx="10824171" cy="624082"/>
              </a:xfrm>
              <a:prstGeom prst="rect">
                <a:avLst/>
              </a:prstGeom>
              <a:blipFill rotWithShape="1">
                <a:blip r:embed="rId7"/>
                <a:stretch>
                  <a:fillRect l="-732" b="-7767"/>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15749242"/>
              </p:ext>
            </p:extLst>
          </p:nvPr>
        </p:nvGraphicFramePr>
        <p:xfrm>
          <a:off x="2665412" y="4522757"/>
          <a:ext cx="2032000" cy="596900"/>
        </p:xfrm>
        <a:graphic>
          <a:graphicData uri="http://schemas.openxmlformats.org/presentationml/2006/ole">
            <mc:AlternateContent xmlns:mc="http://schemas.openxmlformats.org/markup-compatibility/2006">
              <mc:Choice xmlns:v="urn:schemas-microsoft-com:vml" Requires="v">
                <p:oleObj spid="_x0000_s58483" name="Equation" r:id="rId8" imgW="863280" imgH="253800" progId="Equation.DSMT4">
                  <p:embed/>
                </p:oleObj>
              </mc:Choice>
              <mc:Fallback>
                <p:oleObj name="Equation" r:id="rId8" imgW="863280" imgH="253800" progId="Equation.DSMT4">
                  <p:embed/>
                  <p:pic>
                    <p:nvPicPr>
                      <p:cNvPr id="0" name=""/>
                      <p:cNvPicPr>
                        <a:picLocks noChangeAspect="1" noChangeArrowheads="1"/>
                      </p:cNvPicPr>
                      <p:nvPr/>
                    </p:nvPicPr>
                    <p:blipFill>
                      <a:blip r:embed="rId9"/>
                      <a:srcRect/>
                      <a:stretch>
                        <a:fillRect/>
                      </a:stretch>
                    </p:blipFill>
                    <p:spPr bwMode="auto">
                      <a:xfrm>
                        <a:off x="2665412" y="4522757"/>
                        <a:ext cx="2032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320111" y="3139966"/>
                <a:ext cx="9466168" cy="461665"/>
              </a:xfrm>
              <a:prstGeom prst="rect">
                <a:avLst/>
              </a:prstGeom>
              <a:noFill/>
            </p:spPr>
            <p:txBody>
              <a:bodyPr wrap="square" rtlCol="0">
                <a:spAutoFit/>
              </a:bodyPr>
              <a:lstStyle/>
              <a:p>
                <a:r>
                  <a:rPr lang="en-US" b="1" smtClean="0">
                    <a:latin typeface="Arial" pitchFamily="34" charset="0"/>
                    <a:cs typeface="Arial" pitchFamily="34" charset="0"/>
                  </a:rPr>
                  <a:t>Vận tốc của quả bóng tại thời điểm t là </a:t>
                </a:r>
                <a14:m>
                  <m:oMath xmlns:m="http://schemas.openxmlformats.org/officeDocument/2006/math">
                    <m:r>
                      <a:rPr lang="en-US" b="1" i="1" smtClean="0">
                        <a:latin typeface="Cambria Math"/>
                        <a:cs typeface="Arial" pitchFamily="34" charset="0"/>
                      </a:rPr>
                      <m:t>𝒗</m:t>
                    </m:r>
                    <m:d>
                      <m:dPr>
                        <m:ctrlPr>
                          <a:rPr lang="en-US" b="1" i="1" smtClean="0">
                            <a:latin typeface="Cambria Math"/>
                            <a:cs typeface="Arial" pitchFamily="34" charset="0"/>
                          </a:rPr>
                        </m:ctrlPr>
                      </m:dPr>
                      <m:e>
                        <m:r>
                          <a:rPr lang="en-US" b="1" i="1" smtClean="0">
                            <a:latin typeface="Cambria Math"/>
                            <a:cs typeface="Arial" pitchFamily="34" charset="0"/>
                          </a:rPr>
                          <m:t>𝒕</m:t>
                        </m:r>
                      </m:e>
                    </m:d>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𝒇</m:t>
                        </m:r>
                      </m:e>
                      <m:sup>
                        <m:r>
                          <a:rPr lang="en-US" b="1" i="1" smtClean="0">
                            <a:latin typeface="Cambria Math"/>
                            <a:cs typeface="Arial" pitchFamily="34" charset="0"/>
                          </a:rPr>
                          <m:t>′</m:t>
                        </m:r>
                      </m:sup>
                    </m:sSup>
                    <m:d>
                      <m:dPr>
                        <m:ctrlPr>
                          <a:rPr lang="en-US" b="1" i="1" smtClean="0">
                            <a:latin typeface="Cambria Math"/>
                            <a:cs typeface="Arial" pitchFamily="34" charset="0"/>
                          </a:rPr>
                        </m:ctrlPr>
                      </m:dPr>
                      <m:e>
                        <m:r>
                          <a:rPr lang="en-US" b="1" i="1" smtClean="0">
                            <a:latin typeface="Cambria Math"/>
                            <a:cs typeface="Arial" pitchFamily="34" charset="0"/>
                          </a:rPr>
                          <m:t>𝒕</m:t>
                        </m:r>
                      </m:e>
                    </m:d>
                    <m:r>
                      <a:rPr lang="en-US" b="1" i="1" smtClean="0">
                        <a:latin typeface="Cambria Math"/>
                        <a:cs typeface="Arial" pitchFamily="34" charset="0"/>
                      </a:rPr>
                      <m:t>−</m:t>
                    </m:r>
                    <m:r>
                      <a:rPr lang="en-US" b="1" i="1" smtClean="0">
                        <a:latin typeface="Cambria Math"/>
                        <a:cs typeface="Arial" pitchFamily="34" charset="0"/>
                      </a:rPr>
                      <m:t>𝒈𝒕</m:t>
                    </m:r>
                    <m:r>
                      <a:rPr lang="en-US" b="1" i="1" smtClean="0">
                        <a:latin typeface="Cambria Math"/>
                        <a:cs typeface="Arial" pitchFamily="34" charset="0"/>
                      </a:rPr>
                      <m:t>=</m:t>
                    </m:r>
                    <m:r>
                      <a:rPr lang="en-US" b="1" i="1" smtClean="0">
                        <a:latin typeface="Cambria Math"/>
                        <a:cs typeface="Arial" pitchFamily="34" charset="0"/>
                      </a:rPr>
                      <m:t>𝟗</m:t>
                    </m:r>
                    <m:r>
                      <a:rPr lang="en-US" b="1" i="1" smtClean="0">
                        <a:latin typeface="Cambria Math"/>
                        <a:cs typeface="Arial" pitchFamily="34" charset="0"/>
                      </a:rPr>
                      <m:t>,</m:t>
                    </m:r>
                    <m:r>
                      <a:rPr lang="en-US" b="1" i="1" smtClean="0">
                        <a:latin typeface="Cambria Math"/>
                        <a:cs typeface="Arial" pitchFamily="34" charset="0"/>
                      </a:rPr>
                      <m:t>𝟖</m:t>
                    </m:r>
                    <m:r>
                      <a:rPr lang="en-US" b="1" i="1" smtClean="0">
                        <a:latin typeface="Cambria Math"/>
                        <a:cs typeface="Arial" pitchFamily="34" charset="0"/>
                      </a:rPr>
                      <m:t>𝒕</m:t>
                    </m:r>
                  </m:oMath>
                </a14:m>
                <a:endParaRPr lang="el-GR"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320111" y="3139966"/>
                <a:ext cx="9466168" cy="461665"/>
              </a:xfrm>
              <a:prstGeom prst="rect">
                <a:avLst/>
              </a:prstGeom>
              <a:blipFill rotWithShape="1">
                <a:blip r:embed="rId10"/>
                <a:stretch>
                  <a:fillRect l="-1031"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320111" y="3657600"/>
                <a:ext cx="9466168" cy="830997"/>
              </a:xfrm>
              <a:prstGeom prst="rect">
                <a:avLst/>
              </a:prstGeom>
              <a:noFill/>
            </p:spPr>
            <p:txBody>
              <a:bodyPr wrap="square" rtlCol="0">
                <a:spAutoFit/>
              </a:bodyPr>
              <a:lstStyle/>
              <a:p>
                <a:r>
                  <a:rPr lang="en-US" b="1" smtClean="0">
                    <a:latin typeface="Arial" pitchFamily="34" charset="0"/>
                    <a:cs typeface="Arial" pitchFamily="34" charset="0"/>
                  </a:rPr>
                  <a:t>Chiều cao của tòa tháp là 461,3m nên quả bóng sẽ chạm đất tại thời điểm t</a:t>
                </a:r>
                <a:r>
                  <a:rPr lang="en-US" b="1" baseline="-25000" smtClean="0">
                    <a:latin typeface="Arial" pitchFamily="34" charset="0"/>
                    <a:cs typeface="Arial" pitchFamily="34" charset="0"/>
                  </a:rPr>
                  <a:t>1</a:t>
                </a:r>
                <a:r>
                  <a:rPr lang="en-US" b="1" smtClean="0">
                    <a:latin typeface="Arial" pitchFamily="34" charset="0"/>
                    <a:cs typeface="Arial" pitchFamily="34" charset="0"/>
                  </a:rPr>
                  <a:t> với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sSub>
                          <m:sSubPr>
                            <m:ctrlPr>
                              <a:rPr lang="en-US" b="1" i="1" smtClean="0">
                                <a:latin typeface="Cambria Math"/>
                                <a:cs typeface="Arial" pitchFamily="34" charset="0"/>
                              </a:rPr>
                            </m:ctrlPr>
                          </m:sSubPr>
                          <m:e>
                            <m:r>
                              <a:rPr lang="en-US" b="1" i="1" smtClean="0">
                                <a:latin typeface="Cambria Math"/>
                                <a:cs typeface="Arial" pitchFamily="34" charset="0"/>
                              </a:rPr>
                              <m:t>𝒕</m:t>
                            </m:r>
                          </m:e>
                          <m:sub>
                            <m:r>
                              <a:rPr lang="en-US" b="1" i="1" smtClean="0">
                                <a:latin typeface="Cambria Math"/>
                                <a:cs typeface="Arial" pitchFamily="34" charset="0"/>
                              </a:rPr>
                              <m:t>𝟏</m:t>
                            </m:r>
                          </m:sub>
                        </m:sSub>
                      </m:e>
                    </m:d>
                    <m:r>
                      <a:rPr lang="en-US" b="1" i="1" smtClean="0">
                        <a:latin typeface="Cambria Math"/>
                        <a:cs typeface="Arial" pitchFamily="34" charset="0"/>
                      </a:rPr>
                      <m:t>=</m:t>
                    </m:r>
                    <m:r>
                      <a:rPr lang="en-US" b="1" i="1" smtClean="0">
                        <a:latin typeface="Cambria Math"/>
                        <a:cs typeface="Arial" pitchFamily="34" charset="0"/>
                      </a:rPr>
                      <m:t>𝟒𝟔𝟏</m:t>
                    </m:r>
                    <m:r>
                      <a:rPr lang="en-US" b="1" i="1" smtClean="0">
                        <a:latin typeface="Cambria Math"/>
                        <a:cs typeface="Arial" pitchFamily="34" charset="0"/>
                      </a:rPr>
                      <m:t>,</m:t>
                    </m:r>
                    <m:r>
                      <a:rPr lang="en-US" b="1" i="1" smtClean="0">
                        <a:latin typeface="Cambria Math"/>
                        <a:cs typeface="Arial" pitchFamily="34" charset="0"/>
                      </a:rPr>
                      <m:t>𝟑</m:t>
                    </m:r>
                  </m:oMath>
                </a14:m>
                <a:endParaRPr lang="el-GR"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320111" y="3657600"/>
                <a:ext cx="9466168" cy="830997"/>
              </a:xfrm>
              <a:prstGeom prst="rect">
                <a:avLst/>
              </a:prstGeom>
              <a:blipFill rotWithShape="1">
                <a:blip r:embed="rId11"/>
                <a:stretch>
                  <a:fillRect l="-1031" t="-5147" r="-580" b="-16912"/>
                </a:stretch>
              </a:blipFill>
            </p:spPr>
            <p:txBody>
              <a:bodyPr/>
              <a:lstStyle/>
              <a:p>
                <a:r>
                  <a:rPr lang="en-US">
                    <a:noFill/>
                  </a:rPr>
                  <a:t> </a:t>
                </a:r>
              </a:p>
            </p:txBody>
          </p:sp>
        </mc:Fallback>
      </mc:AlternateContent>
      <p:sp>
        <p:nvSpPr>
          <p:cNvPr id="25" name="TextBox 24"/>
          <p:cNvSpPr txBox="1"/>
          <p:nvPr/>
        </p:nvSpPr>
        <p:spPr>
          <a:xfrm>
            <a:off x="1320111" y="4567535"/>
            <a:ext cx="1370932" cy="461665"/>
          </a:xfrm>
          <a:prstGeom prst="rect">
            <a:avLst/>
          </a:prstGeom>
          <a:noFill/>
        </p:spPr>
        <p:txBody>
          <a:bodyPr wrap="square" rtlCol="0">
            <a:spAutoFit/>
          </a:bodyPr>
          <a:lstStyle/>
          <a:p>
            <a:r>
              <a:rPr lang="en-US" b="1" smtClean="0">
                <a:latin typeface="Arial" pitchFamily="34" charset="0"/>
                <a:cs typeface="Arial" pitchFamily="34" charset="0"/>
              </a:rPr>
              <a:t>Ta có :</a:t>
            </a:r>
            <a:endParaRPr lang="el-GR"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37375329"/>
              </p:ext>
            </p:extLst>
          </p:nvPr>
        </p:nvGraphicFramePr>
        <p:xfrm>
          <a:off x="5418734" y="4235450"/>
          <a:ext cx="2270125" cy="1103313"/>
        </p:xfrm>
        <a:graphic>
          <a:graphicData uri="http://schemas.openxmlformats.org/presentationml/2006/ole">
            <mc:AlternateContent xmlns:mc="http://schemas.openxmlformats.org/markup-compatibility/2006">
              <mc:Choice xmlns:v="urn:schemas-microsoft-com:vml" Requires="v">
                <p:oleObj spid="_x0000_s58484" name="Equation" r:id="rId12" imgW="965160" imgH="469800" progId="Equation.DSMT4">
                  <p:embed/>
                </p:oleObj>
              </mc:Choice>
              <mc:Fallback>
                <p:oleObj name="Equation" r:id="rId12" imgW="965160" imgH="469800" progId="Equation.DSMT4">
                  <p:embed/>
                  <p:pic>
                    <p:nvPicPr>
                      <p:cNvPr id="0" name=""/>
                      <p:cNvPicPr>
                        <a:picLocks noChangeAspect="1" noChangeArrowheads="1"/>
                      </p:cNvPicPr>
                      <p:nvPr/>
                    </p:nvPicPr>
                    <p:blipFill>
                      <a:blip r:embed="rId13"/>
                      <a:srcRect/>
                      <a:stretch>
                        <a:fillRect/>
                      </a:stretch>
                    </p:blipFill>
                    <p:spPr bwMode="auto">
                      <a:xfrm>
                        <a:off x="5418734" y="4235450"/>
                        <a:ext cx="227012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7850783" y="4567535"/>
            <a:ext cx="1370932" cy="461665"/>
          </a:xfrm>
          <a:prstGeom prst="rect">
            <a:avLst/>
          </a:prstGeom>
          <a:noFill/>
        </p:spPr>
        <p:txBody>
          <a:bodyPr wrap="square" rtlCol="0">
            <a:spAutoFit/>
          </a:bodyPr>
          <a:lstStyle/>
          <a:p>
            <a:r>
              <a:rPr lang="en-US" b="1" smtClean="0">
                <a:latin typeface="Arial" pitchFamily="34" charset="0"/>
                <a:cs typeface="Arial" pitchFamily="34" charset="0"/>
              </a:rPr>
              <a:t>(giây)</a:t>
            </a:r>
            <a:endParaRPr lang="el-GR" b="1">
              <a:latin typeface="Arial" pitchFamily="34" charset="0"/>
              <a:cs typeface="Arial" pitchFamily="34" charset="0"/>
            </a:endParaRPr>
          </a:p>
        </p:txBody>
      </p:sp>
      <p:sp>
        <p:nvSpPr>
          <p:cNvPr id="32" name="TextBox 31"/>
          <p:cNvSpPr txBox="1"/>
          <p:nvPr/>
        </p:nvSpPr>
        <p:spPr>
          <a:xfrm>
            <a:off x="1320111" y="5257800"/>
            <a:ext cx="9578671" cy="461665"/>
          </a:xfrm>
          <a:prstGeom prst="rect">
            <a:avLst/>
          </a:prstGeom>
          <a:noFill/>
        </p:spPr>
        <p:txBody>
          <a:bodyPr wrap="square" rtlCol="0">
            <a:spAutoFit/>
          </a:bodyPr>
          <a:lstStyle/>
          <a:p>
            <a:r>
              <a:rPr lang="en-US" b="1" smtClean="0">
                <a:latin typeface="Arial" pitchFamily="34" charset="0"/>
                <a:cs typeface="Arial" pitchFamily="34" charset="0"/>
              </a:rPr>
              <a:t>Vậy vận tốc của quả bóng khi nó chạm đất là :</a:t>
            </a:r>
            <a:endParaRPr lang="el-GR"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472667976"/>
              </p:ext>
            </p:extLst>
          </p:nvPr>
        </p:nvGraphicFramePr>
        <p:xfrm>
          <a:off x="2860088" y="5602288"/>
          <a:ext cx="5703888" cy="1103312"/>
        </p:xfrm>
        <a:graphic>
          <a:graphicData uri="http://schemas.openxmlformats.org/presentationml/2006/ole">
            <mc:AlternateContent xmlns:mc="http://schemas.openxmlformats.org/markup-compatibility/2006">
              <mc:Choice xmlns:v="urn:schemas-microsoft-com:vml" Requires="v">
                <p:oleObj spid="_x0000_s58485" name="Equation" r:id="rId14" imgW="2425680" imgH="469800" progId="Equation.DSMT4">
                  <p:embed/>
                </p:oleObj>
              </mc:Choice>
              <mc:Fallback>
                <p:oleObj name="Equation" r:id="rId14" imgW="2425680" imgH="469800" progId="Equation.DSMT4">
                  <p:embed/>
                  <p:pic>
                    <p:nvPicPr>
                      <p:cNvPr id="0" name=""/>
                      <p:cNvPicPr>
                        <a:picLocks noChangeAspect="1" noChangeArrowheads="1"/>
                      </p:cNvPicPr>
                      <p:nvPr/>
                    </p:nvPicPr>
                    <p:blipFill>
                      <a:blip r:embed="rId15"/>
                      <a:srcRect/>
                      <a:stretch>
                        <a:fillRect/>
                      </a:stretch>
                    </p:blipFill>
                    <p:spPr bwMode="auto">
                      <a:xfrm>
                        <a:off x="2860088" y="5602288"/>
                        <a:ext cx="5703888"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3"/>
          <p:cNvGrpSpPr/>
          <p:nvPr/>
        </p:nvGrpSpPr>
        <p:grpSpPr>
          <a:xfrm>
            <a:off x="227012" y="685800"/>
            <a:ext cx="11658599" cy="1319855"/>
            <a:chOff x="227012" y="685800"/>
            <a:chExt cx="11658599" cy="1319855"/>
          </a:xfrm>
        </p:grpSpPr>
        <p:sp>
          <p:nvSpPr>
            <p:cNvPr id="20" name="Rounded Rectangle 19"/>
            <p:cNvSpPr/>
            <p:nvPr/>
          </p:nvSpPr>
          <p:spPr>
            <a:xfrm>
              <a:off x="1714586" y="79057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3" name="TextBox 12"/>
            <p:cNvSpPr txBox="1"/>
            <p:nvPr/>
          </p:nvSpPr>
          <p:spPr>
            <a:xfrm>
              <a:off x="1899370" y="943138"/>
              <a:ext cx="9986241" cy="892530"/>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Giải bài toán trong tình huống mở đầu ( bỏ qua sức cản của không khí và làm tròn kết quả đến chữ số thập phân thứ nhất)</a:t>
              </a:r>
              <a:endParaRPr lang="vi-VN" sz="2500" b="1">
                <a:latin typeface="Arial" pitchFamily="34" charset="0"/>
                <a:cs typeface="Arial" pitchFamily="34" charset="0"/>
              </a:endParaRPr>
            </a:p>
          </p:txBody>
        </p:sp>
        <p:pic>
          <p:nvPicPr>
            <p:cNvPr id="26"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Tree>
    <p:extLst>
      <p:ext uri="{BB962C8B-B14F-4D97-AF65-F5344CB8AC3E}">
        <p14:creationId xmlns:p14="http://schemas.microsoft.com/office/powerpoint/2010/main" val="22229683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5"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7962" y="685800"/>
            <a:ext cx="11591925" cy="1426433"/>
            <a:chOff x="207962" y="685800"/>
            <a:chExt cx="11591925" cy="1426433"/>
          </a:xfrm>
        </p:grpSpPr>
        <p:sp>
          <p:nvSpPr>
            <p:cNvPr id="19" name="Rounded Rectangle 18"/>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838200"/>
              <a:ext cx="94488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đạo hàm của các hàm số sau :</a:t>
              </a:r>
              <a:endParaRPr lang="vi-VN" sz="26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8" name="TextBox 17"/>
                <p:cNvSpPr txBox="1"/>
                <p:nvPr/>
              </p:nvSpPr>
              <p:spPr>
                <a:xfrm>
                  <a:off x="2108198" y="1447800"/>
                  <a:ext cx="9448800" cy="516466"/>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   </a:t>
                  </a:r>
                  <a:r>
                    <a:rPr lang="en-US" sz="2500" b="1" smtClean="0">
                      <a:latin typeface="Arial" pitchFamily="34" charset="0"/>
                      <a:cs typeface="Arial" pitchFamily="34" charset="0"/>
                    </a:rPr>
                    <a:t>a)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b)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r>
                        <a:rPr lang="en-US" sz="2500" b="1" i="1" smtClean="0">
                          <a:latin typeface="Cambria Math"/>
                          <a:cs typeface="Arial" pitchFamily="34" charset="0"/>
                        </a:rPr>
                        <m:t>𝒌𝒙</m:t>
                      </m:r>
                      <m:r>
                        <a:rPr lang="en-US" sz="2500" b="1" i="1" smtClean="0">
                          <a:latin typeface="Cambria Math"/>
                          <a:cs typeface="Arial" pitchFamily="34" charset="0"/>
                        </a:rPr>
                        <m:t>+</m:t>
                      </m:r>
                      <m:r>
                        <a:rPr lang="en-US" sz="2500" b="1" i="1" smtClean="0">
                          <a:latin typeface="Cambria Math"/>
                          <a:cs typeface="Arial" pitchFamily="34" charset="0"/>
                        </a:rPr>
                        <m:t>𝒄</m:t>
                      </m:r>
                    </m:oMath>
                  </a14:m>
                  <a:r>
                    <a:rPr lang="en-US" sz="2500" b="1" smtClean="0">
                      <a:latin typeface="Arial" pitchFamily="34" charset="0"/>
                      <a:cs typeface="Arial" pitchFamily="34" charset="0"/>
                    </a:rPr>
                    <a:t>  ( k, c là hằng số)</a:t>
                  </a:r>
                  <a:endParaRPr lang="vi-VN" sz="2500" b="1">
                    <a:latin typeface="Arial" pitchFamily="34" charset="0"/>
                    <a:cs typeface="Arial"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108198" y="1447800"/>
                  <a:ext cx="9448800" cy="516466"/>
                </a:xfrm>
                <a:prstGeom prst="rect">
                  <a:avLst/>
                </a:prstGeom>
                <a:blipFill rotWithShape="1">
                  <a:blip r:embed="rId6"/>
                  <a:stretch>
                    <a:fillRect t="-4762" b="-25000"/>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9415" y="24232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989012" y="3186435"/>
            <a:ext cx="3779496" cy="461665"/>
          </a:xfrm>
          <a:prstGeom prst="rect">
            <a:avLst/>
          </a:prstGeom>
          <a:noFill/>
        </p:spPr>
        <p:txBody>
          <a:bodyPr wrap="square" rtlCol="0">
            <a:spAutoFit/>
          </a:bodyPr>
          <a:lstStyle/>
          <a:p>
            <a:r>
              <a:rPr lang="vi-VN" b="1">
                <a:latin typeface="Arial" pitchFamily="34" charset="0"/>
                <a:cs typeface="Arial" pitchFamily="34" charset="0"/>
              </a:rPr>
              <a:t>a) </a:t>
            </a:r>
            <a:r>
              <a:rPr lang="en-US" b="1" smtClean="0">
                <a:latin typeface="Arial" pitchFamily="34" charset="0"/>
                <a:cs typeface="Arial" pitchFamily="34" charset="0"/>
              </a:rPr>
              <a:t>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kỳ , ta có :</a:t>
            </a:r>
            <a:endParaRPr lang="el-GR" b="1">
              <a:latin typeface="Arial" pitchFamily="34" charset="0"/>
              <a:cs typeface="Arial" pitchFamily="34" charset="0"/>
            </a:endParaRPr>
          </a:p>
        </p:txBody>
      </p:sp>
      <p:sp>
        <p:nvSpPr>
          <p:cNvPr id="17"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51519911"/>
              </p:ext>
            </p:extLst>
          </p:nvPr>
        </p:nvGraphicFramePr>
        <p:xfrm>
          <a:off x="4490002" y="2924881"/>
          <a:ext cx="3833081" cy="1108000"/>
        </p:xfrm>
        <a:graphic>
          <a:graphicData uri="http://schemas.openxmlformats.org/presentationml/2006/ole">
            <mc:AlternateContent xmlns:mc="http://schemas.openxmlformats.org/markup-compatibility/2006">
              <mc:Choice xmlns:v="urn:schemas-microsoft-com:vml" Requires="v">
                <p:oleObj spid="_x0000_s59566" name="Equation" r:id="rId8" imgW="1625400" imgH="469800" progId="Equation.DSMT4">
                  <p:embed/>
                </p:oleObj>
              </mc:Choice>
              <mc:Fallback>
                <p:oleObj name="Equation" r:id="rId8" imgW="1625400" imgH="469800" progId="Equation.DSMT4">
                  <p:embed/>
                  <p:pic>
                    <p:nvPicPr>
                      <p:cNvPr id="0" name=""/>
                      <p:cNvPicPr/>
                      <p:nvPr/>
                    </p:nvPicPr>
                    <p:blipFill>
                      <a:blip r:embed="rId9"/>
                      <a:stretch>
                        <a:fillRect/>
                      </a:stretch>
                    </p:blipFill>
                    <p:spPr>
                      <a:xfrm>
                        <a:off x="4490002" y="2924881"/>
                        <a:ext cx="3833081" cy="11080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25341543"/>
              </p:ext>
            </p:extLst>
          </p:nvPr>
        </p:nvGraphicFramePr>
        <p:xfrm>
          <a:off x="8406129" y="2871654"/>
          <a:ext cx="3174683" cy="1138555"/>
        </p:xfrm>
        <a:graphic>
          <a:graphicData uri="http://schemas.openxmlformats.org/presentationml/2006/ole">
            <mc:AlternateContent xmlns:mc="http://schemas.openxmlformats.org/markup-compatibility/2006">
              <mc:Choice xmlns:v="urn:schemas-microsoft-com:vml" Requires="v">
                <p:oleObj spid="_x0000_s59567" name="Equation" r:id="rId10" imgW="1346040" imgH="482400" progId="Equation.DSMT4">
                  <p:embed/>
                </p:oleObj>
              </mc:Choice>
              <mc:Fallback>
                <p:oleObj name="Equation" r:id="rId10" imgW="1346040" imgH="482400" progId="Equation.DSMT4">
                  <p:embed/>
                  <p:pic>
                    <p:nvPicPr>
                      <p:cNvPr id="0" name=""/>
                      <p:cNvPicPr/>
                      <p:nvPr/>
                    </p:nvPicPr>
                    <p:blipFill>
                      <a:blip r:embed="rId11"/>
                      <a:stretch>
                        <a:fillRect/>
                      </a:stretch>
                    </p:blipFill>
                    <p:spPr>
                      <a:xfrm>
                        <a:off x="8406129" y="2871654"/>
                        <a:ext cx="3174683" cy="113855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92606474"/>
              </p:ext>
            </p:extLst>
          </p:nvPr>
        </p:nvGraphicFramePr>
        <p:xfrm>
          <a:off x="2656531" y="4080757"/>
          <a:ext cx="2065813" cy="1138555"/>
        </p:xfrm>
        <a:graphic>
          <a:graphicData uri="http://schemas.openxmlformats.org/presentationml/2006/ole">
            <mc:AlternateContent xmlns:mc="http://schemas.openxmlformats.org/markup-compatibility/2006">
              <mc:Choice xmlns:v="urn:schemas-microsoft-com:vml" Requires="v">
                <p:oleObj spid="_x0000_s59568" name="Equation" r:id="rId12" imgW="876240" imgH="482400" progId="Equation.DSMT4">
                  <p:embed/>
                </p:oleObj>
              </mc:Choice>
              <mc:Fallback>
                <p:oleObj name="Equation" r:id="rId12" imgW="876240" imgH="482400" progId="Equation.DSMT4">
                  <p:embed/>
                  <p:pic>
                    <p:nvPicPr>
                      <p:cNvPr id="0" name=""/>
                      <p:cNvPicPr/>
                      <p:nvPr/>
                    </p:nvPicPr>
                    <p:blipFill>
                      <a:blip r:embed="rId13"/>
                      <a:stretch>
                        <a:fillRect/>
                      </a:stretch>
                    </p:blipFill>
                    <p:spPr>
                      <a:xfrm>
                        <a:off x="2656531" y="4080757"/>
                        <a:ext cx="2065813" cy="113855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092918282"/>
              </p:ext>
            </p:extLst>
          </p:nvPr>
        </p:nvGraphicFramePr>
        <p:xfrm>
          <a:off x="4759484" y="4127239"/>
          <a:ext cx="3234055" cy="1107123"/>
        </p:xfrm>
        <a:graphic>
          <a:graphicData uri="http://schemas.openxmlformats.org/presentationml/2006/ole">
            <mc:AlternateContent xmlns:mc="http://schemas.openxmlformats.org/markup-compatibility/2006">
              <mc:Choice xmlns:v="urn:schemas-microsoft-com:vml" Requires="v">
                <p:oleObj spid="_x0000_s59569" name="Equation" r:id="rId14" imgW="1371600" imgH="469800" progId="Equation.DSMT4">
                  <p:embed/>
                </p:oleObj>
              </mc:Choice>
              <mc:Fallback>
                <p:oleObj name="Equation" r:id="rId14" imgW="1371600" imgH="469800" progId="Equation.DSMT4">
                  <p:embed/>
                  <p:pic>
                    <p:nvPicPr>
                      <p:cNvPr id="0" name=""/>
                      <p:cNvPicPr/>
                      <p:nvPr/>
                    </p:nvPicPr>
                    <p:blipFill>
                      <a:blip r:embed="rId15"/>
                      <a:stretch>
                        <a:fillRect/>
                      </a:stretch>
                    </p:blipFill>
                    <p:spPr>
                      <a:xfrm>
                        <a:off x="4759484" y="4127239"/>
                        <a:ext cx="3234055" cy="110712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679835319"/>
              </p:ext>
            </p:extLst>
          </p:nvPr>
        </p:nvGraphicFramePr>
        <p:xfrm>
          <a:off x="8020684" y="4376735"/>
          <a:ext cx="2874328" cy="747395"/>
        </p:xfrm>
        <a:graphic>
          <a:graphicData uri="http://schemas.openxmlformats.org/presentationml/2006/ole">
            <mc:AlternateContent xmlns:mc="http://schemas.openxmlformats.org/markup-compatibility/2006">
              <mc:Choice xmlns:v="urn:schemas-microsoft-com:vml" Requires="v">
                <p:oleObj spid="_x0000_s59570" name="Equation" r:id="rId16" imgW="1218960" imgH="317160" progId="Equation.DSMT4">
                  <p:embed/>
                </p:oleObj>
              </mc:Choice>
              <mc:Fallback>
                <p:oleObj name="Equation" r:id="rId16" imgW="1218960" imgH="317160" progId="Equation.DSMT4">
                  <p:embed/>
                  <p:pic>
                    <p:nvPicPr>
                      <p:cNvPr id="0" name=""/>
                      <p:cNvPicPr/>
                      <p:nvPr/>
                    </p:nvPicPr>
                    <p:blipFill>
                      <a:blip r:embed="rId17"/>
                      <a:stretch>
                        <a:fillRect/>
                      </a:stretch>
                    </p:blipFill>
                    <p:spPr>
                      <a:xfrm>
                        <a:off x="8020684" y="4376735"/>
                        <a:ext cx="2874328" cy="74739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25" name="TextBox 24"/>
              <p:cNvSpPr txBox="1"/>
              <p:nvPr/>
            </p:nvSpPr>
            <p:spPr>
              <a:xfrm>
                <a:off x="1233128" y="5277918"/>
                <a:ext cx="8671283" cy="513282"/>
              </a:xfrm>
              <a:prstGeom prst="rect">
                <a:avLst/>
              </a:prstGeom>
              <a:noFill/>
            </p:spPr>
            <p:txBody>
              <a:bodyPr wrap="square" rtlCol="0">
                <a:spAutoFit/>
              </a:bodyPr>
              <a:lstStyle/>
              <a:p>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r>
                      <a:rPr lang="en-US" b="1" i="1">
                        <a:latin typeface="Cambria Math"/>
                        <a:cs typeface="Arial" pitchFamily="34" charset="0"/>
                      </a:rPr>
                      <m:t>+</m:t>
                    </m:r>
                    <m:r>
                      <a:rPr lang="en-US" b="1" i="1">
                        <a:latin typeface="Cambria Math"/>
                        <a:cs typeface="Arial" pitchFamily="34" charset="0"/>
                      </a:rPr>
                      <m:t>𝟏</m:t>
                    </m:r>
                  </m:oMath>
                </a14:m>
                <a:r>
                  <a:rPr lang="en-US" b="1" smtClean="0">
                    <a:latin typeface="Arial" pitchFamily="34" charset="0"/>
                    <a:cs typeface="Arial" pitchFamily="34" charset="0"/>
                  </a:rPr>
                  <a:t> có đạo hàm là hàm số </a:t>
                </a:r>
                <a14:m>
                  <m:oMath xmlns:m="http://schemas.openxmlformats.org/officeDocument/2006/math">
                    <m:sSup>
                      <m:sSupPr>
                        <m:ctrlPr>
                          <a:rPr lang="en-US" sz="2800" b="1" i="1" smtClean="0">
                            <a:solidFill>
                              <a:srgbClr val="C00000"/>
                            </a:solidFill>
                            <a:latin typeface="Cambria Math"/>
                            <a:cs typeface="Arial" pitchFamily="34" charset="0"/>
                          </a:rPr>
                        </m:ctrlPr>
                      </m:sSupPr>
                      <m:e>
                        <m:r>
                          <a:rPr lang="en-US" sz="2800" b="1" i="1" smtClean="0">
                            <a:solidFill>
                              <a:srgbClr val="C00000"/>
                            </a:solidFill>
                            <a:latin typeface="Cambria Math"/>
                            <a:cs typeface="Arial" pitchFamily="34" charset="0"/>
                          </a:rPr>
                          <m:t>𝒚</m:t>
                        </m:r>
                      </m:e>
                      <m:sup>
                        <m:r>
                          <a:rPr lang="en-US" sz="2800" b="1" i="1" smtClean="0">
                            <a:solidFill>
                              <a:srgbClr val="C00000"/>
                            </a:solidFill>
                            <a:latin typeface="Cambria Math"/>
                            <a:cs typeface="Arial" pitchFamily="34" charset="0"/>
                          </a:rPr>
                          <m:t>′</m:t>
                        </m:r>
                      </m:sup>
                    </m:sSup>
                    <m:r>
                      <a:rPr lang="en-US" sz="2800" b="1" i="1" smtClean="0">
                        <a:solidFill>
                          <a:srgbClr val="C00000"/>
                        </a:solidFill>
                        <a:latin typeface="Cambria Math"/>
                        <a:cs typeface="Arial" pitchFamily="34" charset="0"/>
                      </a:rPr>
                      <m:t>=</m:t>
                    </m:r>
                    <m:r>
                      <a:rPr lang="en-US" sz="2800" b="1" i="1" smtClean="0">
                        <a:solidFill>
                          <a:srgbClr val="C00000"/>
                        </a:solidFill>
                        <a:latin typeface="Cambria Math"/>
                        <a:cs typeface="Arial" pitchFamily="34" charset="0"/>
                      </a:rPr>
                      <m:t>𝟐</m:t>
                    </m:r>
                    <m:r>
                      <a:rPr lang="en-US" sz="2800" b="1" i="1" smtClean="0">
                        <a:solidFill>
                          <a:srgbClr val="C00000"/>
                        </a:solidFill>
                        <a:latin typeface="Cambria Math"/>
                        <a:cs typeface="Arial" pitchFamily="34" charset="0"/>
                      </a:rPr>
                      <m:t>𝒙</m:t>
                    </m:r>
                  </m:oMath>
                </a14:m>
                <a:r>
                  <a:rPr lang="en-US" b="1" smtClean="0">
                    <a:solidFill>
                      <a:srgbClr val="C00000"/>
                    </a:solidFill>
                    <a:latin typeface="Arial" pitchFamily="34" charset="0"/>
                    <a:cs typeface="Arial" pitchFamily="34" charset="0"/>
                  </a:rPr>
                  <a:t> </a:t>
                </a:r>
                <a:endParaRPr lang="el-GR" b="1">
                  <a:solidFill>
                    <a:srgbClr val="C00000"/>
                  </a:solidFill>
                  <a:latin typeface="Arial" pitchFamily="34" charset="0"/>
                  <a:cs typeface="Arial"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1233128" y="5277918"/>
                <a:ext cx="8671283" cy="513282"/>
              </a:xfrm>
              <a:prstGeom prst="rect">
                <a:avLst/>
              </a:prstGeom>
              <a:blipFill rotWithShape="1">
                <a:blip r:embed="rId18"/>
                <a:stretch>
                  <a:fillRect l="-1054" t="-1190" b="-25000"/>
                </a:stretch>
              </a:blipFill>
            </p:spPr>
            <p:txBody>
              <a:bodyPr/>
              <a:lstStyle/>
              <a:p>
                <a:r>
                  <a:rPr lang="en-US">
                    <a:noFill/>
                  </a:rPr>
                  <a:t> </a:t>
                </a:r>
              </a:p>
            </p:txBody>
          </p:sp>
        </mc:Fallback>
      </mc:AlternateContent>
    </p:spTree>
    <p:extLst>
      <p:ext uri="{BB962C8B-B14F-4D97-AF65-F5344CB8AC3E}">
        <p14:creationId xmlns:p14="http://schemas.microsoft.com/office/powerpoint/2010/main" val="150664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9415" y="24232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989012" y="3186435"/>
            <a:ext cx="3779496" cy="461665"/>
          </a:xfrm>
          <a:prstGeom prst="rect">
            <a:avLst/>
          </a:prstGeom>
          <a:noFill/>
        </p:spPr>
        <p:txBody>
          <a:bodyPr wrap="square" rtlCol="0">
            <a:spAutoFit/>
          </a:bodyPr>
          <a:lstStyle/>
          <a:p>
            <a:r>
              <a:rPr lang="en-US" b="1">
                <a:latin typeface="Arial" pitchFamily="34" charset="0"/>
                <a:cs typeface="Arial" pitchFamily="34" charset="0"/>
              </a:rPr>
              <a:t>b</a:t>
            </a:r>
            <a:r>
              <a:rPr lang="vi-VN" b="1" smtClean="0">
                <a:latin typeface="Arial" pitchFamily="34" charset="0"/>
                <a:cs typeface="Arial" pitchFamily="34" charset="0"/>
              </a:rPr>
              <a:t>) </a:t>
            </a:r>
            <a:r>
              <a:rPr lang="en-US" b="1" smtClean="0">
                <a:latin typeface="Arial" pitchFamily="34" charset="0"/>
                <a:cs typeface="Arial" pitchFamily="34" charset="0"/>
              </a:rPr>
              <a:t>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kỳ , ta có :</a:t>
            </a:r>
            <a:endParaRPr lang="el-GR" b="1">
              <a:latin typeface="Arial" pitchFamily="34" charset="0"/>
              <a:cs typeface="Arial" pitchFamily="34" charset="0"/>
            </a:endParaRPr>
          </a:p>
        </p:txBody>
      </p:sp>
      <p:sp>
        <p:nvSpPr>
          <p:cNvPr id="17"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64798679"/>
              </p:ext>
            </p:extLst>
          </p:nvPr>
        </p:nvGraphicFramePr>
        <p:xfrm>
          <a:off x="4545647" y="2862833"/>
          <a:ext cx="7187565" cy="1108868"/>
        </p:xfrm>
        <a:graphic>
          <a:graphicData uri="http://schemas.openxmlformats.org/presentationml/2006/ole">
            <mc:AlternateContent xmlns:mc="http://schemas.openxmlformats.org/markup-compatibility/2006">
              <mc:Choice xmlns:v="urn:schemas-microsoft-com:vml" Requires="v">
                <p:oleObj spid="_x0000_s60555" name="Equation" r:id="rId5" imgW="3047760" imgH="469800" progId="Equation.DSMT4">
                  <p:embed/>
                </p:oleObj>
              </mc:Choice>
              <mc:Fallback>
                <p:oleObj name="Equation" r:id="rId5" imgW="3047760" imgH="469800" progId="Equation.DSMT4">
                  <p:embed/>
                  <p:pic>
                    <p:nvPicPr>
                      <p:cNvPr id="0" name=""/>
                      <p:cNvPicPr/>
                      <p:nvPr/>
                    </p:nvPicPr>
                    <p:blipFill>
                      <a:blip r:embed="rId6"/>
                      <a:stretch>
                        <a:fillRect/>
                      </a:stretch>
                    </p:blipFill>
                    <p:spPr>
                      <a:xfrm>
                        <a:off x="4545647" y="2862833"/>
                        <a:ext cx="7187565" cy="110886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459905790"/>
              </p:ext>
            </p:extLst>
          </p:nvPr>
        </p:nvGraphicFramePr>
        <p:xfrm>
          <a:off x="3175069" y="4064397"/>
          <a:ext cx="2186305" cy="1108869"/>
        </p:xfrm>
        <a:graphic>
          <a:graphicData uri="http://schemas.openxmlformats.org/presentationml/2006/ole">
            <mc:AlternateContent xmlns:mc="http://schemas.openxmlformats.org/markup-compatibility/2006">
              <mc:Choice xmlns:v="urn:schemas-microsoft-com:vml" Requires="v">
                <p:oleObj spid="_x0000_s60556" name="Equation" r:id="rId7" imgW="927000" imgH="469800" progId="Equation.DSMT4">
                  <p:embed/>
                </p:oleObj>
              </mc:Choice>
              <mc:Fallback>
                <p:oleObj name="Equation" r:id="rId7" imgW="927000" imgH="469800" progId="Equation.DSMT4">
                  <p:embed/>
                  <p:pic>
                    <p:nvPicPr>
                      <p:cNvPr id="0" name=""/>
                      <p:cNvPicPr/>
                      <p:nvPr/>
                    </p:nvPicPr>
                    <p:blipFill>
                      <a:blip r:embed="rId8"/>
                      <a:stretch>
                        <a:fillRect/>
                      </a:stretch>
                    </p:blipFill>
                    <p:spPr>
                      <a:xfrm>
                        <a:off x="3175069" y="4064397"/>
                        <a:ext cx="2186305" cy="1108869"/>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149861625"/>
              </p:ext>
            </p:extLst>
          </p:nvPr>
        </p:nvGraphicFramePr>
        <p:xfrm>
          <a:off x="5372179" y="4064397"/>
          <a:ext cx="2306796" cy="1108869"/>
        </p:xfrm>
        <a:graphic>
          <a:graphicData uri="http://schemas.openxmlformats.org/presentationml/2006/ole">
            <mc:AlternateContent xmlns:mc="http://schemas.openxmlformats.org/markup-compatibility/2006">
              <mc:Choice xmlns:v="urn:schemas-microsoft-com:vml" Requires="v">
                <p:oleObj spid="_x0000_s60557" name="Equation" r:id="rId9" imgW="977760" imgH="469800" progId="Equation.DSMT4">
                  <p:embed/>
                </p:oleObj>
              </mc:Choice>
              <mc:Fallback>
                <p:oleObj name="Equation" r:id="rId9" imgW="977760" imgH="469800" progId="Equation.DSMT4">
                  <p:embed/>
                  <p:pic>
                    <p:nvPicPr>
                      <p:cNvPr id="0" name=""/>
                      <p:cNvPicPr/>
                      <p:nvPr/>
                    </p:nvPicPr>
                    <p:blipFill>
                      <a:blip r:embed="rId10"/>
                      <a:stretch>
                        <a:fillRect/>
                      </a:stretch>
                    </p:blipFill>
                    <p:spPr>
                      <a:xfrm>
                        <a:off x="5372179" y="4064397"/>
                        <a:ext cx="2306796" cy="1108869"/>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263533019"/>
              </p:ext>
            </p:extLst>
          </p:nvPr>
        </p:nvGraphicFramePr>
        <p:xfrm>
          <a:off x="7815579" y="4291559"/>
          <a:ext cx="1707833" cy="749141"/>
        </p:xfrm>
        <a:graphic>
          <a:graphicData uri="http://schemas.openxmlformats.org/presentationml/2006/ole">
            <mc:AlternateContent xmlns:mc="http://schemas.openxmlformats.org/markup-compatibility/2006">
              <mc:Choice xmlns:v="urn:schemas-microsoft-com:vml" Requires="v">
                <p:oleObj spid="_x0000_s60558" name="Equation" r:id="rId11" imgW="723600" imgH="317160" progId="Equation.DSMT4">
                  <p:embed/>
                </p:oleObj>
              </mc:Choice>
              <mc:Fallback>
                <p:oleObj name="Equation" r:id="rId11" imgW="723600" imgH="317160" progId="Equation.DSMT4">
                  <p:embed/>
                  <p:pic>
                    <p:nvPicPr>
                      <p:cNvPr id="0" name=""/>
                      <p:cNvPicPr/>
                      <p:nvPr/>
                    </p:nvPicPr>
                    <p:blipFill>
                      <a:blip r:embed="rId12"/>
                      <a:stretch>
                        <a:fillRect/>
                      </a:stretch>
                    </p:blipFill>
                    <p:spPr>
                      <a:xfrm>
                        <a:off x="7815579" y="4291559"/>
                        <a:ext cx="1707833" cy="74914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9" name="TextBox 28"/>
              <p:cNvSpPr txBox="1"/>
              <p:nvPr/>
            </p:nvSpPr>
            <p:spPr>
              <a:xfrm>
                <a:off x="1299858" y="5410200"/>
                <a:ext cx="8671283" cy="513282"/>
              </a:xfrm>
              <a:prstGeom prst="rect">
                <a:avLst/>
              </a:prstGeom>
              <a:noFill/>
            </p:spPr>
            <p:txBody>
              <a:bodyPr wrap="square" rtlCol="0">
                <a:spAutoFit/>
              </a:bodyPr>
              <a:lstStyle/>
              <a:p>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r>
                      <a:rPr lang="en-US" b="1" i="1" smtClean="0">
                        <a:latin typeface="Cambria Math"/>
                        <a:cs typeface="Arial" pitchFamily="34" charset="0"/>
                      </a:rPr>
                      <m:t>𝒌𝒙</m:t>
                    </m:r>
                    <m:r>
                      <a:rPr lang="en-US" b="1" i="1" smtClean="0">
                        <a:latin typeface="Cambria Math"/>
                        <a:cs typeface="Arial" pitchFamily="34" charset="0"/>
                      </a:rPr>
                      <m:t>+</m:t>
                    </m:r>
                    <m:r>
                      <a:rPr lang="en-US" b="1" i="1" smtClean="0">
                        <a:latin typeface="Cambria Math"/>
                        <a:cs typeface="Arial" pitchFamily="34" charset="0"/>
                      </a:rPr>
                      <m:t>𝒄</m:t>
                    </m:r>
                    <m:r>
                      <a:rPr lang="en-US" b="1" i="1" smtClean="0">
                        <a:latin typeface="Cambria Math"/>
                        <a:cs typeface="Arial" pitchFamily="34" charset="0"/>
                      </a:rPr>
                      <m:t> </m:t>
                    </m:r>
                  </m:oMath>
                </a14:m>
                <a:r>
                  <a:rPr lang="en-US" b="1" smtClean="0">
                    <a:latin typeface="Arial" pitchFamily="34" charset="0"/>
                    <a:cs typeface="Arial" pitchFamily="34" charset="0"/>
                  </a:rPr>
                  <a:t>có đạo hàm là hàm số </a:t>
                </a:r>
                <a14:m>
                  <m:oMath xmlns:m="http://schemas.openxmlformats.org/officeDocument/2006/math">
                    <m:sSup>
                      <m:sSupPr>
                        <m:ctrlPr>
                          <a:rPr lang="en-US" sz="2800" b="1" i="1" smtClean="0">
                            <a:solidFill>
                              <a:schemeClr val="accent2">
                                <a:lumMod val="75000"/>
                              </a:schemeClr>
                            </a:solidFill>
                            <a:latin typeface="Cambria Math"/>
                            <a:cs typeface="Arial" pitchFamily="34" charset="0"/>
                          </a:rPr>
                        </m:ctrlPr>
                      </m:sSupPr>
                      <m:e>
                        <m:r>
                          <a:rPr lang="en-US" sz="2800" b="1" i="1" smtClean="0">
                            <a:solidFill>
                              <a:schemeClr val="accent2">
                                <a:lumMod val="75000"/>
                              </a:schemeClr>
                            </a:solidFill>
                            <a:latin typeface="Cambria Math"/>
                            <a:cs typeface="Arial" pitchFamily="34" charset="0"/>
                          </a:rPr>
                          <m:t>𝒚</m:t>
                        </m:r>
                      </m:e>
                      <m:sup>
                        <m:r>
                          <a:rPr lang="en-US" sz="2800" b="1" i="1" smtClean="0">
                            <a:solidFill>
                              <a:schemeClr val="accent2">
                                <a:lumMod val="75000"/>
                              </a:schemeClr>
                            </a:solidFill>
                            <a:latin typeface="Cambria Math"/>
                            <a:cs typeface="Arial" pitchFamily="34" charset="0"/>
                          </a:rPr>
                          <m:t>′</m:t>
                        </m:r>
                      </m:sup>
                    </m:sSup>
                    <m:r>
                      <a:rPr lang="en-US" sz="2800" b="1" i="1" smtClean="0">
                        <a:solidFill>
                          <a:schemeClr val="accent2">
                            <a:lumMod val="75000"/>
                          </a:schemeClr>
                        </a:solidFill>
                        <a:latin typeface="Cambria Math"/>
                        <a:cs typeface="Arial" pitchFamily="34" charset="0"/>
                      </a:rPr>
                      <m:t>=</m:t>
                    </m:r>
                    <m:r>
                      <a:rPr lang="en-US" sz="2800" b="1" i="1" smtClean="0">
                        <a:solidFill>
                          <a:schemeClr val="accent2">
                            <a:lumMod val="75000"/>
                          </a:schemeClr>
                        </a:solidFill>
                        <a:latin typeface="Cambria Math"/>
                        <a:cs typeface="Arial" pitchFamily="34" charset="0"/>
                      </a:rPr>
                      <m:t>𝒌</m:t>
                    </m:r>
                  </m:oMath>
                </a14:m>
                <a:r>
                  <a:rPr lang="en-US" b="1" smtClean="0">
                    <a:latin typeface="Arial" pitchFamily="34" charset="0"/>
                    <a:cs typeface="Arial" pitchFamily="34" charset="0"/>
                  </a:rPr>
                  <a:t> </a:t>
                </a:r>
                <a:endParaRPr lang="el-GR"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299858" y="5410200"/>
                <a:ext cx="8671283" cy="513282"/>
              </a:xfrm>
              <a:prstGeom prst="rect">
                <a:avLst/>
              </a:prstGeom>
              <a:blipFill rotWithShape="1">
                <a:blip r:embed="rId16"/>
                <a:stretch>
                  <a:fillRect l="-1054" t="-1190" b="-23810"/>
                </a:stretch>
              </a:blipFill>
            </p:spPr>
            <p:txBody>
              <a:bodyPr/>
              <a:lstStyle/>
              <a:p>
                <a:r>
                  <a:rPr lang="en-US">
                    <a:noFill/>
                  </a:rPr>
                  <a:t> </a:t>
                </a:r>
              </a:p>
            </p:txBody>
          </p:sp>
        </mc:Fallback>
      </mc:AlternateContent>
      <p:grpSp>
        <p:nvGrpSpPr>
          <p:cNvPr id="20" name="Group 19"/>
          <p:cNvGrpSpPr/>
          <p:nvPr/>
        </p:nvGrpSpPr>
        <p:grpSpPr>
          <a:xfrm>
            <a:off x="207962" y="685800"/>
            <a:ext cx="11591925" cy="1426433"/>
            <a:chOff x="207962" y="685800"/>
            <a:chExt cx="11591925" cy="1426433"/>
          </a:xfrm>
        </p:grpSpPr>
        <p:sp>
          <p:nvSpPr>
            <p:cNvPr id="21" name="Rounded Rectangle 20"/>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5" name="Picture 4"/>
            <p:cNvPicPr>
              <a:picLocks noChangeAspect="1" noChangeArrowheads="1"/>
            </p:cNvPicPr>
            <p:nvPr/>
          </p:nvPicPr>
          <p:blipFill rotWithShape="1">
            <a:blip r:embed="rId18">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109786" y="838200"/>
              <a:ext cx="94488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đạo hàm của các hàm số sau :</a:t>
              </a:r>
              <a:endParaRPr lang="vi-VN" sz="26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31" name="TextBox 30"/>
                <p:cNvSpPr txBox="1"/>
                <p:nvPr/>
              </p:nvSpPr>
              <p:spPr>
                <a:xfrm>
                  <a:off x="2108198" y="1447800"/>
                  <a:ext cx="9448800" cy="516466"/>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   </a:t>
                  </a:r>
                  <a:r>
                    <a:rPr lang="en-US" sz="2500" b="1" smtClean="0">
                      <a:latin typeface="Arial" pitchFamily="34" charset="0"/>
                      <a:cs typeface="Arial" pitchFamily="34" charset="0"/>
                    </a:rPr>
                    <a:t>a)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b)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r>
                        <a:rPr lang="en-US" sz="2500" b="1" i="1" smtClean="0">
                          <a:latin typeface="Cambria Math"/>
                          <a:cs typeface="Arial" pitchFamily="34" charset="0"/>
                        </a:rPr>
                        <m:t>𝒌𝒙</m:t>
                      </m:r>
                      <m:r>
                        <a:rPr lang="en-US" sz="2500" b="1" i="1" smtClean="0">
                          <a:latin typeface="Cambria Math"/>
                          <a:cs typeface="Arial" pitchFamily="34" charset="0"/>
                        </a:rPr>
                        <m:t>+</m:t>
                      </m:r>
                      <m:r>
                        <a:rPr lang="en-US" sz="2500" b="1" i="1" smtClean="0">
                          <a:latin typeface="Cambria Math"/>
                          <a:cs typeface="Arial" pitchFamily="34" charset="0"/>
                        </a:rPr>
                        <m:t>𝒄</m:t>
                      </m:r>
                    </m:oMath>
                  </a14:m>
                  <a:r>
                    <a:rPr lang="en-US" sz="2500" b="1" smtClean="0">
                      <a:latin typeface="Arial" pitchFamily="34" charset="0"/>
                      <a:cs typeface="Arial" pitchFamily="34" charset="0"/>
                    </a:rPr>
                    <a:t>  ( k, c là hằng số)</a:t>
                  </a:r>
                  <a:endParaRPr lang="vi-VN" sz="2500" b="1">
                    <a:latin typeface="Arial" pitchFamily="34" charset="0"/>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2108198" y="1447800"/>
                  <a:ext cx="9448800" cy="516466"/>
                </a:xfrm>
                <a:prstGeom prst="rect">
                  <a:avLst/>
                </a:prstGeom>
                <a:blipFill rotWithShape="1">
                  <a:blip r:embed="rId19"/>
                  <a:stretch>
                    <a:fillRect t="-4762" b="-25000"/>
                  </a:stretch>
                </a:blipFill>
              </p:spPr>
              <p:txBody>
                <a:bodyPr/>
                <a:lstStyle/>
                <a:p>
                  <a:r>
                    <a:rPr lang="en-US">
                      <a:noFill/>
                    </a:rPr>
                    <a:t> </a:t>
                  </a:r>
                </a:p>
              </p:txBody>
            </p:sp>
          </mc:Fallback>
        </mc:AlternateContent>
      </p:grpSp>
    </p:spTree>
    <p:extLst>
      <p:ext uri="{BB962C8B-B14F-4D97-AF65-F5344CB8AC3E}">
        <p14:creationId xmlns:p14="http://schemas.microsoft.com/office/powerpoint/2010/main" val="28609965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213" y="4025464"/>
            <a:ext cx="3651199" cy="2814467"/>
          </a:xfrm>
          <a:prstGeom prst="rect">
            <a:avLst/>
          </a:prstGeom>
        </p:spPr>
      </p:pic>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812" y="420413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69555554"/>
              </p:ext>
            </p:extLst>
          </p:nvPr>
        </p:nvGraphicFramePr>
        <p:xfrm>
          <a:off x="2589212" y="5181600"/>
          <a:ext cx="2808287" cy="1104900"/>
        </p:xfrm>
        <a:graphic>
          <a:graphicData uri="http://schemas.openxmlformats.org/presentationml/2006/ole">
            <mc:AlternateContent xmlns:mc="http://schemas.openxmlformats.org/markup-compatibility/2006">
              <mc:Choice xmlns:v="urn:schemas-microsoft-com:vml" Requires="v">
                <p:oleObj spid="_x0000_s61483" name="Equation" r:id="rId6" imgW="1193760" imgH="469800" progId="Equation.DSMT4">
                  <p:embed/>
                </p:oleObj>
              </mc:Choice>
              <mc:Fallback>
                <p:oleObj name="Equation" r:id="rId6" imgW="1193760" imgH="469800" progId="Equation.DSMT4">
                  <p:embed/>
                  <p:pic>
                    <p:nvPicPr>
                      <p:cNvPr id="0" name=""/>
                      <p:cNvPicPr>
                        <a:picLocks noChangeAspect="1" noChangeArrowheads="1"/>
                      </p:cNvPicPr>
                      <p:nvPr/>
                    </p:nvPicPr>
                    <p:blipFill>
                      <a:blip r:embed="rId7"/>
                      <a:srcRect/>
                      <a:stretch>
                        <a:fillRect/>
                      </a:stretch>
                    </p:blipFill>
                    <p:spPr bwMode="auto">
                      <a:xfrm>
                        <a:off x="2589212" y="5181600"/>
                        <a:ext cx="28082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388335" y="622736"/>
            <a:ext cx="5248878" cy="461665"/>
          </a:xfrm>
          <a:prstGeom prst="rect">
            <a:avLst/>
          </a:prstGeom>
          <a:noFill/>
        </p:spPr>
        <p:txBody>
          <a:bodyPr wrap="square" rtlCol="0">
            <a:spAutoFit/>
          </a:bodyPr>
          <a:lstStyle/>
          <a:p>
            <a:r>
              <a:rPr lang="en-US" b="1" smtClean="0">
                <a:solidFill>
                  <a:srgbClr val="C00000"/>
                </a:solidFill>
                <a:latin typeface="Arial" pitchFamily="34" charset="0"/>
                <a:cs typeface="Arial" pitchFamily="34" charset="0"/>
              </a:rPr>
              <a:t>a) Tiếp tuyến của đồ thị hàm số . </a:t>
            </a:r>
            <a:endParaRPr lang="el-GR" b="1">
              <a:solidFill>
                <a:srgbClr val="C00000"/>
              </a:solidFill>
              <a:latin typeface="Arial" pitchFamily="34" charset="0"/>
              <a:cs typeface="Arial" pitchFamily="34" charset="0"/>
            </a:endParaRPr>
          </a:p>
        </p:txBody>
      </p:sp>
      <p:grpSp>
        <p:nvGrpSpPr>
          <p:cNvPr id="4" name="Group 3"/>
          <p:cNvGrpSpPr/>
          <p:nvPr/>
        </p:nvGrpSpPr>
        <p:grpSpPr>
          <a:xfrm>
            <a:off x="289088" y="1079936"/>
            <a:ext cx="11672724" cy="2895600"/>
            <a:chOff x="289088" y="1079936"/>
            <a:chExt cx="11672724" cy="2895600"/>
          </a:xfrm>
        </p:grpSpPr>
        <p:sp>
          <p:nvSpPr>
            <p:cNvPr id="16" name="Rounded Rectangle 15"/>
            <p:cNvSpPr/>
            <p:nvPr/>
          </p:nvSpPr>
          <p:spPr>
            <a:xfrm>
              <a:off x="289088" y="1079936"/>
              <a:ext cx="11672724" cy="28956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684212" y="1197094"/>
                  <a:ext cx="11201400" cy="892552"/>
                </a:xfrm>
                <a:prstGeom prst="rect">
                  <a:avLst/>
                </a:prstGeom>
                <a:noFill/>
              </p:spPr>
              <p:txBody>
                <a:bodyPr wrap="square" rtlCol="0">
                  <a:spAutoFit/>
                </a:bodyPr>
                <a:lstStyle/>
                <a:p>
                  <a:r>
                    <a:rPr lang="en-US" sz="2600" b="1" smtClean="0">
                      <a:latin typeface="Arial" pitchFamily="34" charset="0"/>
                      <a:cs typeface="Arial" pitchFamily="34" charset="0"/>
                    </a:rPr>
                    <a:t>	  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có đồ thị (C) và điểm P</a:t>
                  </a:r>
                  <a14:m>
                    <m:oMath xmlns:m="http://schemas.openxmlformats.org/officeDocument/2006/math">
                      <m:d>
                        <m:dPr>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e>
                      </m:d>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𝑪</m:t>
                      </m:r>
                      <m:r>
                        <a:rPr lang="en-US" sz="2600" b="1" i="1" smtClean="0">
                          <a:latin typeface="Cambria Math"/>
                          <a:ea typeface="Cambria Math"/>
                          <a:cs typeface="Arial" pitchFamily="34" charset="0"/>
                        </a:rPr>
                        <m:t>)</m:t>
                      </m:r>
                    </m:oMath>
                  </a14:m>
                  <a:endParaRPr lang="en-US" sz="2600" b="1" smtClean="0">
                    <a:latin typeface="Arial" pitchFamily="34" charset="0"/>
                    <a:cs typeface="Arial" pitchFamily="34" charset="0"/>
                  </a:endParaRPr>
                </a:p>
                <a:p>
                  <a:r>
                    <a:rPr lang="en-US" sz="2600" b="1" smtClean="0">
                      <a:latin typeface="Arial" pitchFamily="34" charset="0"/>
                      <a:cs typeface="Arial" pitchFamily="34" charset="0"/>
                    </a:rPr>
                    <a:t>Xét điểm Q</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oMath>
                  </a14:m>
                  <a:r>
                    <a:rPr lang="en-US" sz="2600" b="1" smtClean="0">
                      <a:latin typeface="Arial" pitchFamily="34" charset="0"/>
                      <a:cs typeface="Arial" pitchFamily="34" charset="0"/>
                    </a:rPr>
                    <a:t> thay đổi trên (C) với </a:t>
                  </a:r>
                  <a14:m>
                    <m:oMath xmlns:m="http://schemas.openxmlformats.org/officeDocument/2006/math">
                      <m:r>
                        <a:rPr lang="en-US" sz="2600" b="1" i="1" smtClean="0">
                          <a:latin typeface="Cambria Math"/>
                          <a:cs typeface="Arial" pitchFamily="34" charset="0"/>
                        </a:rPr>
                        <m:t>𝒙</m:t>
                      </m:r>
                      <m:r>
                        <a:rPr lang="en-US" sz="2600" b="1" i="1" smtClean="0">
                          <a:latin typeface="Cambria Math"/>
                          <a:ea typeface="Cambria Math"/>
                          <a:cs typeface="Arial" pitchFamily="34" charset="0"/>
                        </a:rPr>
                        <m:t>≠</m:t>
                      </m:r>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smtClean="0">
                              <a:latin typeface="Cambria Math"/>
                              <a:ea typeface="Cambria Math"/>
                              <a:cs typeface="Arial" pitchFamily="34" charset="0"/>
                            </a:rPr>
                            <m:t>𝟎</m:t>
                          </m:r>
                        </m:sub>
                      </m:sSub>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4212" y="1197094"/>
                  <a:ext cx="11201400" cy="892552"/>
                </a:xfrm>
                <a:prstGeom prst="rect">
                  <a:avLst/>
                </a:prstGeom>
                <a:blipFill rotWithShape="1">
                  <a:blip r:embed="rId8"/>
                  <a:stretch>
                    <a:fillRect l="-925" t="-6122" b="-15646"/>
                  </a:stretch>
                </a:blipFill>
              </p:spPr>
              <p:txBody>
                <a:bodyPr/>
                <a:lstStyle/>
                <a:p>
                  <a:r>
                    <a:rPr lang="en-US">
                      <a:noFill/>
                    </a:rPr>
                    <a:t> </a:t>
                  </a:r>
                </a:p>
              </p:txBody>
            </p:sp>
          </mc:Fallback>
        </mc:AlternateContent>
        <p:sp>
          <p:nvSpPr>
            <p:cNvPr id="14" name="TextBox 13"/>
            <p:cNvSpPr txBox="1"/>
            <p:nvPr/>
          </p:nvSpPr>
          <p:spPr>
            <a:xfrm>
              <a:off x="630125" y="2083672"/>
              <a:ext cx="11255487" cy="892552"/>
            </a:xfrm>
            <a:prstGeom prst="rect">
              <a:avLst/>
            </a:prstGeom>
            <a:noFill/>
          </p:spPr>
          <p:txBody>
            <a:bodyPr wrap="square" rtlCol="0">
              <a:spAutoFit/>
            </a:bodyPr>
            <a:lstStyle/>
            <a:p>
              <a:r>
                <a:rPr lang="en-US" sz="2600" b="1" smtClean="0">
                  <a:latin typeface="Arial" pitchFamily="34" charset="0"/>
                  <a:cs typeface="Arial" pitchFamily="34" charset="0"/>
                </a:rPr>
                <a:t>a) Đường thẳng đi qua 2 điểm P, Q được gọi là một cát tuyến của đồ thị (C) . Tìm hệ số góc k</a:t>
              </a:r>
              <a:r>
                <a:rPr lang="en-US" sz="2600" b="1" baseline="-25000" smtClean="0">
                  <a:latin typeface="Arial" pitchFamily="34" charset="0"/>
                  <a:cs typeface="Arial" pitchFamily="34" charset="0"/>
                </a:rPr>
                <a:t>PQ</a:t>
              </a:r>
              <a:r>
                <a:rPr lang="en-US" sz="2600" b="1" smtClean="0">
                  <a:latin typeface="Arial" pitchFamily="34" charset="0"/>
                  <a:cs typeface="Arial" pitchFamily="34" charset="0"/>
                </a:rPr>
                <a:t> </a:t>
              </a:r>
              <a:r>
                <a:rPr lang="en-US" sz="2600" b="1" baseline="-25000" smtClean="0">
                  <a:latin typeface="Arial" pitchFamily="34" charset="0"/>
                  <a:cs typeface="Arial" pitchFamily="34" charset="0"/>
                </a:rPr>
                <a:t> </a:t>
              </a:r>
              <a:r>
                <a:rPr lang="en-US" sz="2600" b="1" smtClean="0">
                  <a:latin typeface="Arial" pitchFamily="34" charset="0"/>
                  <a:cs typeface="Arial" pitchFamily="34" charset="0"/>
                </a:rPr>
                <a:t>của cát tuyến PQ.</a:t>
              </a:r>
              <a:endParaRPr lang="vi-VN" sz="2600" b="1">
                <a:latin typeface="Arial" pitchFamily="34" charset="0"/>
                <a:cs typeface="Arial" pitchFamily="34" charset="0"/>
              </a:endParaRPr>
            </a:p>
          </p:txBody>
        </p:sp>
        <p:pic>
          <p:nvPicPr>
            <p:cNvPr id="6144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4614" b="25311"/>
            <a:stretch/>
          </p:blipFill>
          <p:spPr bwMode="auto">
            <a:xfrm>
              <a:off x="664486" y="1198499"/>
              <a:ext cx="1334321" cy="43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30125" y="2976224"/>
              <a:ext cx="11255487" cy="892552"/>
            </a:xfrm>
            <a:prstGeom prst="rect">
              <a:avLst/>
            </a:prstGeom>
            <a:noFill/>
          </p:spPr>
          <p:txBody>
            <a:bodyPr wrap="square" rtlCol="0">
              <a:spAutoFit/>
            </a:bodyPr>
            <a:lstStyle/>
            <a:p>
              <a:r>
                <a:rPr lang="en-US" sz="2600" b="1" smtClean="0">
                  <a:latin typeface="Arial" pitchFamily="34" charset="0"/>
                  <a:cs typeface="Arial" pitchFamily="34" charset="0"/>
                </a:rPr>
                <a:t>b) Nếu điểm Q di chuyển trên (C) tới điểm P mà k</a:t>
              </a:r>
              <a:r>
                <a:rPr lang="en-US" sz="2600" b="1" baseline="-25000" smtClean="0">
                  <a:latin typeface="Arial" pitchFamily="34" charset="0"/>
                  <a:cs typeface="Arial" pitchFamily="34" charset="0"/>
                </a:rPr>
                <a:t>PQ</a:t>
              </a:r>
              <a:r>
                <a:rPr lang="en-US" sz="2600" b="1">
                  <a:latin typeface="Arial" pitchFamily="34" charset="0"/>
                  <a:cs typeface="Arial" pitchFamily="34" charset="0"/>
                </a:rPr>
                <a:t> có giới hạn hữu hạn k thì có nhận xét gì về vị trí giới hạn củacát tuyến </a:t>
              </a:r>
              <a:r>
                <a:rPr lang="en-US" sz="2600" b="1" smtClean="0">
                  <a:latin typeface="Arial" pitchFamily="34" charset="0"/>
                  <a:cs typeface="Arial" pitchFamily="34" charset="0"/>
                </a:rPr>
                <a:t>PQ</a:t>
              </a:r>
              <a:r>
                <a:rPr lang="en-US" sz="2600" b="1">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pSp>
      <p:sp>
        <p:nvSpPr>
          <p:cNvPr id="26" name="TextBox 25"/>
          <p:cNvSpPr txBox="1"/>
          <p:nvPr/>
        </p:nvSpPr>
        <p:spPr>
          <a:xfrm>
            <a:off x="690722" y="4719935"/>
            <a:ext cx="5403690" cy="461665"/>
          </a:xfrm>
          <a:prstGeom prst="rect">
            <a:avLst/>
          </a:prstGeom>
          <a:noFill/>
        </p:spPr>
        <p:txBody>
          <a:bodyPr wrap="square" rtlCol="0">
            <a:spAutoFit/>
          </a:bodyPr>
          <a:lstStyle/>
          <a:p>
            <a:r>
              <a:rPr lang="en-US" b="1">
                <a:latin typeface="Arial" pitchFamily="34" charset="0"/>
                <a:cs typeface="Arial" pitchFamily="34" charset="0"/>
              </a:rPr>
              <a:t>a) Hệ số góc của cát tuyến PQ </a:t>
            </a:r>
            <a:r>
              <a:rPr lang="en-US" b="1" smtClean="0">
                <a:latin typeface="Arial" pitchFamily="34" charset="0"/>
                <a:cs typeface="Arial" pitchFamily="34" charset="0"/>
              </a:rPr>
              <a:t>là :</a:t>
            </a:r>
            <a:endParaRPr lang="en-US" b="1">
              <a:latin typeface="Arial" pitchFamily="34" charset="0"/>
              <a:cs typeface="Arial" pitchFamily="34" charset="0"/>
            </a:endParaRPr>
          </a:p>
        </p:txBody>
      </p:sp>
    </p:spTree>
    <p:extLst>
      <p:ext uri="{BB962C8B-B14F-4D97-AF65-F5344CB8AC3E}">
        <p14:creationId xmlns:p14="http://schemas.microsoft.com/office/powerpoint/2010/main" val="2669127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338" y="1219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sp>
        <p:nvSpPr>
          <p:cNvPr id="24" name="TextBox 23"/>
          <p:cNvSpPr txBox="1"/>
          <p:nvPr/>
        </p:nvSpPr>
        <p:spPr>
          <a:xfrm>
            <a:off x="388335" y="681335"/>
            <a:ext cx="5248878" cy="461665"/>
          </a:xfrm>
          <a:prstGeom prst="rect">
            <a:avLst/>
          </a:prstGeom>
          <a:noFill/>
        </p:spPr>
        <p:txBody>
          <a:bodyPr wrap="square" rtlCol="0">
            <a:spAutoFit/>
          </a:bodyPr>
          <a:lstStyle/>
          <a:p>
            <a:r>
              <a:rPr lang="en-US" b="1" smtClean="0">
                <a:solidFill>
                  <a:srgbClr val="C00000"/>
                </a:solidFill>
                <a:latin typeface="Arial" pitchFamily="34" charset="0"/>
                <a:cs typeface="Arial" pitchFamily="34" charset="0"/>
              </a:rPr>
              <a:t>a) Tiếp tuyến của đồ thị hàm số . </a:t>
            </a:r>
            <a:endParaRPr lang="el-GR"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447214" y="1721557"/>
                <a:ext cx="7018798" cy="1200329"/>
              </a:xfrm>
              <a:prstGeom prst="rect">
                <a:avLst/>
              </a:prstGeom>
              <a:noFill/>
            </p:spPr>
            <p:txBody>
              <a:bodyPr wrap="square" rtlCol="0">
                <a:spAutoFit/>
              </a:bodyPr>
              <a:lstStyle/>
              <a:p>
                <a:r>
                  <a:rPr lang="en-US" b="1" smtClean="0">
                    <a:latin typeface="Arial" pitchFamily="34" charset="0"/>
                    <a:cs typeface="Arial" pitchFamily="34" charset="0"/>
                  </a:rPr>
                  <a:t>b) Khi </a:t>
                </a:r>
                <a14:m>
                  <m:oMath xmlns:m="http://schemas.openxmlformats.org/officeDocument/2006/math">
                    <m:r>
                      <a:rPr lang="en-US" b="1" i="1" smtClean="0">
                        <a:latin typeface="Cambria Math"/>
                        <a:cs typeface="Arial" pitchFamily="34" charset="0"/>
                      </a:rPr>
                      <m:t>𝒙</m:t>
                    </m:r>
                    <m:r>
                      <a:rPr lang="en-US" b="1" i="1" smtClean="0">
                        <a:latin typeface="Cambria Math"/>
                        <a:ea typeface="Cambria Math"/>
                        <a:cs typeface="Arial" pitchFamily="34" charset="0"/>
                      </a:rPr>
                      <m:t>→</m:t>
                    </m:r>
                    <m:sSub>
                      <m:sSubPr>
                        <m:ctrlPr>
                          <a:rPr lang="en-US" b="1" i="1" smtClean="0">
                            <a:latin typeface="Cambria Math"/>
                            <a:ea typeface="Cambria Math"/>
                            <a:cs typeface="Arial" pitchFamily="34" charset="0"/>
                          </a:rPr>
                        </m:ctrlPr>
                      </m:sSubPr>
                      <m:e>
                        <m:r>
                          <a:rPr lang="en-US" b="1" i="1" smtClean="0">
                            <a:latin typeface="Cambria Math"/>
                            <a:ea typeface="Cambria Math"/>
                            <a:cs typeface="Arial" pitchFamily="34" charset="0"/>
                          </a:rPr>
                          <m:t>𝒙</m:t>
                        </m:r>
                      </m:e>
                      <m:sub>
                        <m:r>
                          <a:rPr lang="en-US" b="1" i="1" smtClean="0">
                            <a:latin typeface="Cambria Math"/>
                            <a:ea typeface="Cambria Math"/>
                            <a:cs typeface="Arial" pitchFamily="34" charset="0"/>
                          </a:rPr>
                          <m:t>𝟎</m:t>
                        </m:r>
                      </m:sub>
                    </m:sSub>
                  </m:oMath>
                </a14:m>
                <a:r>
                  <a:rPr lang="en-US" b="1" smtClean="0">
                    <a:latin typeface="Arial" pitchFamily="34" charset="0"/>
                    <a:cs typeface="Arial" pitchFamily="34" charset="0"/>
                  </a:rPr>
                  <a:t> thị vị trí của điểm </a:t>
                </a:r>
                <a14:m>
                  <m:oMath xmlns:m="http://schemas.openxmlformats.org/officeDocument/2006/math">
                    <m:r>
                      <a:rPr lang="en-US" b="1" i="1" smtClean="0">
                        <a:latin typeface="Cambria Math"/>
                        <a:cs typeface="Arial" pitchFamily="34" charset="0"/>
                      </a:rPr>
                      <m:t>𝑸</m:t>
                    </m:r>
                    <m:d>
                      <m:dPr>
                        <m:ctrlPr>
                          <a:rPr lang="en-US" b="1" i="1" smtClean="0">
                            <a:latin typeface="Cambria Math"/>
                            <a:cs typeface="Arial" pitchFamily="34" charset="0"/>
                          </a:rPr>
                        </m:ctrlPr>
                      </m:dPr>
                      <m:e>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e>
                    </m:d>
                  </m:oMath>
                </a14:m>
                <a:r>
                  <a:rPr lang="en-US" b="1" smtClean="0">
                    <a:latin typeface="Arial" pitchFamily="34" charset="0"/>
                    <a:cs typeface="Arial" pitchFamily="34" charset="0"/>
                  </a:rPr>
                  <a:t> trên đồ thị (C) sẽ tiến gần đến điểm </a:t>
                </a:r>
                <a14:m>
                  <m:oMath xmlns:m="http://schemas.openxmlformats.org/officeDocument/2006/math">
                    <m:r>
                      <a:rPr lang="en-US" b="1" i="1" smtClean="0">
                        <a:latin typeface="Cambria Math"/>
                        <a:cs typeface="Arial" pitchFamily="34" charset="0"/>
                      </a:rPr>
                      <m:t>𝑷</m:t>
                    </m:r>
                    <m:d>
                      <m:dPr>
                        <m:ctrlPr>
                          <a:rPr lang="en-US" b="1" i="1" smtClean="0">
                            <a:latin typeface="Cambria Math"/>
                            <a:cs typeface="Arial" pitchFamily="34" charset="0"/>
                          </a:rPr>
                        </m:ctrlPr>
                      </m:dPr>
                      <m:e>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r>
                          <a:rPr lang="en-US" b="1" i="1" smtClean="0">
                            <a:latin typeface="Cambria Math"/>
                            <a:cs typeface="Arial" pitchFamily="34" charset="0"/>
                          </a:rPr>
                          <m:t>;</m:t>
                        </m:r>
                        <m:r>
                          <a:rPr lang="en-US" b="1" i="1">
                            <a:latin typeface="Cambria Math"/>
                            <a:cs typeface="Arial" pitchFamily="34" charset="0"/>
                          </a:rPr>
                          <m:t>𝒇</m:t>
                        </m:r>
                        <m:r>
                          <a:rPr lang="en-US" b="1" i="1">
                            <a:latin typeface="Cambria Math"/>
                            <a:cs typeface="Arial" pitchFamily="34" charset="0"/>
                          </a:rPr>
                          <m:t>(</m:t>
                        </m:r>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e>
                    </m:d>
                  </m:oMath>
                </a14:m>
                <a:r>
                  <a:rPr lang="en-US" b="1" smtClean="0">
                    <a:latin typeface="Arial" pitchFamily="34" charset="0"/>
                    <a:cs typeface="Arial" pitchFamily="34" charset="0"/>
                  </a:rPr>
                  <a:t> và khi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oMath>
                </a14:m>
                <a:r>
                  <a:rPr lang="en-US" b="1" smtClean="0">
                    <a:latin typeface="Arial" pitchFamily="34" charset="0"/>
                    <a:cs typeface="Arial" pitchFamily="34" charset="0"/>
                  </a:rPr>
                  <a:t> hai điểm này sẽ trùng nhau.</a:t>
                </a:r>
                <a:endParaRPr lang="en-US"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47214" y="1721557"/>
                <a:ext cx="7018798" cy="1200329"/>
              </a:xfrm>
              <a:prstGeom prst="rect">
                <a:avLst/>
              </a:prstGeom>
              <a:blipFill rotWithShape="1">
                <a:blip r:embed="rId4"/>
                <a:stretch>
                  <a:fillRect l="-1302" t="-3553" b="-11168"/>
                </a:stretch>
              </a:blipFill>
            </p:spPr>
            <p:txBody>
              <a:bodyPr/>
              <a:lstStyle/>
              <a:p>
                <a:r>
                  <a:rPr lang="en-US">
                    <a:noFill/>
                  </a:rPr>
                  <a:t> </a:t>
                </a:r>
              </a:p>
            </p:txBody>
          </p:sp>
        </mc:Fallback>
      </mc:AlternateContent>
      <p:sp>
        <p:nvSpPr>
          <p:cNvPr id="15" name="TextBox 14"/>
          <p:cNvSpPr txBox="1"/>
          <p:nvPr/>
        </p:nvSpPr>
        <p:spPr>
          <a:xfrm>
            <a:off x="420905" y="3255664"/>
            <a:ext cx="11382105" cy="830997"/>
          </a:xfrm>
          <a:prstGeom prst="rect">
            <a:avLst/>
          </a:prstGeom>
          <a:noFill/>
        </p:spPr>
        <p:txBody>
          <a:bodyPr wrap="square" rtlCol="0">
            <a:spAutoFit/>
          </a:bodyPr>
          <a:lstStyle/>
          <a:p>
            <a:r>
              <a:rPr lang="en-US" b="1" smtClean="0">
                <a:latin typeface="Arial" pitchFamily="34" charset="0"/>
                <a:cs typeface="Arial" pitchFamily="34" charset="0"/>
              </a:rPr>
              <a:t>c) Nếu điểm Q di chuyển trên (C) tới điểm P mà k</a:t>
            </a:r>
            <a:r>
              <a:rPr lang="en-US" b="1" baseline="-25000" smtClean="0">
                <a:latin typeface="Arial" pitchFamily="34" charset="0"/>
                <a:cs typeface="Arial" pitchFamily="34" charset="0"/>
              </a:rPr>
              <a:t>PQ</a:t>
            </a:r>
            <a:r>
              <a:rPr lang="en-US" b="1" smtClean="0">
                <a:latin typeface="Arial" pitchFamily="34" charset="0"/>
                <a:cs typeface="Arial" pitchFamily="34" charset="0"/>
              </a:rPr>
              <a:t> có giới hạn hữu hạn k thì cát tuyến PQ cũng sẽ tiến gần vị trí tiếp tuyến của đồ thị (C) tại điểm P </a:t>
            </a:r>
            <a:endParaRPr lang="en-US" b="1">
              <a:latin typeface="Arial" pitchFamily="34" charset="0"/>
              <a:cs typeface="Arial" pitchFamily="34" charset="0"/>
            </a:endParaRPr>
          </a:p>
        </p:txBody>
      </p:sp>
      <p:sp>
        <p:nvSpPr>
          <p:cNvPr id="17" name="TextBox 16"/>
          <p:cNvSpPr txBox="1"/>
          <p:nvPr/>
        </p:nvSpPr>
        <p:spPr>
          <a:xfrm>
            <a:off x="414095" y="4186535"/>
            <a:ext cx="11382105" cy="461665"/>
          </a:xfrm>
          <a:prstGeom prst="rect">
            <a:avLst/>
          </a:prstGeom>
          <a:noFill/>
        </p:spPr>
        <p:txBody>
          <a:bodyPr wrap="square" rtlCol="0">
            <a:spAutoFit/>
          </a:bodyPr>
          <a:lstStyle/>
          <a:p>
            <a:r>
              <a:rPr lang="en-US" b="1" smtClean="0">
                <a:latin typeface="Arial" pitchFamily="34" charset="0"/>
                <a:cs typeface="Arial" pitchFamily="34" charset="0"/>
              </a:rPr>
              <a:t>Vì vậy giới hạn của cát tuyến QP sẽ là đường thẳng tiếp tuyến tại điểm P. </a:t>
            </a:r>
            <a:endParaRPr lang="en-US" b="1">
              <a:latin typeface="Arial" pitchFamily="34" charset="0"/>
              <a:cs typeface="Arial" pitchFamily="34" charset="0"/>
            </a:endParaRPr>
          </a:p>
        </p:txBody>
      </p:sp>
      <p:grpSp>
        <p:nvGrpSpPr>
          <p:cNvPr id="2" name="Group 1"/>
          <p:cNvGrpSpPr/>
          <p:nvPr/>
        </p:nvGrpSpPr>
        <p:grpSpPr>
          <a:xfrm>
            <a:off x="8151812" y="172430"/>
            <a:ext cx="3651199" cy="3104170"/>
            <a:chOff x="8151812" y="172430"/>
            <a:chExt cx="3651199" cy="310417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812" y="172430"/>
              <a:ext cx="3651199" cy="2814467"/>
            </a:xfrm>
            <a:prstGeom prst="rect">
              <a:avLst/>
            </a:prstGeom>
          </p:spPr>
        </p:pic>
        <p:sp>
          <p:nvSpPr>
            <p:cNvPr id="18" name="TextBox 17"/>
            <p:cNvSpPr txBox="1"/>
            <p:nvPr/>
          </p:nvSpPr>
          <p:spPr>
            <a:xfrm>
              <a:off x="9523412" y="2876490"/>
              <a:ext cx="1505699" cy="400110"/>
            </a:xfrm>
            <a:prstGeom prst="rect">
              <a:avLst/>
            </a:prstGeom>
            <a:noFill/>
          </p:spPr>
          <p:txBody>
            <a:bodyPr wrap="square" rtlCol="0">
              <a:spAutoFit/>
            </a:bodyPr>
            <a:lstStyle/>
            <a:p>
              <a:r>
                <a:rPr lang="en-US" sz="2000" b="1" smtClean="0">
                  <a:solidFill>
                    <a:schemeClr val="accent6">
                      <a:lumMod val="75000"/>
                    </a:schemeClr>
                  </a:solidFill>
                  <a:latin typeface="Arial" pitchFamily="34" charset="0"/>
                  <a:cs typeface="Arial" pitchFamily="34" charset="0"/>
                </a:rPr>
                <a:t>Hình 9.3 </a:t>
              </a:r>
              <a:endParaRPr lang="en-US" sz="20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047153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sp>
        <p:nvSpPr>
          <p:cNvPr id="14" name="TextBox 13"/>
          <p:cNvSpPr txBox="1"/>
          <p:nvPr/>
        </p:nvSpPr>
        <p:spPr>
          <a:xfrm>
            <a:off x="388335" y="685800"/>
            <a:ext cx="5248878" cy="461665"/>
          </a:xfrm>
          <a:prstGeom prst="rect">
            <a:avLst/>
          </a:prstGeom>
          <a:noFill/>
        </p:spPr>
        <p:txBody>
          <a:bodyPr wrap="square" rtlCol="0">
            <a:spAutoFit/>
          </a:bodyPr>
          <a:lstStyle/>
          <a:p>
            <a:r>
              <a:rPr lang="en-US" b="1" smtClean="0">
                <a:solidFill>
                  <a:srgbClr val="C00000"/>
                </a:solidFill>
                <a:latin typeface="Arial" pitchFamily="34" charset="0"/>
                <a:cs typeface="Arial" pitchFamily="34" charset="0"/>
              </a:rPr>
              <a:t>a) Tiếp tuyến của đồ thị hàm số . </a:t>
            </a:r>
            <a:endParaRPr lang="el-GR" b="1">
              <a:solidFill>
                <a:srgbClr val="C00000"/>
              </a:solidFill>
              <a:latin typeface="Arial" pitchFamily="34" charset="0"/>
              <a:cs typeface="Arial" pitchFamily="34" charset="0"/>
            </a:endParaRPr>
          </a:p>
        </p:txBody>
      </p:sp>
      <p:grpSp>
        <p:nvGrpSpPr>
          <p:cNvPr id="2" name="Group 1"/>
          <p:cNvGrpSpPr/>
          <p:nvPr/>
        </p:nvGrpSpPr>
        <p:grpSpPr>
          <a:xfrm>
            <a:off x="598487" y="1313111"/>
            <a:ext cx="10906125" cy="3258889"/>
            <a:chOff x="598487" y="1313111"/>
            <a:chExt cx="10906125" cy="3258889"/>
          </a:xfrm>
        </p:grpSpPr>
        <p:grpSp>
          <p:nvGrpSpPr>
            <p:cNvPr id="5" name="Group 4"/>
            <p:cNvGrpSpPr/>
            <p:nvPr/>
          </p:nvGrpSpPr>
          <p:grpSpPr>
            <a:xfrm>
              <a:off x="598487" y="1313111"/>
              <a:ext cx="10906125" cy="3258889"/>
              <a:chOff x="608012" y="836861"/>
              <a:chExt cx="10906125" cy="3258889"/>
            </a:xfrm>
          </p:grpSpPr>
          <p:sp>
            <p:nvSpPr>
              <p:cNvPr id="21" name="Rounded Rectangle 20"/>
              <p:cNvSpPr/>
              <p:nvPr/>
            </p:nvSpPr>
            <p:spPr>
              <a:xfrm>
                <a:off x="608012" y="836861"/>
                <a:ext cx="10668000" cy="31064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769937" y="1015902"/>
                    <a:ext cx="10048875" cy="913392"/>
                  </a:xfrm>
                  <a:prstGeom prst="rect">
                    <a:avLst/>
                  </a:prstGeom>
                  <a:noFill/>
                </p:spPr>
                <p:txBody>
                  <a:bodyPr wrap="square" rtlCol="0">
                    <a:spAutoFit/>
                  </a:bodyPr>
                  <a:lstStyle/>
                  <a:p>
                    <a:pPr marL="342900" indent="-342900">
                      <a:buFont typeface="Arial" pitchFamily="34" charset="0"/>
                      <a:buChar char="•"/>
                    </a:pPr>
                    <a:r>
                      <a:rPr lang="en-US" sz="2600" b="1" smtClean="0">
                        <a:solidFill>
                          <a:srgbClr val="C00000"/>
                        </a:solidFill>
                        <a:latin typeface="Arial" pitchFamily="34" charset="0"/>
                        <a:cs typeface="Arial" pitchFamily="34" charset="0"/>
                      </a:rPr>
                      <a:t>Tiếp tuyến của đồ thị </a:t>
                    </a:r>
                    <a:r>
                      <a:rPr lang="en-US" sz="2600" b="1" smtClean="0">
                        <a:latin typeface="Arial" pitchFamily="34" charset="0"/>
                        <a:cs typeface="Arial" pitchFamily="34" charset="0"/>
                      </a:rPr>
                      <a:t>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tại điểm </a:t>
                    </a:r>
                    <a14:m>
                      <m:oMath xmlns:m="http://schemas.openxmlformats.org/officeDocument/2006/math">
                        <m:r>
                          <a:rPr lang="en-US" sz="2800" b="1" i="1">
                            <a:latin typeface="Cambria Math"/>
                            <a:cs typeface="Arial" pitchFamily="34" charset="0"/>
                          </a:rPr>
                          <m:t>𝑷</m:t>
                        </m:r>
                        <m:d>
                          <m:dPr>
                            <m:ctrlPr>
                              <a:rPr lang="en-US" sz="2800" b="1" i="1">
                                <a:latin typeface="Cambria Math"/>
                                <a:cs typeface="Arial" pitchFamily="34" charset="0"/>
                              </a:rPr>
                            </m:ctrlPr>
                          </m:dPr>
                          <m:e>
                            <m:sSub>
                              <m:sSubPr>
                                <m:ctrlPr>
                                  <a:rPr lang="en-US" sz="2800" b="1" i="1">
                                    <a:latin typeface="Cambria Math"/>
                                    <a:cs typeface="Arial" pitchFamily="34" charset="0"/>
                                  </a:rPr>
                                </m:ctrlPr>
                              </m:sSubPr>
                              <m:e>
                                <m:r>
                                  <a:rPr lang="en-US" sz="2800" b="1" i="1">
                                    <a:latin typeface="Cambria Math"/>
                                    <a:cs typeface="Arial" pitchFamily="34" charset="0"/>
                                  </a:rPr>
                                  <m:t>𝒙</m:t>
                                </m:r>
                              </m:e>
                              <m:sub>
                                <m:r>
                                  <a:rPr lang="en-US" sz="2800" b="1" i="1">
                                    <a:latin typeface="Cambria Math"/>
                                    <a:cs typeface="Arial" pitchFamily="34" charset="0"/>
                                  </a:rPr>
                                  <m:t>𝟎</m:t>
                                </m:r>
                              </m:sub>
                            </m:sSub>
                            <m:r>
                              <a:rPr lang="en-US" sz="2800" b="1" i="1">
                                <a:latin typeface="Cambria Math"/>
                                <a:cs typeface="Arial" pitchFamily="34" charset="0"/>
                              </a:rPr>
                              <m:t>;</m:t>
                            </m:r>
                            <m:r>
                              <a:rPr lang="en-US" sz="2800" b="1" i="1">
                                <a:latin typeface="Cambria Math"/>
                                <a:cs typeface="Arial" pitchFamily="34" charset="0"/>
                              </a:rPr>
                              <m:t>𝒇</m:t>
                            </m:r>
                            <m:r>
                              <a:rPr lang="en-US" sz="2800" b="1" i="1">
                                <a:latin typeface="Cambria Math"/>
                                <a:cs typeface="Arial" pitchFamily="34" charset="0"/>
                              </a:rPr>
                              <m:t>(</m:t>
                            </m:r>
                            <m:sSub>
                              <m:sSubPr>
                                <m:ctrlPr>
                                  <a:rPr lang="en-US" sz="2800" b="1" i="1">
                                    <a:latin typeface="Cambria Math"/>
                                    <a:cs typeface="Arial" pitchFamily="34" charset="0"/>
                                  </a:rPr>
                                </m:ctrlPr>
                              </m:sSubPr>
                              <m:e>
                                <m:r>
                                  <a:rPr lang="en-US" sz="2800" b="1" i="1">
                                    <a:latin typeface="Cambria Math"/>
                                    <a:cs typeface="Arial" pitchFamily="34" charset="0"/>
                                  </a:rPr>
                                  <m:t>𝒙</m:t>
                                </m:r>
                              </m:e>
                              <m:sub>
                                <m:r>
                                  <a:rPr lang="en-US" sz="2800" b="1" i="1">
                                    <a:latin typeface="Cambria Math"/>
                                    <a:cs typeface="Arial" pitchFamily="34" charset="0"/>
                                  </a:rPr>
                                  <m:t>𝟎</m:t>
                                </m:r>
                              </m:sub>
                            </m:sSub>
                            <m:r>
                              <a:rPr lang="en-US" sz="2800" b="1" i="1">
                                <a:latin typeface="Cambria Math"/>
                                <a:cs typeface="Arial" pitchFamily="34" charset="0"/>
                              </a:rPr>
                              <m:t>)</m:t>
                            </m:r>
                          </m:e>
                        </m:d>
                      </m:oMath>
                    </a14:m>
                    <a:r>
                      <a:rPr lang="en-US" sz="2600" b="1" smtClean="0">
                        <a:latin typeface="Arial" pitchFamily="34" charset="0"/>
                        <a:cs typeface="Arial" pitchFamily="34" charset="0"/>
                      </a:rPr>
                      <a:t> là đường thẳng đi qua P với hệ số góc </a:t>
                    </a:r>
                    <a:endParaRPr lang="vi-VN" sz="2600"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769937" y="1015902"/>
                    <a:ext cx="10048875" cy="913392"/>
                  </a:xfrm>
                  <a:prstGeom prst="rect">
                    <a:avLst/>
                  </a:prstGeom>
                  <a:blipFill rotWithShape="1">
                    <a:blip r:embed="rId5"/>
                    <a:stretch>
                      <a:fillRect l="-971" t="-4667" b="-15333"/>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01699" y="3008567"/>
                <a:ext cx="1012438" cy="1087183"/>
              </a:xfrm>
              <a:prstGeom prst="rect">
                <a:avLst/>
              </a:prstGeom>
            </p:spPr>
          </p:pic>
          <mc:AlternateContent xmlns:mc="http://schemas.openxmlformats.org/markup-compatibility/2006">
            <mc:Choice xmlns:a14="http://schemas.microsoft.com/office/drawing/2010/main" Requires="a14">
              <p:sp>
                <p:nvSpPr>
                  <p:cNvPr id="16" name="TextBox 15"/>
                  <p:cNvSpPr txBox="1"/>
                  <p:nvPr/>
                </p:nvSpPr>
                <p:spPr>
                  <a:xfrm>
                    <a:off x="1084262" y="2898398"/>
                    <a:ext cx="10048875" cy="892552"/>
                  </a:xfrm>
                  <a:prstGeom prst="rect">
                    <a:avLst/>
                  </a:prstGeom>
                  <a:noFill/>
                </p:spPr>
                <p:txBody>
                  <a:bodyPr wrap="square" rtlCol="0">
                    <a:spAutoFit/>
                  </a:bodyPr>
                  <a:lstStyle/>
                  <a:p>
                    <a:r>
                      <a:rPr lang="en-US" sz="2600" b="1" smtClean="0">
                        <a:latin typeface="Arial" pitchFamily="34" charset="0"/>
                        <a:cs typeface="Arial" pitchFamily="34" charset="0"/>
                      </a:rPr>
                      <a:t>Nếu giới hạn này tồn tại và hữu hạn , nghĩa là </a:t>
                    </a:r>
                    <a14:m>
                      <m:oMath xmlns:m="http://schemas.openxmlformats.org/officeDocument/2006/math">
                        <m:r>
                          <a:rPr lang="en-US" sz="2600" b="1" i="1" smtClean="0">
                            <a:latin typeface="Cambria Math"/>
                            <a:cs typeface="Arial" pitchFamily="34" charset="0"/>
                          </a:rPr>
                          <m:t>𝒌</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𝒇</m:t>
                            </m:r>
                          </m:e>
                          <m:sup>
                            <m:r>
                              <a:rPr lang="en-US" sz="2600" b="1" i="1" smtClean="0">
                                <a:latin typeface="Cambria Math"/>
                                <a:cs typeface="Arial" pitchFamily="34" charset="0"/>
                              </a:rPr>
                              <m:t>′</m:t>
                            </m:r>
                          </m:sup>
                        </m:sSup>
                        <m:d>
                          <m:dPr>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e>
                        </m:d>
                      </m:oMath>
                    </a14:m>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Điểm P gọi là </a:t>
                    </a:r>
                    <a:r>
                      <a:rPr lang="en-US" sz="2600" b="1" smtClean="0">
                        <a:solidFill>
                          <a:srgbClr val="C00000"/>
                        </a:solidFill>
                        <a:latin typeface="Arial" pitchFamily="34" charset="0"/>
                        <a:cs typeface="Arial" pitchFamily="34" charset="0"/>
                      </a:rPr>
                      <a:t>tiếp điểm</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1084262" y="2898398"/>
                    <a:ext cx="10048875" cy="892552"/>
                  </a:xfrm>
                  <a:prstGeom prst="rect">
                    <a:avLst/>
                  </a:prstGeom>
                  <a:blipFill rotWithShape="1">
                    <a:blip r:embed="rId7"/>
                    <a:stretch>
                      <a:fillRect l="-1031" t="-6164" b="-1643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3" name="Object 2"/>
                <p:cNvGraphicFramePr>
                  <a:graphicFrameLocks noChangeAspect="1"/>
                </p:cNvGraphicFramePr>
                <p:nvPr>
                  <p:extLst>
                    <p:ext uri="{D42A27DB-BD31-4B8C-83A1-F6EECF244321}">
                      <p14:modId xmlns:p14="http://schemas.microsoft.com/office/powerpoint/2010/main" val="1687282886"/>
                    </p:ext>
                  </p:extLst>
                </p:nvPr>
              </p:nvGraphicFramePr>
              <p:xfrm>
                <a:off x="3827463" y="2343150"/>
                <a:ext cx="3076575" cy="1104900"/>
              </p:xfrm>
              <a:graphic>
                <a:graphicData uri="http://schemas.openxmlformats.org/presentationml/2006/ole">
                  <mc:AlternateContent>
                    <mc:Choice xmlns:v="urn:schemas-microsoft-com:vml" Requires="v">
                      <p:oleObj spid="_x0000_s62497" name="Equation" r:id="rId8" imgW="1307880" imgH="469800" progId="Equation.DSMT4">
                        <p:embed/>
                      </p:oleObj>
                    </mc:Choice>
                    <mc:Fallback>
                      <p:oleObj name="Equation" r:id="rId8" imgW="1307880" imgH="469800" progId="Equation.DSMT4">
                        <p:embed/>
                        <p:pic>
                          <p:nvPicPr>
                            <p:cNvPr id="0" name="Object 2"/>
                            <p:cNvPicPr>
                              <a:picLocks noChangeAspect="1" noChangeArrowheads="1"/>
                            </p:cNvPicPr>
                            <p:nvPr/>
                          </p:nvPicPr>
                          <p:blipFill>
                            <a:blip r:embed="rId9"/>
                            <a:srcRect/>
                            <a:stretch>
                              <a:fillRect/>
                            </a:stretch>
                          </p:blipFill>
                          <p:spPr bwMode="auto">
                            <a:xfrm>
                              <a:off x="3827463" y="2343150"/>
                              <a:ext cx="3076575" cy="11049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 name="Object 2"/>
                <p:cNvGraphicFramePr>
                  <a:graphicFrameLocks noChangeAspect="1"/>
                </p:cNvGraphicFramePr>
                <p:nvPr>
                  <p:extLst>
                    <p:ext uri="{D42A27DB-BD31-4B8C-83A1-F6EECF244321}">
                      <p14:modId xmlns:p14="http://schemas.microsoft.com/office/powerpoint/2010/main" val="1687282886"/>
                    </p:ext>
                  </p:extLst>
                </p:nvPr>
              </p:nvGraphicFramePr>
              <p:xfrm>
                <a:off x="3827463" y="2343150"/>
                <a:ext cx="3076575" cy="1104900"/>
              </p:xfrm>
              <a:graphic>
                <a:graphicData uri="http://schemas.openxmlformats.org/presentationml/2006/ole">
                  <mc:AlternateContent>
                    <mc:Choice xmlns:v="urn:schemas-microsoft-com:vml" Requires="v">
                      <p:oleObj spid="_x0000_s62491" name="Equation" r:id="rId10" imgW="1307880" imgH="469800" progId="Equation.DSMT4">
                        <p:embed/>
                      </p:oleObj>
                    </mc:Choice>
                    <mc:Fallback>
                      <p:oleObj name="Equation" r:id="rId10" imgW="1307880" imgH="469800" progId="Equation.DSMT4">
                        <p:embed/>
                        <p:pic>
                          <p:nvPicPr>
                            <p:cNvPr id="0" name="Object 2"/>
                            <p:cNvPicPr>
                              <a:picLocks noChangeAspect="1" noChangeArrowheads="1"/>
                            </p:cNvPicPr>
                            <p:nvPr/>
                          </p:nvPicPr>
                          <p:blipFill>
                            <a:blip r:embed="rId11"/>
                            <a:srcRect/>
                            <a:stretch>
                              <a:fillRect/>
                            </a:stretch>
                          </p:blipFill>
                          <p:spPr bwMode="auto">
                            <a:xfrm>
                              <a:off x="3827463" y="2343150"/>
                              <a:ext cx="30765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mc:AlternateContent xmlns:mc="http://schemas.openxmlformats.org/markup-compatibility/2006">
        <mc:Choice xmlns:a14="http://schemas.microsoft.com/office/drawing/2010/main" Requires="a14">
          <p:sp>
            <p:nvSpPr>
              <p:cNvPr id="15" name="TextBox 14"/>
              <p:cNvSpPr txBox="1"/>
              <p:nvPr/>
            </p:nvSpPr>
            <p:spPr>
              <a:xfrm>
                <a:off x="414095" y="4796135"/>
                <a:ext cx="11382105" cy="830997"/>
              </a:xfrm>
              <a:prstGeom prst="rect">
                <a:avLst/>
              </a:prstGeom>
              <a:noFill/>
            </p:spPr>
            <p:txBody>
              <a:bodyPr wrap="square" rtlCol="0">
                <a:spAutoFit/>
              </a:bodyPr>
              <a:lstStyle/>
              <a:p>
                <a:pPr marL="342900" indent="-342900">
                  <a:buFont typeface="Wingdings" pitchFamily="2" charset="2"/>
                  <a:buChar char="q"/>
                </a:pPr>
                <a:r>
                  <a:rPr lang="en-US" b="1" smtClean="0">
                    <a:solidFill>
                      <a:schemeClr val="accent6">
                        <a:lumMod val="75000"/>
                      </a:schemeClr>
                    </a:solidFill>
                    <a:latin typeface="Arial" pitchFamily="34" charset="0"/>
                    <a:cs typeface="Arial" pitchFamily="34" charset="0"/>
                  </a:rPr>
                  <a:t>Nhận xét :</a:t>
                </a:r>
                <a:r>
                  <a:rPr lang="en-US" b="1" smtClean="0">
                    <a:latin typeface="Arial" pitchFamily="34" charset="0"/>
                    <a:cs typeface="Arial" pitchFamily="34" charset="0"/>
                  </a:rPr>
                  <a:t>  Hệ số góc của tiếp tuyến của đồ thị 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oMath>
                </a14:m>
                <a:r>
                  <a:rPr lang="en-US" b="1" smtClean="0">
                    <a:latin typeface="Arial" pitchFamily="34" charset="0"/>
                    <a:cs typeface="Arial" pitchFamily="34" charset="0"/>
                  </a:rPr>
                  <a:t> tại điểm </a:t>
                </a:r>
                <a:br>
                  <a:rPr lang="en-US" b="1" smtClean="0">
                    <a:latin typeface="Arial" pitchFamily="34" charset="0"/>
                    <a:cs typeface="Arial" pitchFamily="34" charset="0"/>
                  </a:rPr>
                </a:br>
                <a:r>
                  <a:rPr lang="en-US" b="1" smtClean="0">
                    <a:latin typeface="Arial" pitchFamily="34" charset="0"/>
                    <a:cs typeface="Arial" pitchFamily="34" charset="0"/>
                  </a:rPr>
                  <a:t>                   </a:t>
                </a:r>
                <a14:m>
                  <m:oMath xmlns:m="http://schemas.openxmlformats.org/officeDocument/2006/math">
                    <m:r>
                      <a:rPr lang="en-US" b="1" i="1">
                        <a:latin typeface="Cambria Math"/>
                        <a:cs typeface="Arial" pitchFamily="34" charset="0"/>
                      </a:rPr>
                      <m:t>𝑷</m:t>
                    </m:r>
                    <m:d>
                      <m:dPr>
                        <m:ctrlPr>
                          <a:rPr lang="en-US" b="1" i="1">
                            <a:latin typeface="Cambria Math"/>
                            <a:cs typeface="Arial" pitchFamily="34" charset="0"/>
                          </a:rPr>
                        </m:ctrlPr>
                      </m:dPr>
                      <m:e>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r>
                          <a:rPr lang="en-US" b="1" i="1">
                            <a:latin typeface="Cambria Math"/>
                            <a:cs typeface="Arial" pitchFamily="34" charset="0"/>
                          </a:rPr>
                          <m:t>𝒇</m:t>
                        </m:r>
                        <m:r>
                          <a:rPr lang="en-US" b="1" i="1">
                            <a:latin typeface="Cambria Math"/>
                            <a:cs typeface="Arial" pitchFamily="34" charset="0"/>
                          </a:rPr>
                          <m:t>(</m:t>
                        </m:r>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e>
                    </m:d>
                  </m:oMath>
                </a14:m>
                <a:r>
                  <a:rPr lang="en-US" b="1" smtClean="0">
                    <a:latin typeface="Arial" pitchFamily="34" charset="0"/>
                    <a:cs typeface="Arial" pitchFamily="34" charset="0"/>
                  </a:rPr>
                  <a:t> là đạo hàm </a:t>
                </a:r>
                <a14:m>
                  <m:oMath xmlns:m="http://schemas.openxmlformats.org/officeDocument/2006/math">
                    <m:r>
                      <a:rPr lang="en-US" b="1" i="1" smtClean="0">
                        <a:latin typeface="Cambria Math"/>
                        <a:cs typeface="Arial" pitchFamily="34" charset="0"/>
                      </a:rPr>
                      <m:t>𝒇</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r>
                      <a:rPr lang="en-US" b="1" i="1" smtClean="0">
                        <a:latin typeface="Cambria Math"/>
                        <a:cs typeface="Arial" pitchFamily="34" charset="0"/>
                      </a:rPr>
                      <m:t>)</m:t>
                    </m:r>
                  </m:oMath>
                </a14:m>
                <a:endParaRPr lang="en-US" b="1">
                  <a:latin typeface="Arial" pitchFamily="34" charset="0"/>
                  <a:cs typeface="Arial"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414095" y="4796135"/>
                <a:ext cx="11382105" cy="830997"/>
              </a:xfrm>
              <a:prstGeom prst="rect">
                <a:avLst/>
              </a:prstGeom>
              <a:blipFill rotWithShape="1">
                <a:blip r:embed="rId12"/>
                <a:stretch>
                  <a:fillRect l="-750" t="-5147" b="-16912"/>
                </a:stretch>
              </a:blipFill>
            </p:spPr>
            <p:txBody>
              <a:bodyPr/>
              <a:lstStyle/>
              <a:p>
                <a:r>
                  <a:rPr lang="en-US">
                    <a:noFill/>
                  </a:rPr>
                  <a:t> </a:t>
                </a:r>
              </a:p>
            </p:txBody>
          </p:sp>
        </mc:Fallback>
      </mc:AlternateContent>
    </p:spTree>
    <p:extLst>
      <p:ext uri="{BB962C8B-B14F-4D97-AF65-F5344CB8AC3E}">
        <p14:creationId xmlns:p14="http://schemas.microsoft.com/office/powerpoint/2010/main" val="681701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12" y="22881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599" cy="1319855"/>
            <a:chOff x="227012" y="685800"/>
            <a:chExt cx="11658599" cy="1319855"/>
          </a:xfrm>
        </p:grpSpPr>
        <p:sp>
          <p:nvSpPr>
            <p:cNvPr id="14" name="Rounded Rectangle 13"/>
            <p:cNvSpPr/>
            <p:nvPr/>
          </p:nvSpPr>
          <p:spPr>
            <a:xfrm>
              <a:off x="1714586" y="79057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79612" y="959107"/>
                  <a:ext cx="9435608" cy="932349"/>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hệ số góc của tiếp tuyến của parabol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tại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79612" y="959107"/>
                  <a:ext cx="9435608" cy="932349"/>
                </a:xfrm>
                <a:prstGeom prst="rect">
                  <a:avLst/>
                </a:prstGeom>
                <a:blipFill rotWithShape="1">
                  <a:blip r:embed="rId6"/>
                  <a:stretch>
                    <a:fillRect l="-840" t="-3268" r="-840" b="-13725"/>
                  </a:stretch>
                </a:blipFill>
              </p:spPr>
              <p:txBody>
                <a:bodyPr/>
                <a:lstStyle/>
                <a:p>
                  <a:r>
                    <a:rPr lang="en-US">
                      <a:noFill/>
                    </a:rPr>
                    <a:t> </a:t>
                  </a:r>
                </a:p>
              </p:txBody>
            </p:sp>
          </mc:Fallback>
        </mc:AlternateContent>
      </p:grpSp>
      <p:sp>
        <p:nvSpPr>
          <p:cNvPr id="22" name="TextBox 21"/>
          <p:cNvSpPr txBox="1"/>
          <p:nvPr/>
        </p:nvSpPr>
        <p:spPr>
          <a:xfrm>
            <a:off x="2884541" y="2743200"/>
            <a:ext cx="153347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en-US" b="1">
              <a:latin typeface="Times New Roman" pitchFamily="18" charset="0"/>
              <a:cs typeface="Times New Roman" pitchFamily="18" charset="0"/>
            </a:endParaRPr>
          </a:p>
        </p:txBody>
      </p:sp>
      <p:sp>
        <p:nvSpPr>
          <p:cNvPr id="25"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1960670" y="3505200"/>
                <a:ext cx="9454550" cy="839332"/>
              </a:xfrm>
              <a:prstGeom prst="rect">
                <a:avLst/>
              </a:prstGeom>
              <a:noFill/>
            </p:spPr>
            <p:txBody>
              <a:bodyPr wrap="square" rtlCol="0">
                <a:spAutoFit/>
              </a:bodyPr>
              <a:lstStyle/>
              <a:p>
                <a:pPr algn="just"/>
                <a:r>
                  <a:rPr lang="en-US" b="1">
                    <a:latin typeface="Arial" pitchFamily="34" charset="0"/>
                    <a:cs typeface="Arial" pitchFamily="34" charset="0"/>
                  </a:rPr>
                  <a:t>Vậy hệ số góc của tiếp tuyến của parabol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tại điểm có hoành độ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r>
                      <a:rPr lang="en-US" b="1" i="1">
                        <a:latin typeface="Cambria Math"/>
                        <a:cs typeface="Arial" pitchFamily="34" charset="0"/>
                      </a:rPr>
                      <m:t>𝟏</m:t>
                    </m:r>
                  </m:oMath>
                </a14:m>
                <a:r>
                  <a:rPr lang="en-US" b="1" smtClean="0">
                    <a:latin typeface="Arial" pitchFamily="34" charset="0"/>
                    <a:cs typeface="Arial" pitchFamily="34" charset="0"/>
                  </a:rPr>
                  <a:t> là </a:t>
                </a:r>
                <a14:m>
                  <m:oMath xmlns:m="http://schemas.openxmlformats.org/officeDocument/2006/math">
                    <m:r>
                      <a:rPr lang="en-US" b="1" i="1" smtClean="0">
                        <a:latin typeface="Cambria Math"/>
                        <a:cs typeface="Arial" pitchFamily="34" charset="0"/>
                      </a:rPr>
                      <m:t>𝒌</m:t>
                    </m:r>
                    <m:r>
                      <a:rPr lang="en-US" b="1" i="1" smtClean="0">
                        <a:latin typeface="Cambria Math"/>
                        <a:cs typeface="Arial" pitchFamily="34" charset="0"/>
                      </a:rPr>
                      <m:t>=−</m:t>
                    </m:r>
                    <m:r>
                      <a:rPr lang="en-US" b="1" i="1" smtClean="0">
                        <a:solidFill>
                          <a:srgbClr val="FF0000"/>
                        </a:solidFill>
                        <a:latin typeface="Cambria Math"/>
                        <a:cs typeface="Arial" pitchFamily="34" charset="0"/>
                      </a:rPr>
                      <m:t>𝟐</m:t>
                    </m:r>
                  </m:oMath>
                </a14:m>
                <a:r>
                  <a:rPr lang="en-US" b="1" smtClean="0">
                    <a:latin typeface="Arial" pitchFamily="34" charset="0"/>
                    <a:cs typeface="Arial" pitchFamily="34" charset="0"/>
                  </a:rPr>
                  <a:t> </a:t>
                </a:r>
                <a:endParaRPr lang="en-US" b="1">
                  <a:latin typeface="Times New Roman" pitchFamily="18" charset="0"/>
                  <a:cs typeface="Times New Roman"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60670" y="3505200"/>
                <a:ext cx="9454550" cy="839332"/>
              </a:xfrm>
              <a:prstGeom prst="rect">
                <a:avLst/>
              </a:prstGeom>
              <a:blipFill rotWithShape="1">
                <a:blip r:embed="rId8"/>
                <a:stretch>
                  <a:fillRect l="-1032" t="-4348" r="-967" b="-15942"/>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2379344214"/>
              </p:ext>
            </p:extLst>
          </p:nvPr>
        </p:nvGraphicFramePr>
        <p:xfrm>
          <a:off x="4702175" y="2667000"/>
          <a:ext cx="5049837" cy="717550"/>
        </p:xfrm>
        <a:graphic>
          <a:graphicData uri="http://schemas.openxmlformats.org/presentationml/2006/ole">
            <mc:AlternateContent xmlns:mc="http://schemas.openxmlformats.org/markup-compatibility/2006">
              <mc:Choice xmlns:v="urn:schemas-microsoft-com:vml" Requires="v">
                <p:oleObj spid="_x0000_s63516" name="Equation" r:id="rId9" imgW="2145960" imgH="304560" progId="Equation.DSMT4">
                  <p:embed/>
                </p:oleObj>
              </mc:Choice>
              <mc:Fallback>
                <p:oleObj name="Equation" r:id="rId9" imgW="2145960" imgH="304560" progId="Equation.DSMT4">
                  <p:embed/>
                  <p:pic>
                    <p:nvPicPr>
                      <p:cNvPr id="0" name="Object 2"/>
                      <p:cNvPicPr>
                        <a:picLocks noChangeAspect="1" noChangeArrowheads="1"/>
                      </p:cNvPicPr>
                      <p:nvPr/>
                    </p:nvPicPr>
                    <p:blipFill>
                      <a:blip r:embed="rId10"/>
                      <a:srcRect/>
                      <a:stretch>
                        <a:fillRect/>
                      </a:stretch>
                    </p:blipFill>
                    <p:spPr bwMode="auto">
                      <a:xfrm>
                        <a:off x="4702175" y="2667000"/>
                        <a:ext cx="50498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173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1175" y="800457"/>
            <a:ext cx="5691187" cy="2399943"/>
            <a:chOff x="282575" y="840611"/>
            <a:chExt cx="5691187" cy="2399943"/>
          </a:xfrm>
        </p:grpSpPr>
        <p:sp>
          <p:nvSpPr>
            <p:cNvPr id="3" name="Rounded Rectangle 2"/>
            <p:cNvSpPr/>
            <p:nvPr/>
          </p:nvSpPr>
          <p:spPr>
            <a:xfrm>
              <a:off x="282575" y="840611"/>
              <a:ext cx="5691187" cy="2399943"/>
            </a:xfrm>
            <a:prstGeom prst="roundRect">
              <a:avLst>
                <a:gd name="adj" fmla="val 4061"/>
              </a:avLst>
            </a:prstGeom>
            <a:solidFill>
              <a:schemeClr val="accent3">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0375" y="995273"/>
              <a:ext cx="5329237" cy="2092881"/>
            </a:xfrm>
            <a:prstGeom prst="rect">
              <a:avLst/>
            </a:prstGeom>
            <a:noFill/>
          </p:spPr>
          <p:txBody>
            <a:bodyPr wrap="square" rtlCol="0">
              <a:spAutoFit/>
            </a:bodyPr>
            <a:lstStyle/>
            <a:p>
              <a:pPr algn="just"/>
              <a:r>
                <a:rPr lang="en-US" sz="2600" b="1" smtClean="0">
                  <a:latin typeface="Arial" pitchFamily="34" charset="0"/>
                  <a:cs typeface="Arial" pitchFamily="34" charset="0"/>
                </a:rPr>
                <a:t>      Nếu một quả bóng được thả rơi tự do từ đài quan sát của tòa nhà Lanmark 81 (Thành phố Hồ Chí Minh) cao 461,3m xuống mặt đất.</a:t>
              </a:r>
              <a:endParaRPr lang="vi-VN" sz="26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290512" y="3757525"/>
            <a:ext cx="6184900" cy="2795675"/>
            <a:chOff x="-232569" y="2668074"/>
            <a:chExt cx="6184900" cy="2795675"/>
          </a:xfrm>
        </p:grpSpPr>
        <p:sp>
          <p:nvSpPr>
            <p:cNvPr id="20" name="AutoShape 26"/>
            <p:cNvSpPr>
              <a:spLocks noChangeArrowheads="1"/>
            </p:cNvSpPr>
            <p:nvPr/>
          </p:nvSpPr>
          <p:spPr bwMode="auto">
            <a:xfrm>
              <a:off x="-232569" y="2668074"/>
              <a:ext cx="6096000" cy="2686229"/>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98370" y="3627272"/>
              <a:ext cx="1653961" cy="1836477"/>
            </a:xfrm>
            <a:prstGeom prst="rect">
              <a:avLst/>
            </a:prstGeom>
          </p:spPr>
        </p:pic>
        <p:sp>
          <p:nvSpPr>
            <p:cNvPr id="21" name="TextBox 20"/>
            <p:cNvSpPr txBox="1"/>
            <p:nvPr/>
          </p:nvSpPr>
          <p:spPr>
            <a:xfrm>
              <a:off x="384176" y="3237264"/>
              <a:ext cx="4567237" cy="1292662"/>
            </a:xfrm>
            <a:prstGeom prst="rect">
              <a:avLst/>
            </a:prstGeom>
            <a:noFill/>
          </p:spPr>
          <p:txBody>
            <a:bodyPr wrap="square" rtlCol="0">
              <a:spAutoFit/>
            </a:bodyPr>
            <a:lstStyle/>
            <a:p>
              <a:pPr algn="ctr"/>
              <a:r>
                <a:rPr lang="en-US" sz="2600" b="1" smtClean="0">
                  <a:solidFill>
                    <a:schemeClr val="tx2">
                      <a:lumMod val="75000"/>
                    </a:schemeClr>
                  </a:solidFill>
                  <a:latin typeface="Arial" pitchFamily="34" charset="0"/>
                  <a:cs typeface="Arial" pitchFamily="34" charset="0"/>
                </a:rPr>
                <a:t>Vậy có tính được vận tốc của quả bóng khi nó chạm đất hay không?</a:t>
              </a:r>
              <a:endParaRPr lang="vi-VN" sz="2600" b="1">
                <a:solidFill>
                  <a:schemeClr val="tx2">
                    <a:lumMod val="75000"/>
                  </a:schemeClr>
                </a:solidFill>
                <a:latin typeface="Arial" pitchFamily="34" charset="0"/>
                <a:cs typeface="Arial" pitchFamily="34" charset="0"/>
              </a:endParaRPr>
            </a:p>
          </p:txBody>
        </p:sp>
      </p:grpSp>
      <p:grpSp>
        <p:nvGrpSpPr>
          <p:cNvPr id="5" name="Group 4"/>
          <p:cNvGrpSpPr/>
          <p:nvPr/>
        </p:nvGrpSpPr>
        <p:grpSpPr>
          <a:xfrm>
            <a:off x="6627813" y="766884"/>
            <a:ext cx="5181600" cy="4398583"/>
            <a:chOff x="6627813" y="766884"/>
            <a:chExt cx="5181600" cy="4398583"/>
          </a:xfrm>
        </p:grpSpPr>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813" y="766884"/>
              <a:ext cx="5181600" cy="380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085012" y="4765357"/>
              <a:ext cx="4567237" cy="400110"/>
            </a:xfrm>
            <a:prstGeom prst="rect">
              <a:avLst/>
            </a:prstGeom>
            <a:noFill/>
          </p:spPr>
          <p:txBody>
            <a:bodyPr wrap="square" rtlCol="0">
              <a:spAutoFit/>
            </a:bodyPr>
            <a:lstStyle/>
            <a:p>
              <a:pPr algn="ctr"/>
              <a:r>
                <a:rPr lang="en-US" sz="2000" b="1" smtClean="0">
                  <a:solidFill>
                    <a:schemeClr val="accent6">
                      <a:lumMod val="75000"/>
                    </a:schemeClr>
                  </a:solidFill>
                  <a:latin typeface="Arial" pitchFamily="34" charset="0"/>
                  <a:cs typeface="Arial" pitchFamily="34" charset="0"/>
                </a:rPr>
                <a:t>Tòa </a:t>
              </a:r>
              <a:r>
                <a:rPr lang="en-US" sz="2000" b="1">
                  <a:solidFill>
                    <a:schemeClr val="accent6">
                      <a:lumMod val="75000"/>
                    </a:schemeClr>
                  </a:solidFill>
                  <a:latin typeface="Arial" pitchFamily="34" charset="0"/>
                  <a:cs typeface="Arial" pitchFamily="34" charset="0"/>
                </a:rPr>
                <a:t>nhà Landmark 81</a:t>
              </a:r>
              <a:endParaRPr lang="vi-VN" sz="20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7962" y="685800"/>
            <a:ext cx="11591925" cy="1426433"/>
            <a:chOff x="207962" y="685800"/>
            <a:chExt cx="11591925" cy="1426433"/>
          </a:xfrm>
        </p:grpSpPr>
        <p:sp>
          <p:nvSpPr>
            <p:cNvPr id="14" name="Rounded Rectangle 13"/>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08212" y="923906"/>
                  <a:ext cx="9448800" cy="1108295"/>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T</a:t>
                  </a:r>
                  <a:r>
                    <a:rPr lang="en-US" sz="2600" b="1" smtClean="0">
                      <a:latin typeface="Arial" pitchFamily="34" charset="0"/>
                      <a:cs typeface="Arial" pitchFamily="34" charset="0"/>
                    </a:rPr>
                    <a:t>ìm hệ số góc của tiếp tuyến của parabol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tại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m:t>
                          </m:r>
                        </m:num>
                        <m:den>
                          <m:r>
                            <a:rPr lang="en-US" sz="2600" b="1" i="1" smtClean="0">
                              <a:latin typeface="Cambria Math"/>
                              <a:cs typeface="Arial" pitchFamily="34" charset="0"/>
                            </a:rPr>
                            <m:t>𝟐</m:t>
                          </m:r>
                        </m:den>
                      </m:f>
                    </m:oMath>
                  </a14:m>
                  <a:endParaRPr lang="vi-VN"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08212" y="923906"/>
                  <a:ext cx="9448800" cy="1108295"/>
                </a:xfrm>
                <a:prstGeom prst="rect">
                  <a:avLst/>
                </a:prstGeom>
                <a:blipFill rotWithShape="1">
                  <a:blip r:embed="rId6"/>
                  <a:stretch>
                    <a:fillRect l="-774" t="-3315" r="-903" b="-3315"/>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2412" y="2438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589212" y="3009111"/>
            <a:ext cx="1828800" cy="461665"/>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sp>
        <p:nvSpPr>
          <p:cNvPr id="19"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3" name="TextBox 22"/>
              <p:cNvSpPr txBox="1"/>
              <p:nvPr/>
            </p:nvSpPr>
            <p:spPr>
              <a:xfrm>
                <a:off x="2569231" y="4918576"/>
                <a:ext cx="9163981" cy="1025024"/>
              </a:xfrm>
              <a:prstGeom prst="rect">
                <a:avLst/>
              </a:prstGeom>
              <a:noFill/>
            </p:spPr>
            <p:txBody>
              <a:bodyPr wrap="square" rtlCol="0">
                <a:spAutoFit/>
              </a:bodyPr>
              <a:lstStyle/>
              <a:p>
                <a:pPr algn="just"/>
                <a:r>
                  <a:rPr lang="en-US" b="1" smtClean="0">
                    <a:latin typeface="Arial" pitchFamily="34" charset="0"/>
                    <a:cs typeface="Arial" pitchFamily="34" charset="0"/>
                  </a:rPr>
                  <a:t>Vậy hệ số góc của tiếp tuyến của parabol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tại điểm có hoành độ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oMath>
                </a14:m>
                <a:r>
                  <a:rPr lang="en-US" b="1">
                    <a:latin typeface="Arial" pitchFamily="34" charset="0"/>
                    <a:cs typeface="Arial" pitchFamily="34" charset="0"/>
                  </a:rPr>
                  <a:t> là </a:t>
                </a:r>
                <a14:m>
                  <m:oMath xmlns:m="http://schemas.openxmlformats.org/officeDocument/2006/math">
                    <m:r>
                      <a:rPr lang="en-US" b="1" i="1">
                        <a:latin typeface="Cambria Math"/>
                        <a:cs typeface="Arial" pitchFamily="34" charset="0"/>
                      </a:rPr>
                      <m:t>𝒌</m:t>
                    </m:r>
                    <m:r>
                      <a:rPr lang="en-US" b="1" i="1">
                        <a:latin typeface="Cambria Math"/>
                        <a:cs typeface="Arial" pitchFamily="34" charset="0"/>
                      </a:rPr>
                      <m:t>=</m:t>
                    </m:r>
                    <m:r>
                      <a:rPr lang="en-US" b="1" i="0" smtClean="0">
                        <a:solidFill>
                          <a:srgbClr val="FF0000"/>
                        </a:solidFill>
                        <a:latin typeface="Cambria Math"/>
                        <a:cs typeface="Arial" pitchFamily="34" charset="0"/>
                      </a:rPr>
                      <m:t>𝟏</m:t>
                    </m:r>
                  </m:oMath>
                </a14:m>
                <a:r>
                  <a:rPr lang="en-US" b="1">
                    <a:latin typeface="Arial" pitchFamily="34" charset="0"/>
                    <a:cs typeface="Arial" pitchFamily="34" charset="0"/>
                  </a:rPr>
                  <a:t> </a:t>
                </a:r>
                <a:endParaRPr lang="en-US" b="1">
                  <a:latin typeface="Times New Roman" pitchFamily="18" charset="0"/>
                  <a:cs typeface="Times New Roman"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569231" y="4918576"/>
                <a:ext cx="9163981" cy="1025024"/>
              </a:xfrm>
              <a:prstGeom prst="rect">
                <a:avLst/>
              </a:prstGeom>
              <a:blipFill rotWithShape="1">
                <a:blip r:embed="rId8"/>
                <a:stretch>
                  <a:fillRect l="-997" t="-3571" r="-997" b="-297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1835995340"/>
              </p:ext>
            </p:extLst>
          </p:nvPr>
        </p:nvGraphicFramePr>
        <p:xfrm>
          <a:off x="4418012" y="2881168"/>
          <a:ext cx="2211387" cy="717550"/>
        </p:xfrm>
        <a:graphic>
          <a:graphicData uri="http://schemas.openxmlformats.org/presentationml/2006/ole">
            <mc:AlternateContent xmlns:mc="http://schemas.openxmlformats.org/markup-compatibility/2006">
              <mc:Choice xmlns:v="urn:schemas-microsoft-com:vml" Requires="v">
                <p:oleObj spid="_x0000_s64561" name="Equation" r:id="rId9" imgW="939600" imgH="304560" progId="Equation.DSMT4">
                  <p:embed/>
                </p:oleObj>
              </mc:Choice>
              <mc:Fallback>
                <p:oleObj name="Equation" r:id="rId9" imgW="939600" imgH="304560" progId="Equation.DSMT4">
                  <p:embed/>
                  <p:pic>
                    <p:nvPicPr>
                      <p:cNvPr id="0" name="Object 3"/>
                      <p:cNvPicPr>
                        <a:picLocks noChangeAspect="1" noChangeArrowheads="1"/>
                      </p:cNvPicPr>
                      <p:nvPr/>
                    </p:nvPicPr>
                    <p:blipFill>
                      <a:blip r:embed="rId10"/>
                      <a:srcRect/>
                      <a:stretch>
                        <a:fillRect/>
                      </a:stretch>
                    </p:blipFill>
                    <p:spPr bwMode="auto">
                      <a:xfrm>
                        <a:off x="4418012" y="2881168"/>
                        <a:ext cx="22113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2230551"/>
              </p:ext>
            </p:extLst>
          </p:nvPr>
        </p:nvGraphicFramePr>
        <p:xfrm>
          <a:off x="4475162" y="3618414"/>
          <a:ext cx="2838450" cy="1076325"/>
        </p:xfrm>
        <a:graphic>
          <a:graphicData uri="http://schemas.openxmlformats.org/presentationml/2006/ole">
            <mc:AlternateContent xmlns:mc="http://schemas.openxmlformats.org/markup-compatibility/2006">
              <mc:Choice xmlns:v="urn:schemas-microsoft-com:vml" Requires="v">
                <p:oleObj spid="_x0000_s64562" name="Equation" r:id="rId11" imgW="1206360" imgH="457200" progId="Equation.DSMT4">
                  <p:embed/>
                </p:oleObj>
              </mc:Choice>
              <mc:Fallback>
                <p:oleObj name="Equation" r:id="rId11" imgW="1206360" imgH="457200" progId="Equation.DSMT4">
                  <p:embed/>
                  <p:pic>
                    <p:nvPicPr>
                      <p:cNvPr id="0" name=""/>
                      <p:cNvPicPr>
                        <a:picLocks noChangeAspect="1" noChangeArrowheads="1"/>
                      </p:cNvPicPr>
                      <p:nvPr/>
                    </p:nvPicPr>
                    <p:blipFill>
                      <a:blip r:embed="rId12"/>
                      <a:srcRect/>
                      <a:stretch>
                        <a:fillRect/>
                      </a:stretch>
                    </p:blipFill>
                    <p:spPr bwMode="auto">
                      <a:xfrm>
                        <a:off x="4475162" y="3618414"/>
                        <a:ext cx="28384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910677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713" y="289401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65928984"/>
              </p:ext>
            </p:extLst>
          </p:nvPr>
        </p:nvGraphicFramePr>
        <p:xfrm>
          <a:off x="3656012" y="3150687"/>
          <a:ext cx="4749800" cy="806450"/>
        </p:xfrm>
        <a:graphic>
          <a:graphicData uri="http://schemas.openxmlformats.org/presentationml/2006/ole">
            <mc:AlternateContent xmlns:mc="http://schemas.openxmlformats.org/markup-compatibility/2006">
              <mc:Choice xmlns:v="urn:schemas-microsoft-com:vml" Requires="v">
                <p:oleObj spid="_x0000_s65627" name="Equation" r:id="rId5" imgW="2019240" imgH="342720" progId="Equation.DSMT4">
                  <p:embed/>
                </p:oleObj>
              </mc:Choice>
              <mc:Fallback>
                <p:oleObj name="Equation" r:id="rId5" imgW="2019240" imgH="342720" progId="Equation.DSMT4">
                  <p:embed/>
                  <p:pic>
                    <p:nvPicPr>
                      <p:cNvPr id="0" name=""/>
                      <p:cNvPicPr>
                        <a:picLocks noChangeAspect="1" noChangeArrowheads="1"/>
                      </p:cNvPicPr>
                      <p:nvPr/>
                    </p:nvPicPr>
                    <p:blipFill>
                      <a:blip r:embed="rId6"/>
                      <a:srcRect/>
                      <a:stretch>
                        <a:fillRect/>
                      </a:stretch>
                    </p:blipFill>
                    <p:spPr bwMode="auto">
                      <a:xfrm>
                        <a:off x="3656012" y="3150687"/>
                        <a:ext cx="47498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388335" y="622736"/>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sp>
        <p:nvSpPr>
          <p:cNvPr id="26" name="TextBox 25"/>
          <p:cNvSpPr txBox="1"/>
          <p:nvPr/>
        </p:nvSpPr>
        <p:spPr>
          <a:xfrm>
            <a:off x="1838977" y="3351212"/>
            <a:ext cx="1914531" cy="461665"/>
          </a:xfrm>
          <a:prstGeom prst="rect">
            <a:avLst/>
          </a:prstGeom>
          <a:noFill/>
        </p:spPr>
        <p:txBody>
          <a:bodyPr wrap="square" rtlCol="0">
            <a:spAutoFit/>
          </a:bodyPr>
          <a:lstStyle/>
          <a:p>
            <a:r>
              <a:rPr lang="en-US" b="1">
                <a:latin typeface="Arial" pitchFamily="34" charset="0"/>
                <a:cs typeface="Arial" pitchFamily="34" charset="0"/>
              </a:rPr>
              <a:t>a) </a:t>
            </a:r>
            <a:r>
              <a:rPr lang="en-US" b="1" smtClean="0">
                <a:latin typeface="Arial" pitchFamily="34" charset="0"/>
                <a:cs typeface="Arial" pitchFamily="34" charset="0"/>
              </a:rPr>
              <a:t>Ta có : </a:t>
            </a:r>
            <a:endParaRPr lang="en-US" b="1">
              <a:latin typeface="Arial" pitchFamily="34" charset="0"/>
              <a:cs typeface="Arial" pitchFamily="34" charset="0"/>
            </a:endParaRPr>
          </a:p>
        </p:txBody>
      </p:sp>
      <p:grpSp>
        <p:nvGrpSpPr>
          <p:cNvPr id="2" name="Group 1"/>
          <p:cNvGrpSpPr/>
          <p:nvPr/>
        </p:nvGrpSpPr>
        <p:grpSpPr>
          <a:xfrm>
            <a:off x="289088" y="1079936"/>
            <a:ext cx="11672724" cy="1663264"/>
            <a:chOff x="289088" y="1079936"/>
            <a:chExt cx="11672724" cy="1663264"/>
          </a:xfrm>
        </p:grpSpPr>
        <p:sp>
          <p:nvSpPr>
            <p:cNvPr id="16" name="Rounded Rectangle 15"/>
            <p:cNvSpPr/>
            <p:nvPr/>
          </p:nvSpPr>
          <p:spPr>
            <a:xfrm>
              <a:off x="289088" y="1079936"/>
              <a:ext cx="11672724" cy="166326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684212" y="1197094"/>
                  <a:ext cx="11201400" cy="501484"/>
                </a:xfrm>
                <a:prstGeom prst="rect">
                  <a:avLst/>
                </a:prstGeom>
                <a:noFill/>
              </p:spPr>
              <p:txBody>
                <a:bodyPr wrap="square" rtlCol="0">
                  <a:spAutoFit/>
                </a:bodyPr>
                <a:lstStyle/>
                <a:p>
                  <a:r>
                    <a:rPr lang="en-US" sz="2600" b="1" smtClean="0">
                      <a:latin typeface="Arial" pitchFamily="34" charset="0"/>
                      <a:cs typeface="Arial" pitchFamily="34" charset="0"/>
                    </a:rPr>
                    <a:t>	  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có đồ thị là đường parabol (P)</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4212" y="1197094"/>
                  <a:ext cx="11201400" cy="501484"/>
                </a:xfrm>
                <a:prstGeom prst="rect">
                  <a:avLst/>
                </a:prstGeom>
                <a:blipFill rotWithShape="1">
                  <a:blip r:embed="rId7"/>
                  <a:stretch>
                    <a:fillRect t="-9639" b="-277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8012" y="1752600"/>
                  <a:ext cx="11255487" cy="892552"/>
                </a:xfrm>
                <a:prstGeom prst="rect">
                  <a:avLst/>
                </a:prstGeom>
                <a:noFill/>
              </p:spPr>
              <p:txBody>
                <a:bodyPr wrap="square" rtlCol="0">
                  <a:spAutoFit/>
                </a:bodyPr>
                <a:lstStyle/>
                <a:p>
                  <a:pPr marL="514350" indent="-514350">
                    <a:buAutoNum type="alphaLcParenR"/>
                  </a:pPr>
                  <a:r>
                    <a:rPr lang="en-US" sz="2600" b="1" smtClean="0">
                      <a:latin typeface="Arial" pitchFamily="34" charset="0"/>
                      <a:cs typeface="Arial" pitchFamily="34" charset="0"/>
                    </a:rPr>
                    <a:t>Tìm hệ số góc của tiếp tuyến của (P) tại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en-US" sz="2600" b="1" smtClean="0">
                    <a:latin typeface="Arial" pitchFamily="34" charset="0"/>
                    <a:cs typeface="Arial" pitchFamily="34" charset="0"/>
                  </a:endParaRPr>
                </a:p>
                <a:p>
                  <a:pPr marL="514350" indent="-514350">
                    <a:buAutoNum type="alphaLcParenR"/>
                  </a:pPr>
                  <a:r>
                    <a:rPr lang="en-US" sz="2600" b="1" smtClean="0">
                      <a:latin typeface="Arial" pitchFamily="34" charset="0"/>
                      <a:cs typeface="Arial" pitchFamily="34" charset="0"/>
                    </a:rPr>
                    <a:t>Viết phương trình tiếp tuyến đó.</a:t>
                  </a:r>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8012" y="1752600"/>
                  <a:ext cx="11255487" cy="892552"/>
                </a:xfrm>
                <a:prstGeom prst="rect">
                  <a:avLst/>
                </a:prstGeom>
                <a:blipFill rotWithShape="1">
                  <a:blip r:embed="rId8"/>
                  <a:stretch>
                    <a:fillRect l="-867" t="-6164" b="-15753"/>
                  </a:stretch>
                </a:blipFill>
              </p:spPr>
              <p:txBody>
                <a:bodyPr/>
                <a:lstStyle/>
                <a:p>
                  <a:r>
                    <a:rPr lang="en-US">
                      <a:noFill/>
                    </a:rPr>
                    <a:t> </a:t>
                  </a:r>
                </a:p>
              </p:txBody>
            </p:sp>
          </mc:Fallback>
        </mc:AlternateContent>
        <p:pic>
          <p:nvPicPr>
            <p:cNvPr id="6553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73" y="1244392"/>
              <a:ext cx="173253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1" name="TextBox 20"/>
              <p:cNvSpPr txBox="1"/>
              <p:nvPr/>
            </p:nvSpPr>
            <p:spPr>
              <a:xfrm>
                <a:off x="1838977" y="3812877"/>
                <a:ext cx="10058400" cy="839332"/>
              </a:xfrm>
              <a:prstGeom prst="rect">
                <a:avLst/>
              </a:prstGeom>
              <a:noFill/>
            </p:spPr>
            <p:txBody>
              <a:bodyPr wrap="square" rtlCol="0">
                <a:spAutoFit/>
              </a:bodyPr>
              <a:lstStyle/>
              <a:p>
                <a:pPr algn="just"/>
                <a:r>
                  <a:rPr lang="en-US" b="1" smtClean="0">
                    <a:latin typeface="Arial" pitchFamily="34" charset="0"/>
                    <a:cs typeface="Arial" pitchFamily="34" charset="0"/>
                  </a:rPr>
                  <a:t>Vậy hệ số góc của tiếp tuyến của parabol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tại điểm có hoành độ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r>
                      <a:rPr lang="en-US" b="1" i="1" smtClean="0">
                        <a:latin typeface="Cambria Math"/>
                        <a:cs typeface="Arial" pitchFamily="34" charset="0"/>
                      </a:rPr>
                      <m:t>𝟏</m:t>
                    </m:r>
                  </m:oMath>
                </a14:m>
                <a:r>
                  <a:rPr lang="en-US" b="1">
                    <a:latin typeface="Arial" pitchFamily="34" charset="0"/>
                    <a:cs typeface="Arial" pitchFamily="34" charset="0"/>
                  </a:rPr>
                  <a:t> là </a:t>
                </a:r>
                <a14:m>
                  <m:oMath xmlns:m="http://schemas.openxmlformats.org/officeDocument/2006/math">
                    <m:r>
                      <a:rPr lang="en-US" b="1" i="1">
                        <a:latin typeface="Cambria Math"/>
                        <a:cs typeface="Arial" pitchFamily="34" charset="0"/>
                      </a:rPr>
                      <m:t>𝒌</m:t>
                    </m:r>
                    <m:r>
                      <a:rPr lang="en-US" b="1" i="1">
                        <a:latin typeface="Cambria Math"/>
                        <a:cs typeface="Arial" pitchFamily="34" charset="0"/>
                      </a:rPr>
                      <m:t>=</m:t>
                    </m:r>
                    <m:r>
                      <a:rPr lang="en-US" b="1" i="0" smtClean="0">
                        <a:solidFill>
                          <a:srgbClr val="FF0000"/>
                        </a:solidFill>
                        <a:latin typeface="Cambria Math"/>
                        <a:cs typeface="Arial" pitchFamily="34" charset="0"/>
                      </a:rPr>
                      <m:t>𝟐</m:t>
                    </m:r>
                  </m:oMath>
                </a14:m>
                <a:r>
                  <a:rPr lang="en-US" b="1">
                    <a:latin typeface="Arial" pitchFamily="34" charset="0"/>
                    <a:cs typeface="Arial" pitchFamily="34" charset="0"/>
                  </a:rPr>
                  <a:t> </a:t>
                </a:r>
                <a:endParaRPr lang="en-US" b="1">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838977" y="3812877"/>
                <a:ext cx="10058400" cy="839332"/>
              </a:xfrm>
              <a:prstGeom prst="rect">
                <a:avLst/>
              </a:prstGeom>
              <a:blipFill rotWithShape="1">
                <a:blip r:embed="rId10"/>
                <a:stretch>
                  <a:fillRect l="-970" t="-4348" r="-909" b="-15942"/>
                </a:stretch>
              </a:blipFill>
            </p:spPr>
            <p:txBody>
              <a:bodyPr/>
              <a:lstStyle/>
              <a:p>
                <a:r>
                  <a:rPr lang="en-US">
                    <a:noFill/>
                  </a:rPr>
                  <a:t> </a:t>
                </a:r>
              </a:p>
            </p:txBody>
          </p:sp>
        </mc:Fallback>
      </mc:AlternateContent>
      <p:sp>
        <p:nvSpPr>
          <p:cNvPr id="22" name="TextBox 21"/>
          <p:cNvSpPr txBox="1"/>
          <p:nvPr/>
        </p:nvSpPr>
        <p:spPr>
          <a:xfrm>
            <a:off x="1838977" y="4783435"/>
            <a:ext cx="1914531" cy="461665"/>
          </a:xfrm>
          <a:prstGeom prst="rect">
            <a:avLst/>
          </a:prstGeom>
          <a:noFill/>
        </p:spPr>
        <p:txBody>
          <a:bodyPr wrap="square" rtlCol="0">
            <a:spAutoFit/>
          </a:bodyPr>
          <a:lstStyle/>
          <a:p>
            <a:r>
              <a:rPr lang="en-US" b="1" smtClean="0">
                <a:latin typeface="Arial" pitchFamily="34" charset="0"/>
                <a:cs typeface="Arial" pitchFamily="34" charset="0"/>
              </a:rPr>
              <a:t>b) Ta có : </a:t>
            </a:r>
            <a:endParaRPr lang="en-US"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3742642950"/>
              </p:ext>
            </p:extLst>
          </p:nvPr>
        </p:nvGraphicFramePr>
        <p:xfrm>
          <a:off x="3397687" y="4648200"/>
          <a:ext cx="2898775" cy="596900"/>
        </p:xfrm>
        <a:graphic>
          <a:graphicData uri="http://schemas.openxmlformats.org/presentationml/2006/ole">
            <mc:AlternateContent xmlns:mc="http://schemas.openxmlformats.org/markup-compatibility/2006">
              <mc:Choice xmlns:v="urn:schemas-microsoft-com:vml" Requires="v">
                <p:oleObj spid="_x0000_s65628" name="Equation" r:id="rId11" imgW="1231560" imgH="253800" progId="Equation.DSMT4">
                  <p:embed/>
                </p:oleObj>
              </mc:Choice>
              <mc:Fallback>
                <p:oleObj name="Equation" r:id="rId11" imgW="1231560" imgH="253800" progId="Equation.DSMT4">
                  <p:embed/>
                  <p:pic>
                    <p:nvPicPr>
                      <p:cNvPr id="0" name=""/>
                      <p:cNvPicPr>
                        <a:picLocks noChangeAspect="1" noChangeArrowheads="1"/>
                      </p:cNvPicPr>
                      <p:nvPr/>
                    </p:nvPicPr>
                    <p:blipFill>
                      <a:blip r:embed="rId12"/>
                      <a:srcRect/>
                      <a:stretch>
                        <a:fillRect/>
                      </a:stretch>
                    </p:blipFill>
                    <p:spPr bwMode="auto">
                      <a:xfrm>
                        <a:off x="3397687" y="4648200"/>
                        <a:ext cx="2898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1838977" y="5316835"/>
                <a:ext cx="10015600" cy="830997"/>
              </a:xfrm>
              <a:prstGeom prst="rect">
                <a:avLst/>
              </a:prstGeom>
              <a:noFill/>
            </p:spPr>
            <p:txBody>
              <a:bodyPr wrap="square" rtlCol="0">
                <a:spAutoFit/>
              </a:bodyPr>
              <a:lstStyle/>
              <a:p>
                <a:r>
                  <a:rPr lang="en-US" b="1" smtClean="0">
                    <a:latin typeface="Arial" pitchFamily="34" charset="0"/>
                    <a:cs typeface="Arial" pitchFamily="34" charset="0"/>
                  </a:rPr>
                  <a:t>Hệ số góc của tiếp tuyến là </a:t>
                </a:r>
                <a14:m>
                  <m:oMath xmlns:m="http://schemas.openxmlformats.org/officeDocument/2006/math">
                    <m:r>
                      <a:rPr lang="en-US" b="1" i="1" smtClean="0">
                        <a:latin typeface="Cambria Math"/>
                        <a:cs typeface="Arial" pitchFamily="34" charset="0"/>
                      </a:rPr>
                      <m:t>𝒌</m:t>
                    </m:r>
                    <m:r>
                      <a:rPr lang="en-US" b="1" i="1" smtClean="0">
                        <a:latin typeface="Cambria Math"/>
                        <a:cs typeface="Arial" pitchFamily="34" charset="0"/>
                      </a:rPr>
                      <m:t>=</m:t>
                    </m:r>
                    <m:r>
                      <a:rPr lang="en-US" b="1" i="1" smtClean="0">
                        <a:latin typeface="Cambria Math"/>
                        <a:cs typeface="Arial" pitchFamily="34" charset="0"/>
                      </a:rPr>
                      <m:t>𝟐</m:t>
                    </m:r>
                  </m:oMath>
                </a14:m>
                <a:r>
                  <a:rPr lang="en-US" b="1" smtClean="0">
                    <a:latin typeface="Arial" pitchFamily="34" charset="0"/>
                    <a:cs typeface="Arial" pitchFamily="34" charset="0"/>
                  </a:rPr>
                  <a:t> nên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có dạng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𝒄</m:t>
                    </m:r>
                  </m:oMath>
                </a14:m>
                <a:endParaRPr lang="en-US"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838977" y="5316835"/>
                <a:ext cx="10015600" cy="830997"/>
              </a:xfrm>
              <a:prstGeom prst="rect">
                <a:avLst/>
              </a:prstGeom>
              <a:blipFill rotWithShape="1">
                <a:blip r:embed="rId13"/>
                <a:stretch>
                  <a:fillRect l="-974" t="-5109" b="-16058"/>
                </a:stretch>
              </a:blipFill>
            </p:spPr>
            <p:txBody>
              <a:bodyPr/>
              <a:lstStyle/>
              <a:p>
                <a:r>
                  <a:rPr lang="en-US">
                    <a:noFill/>
                  </a:rPr>
                  <a:t> </a:t>
                </a:r>
              </a:p>
            </p:txBody>
          </p:sp>
        </mc:Fallback>
      </mc:AlternateContent>
      <p:graphicFrame>
        <p:nvGraphicFramePr>
          <p:cNvPr id="29" name="Object 28"/>
          <p:cNvGraphicFramePr>
            <a:graphicFrameLocks noChangeAspect="1"/>
          </p:cNvGraphicFramePr>
          <p:nvPr>
            <p:extLst>
              <p:ext uri="{D42A27DB-BD31-4B8C-83A1-F6EECF244321}">
                <p14:modId xmlns:p14="http://schemas.microsoft.com/office/powerpoint/2010/main" val="2089857911"/>
              </p:ext>
            </p:extLst>
          </p:nvPr>
        </p:nvGraphicFramePr>
        <p:xfrm>
          <a:off x="4848224" y="5715000"/>
          <a:ext cx="1973262" cy="476250"/>
        </p:xfrm>
        <a:graphic>
          <a:graphicData uri="http://schemas.openxmlformats.org/presentationml/2006/ole">
            <mc:AlternateContent xmlns:mc="http://schemas.openxmlformats.org/markup-compatibility/2006">
              <mc:Choice xmlns:v="urn:schemas-microsoft-com:vml" Requires="v">
                <p:oleObj spid="_x0000_s65629" name="Equation" r:id="rId14" imgW="838080" imgH="203040" progId="Equation.DSMT4">
                  <p:embed/>
                </p:oleObj>
              </mc:Choice>
              <mc:Fallback>
                <p:oleObj name="Equation" r:id="rId14" imgW="838080" imgH="203040" progId="Equation.DSMT4">
                  <p:embed/>
                  <p:pic>
                    <p:nvPicPr>
                      <p:cNvPr id="0" name=""/>
                      <p:cNvPicPr>
                        <a:picLocks noChangeAspect="1" noChangeArrowheads="1"/>
                      </p:cNvPicPr>
                      <p:nvPr/>
                    </p:nvPicPr>
                    <p:blipFill>
                      <a:blip r:embed="rId15"/>
                      <a:srcRect/>
                      <a:stretch>
                        <a:fillRect/>
                      </a:stretch>
                    </p:blipFill>
                    <p:spPr bwMode="auto">
                      <a:xfrm>
                        <a:off x="4848224" y="5715000"/>
                        <a:ext cx="1973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020117060"/>
              </p:ext>
            </p:extLst>
          </p:nvPr>
        </p:nvGraphicFramePr>
        <p:xfrm>
          <a:off x="7554912" y="5715000"/>
          <a:ext cx="1435100" cy="476250"/>
        </p:xfrm>
        <a:graphic>
          <a:graphicData uri="http://schemas.openxmlformats.org/presentationml/2006/ole">
            <mc:AlternateContent xmlns:mc="http://schemas.openxmlformats.org/markup-compatibility/2006">
              <mc:Choice xmlns:v="urn:schemas-microsoft-com:vml" Requires="v">
                <p:oleObj spid="_x0000_s65630" name="Equation" r:id="rId16" imgW="609480" imgH="203040" progId="Equation.DSMT4">
                  <p:embed/>
                </p:oleObj>
              </mc:Choice>
              <mc:Fallback>
                <p:oleObj name="Equation" r:id="rId16" imgW="609480" imgH="203040" progId="Equation.DSMT4">
                  <p:embed/>
                  <p:pic>
                    <p:nvPicPr>
                      <p:cNvPr id="0" name=""/>
                      <p:cNvPicPr>
                        <a:picLocks noChangeAspect="1" noChangeArrowheads="1"/>
                      </p:cNvPicPr>
                      <p:nvPr/>
                    </p:nvPicPr>
                    <p:blipFill>
                      <a:blip r:embed="rId17"/>
                      <a:srcRect/>
                      <a:stretch>
                        <a:fillRect/>
                      </a:stretch>
                    </p:blipFill>
                    <p:spPr bwMode="auto">
                      <a:xfrm>
                        <a:off x="7554912" y="5715000"/>
                        <a:ext cx="14351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1" name="TextBox 30"/>
              <p:cNvSpPr txBox="1"/>
              <p:nvPr/>
            </p:nvSpPr>
            <p:spPr>
              <a:xfrm>
                <a:off x="1815387" y="6162878"/>
                <a:ext cx="10015600" cy="461665"/>
              </a:xfrm>
              <a:prstGeom prst="rect">
                <a:avLst/>
              </a:prstGeom>
              <a:noFill/>
            </p:spPr>
            <p:txBody>
              <a:bodyPr wrap="square" rtlCol="0">
                <a:spAutoFit/>
              </a:bodyPr>
              <a:lstStyle/>
              <a:p>
                <a:r>
                  <a:rPr lang="en-US" b="1" smtClean="0">
                    <a:latin typeface="Arial" pitchFamily="34" charset="0"/>
                    <a:cs typeface="Arial" pitchFamily="34" charset="0"/>
                  </a:rPr>
                  <a:t>Vậy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là :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𝟏</m:t>
                    </m:r>
                  </m:oMath>
                </a14:m>
                <a:endParaRPr lang="en-US"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815387" y="6162878"/>
                <a:ext cx="10015600" cy="461665"/>
              </a:xfrm>
              <a:prstGeom prst="rect">
                <a:avLst/>
              </a:prstGeom>
              <a:blipFill rotWithShape="1">
                <a:blip r:embed="rId18"/>
                <a:stretch>
                  <a:fillRect l="-974" t="-9211" b="-30263"/>
                </a:stretch>
              </a:blipFill>
            </p:spPr>
            <p:txBody>
              <a:bodyPr/>
              <a:lstStyle/>
              <a:p>
                <a:r>
                  <a:rPr lang="en-US">
                    <a:noFill/>
                  </a:rPr>
                  <a:t> </a:t>
                </a:r>
              </a:p>
            </p:txBody>
          </p:sp>
        </mc:Fallback>
      </mc:AlternateContent>
    </p:spTree>
    <p:extLst>
      <p:ext uri="{BB962C8B-B14F-4D97-AF65-F5344CB8AC3E}">
        <p14:creationId xmlns:p14="http://schemas.microsoft.com/office/powerpoint/2010/main" val="1799826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1" grpId="0"/>
      <p:bldP spid="22" grpId="0"/>
      <p:bldP spid="28"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sp>
        <p:nvSpPr>
          <p:cNvPr id="24" name="TextBox 23"/>
          <p:cNvSpPr txBox="1"/>
          <p:nvPr/>
        </p:nvSpPr>
        <p:spPr>
          <a:xfrm>
            <a:off x="388335" y="622736"/>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grpSp>
        <p:nvGrpSpPr>
          <p:cNvPr id="25" name="Group 24"/>
          <p:cNvGrpSpPr/>
          <p:nvPr/>
        </p:nvGrpSpPr>
        <p:grpSpPr>
          <a:xfrm>
            <a:off x="598486" y="1313111"/>
            <a:ext cx="11515726" cy="2573089"/>
            <a:chOff x="598486" y="1313111"/>
            <a:chExt cx="11515726" cy="2573089"/>
          </a:xfrm>
        </p:grpSpPr>
        <p:grpSp>
          <p:nvGrpSpPr>
            <p:cNvPr id="32" name="Group 31"/>
            <p:cNvGrpSpPr/>
            <p:nvPr/>
          </p:nvGrpSpPr>
          <p:grpSpPr>
            <a:xfrm>
              <a:off x="598486" y="1313111"/>
              <a:ext cx="11515726" cy="2573089"/>
              <a:chOff x="608011" y="836861"/>
              <a:chExt cx="11515726" cy="2573089"/>
            </a:xfrm>
          </p:grpSpPr>
          <p:sp>
            <p:nvSpPr>
              <p:cNvPr id="34" name="Rounded Rectangle 33"/>
              <p:cNvSpPr/>
              <p:nvPr/>
            </p:nvSpPr>
            <p:spPr>
              <a:xfrm>
                <a:off x="608011" y="836861"/>
                <a:ext cx="11058525" cy="24206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5" name="TextBox 34"/>
                  <p:cNvSpPr txBox="1"/>
                  <p:nvPr/>
                </p:nvSpPr>
                <p:spPr>
                  <a:xfrm>
                    <a:off x="769937" y="1015902"/>
                    <a:ext cx="10741275" cy="892552"/>
                  </a:xfrm>
                  <a:prstGeom prst="rect">
                    <a:avLst/>
                  </a:prstGeom>
                  <a:noFill/>
                </p:spPr>
                <p:txBody>
                  <a:bodyPr wrap="square" rtlCol="0">
                    <a:spAutoFit/>
                  </a:bodyPr>
                  <a:lstStyle/>
                  <a:p>
                    <a:pPr marL="342900" indent="-342900">
                      <a:buFont typeface="Arial" pitchFamily="34" charset="0"/>
                      <a:buChar char="•"/>
                    </a:pPr>
                    <a:r>
                      <a:rPr lang="en-US" sz="2600" b="1" smtClean="0">
                        <a:solidFill>
                          <a:schemeClr val="tx1"/>
                        </a:solidFill>
                        <a:latin typeface="Arial" pitchFamily="34" charset="0"/>
                        <a:cs typeface="Arial" pitchFamily="34" charset="0"/>
                      </a:rPr>
                      <a:t>Nếu hàm số </a:t>
                    </a:r>
                    <a14:m>
                      <m:oMath xmlns:m="http://schemas.openxmlformats.org/officeDocument/2006/math">
                        <m:r>
                          <a:rPr lang="en-US" sz="2600" b="1" i="1" smtClean="0">
                            <a:solidFill>
                              <a:schemeClr val="tx1"/>
                            </a:solidFill>
                            <a:latin typeface="Cambria Math"/>
                            <a:cs typeface="Arial" pitchFamily="34" charset="0"/>
                          </a:rPr>
                          <m:t>𝒚</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𝒇</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𝒙</m:t>
                        </m:r>
                        <m:r>
                          <a:rPr lang="en-US" sz="2600" b="1" i="1" smtClean="0">
                            <a:solidFill>
                              <a:schemeClr val="tx1"/>
                            </a:solidFill>
                            <a:latin typeface="Cambria Math"/>
                            <a:cs typeface="Arial" pitchFamily="34" charset="0"/>
                          </a:rPr>
                          <m:t>)</m:t>
                        </m:r>
                      </m:oMath>
                    </a14:m>
                    <a:r>
                      <a:rPr lang="en-US" sz="2600" b="1" smtClean="0">
                        <a:solidFill>
                          <a:schemeClr val="tx1"/>
                        </a:solidFill>
                        <a:latin typeface="Arial" pitchFamily="34" charset="0"/>
                        <a:cs typeface="Arial" pitchFamily="34" charset="0"/>
                      </a:rPr>
                      <a:t> có đạo hàm tại điểm x</a:t>
                    </a:r>
                    <a:r>
                      <a:rPr lang="en-US" sz="2600" b="1" baseline="-25000" smtClean="0">
                        <a:solidFill>
                          <a:schemeClr val="tx1"/>
                        </a:solidFill>
                        <a:latin typeface="Arial" pitchFamily="34" charset="0"/>
                        <a:cs typeface="Arial" pitchFamily="34" charset="0"/>
                      </a:rPr>
                      <a:t>0</a:t>
                    </a:r>
                    <a:r>
                      <a:rPr lang="en-US" sz="2600" b="1" smtClean="0">
                        <a:solidFill>
                          <a:schemeClr val="tx1"/>
                        </a:solidFill>
                        <a:latin typeface="Arial" pitchFamily="34" charset="0"/>
                        <a:cs typeface="Arial" pitchFamily="34" charset="0"/>
                      </a:rPr>
                      <a:t> thì p</a:t>
                    </a:r>
                    <a:r>
                      <a:rPr lang="vi-VN" sz="2600" b="1" smtClean="0">
                        <a:solidFill>
                          <a:schemeClr val="tx1"/>
                        </a:solidFill>
                        <a:latin typeface="Arial" pitchFamily="34" charset="0"/>
                        <a:cs typeface="Arial" pitchFamily="34" charset="0"/>
                      </a:rPr>
                      <a:t>hương trình</a:t>
                    </a:r>
                    <a:r>
                      <a:rPr lang="en-US" sz="2600" b="1" smtClean="0">
                        <a:solidFill>
                          <a:schemeClr val="tx1"/>
                        </a:solidFill>
                        <a:latin typeface="Arial" pitchFamily="34" charset="0"/>
                        <a:cs typeface="Arial" pitchFamily="34" charset="0"/>
                      </a:rPr>
                      <a:t> tiếp tuyến của đồ thị hàm số tại điểm </a:t>
                    </a:r>
                    <a14:m>
                      <m:oMath xmlns:m="http://schemas.openxmlformats.org/officeDocument/2006/math">
                        <m:r>
                          <a:rPr lang="en-US" sz="2600" b="1" i="1" smtClean="0">
                            <a:solidFill>
                              <a:schemeClr val="tx1"/>
                            </a:solidFill>
                            <a:latin typeface="Cambria Math"/>
                            <a:cs typeface="Arial" pitchFamily="34" charset="0"/>
                          </a:rPr>
                          <m:t>𝑷</m:t>
                        </m:r>
                        <m:d>
                          <m:dPr>
                            <m:ctrlPr>
                              <a:rPr lang="en-US" sz="2600" b="1" i="1" smtClean="0">
                                <a:solidFill>
                                  <a:schemeClr val="tx1"/>
                                </a:solidFill>
                                <a:latin typeface="Cambria Math"/>
                                <a:cs typeface="Arial" pitchFamily="34" charset="0"/>
                              </a:rPr>
                            </m:ctrlPr>
                          </m:dPr>
                          <m:e>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𝒙</m:t>
                                </m:r>
                              </m:e>
                              <m:sub>
                                <m:r>
                                  <a:rPr lang="en-US" sz="2600" b="1" i="1" smtClean="0">
                                    <a:solidFill>
                                      <a:schemeClr val="tx1"/>
                                    </a:solidFill>
                                    <a:latin typeface="Cambria Math"/>
                                    <a:cs typeface="Arial" pitchFamily="34" charset="0"/>
                                  </a:rPr>
                                  <m:t>𝟎</m:t>
                                </m:r>
                              </m:sub>
                            </m:sSub>
                            <m:r>
                              <a:rPr lang="en-US" sz="2600" b="1" i="1" smtClean="0">
                                <a:solidFill>
                                  <a:schemeClr val="tx1"/>
                                </a:solidFill>
                                <a:latin typeface="Cambria Math"/>
                                <a:cs typeface="Arial" pitchFamily="34" charset="0"/>
                              </a:rPr>
                              <m:t>;</m:t>
                            </m:r>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𝒚</m:t>
                                </m:r>
                              </m:e>
                              <m:sub>
                                <m:r>
                                  <a:rPr lang="en-US" sz="2600" b="1" i="1" smtClean="0">
                                    <a:solidFill>
                                      <a:schemeClr val="tx1"/>
                                    </a:solidFill>
                                    <a:latin typeface="Cambria Math"/>
                                    <a:cs typeface="Arial" pitchFamily="34" charset="0"/>
                                  </a:rPr>
                                  <m:t>𝟎</m:t>
                                </m:r>
                              </m:sub>
                            </m:sSub>
                          </m:e>
                        </m:d>
                      </m:oMath>
                    </a14:m>
                    <a:r>
                      <a:rPr lang="en-US" sz="2600" b="1" smtClean="0">
                        <a:solidFill>
                          <a:schemeClr val="tx1"/>
                        </a:solidFill>
                        <a:latin typeface="Arial" pitchFamily="34" charset="0"/>
                        <a:cs typeface="Arial" pitchFamily="34" charset="0"/>
                      </a:rPr>
                      <a:t> là :</a:t>
                    </a:r>
                    <a:endParaRPr lang="vi-VN" sz="2600" b="1">
                      <a:solidFill>
                        <a:schemeClr val="tx1"/>
                      </a:solidFill>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69937" y="1015902"/>
                    <a:ext cx="10741275" cy="892552"/>
                  </a:xfrm>
                  <a:prstGeom prst="rect">
                    <a:avLst/>
                  </a:prstGeom>
                  <a:blipFill rotWithShape="1">
                    <a:blip r:embed="rId4"/>
                    <a:stretch>
                      <a:fillRect l="-908" t="-6164" b="-16438"/>
                    </a:stretch>
                  </a:blipFill>
                </p:spPr>
                <p:txBody>
                  <a:bodyPr/>
                  <a:lstStyle/>
                  <a:p>
                    <a:r>
                      <a:rPr lang="en-US">
                        <a:noFill/>
                      </a:rPr>
                      <a:t> </a:t>
                    </a:r>
                  </a:p>
                </p:txBody>
              </p:sp>
            </mc:Fallback>
          </mc:AlternateContent>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98687" y="2094459"/>
                <a:ext cx="1225050" cy="1315491"/>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3294062" y="2571750"/>
                    <a:ext cx="4029075" cy="492443"/>
                  </a:xfrm>
                  <a:prstGeom prst="rect">
                    <a:avLst/>
                  </a:prstGeom>
                  <a:noFill/>
                </p:spPr>
                <p:txBody>
                  <a:bodyPr wrap="square" rtlCol="0">
                    <a:spAutoFit/>
                  </a:bodyPr>
                  <a:lstStyle/>
                  <a:p>
                    <a:r>
                      <a:rPr lang="en-US" sz="2600" b="1" smtClean="0">
                        <a:latin typeface="Arial" pitchFamily="34" charset="0"/>
                        <a:cs typeface="Arial" pitchFamily="34" charset="0"/>
                      </a:rPr>
                      <a:t>Trong đó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𝒚</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294062" y="2571750"/>
                    <a:ext cx="4029075" cy="492443"/>
                  </a:xfrm>
                  <a:prstGeom prst="rect">
                    <a:avLst/>
                  </a:prstGeom>
                  <a:blipFill rotWithShape="1">
                    <a:blip r:embed="rId6"/>
                    <a:stretch>
                      <a:fillRect l="-2723" t="-11111" b="-296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33" name="Object 32"/>
                <p:cNvGraphicFramePr>
                  <a:graphicFrameLocks noChangeAspect="1"/>
                </p:cNvGraphicFramePr>
                <p:nvPr>
                  <p:extLst>
                    <p:ext uri="{D42A27DB-BD31-4B8C-83A1-F6EECF244321}">
                      <p14:modId xmlns:p14="http://schemas.microsoft.com/office/powerpoint/2010/main" val="400914153"/>
                    </p:ext>
                  </p:extLst>
                </p:nvPr>
              </p:nvGraphicFramePr>
              <p:xfrm>
                <a:off x="3558381" y="2362200"/>
                <a:ext cx="3614738" cy="623411"/>
              </p:xfrm>
              <a:graphic>
                <a:graphicData uri="http://schemas.openxmlformats.org/presentationml/2006/ole">
                  <mc:AlternateContent>
                    <mc:Choice xmlns:v="urn:schemas-microsoft-com:vml" Requires="v">
                      <p:oleObj spid="_x0000_s66583" name="Equation" r:id="rId7" imgW="1396800" imgH="241200" progId="Equation.DSMT4">
                        <p:embed/>
                      </p:oleObj>
                    </mc:Choice>
                    <mc:Fallback>
                      <p:oleObj name="Equation" r:id="rId7" imgW="1396800" imgH="241200" progId="Equation.DSMT4">
                        <p:embed/>
                        <p:pic>
                          <p:nvPicPr>
                            <p:cNvPr id="0" name=""/>
                            <p:cNvPicPr>
                              <a:picLocks noChangeAspect="1" noChangeArrowheads="1"/>
                            </p:cNvPicPr>
                            <p:nvPr/>
                          </p:nvPicPr>
                          <p:blipFill>
                            <a:blip r:embed="rId8"/>
                            <a:srcRect/>
                            <a:stretch>
                              <a:fillRect/>
                            </a:stretch>
                          </p:blipFill>
                          <p:spPr bwMode="auto">
                            <a:xfrm>
                              <a:off x="3558381" y="2362200"/>
                              <a:ext cx="3614738" cy="6234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3" name="Object 32"/>
                <p:cNvGraphicFramePr>
                  <a:graphicFrameLocks noChangeAspect="1"/>
                </p:cNvGraphicFramePr>
                <p:nvPr>
                  <p:extLst>
                    <p:ext uri="{D42A27DB-BD31-4B8C-83A1-F6EECF244321}">
                      <p14:modId xmlns:p14="http://schemas.microsoft.com/office/powerpoint/2010/main" val="400914153"/>
                    </p:ext>
                  </p:extLst>
                </p:nvPr>
              </p:nvGraphicFramePr>
              <p:xfrm>
                <a:off x="3558381" y="2362200"/>
                <a:ext cx="3614738" cy="623411"/>
              </p:xfrm>
              <a:graphic>
                <a:graphicData uri="http://schemas.openxmlformats.org/presentationml/2006/ole">
                  <mc:AlternateContent>
                    <mc:Choice xmlns:v="urn:schemas-microsoft-com:vml" Requires="v">
                      <p:oleObj spid="_x0000_s66577" name="Equation" r:id="rId9" imgW="1396800" imgH="241200" progId="Equation.DSMT4">
                        <p:embed/>
                      </p:oleObj>
                    </mc:Choice>
                    <mc:Fallback>
                      <p:oleObj name="Equation" r:id="rId9" imgW="1396800" imgH="241200" progId="Equation.DSMT4">
                        <p:embed/>
                        <p:pic>
                          <p:nvPicPr>
                            <p:cNvPr id="0" name=""/>
                            <p:cNvPicPr>
                              <a:picLocks noChangeAspect="1" noChangeArrowheads="1"/>
                            </p:cNvPicPr>
                            <p:nvPr/>
                          </p:nvPicPr>
                          <p:blipFill>
                            <a:blip r:embed="rId10"/>
                            <a:srcRect/>
                            <a:stretch>
                              <a:fillRect/>
                            </a:stretch>
                          </p:blipFill>
                          <p:spPr bwMode="auto">
                            <a:xfrm>
                              <a:off x="3558381" y="2362200"/>
                              <a:ext cx="3614738" cy="6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2192942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12" y="22881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599" cy="1319855"/>
            <a:chOff x="227012" y="685800"/>
            <a:chExt cx="11658599" cy="1319855"/>
          </a:xfrm>
        </p:grpSpPr>
        <p:sp>
          <p:nvSpPr>
            <p:cNvPr id="21" name="Rounded Rectangle 20"/>
            <p:cNvSpPr/>
            <p:nvPr/>
          </p:nvSpPr>
          <p:spPr>
            <a:xfrm>
              <a:off x="1714586" y="79057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79612" y="959107"/>
                  <a:ext cx="9435608" cy="93234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Viết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tiếp tuyến của parabol </a:t>
                  </a:r>
                  <a14:m>
                    <m:oMath xmlns:m="http://schemas.openxmlformats.org/officeDocument/2006/math">
                      <m:d>
                        <m:dPr>
                          <m:ctrlPr>
                            <a:rPr lang="en-US" sz="2600" b="1" i="1" smtClean="0">
                              <a:latin typeface="Cambria Math"/>
                              <a:cs typeface="Arial" pitchFamily="34" charset="0"/>
                            </a:rPr>
                          </m:ctrlPr>
                        </m:dPr>
                        <m:e>
                          <m:r>
                            <a:rPr lang="en-US" sz="2600" b="1" i="1" smtClean="0">
                              <a:latin typeface="Cambria Math"/>
                              <a:cs typeface="Arial" pitchFamily="34" charset="0"/>
                            </a:rPr>
                            <m:t>𝑷</m:t>
                          </m:r>
                        </m:e>
                      </m:d>
                      <m:r>
                        <a:rPr lang="en-US" sz="2600" b="1" i="1" smtClean="0">
                          <a:latin typeface="Cambria Math"/>
                          <a:cs typeface="Arial" pitchFamily="34" charset="0"/>
                        </a:rPr>
                        <m:t>:</m:t>
                      </m:r>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𝟑</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a:latin typeface="Arial" pitchFamily="34" charset="0"/>
                      <a:cs typeface="Arial" pitchFamily="34" charset="0"/>
                    </a:rPr>
                    <a:t> </a:t>
                  </a:r>
                  <a:br>
                    <a:rPr lang="en-US" sz="2600" b="1">
                      <a:latin typeface="Arial" pitchFamily="34" charset="0"/>
                      <a:cs typeface="Arial" pitchFamily="34" charset="0"/>
                    </a:rPr>
                  </a:br>
                  <a:r>
                    <a:rPr lang="en-US" sz="2600" b="1">
                      <a:latin typeface="Arial" pitchFamily="34" charset="0"/>
                      <a:cs typeface="Arial" pitchFamily="34" charset="0"/>
                    </a:rPr>
                    <a:t>tại đ</a:t>
                  </a:r>
                  <a:r>
                    <a:rPr lang="en-US" sz="2600" b="1" smtClean="0">
                      <a:latin typeface="Arial" pitchFamily="34" charset="0"/>
                      <a:cs typeface="Arial" pitchFamily="34" charset="0"/>
                    </a:rPr>
                    <a:t>iểm </a:t>
                  </a:r>
                  <a:r>
                    <a:rPr lang="en-US" sz="2600" b="1">
                      <a:latin typeface="Arial" pitchFamily="34" charset="0"/>
                      <a:cs typeface="Arial" pitchFamily="34" charset="0"/>
                    </a:rPr>
                    <a:t>có hoành độ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79612" y="959107"/>
                  <a:ext cx="9435608" cy="932349"/>
                </a:xfrm>
                <a:prstGeom prst="rect">
                  <a:avLst/>
                </a:prstGeom>
                <a:blipFill rotWithShape="1">
                  <a:blip r:embed="rId6"/>
                  <a:stretch>
                    <a:fillRect l="-840" t="-3268" b="-13725"/>
                  </a:stretch>
                </a:blipFill>
              </p:spPr>
              <p:txBody>
                <a:bodyPr/>
                <a:lstStyle/>
                <a:p>
                  <a:r>
                    <a:rPr lang="en-US">
                      <a:noFill/>
                    </a:rPr>
                    <a:t> </a:t>
                  </a:r>
                </a:p>
              </p:txBody>
            </p:sp>
          </mc:Fallback>
        </mc:AlternateContent>
      </p:grpSp>
      <p:sp>
        <p:nvSpPr>
          <p:cNvPr id="22" name="TextBox 21"/>
          <p:cNvSpPr txBox="1"/>
          <p:nvPr/>
        </p:nvSpPr>
        <p:spPr>
          <a:xfrm>
            <a:off x="2884541" y="2743200"/>
            <a:ext cx="153347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en-US"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6" name="TextBox 25"/>
              <p:cNvSpPr txBox="1"/>
              <p:nvPr/>
            </p:nvSpPr>
            <p:spPr>
              <a:xfrm>
                <a:off x="3267088" y="3429000"/>
                <a:ext cx="4275124" cy="461665"/>
              </a:xfrm>
              <a:prstGeom prst="rect">
                <a:avLst/>
              </a:prstGeom>
              <a:noFill/>
            </p:spPr>
            <p:txBody>
              <a:bodyPr wrap="square" rtlCol="0">
                <a:spAutoFit/>
              </a:bodyPr>
              <a:lstStyle/>
              <a:p>
                <a:pPr algn="just"/>
                <a:r>
                  <a:rPr lang="en-US" b="1" smtClean="0">
                    <a:latin typeface="Arial" pitchFamily="34" charset="0"/>
                    <a:cs typeface="Arial" pitchFamily="34" charset="0"/>
                  </a:rPr>
                  <a:t>Mặt khác ta có :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𝟏</m:t>
                        </m:r>
                      </m:e>
                    </m:d>
                    <m:r>
                      <a:rPr lang="en-US" b="1" i="1" smtClean="0">
                        <a:latin typeface="Cambria Math"/>
                        <a:cs typeface="Arial" pitchFamily="34" charset="0"/>
                      </a:rPr>
                      <m:t>=</m:t>
                    </m:r>
                    <m:r>
                      <a:rPr lang="en-US" b="1" i="1" smtClean="0">
                        <a:latin typeface="Cambria Math"/>
                        <a:cs typeface="Arial" pitchFamily="34" charset="0"/>
                      </a:rPr>
                      <m:t>𝟑</m:t>
                    </m:r>
                  </m:oMath>
                </a14:m>
                <a:endParaRPr lang="en-US" b="1">
                  <a:latin typeface="Times New Roman" pitchFamily="18" charset="0"/>
                  <a:cs typeface="Times New Roman"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267088" y="3429000"/>
                <a:ext cx="4275124" cy="461665"/>
              </a:xfrm>
              <a:prstGeom prst="rect">
                <a:avLst/>
              </a:prstGeom>
              <a:blipFill rotWithShape="1">
                <a:blip r:embed="rId8"/>
                <a:stretch>
                  <a:fillRect l="-2282" t="-10667" b="-29333"/>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773468691"/>
              </p:ext>
            </p:extLst>
          </p:nvPr>
        </p:nvGraphicFramePr>
        <p:xfrm>
          <a:off x="4572317" y="2654376"/>
          <a:ext cx="4798695" cy="789305"/>
        </p:xfrm>
        <a:graphic>
          <a:graphicData uri="http://schemas.openxmlformats.org/presentationml/2006/ole">
            <mc:AlternateContent xmlns:mc="http://schemas.openxmlformats.org/markup-compatibility/2006">
              <mc:Choice xmlns:v="urn:schemas-microsoft-com:vml" Requires="v">
                <p:oleObj spid="_x0000_s67644" name="Equation" r:id="rId9" imgW="1854000" imgH="304560" progId="Equation.DSMT4">
                  <p:embed/>
                </p:oleObj>
              </mc:Choice>
              <mc:Fallback>
                <p:oleObj name="Equation" r:id="rId9" imgW="1854000" imgH="304560" progId="Equation.DSMT4">
                  <p:embed/>
                  <p:pic>
                    <p:nvPicPr>
                      <p:cNvPr id="0" name=""/>
                      <p:cNvPicPr>
                        <a:picLocks noChangeAspect="1" noChangeArrowheads="1"/>
                      </p:cNvPicPr>
                      <p:nvPr/>
                    </p:nvPicPr>
                    <p:blipFill>
                      <a:blip r:embed="rId10"/>
                      <a:srcRect/>
                      <a:stretch>
                        <a:fillRect/>
                      </a:stretch>
                    </p:blipFill>
                    <p:spPr bwMode="auto">
                      <a:xfrm>
                        <a:off x="4572317" y="2654376"/>
                        <a:ext cx="4798695" cy="78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88335" y="152400"/>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sp>
        <p:nvSpPr>
          <p:cNvPr id="16" name="TextBox 15"/>
          <p:cNvSpPr txBox="1"/>
          <p:nvPr/>
        </p:nvSpPr>
        <p:spPr>
          <a:xfrm>
            <a:off x="3267088" y="4038600"/>
            <a:ext cx="8123426" cy="461665"/>
          </a:xfrm>
          <a:prstGeom prst="rect">
            <a:avLst/>
          </a:prstGeom>
          <a:noFill/>
        </p:spPr>
        <p:txBody>
          <a:bodyPr wrap="square" rtlCol="0">
            <a:spAutoFit/>
          </a:bodyPr>
          <a:lstStyle/>
          <a:p>
            <a:pPr algn="just"/>
            <a:r>
              <a:rPr lang="en-US" b="1" smtClean="0">
                <a:latin typeface="Arial" pitchFamily="34" charset="0"/>
                <a:cs typeface="Arial" pitchFamily="34" charset="0"/>
              </a:rPr>
              <a:t>Vậy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endParaRPr lang="en-US" b="1">
              <a:latin typeface="Times New Roman" pitchFamily="18" charset="0"/>
              <a:cs typeface="Times New Roman"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028315604"/>
              </p:ext>
            </p:extLst>
          </p:nvPr>
        </p:nvGraphicFramePr>
        <p:xfrm>
          <a:off x="4824413" y="4578350"/>
          <a:ext cx="2400300" cy="525463"/>
        </p:xfrm>
        <a:graphic>
          <a:graphicData uri="http://schemas.openxmlformats.org/presentationml/2006/ole">
            <mc:AlternateContent xmlns:mc="http://schemas.openxmlformats.org/markup-compatibility/2006">
              <mc:Choice xmlns:v="urn:schemas-microsoft-com:vml" Requires="v">
                <p:oleObj spid="_x0000_s67645" name="Equation" r:id="rId11" imgW="927000" imgH="203040" progId="Equation.DSMT4">
                  <p:embed/>
                </p:oleObj>
              </mc:Choice>
              <mc:Fallback>
                <p:oleObj name="Equation" r:id="rId11" imgW="927000" imgH="203040" progId="Equation.DSMT4">
                  <p:embed/>
                  <p:pic>
                    <p:nvPicPr>
                      <p:cNvPr id="0" name=""/>
                      <p:cNvPicPr>
                        <a:picLocks noChangeAspect="1" noChangeArrowheads="1"/>
                      </p:cNvPicPr>
                      <p:nvPr/>
                    </p:nvPicPr>
                    <p:blipFill>
                      <a:blip r:embed="rId12"/>
                      <a:srcRect/>
                      <a:stretch>
                        <a:fillRect/>
                      </a:stretch>
                    </p:blipFill>
                    <p:spPr bwMode="auto">
                      <a:xfrm>
                        <a:off x="4824413" y="4578350"/>
                        <a:ext cx="24003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49168844"/>
              </p:ext>
            </p:extLst>
          </p:nvPr>
        </p:nvGraphicFramePr>
        <p:xfrm>
          <a:off x="4913313" y="5257800"/>
          <a:ext cx="2170112" cy="525463"/>
        </p:xfrm>
        <a:graphic>
          <a:graphicData uri="http://schemas.openxmlformats.org/presentationml/2006/ole">
            <mc:AlternateContent xmlns:mc="http://schemas.openxmlformats.org/markup-compatibility/2006">
              <mc:Choice xmlns:v="urn:schemas-microsoft-com:vml" Requires="v">
                <p:oleObj spid="_x0000_s67646" name="Equation" r:id="rId13" imgW="838080" imgH="203040" progId="Equation.DSMT4">
                  <p:embed/>
                </p:oleObj>
              </mc:Choice>
              <mc:Fallback>
                <p:oleObj name="Equation" r:id="rId13" imgW="838080" imgH="203040" progId="Equation.DSMT4">
                  <p:embed/>
                  <p:pic>
                    <p:nvPicPr>
                      <p:cNvPr id="0" name=""/>
                      <p:cNvPicPr>
                        <a:picLocks noChangeAspect="1" noChangeArrowheads="1"/>
                      </p:cNvPicPr>
                      <p:nvPr/>
                    </p:nvPicPr>
                    <p:blipFill>
                      <a:blip r:embed="rId14"/>
                      <a:srcRect/>
                      <a:stretch>
                        <a:fillRect/>
                      </a:stretch>
                    </p:blipFill>
                    <p:spPr bwMode="auto">
                      <a:xfrm>
                        <a:off x="4913313" y="5257800"/>
                        <a:ext cx="2170112"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04425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962" y="685800"/>
            <a:ext cx="11591925" cy="1426433"/>
            <a:chOff x="207962" y="685800"/>
            <a:chExt cx="11591925" cy="1426433"/>
          </a:xfrm>
        </p:grpSpPr>
        <p:sp>
          <p:nvSpPr>
            <p:cNvPr id="19" name="Rounded Rectangle 18"/>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08212" y="923906"/>
                  <a:ext cx="9448800" cy="932349"/>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Viết phương trình tiếp tuyến </a:t>
                  </a:r>
                  <a:r>
                    <a:rPr lang="vi-VN" sz="2600" b="1">
                      <a:latin typeface="Arial" pitchFamily="34" charset="0"/>
                      <a:cs typeface="Arial" pitchFamily="34" charset="0"/>
                    </a:rPr>
                    <a:t>của </a:t>
                  </a:r>
                  <a:r>
                    <a:rPr lang="vi-VN" sz="2600" b="1" smtClean="0">
                      <a:latin typeface="Arial" pitchFamily="34" charset="0"/>
                      <a:cs typeface="Arial" pitchFamily="34" charset="0"/>
                    </a:rPr>
                    <a:t>parabol</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𝟐</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a:t>
                  </a:r>
                </a:p>
                <a:p>
                  <a:pPr algn="just"/>
                  <a:r>
                    <a:rPr lang="en-US" sz="2600" b="1">
                      <a:latin typeface="Arial" pitchFamily="34" charset="0"/>
                      <a:cs typeface="Arial" pitchFamily="34" charset="0"/>
                    </a:rPr>
                    <a:t>tại điểm có hoành độ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smtClean="0">
                          <a:latin typeface="Cambria Math"/>
                          <a:cs typeface="Arial" pitchFamily="34" charset="0"/>
                        </a:rPr>
                        <m:t>−</m:t>
                      </m:r>
                      <m:r>
                        <a:rPr lang="en-US" sz="2600" b="1" i="1">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08212" y="923906"/>
                  <a:ext cx="9448800" cy="932349"/>
                </a:xfrm>
                <a:prstGeom prst="rect">
                  <a:avLst/>
                </a:prstGeom>
                <a:blipFill rotWithShape="1">
                  <a:blip r:embed="rId6"/>
                  <a:stretch>
                    <a:fillRect l="-774" t="-3922" b="-13072"/>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2412" y="23643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8335" y="152400"/>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sp>
        <p:nvSpPr>
          <p:cNvPr id="17" name="TextBox 16"/>
          <p:cNvSpPr txBox="1"/>
          <p:nvPr/>
        </p:nvSpPr>
        <p:spPr>
          <a:xfrm>
            <a:off x="2665412" y="2827337"/>
            <a:ext cx="153347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en-US"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8" name="TextBox 17"/>
              <p:cNvSpPr txBox="1"/>
              <p:nvPr/>
            </p:nvSpPr>
            <p:spPr>
              <a:xfrm>
                <a:off x="3047959" y="3513137"/>
                <a:ext cx="4275124" cy="461665"/>
              </a:xfrm>
              <a:prstGeom prst="rect">
                <a:avLst/>
              </a:prstGeom>
              <a:noFill/>
            </p:spPr>
            <p:txBody>
              <a:bodyPr wrap="square" rtlCol="0">
                <a:spAutoFit/>
              </a:bodyPr>
              <a:lstStyle/>
              <a:p>
                <a:pPr algn="just"/>
                <a:r>
                  <a:rPr lang="en-US" b="1" smtClean="0">
                    <a:latin typeface="Arial" pitchFamily="34" charset="0"/>
                    <a:cs typeface="Arial" pitchFamily="34" charset="0"/>
                  </a:rPr>
                  <a:t>Mặt khác ta có :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m:t>
                        </m:r>
                        <m:r>
                          <a:rPr lang="en-US" b="1" i="1" smtClean="0">
                            <a:latin typeface="Cambria Math"/>
                            <a:cs typeface="Arial" pitchFamily="34" charset="0"/>
                          </a:rPr>
                          <m:t>𝟏</m:t>
                        </m:r>
                      </m:e>
                    </m:d>
                    <m:r>
                      <a:rPr lang="en-US" b="1" i="1" smtClean="0">
                        <a:latin typeface="Cambria Math"/>
                        <a:cs typeface="Arial" pitchFamily="34" charset="0"/>
                      </a:rPr>
                      <m:t>=−</m:t>
                    </m:r>
                    <m:r>
                      <a:rPr lang="en-US" b="1" i="1" smtClean="0">
                        <a:latin typeface="Cambria Math"/>
                        <a:cs typeface="Arial" pitchFamily="34" charset="0"/>
                      </a:rPr>
                      <m:t>𝟐</m:t>
                    </m:r>
                  </m:oMath>
                </a14:m>
                <a:endParaRPr lang="en-US" b="1">
                  <a:latin typeface="Times New Roman"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047959" y="3513137"/>
                <a:ext cx="4275124" cy="461665"/>
              </a:xfrm>
              <a:prstGeom prst="rect">
                <a:avLst/>
              </a:prstGeom>
              <a:blipFill rotWithShape="1">
                <a:blip r:embed="rId8"/>
                <a:stretch>
                  <a:fillRect l="-2282" t="-10526" b="-28947"/>
                </a:stretch>
              </a:blipFill>
            </p:spPr>
            <p:txBody>
              <a:bodyPr/>
              <a:lstStyle/>
              <a:p>
                <a:r>
                  <a:rPr lang="en-US">
                    <a:noFill/>
                  </a:rPr>
                  <a:t> </a:t>
                </a:r>
              </a:p>
            </p:txBody>
          </p:sp>
        </mc:Fallback>
      </mc:AlternateContent>
      <p:graphicFrame>
        <p:nvGraphicFramePr>
          <p:cNvPr id="20" name="Object 19"/>
          <p:cNvGraphicFramePr>
            <a:graphicFrameLocks noChangeAspect="1"/>
          </p:cNvGraphicFramePr>
          <p:nvPr>
            <p:extLst>
              <p:ext uri="{D42A27DB-BD31-4B8C-83A1-F6EECF244321}">
                <p14:modId xmlns:p14="http://schemas.microsoft.com/office/powerpoint/2010/main" val="614884234"/>
              </p:ext>
            </p:extLst>
          </p:nvPr>
        </p:nvGraphicFramePr>
        <p:xfrm>
          <a:off x="4302125" y="2738438"/>
          <a:ext cx="6211887" cy="788987"/>
        </p:xfrm>
        <a:graphic>
          <a:graphicData uri="http://schemas.openxmlformats.org/presentationml/2006/ole">
            <mc:AlternateContent xmlns:mc="http://schemas.openxmlformats.org/markup-compatibility/2006">
              <mc:Choice xmlns:v="urn:schemas-microsoft-com:vml" Requires="v">
                <p:oleObj spid="_x0000_s68666" name="Equation" r:id="rId9" imgW="2400120" imgH="304560" progId="Equation.DSMT4">
                  <p:embed/>
                </p:oleObj>
              </mc:Choice>
              <mc:Fallback>
                <p:oleObj name="Equation" r:id="rId9" imgW="2400120" imgH="304560" progId="Equation.DSMT4">
                  <p:embed/>
                  <p:pic>
                    <p:nvPicPr>
                      <p:cNvPr id="0" name=""/>
                      <p:cNvPicPr>
                        <a:picLocks noChangeAspect="1" noChangeArrowheads="1"/>
                      </p:cNvPicPr>
                      <p:nvPr/>
                    </p:nvPicPr>
                    <p:blipFill>
                      <a:blip r:embed="rId10"/>
                      <a:srcRect/>
                      <a:stretch>
                        <a:fillRect/>
                      </a:stretch>
                    </p:blipFill>
                    <p:spPr bwMode="auto">
                      <a:xfrm>
                        <a:off x="4302125" y="2738438"/>
                        <a:ext cx="6211887"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047959" y="4122737"/>
            <a:ext cx="8123426" cy="461665"/>
          </a:xfrm>
          <a:prstGeom prst="rect">
            <a:avLst/>
          </a:prstGeom>
          <a:noFill/>
        </p:spPr>
        <p:txBody>
          <a:bodyPr wrap="square" rtlCol="0">
            <a:spAutoFit/>
          </a:bodyPr>
          <a:lstStyle/>
          <a:p>
            <a:pPr algn="just"/>
            <a:r>
              <a:rPr lang="en-US" b="1" smtClean="0">
                <a:latin typeface="Arial" pitchFamily="34" charset="0"/>
                <a:cs typeface="Arial" pitchFamily="34" charset="0"/>
              </a:rPr>
              <a:t>Vậy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endParaRPr lang="en-US" b="1">
              <a:latin typeface="Times New Roman" pitchFamily="18" charset="0"/>
              <a:cs typeface="Times New Roman"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183021945"/>
              </p:ext>
            </p:extLst>
          </p:nvPr>
        </p:nvGraphicFramePr>
        <p:xfrm>
          <a:off x="4343400" y="4662488"/>
          <a:ext cx="2925763" cy="525462"/>
        </p:xfrm>
        <a:graphic>
          <a:graphicData uri="http://schemas.openxmlformats.org/presentationml/2006/ole">
            <mc:AlternateContent xmlns:mc="http://schemas.openxmlformats.org/markup-compatibility/2006">
              <mc:Choice xmlns:v="urn:schemas-microsoft-com:vml" Requires="v">
                <p:oleObj spid="_x0000_s68667" name="Equation" r:id="rId11" imgW="1130040" imgH="203040" progId="Equation.DSMT4">
                  <p:embed/>
                </p:oleObj>
              </mc:Choice>
              <mc:Fallback>
                <p:oleObj name="Equation" r:id="rId11" imgW="1130040" imgH="203040" progId="Equation.DSMT4">
                  <p:embed/>
                  <p:pic>
                    <p:nvPicPr>
                      <p:cNvPr id="0" name=""/>
                      <p:cNvPicPr>
                        <a:picLocks noChangeAspect="1" noChangeArrowheads="1"/>
                      </p:cNvPicPr>
                      <p:nvPr/>
                    </p:nvPicPr>
                    <p:blipFill>
                      <a:blip r:embed="rId12"/>
                      <a:srcRect/>
                      <a:stretch>
                        <a:fillRect/>
                      </a:stretch>
                    </p:blipFill>
                    <p:spPr bwMode="auto">
                      <a:xfrm>
                        <a:off x="4343400" y="4662488"/>
                        <a:ext cx="29257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648067378"/>
              </p:ext>
            </p:extLst>
          </p:nvPr>
        </p:nvGraphicFramePr>
        <p:xfrm>
          <a:off x="4678363" y="5341938"/>
          <a:ext cx="2203450" cy="525462"/>
        </p:xfrm>
        <a:graphic>
          <a:graphicData uri="http://schemas.openxmlformats.org/presentationml/2006/ole">
            <mc:AlternateContent xmlns:mc="http://schemas.openxmlformats.org/markup-compatibility/2006">
              <mc:Choice xmlns:v="urn:schemas-microsoft-com:vml" Requires="v">
                <p:oleObj spid="_x0000_s68668" name="Equation" r:id="rId13" imgW="850680" imgH="203040" progId="Equation.DSMT4">
                  <p:embed/>
                </p:oleObj>
              </mc:Choice>
              <mc:Fallback>
                <p:oleObj name="Equation" r:id="rId13" imgW="850680" imgH="203040" progId="Equation.DSMT4">
                  <p:embed/>
                  <p:pic>
                    <p:nvPicPr>
                      <p:cNvPr id="0" name=""/>
                      <p:cNvPicPr>
                        <a:picLocks noChangeAspect="1" noChangeArrowheads="1"/>
                      </p:cNvPicPr>
                      <p:nvPr/>
                    </p:nvPicPr>
                    <p:blipFill>
                      <a:blip r:embed="rId14"/>
                      <a:srcRect/>
                      <a:stretch>
                        <a:fillRect/>
                      </a:stretch>
                    </p:blipFill>
                    <p:spPr bwMode="auto">
                      <a:xfrm>
                        <a:off x="4678363" y="5341938"/>
                        <a:ext cx="2203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89829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2" y="259721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84137" y="28575"/>
            <a:ext cx="11849206" cy="2409825"/>
            <a:chOff x="84137" y="630257"/>
            <a:chExt cx="11849206" cy="2409825"/>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1979613" y="754082"/>
              <a:ext cx="9953730" cy="2286000"/>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08212" y="754082"/>
              <a:ext cx="9530715" cy="2154414"/>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Người ta xây dựng một cây cầu vượt giao thông hình parabol nối hai điểm có khoảng cách là 400 m (H.9.4). Độ dốc của mặt cầu không vượt quá 100 (độ dốc tại một điểm được xác định bởi góc giữa phương tiếp xúc với mặt cầu và phương ngang như Hình 9.5). Tính chiều cao giới hạn từ đỉnh cầu đến mặt đường (làm tròn kết quả đến chữ số thập phân thứ nhất</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7" y="712708"/>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82" y="1123455"/>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7237412" y="2597217"/>
            <a:ext cx="4667727" cy="3494021"/>
            <a:chOff x="7237412" y="2597217"/>
            <a:chExt cx="4667727" cy="3494021"/>
          </a:xfrm>
        </p:grpSpPr>
        <p:pic>
          <p:nvPicPr>
            <p:cNvPr id="696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612" y="4572000"/>
              <a:ext cx="4044315" cy="151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412" y="2597217"/>
              <a:ext cx="4667727" cy="184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4988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39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161982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315002"/>
            <a:ext cx="9677399"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(bằng định nghĩa ) đạo hàm của các hàm số sau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a:t>
            </a: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381" y="19660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284412" y="1017000"/>
                <a:ext cx="9677399"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a)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tại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b)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𝟑</m:t>
                        </m:r>
                      </m:sup>
                    </m:sSup>
                    <m:r>
                      <a:rPr lang="en-US" sz="2600" b="1" i="1" smtClean="0">
                        <a:latin typeface="Cambria Math"/>
                        <a:cs typeface="Arial" pitchFamily="34" charset="0"/>
                      </a:rPr>
                      <m:t> </m:t>
                    </m:r>
                  </m:oMath>
                </a14:m>
                <a:r>
                  <a:rPr lang="en-US" sz="2600" b="1" smtClean="0">
                    <a:latin typeface="Arial" pitchFamily="34" charset="0"/>
                    <a:cs typeface="Arial" pitchFamily="34" charset="0"/>
                  </a:rPr>
                  <a:t>tại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smtClean="0">
                        <a:latin typeface="Cambria Math"/>
                        <a:cs typeface="Arial" pitchFamily="34" charset="0"/>
                      </a:rPr>
                      <m:t>−</m:t>
                    </m:r>
                    <m:r>
                      <a:rPr lang="en-US" sz="2600" b="1" i="1">
                        <a:latin typeface="Cambria Math"/>
                        <a:cs typeface="Arial" pitchFamily="34" charset="0"/>
                      </a:rPr>
                      <m:t>𝟏</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84412" y="1017000"/>
                <a:ext cx="9677399" cy="532239"/>
              </a:xfrm>
              <a:prstGeom prst="rect">
                <a:avLst/>
              </a:prstGeom>
              <a:blipFill rotWithShape="1">
                <a:blip r:embed="rId6"/>
                <a:stretch>
                  <a:fillRect l="-819" t="-6897" b="-24138"/>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3610438414"/>
              </p:ext>
            </p:extLst>
          </p:nvPr>
        </p:nvGraphicFramePr>
        <p:xfrm>
          <a:off x="1446212" y="2438400"/>
          <a:ext cx="4208463" cy="1084263"/>
        </p:xfrm>
        <a:graphic>
          <a:graphicData uri="http://schemas.openxmlformats.org/presentationml/2006/ole">
            <mc:AlternateContent xmlns:mc="http://schemas.openxmlformats.org/markup-compatibility/2006">
              <mc:Choice xmlns:v="urn:schemas-microsoft-com:vml" Requires="v">
                <p:oleObj spid="_x0000_s39191" name="Equation" r:id="rId7" imgW="1625400" imgH="419040" progId="Equation.DSMT4">
                  <p:embed/>
                </p:oleObj>
              </mc:Choice>
              <mc:Fallback>
                <p:oleObj name="Equation" r:id="rId7" imgW="1625400" imgH="419040" progId="Equation.DSMT4">
                  <p:embed/>
                  <p:pic>
                    <p:nvPicPr>
                      <p:cNvPr id="0" name="Object 21"/>
                      <p:cNvPicPr>
                        <a:picLocks noChangeAspect="1" noChangeArrowheads="1"/>
                      </p:cNvPicPr>
                      <p:nvPr/>
                    </p:nvPicPr>
                    <p:blipFill>
                      <a:blip r:embed="rId8"/>
                      <a:srcRect/>
                      <a:stretch>
                        <a:fillRect/>
                      </a:stretch>
                    </p:blipFill>
                    <p:spPr bwMode="auto">
                      <a:xfrm>
                        <a:off x="1446212" y="2438400"/>
                        <a:ext cx="42084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9470046"/>
              </p:ext>
            </p:extLst>
          </p:nvPr>
        </p:nvGraphicFramePr>
        <p:xfrm>
          <a:off x="5721494" y="2438400"/>
          <a:ext cx="2038350" cy="1084263"/>
        </p:xfrm>
        <a:graphic>
          <a:graphicData uri="http://schemas.openxmlformats.org/presentationml/2006/ole">
            <mc:AlternateContent xmlns:mc="http://schemas.openxmlformats.org/markup-compatibility/2006">
              <mc:Choice xmlns:v="urn:schemas-microsoft-com:vml" Requires="v">
                <p:oleObj spid="_x0000_s39192" name="Equation" r:id="rId9" imgW="787320" imgH="419040" progId="Equation.DSMT4">
                  <p:embed/>
                </p:oleObj>
              </mc:Choice>
              <mc:Fallback>
                <p:oleObj name="Equation" r:id="rId9" imgW="787320" imgH="419040" progId="Equation.DSMT4">
                  <p:embed/>
                  <p:pic>
                    <p:nvPicPr>
                      <p:cNvPr id="0" name=""/>
                      <p:cNvPicPr>
                        <a:picLocks noChangeAspect="1" noChangeArrowheads="1"/>
                      </p:cNvPicPr>
                      <p:nvPr/>
                    </p:nvPicPr>
                    <p:blipFill>
                      <a:blip r:embed="rId10"/>
                      <a:srcRect/>
                      <a:stretch>
                        <a:fillRect/>
                      </a:stretch>
                    </p:blipFill>
                    <p:spPr bwMode="auto">
                      <a:xfrm>
                        <a:off x="5721494" y="2438400"/>
                        <a:ext cx="203835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59564123"/>
              </p:ext>
            </p:extLst>
          </p:nvPr>
        </p:nvGraphicFramePr>
        <p:xfrm>
          <a:off x="7740795" y="2420938"/>
          <a:ext cx="2268537" cy="1084262"/>
        </p:xfrm>
        <a:graphic>
          <a:graphicData uri="http://schemas.openxmlformats.org/presentationml/2006/ole">
            <mc:AlternateContent xmlns:mc="http://schemas.openxmlformats.org/markup-compatibility/2006">
              <mc:Choice xmlns:v="urn:schemas-microsoft-com:vml" Requires="v">
                <p:oleObj spid="_x0000_s39193" name="Equation" r:id="rId11" imgW="876240" imgH="419040" progId="Equation.DSMT4">
                  <p:embed/>
                </p:oleObj>
              </mc:Choice>
              <mc:Fallback>
                <p:oleObj name="Equation" r:id="rId11" imgW="876240" imgH="419040" progId="Equation.DSMT4">
                  <p:embed/>
                  <p:pic>
                    <p:nvPicPr>
                      <p:cNvPr id="0" name=""/>
                      <p:cNvPicPr>
                        <a:picLocks noChangeAspect="1" noChangeArrowheads="1"/>
                      </p:cNvPicPr>
                      <p:nvPr/>
                    </p:nvPicPr>
                    <p:blipFill>
                      <a:blip r:embed="rId12"/>
                      <a:srcRect/>
                      <a:stretch>
                        <a:fillRect/>
                      </a:stretch>
                    </p:blipFill>
                    <p:spPr bwMode="auto">
                      <a:xfrm>
                        <a:off x="7740795" y="2420938"/>
                        <a:ext cx="2268537"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707072904"/>
              </p:ext>
            </p:extLst>
          </p:nvPr>
        </p:nvGraphicFramePr>
        <p:xfrm>
          <a:off x="9980612" y="2711668"/>
          <a:ext cx="1776413" cy="755650"/>
        </p:xfrm>
        <a:graphic>
          <a:graphicData uri="http://schemas.openxmlformats.org/presentationml/2006/ole">
            <mc:AlternateContent xmlns:mc="http://schemas.openxmlformats.org/markup-compatibility/2006">
              <mc:Choice xmlns:v="urn:schemas-microsoft-com:vml" Requires="v">
                <p:oleObj spid="_x0000_s39194" name="Equation" r:id="rId13" imgW="685800" imgH="291960" progId="Equation.DSMT4">
                  <p:embed/>
                </p:oleObj>
              </mc:Choice>
              <mc:Fallback>
                <p:oleObj name="Equation" r:id="rId13" imgW="685800" imgH="291960" progId="Equation.DSMT4">
                  <p:embed/>
                  <p:pic>
                    <p:nvPicPr>
                      <p:cNvPr id="0" name=""/>
                      <p:cNvPicPr>
                        <a:picLocks noChangeAspect="1" noChangeArrowheads="1"/>
                      </p:cNvPicPr>
                      <p:nvPr/>
                    </p:nvPicPr>
                    <p:blipFill>
                      <a:blip r:embed="rId14"/>
                      <a:srcRect/>
                      <a:stretch>
                        <a:fillRect/>
                      </a:stretch>
                    </p:blipFill>
                    <p:spPr bwMode="auto">
                      <a:xfrm>
                        <a:off x="9980612" y="2711668"/>
                        <a:ext cx="17764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2284412" y="3714330"/>
                <a:ext cx="4275124" cy="492443"/>
              </a:xfrm>
              <a:prstGeom prst="rect">
                <a:avLst/>
              </a:prstGeom>
              <a:noFill/>
            </p:spPr>
            <p:txBody>
              <a:bodyPr wrap="square" rtlCol="0">
                <a:spAutoFit/>
              </a:bodyPr>
              <a:lstStyle/>
              <a:p>
                <a:pPr algn="just"/>
                <a:r>
                  <a:rPr lang="en-US" b="1" smtClean="0">
                    <a:latin typeface="Arial" pitchFamily="34" charset="0"/>
                    <a:cs typeface="Arial" pitchFamily="34" charset="0"/>
                  </a:rPr>
                  <a:t>Vậy </a:t>
                </a:r>
                <a:r>
                  <a:rPr lang="en-US" sz="2600" b="1" smtClean="0">
                    <a:latin typeface="Arial" pitchFamily="34" charset="0"/>
                    <a:cs typeface="Arial" pitchFamily="34" charset="0"/>
                  </a:rPr>
                  <a:t> </a:t>
                </a:r>
                <a14:m>
                  <m:oMath xmlns:m="http://schemas.openxmlformats.org/officeDocument/2006/math">
                    <m:sSup>
                      <m:sSupPr>
                        <m:ctrlPr>
                          <a:rPr lang="en-US" sz="2600" b="1" i="1" smtClean="0">
                            <a:latin typeface="Cambria Math"/>
                            <a:cs typeface="Arial" pitchFamily="34" charset="0"/>
                          </a:rPr>
                        </m:ctrlPr>
                      </m:sSupPr>
                      <m:e>
                        <m:r>
                          <a:rPr lang="en-US" sz="2600" b="1" i="1" smtClean="0">
                            <a:latin typeface="Cambria Math"/>
                            <a:cs typeface="Arial" pitchFamily="34" charset="0"/>
                          </a:rPr>
                          <m:t>𝒇</m:t>
                        </m:r>
                      </m:e>
                      <m:sup>
                        <m:r>
                          <a:rPr lang="en-US" sz="2600" b="1" i="1" smtClean="0">
                            <a:latin typeface="Cambria Math"/>
                            <a:cs typeface="Arial" pitchFamily="34" charset="0"/>
                          </a:rPr>
                          <m:t>′</m:t>
                        </m:r>
                      </m:sup>
                    </m:sSup>
                    <m:d>
                      <m:dPr>
                        <m:ctrlPr>
                          <a:rPr lang="en-US" sz="2600" b="1" i="1" smtClean="0">
                            <a:latin typeface="Cambria Math"/>
                            <a:cs typeface="Arial" pitchFamily="34" charset="0"/>
                          </a:rPr>
                        </m:ctrlPr>
                      </m:dPr>
                      <m:e>
                        <m:r>
                          <a:rPr lang="en-US" sz="2600" b="1" i="1" smtClean="0">
                            <a:latin typeface="Cambria Math"/>
                            <a:cs typeface="Arial" pitchFamily="34" charset="0"/>
                          </a:rPr>
                          <m:t>𝟏</m:t>
                        </m:r>
                      </m:e>
                    </m:d>
                    <m:r>
                      <a:rPr lang="en-US" sz="2600" b="1" i="1" smtClean="0">
                        <a:latin typeface="Cambria Math"/>
                        <a:cs typeface="Arial" pitchFamily="34" charset="0"/>
                      </a:rPr>
                      <m:t>=</m:t>
                    </m:r>
                    <m:r>
                      <a:rPr lang="en-US" sz="2600" b="1" i="1" smtClean="0">
                        <a:latin typeface="Cambria Math"/>
                        <a:cs typeface="Arial" pitchFamily="34" charset="0"/>
                      </a:rPr>
                      <m:t>𝟏</m:t>
                    </m:r>
                  </m:oMath>
                </a14:m>
                <a:endParaRPr lang="en-US" sz="2600" b="1">
                  <a:latin typeface="Times New Roman" pitchFamily="18" charset="0"/>
                  <a:cs typeface="Times New Roman"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84412" y="3714330"/>
                <a:ext cx="4275124" cy="492443"/>
              </a:xfrm>
              <a:prstGeom prst="rect">
                <a:avLst/>
              </a:prstGeom>
              <a:blipFill rotWithShape="1">
                <a:blip r:embed="rId15"/>
                <a:stretch>
                  <a:fillRect l="-2282" t="-4938" b="-25926"/>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249979031"/>
              </p:ext>
            </p:extLst>
          </p:nvPr>
        </p:nvGraphicFramePr>
        <p:xfrm>
          <a:off x="1460500" y="4343400"/>
          <a:ext cx="4767262" cy="1084263"/>
        </p:xfrm>
        <a:graphic>
          <a:graphicData uri="http://schemas.openxmlformats.org/presentationml/2006/ole">
            <mc:AlternateContent xmlns:mc="http://schemas.openxmlformats.org/markup-compatibility/2006">
              <mc:Choice xmlns:v="urn:schemas-microsoft-com:vml" Requires="v">
                <p:oleObj spid="_x0000_s39195" name="Equation" r:id="rId16" imgW="1841400" imgH="419040" progId="Equation.DSMT4">
                  <p:embed/>
                </p:oleObj>
              </mc:Choice>
              <mc:Fallback>
                <p:oleObj name="Equation" r:id="rId16" imgW="1841400" imgH="419040" progId="Equation.DSMT4">
                  <p:embed/>
                  <p:pic>
                    <p:nvPicPr>
                      <p:cNvPr id="0" name=""/>
                      <p:cNvPicPr>
                        <a:picLocks noChangeAspect="1" noChangeArrowheads="1"/>
                      </p:cNvPicPr>
                      <p:nvPr/>
                    </p:nvPicPr>
                    <p:blipFill>
                      <a:blip r:embed="rId17"/>
                      <a:srcRect/>
                      <a:stretch>
                        <a:fillRect/>
                      </a:stretch>
                    </p:blipFill>
                    <p:spPr bwMode="auto">
                      <a:xfrm>
                        <a:off x="1460500" y="4343400"/>
                        <a:ext cx="47672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95494699"/>
              </p:ext>
            </p:extLst>
          </p:nvPr>
        </p:nvGraphicFramePr>
        <p:xfrm>
          <a:off x="6235699" y="4374932"/>
          <a:ext cx="2235200" cy="1084263"/>
        </p:xfrm>
        <a:graphic>
          <a:graphicData uri="http://schemas.openxmlformats.org/presentationml/2006/ole">
            <mc:AlternateContent xmlns:mc="http://schemas.openxmlformats.org/markup-compatibility/2006">
              <mc:Choice xmlns:v="urn:schemas-microsoft-com:vml" Requires="v">
                <p:oleObj spid="_x0000_s39196" name="Equation" r:id="rId18" imgW="863280" imgH="419040" progId="Equation.DSMT4">
                  <p:embed/>
                </p:oleObj>
              </mc:Choice>
              <mc:Fallback>
                <p:oleObj name="Equation" r:id="rId18" imgW="863280" imgH="419040" progId="Equation.DSMT4">
                  <p:embed/>
                  <p:pic>
                    <p:nvPicPr>
                      <p:cNvPr id="0" name=""/>
                      <p:cNvPicPr>
                        <a:picLocks noChangeAspect="1" noChangeArrowheads="1"/>
                      </p:cNvPicPr>
                      <p:nvPr/>
                    </p:nvPicPr>
                    <p:blipFill>
                      <a:blip r:embed="rId19"/>
                      <a:srcRect/>
                      <a:stretch>
                        <a:fillRect/>
                      </a:stretch>
                    </p:blipFill>
                    <p:spPr bwMode="auto">
                      <a:xfrm>
                        <a:off x="6235699" y="4374932"/>
                        <a:ext cx="22352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71644196"/>
              </p:ext>
            </p:extLst>
          </p:nvPr>
        </p:nvGraphicFramePr>
        <p:xfrm>
          <a:off x="3152301" y="5562600"/>
          <a:ext cx="4043363" cy="1084263"/>
        </p:xfrm>
        <a:graphic>
          <a:graphicData uri="http://schemas.openxmlformats.org/presentationml/2006/ole">
            <mc:AlternateContent xmlns:mc="http://schemas.openxmlformats.org/markup-compatibility/2006">
              <mc:Choice xmlns:v="urn:schemas-microsoft-com:vml" Requires="v">
                <p:oleObj spid="_x0000_s39197" name="Equation" r:id="rId20" imgW="1562040" imgH="419040" progId="Equation.DSMT4">
                  <p:embed/>
                </p:oleObj>
              </mc:Choice>
              <mc:Fallback>
                <p:oleObj name="Equation" r:id="rId20" imgW="1562040" imgH="419040" progId="Equation.DSMT4">
                  <p:embed/>
                  <p:pic>
                    <p:nvPicPr>
                      <p:cNvPr id="0" name=""/>
                      <p:cNvPicPr>
                        <a:picLocks noChangeAspect="1" noChangeArrowheads="1"/>
                      </p:cNvPicPr>
                      <p:nvPr/>
                    </p:nvPicPr>
                    <p:blipFill>
                      <a:blip r:embed="rId21"/>
                      <a:srcRect/>
                      <a:stretch>
                        <a:fillRect/>
                      </a:stretch>
                    </p:blipFill>
                    <p:spPr bwMode="auto">
                      <a:xfrm>
                        <a:off x="3152301" y="5562600"/>
                        <a:ext cx="40433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52868582"/>
              </p:ext>
            </p:extLst>
          </p:nvPr>
        </p:nvGraphicFramePr>
        <p:xfrm>
          <a:off x="7237412" y="5793115"/>
          <a:ext cx="3287713" cy="788987"/>
        </p:xfrm>
        <a:graphic>
          <a:graphicData uri="http://schemas.openxmlformats.org/presentationml/2006/ole">
            <mc:AlternateContent xmlns:mc="http://schemas.openxmlformats.org/markup-compatibility/2006">
              <mc:Choice xmlns:v="urn:schemas-microsoft-com:vml" Requires="v">
                <p:oleObj spid="_x0000_s39198" name="Equation" r:id="rId22" imgW="1269720" imgH="304560" progId="Equation.DSMT4">
                  <p:embed/>
                </p:oleObj>
              </mc:Choice>
              <mc:Fallback>
                <p:oleObj name="Equation" r:id="rId22" imgW="1269720" imgH="304560" progId="Equation.DSMT4">
                  <p:embed/>
                  <p:pic>
                    <p:nvPicPr>
                      <p:cNvPr id="0" name=""/>
                      <p:cNvPicPr>
                        <a:picLocks noChangeAspect="1" noChangeArrowheads="1"/>
                      </p:cNvPicPr>
                      <p:nvPr/>
                    </p:nvPicPr>
                    <p:blipFill>
                      <a:blip r:embed="rId23"/>
                      <a:srcRect/>
                      <a:stretch>
                        <a:fillRect/>
                      </a:stretch>
                    </p:blipFill>
                    <p:spPr bwMode="auto">
                      <a:xfrm>
                        <a:off x="7237412" y="5793115"/>
                        <a:ext cx="32877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54105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43827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315002"/>
            <a:ext cx="9677399"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định nghĩa , tìm đạo hàm của các hàm số sau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012" y="18007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589212" y="838200"/>
                <a:ext cx="8610600"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a)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𝒌𝒙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b)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𝟑</m:t>
                        </m:r>
                      </m:sup>
                    </m:sSup>
                  </m:oMath>
                </a14:m>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589212" y="838200"/>
                <a:ext cx="8610600" cy="532239"/>
              </a:xfrm>
              <a:prstGeom prst="rect">
                <a:avLst/>
              </a:prstGeom>
              <a:blipFill rotWithShape="1">
                <a:blip r:embed="rId6"/>
                <a:stretch>
                  <a:fillRect l="-921" t="-6897" b="-24138"/>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228426900"/>
              </p:ext>
            </p:extLst>
          </p:nvPr>
        </p:nvGraphicFramePr>
        <p:xfrm>
          <a:off x="4380838" y="2022039"/>
          <a:ext cx="3824287" cy="1104900"/>
        </p:xfrm>
        <a:graphic>
          <a:graphicData uri="http://schemas.openxmlformats.org/presentationml/2006/ole">
            <mc:AlternateContent xmlns:mc="http://schemas.openxmlformats.org/markup-compatibility/2006">
              <mc:Choice xmlns:v="urn:schemas-microsoft-com:vml" Requires="v">
                <p:oleObj spid="_x0000_s70788" name="Equation" r:id="rId7" imgW="1625400" imgH="469800" progId="Equation.DSMT4">
                  <p:embed/>
                </p:oleObj>
              </mc:Choice>
              <mc:Fallback>
                <p:oleObj name="Equation" r:id="rId7" imgW="1625400" imgH="469800" progId="Equation.DSMT4">
                  <p:embed/>
                  <p:pic>
                    <p:nvPicPr>
                      <p:cNvPr id="0" name=""/>
                      <p:cNvPicPr>
                        <a:picLocks noChangeAspect="1" noChangeArrowheads="1"/>
                      </p:cNvPicPr>
                      <p:nvPr/>
                    </p:nvPicPr>
                    <p:blipFill>
                      <a:blip r:embed="rId8"/>
                      <a:srcRect/>
                      <a:stretch>
                        <a:fillRect/>
                      </a:stretch>
                    </p:blipFill>
                    <p:spPr bwMode="auto">
                      <a:xfrm>
                        <a:off x="4380838" y="2022039"/>
                        <a:ext cx="38242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065212" y="2344599"/>
            <a:ext cx="4275124" cy="461665"/>
          </a:xfrm>
          <a:prstGeom prst="rect">
            <a:avLst/>
          </a:prstGeom>
          <a:noFill/>
        </p:spPr>
        <p:txBody>
          <a:bodyPr wrap="square" rtlCol="0">
            <a:spAutoFit/>
          </a:bodyPr>
          <a:lstStyle/>
          <a:p>
            <a:pPr algn="just"/>
            <a:r>
              <a:rPr lang="en-US" b="1" smtClean="0">
                <a:latin typeface="Arial" pitchFamily="34" charset="0"/>
                <a:cs typeface="Arial" pitchFamily="34" charset="0"/>
              </a:rPr>
              <a:t>a) 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kì, ta có :</a:t>
            </a:r>
            <a:endParaRPr lang="en-US" sz="2600" b="1">
              <a:latin typeface="Times New Roman" pitchFamily="18" charset="0"/>
              <a:cs typeface="Times New Roman"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73494668"/>
              </p:ext>
            </p:extLst>
          </p:nvPr>
        </p:nvGraphicFramePr>
        <p:xfrm>
          <a:off x="8101012" y="1981200"/>
          <a:ext cx="3556000" cy="1135063"/>
        </p:xfrm>
        <a:graphic>
          <a:graphicData uri="http://schemas.openxmlformats.org/presentationml/2006/ole">
            <mc:AlternateContent xmlns:mc="http://schemas.openxmlformats.org/markup-compatibility/2006">
              <mc:Choice xmlns:v="urn:schemas-microsoft-com:vml" Requires="v">
                <p:oleObj spid="_x0000_s70789" name="Equation" r:id="rId9" imgW="1511280" imgH="482400" progId="Equation.DSMT4">
                  <p:embed/>
                </p:oleObj>
              </mc:Choice>
              <mc:Fallback>
                <p:oleObj name="Equation" r:id="rId9" imgW="1511280" imgH="482400" progId="Equation.DSMT4">
                  <p:embed/>
                  <p:pic>
                    <p:nvPicPr>
                      <p:cNvPr id="0" name=""/>
                      <p:cNvPicPr>
                        <a:picLocks noChangeAspect="1" noChangeArrowheads="1"/>
                      </p:cNvPicPr>
                      <p:nvPr/>
                    </p:nvPicPr>
                    <p:blipFill>
                      <a:blip r:embed="rId10"/>
                      <a:srcRect/>
                      <a:stretch>
                        <a:fillRect/>
                      </a:stretch>
                    </p:blipFill>
                    <p:spPr bwMode="auto">
                      <a:xfrm>
                        <a:off x="8101012" y="1981200"/>
                        <a:ext cx="3556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831420127"/>
              </p:ext>
            </p:extLst>
          </p:nvPr>
        </p:nvGraphicFramePr>
        <p:xfrm>
          <a:off x="2062783" y="3034864"/>
          <a:ext cx="2479675" cy="1135063"/>
        </p:xfrm>
        <a:graphic>
          <a:graphicData uri="http://schemas.openxmlformats.org/presentationml/2006/ole">
            <mc:AlternateContent xmlns:mc="http://schemas.openxmlformats.org/markup-compatibility/2006">
              <mc:Choice xmlns:v="urn:schemas-microsoft-com:vml" Requires="v">
                <p:oleObj spid="_x0000_s70790" name="Equation" r:id="rId11" imgW="1054080" imgH="482400" progId="Equation.DSMT4">
                  <p:embed/>
                </p:oleObj>
              </mc:Choice>
              <mc:Fallback>
                <p:oleObj name="Equation" r:id="rId11" imgW="1054080" imgH="482400" progId="Equation.DSMT4">
                  <p:embed/>
                  <p:pic>
                    <p:nvPicPr>
                      <p:cNvPr id="0" name=""/>
                      <p:cNvPicPr>
                        <a:picLocks noChangeAspect="1" noChangeArrowheads="1"/>
                      </p:cNvPicPr>
                      <p:nvPr/>
                    </p:nvPicPr>
                    <p:blipFill>
                      <a:blip r:embed="rId12"/>
                      <a:srcRect/>
                      <a:stretch>
                        <a:fillRect/>
                      </a:stretch>
                    </p:blipFill>
                    <p:spPr bwMode="auto">
                      <a:xfrm>
                        <a:off x="2062783" y="3034864"/>
                        <a:ext cx="24796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699188483"/>
              </p:ext>
            </p:extLst>
          </p:nvPr>
        </p:nvGraphicFramePr>
        <p:xfrm>
          <a:off x="4643437" y="3041215"/>
          <a:ext cx="3406775" cy="1104900"/>
        </p:xfrm>
        <a:graphic>
          <a:graphicData uri="http://schemas.openxmlformats.org/presentationml/2006/ole">
            <mc:AlternateContent xmlns:mc="http://schemas.openxmlformats.org/markup-compatibility/2006">
              <mc:Choice xmlns:v="urn:schemas-microsoft-com:vml" Requires="v">
                <p:oleObj spid="_x0000_s70791" name="Equation" r:id="rId13" imgW="1447560" imgH="469800" progId="Equation.DSMT4">
                  <p:embed/>
                </p:oleObj>
              </mc:Choice>
              <mc:Fallback>
                <p:oleObj name="Equation" r:id="rId13" imgW="1447560" imgH="469800" progId="Equation.DSMT4">
                  <p:embed/>
                  <p:pic>
                    <p:nvPicPr>
                      <p:cNvPr id="0" name=""/>
                      <p:cNvPicPr>
                        <a:picLocks noChangeAspect="1" noChangeArrowheads="1"/>
                      </p:cNvPicPr>
                      <p:nvPr/>
                    </p:nvPicPr>
                    <p:blipFill>
                      <a:blip r:embed="rId14"/>
                      <a:srcRect/>
                      <a:stretch>
                        <a:fillRect/>
                      </a:stretch>
                    </p:blipFill>
                    <p:spPr bwMode="auto">
                      <a:xfrm>
                        <a:off x="4643437" y="3041215"/>
                        <a:ext cx="34067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82704305"/>
              </p:ext>
            </p:extLst>
          </p:nvPr>
        </p:nvGraphicFramePr>
        <p:xfrm>
          <a:off x="8126412" y="3282515"/>
          <a:ext cx="2271713" cy="746125"/>
        </p:xfrm>
        <a:graphic>
          <a:graphicData uri="http://schemas.openxmlformats.org/presentationml/2006/ole">
            <mc:AlternateContent xmlns:mc="http://schemas.openxmlformats.org/markup-compatibility/2006">
              <mc:Choice xmlns:v="urn:schemas-microsoft-com:vml" Requires="v">
                <p:oleObj spid="_x0000_s70792" name="Equation" r:id="rId15" imgW="965160" imgH="317160" progId="Equation.DSMT4">
                  <p:embed/>
                </p:oleObj>
              </mc:Choice>
              <mc:Fallback>
                <p:oleObj name="Equation" r:id="rId15" imgW="965160" imgH="317160" progId="Equation.DSMT4">
                  <p:embed/>
                  <p:pic>
                    <p:nvPicPr>
                      <p:cNvPr id="0" name=""/>
                      <p:cNvPicPr>
                        <a:picLocks noChangeAspect="1" noChangeArrowheads="1"/>
                      </p:cNvPicPr>
                      <p:nvPr/>
                    </p:nvPicPr>
                    <p:blipFill>
                      <a:blip r:embed="rId16"/>
                      <a:srcRect/>
                      <a:stretch>
                        <a:fillRect/>
                      </a:stretch>
                    </p:blipFill>
                    <p:spPr bwMode="auto">
                      <a:xfrm>
                        <a:off x="8126412" y="3282515"/>
                        <a:ext cx="22717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647038723"/>
              </p:ext>
            </p:extLst>
          </p:nvPr>
        </p:nvGraphicFramePr>
        <p:xfrm>
          <a:off x="10412412" y="3290920"/>
          <a:ext cx="1016000" cy="566737"/>
        </p:xfrm>
        <a:graphic>
          <a:graphicData uri="http://schemas.openxmlformats.org/presentationml/2006/ole">
            <mc:AlternateContent xmlns:mc="http://schemas.openxmlformats.org/markup-compatibility/2006">
              <mc:Choice xmlns:v="urn:schemas-microsoft-com:vml" Requires="v">
                <p:oleObj spid="_x0000_s70793" name="Equation" r:id="rId17" imgW="431640" imgH="241200" progId="Equation.DSMT4">
                  <p:embed/>
                </p:oleObj>
              </mc:Choice>
              <mc:Fallback>
                <p:oleObj name="Equation" r:id="rId17" imgW="431640" imgH="241200" progId="Equation.DSMT4">
                  <p:embed/>
                  <p:pic>
                    <p:nvPicPr>
                      <p:cNvPr id="0" name=""/>
                      <p:cNvPicPr>
                        <a:picLocks noChangeAspect="1" noChangeArrowheads="1"/>
                      </p:cNvPicPr>
                      <p:nvPr/>
                    </p:nvPicPr>
                    <p:blipFill>
                      <a:blip r:embed="rId18"/>
                      <a:srcRect/>
                      <a:stretch>
                        <a:fillRect/>
                      </a:stretch>
                    </p:blipFill>
                    <p:spPr bwMode="auto">
                      <a:xfrm>
                        <a:off x="10412412" y="3290920"/>
                        <a:ext cx="10160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3" name="TextBox 32"/>
              <p:cNvSpPr txBox="1"/>
              <p:nvPr/>
            </p:nvSpPr>
            <p:spPr>
              <a:xfrm>
                <a:off x="1065212" y="4117437"/>
                <a:ext cx="10210800" cy="470000"/>
              </a:xfrm>
              <a:prstGeom prst="rect">
                <a:avLst/>
              </a:prstGeom>
              <a:noFill/>
            </p:spPr>
            <p:txBody>
              <a:bodyPr wrap="square" rtlCol="0">
                <a:spAutoFit/>
              </a:bodyPr>
              <a:lstStyle/>
              <a:p>
                <a:pPr algn="just"/>
                <a:r>
                  <a:rPr lang="en-US" b="1" smtClean="0">
                    <a:latin typeface="Arial" pitchFamily="34" charset="0"/>
                    <a:cs typeface="Arial" pitchFamily="34" charset="0"/>
                  </a:rPr>
                  <a:t>Vậy hàm số</a:t>
                </a:r>
                <a:r>
                  <a:rPr lang="en-US" b="1">
                    <a:cs typeface="Arial" pitchFamily="34" charset="0"/>
                  </a:rPr>
                  <a:t>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𝒌𝒙</m:t>
                        </m:r>
                      </m:e>
                      <m:sup>
                        <m:r>
                          <a:rPr lang="en-US" b="1" i="1">
                            <a:latin typeface="Cambria Math"/>
                            <a:cs typeface="Arial" pitchFamily="34" charset="0"/>
                          </a:rPr>
                          <m:t>𝟐</m:t>
                        </m:r>
                      </m:sup>
                    </m:sSup>
                    <m:r>
                      <a:rPr lang="en-US" b="1" i="1">
                        <a:latin typeface="Cambria Math"/>
                        <a:cs typeface="Arial" pitchFamily="34" charset="0"/>
                      </a:rPr>
                      <m:t>+</m:t>
                    </m:r>
                    <m:r>
                      <a:rPr lang="en-US" b="1" i="1">
                        <a:latin typeface="Cambria Math"/>
                        <a:cs typeface="Arial" pitchFamily="34" charset="0"/>
                      </a:rPr>
                      <m:t>𝒄</m:t>
                    </m:r>
                  </m:oMath>
                </a14:m>
                <a:r>
                  <a:rPr lang="en-US" b="1" smtClean="0">
                    <a:latin typeface="Arial" pitchFamily="34" charset="0"/>
                    <a:cs typeface="Arial" pitchFamily="34" charset="0"/>
                  </a:rPr>
                  <a:t>  có đạo hàm là hàm số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𝒌𝒙</m:t>
                    </m:r>
                  </m:oMath>
                </a14:m>
                <a:endParaRPr lang="en-US" sz="2600" b="1">
                  <a:latin typeface="Times New Roman" pitchFamily="18" charset="0"/>
                  <a:cs typeface="Times New Roman"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5212" y="4117437"/>
                <a:ext cx="10210800" cy="470000"/>
              </a:xfrm>
              <a:prstGeom prst="rect">
                <a:avLst/>
              </a:prstGeom>
              <a:blipFill rotWithShape="1">
                <a:blip r:embed="rId19"/>
                <a:stretch>
                  <a:fillRect l="-955" t="-8974" b="-26923"/>
                </a:stretch>
              </a:blipFill>
            </p:spPr>
            <p:txBody>
              <a:bodyPr/>
              <a:lstStyle/>
              <a:p>
                <a:r>
                  <a:rPr lang="en-US">
                    <a:noFill/>
                  </a:rPr>
                  <a:t> </a:t>
                </a:r>
              </a:p>
            </p:txBody>
          </p:sp>
        </mc:Fallback>
      </mc:AlternateContent>
      <p:graphicFrame>
        <p:nvGraphicFramePr>
          <p:cNvPr id="34" name="Object 33"/>
          <p:cNvGraphicFramePr>
            <a:graphicFrameLocks noChangeAspect="1"/>
          </p:cNvGraphicFramePr>
          <p:nvPr>
            <p:extLst>
              <p:ext uri="{D42A27DB-BD31-4B8C-83A1-F6EECF244321}">
                <p14:modId xmlns:p14="http://schemas.microsoft.com/office/powerpoint/2010/main" val="554570870"/>
              </p:ext>
            </p:extLst>
          </p:nvPr>
        </p:nvGraphicFramePr>
        <p:xfrm>
          <a:off x="4570412" y="4510524"/>
          <a:ext cx="3017838" cy="1135062"/>
        </p:xfrm>
        <a:graphic>
          <a:graphicData uri="http://schemas.openxmlformats.org/presentationml/2006/ole">
            <mc:AlternateContent xmlns:mc="http://schemas.openxmlformats.org/markup-compatibility/2006">
              <mc:Choice xmlns:v="urn:schemas-microsoft-com:vml" Requires="v">
                <p:oleObj spid="_x0000_s70794" name="Equation" r:id="rId20" imgW="1282680" imgH="482400" progId="Equation.DSMT4">
                  <p:embed/>
                </p:oleObj>
              </mc:Choice>
              <mc:Fallback>
                <p:oleObj name="Equation" r:id="rId20" imgW="1282680" imgH="482400" progId="Equation.DSMT4">
                  <p:embed/>
                  <p:pic>
                    <p:nvPicPr>
                      <p:cNvPr id="0" name=""/>
                      <p:cNvPicPr>
                        <a:picLocks noChangeAspect="1" noChangeArrowheads="1"/>
                      </p:cNvPicPr>
                      <p:nvPr/>
                    </p:nvPicPr>
                    <p:blipFill>
                      <a:blip r:embed="rId21"/>
                      <a:srcRect/>
                      <a:stretch>
                        <a:fillRect/>
                      </a:stretch>
                    </p:blipFill>
                    <p:spPr bwMode="auto">
                      <a:xfrm>
                        <a:off x="4570412" y="4510524"/>
                        <a:ext cx="30178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1071548" y="4846933"/>
            <a:ext cx="4275124" cy="461665"/>
          </a:xfrm>
          <a:prstGeom prst="rect">
            <a:avLst/>
          </a:prstGeom>
          <a:noFill/>
        </p:spPr>
        <p:txBody>
          <a:bodyPr wrap="square" rtlCol="0">
            <a:spAutoFit/>
          </a:bodyPr>
          <a:lstStyle/>
          <a:p>
            <a:pPr algn="just"/>
            <a:r>
              <a:rPr lang="en-US" b="1">
                <a:latin typeface="Arial" pitchFamily="34" charset="0"/>
                <a:cs typeface="Arial" pitchFamily="34" charset="0"/>
              </a:rPr>
              <a:t>b</a:t>
            </a:r>
            <a:r>
              <a:rPr lang="en-US" b="1" smtClean="0">
                <a:latin typeface="Arial" pitchFamily="34" charset="0"/>
                <a:cs typeface="Arial" pitchFamily="34" charset="0"/>
              </a:rPr>
              <a:t>) 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kì, ta có :</a:t>
            </a:r>
            <a:endParaRPr lang="en-US" sz="2600" b="1">
              <a:latin typeface="Times New Roman" pitchFamily="18" charset="0"/>
              <a:cs typeface="Times New Roman" pitchFamily="18" charset="0"/>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991515482"/>
              </p:ext>
            </p:extLst>
          </p:nvPr>
        </p:nvGraphicFramePr>
        <p:xfrm>
          <a:off x="7672387" y="4516874"/>
          <a:ext cx="4213225" cy="1135062"/>
        </p:xfrm>
        <a:graphic>
          <a:graphicData uri="http://schemas.openxmlformats.org/presentationml/2006/ole">
            <mc:AlternateContent xmlns:mc="http://schemas.openxmlformats.org/markup-compatibility/2006">
              <mc:Choice xmlns:v="urn:schemas-microsoft-com:vml" Requires="v">
                <p:oleObj spid="_x0000_s70795" name="Equation" r:id="rId22" imgW="1790640" imgH="482400" progId="Equation.DSMT4">
                  <p:embed/>
                </p:oleObj>
              </mc:Choice>
              <mc:Fallback>
                <p:oleObj name="Equation" r:id="rId22" imgW="1790640" imgH="482400" progId="Equation.DSMT4">
                  <p:embed/>
                  <p:pic>
                    <p:nvPicPr>
                      <p:cNvPr id="0" name=""/>
                      <p:cNvPicPr>
                        <a:picLocks noChangeAspect="1" noChangeArrowheads="1"/>
                      </p:cNvPicPr>
                      <p:nvPr/>
                    </p:nvPicPr>
                    <p:blipFill>
                      <a:blip r:embed="rId23"/>
                      <a:srcRect/>
                      <a:stretch>
                        <a:fillRect/>
                      </a:stretch>
                    </p:blipFill>
                    <p:spPr bwMode="auto">
                      <a:xfrm>
                        <a:off x="7672387" y="4516874"/>
                        <a:ext cx="42132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647230323"/>
              </p:ext>
            </p:extLst>
          </p:nvPr>
        </p:nvGraphicFramePr>
        <p:xfrm>
          <a:off x="5637212" y="5531068"/>
          <a:ext cx="3017837" cy="776288"/>
        </p:xfrm>
        <a:graphic>
          <a:graphicData uri="http://schemas.openxmlformats.org/presentationml/2006/ole">
            <mc:AlternateContent xmlns:mc="http://schemas.openxmlformats.org/markup-compatibility/2006">
              <mc:Choice xmlns:v="urn:schemas-microsoft-com:vml" Requires="v">
                <p:oleObj spid="_x0000_s70796" name="Equation" r:id="rId24" imgW="1282680" imgH="330120" progId="Equation.DSMT4">
                  <p:embed/>
                </p:oleObj>
              </mc:Choice>
              <mc:Fallback>
                <p:oleObj name="Equation" r:id="rId24" imgW="1282680" imgH="330120" progId="Equation.DSMT4">
                  <p:embed/>
                  <p:pic>
                    <p:nvPicPr>
                      <p:cNvPr id="0" name=""/>
                      <p:cNvPicPr>
                        <a:picLocks noChangeAspect="1" noChangeArrowheads="1"/>
                      </p:cNvPicPr>
                      <p:nvPr/>
                    </p:nvPicPr>
                    <p:blipFill>
                      <a:blip r:embed="rId25"/>
                      <a:srcRect/>
                      <a:stretch>
                        <a:fillRect/>
                      </a:stretch>
                    </p:blipFill>
                    <p:spPr bwMode="auto">
                      <a:xfrm>
                        <a:off x="5637212" y="5531068"/>
                        <a:ext cx="3017837"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03806751"/>
              </p:ext>
            </p:extLst>
          </p:nvPr>
        </p:nvGraphicFramePr>
        <p:xfrm>
          <a:off x="8685212" y="5543768"/>
          <a:ext cx="866775" cy="596900"/>
        </p:xfrm>
        <a:graphic>
          <a:graphicData uri="http://schemas.openxmlformats.org/presentationml/2006/ole">
            <mc:AlternateContent xmlns:mc="http://schemas.openxmlformats.org/markup-compatibility/2006">
              <mc:Choice xmlns:v="urn:schemas-microsoft-com:vml" Requires="v">
                <p:oleObj spid="_x0000_s70797" name="Equation" r:id="rId26" imgW="368280" imgH="253800" progId="Equation.DSMT4">
                  <p:embed/>
                </p:oleObj>
              </mc:Choice>
              <mc:Fallback>
                <p:oleObj name="Equation" r:id="rId26" imgW="368280" imgH="253800" progId="Equation.DSMT4">
                  <p:embed/>
                  <p:pic>
                    <p:nvPicPr>
                      <p:cNvPr id="0" name=""/>
                      <p:cNvPicPr>
                        <a:picLocks noChangeAspect="1" noChangeArrowheads="1"/>
                      </p:cNvPicPr>
                      <p:nvPr/>
                    </p:nvPicPr>
                    <p:blipFill>
                      <a:blip r:embed="rId27"/>
                      <a:srcRect/>
                      <a:stretch>
                        <a:fillRect/>
                      </a:stretch>
                    </p:blipFill>
                    <p:spPr bwMode="auto">
                      <a:xfrm>
                        <a:off x="8685212" y="5543768"/>
                        <a:ext cx="866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9" name="TextBox 38"/>
              <p:cNvSpPr txBox="1"/>
              <p:nvPr/>
            </p:nvSpPr>
            <p:spPr>
              <a:xfrm>
                <a:off x="1065212" y="6172536"/>
                <a:ext cx="7620000" cy="470000"/>
              </a:xfrm>
              <a:prstGeom prst="rect">
                <a:avLst/>
              </a:prstGeom>
              <a:noFill/>
            </p:spPr>
            <p:txBody>
              <a:bodyPr wrap="square" rtlCol="0">
                <a:spAutoFit/>
              </a:bodyPr>
              <a:lstStyle/>
              <a:p>
                <a:pPr algn="just"/>
                <a:r>
                  <a:rPr lang="en-US" b="1" smtClean="0">
                    <a:latin typeface="Arial" pitchFamily="34" charset="0"/>
                    <a:cs typeface="Arial" pitchFamily="34" charset="0"/>
                  </a:rPr>
                  <a:t>Vậy hàm số</a:t>
                </a:r>
                <a:r>
                  <a:rPr lang="en-US" b="1">
                    <a:cs typeface="Arial" pitchFamily="34" charset="0"/>
                  </a:rPr>
                  <a:t>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smtClean="0">
                            <a:latin typeface="Cambria Math"/>
                            <a:cs typeface="Arial" pitchFamily="34" charset="0"/>
                          </a:rPr>
                          <m:t>𝟑</m:t>
                        </m:r>
                      </m:sup>
                    </m:sSup>
                  </m:oMath>
                </a14:m>
                <a:r>
                  <a:rPr lang="en-US" b="1" smtClean="0">
                    <a:latin typeface="Arial" pitchFamily="34" charset="0"/>
                    <a:cs typeface="Arial" pitchFamily="34" charset="0"/>
                  </a:rPr>
                  <a:t>  có đạo hàm là hàm số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r>
                      <a:rPr lang="en-US" b="1" i="1" smtClean="0">
                        <a:latin typeface="Cambria Math"/>
                        <a:cs typeface="Arial" pitchFamily="34" charset="0"/>
                      </a:rPr>
                      <m:t>=</m:t>
                    </m:r>
                    <m:r>
                      <a:rPr lang="en-US" b="1" i="1" smtClean="0">
                        <a:latin typeface="Cambria Math"/>
                        <a:cs typeface="Arial" pitchFamily="34" charset="0"/>
                      </a:rPr>
                      <m:t>𝟑</m:t>
                    </m:r>
                    <m:sSup>
                      <m:sSupPr>
                        <m:ctrlPr>
                          <a:rPr lang="en-US" b="1" i="1" smtClean="0">
                            <a:latin typeface="Cambria Math"/>
                            <a:cs typeface="Arial" pitchFamily="34" charset="0"/>
                          </a:rPr>
                        </m:ctrlPr>
                      </m:sSupPr>
                      <m:e>
                        <m:r>
                          <a:rPr lang="en-US" b="1" i="1" smtClean="0">
                            <a:latin typeface="Cambria Math"/>
                            <a:cs typeface="Arial" pitchFamily="34" charset="0"/>
                          </a:rPr>
                          <m:t>𝒙</m:t>
                        </m:r>
                      </m:e>
                      <m:sup>
                        <m:r>
                          <a:rPr lang="en-US" b="1" i="1" smtClean="0">
                            <a:latin typeface="Cambria Math"/>
                            <a:cs typeface="Arial" pitchFamily="34" charset="0"/>
                          </a:rPr>
                          <m:t>𝟐</m:t>
                        </m:r>
                      </m:sup>
                    </m:sSup>
                  </m:oMath>
                </a14:m>
                <a:endParaRPr lang="en-US" sz="2600" b="1">
                  <a:latin typeface="Times New Roman" pitchFamily="18" charset="0"/>
                  <a:cs typeface="Times New Roman"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065212" y="6172536"/>
                <a:ext cx="7620000" cy="470000"/>
              </a:xfrm>
              <a:prstGeom prst="rect">
                <a:avLst/>
              </a:prstGeom>
              <a:blipFill rotWithShape="1">
                <a:blip r:embed="rId28"/>
                <a:stretch>
                  <a:fillRect l="-1280" t="-9091" b="-28571"/>
                </a:stretch>
              </a:blipFill>
            </p:spPr>
            <p:txBody>
              <a:bodyPr/>
              <a:lstStyle/>
              <a:p>
                <a:r>
                  <a:rPr lang="en-US">
                    <a:noFill/>
                  </a:rPr>
                  <a:t> </a:t>
                </a:r>
              </a:p>
            </p:txBody>
          </p:sp>
        </mc:Fallback>
      </mc:AlternateContent>
    </p:spTree>
    <p:extLst>
      <p:ext uri="{BB962C8B-B14F-4D97-AF65-F5344CB8AC3E}">
        <p14:creationId xmlns:p14="http://schemas.microsoft.com/office/powerpoint/2010/main" val="730501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left)">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left)">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35"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58829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315002"/>
                <a:ext cx="9677399"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Viết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tiếp tuyến của parabol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𝒙</m:t>
                    </m:r>
                  </m:oMath>
                </a14:m>
                <a:r>
                  <a:rPr lang="en-US" sz="2600" b="1" smtClean="0">
                    <a:latin typeface="Arial" pitchFamily="34" charset="0"/>
                    <a:cs typeface="Arial" pitchFamily="34" charset="0"/>
                  </a:rPr>
                  <a:t> biết</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315002"/>
                <a:ext cx="9677399" cy="532239"/>
              </a:xfrm>
              <a:prstGeom prst="rect">
                <a:avLst/>
              </a:prstGeom>
              <a:blipFill rotWithShape="1">
                <a:blip r:embed="rId4"/>
                <a:stretch>
                  <a:fillRect l="-819" t="-6897" b="-2413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7117" y="1905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284411" y="838200"/>
                <a:ext cx="9525001" cy="923307"/>
              </a:xfrm>
              <a:prstGeom prst="rect">
                <a:avLst/>
              </a:prstGeom>
              <a:noFill/>
            </p:spPr>
            <p:txBody>
              <a:bodyPr wrap="square" lIns="121899" tIns="60949" rIns="121899" bIns="60949" rtlCol="0">
                <a:spAutoFit/>
              </a:bodyPr>
              <a:lstStyle/>
              <a:p>
                <a:pPr marL="514350" indent="-514350">
                  <a:buAutoNum type="alphaLcParenR"/>
                </a:pPr>
                <a:r>
                  <a:rPr lang="en-US" sz="2600" b="1" smtClean="0">
                    <a:latin typeface="Arial" pitchFamily="34" charset="0"/>
                    <a:cs typeface="Arial" pitchFamily="34" charset="0"/>
                  </a:rPr>
                  <a:t>Tiếp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a:t>
                </a:r>
              </a:p>
              <a:p>
                <a:pPr marL="514350" indent="-514350">
                  <a:buFontTx/>
                  <a:buAutoNum type="alphaLcParenR"/>
                </a:pPr>
                <a:r>
                  <a:rPr lang="en-US" sz="2600" b="1" smtClean="0">
                    <a:latin typeface="Arial" pitchFamily="34" charset="0"/>
                    <a:cs typeface="Arial" pitchFamily="34" charset="0"/>
                  </a:rPr>
                  <a:t>Tiếp </a:t>
                </a:r>
                <a:r>
                  <a:rPr lang="en-US" sz="2600" b="1">
                    <a:latin typeface="Arial" pitchFamily="34" charset="0"/>
                    <a:cs typeface="Arial" pitchFamily="34" charset="0"/>
                  </a:rPr>
                  <a:t>điểm </a:t>
                </a:r>
                <a:r>
                  <a:rPr lang="en-US" sz="2600" b="1" smtClean="0">
                    <a:latin typeface="Arial" pitchFamily="34" charset="0"/>
                    <a:cs typeface="Arial" pitchFamily="34" charset="0"/>
                  </a:rPr>
                  <a:t>có tung độ </a:t>
                </a:r>
                <a14:m>
                  <m:oMath xmlns:m="http://schemas.openxmlformats.org/officeDocument/2006/math">
                    <m:sSub>
                      <m:sSubPr>
                        <m:ctrlPr>
                          <a:rPr lang="en-US" sz="2600" b="1" i="1">
                            <a:latin typeface="Cambria Math"/>
                            <a:cs typeface="Arial" pitchFamily="34" charset="0"/>
                          </a:rPr>
                        </m:ctrlPr>
                      </m:sSubPr>
                      <m:e>
                        <m:r>
                          <a:rPr lang="en-US" sz="2600" b="1" i="1" smtClean="0">
                            <a:latin typeface="Cambria Math"/>
                            <a:cs typeface="Arial" pitchFamily="34" charset="0"/>
                          </a:rPr>
                          <m:t>𝒚</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smtClean="0">
                        <a:latin typeface="Cambria Math"/>
                        <a:cs typeface="Arial" pitchFamily="34" charset="0"/>
                      </a:rPr>
                      <m:t>𝟎</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84411" y="838200"/>
                <a:ext cx="9525001" cy="923307"/>
              </a:xfrm>
              <a:prstGeom prst="rect">
                <a:avLst/>
              </a:prstGeom>
              <a:blipFill rotWithShape="1">
                <a:blip r:embed="rId7"/>
                <a:stretch>
                  <a:fillRect l="-704" t="-4636" b="-13907"/>
                </a:stretch>
              </a:blipFill>
            </p:spPr>
            <p:txBody>
              <a:bodyPr/>
              <a:lstStyle/>
              <a:p>
                <a:r>
                  <a:rPr lang="en-US">
                    <a:noFill/>
                  </a:rPr>
                  <a:t> </a:t>
                </a:r>
              </a:p>
            </p:txBody>
          </p:sp>
        </mc:Fallback>
      </mc:AlternateContent>
      <p:sp>
        <p:nvSpPr>
          <p:cNvPr id="19" name="TextBox 18"/>
          <p:cNvSpPr txBox="1"/>
          <p:nvPr/>
        </p:nvSpPr>
        <p:spPr>
          <a:xfrm>
            <a:off x="2018289" y="2404418"/>
            <a:ext cx="1409124"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sz="2600" b="1">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88158681"/>
              </p:ext>
            </p:extLst>
          </p:nvPr>
        </p:nvGraphicFramePr>
        <p:xfrm>
          <a:off x="3427413" y="2286000"/>
          <a:ext cx="4533900" cy="622300"/>
        </p:xfrm>
        <a:graphic>
          <a:graphicData uri="http://schemas.openxmlformats.org/presentationml/2006/ole">
            <mc:AlternateContent xmlns:mc="http://schemas.openxmlformats.org/markup-compatibility/2006">
              <mc:Choice xmlns:v="urn:schemas-microsoft-com:vml" Requires="v">
                <p:oleObj spid="_x0000_s71745" name="Equation" r:id="rId8" imgW="1752480" imgH="241200" progId="Equation.DSMT4">
                  <p:embed/>
                </p:oleObj>
              </mc:Choice>
              <mc:Fallback>
                <p:oleObj name="Equation" r:id="rId8" imgW="1752480" imgH="241200" progId="Equation.DSMT4">
                  <p:embed/>
                  <p:pic>
                    <p:nvPicPr>
                      <p:cNvPr id="0" name="Object 4"/>
                      <p:cNvPicPr>
                        <a:picLocks noChangeAspect="1" noChangeArrowheads="1"/>
                      </p:cNvPicPr>
                      <p:nvPr/>
                    </p:nvPicPr>
                    <p:blipFill>
                      <a:blip r:embed="rId9"/>
                      <a:srcRect/>
                      <a:stretch>
                        <a:fillRect/>
                      </a:stretch>
                    </p:blipFill>
                    <p:spPr bwMode="auto">
                      <a:xfrm>
                        <a:off x="3427413" y="2286000"/>
                        <a:ext cx="4533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97458306"/>
              </p:ext>
            </p:extLst>
          </p:nvPr>
        </p:nvGraphicFramePr>
        <p:xfrm>
          <a:off x="2021753" y="2942283"/>
          <a:ext cx="3614737" cy="523875"/>
        </p:xfrm>
        <a:graphic>
          <a:graphicData uri="http://schemas.openxmlformats.org/presentationml/2006/ole">
            <mc:AlternateContent xmlns:mc="http://schemas.openxmlformats.org/markup-compatibility/2006">
              <mc:Choice xmlns:v="urn:schemas-microsoft-com:vml" Requires="v">
                <p:oleObj spid="_x0000_s71746" name="Equation" r:id="rId10" imgW="1396800" imgH="203040" progId="Equation.DSMT4">
                  <p:embed/>
                </p:oleObj>
              </mc:Choice>
              <mc:Fallback>
                <p:oleObj name="Equation" r:id="rId10" imgW="1396800" imgH="203040" progId="Equation.DSMT4">
                  <p:embed/>
                  <p:pic>
                    <p:nvPicPr>
                      <p:cNvPr id="0" name=""/>
                      <p:cNvPicPr>
                        <a:picLocks noChangeAspect="1" noChangeArrowheads="1"/>
                      </p:cNvPicPr>
                      <p:nvPr/>
                    </p:nvPicPr>
                    <p:blipFill>
                      <a:blip r:embed="rId11"/>
                      <a:srcRect/>
                      <a:stretch>
                        <a:fillRect/>
                      </a:stretch>
                    </p:blipFill>
                    <p:spPr bwMode="auto">
                      <a:xfrm>
                        <a:off x="2021753" y="2942283"/>
                        <a:ext cx="3614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759265787"/>
              </p:ext>
            </p:extLst>
          </p:nvPr>
        </p:nvGraphicFramePr>
        <p:xfrm>
          <a:off x="5831753" y="2942283"/>
          <a:ext cx="1609725" cy="523875"/>
        </p:xfrm>
        <a:graphic>
          <a:graphicData uri="http://schemas.openxmlformats.org/presentationml/2006/ole">
            <mc:AlternateContent xmlns:mc="http://schemas.openxmlformats.org/markup-compatibility/2006">
              <mc:Choice xmlns:v="urn:schemas-microsoft-com:vml" Requires="v">
                <p:oleObj spid="_x0000_s71747" name="Equation" r:id="rId12" imgW="622080" imgH="203040" progId="Equation.DSMT4">
                  <p:embed/>
                </p:oleObj>
              </mc:Choice>
              <mc:Fallback>
                <p:oleObj name="Equation" r:id="rId12" imgW="622080" imgH="203040" progId="Equation.DSMT4">
                  <p:embed/>
                  <p:pic>
                    <p:nvPicPr>
                      <p:cNvPr id="0" name=""/>
                      <p:cNvPicPr>
                        <a:picLocks noChangeAspect="1" noChangeArrowheads="1"/>
                      </p:cNvPicPr>
                      <p:nvPr/>
                    </p:nvPicPr>
                    <p:blipFill>
                      <a:blip r:embed="rId13"/>
                      <a:srcRect/>
                      <a:stretch>
                        <a:fillRect/>
                      </a:stretch>
                    </p:blipFill>
                    <p:spPr bwMode="auto">
                      <a:xfrm>
                        <a:off x="5831753" y="2942283"/>
                        <a:ext cx="160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2071109" y="3475683"/>
            <a:ext cx="5547303" cy="461665"/>
          </a:xfrm>
          <a:prstGeom prst="rect">
            <a:avLst/>
          </a:prstGeom>
          <a:noFill/>
        </p:spPr>
        <p:txBody>
          <a:bodyPr wrap="square" rtlCol="0">
            <a:spAutoFit/>
          </a:bodyPr>
          <a:lstStyle/>
          <a:p>
            <a:pPr algn="just"/>
            <a:r>
              <a:rPr lang="en-US" b="1" smtClean="0">
                <a:latin typeface="Arial" pitchFamily="34" charset="0"/>
                <a:cs typeface="Arial" pitchFamily="34" charset="0"/>
              </a:rPr>
              <a:t>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 </a:t>
            </a:r>
            <a:endParaRPr lang="en-US" sz="2600" b="1">
              <a:latin typeface="Times New Roman" pitchFamily="18" charset="0"/>
              <a:cs typeface="Times New Roman" pitchFamily="18"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552117349"/>
              </p:ext>
            </p:extLst>
          </p:nvPr>
        </p:nvGraphicFramePr>
        <p:xfrm>
          <a:off x="7618412" y="3444577"/>
          <a:ext cx="2398713" cy="523875"/>
        </p:xfrm>
        <a:graphic>
          <a:graphicData uri="http://schemas.openxmlformats.org/presentationml/2006/ole">
            <mc:AlternateContent xmlns:mc="http://schemas.openxmlformats.org/markup-compatibility/2006">
              <mc:Choice xmlns:v="urn:schemas-microsoft-com:vml" Requires="v">
                <p:oleObj spid="_x0000_s71748" name="Equation" r:id="rId14" imgW="927000" imgH="203040" progId="Equation.DSMT4">
                  <p:embed/>
                </p:oleObj>
              </mc:Choice>
              <mc:Fallback>
                <p:oleObj name="Equation" r:id="rId14" imgW="927000" imgH="203040" progId="Equation.DSMT4">
                  <p:embed/>
                  <p:pic>
                    <p:nvPicPr>
                      <p:cNvPr id="0" name=""/>
                      <p:cNvPicPr>
                        <a:picLocks noChangeAspect="1" noChangeArrowheads="1"/>
                      </p:cNvPicPr>
                      <p:nvPr/>
                    </p:nvPicPr>
                    <p:blipFill>
                      <a:blip r:embed="rId15"/>
                      <a:srcRect/>
                      <a:stretch>
                        <a:fillRect/>
                      </a:stretch>
                    </p:blipFill>
                    <p:spPr bwMode="auto">
                      <a:xfrm>
                        <a:off x="7618412" y="3444577"/>
                        <a:ext cx="2398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057769646"/>
              </p:ext>
            </p:extLst>
          </p:nvPr>
        </p:nvGraphicFramePr>
        <p:xfrm>
          <a:off x="7764463" y="3974158"/>
          <a:ext cx="2103437" cy="523875"/>
        </p:xfrm>
        <a:graphic>
          <a:graphicData uri="http://schemas.openxmlformats.org/presentationml/2006/ole">
            <mc:AlternateContent xmlns:mc="http://schemas.openxmlformats.org/markup-compatibility/2006">
              <mc:Choice xmlns:v="urn:schemas-microsoft-com:vml" Requires="v">
                <p:oleObj spid="_x0000_s71749" name="Equation" r:id="rId16" imgW="812520" imgH="203040" progId="Equation.DSMT4">
                  <p:embed/>
                </p:oleObj>
              </mc:Choice>
              <mc:Fallback>
                <p:oleObj name="Equation" r:id="rId16" imgW="812520" imgH="203040" progId="Equation.DSMT4">
                  <p:embed/>
                  <p:pic>
                    <p:nvPicPr>
                      <p:cNvPr id="0" name=""/>
                      <p:cNvPicPr>
                        <a:picLocks noChangeAspect="1" noChangeArrowheads="1"/>
                      </p:cNvPicPr>
                      <p:nvPr/>
                    </p:nvPicPr>
                    <p:blipFill>
                      <a:blip r:embed="rId17"/>
                      <a:srcRect/>
                      <a:stretch>
                        <a:fillRect/>
                      </a:stretch>
                    </p:blipFill>
                    <p:spPr bwMode="auto">
                      <a:xfrm>
                        <a:off x="7764463" y="3974158"/>
                        <a:ext cx="2103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TextBox 41"/>
          <p:cNvSpPr txBox="1"/>
          <p:nvPr/>
        </p:nvSpPr>
        <p:spPr>
          <a:xfrm>
            <a:off x="2098695" y="4580583"/>
            <a:ext cx="2014517" cy="461665"/>
          </a:xfrm>
          <a:prstGeom prst="rect">
            <a:avLst/>
          </a:prstGeom>
          <a:noFill/>
        </p:spPr>
        <p:txBody>
          <a:bodyPr wrap="square" rtlCol="0">
            <a:spAutoFit/>
          </a:bodyPr>
          <a:lstStyle/>
          <a:p>
            <a:pPr algn="just"/>
            <a:r>
              <a:rPr lang="en-US" b="1" smtClean="0">
                <a:latin typeface="Arial" pitchFamily="34" charset="0"/>
                <a:cs typeface="Arial" pitchFamily="34" charset="0"/>
              </a:rPr>
              <a:t>b) Ta có :</a:t>
            </a:r>
            <a:endParaRPr lang="en-US" sz="2600" b="1">
              <a:latin typeface="Times New Roman" pitchFamily="18" charset="0"/>
              <a:cs typeface="Times New Roman" pitchFamily="18"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482434650"/>
              </p:ext>
            </p:extLst>
          </p:nvPr>
        </p:nvGraphicFramePr>
        <p:xfrm>
          <a:off x="3767137" y="4453583"/>
          <a:ext cx="3546475" cy="622300"/>
        </p:xfrm>
        <a:graphic>
          <a:graphicData uri="http://schemas.openxmlformats.org/presentationml/2006/ole">
            <mc:AlternateContent xmlns:mc="http://schemas.openxmlformats.org/markup-compatibility/2006">
              <mc:Choice xmlns:v="urn:schemas-microsoft-com:vml" Requires="v">
                <p:oleObj spid="_x0000_s71750" name="Equation" r:id="rId18" imgW="1371600" imgH="241200" progId="Equation.DSMT4">
                  <p:embed/>
                </p:oleObj>
              </mc:Choice>
              <mc:Fallback>
                <p:oleObj name="Equation" r:id="rId18" imgW="1371600" imgH="241200" progId="Equation.DSMT4">
                  <p:embed/>
                  <p:pic>
                    <p:nvPicPr>
                      <p:cNvPr id="0" name=""/>
                      <p:cNvPicPr>
                        <a:picLocks noChangeAspect="1" noChangeArrowheads="1"/>
                      </p:cNvPicPr>
                      <p:nvPr/>
                    </p:nvPicPr>
                    <p:blipFill>
                      <a:blip r:embed="rId19"/>
                      <a:srcRect/>
                      <a:stretch>
                        <a:fillRect/>
                      </a:stretch>
                    </p:blipFill>
                    <p:spPr bwMode="auto">
                      <a:xfrm>
                        <a:off x="3767137" y="4453583"/>
                        <a:ext cx="35464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280421462"/>
              </p:ext>
            </p:extLst>
          </p:nvPr>
        </p:nvGraphicFramePr>
        <p:xfrm>
          <a:off x="7542212" y="4549477"/>
          <a:ext cx="2495550" cy="523875"/>
        </p:xfrm>
        <a:graphic>
          <a:graphicData uri="http://schemas.openxmlformats.org/presentationml/2006/ole">
            <mc:AlternateContent xmlns:mc="http://schemas.openxmlformats.org/markup-compatibility/2006">
              <mc:Choice xmlns:v="urn:schemas-microsoft-com:vml" Requires="v">
                <p:oleObj spid="_x0000_s71751" name="Equation" r:id="rId20" imgW="965160" imgH="203040" progId="Equation.DSMT4">
                  <p:embed/>
                </p:oleObj>
              </mc:Choice>
              <mc:Fallback>
                <p:oleObj name="Equation" r:id="rId20" imgW="965160" imgH="203040" progId="Equation.DSMT4">
                  <p:embed/>
                  <p:pic>
                    <p:nvPicPr>
                      <p:cNvPr id="0" name=""/>
                      <p:cNvPicPr>
                        <a:picLocks noChangeAspect="1" noChangeArrowheads="1"/>
                      </p:cNvPicPr>
                      <p:nvPr/>
                    </p:nvPicPr>
                    <p:blipFill>
                      <a:blip r:embed="rId21"/>
                      <a:srcRect/>
                      <a:stretch>
                        <a:fillRect/>
                      </a:stretch>
                    </p:blipFill>
                    <p:spPr bwMode="auto">
                      <a:xfrm>
                        <a:off x="7542212" y="4549477"/>
                        <a:ext cx="249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45" name="TextBox 44"/>
              <p:cNvSpPr txBox="1"/>
              <p:nvPr/>
            </p:nvSpPr>
            <p:spPr>
              <a:xfrm>
                <a:off x="2098695" y="5075883"/>
                <a:ext cx="9482117" cy="830997"/>
              </a:xfrm>
              <a:prstGeom prst="rect">
                <a:avLst/>
              </a:prstGeom>
              <a:noFill/>
            </p:spPr>
            <p:txBody>
              <a:bodyPr wrap="square" rtlCol="0">
                <a:spAutoFit/>
              </a:bodyPr>
              <a:lstStyle/>
              <a:p>
                <a:pPr algn="just"/>
                <a:r>
                  <a:rPr lang="en-US" b="1" smtClean="0">
                    <a:latin typeface="Arial" pitchFamily="34" charset="0"/>
                    <a:cs typeface="Arial" pitchFamily="34" charset="0"/>
                  </a:rPr>
                  <a:t>Với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thì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nên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d>
                      <m:dPr>
                        <m:ctrlPr>
                          <a:rPr lang="en-US" b="1" i="1" smtClean="0">
                            <a:latin typeface="Cambria Math"/>
                            <a:cs typeface="Arial" pitchFamily="34" charset="0"/>
                          </a:rPr>
                        </m:ctrlPr>
                      </m:dPr>
                      <m:e>
                        <m:r>
                          <a:rPr lang="en-US" b="1" i="1" smtClean="0">
                            <a:latin typeface="Cambria Math"/>
                            <a:cs typeface="Arial" pitchFamily="34" charset="0"/>
                          </a:rPr>
                          <m:t>𝟎</m:t>
                        </m:r>
                      </m:e>
                    </m:d>
                    <m:r>
                      <a:rPr lang="en-US" b="1" i="1" smtClean="0">
                        <a:latin typeface="Cambria Math"/>
                        <a:cs typeface="Arial" pitchFamily="34" charset="0"/>
                      </a:rPr>
                      <m:t>=</m:t>
                    </m:r>
                    <m:r>
                      <a:rPr lang="en-US" b="1" i="1" smtClean="0">
                        <a:latin typeface="Cambria Math"/>
                        <a:cs typeface="Arial" pitchFamily="34" charset="0"/>
                      </a:rPr>
                      <m:t>𝟒</m:t>
                    </m:r>
                  </m:oMath>
                </a14:m>
                <a:r>
                  <a:rPr lang="en-US" b="1" smtClean="0">
                    <a:latin typeface="Arial" pitchFamily="34" charset="0"/>
                    <a:cs typeface="Arial" pitchFamily="34" charset="0"/>
                  </a:rPr>
                  <a:t>, do đó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𝟒</m:t>
                    </m:r>
                    <m:r>
                      <a:rPr lang="en-US" b="1" i="1" smtClean="0">
                        <a:latin typeface="Cambria Math"/>
                        <a:cs typeface="Arial" pitchFamily="34" charset="0"/>
                      </a:rPr>
                      <m:t>𝒙</m:t>
                    </m:r>
                  </m:oMath>
                </a14:m>
                <a:endParaRPr lang="en-US" sz="2600" b="1">
                  <a:latin typeface="Times New Roman" pitchFamily="18" charset="0"/>
                  <a:cs typeface="Times New Roman" pitchFamily="18"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098695" y="5075883"/>
                <a:ext cx="9482117" cy="830997"/>
              </a:xfrm>
              <a:prstGeom prst="rect">
                <a:avLst/>
              </a:prstGeom>
              <a:blipFill rotWithShape="1">
                <a:blip r:embed="rId22"/>
                <a:stretch>
                  <a:fillRect l="-964" t="-5147" r="-964"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071109" y="5912815"/>
                <a:ext cx="9482117" cy="861774"/>
              </a:xfrm>
              <a:prstGeom prst="rect">
                <a:avLst/>
              </a:prstGeom>
              <a:noFill/>
            </p:spPr>
            <p:txBody>
              <a:bodyPr wrap="square" rtlCol="0">
                <a:spAutoFit/>
              </a:bodyPr>
              <a:lstStyle/>
              <a:p>
                <a:pPr algn="just"/>
                <a:r>
                  <a:rPr lang="en-US" b="1" smtClean="0">
                    <a:latin typeface="Arial" pitchFamily="34" charset="0"/>
                    <a:cs typeface="Arial" pitchFamily="34" charset="0"/>
                  </a:rPr>
                  <a:t>Với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𝟒</m:t>
                    </m:r>
                  </m:oMath>
                </a14:m>
                <a:r>
                  <a:rPr lang="en-US" b="1" smtClean="0">
                    <a:latin typeface="Arial" pitchFamily="34" charset="0"/>
                    <a:cs typeface="Arial" pitchFamily="34" charset="0"/>
                  </a:rPr>
                  <a:t> thì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nên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d>
                      <m:dPr>
                        <m:ctrlPr>
                          <a:rPr lang="en-US" b="1" i="1" smtClean="0">
                            <a:latin typeface="Cambria Math"/>
                            <a:cs typeface="Arial" pitchFamily="34" charset="0"/>
                          </a:rPr>
                        </m:ctrlPr>
                      </m:dPr>
                      <m:e>
                        <m:r>
                          <a:rPr lang="en-US" b="1" i="1" smtClean="0">
                            <a:latin typeface="Cambria Math"/>
                            <a:cs typeface="Arial" pitchFamily="34" charset="0"/>
                          </a:rPr>
                          <m:t>𝟒</m:t>
                        </m:r>
                      </m:e>
                    </m:d>
                    <m:r>
                      <a:rPr lang="en-US" b="1" i="1" smtClean="0">
                        <a:latin typeface="Cambria Math"/>
                        <a:cs typeface="Arial" pitchFamily="34" charset="0"/>
                      </a:rPr>
                      <m:t>=−</m:t>
                    </m:r>
                    <m:r>
                      <a:rPr lang="en-US" b="1" i="1" smtClean="0">
                        <a:latin typeface="Cambria Math"/>
                        <a:cs typeface="Arial" pitchFamily="34" charset="0"/>
                      </a:rPr>
                      <m:t>𝟒</m:t>
                    </m:r>
                  </m:oMath>
                </a14:m>
                <a:r>
                  <a:rPr lang="en-US" b="1" smtClean="0">
                    <a:latin typeface="Arial" pitchFamily="34" charset="0"/>
                    <a:cs typeface="Arial" pitchFamily="34" charset="0"/>
                  </a:rPr>
                  <a:t>, do đó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𝟒</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𝟒</m:t>
                    </m:r>
                    <m:r>
                      <a:rPr lang="en-US" b="1" i="1" smtClean="0">
                        <a:latin typeface="Cambria Math"/>
                        <a:cs typeface="Arial" pitchFamily="34" charset="0"/>
                      </a:rPr>
                      <m:t>)</m:t>
                    </m:r>
                  </m:oMath>
                </a14:m>
                <a:r>
                  <a:rPr lang="en-US" sz="2600" b="1" smtClean="0">
                    <a:latin typeface="Times New Roman" pitchFamily="18" charset="0"/>
                    <a:cs typeface="Times New Roman" pitchFamily="18" charset="0"/>
                  </a:rPr>
                  <a:t>  hay </a:t>
                </a:r>
                <a14:m>
                  <m:oMath xmlns:m="http://schemas.openxmlformats.org/officeDocument/2006/math">
                    <m:r>
                      <a:rPr lang="en-US" sz="2600" b="1" i="1" smtClean="0">
                        <a:solidFill>
                          <a:schemeClr val="accent2">
                            <a:lumMod val="75000"/>
                          </a:schemeClr>
                        </a:solidFill>
                        <a:latin typeface="Cambria Math"/>
                        <a:cs typeface="Times New Roman" pitchFamily="18" charset="0"/>
                      </a:rPr>
                      <m:t>𝒚</m:t>
                    </m:r>
                    <m:r>
                      <a:rPr lang="en-US" sz="2600" b="1" i="1" smtClean="0">
                        <a:solidFill>
                          <a:schemeClr val="accent2">
                            <a:lumMod val="75000"/>
                          </a:schemeClr>
                        </a:solidFill>
                        <a:latin typeface="Cambria Math"/>
                        <a:cs typeface="Times New Roman" pitchFamily="18" charset="0"/>
                      </a:rPr>
                      <m:t>=−</m:t>
                    </m:r>
                    <m:r>
                      <a:rPr lang="en-US" sz="2600" b="1" i="1" smtClean="0">
                        <a:solidFill>
                          <a:schemeClr val="accent2">
                            <a:lumMod val="75000"/>
                          </a:schemeClr>
                        </a:solidFill>
                        <a:latin typeface="Cambria Math"/>
                        <a:cs typeface="Times New Roman" pitchFamily="18" charset="0"/>
                      </a:rPr>
                      <m:t>𝟒</m:t>
                    </m:r>
                    <m:r>
                      <a:rPr lang="en-US" sz="2600" b="1" i="1" smtClean="0">
                        <a:solidFill>
                          <a:schemeClr val="accent2">
                            <a:lumMod val="75000"/>
                          </a:schemeClr>
                        </a:solidFill>
                        <a:latin typeface="Cambria Math"/>
                        <a:cs typeface="Times New Roman" pitchFamily="18" charset="0"/>
                      </a:rPr>
                      <m:t>𝒙</m:t>
                    </m:r>
                    <m:r>
                      <a:rPr lang="en-US" sz="2600" b="1" i="1" smtClean="0">
                        <a:solidFill>
                          <a:schemeClr val="accent2">
                            <a:lumMod val="75000"/>
                          </a:schemeClr>
                        </a:solidFill>
                        <a:latin typeface="Cambria Math"/>
                        <a:cs typeface="Times New Roman" pitchFamily="18" charset="0"/>
                      </a:rPr>
                      <m:t>+</m:t>
                    </m:r>
                    <m:r>
                      <a:rPr lang="en-US" sz="2600" b="1" i="1" smtClean="0">
                        <a:solidFill>
                          <a:schemeClr val="accent2">
                            <a:lumMod val="75000"/>
                          </a:schemeClr>
                        </a:solidFill>
                        <a:latin typeface="Cambria Math"/>
                        <a:cs typeface="Times New Roman" pitchFamily="18" charset="0"/>
                      </a:rPr>
                      <m:t>𝟏𝟔</m:t>
                    </m:r>
                  </m:oMath>
                </a14:m>
                <a:endParaRPr lang="en-US" sz="2600" b="1">
                  <a:solidFill>
                    <a:schemeClr val="accent2">
                      <a:lumMod val="75000"/>
                    </a:schemeClr>
                  </a:solidFill>
                  <a:latin typeface="Times New Roman" pitchFamily="18" charset="0"/>
                  <a:cs typeface="Times New Roman"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071109" y="5912815"/>
                <a:ext cx="9482117" cy="861774"/>
              </a:xfrm>
              <a:prstGeom prst="rect">
                <a:avLst/>
              </a:prstGeom>
              <a:blipFill rotWithShape="1">
                <a:blip r:embed="rId23"/>
                <a:stretch>
                  <a:fillRect l="-1029" t="-4965" r="-965" b="-17021"/>
                </a:stretch>
              </a:blipFill>
            </p:spPr>
            <p:txBody>
              <a:bodyPr/>
              <a:lstStyle/>
              <a:p>
                <a:r>
                  <a:rPr lang="en-US">
                    <a:noFill/>
                  </a:rPr>
                  <a:t> </a:t>
                </a:r>
              </a:p>
            </p:txBody>
          </p:sp>
        </mc:Fallback>
      </mc:AlternateContent>
    </p:spTree>
    <p:extLst>
      <p:ext uri="{BB962C8B-B14F-4D97-AF65-F5344CB8AC3E}">
        <p14:creationId xmlns:p14="http://schemas.microsoft.com/office/powerpoint/2010/main" val="32902934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42" grpId="0"/>
      <p:bldP spid="45"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2" y="367156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717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MỘT SỐ BÀI TOÁN DẪN ĐẾN KHÁI NIỆM ĐẠO HÀM.</a:t>
            </a:r>
            <a:endParaRPr lang="vi-VN" sz="1900" b="1">
              <a:solidFill>
                <a:schemeClr val="bg1"/>
              </a:solidFill>
              <a:latin typeface="Arial" pitchFamily="34" charset="0"/>
              <a:cs typeface="Arial" pitchFamily="34" charset="0"/>
            </a:endParaRPr>
          </a:p>
        </p:txBody>
      </p:sp>
      <p:sp>
        <p:nvSpPr>
          <p:cNvPr id="11" name="TextBox 10"/>
          <p:cNvSpPr txBox="1"/>
          <p:nvPr/>
        </p:nvSpPr>
        <p:spPr>
          <a:xfrm>
            <a:off x="447214" y="605135"/>
            <a:ext cx="9761998" cy="461665"/>
          </a:xfrm>
          <a:prstGeom prst="rect">
            <a:avLst/>
          </a:prstGeom>
          <a:noFill/>
        </p:spPr>
        <p:txBody>
          <a:bodyPr wrap="square" rtlCol="0">
            <a:spAutoFit/>
          </a:bodyPr>
          <a:lstStyle/>
          <a:p>
            <a:pPr algn="just"/>
            <a:r>
              <a:rPr lang="en-US" b="1">
                <a:solidFill>
                  <a:srgbClr val="C00000"/>
                </a:solidFill>
                <a:latin typeface="Arial" pitchFamily="34" charset="0"/>
                <a:cs typeface="Arial" pitchFamily="34" charset="0"/>
              </a:rPr>
              <a:t>a) </a:t>
            </a:r>
            <a:r>
              <a:rPr lang="en-US" b="1" smtClean="0">
                <a:solidFill>
                  <a:srgbClr val="C00000"/>
                </a:solidFill>
                <a:latin typeface="Arial" pitchFamily="34" charset="0"/>
                <a:cs typeface="Arial" pitchFamily="34" charset="0"/>
              </a:rPr>
              <a:t>  Vận tốc tức thời của một vật chuyển động thẳng.</a:t>
            </a:r>
            <a:endParaRPr lang="vi-VN" b="1">
              <a:solidFill>
                <a:srgbClr val="C00000"/>
              </a:solidFill>
              <a:latin typeface="Arial" pitchFamily="34" charset="0"/>
              <a:cs typeface="Arial" pitchFamily="34" charset="0"/>
            </a:endParaRPr>
          </a:p>
        </p:txBody>
      </p:sp>
      <p:pic>
        <p:nvPicPr>
          <p:cNvPr id="51203"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00801" y="3657600"/>
            <a:ext cx="3551771" cy="206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47216" y="4042901"/>
            <a:ext cx="7323596" cy="830997"/>
          </a:xfrm>
          <a:prstGeom prst="rect">
            <a:avLst/>
          </a:prstGeom>
          <a:noFill/>
        </p:spPr>
        <p:txBody>
          <a:bodyPr wrap="square" rtlCol="0">
            <a:spAutoFit/>
          </a:bodyPr>
          <a:lstStyle/>
          <a:p>
            <a:pPr algn="just"/>
            <a:r>
              <a:rPr lang="en-US" b="1" smtClean="0">
                <a:latin typeface="Arial" pitchFamily="34" charset="0"/>
                <a:cs typeface="Arial" pitchFamily="34" charset="0"/>
              </a:rPr>
              <a:t>a)  Vận tốc trung bình của vật trong khoảng thời gian từ t</a:t>
            </a:r>
            <a:r>
              <a:rPr lang="en-US" b="1" baseline="-25000" smtClean="0">
                <a:latin typeface="Arial" pitchFamily="34" charset="0"/>
                <a:cs typeface="Arial" pitchFamily="34" charset="0"/>
              </a:rPr>
              <a:t>0</a:t>
            </a:r>
            <a:r>
              <a:rPr lang="en-US" b="1" smtClean="0">
                <a:latin typeface="Arial" pitchFamily="34" charset="0"/>
                <a:cs typeface="Arial" pitchFamily="34" charset="0"/>
              </a:rPr>
              <a:t> đến t là :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16501733"/>
              </p:ext>
            </p:extLst>
          </p:nvPr>
        </p:nvGraphicFramePr>
        <p:xfrm>
          <a:off x="3503612" y="4648200"/>
          <a:ext cx="2330450" cy="1104900"/>
        </p:xfrm>
        <a:graphic>
          <a:graphicData uri="http://schemas.openxmlformats.org/presentationml/2006/ole">
            <mc:AlternateContent xmlns:mc="http://schemas.openxmlformats.org/markup-compatibility/2006">
              <mc:Choice xmlns:v="urn:schemas-microsoft-com:vml" Requires="v">
                <p:oleObj spid="_x0000_s51307" name="Equation" r:id="rId7" imgW="990360" imgH="469800" progId="Equation.DSMT4">
                  <p:embed/>
                </p:oleObj>
              </mc:Choice>
              <mc:Fallback>
                <p:oleObj name="Equation" r:id="rId7" imgW="990360" imgH="469800" progId="Equation.DSMT4">
                  <p:embed/>
                  <p:pic>
                    <p:nvPicPr>
                      <p:cNvPr id="0" name="Object 29"/>
                      <p:cNvPicPr>
                        <a:picLocks noChangeAspect="1" noChangeArrowheads="1"/>
                      </p:cNvPicPr>
                      <p:nvPr/>
                    </p:nvPicPr>
                    <p:blipFill>
                      <a:blip r:embed="rId8"/>
                      <a:srcRect/>
                      <a:stretch>
                        <a:fillRect/>
                      </a:stretch>
                    </p:blipFill>
                    <p:spPr bwMode="auto">
                      <a:xfrm>
                        <a:off x="3503612" y="4648200"/>
                        <a:ext cx="23304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419352" y="5867400"/>
                <a:ext cx="11410808" cy="830997"/>
              </a:xfrm>
              <a:prstGeom prst="rect">
                <a:avLst/>
              </a:prstGeom>
              <a:noFill/>
            </p:spPr>
            <p:txBody>
              <a:bodyPr wrap="square" rtlCol="0">
                <a:spAutoFit/>
              </a:bodyPr>
              <a:lstStyle/>
              <a:p>
                <a:pPr algn="just"/>
                <a:r>
                  <a:rPr lang="en-US" b="1" smtClean="0">
                    <a:latin typeface="Arial" pitchFamily="34" charset="0"/>
                    <a:cs typeface="Arial" pitchFamily="34" charset="0"/>
                  </a:rPr>
                  <a:t>b)  Khi t gần t</a:t>
                </a:r>
                <a:r>
                  <a:rPr lang="en-US" b="1" baseline="-25000" smtClean="0">
                    <a:latin typeface="Arial" pitchFamily="34" charset="0"/>
                    <a:cs typeface="Arial" pitchFamily="34" charset="0"/>
                  </a:rPr>
                  <a:t>0</a:t>
                </a:r>
                <a:r>
                  <a:rPr lang="en-US" b="1" smtClean="0">
                    <a:latin typeface="Arial" pitchFamily="34" charset="0"/>
                    <a:cs typeface="Arial" pitchFamily="34" charset="0"/>
                  </a:rPr>
                  <a:t> , tức là </a:t>
                </a:r>
                <a14:m>
                  <m:oMath xmlns:m="http://schemas.openxmlformats.org/officeDocument/2006/math">
                    <m:d>
                      <m:dPr>
                        <m:begChr m:val="|"/>
                        <m:endChr m:val="|"/>
                        <m:ctrlPr>
                          <a:rPr lang="en-US" b="1" i="1" smtClean="0">
                            <a:latin typeface="Cambria Math"/>
                            <a:cs typeface="Arial" pitchFamily="34" charset="0"/>
                          </a:rPr>
                        </m:ctrlPr>
                      </m:dPr>
                      <m:e>
                        <m:r>
                          <a:rPr lang="en-US" b="1" i="1" smtClean="0">
                            <a:latin typeface="Cambria Math"/>
                            <a:cs typeface="Arial" pitchFamily="34" charset="0"/>
                          </a:rPr>
                          <m:t>𝒕</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𝒕</m:t>
                            </m:r>
                          </m:e>
                          <m:sub>
                            <m:r>
                              <a:rPr lang="en-US" b="1" i="1" smtClean="0">
                                <a:latin typeface="Cambria Math"/>
                                <a:cs typeface="Arial" pitchFamily="34" charset="0"/>
                              </a:rPr>
                              <m:t>𝟎</m:t>
                            </m:r>
                          </m:sub>
                        </m:sSub>
                      </m:e>
                    </m:d>
                  </m:oMath>
                </a14:m>
                <a:r>
                  <a:rPr lang="en-US" b="1" smtClean="0">
                    <a:latin typeface="Arial" pitchFamily="34" charset="0"/>
                    <a:cs typeface="Arial" pitchFamily="34" charset="0"/>
                  </a:rPr>
                  <a:t> </a:t>
                </a:r>
                <a:r>
                  <a:rPr lang="vi-VN" b="1">
                    <a:latin typeface="Arial" pitchFamily="34" charset="0"/>
                    <a:cs typeface="Arial" pitchFamily="34" charset="0"/>
                  </a:rPr>
                  <a:t>càng nhỏ thì vận tốc trung bình càng thể hiện được chính xác hơn mức độ nhanh chậm của chuyển động tại thời điểm t</a:t>
                </a:r>
                <a:r>
                  <a:rPr lang="vi-VN" b="1" baseline="-25000">
                    <a:latin typeface="Arial" pitchFamily="34" charset="0"/>
                    <a:cs typeface="Arial" pitchFamily="34" charset="0"/>
                  </a:rPr>
                  <a:t>0</a:t>
                </a:r>
                <a:r>
                  <a:rPr lang="vi-VN"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9352" y="5867400"/>
                <a:ext cx="11410808" cy="830997"/>
              </a:xfrm>
              <a:prstGeom prst="rect">
                <a:avLst/>
              </a:prstGeom>
              <a:blipFill rotWithShape="1">
                <a:blip r:embed="rId9"/>
                <a:stretch>
                  <a:fillRect l="-855" t="-5147" r="-801" b="-16176"/>
                </a:stretch>
              </a:blipFill>
            </p:spPr>
            <p:txBody>
              <a:bodyPr/>
              <a:lstStyle/>
              <a:p>
                <a:r>
                  <a:rPr lang="en-US">
                    <a:noFill/>
                  </a:rPr>
                  <a:t> </a:t>
                </a:r>
              </a:p>
            </p:txBody>
          </p:sp>
        </mc:Fallback>
      </mc:AlternateContent>
      <p:grpSp>
        <p:nvGrpSpPr>
          <p:cNvPr id="3" name="Group 2"/>
          <p:cNvGrpSpPr/>
          <p:nvPr/>
        </p:nvGrpSpPr>
        <p:grpSpPr>
          <a:xfrm>
            <a:off x="447216" y="1095702"/>
            <a:ext cx="11400298" cy="2455067"/>
            <a:chOff x="447216" y="1095702"/>
            <a:chExt cx="11400298" cy="2455067"/>
          </a:xfrm>
        </p:grpSpPr>
        <p:sp>
          <p:nvSpPr>
            <p:cNvPr id="17" name="Rounded Rectangle 16"/>
            <p:cNvSpPr/>
            <p:nvPr/>
          </p:nvSpPr>
          <p:spPr>
            <a:xfrm>
              <a:off x="447216" y="1095702"/>
              <a:ext cx="11400298" cy="2455067"/>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08012" y="1178004"/>
              <a:ext cx="10896601" cy="1446550"/>
            </a:xfrm>
            <a:prstGeom prst="rect">
              <a:avLst/>
            </a:prstGeom>
            <a:noFill/>
          </p:spPr>
          <p:txBody>
            <a:bodyPr wrap="square" rtlCol="0">
              <a:spAutoFit/>
            </a:bodyPr>
            <a:lstStyle/>
            <a:p>
              <a:pPr algn="just"/>
              <a:r>
                <a:rPr lang="en-US" sz="2200" b="1" smtClean="0">
                  <a:latin typeface="Arial" pitchFamily="34" charset="0"/>
                  <a:cs typeface="Arial" pitchFamily="34" charset="0"/>
                </a:rPr>
                <a:t>	     </a:t>
              </a:r>
              <a:r>
                <a:rPr lang="vi-VN" sz="2200" b="1" smtClean="0">
                  <a:latin typeface="Arial" pitchFamily="34" charset="0"/>
                  <a:cs typeface="Arial" pitchFamily="34" charset="0"/>
                </a:rPr>
                <a:t>Một </a:t>
              </a:r>
              <a:r>
                <a:rPr lang="vi-VN" sz="2200" b="1">
                  <a:latin typeface="Arial" pitchFamily="34" charset="0"/>
                  <a:cs typeface="Arial" pitchFamily="34" charset="0"/>
                </a:rPr>
                <a:t>vật di chuyển trên một đường thẳng (H.9.2). Quãng đường s của chuyển động là một hàm số của thời gian t, s = s(t) (được gọi là phương trình của chuyển động</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a) Tính vận tốc trung của vật trong khoảng thời gian từ t</a:t>
              </a:r>
              <a:r>
                <a:rPr lang="en-US" sz="2200" b="1" baseline="-25000" smtClean="0">
                  <a:latin typeface="Arial" pitchFamily="34" charset="0"/>
                  <a:cs typeface="Arial" pitchFamily="34" charset="0"/>
                </a:rPr>
                <a:t>0</a:t>
              </a:r>
              <a:r>
                <a:rPr lang="en-US" sz="2200" b="1" smtClean="0">
                  <a:latin typeface="Arial" pitchFamily="34" charset="0"/>
                  <a:cs typeface="Arial" pitchFamily="34" charset="0"/>
                </a:rPr>
                <a:t> đến t.</a:t>
              </a:r>
              <a:endParaRPr lang="vi-VN" sz="22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3900" t="8129" r="23873" b="34426"/>
            <a:stretch/>
          </p:blipFill>
          <p:spPr bwMode="auto">
            <a:xfrm>
              <a:off x="455612" y="1151001"/>
              <a:ext cx="1537363" cy="38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608012" y="2667000"/>
              <a:ext cx="10896601" cy="492443"/>
            </a:xfrm>
            <a:prstGeom prst="rect">
              <a:avLst/>
            </a:prstGeom>
            <a:noFill/>
          </p:spPr>
          <p:txBody>
            <a:bodyPr wrap="square" rtlCol="0">
              <a:spAutoFit/>
            </a:bodyPr>
            <a:lstStyle/>
            <a:p>
              <a:pPr algn="just"/>
              <a:r>
                <a:rPr lang="en-US" sz="2600" b="1" smtClean="0">
                  <a:latin typeface="Arial" pitchFamily="34" charset="0"/>
                  <a:cs typeface="Arial" pitchFamily="34" charset="0"/>
                </a:rPr>
                <a:t>b)  Giới hạn                          cho ta biết điều gì ?</a:t>
              </a:r>
              <a:endParaRPr lang="en-US" sz="2200" b="1" smtClean="0">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620100074"/>
                </p:ext>
              </p:extLst>
            </p:nvPr>
          </p:nvGraphicFramePr>
          <p:xfrm>
            <a:off x="2711382" y="2515859"/>
            <a:ext cx="2049318" cy="913141"/>
          </p:xfrm>
          <a:graphic>
            <a:graphicData uri="http://schemas.openxmlformats.org/presentationml/2006/ole">
              <mc:AlternateContent xmlns:mc="http://schemas.openxmlformats.org/markup-compatibility/2006">
                <mc:Choice xmlns:v="urn:schemas-microsoft-com:vml" Requires="v">
                  <p:oleObj spid="_x0000_s51308" name="Equation" r:id="rId11" imgW="1054080" imgH="469800" progId="Equation.DSMT4">
                    <p:embed/>
                  </p:oleObj>
                </mc:Choice>
                <mc:Fallback>
                  <p:oleObj name="Equation" r:id="rId11" imgW="1054080" imgH="469800" progId="Equation.DSMT4">
                    <p:embed/>
                    <p:pic>
                      <p:nvPicPr>
                        <p:cNvPr id="0" name=""/>
                        <p:cNvPicPr>
                          <a:picLocks noChangeAspect="1" noChangeArrowheads="1"/>
                        </p:cNvPicPr>
                        <p:nvPr/>
                      </p:nvPicPr>
                      <p:blipFill>
                        <a:blip r:embed="rId12"/>
                        <a:srcRect/>
                        <a:stretch>
                          <a:fillRect/>
                        </a:stretch>
                      </p:blipFill>
                      <p:spPr bwMode="auto">
                        <a:xfrm>
                          <a:off x="2711382" y="2515859"/>
                          <a:ext cx="2049318" cy="91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1203"/>
                                        </p:tgtEl>
                                        <p:attrNameLst>
                                          <p:attrName>style.visibility</p:attrName>
                                        </p:attrNameLst>
                                      </p:cBhvr>
                                      <p:to>
                                        <p:strVal val="visible"/>
                                      </p:to>
                                    </p:set>
                                    <p:animEffect transition="in" filter="wipe(left)">
                                      <p:cBhvr>
                                        <p:cTn id="16" dur="500"/>
                                        <p:tgtEl>
                                          <p:spTgt spid="5120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85411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267704"/>
                <a:ext cx="9372601" cy="1732568"/>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Một vật được phóng theo phương thẳng đứng lên trên từ mặt đất với vận tốc ban đầu là 19,6 m/s thì độ cao h của nó (tính bằng mét) sau t giây được cho bởi </a:t>
                </a:r>
                <a:r>
                  <a:rPr lang="vi-VN" sz="2600" b="1">
                    <a:latin typeface="Arial" pitchFamily="34" charset="0"/>
                    <a:cs typeface="Arial" pitchFamily="34" charset="0"/>
                  </a:rPr>
                  <a:t>công </a:t>
                </a:r>
                <a:r>
                  <a:rPr lang="vi-VN" sz="2600" b="1" smtClean="0">
                    <a:latin typeface="Arial" pitchFamily="34" charset="0"/>
                    <a:cs typeface="Arial" pitchFamily="34" charset="0"/>
                  </a:rPr>
                  <a:t>th</a:t>
                </a:r>
                <a:r>
                  <a:rPr lang="en-US" sz="2600" b="1" smtClean="0">
                    <a:latin typeface="Arial" pitchFamily="34" charset="0"/>
                    <a:cs typeface="Arial" pitchFamily="34" charset="0"/>
                  </a:rPr>
                  <a:t>ức </a:t>
                </a:r>
                <a14:m>
                  <m:oMath xmlns:m="http://schemas.openxmlformats.org/officeDocument/2006/math">
                    <m:r>
                      <a:rPr lang="en-US" sz="2600" b="1" i="1" smtClean="0">
                        <a:latin typeface="Cambria Math"/>
                        <a:cs typeface="Arial" pitchFamily="34" charset="0"/>
                      </a:rPr>
                      <m:t>𝒉</m:t>
                    </m:r>
                    <m:r>
                      <a:rPr lang="en-US" sz="2600" b="1" i="1" smtClean="0">
                        <a:latin typeface="Cambria Math"/>
                        <a:cs typeface="Arial" pitchFamily="34" charset="0"/>
                      </a:rPr>
                      <m:t>=</m:t>
                    </m:r>
                    <m:r>
                      <a:rPr lang="en-US" sz="2600" b="1" i="1" smtClean="0">
                        <a:latin typeface="Cambria Math"/>
                        <a:cs typeface="Arial" pitchFamily="34" charset="0"/>
                      </a:rPr>
                      <m:t>𝟏𝟗</m:t>
                    </m:r>
                    <m:r>
                      <a:rPr lang="en-US" sz="2600" b="1" i="1" smtClean="0">
                        <a:latin typeface="Cambria Math"/>
                        <a:cs typeface="Arial" pitchFamily="34" charset="0"/>
                      </a:rPr>
                      <m:t>,</m:t>
                    </m:r>
                    <m:r>
                      <a:rPr lang="en-US" sz="2600" b="1" i="1" smtClean="0">
                        <a:latin typeface="Cambria Math"/>
                        <a:cs typeface="Arial" pitchFamily="34" charset="0"/>
                      </a:rPr>
                      <m:t>𝟔</m:t>
                    </m:r>
                    <m:r>
                      <a:rPr lang="en-US" sz="2600" b="1" i="1" smtClean="0">
                        <a:latin typeface="Cambria Math"/>
                        <a:cs typeface="Arial" pitchFamily="34" charset="0"/>
                      </a:rPr>
                      <m:t>𝒕</m:t>
                    </m:r>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m:t>
                    </m:r>
                    <m:r>
                      <a:rPr lang="en-US" sz="2600" b="1" i="1" smtClean="0">
                        <a:latin typeface="Cambria Math"/>
                        <a:cs typeface="Arial" pitchFamily="34" charset="0"/>
                      </a:rPr>
                      <m:t>𝟗</m:t>
                    </m:r>
                    <m:sSup>
                      <m:sSupPr>
                        <m:ctrlPr>
                          <a:rPr lang="en-US" sz="2600" b="1" i="1" smtClean="0">
                            <a:latin typeface="Cambria Math"/>
                            <a:cs typeface="Arial" pitchFamily="34" charset="0"/>
                          </a:rPr>
                        </m:ctrlPr>
                      </m:sSupPr>
                      <m:e>
                        <m:r>
                          <a:rPr lang="en-US" sz="2600" b="1" i="1" smtClean="0">
                            <a:latin typeface="Cambria Math"/>
                            <a:cs typeface="Arial" pitchFamily="34" charset="0"/>
                          </a:rPr>
                          <m:t>𝒕</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 Tìm vận tốc của vật khi nó chạm đất.</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267704"/>
                <a:ext cx="9372601" cy="1732568"/>
              </a:xfrm>
              <a:prstGeom prst="rect">
                <a:avLst/>
              </a:prstGeom>
              <a:blipFill rotWithShape="1">
                <a:blip r:embed="rId4"/>
                <a:stretch>
                  <a:fillRect l="-846" t="-2465" r="-846" b="-6690"/>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628" y="22071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426231" y="2861618"/>
            <a:ext cx="1409124"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sz="2600" b="1">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57019595"/>
              </p:ext>
            </p:extLst>
          </p:nvPr>
        </p:nvGraphicFramePr>
        <p:xfrm>
          <a:off x="2665412" y="2556453"/>
          <a:ext cx="3495386" cy="1101147"/>
        </p:xfrm>
        <a:graphic>
          <a:graphicData uri="http://schemas.openxmlformats.org/presentationml/2006/ole">
            <mc:AlternateContent xmlns:mc="http://schemas.openxmlformats.org/markup-compatibility/2006">
              <mc:Choice xmlns:v="urn:schemas-microsoft-com:vml" Requires="v">
                <p:oleObj spid="_x0000_s72738" name="Equation" r:id="rId7" imgW="1485720" imgH="469800" progId="Equation.DSMT4">
                  <p:embed/>
                </p:oleObj>
              </mc:Choice>
              <mc:Fallback>
                <p:oleObj name="Equation" r:id="rId7" imgW="1485720" imgH="469800" progId="Equation.DSMT4">
                  <p:embed/>
                  <p:pic>
                    <p:nvPicPr>
                      <p:cNvPr id="0" name=""/>
                      <p:cNvPicPr>
                        <a:picLocks noChangeAspect="1" noChangeArrowheads="1"/>
                      </p:cNvPicPr>
                      <p:nvPr/>
                    </p:nvPicPr>
                    <p:blipFill>
                      <a:blip r:embed="rId8"/>
                      <a:srcRect/>
                      <a:stretch>
                        <a:fillRect/>
                      </a:stretch>
                    </p:blipFill>
                    <p:spPr bwMode="auto">
                      <a:xfrm>
                        <a:off x="2665412" y="2556453"/>
                        <a:ext cx="3495386" cy="110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663000"/>
              </p:ext>
            </p:extLst>
          </p:nvPr>
        </p:nvGraphicFramePr>
        <p:xfrm>
          <a:off x="6319837" y="2507099"/>
          <a:ext cx="5108575" cy="1130300"/>
        </p:xfrm>
        <a:graphic>
          <a:graphicData uri="http://schemas.openxmlformats.org/presentationml/2006/ole">
            <mc:AlternateContent xmlns:mc="http://schemas.openxmlformats.org/markup-compatibility/2006">
              <mc:Choice xmlns:v="urn:schemas-microsoft-com:vml" Requires="v">
                <p:oleObj spid="_x0000_s72739" name="Equation" r:id="rId9" imgW="2171520" imgH="482400" progId="Equation.DSMT4">
                  <p:embed/>
                </p:oleObj>
              </mc:Choice>
              <mc:Fallback>
                <p:oleObj name="Equation" r:id="rId9" imgW="2171520" imgH="482400" progId="Equation.DSMT4">
                  <p:embed/>
                  <p:pic>
                    <p:nvPicPr>
                      <p:cNvPr id="0" name=""/>
                      <p:cNvPicPr>
                        <a:picLocks noChangeAspect="1" noChangeArrowheads="1"/>
                      </p:cNvPicPr>
                      <p:nvPr/>
                    </p:nvPicPr>
                    <p:blipFill>
                      <a:blip r:embed="rId10"/>
                      <a:srcRect/>
                      <a:stretch>
                        <a:fillRect/>
                      </a:stretch>
                    </p:blipFill>
                    <p:spPr bwMode="auto">
                      <a:xfrm>
                        <a:off x="6319837" y="2507099"/>
                        <a:ext cx="51085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898643063"/>
              </p:ext>
            </p:extLst>
          </p:nvPr>
        </p:nvGraphicFramePr>
        <p:xfrm>
          <a:off x="1760538" y="3657600"/>
          <a:ext cx="4630737" cy="1130300"/>
        </p:xfrm>
        <a:graphic>
          <a:graphicData uri="http://schemas.openxmlformats.org/presentationml/2006/ole">
            <mc:AlternateContent xmlns:mc="http://schemas.openxmlformats.org/markup-compatibility/2006">
              <mc:Choice xmlns:v="urn:schemas-microsoft-com:vml" Requires="v">
                <p:oleObj spid="_x0000_s72740" name="Equation" r:id="rId11" imgW="1968480" imgH="482400" progId="Equation.DSMT4">
                  <p:embed/>
                </p:oleObj>
              </mc:Choice>
              <mc:Fallback>
                <p:oleObj name="Equation" r:id="rId11" imgW="1968480" imgH="482400" progId="Equation.DSMT4">
                  <p:embed/>
                  <p:pic>
                    <p:nvPicPr>
                      <p:cNvPr id="0" name=""/>
                      <p:cNvPicPr>
                        <a:picLocks noChangeAspect="1" noChangeArrowheads="1"/>
                      </p:cNvPicPr>
                      <p:nvPr/>
                    </p:nvPicPr>
                    <p:blipFill>
                      <a:blip r:embed="rId12"/>
                      <a:srcRect/>
                      <a:stretch>
                        <a:fillRect/>
                      </a:stretch>
                    </p:blipFill>
                    <p:spPr bwMode="auto">
                      <a:xfrm>
                        <a:off x="1760538" y="3657600"/>
                        <a:ext cx="46307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497697111"/>
              </p:ext>
            </p:extLst>
          </p:nvPr>
        </p:nvGraphicFramePr>
        <p:xfrm>
          <a:off x="6472237" y="3671888"/>
          <a:ext cx="4956175" cy="1101725"/>
        </p:xfrm>
        <a:graphic>
          <a:graphicData uri="http://schemas.openxmlformats.org/presentationml/2006/ole">
            <mc:AlternateContent xmlns:mc="http://schemas.openxmlformats.org/markup-compatibility/2006">
              <mc:Choice xmlns:v="urn:schemas-microsoft-com:vml" Requires="v">
                <p:oleObj spid="_x0000_s72741" name="Equation" r:id="rId13" imgW="2108160" imgH="469800" progId="Equation.DSMT4">
                  <p:embed/>
                </p:oleObj>
              </mc:Choice>
              <mc:Fallback>
                <p:oleObj name="Equation" r:id="rId13" imgW="2108160" imgH="469800" progId="Equation.DSMT4">
                  <p:embed/>
                  <p:pic>
                    <p:nvPicPr>
                      <p:cNvPr id="0" name=""/>
                      <p:cNvPicPr>
                        <a:picLocks noChangeAspect="1" noChangeArrowheads="1"/>
                      </p:cNvPicPr>
                      <p:nvPr/>
                    </p:nvPicPr>
                    <p:blipFill>
                      <a:blip r:embed="rId14"/>
                      <a:srcRect/>
                      <a:stretch>
                        <a:fillRect/>
                      </a:stretch>
                    </p:blipFill>
                    <p:spPr bwMode="auto">
                      <a:xfrm>
                        <a:off x="6472237" y="3671888"/>
                        <a:ext cx="49561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543902543"/>
              </p:ext>
            </p:extLst>
          </p:nvPr>
        </p:nvGraphicFramePr>
        <p:xfrm>
          <a:off x="1760538" y="4953000"/>
          <a:ext cx="3941763" cy="744538"/>
        </p:xfrm>
        <a:graphic>
          <a:graphicData uri="http://schemas.openxmlformats.org/presentationml/2006/ole">
            <mc:AlternateContent xmlns:mc="http://schemas.openxmlformats.org/markup-compatibility/2006">
              <mc:Choice xmlns:v="urn:schemas-microsoft-com:vml" Requires="v">
                <p:oleObj spid="_x0000_s72742" name="Equation" r:id="rId15" imgW="1676160" imgH="317160" progId="Equation.DSMT4">
                  <p:embed/>
                </p:oleObj>
              </mc:Choice>
              <mc:Fallback>
                <p:oleObj name="Equation" r:id="rId15" imgW="1676160" imgH="317160" progId="Equation.DSMT4">
                  <p:embed/>
                  <p:pic>
                    <p:nvPicPr>
                      <p:cNvPr id="0" name=""/>
                      <p:cNvPicPr>
                        <a:picLocks noChangeAspect="1" noChangeArrowheads="1"/>
                      </p:cNvPicPr>
                      <p:nvPr/>
                    </p:nvPicPr>
                    <p:blipFill>
                      <a:blip r:embed="rId16"/>
                      <a:srcRect/>
                      <a:stretch>
                        <a:fillRect/>
                      </a:stretch>
                    </p:blipFill>
                    <p:spPr bwMode="auto">
                      <a:xfrm>
                        <a:off x="1760538" y="4953000"/>
                        <a:ext cx="39417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158029601"/>
              </p:ext>
            </p:extLst>
          </p:nvPr>
        </p:nvGraphicFramePr>
        <p:xfrm>
          <a:off x="5942012" y="4967397"/>
          <a:ext cx="2268538" cy="566737"/>
        </p:xfrm>
        <a:graphic>
          <a:graphicData uri="http://schemas.openxmlformats.org/presentationml/2006/ole">
            <mc:AlternateContent xmlns:mc="http://schemas.openxmlformats.org/markup-compatibility/2006">
              <mc:Choice xmlns:v="urn:schemas-microsoft-com:vml" Requires="v">
                <p:oleObj spid="_x0000_s72743" name="Equation" r:id="rId17" imgW="965160" imgH="241200" progId="Equation.DSMT4">
                  <p:embed/>
                </p:oleObj>
              </mc:Choice>
              <mc:Fallback>
                <p:oleObj name="Equation" r:id="rId17" imgW="965160" imgH="241200" progId="Equation.DSMT4">
                  <p:embed/>
                  <p:pic>
                    <p:nvPicPr>
                      <p:cNvPr id="0" name=""/>
                      <p:cNvPicPr>
                        <a:picLocks noChangeAspect="1" noChangeArrowheads="1"/>
                      </p:cNvPicPr>
                      <p:nvPr/>
                    </p:nvPicPr>
                    <p:blipFill>
                      <a:blip r:embed="rId18"/>
                      <a:srcRect/>
                      <a:stretch>
                        <a:fillRect/>
                      </a:stretch>
                    </p:blipFill>
                    <p:spPr bwMode="auto">
                      <a:xfrm>
                        <a:off x="5942012" y="4967397"/>
                        <a:ext cx="226853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0" name="TextBox 29"/>
              <p:cNvSpPr txBox="1"/>
              <p:nvPr/>
            </p:nvSpPr>
            <p:spPr>
              <a:xfrm>
                <a:off x="912812" y="5791200"/>
                <a:ext cx="11162678" cy="470000"/>
              </a:xfrm>
              <a:prstGeom prst="rect">
                <a:avLst/>
              </a:prstGeom>
              <a:noFill/>
            </p:spPr>
            <p:txBody>
              <a:bodyPr wrap="square" rtlCol="0">
                <a:spAutoFit/>
              </a:bodyPr>
              <a:lstStyle/>
              <a:p>
                <a:pPr algn="just"/>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𝒉</m:t>
                    </m:r>
                    <m:r>
                      <a:rPr lang="en-US" b="1" i="1">
                        <a:latin typeface="Cambria Math"/>
                        <a:cs typeface="Arial" pitchFamily="34" charset="0"/>
                      </a:rPr>
                      <m:t>=</m:t>
                    </m:r>
                    <m:r>
                      <a:rPr lang="en-US" b="1" i="1">
                        <a:latin typeface="Cambria Math"/>
                        <a:cs typeface="Arial" pitchFamily="34" charset="0"/>
                      </a:rPr>
                      <m:t>𝟏𝟗</m:t>
                    </m:r>
                    <m:r>
                      <a:rPr lang="en-US" b="1" i="1">
                        <a:latin typeface="Cambria Math"/>
                        <a:cs typeface="Arial" pitchFamily="34" charset="0"/>
                      </a:rPr>
                      <m:t>,</m:t>
                    </m:r>
                    <m:r>
                      <a:rPr lang="en-US" b="1" i="1">
                        <a:latin typeface="Cambria Math"/>
                        <a:cs typeface="Arial" pitchFamily="34" charset="0"/>
                      </a:rPr>
                      <m:t>𝟔</m:t>
                    </m:r>
                    <m:r>
                      <a:rPr lang="en-US" b="1" i="1">
                        <a:latin typeface="Cambria Math"/>
                        <a:cs typeface="Arial" pitchFamily="34" charset="0"/>
                      </a:rPr>
                      <m:t>𝒕</m:t>
                    </m:r>
                    <m:r>
                      <a:rPr lang="en-US" b="1" i="1">
                        <a:latin typeface="Cambria Math"/>
                        <a:cs typeface="Arial" pitchFamily="34" charset="0"/>
                      </a:rPr>
                      <m:t>−</m:t>
                    </m:r>
                    <m:r>
                      <a:rPr lang="en-US" b="1" i="1">
                        <a:latin typeface="Cambria Math"/>
                        <a:cs typeface="Arial" pitchFamily="34" charset="0"/>
                      </a:rPr>
                      <m:t>𝟒</m:t>
                    </m:r>
                    <m:r>
                      <a:rPr lang="en-US" b="1" i="1">
                        <a:latin typeface="Cambria Math"/>
                        <a:cs typeface="Arial" pitchFamily="34" charset="0"/>
                      </a:rPr>
                      <m:t>,</m:t>
                    </m:r>
                    <m:r>
                      <a:rPr lang="en-US" b="1" i="1">
                        <a:latin typeface="Cambria Math"/>
                        <a:cs typeface="Arial" pitchFamily="34" charset="0"/>
                      </a:rPr>
                      <m:t>𝟗</m:t>
                    </m:r>
                    <m:sSup>
                      <m:sSupPr>
                        <m:ctrlPr>
                          <a:rPr lang="en-US" b="1" i="1">
                            <a:latin typeface="Cambria Math"/>
                            <a:cs typeface="Arial" pitchFamily="34" charset="0"/>
                          </a:rPr>
                        </m:ctrlPr>
                      </m:sSupPr>
                      <m:e>
                        <m:r>
                          <a:rPr lang="en-US" b="1" i="1">
                            <a:latin typeface="Cambria Math"/>
                            <a:cs typeface="Arial" pitchFamily="34" charset="0"/>
                          </a:rPr>
                          <m:t>𝒕</m:t>
                        </m:r>
                      </m:e>
                      <m:sup>
                        <m:r>
                          <a:rPr lang="en-US" b="1" i="1">
                            <a:latin typeface="Cambria Math"/>
                            <a:cs typeface="Arial" pitchFamily="34" charset="0"/>
                          </a:rPr>
                          <m:t>𝟐</m:t>
                        </m:r>
                      </m:sup>
                    </m:sSup>
                  </m:oMath>
                </a14:m>
                <a:r>
                  <a:rPr lang="en-US" b="1" smtClean="0">
                    <a:latin typeface="Arial" pitchFamily="34" charset="0"/>
                    <a:cs typeface="Arial" pitchFamily="34" charset="0"/>
                  </a:rPr>
                  <a:t> có đạo hàm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𝒉</m:t>
                        </m:r>
                      </m:e>
                      <m:sup>
                        <m:r>
                          <a:rPr lang="en-US" b="1" i="1" smtClean="0">
                            <a:latin typeface="Cambria Math"/>
                            <a:cs typeface="Arial" pitchFamily="34" charset="0"/>
                          </a:rPr>
                          <m:t>′</m:t>
                        </m:r>
                      </m:sup>
                    </m:sSup>
                    <m:r>
                      <a:rPr lang="en-US" b="1" i="1" smtClean="0">
                        <a:latin typeface="Cambria Math"/>
                        <a:cs typeface="Arial" pitchFamily="34" charset="0"/>
                      </a:rPr>
                      <m:t>=−</m:t>
                    </m:r>
                    <m:r>
                      <a:rPr lang="en-US" b="1" i="1" smtClean="0">
                        <a:latin typeface="Cambria Math"/>
                        <a:cs typeface="Arial" pitchFamily="34" charset="0"/>
                      </a:rPr>
                      <m:t>𝟗</m:t>
                    </m:r>
                    <m:r>
                      <a:rPr lang="en-US" b="1" i="1" smtClean="0">
                        <a:latin typeface="Cambria Math"/>
                        <a:cs typeface="Arial" pitchFamily="34" charset="0"/>
                      </a:rPr>
                      <m:t>,</m:t>
                    </m:r>
                    <m:r>
                      <a:rPr lang="en-US" b="1" i="1" smtClean="0">
                        <a:latin typeface="Cambria Math"/>
                        <a:cs typeface="Arial" pitchFamily="34" charset="0"/>
                      </a:rPr>
                      <m:t>𝟖</m:t>
                    </m:r>
                    <m:sSub>
                      <m:sSubPr>
                        <m:ctrlPr>
                          <a:rPr lang="en-US" b="1" i="1" smtClean="0">
                            <a:latin typeface="Cambria Math"/>
                            <a:cs typeface="Arial" pitchFamily="34" charset="0"/>
                          </a:rPr>
                        </m:ctrlPr>
                      </m:sSubPr>
                      <m:e>
                        <m:r>
                          <a:rPr lang="en-US" b="1" i="1" smtClean="0">
                            <a:latin typeface="Cambria Math"/>
                            <a:cs typeface="Arial" pitchFamily="34" charset="0"/>
                          </a:rPr>
                          <m:t>𝒕</m:t>
                        </m:r>
                      </m:e>
                      <m:sub>
                        <m:r>
                          <a:rPr lang="en-US" b="1" i="1" smtClean="0">
                            <a:latin typeface="Cambria Math"/>
                            <a:cs typeface="Arial" pitchFamily="34" charset="0"/>
                          </a:rPr>
                          <m:t>𝟎</m:t>
                        </m:r>
                      </m:sub>
                    </m:sSub>
                    <m:r>
                      <a:rPr lang="en-US" b="1" i="1" smtClean="0">
                        <a:latin typeface="Cambria Math"/>
                        <a:cs typeface="Arial" pitchFamily="34" charset="0"/>
                      </a:rPr>
                      <m:t>+</m:t>
                    </m:r>
                    <m:r>
                      <a:rPr lang="en-US" b="1" i="1" smtClean="0">
                        <a:latin typeface="Cambria Math"/>
                        <a:cs typeface="Arial" pitchFamily="34" charset="0"/>
                      </a:rPr>
                      <m:t>𝟏𝟗</m:t>
                    </m:r>
                    <m:r>
                      <a:rPr lang="en-US" b="1" i="1" smtClean="0">
                        <a:latin typeface="Cambria Math"/>
                        <a:cs typeface="Arial" pitchFamily="34" charset="0"/>
                      </a:rPr>
                      <m:t>,</m:t>
                    </m:r>
                    <m:r>
                      <a:rPr lang="en-US" b="1" i="1" smtClean="0">
                        <a:latin typeface="Cambria Math"/>
                        <a:cs typeface="Arial" pitchFamily="34" charset="0"/>
                      </a:rPr>
                      <m:t>𝟔</m:t>
                    </m:r>
                  </m:oMath>
                </a14:m>
                <a:r>
                  <a:rPr lang="en-US" b="1" smtClean="0">
                    <a:latin typeface="Arial" pitchFamily="34" charset="0"/>
                    <a:cs typeface="Arial" pitchFamily="34" charset="0"/>
                  </a:rPr>
                  <a:t> </a:t>
                </a:r>
                <a:endParaRPr lang="en-US" sz="2600" b="1">
                  <a:latin typeface="Times New Roman" pitchFamily="18" charset="0"/>
                  <a:cs typeface="Times New Roman"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5791200"/>
                <a:ext cx="11162678" cy="470000"/>
              </a:xfrm>
              <a:prstGeom prst="rect">
                <a:avLst/>
              </a:prstGeom>
              <a:blipFill rotWithShape="1">
                <a:blip r:embed="rId19"/>
                <a:stretch>
                  <a:fillRect l="-874" t="-7792" b="-29870"/>
                </a:stretch>
              </a:blipFill>
            </p:spPr>
            <p:txBody>
              <a:bodyPr/>
              <a:lstStyle/>
              <a:p>
                <a:r>
                  <a:rPr lang="en-US">
                    <a:noFill/>
                  </a:rPr>
                  <a:t> </a:t>
                </a:r>
              </a:p>
            </p:txBody>
          </p:sp>
        </mc:Fallback>
      </mc:AlternateContent>
    </p:spTree>
    <p:extLst>
      <p:ext uri="{BB962C8B-B14F-4D97-AF65-F5344CB8AC3E}">
        <p14:creationId xmlns:p14="http://schemas.microsoft.com/office/powerpoint/2010/main" val="1386950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85411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267704"/>
                <a:ext cx="9372601" cy="1732568"/>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Một vật được phóng theo phương thẳng đứng lên trên từ mặt đất với vận tốc ban đầu là 19,6 m/s thì độ cao h của nó (tính bằng mét) sau t giây được cho bởi </a:t>
                </a:r>
                <a:r>
                  <a:rPr lang="vi-VN" sz="2600" b="1">
                    <a:latin typeface="Arial" pitchFamily="34" charset="0"/>
                    <a:cs typeface="Arial" pitchFamily="34" charset="0"/>
                  </a:rPr>
                  <a:t>công </a:t>
                </a:r>
                <a:r>
                  <a:rPr lang="vi-VN" sz="2600" b="1" smtClean="0">
                    <a:latin typeface="Arial" pitchFamily="34" charset="0"/>
                    <a:cs typeface="Arial" pitchFamily="34" charset="0"/>
                  </a:rPr>
                  <a:t>th</a:t>
                </a:r>
                <a:r>
                  <a:rPr lang="en-US" sz="2600" b="1" smtClean="0">
                    <a:latin typeface="Arial" pitchFamily="34" charset="0"/>
                    <a:cs typeface="Arial" pitchFamily="34" charset="0"/>
                  </a:rPr>
                  <a:t>ức </a:t>
                </a:r>
                <a14:m>
                  <m:oMath xmlns:m="http://schemas.openxmlformats.org/officeDocument/2006/math">
                    <m:r>
                      <a:rPr lang="en-US" sz="2600" b="1" i="1" smtClean="0">
                        <a:latin typeface="Cambria Math"/>
                        <a:cs typeface="Arial" pitchFamily="34" charset="0"/>
                      </a:rPr>
                      <m:t>𝒉</m:t>
                    </m:r>
                    <m:r>
                      <a:rPr lang="en-US" sz="2600" b="1" i="1" smtClean="0">
                        <a:latin typeface="Cambria Math"/>
                        <a:cs typeface="Arial" pitchFamily="34" charset="0"/>
                      </a:rPr>
                      <m:t>=</m:t>
                    </m:r>
                    <m:r>
                      <a:rPr lang="en-US" sz="2600" b="1" i="1" smtClean="0">
                        <a:latin typeface="Cambria Math"/>
                        <a:cs typeface="Arial" pitchFamily="34" charset="0"/>
                      </a:rPr>
                      <m:t>𝟏𝟗</m:t>
                    </m:r>
                    <m:r>
                      <a:rPr lang="en-US" sz="2600" b="1" i="1" smtClean="0">
                        <a:latin typeface="Cambria Math"/>
                        <a:cs typeface="Arial" pitchFamily="34" charset="0"/>
                      </a:rPr>
                      <m:t>,</m:t>
                    </m:r>
                    <m:r>
                      <a:rPr lang="en-US" sz="2600" b="1" i="1" smtClean="0">
                        <a:latin typeface="Cambria Math"/>
                        <a:cs typeface="Arial" pitchFamily="34" charset="0"/>
                      </a:rPr>
                      <m:t>𝟔</m:t>
                    </m:r>
                    <m:r>
                      <a:rPr lang="en-US" sz="2600" b="1" i="1" smtClean="0">
                        <a:latin typeface="Cambria Math"/>
                        <a:cs typeface="Arial" pitchFamily="34" charset="0"/>
                      </a:rPr>
                      <m:t>𝒕</m:t>
                    </m:r>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m:t>
                    </m:r>
                    <m:r>
                      <a:rPr lang="en-US" sz="2600" b="1" i="1" smtClean="0">
                        <a:latin typeface="Cambria Math"/>
                        <a:cs typeface="Arial" pitchFamily="34" charset="0"/>
                      </a:rPr>
                      <m:t>𝟗</m:t>
                    </m:r>
                    <m:sSup>
                      <m:sSupPr>
                        <m:ctrlPr>
                          <a:rPr lang="en-US" sz="2600" b="1" i="1" smtClean="0">
                            <a:latin typeface="Cambria Math"/>
                            <a:cs typeface="Arial" pitchFamily="34" charset="0"/>
                          </a:rPr>
                        </m:ctrlPr>
                      </m:sSupPr>
                      <m:e>
                        <m:r>
                          <a:rPr lang="en-US" sz="2600" b="1" i="1" smtClean="0">
                            <a:latin typeface="Cambria Math"/>
                            <a:cs typeface="Arial" pitchFamily="34" charset="0"/>
                          </a:rPr>
                          <m:t>𝒕</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 Tìm vận tốc của vật khi nó chạm đất.</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267704"/>
                <a:ext cx="9372601" cy="1732568"/>
              </a:xfrm>
              <a:prstGeom prst="rect">
                <a:avLst/>
              </a:prstGeom>
              <a:blipFill rotWithShape="1">
                <a:blip r:embed="rId4"/>
                <a:stretch>
                  <a:fillRect l="-846" t="-2465" r="-846" b="-6690"/>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628" y="22071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621498" y="2707631"/>
            <a:ext cx="7835114" cy="461665"/>
          </a:xfrm>
          <a:prstGeom prst="rect">
            <a:avLst/>
          </a:prstGeom>
          <a:noFill/>
        </p:spPr>
        <p:txBody>
          <a:bodyPr wrap="square" rtlCol="0">
            <a:spAutoFit/>
          </a:bodyPr>
          <a:lstStyle/>
          <a:p>
            <a:pPr algn="just"/>
            <a:r>
              <a:rPr lang="en-US" b="1" smtClean="0">
                <a:latin typeface="Arial" pitchFamily="34" charset="0"/>
                <a:cs typeface="Arial" pitchFamily="34" charset="0"/>
              </a:rPr>
              <a:t>Độ cao của vật khi nó chạm đất thỏa mãn :</a:t>
            </a:r>
            <a:endParaRPr lang="en-US" sz="2600" b="1">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207615982"/>
              </p:ext>
            </p:extLst>
          </p:nvPr>
        </p:nvGraphicFramePr>
        <p:xfrm>
          <a:off x="7085012" y="2632721"/>
          <a:ext cx="2478088" cy="536575"/>
        </p:xfrm>
        <a:graphic>
          <a:graphicData uri="http://schemas.openxmlformats.org/presentationml/2006/ole">
            <mc:AlternateContent xmlns:mc="http://schemas.openxmlformats.org/markup-compatibility/2006">
              <mc:Choice xmlns:v="urn:schemas-microsoft-com:vml" Requires="v">
                <p:oleObj spid="_x0000_s73743" name="Equation" r:id="rId7" imgW="1054080" imgH="228600" progId="Equation.DSMT4">
                  <p:embed/>
                </p:oleObj>
              </mc:Choice>
              <mc:Fallback>
                <p:oleObj name="Equation" r:id="rId7" imgW="1054080" imgH="228600" progId="Equation.DSMT4">
                  <p:embed/>
                  <p:pic>
                    <p:nvPicPr>
                      <p:cNvPr id="0" name="Object 28"/>
                      <p:cNvPicPr>
                        <a:picLocks noChangeAspect="1" noChangeArrowheads="1"/>
                      </p:cNvPicPr>
                      <p:nvPr/>
                    </p:nvPicPr>
                    <p:blipFill>
                      <a:blip r:embed="rId8"/>
                      <a:srcRect/>
                      <a:stretch>
                        <a:fillRect/>
                      </a:stretch>
                    </p:blipFill>
                    <p:spPr bwMode="auto">
                      <a:xfrm>
                        <a:off x="7085012" y="2632721"/>
                        <a:ext cx="24780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544100375"/>
              </p:ext>
            </p:extLst>
          </p:nvPr>
        </p:nvGraphicFramePr>
        <p:xfrm>
          <a:off x="9752012" y="2371725"/>
          <a:ext cx="1403350" cy="1133475"/>
        </p:xfrm>
        <a:graphic>
          <a:graphicData uri="http://schemas.openxmlformats.org/presentationml/2006/ole">
            <mc:AlternateContent xmlns:mc="http://schemas.openxmlformats.org/markup-compatibility/2006">
              <mc:Choice xmlns:v="urn:schemas-microsoft-com:vml" Requires="v">
                <p:oleObj spid="_x0000_s73744" name="Equation" r:id="rId9" imgW="596880" imgH="482400" progId="Equation.DSMT4">
                  <p:embed/>
                </p:oleObj>
              </mc:Choice>
              <mc:Fallback>
                <p:oleObj name="Equation" r:id="rId9" imgW="596880" imgH="482400" progId="Equation.DSMT4">
                  <p:embed/>
                  <p:pic>
                    <p:nvPicPr>
                      <p:cNvPr id="0" name=""/>
                      <p:cNvPicPr>
                        <a:picLocks noChangeAspect="1" noChangeArrowheads="1"/>
                      </p:cNvPicPr>
                      <p:nvPr/>
                    </p:nvPicPr>
                    <p:blipFill>
                      <a:blip r:embed="rId10"/>
                      <a:srcRect/>
                      <a:stretch>
                        <a:fillRect/>
                      </a:stretch>
                    </p:blipFill>
                    <p:spPr bwMode="auto">
                      <a:xfrm>
                        <a:off x="9752012" y="2371725"/>
                        <a:ext cx="14033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46734" y="3810000"/>
                <a:ext cx="6895478" cy="461665"/>
              </a:xfrm>
              <a:prstGeom prst="rect">
                <a:avLst/>
              </a:prstGeom>
              <a:noFill/>
            </p:spPr>
            <p:txBody>
              <a:bodyPr wrap="square" rtlCol="0">
                <a:spAutoFit/>
              </a:bodyPr>
              <a:lstStyle/>
              <a:p>
                <a:pPr algn="just"/>
                <a14:m>
                  <m:oMath xmlns:m="http://schemas.openxmlformats.org/officeDocument/2006/math">
                    <m:r>
                      <a:rPr lang="en-US" b="1" i="1" smtClean="0">
                        <a:latin typeface="Cambria Math"/>
                        <a:cs typeface="Arial" pitchFamily="34" charset="0"/>
                      </a:rPr>
                      <m:t>𝑲𝒉𝒊</m:t>
                    </m:r>
                    <m:r>
                      <a:rPr lang="en-US" b="1" i="1" smtClean="0">
                        <a:latin typeface="Cambria Math"/>
                        <a:cs typeface="Arial" pitchFamily="34" charset="0"/>
                      </a:rPr>
                      <m:t> </m:t>
                    </m:r>
                    <m:r>
                      <a:rPr lang="en-US" b="1" i="1" smtClean="0">
                        <a:latin typeface="Cambria Math"/>
                        <a:cs typeface="Arial" pitchFamily="34" charset="0"/>
                      </a:rPr>
                      <m:t>𝒕</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vận tốc của vật khi nó chạm đất là : </a:t>
                </a:r>
                <a:endParaRPr lang="en-US" sz="2600" b="1">
                  <a:latin typeface="Times New Roman" pitchFamily="18" charset="0"/>
                  <a:cs typeface="Times New Roman"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46734" y="3810000"/>
                <a:ext cx="6895478" cy="461665"/>
              </a:xfrm>
              <a:prstGeom prst="rect">
                <a:avLst/>
              </a:prstGeom>
              <a:blipFill rotWithShape="1">
                <a:blip r:embed="rId11"/>
                <a:stretch>
                  <a:fillRect l="-265" t="-10526" b="-28947"/>
                </a:stretch>
              </a:blipFill>
            </p:spPr>
            <p:txBody>
              <a:bodyPr/>
              <a:lstStyle/>
              <a:p>
                <a:r>
                  <a:rPr lang="en-US">
                    <a:noFill/>
                  </a:rPr>
                  <a:t> </a:t>
                </a:r>
              </a:p>
            </p:txBody>
          </p:sp>
        </mc:Fallback>
      </mc:AlternateContent>
      <p:graphicFrame>
        <p:nvGraphicFramePr>
          <p:cNvPr id="21" name="Object 20"/>
          <p:cNvGraphicFramePr>
            <a:graphicFrameLocks noChangeAspect="1"/>
          </p:cNvGraphicFramePr>
          <p:nvPr>
            <p:extLst>
              <p:ext uri="{D42A27DB-BD31-4B8C-83A1-F6EECF244321}">
                <p14:modId xmlns:p14="http://schemas.microsoft.com/office/powerpoint/2010/main" val="3514970092"/>
              </p:ext>
            </p:extLst>
          </p:nvPr>
        </p:nvGraphicFramePr>
        <p:xfrm>
          <a:off x="7542212" y="3865562"/>
          <a:ext cx="4149725" cy="477838"/>
        </p:xfrm>
        <a:graphic>
          <a:graphicData uri="http://schemas.openxmlformats.org/presentationml/2006/ole">
            <mc:AlternateContent xmlns:mc="http://schemas.openxmlformats.org/markup-compatibility/2006">
              <mc:Choice xmlns:v="urn:schemas-microsoft-com:vml" Requires="v">
                <p:oleObj spid="_x0000_s73745" name="Equation" r:id="rId12" imgW="1765080" imgH="203040" progId="Equation.DSMT4">
                  <p:embed/>
                </p:oleObj>
              </mc:Choice>
              <mc:Fallback>
                <p:oleObj name="Equation" r:id="rId12" imgW="1765080" imgH="203040" progId="Equation.DSMT4">
                  <p:embed/>
                  <p:pic>
                    <p:nvPicPr>
                      <p:cNvPr id="0" name=""/>
                      <p:cNvPicPr>
                        <a:picLocks noChangeAspect="1" noChangeArrowheads="1"/>
                      </p:cNvPicPr>
                      <p:nvPr/>
                    </p:nvPicPr>
                    <p:blipFill>
                      <a:blip r:embed="rId13"/>
                      <a:srcRect/>
                      <a:stretch>
                        <a:fillRect/>
                      </a:stretch>
                    </p:blipFill>
                    <p:spPr bwMode="auto">
                      <a:xfrm>
                        <a:off x="7542212" y="3865562"/>
                        <a:ext cx="41497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646734" y="4567535"/>
            <a:ext cx="9105278" cy="461665"/>
          </a:xfrm>
          <a:prstGeom prst="rect">
            <a:avLst/>
          </a:prstGeom>
          <a:noFill/>
        </p:spPr>
        <p:txBody>
          <a:bodyPr wrap="square" rtlCol="0">
            <a:spAutoFit/>
          </a:bodyPr>
          <a:lstStyle/>
          <a:p>
            <a:pPr algn="just"/>
            <a:r>
              <a:rPr lang="vi-VN" b="1">
                <a:latin typeface="Arial" pitchFamily="34" charset="0"/>
                <a:cs typeface="Arial" pitchFamily="34" charset="0"/>
              </a:rPr>
              <a:t>Vậy vận tốc của vật khi nó chạm đất là </a:t>
            </a:r>
            <a:r>
              <a:rPr lang="vi-VN" b="1">
                <a:solidFill>
                  <a:schemeClr val="accent2">
                    <a:lumMod val="75000"/>
                  </a:schemeClr>
                </a:solidFill>
                <a:latin typeface="Arial" pitchFamily="34" charset="0"/>
                <a:cs typeface="Arial" pitchFamily="34" charset="0"/>
              </a:rPr>
              <a:t>19,6 m/s.</a:t>
            </a:r>
          </a:p>
        </p:txBody>
      </p:sp>
    </p:spTree>
    <p:extLst>
      <p:ext uri="{BB962C8B-B14F-4D97-AF65-F5344CB8AC3E}">
        <p14:creationId xmlns:p14="http://schemas.microsoft.com/office/powerpoint/2010/main" val="21248419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0"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83107"/>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9116656" y="2626233"/>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9929245" y="2372233"/>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9929245" y="2372301"/>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277012" y="-31242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4" y="95249"/>
            <a:ext cx="717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MỘT SỐ BÀI TOÁN DẪN ĐẾN KHÁI NIỆM ĐẠO HÀM.</a:t>
            </a:r>
            <a:endParaRPr lang="vi-VN" sz="1900" b="1">
              <a:solidFill>
                <a:schemeClr val="bg1"/>
              </a:solidFill>
              <a:latin typeface="Arial" pitchFamily="34" charset="0"/>
              <a:cs typeface="Arial" pitchFamily="34" charset="0"/>
            </a:endParaRPr>
          </a:p>
        </p:txBody>
      </p:sp>
      <p:sp>
        <p:nvSpPr>
          <p:cNvPr id="12" name="TextBox 11"/>
          <p:cNvSpPr txBox="1"/>
          <p:nvPr/>
        </p:nvSpPr>
        <p:spPr>
          <a:xfrm>
            <a:off x="447214" y="681335"/>
            <a:ext cx="3818398"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b)   Cường độ tức thời.</a:t>
            </a:r>
            <a:endParaRPr lang="vi-VN" b="1">
              <a:solidFill>
                <a:srgbClr val="C00000"/>
              </a:solidFill>
              <a:latin typeface="Arial" pitchFamily="34" charset="0"/>
              <a:cs typeface="Arial" pitchFamily="34" charset="0"/>
            </a:endParaRPr>
          </a:p>
        </p:txBody>
      </p:sp>
      <p:grpSp>
        <p:nvGrpSpPr>
          <p:cNvPr id="2" name="Group 1"/>
          <p:cNvGrpSpPr/>
          <p:nvPr/>
        </p:nvGrpSpPr>
        <p:grpSpPr>
          <a:xfrm>
            <a:off x="289088" y="1219200"/>
            <a:ext cx="11558425" cy="2441575"/>
            <a:chOff x="289088" y="1372353"/>
            <a:chExt cx="11558425" cy="2441575"/>
          </a:xfrm>
        </p:grpSpPr>
        <p:grpSp>
          <p:nvGrpSpPr>
            <p:cNvPr id="15" name="Group 14"/>
            <p:cNvGrpSpPr/>
            <p:nvPr/>
          </p:nvGrpSpPr>
          <p:grpSpPr>
            <a:xfrm>
              <a:off x="289088" y="1372353"/>
              <a:ext cx="11558425" cy="2392979"/>
              <a:chOff x="289088" y="793531"/>
              <a:chExt cx="11558425" cy="2392979"/>
            </a:xfrm>
          </p:grpSpPr>
          <p:sp>
            <p:nvSpPr>
              <p:cNvPr id="16" name="Rounded Rectangle 15"/>
              <p:cNvSpPr/>
              <p:nvPr/>
            </p:nvSpPr>
            <p:spPr>
              <a:xfrm>
                <a:off x="289088" y="793531"/>
                <a:ext cx="11558425" cy="239297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684212" y="898029"/>
                <a:ext cx="11087099" cy="2092881"/>
              </a:xfrm>
              <a:prstGeom prst="rect">
                <a:avLst/>
              </a:prstGeom>
              <a:noFill/>
            </p:spPr>
            <p:txBody>
              <a:bodyPr wrap="square" rtlCol="0">
                <a:spAutoFit/>
              </a:bodyPr>
              <a:lstStyle/>
              <a:p>
                <a:r>
                  <a:rPr lang="en-US" sz="2600" b="1" smtClean="0">
                    <a:latin typeface="Arial" pitchFamily="34" charset="0"/>
                    <a:cs typeface="Arial" pitchFamily="34" charset="0"/>
                  </a:rPr>
                  <a:t>	Điện lượng Q truyền trong dây dẫn là một hàm số của thời gian t, có dạng Q = Q(t) </a:t>
                </a:r>
              </a:p>
              <a:p>
                <a:pPr marL="514350" indent="-514350">
                  <a:buAutoNum type="alphaLcParenR"/>
                </a:pPr>
                <a:r>
                  <a:rPr lang="en-US" sz="2600" b="1" smtClean="0">
                    <a:latin typeface="Arial" pitchFamily="34" charset="0"/>
                    <a:cs typeface="Arial" pitchFamily="34" charset="0"/>
                  </a:rPr>
                  <a:t>Tính cường độ trung bình của dòng điện trong khoảng thời gian từ t</a:t>
                </a:r>
                <a:r>
                  <a:rPr lang="en-US" sz="2600" b="1" baseline="-25000" smtClean="0">
                    <a:latin typeface="Arial" pitchFamily="34" charset="0"/>
                    <a:cs typeface="Arial" pitchFamily="34" charset="0"/>
                  </a:rPr>
                  <a:t>0</a:t>
                </a:r>
                <a:r>
                  <a:rPr lang="en-US" sz="2600" b="1" smtClean="0">
                    <a:latin typeface="Arial" pitchFamily="34" charset="0"/>
                    <a:cs typeface="Arial" pitchFamily="34" charset="0"/>
                  </a:rPr>
                  <a:t> đến t.</a:t>
                </a:r>
              </a:p>
              <a:p>
                <a:pPr marL="514350" indent="-514350">
                  <a:buAutoNum type="alphaLcParenR"/>
                </a:pPr>
                <a:r>
                  <a:rPr lang="en-US" sz="2600" b="1" smtClean="0">
                    <a:latin typeface="Arial" pitchFamily="34" charset="0"/>
                    <a:cs typeface="Arial" pitchFamily="34" charset="0"/>
                  </a:rPr>
                  <a:t>Giới hạn                            cho ta biết điều gì ?</a:t>
                </a:r>
              </a:p>
            </p:txBody>
          </p:sp>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85710" y="865361"/>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3" name="Object 12"/>
            <p:cNvGraphicFramePr>
              <a:graphicFrameLocks noChangeAspect="1"/>
            </p:cNvGraphicFramePr>
            <p:nvPr>
              <p:extLst>
                <p:ext uri="{D42A27DB-BD31-4B8C-83A1-F6EECF244321}">
                  <p14:modId xmlns:p14="http://schemas.microsoft.com/office/powerpoint/2010/main" val="4284431679"/>
                </p:ext>
              </p:extLst>
            </p:nvPr>
          </p:nvGraphicFramePr>
          <p:xfrm>
            <a:off x="2973388" y="2901116"/>
            <a:ext cx="1951037" cy="912812"/>
          </p:xfrm>
          <a:graphic>
            <a:graphicData uri="http://schemas.openxmlformats.org/presentationml/2006/ole">
              <mc:AlternateContent xmlns:mc="http://schemas.openxmlformats.org/markup-compatibility/2006">
                <mc:Choice xmlns:v="urn:schemas-microsoft-com:vml" Requires="v">
                  <p:oleObj spid="_x0000_s52324" name="Equation" r:id="rId5" imgW="1002960" imgH="469800" progId="Equation.DSMT4">
                    <p:embed/>
                  </p:oleObj>
                </mc:Choice>
                <mc:Fallback>
                  <p:oleObj name="Equation" r:id="rId5" imgW="1002960" imgH="469800" progId="Equation.DSMT4">
                    <p:embed/>
                    <p:pic>
                      <p:nvPicPr>
                        <p:cNvPr id="0" name=""/>
                        <p:cNvPicPr>
                          <a:picLocks noChangeAspect="1" noChangeArrowheads="1"/>
                        </p:cNvPicPr>
                        <p:nvPr/>
                      </p:nvPicPr>
                      <p:blipFill>
                        <a:blip r:embed="rId6"/>
                        <a:srcRect/>
                        <a:stretch>
                          <a:fillRect/>
                        </a:stretch>
                      </p:blipFill>
                      <p:spPr bwMode="auto">
                        <a:xfrm>
                          <a:off x="2973388" y="2901116"/>
                          <a:ext cx="195103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 name="Group 2"/>
          <p:cNvGrpSpPr/>
          <p:nvPr/>
        </p:nvGrpSpPr>
        <p:grpSpPr>
          <a:xfrm>
            <a:off x="379412" y="3899336"/>
            <a:ext cx="11315699" cy="2667000"/>
            <a:chOff x="379412" y="3899336"/>
            <a:chExt cx="11315699" cy="2667000"/>
          </a:xfrm>
        </p:grpSpPr>
        <p:grpSp>
          <p:nvGrpSpPr>
            <p:cNvPr id="18" name="Group 17"/>
            <p:cNvGrpSpPr/>
            <p:nvPr/>
          </p:nvGrpSpPr>
          <p:grpSpPr>
            <a:xfrm>
              <a:off x="379412" y="3899336"/>
              <a:ext cx="11315699" cy="2667000"/>
              <a:chOff x="645545" y="3581400"/>
              <a:chExt cx="11315699" cy="2667000"/>
            </a:xfrm>
          </p:grpSpPr>
          <p:sp>
            <p:nvSpPr>
              <p:cNvPr id="21" name="Rounded Rectangle 20"/>
              <p:cNvSpPr/>
              <p:nvPr/>
            </p:nvSpPr>
            <p:spPr>
              <a:xfrm>
                <a:off x="645545" y="3581400"/>
                <a:ext cx="11315699" cy="2667000"/>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823472" y="3679657"/>
                <a:ext cx="1668462" cy="430887"/>
              </a:xfrm>
              <a:prstGeom prst="rect">
                <a:avLst/>
              </a:prstGeom>
              <a:solidFill>
                <a:schemeClr val="accent5">
                  <a:lumMod val="50000"/>
                </a:schemeClr>
              </a:solidFill>
            </p:spPr>
            <p:txBody>
              <a:bodyPr wrap="square" rtlCol="0">
                <a:spAutoFit/>
              </a:bodyPr>
              <a:lstStyle/>
              <a:p>
                <a:pPr algn="ctr"/>
                <a:r>
                  <a:rPr lang="en-US" sz="2200" b="1" smtClean="0">
                    <a:solidFill>
                      <a:schemeClr val="bg1"/>
                    </a:solidFill>
                    <a:latin typeface="Arial" pitchFamily="34" charset="0"/>
                    <a:cs typeface="Arial" pitchFamily="34" charset="0"/>
                  </a:rPr>
                  <a:t>Nhận xét :</a:t>
                </a:r>
                <a:endParaRPr lang="vi-VN" sz="2200" b="1">
                  <a:solidFill>
                    <a:schemeClr val="bg1"/>
                  </a:solidFill>
                  <a:latin typeface="Arial" pitchFamily="34" charset="0"/>
                  <a:cs typeface="Arial" pitchFamily="34" charset="0"/>
                </a:endParaRPr>
              </a:p>
            </p:txBody>
          </p:sp>
          <p:sp>
            <p:nvSpPr>
              <p:cNvPr id="26" name="TextBox 25"/>
              <p:cNvSpPr txBox="1"/>
              <p:nvPr/>
            </p:nvSpPr>
            <p:spPr>
              <a:xfrm>
                <a:off x="912811" y="3695046"/>
                <a:ext cx="10857933" cy="830997"/>
              </a:xfrm>
              <a:prstGeom prst="rect">
                <a:avLst/>
              </a:prstGeom>
              <a:noFill/>
            </p:spPr>
            <p:txBody>
              <a:bodyPr wrap="square" rtlCol="0">
                <a:spAutoFit/>
              </a:bodyPr>
              <a:lstStyle/>
              <a:p>
                <a:r>
                  <a:rPr lang="en-US" b="1" smtClean="0">
                    <a:latin typeface="Arial" pitchFamily="34" charset="0"/>
                    <a:cs typeface="Arial" pitchFamily="34" charset="0"/>
                  </a:rPr>
                  <a:t>	     Nhiều bài toán trong Vật lí, Hóa học, Sinh học … đưa đến việc tìm giới hạn dạng :</a:t>
                </a:r>
                <a:endParaRPr lang="en-US"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912812" y="5048071"/>
                    <a:ext cx="10573700" cy="1200329"/>
                  </a:xfrm>
                  <a:prstGeom prst="rect">
                    <a:avLst/>
                  </a:prstGeom>
                  <a:noFill/>
                </p:spPr>
                <p:txBody>
                  <a:bodyPr wrap="square" rtlCol="0">
                    <a:spAutoFit/>
                  </a:bodyPr>
                  <a:lstStyle/>
                  <a:p>
                    <a:r>
                      <a:rPr lang="en-US" b="1" smtClean="0">
                        <a:latin typeface="Arial" pitchFamily="34" charset="0"/>
                        <a:cs typeface="Arial" pitchFamily="34" charset="0"/>
                      </a:rPr>
                      <a:t>Ở đó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oMath>
                    </a14:m>
                    <a:r>
                      <a:rPr lang="en-US" b="1" smtClean="0">
                        <a:latin typeface="Arial" pitchFamily="34" charset="0"/>
                        <a:cs typeface="Arial" pitchFamily="34" charset="0"/>
                      </a:rPr>
                      <a:t> là một hàm số đã cho.</a:t>
                    </a:r>
                    <a:br>
                      <a:rPr lang="en-US" b="1" smtClean="0">
                        <a:latin typeface="Arial" pitchFamily="34" charset="0"/>
                        <a:cs typeface="Arial" pitchFamily="34" charset="0"/>
                      </a:rPr>
                    </a:br>
                    <a:r>
                      <a:rPr lang="en-US" b="1" smtClean="0">
                        <a:latin typeface="Arial" pitchFamily="34" charset="0"/>
                        <a:cs typeface="Arial" pitchFamily="34" charset="0"/>
                      </a:rPr>
                      <a:t>Giới hạn trên dẫn đến một khái niệm quan trọng trong Toán học, đó là khái niệm đạo hàm.</a:t>
                    </a:r>
                    <a:endParaRPr lang="en-US" b="1">
                      <a:solidFill>
                        <a:schemeClr val="tx1"/>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5048071"/>
                    <a:ext cx="10573700" cy="1200329"/>
                  </a:xfrm>
                  <a:prstGeom prst="rect">
                    <a:avLst/>
                  </a:prstGeom>
                  <a:blipFill rotWithShape="1">
                    <a:blip r:embed="rId7"/>
                    <a:stretch>
                      <a:fillRect l="-865" t="-3553" b="-1116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31" name="Object 30"/>
                <p:cNvGraphicFramePr>
                  <a:graphicFrameLocks noChangeAspect="1"/>
                </p:cNvGraphicFramePr>
                <p:nvPr>
                  <p:extLst>
                    <p:ext uri="{D42A27DB-BD31-4B8C-83A1-F6EECF244321}">
                      <p14:modId xmlns:p14="http://schemas.microsoft.com/office/powerpoint/2010/main" val="838461877"/>
                    </p:ext>
                  </p:extLst>
                </p:nvPr>
              </p:nvGraphicFramePr>
              <p:xfrm>
                <a:off x="3867150" y="4433888"/>
                <a:ext cx="2098675" cy="912812"/>
              </p:xfrm>
              <a:graphic>
                <a:graphicData uri="http://schemas.openxmlformats.org/presentationml/2006/ole">
                  <mc:AlternateContent>
                    <mc:Choice xmlns:v="urn:schemas-microsoft-com:vml" Requires="v">
                      <p:oleObj spid="_x0000_s52325" name="Equation" r:id="rId8" imgW="1079280" imgH="469800" progId="Equation.DSMT4">
                        <p:embed/>
                      </p:oleObj>
                    </mc:Choice>
                    <mc:Fallback>
                      <p:oleObj name="Equation" r:id="rId8" imgW="1079280" imgH="469800" progId="Equation.DSMT4">
                        <p:embed/>
                        <p:pic>
                          <p:nvPicPr>
                            <p:cNvPr id="0" name=""/>
                            <p:cNvPicPr>
                              <a:picLocks noChangeAspect="1" noChangeArrowheads="1"/>
                            </p:cNvPicPr>
                            <p:nvPr/>
                          </p:nvPicPr>
                          <p:blipFill>
                            <a:blip r:embed="rId9"/>
                            <a:srcRect/>
                            <a:stretch>
                              <a:fillRect/>
                            </a:stretch>
                          </p:blipFill>
                          <p:spPr bwMode="auto">
                            <a:xfrm>
                              <a:off x="3867150" y="4433888"/>
                              <a:ext cx="2098675" cy="9128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1" name="Object 30"/>
                <p:cNvGraphicFramePr>
                  <a:graphicFrameLocks noChangeAspect="1"/>
                </p:cNvGraphicFramePr>
                <p:nvPr>
                  <p:extLst>
                    <p:ext uri="{D42A27DB-BD31-4B8C-83A1-F6EECF244321}">
                      <p14:modId xmlns:p14="http://schemas.microsoft.com/office/powerpoint/2010/main" val="838461877"/>
                    </p:ext>
                  </p:extLst>
                </p:nvPr>
              </p:nvGraphicFramePr>
              <p:xfrm>
                <a:off x="3867150" y="4433888"/>
                <a:ext cx="2098675" cy="912812"/>
              </p:xfrm>
              <a:graphic>
                <a:graphicData uri="http://schemas.openxmlformats.org/presentationml/2006/ole">
                  <mc:AlternateContent>
                    <mc:Choice xmlns:v="urn:schemas-microsoft-com:vml" Requires="v">
                      <p:oleObj spid="_x0000_s52253" name="Equation" r:id="rId10" imgW="1079280" imgH="469800" progId="Equation.DSMT4">
                        <p:embed/>
                      </p:oleObj>
                    </mc:Choice>
                    <mc:Fallback>
                      <p:oleObj name="Equation" r:id="rId10" imgW="1079280" imgH="469800" progId="Equation.DSMT4">
                        <p:embed/>
                        <p:pic>
                          <p:nvPicPr>
                            <p:cNvPr id="0" name=""/>
                            <p:cNvPicPr>
                              <a:picLocks noChangeAspect="1" noChangeArrowheads="1"/>
                            </p:cNvPicPr>
                            <p:nvPr/>
                          </p:nvPicPr>
                          <p:blipFill>
                            <a:blip r:embed="rId11"/>
                            <a:srcRect/>
                            <a:stretch>
                              <a:fillRect/>
                            </a:stretch>
                          </p:blipFill>
                          <p:spPr bwMode="auto">
                            <a:xfrm>
                              <a:off x="3867150" y="4433888"/>
                              <a:ext cx="20986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4045414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608012" y="836860"/>
            <a:ext cx="10899525" cy="3983831"/>
            <a:chOff x="608012" y="836860"/>
            <a:chExt cx="10899525" cy="3983831"/>
          </a:xfrm>
        </p:grpSpPr>
        <p:sp>
          <p:nvSpPr>
            <p:cNvPr id="21" name="Rounded Rectangle 20"/>
            <p:cNvSpPr/>
            <p:nvPr/>
          </p:nvSpPr>
          <p:spPr>
            <a:xfrm>
              <a:off x="608012" y="836860"/>
              <a:ext cx="10668000" cy="381133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989012" y="1015902"/>
                  <a:ext cx="9829800"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xác định trên khoảng (a;b) và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𝒂</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𝒃</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Nếu tồn tại giới hạn hữu hạn</a:t>
                  </a:r>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89012" y="1015902"/>
                  <a:ext cx="9829800" cy="892552"/>
                </a:xfrm>
                <a:prstGeom prst="rect">
                  <a:avLst/>
                </a:prstGeom>
                <a:blipFill rotWithShape="1">
                  <a:blip r:embed="rId5"/>
                  <a:stretch>
                    <a:fillRect l="-930" t="-6164" b="-16438"/>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2487" y="3505200"/>
              <a:ext cx="1225050" cy="1315491"/>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929237" y="2765048"/>
                  <a:ext cx="9829800" cy="892552"/>
                </a:xfrm>
                <a:prstGeom prst="rect">
                  <a:avLst/>
                </a:prstGeom>
                <a:noFill/>
              </p:spPr>
              <p:txBody>
                <a:bodyPr wrap="square" rtlCol="0">
                  <a:spAutoFit/>
                </a:bodyPr>
                <a:lstStyle/>
                <a:p>
                  <a:r>
                    <a:rPr lang="en-US" sz="2600" b="1" smtClean="0">
                      <a:latin typeface="Arial" pitchFamily="34" charset="0"/>
                      <a:cs typeface="Arial" pitchFamily="34" charset="0"/>
                    </a:rPr>
                    <a:t>Thì giới hạn đó được gọi là </a:t>
                  </a:r>
                  <a:r>
                    <a:rPr lang="en-US" sz="2600" b="1" smtClean="0">
                      <a:solidFill>
                        <a:srgbClr val="C00000"/>
                      </a:solidFill>
                      <a:latin typeface="Arial" pitchFamily="34" charset="0"/>
                      <a:cs typeface="Arial" pitchFamily="34" charset="0"/>
                    </a:rPr>
                    <a:t>đạo hàm của hàm số</a:t>
                  </a:r>
                  <a:r>
                    <a:rPr lang="en-US" sz="2600" b="1">
                      <a:solidFill>
                        <a:srgbClr val="C00000"/>
                      </a:solidFill>
                      <a:cs typeface="Arial" pitchFamily="34" charset="0"/>
                    </a:rPr>
                    <a:t> </a:t>
                  </a:r>
                  <a14:m>
                    <m:oMath xmlns:m="http://schemas.openxmlformats.org/officeDocument/2006/math">
                      <m:r>
                        <a:rPr lang="en-US" sz="2600" b="1" i="1">
                          <a:latin typeface="Cambria Math"/>
                          <a:cs typeface="Arial" pitchFamily="34" charset="0"/>
                        </a:rPr>
                        <m:t>𝒚</m:t>
                      </m:r>
                      <m:r>
                        <a:rPr lang="en-US" sz="2600" b="1" i="1">
                          <a:latin typeface="Cambria Math"/>
                          <a:cs typeface="Arial" pitchFamily="34" charset="0"/>
                        </a:rPr>
                        <m:t>=</m:t>
                      </m:r>
                      <m:r>
                        <a:rPr lang="en-US" sz="2600" b="1" i="1">
                          <a:latin typeface="Cambria Math"/>
                          <a:cs typeface="Arial" pitchFamily="34" charset="0"/>
                        </a:rPr>
                        <m:t>𝒇</m:t>
                      </m:r>
                      <m:r>
                        <a:rPr lang="en-US" sz="2600" b="1" i="1">
                          <a:latin typeface="Cambria Math"/>
                          <a:cs typeface="Arial" pitchFamily="34" charset="0"/>
                        </a:rPr>
                        <m:t>(</m:t>
                      </m:r>
                      <m:r>
                        <a:rPr lang="en-US" sz="2600" b="1" i="1">
                          <a:latin typeface="Cambria Math"/>
                          <a:cs typeface="Arial" pitchFamily="34" charset="0"/>
                        </a:rPr>
                        <m:t>𝒙</m:t>
                      </m:r>
                      <m:r>
                        <a:rPr lang="en-US" sz="2600" b="1" i="1">
                          <a:latin typeface="Cambria Math"/>
                          <a:cs typeface="Arial" pitchFamily="34" charset="0"/>
                        </a:rPr>
                        <m:t>)</m:t>
                      </m:r>
                    </m:oMath>
                  </a14:m>
                  <a:r>
                    <a:rPr lang="en-US" sz="2600" b="1" smtClean="0">
                      <a:latin typeface="Arial" pitchFamily="34" charset="0"/>
                      <a:cs typeface="Arial" pitchFamily="34" charset="0"/>
                    </a:rPr>
                    <a:t>  tại điểm x</a:t>
                  </a:r>
                  <a:r>
                    <a:rPr lang="en-US" sz="2600" b="1" baseline="-25000" smtClean="0">
                      <a:latin typeface="Arial" pitchFamily="34" charset="0"/>
                      <a:cs typeface="Arial" pitchFamily="34" charset="0"/>
                    </a:rPr>
                    <a:t>0</a:t>
                  </a:r>
                  <a:r>
                    <a:rPr lang="en-US" sz="2600" b="1" smtClean="0">
                      <a:latin typeface="Arial" pitchFamily="34" charset="0"/>
                      <a:cs typeface="Arial" pitchFamily="34" charset="0"/>
                    </a:rPr>
                    <a:t> , kí hiệu bởi </a:t>
                  </a:r>
                  <a14:m>
                    <m:oMath xmlns:m="http://schemas.openxmlformats.org/officeDocument/2006/math">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oMath>
                  </a14:m>
                  <a:r>
                    <a:rPr lang="en-US" sz="2600" b="1" smtClean="0">
                      <a:latin typeface="Arial" pitchFamily="34" charset="0"/>
                      <a:cs typeface="Arial" pitchFamily="34" charset="0"/>
                    </a:rPr>
                    <a:t> hoặc </a:t>
                  </a:r>
                  <a14:m>
                    <m:oMath xmlns:m="http://schemas.openxmlformats.org/officeDocument/2006/math">
                      <m:r>
                        <a:rPr lang="en-US" sz="2600" b="1" i="1" smtClean="0">
                          <a:latin typeface="Cambria Math"/>
                          <a:cs typeface="Arial" pitchFamily="34" charset="0"/>
                        </a:rPr>
                        <m:t>𝒚</m:t>
                      </m:r>
                      <m:r>
                        <a:rPr lang="en-US" sz="2600" b="1" i="1">
                          <a:latin typeface="Cambria Math"/>
                          <a:cs typeface="Arial" pitchFamily="34" charset="0"/>
                        </a:rPr>
                        <m:t>′(</m:t>
                      </m:r>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oMath>
                  </a14:m>
                  <a:r>
                    <a:rPr lang="en-US" sz="2600" b="1" smtClean="0">
                      <a:latin typeface="Arial" pitchFamily="34" charset="0"/>
                      <a:cs typeface="Arial" pitchFamily="34" charset="0"/>
                    </a:rPr>
                    <a:t>, tức là :</a:t>
                  </a:r>
                  <a:endParaRPr lang="vi-VN" sz="2600"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929237" y="2765048"/>
                  <a:ext cx="9829800" cy="892552"/>
                </a:xfrm>
                <a:prstGeom prst="rect">
                  <a:avLst/>
                </a:prstGeom>
                <a:blipFill rotWithShape="1">
                  <a:blip r:embed="rId7"/>
                  <a:stretch>
                    <a:fillRect l="-1054" t="-7534" r="-1302"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8" name="Object 17"/>
                <p:cNvGraphicFramePr>
                  <a:graphicFrameLocks noChangeAspect="1"/>
                </p:cNvGraphicFramePr>
                <p:nvPr>
                  <p:extLst>
                    <p:ext uri="{D42A27DB-BD31-4B8C-83A1-F6EECF244321}">
                      <p14:modId xmlns:p14="http://schemas.microsoft.com/office/powerpoint/2010/main" val="3204387555"/>
                    </p:ext>
                  </p:extLst>
                </p:nvPr>
              </p:nvGraphicFramePr>
              <p:xfrm>
                <a:off x="4470400" y="1833563"/>
                <a:ext cx="2098675" cy="912812"/>
              </p:xfrm>
              <a:graphic>
                <a:graphicData uri="http://schemas.openxmlformats.org/presentationml/2006/ole">
                  <mc:AlternateContent>
                    <mc:Choice xmlns:v="urn:schemas-microsoft-com:vml" Requires="v">
                      <p:oleObj spid="_x0000_s46352" name="Equation" r:id="rId8" imgW="1079280" imgH="469800" progId="Equation.DSMT4">
                        <p:embed/>
                      </p:oleObj>
                    </mc:Choice>
                    <mc:Fallback>
                      <p:oleObj name="Equation" r:id="rId8" imgW="1079280" imgH="469800" progId="Equation.DSMT4">
                        <p:embed/>
                        <p:pic>
                          <p:nvPicPr>
                            <p:cNvPr id="0" name=""/>
                            <p:cNvPicPr>
                              <a:picLocks noChangeAspect="1" noChangeArrowheads="1"/>
                            </p:cNvPicPr>
                            <p:nvPr/>
                          </p:nvPicPr>
                          <p:blipFill>
                            <a:blip r:embed="rId9"/>
                            <a:srcRect/>
                            <a:stretch>
                              <a:fillRect/>
                            </a:stretch>
                          </p:blipFill>
                          <p:spPr bwMode="auto">
                            <a:xfrm>
                              <a:off x="4470400" y="1833563"/>
                              <a:ext cx="2098675" cy="9128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18" name="Object 17"/>
                <p:cNvGraphicFramePr>
                  <a:graphicFrameLocks noChangeAspect="1"/>
                </p:cNvGraphicFramePr>
                <p:nvPr>
                  <p:extLst>
                    <p:ext uri="{D42A27DB-BD31-4B8C-83A1-F6EECF244321}">
                      <p14:modId xmlns:p14="http://schemas.microsoft.com/office/powerpoint/2010/main" val="3204387555"/>
                    </p:ext>
                  </p:extLst>
                </p:nvPr>
              </p:nvGraphicFramePr>
              <p:xfrm>
                <a:off x="4470400" y="1833563"/>
                <a:ext cx="2098675" cy="912812"/>
              </p:xfrm>
              <a:graphic>
                <a:graphicData uri="http://schemas.openxmlformats.org/presentationml/2006/ole">
                  <mc:AlternateContent>
                    <mc:Choice xmlns:v="urn:schemas-microsoft-com:vml" Requires="v">
                      <p:oleObj spid="_x0000_s46280" name="Equation" r:id="rId10" imgW="1079280" imgH="469800" progId="Equation.DSMT4">
                        <p:embed/>
                      </p:oleObj>
                    </mc:Choice>
                    <mc:Fallback>
                      <p:oleObj name="Equation" r:id="rId10" imgW="1079280" imgH="469800" progId="Equation.DSMT4">
                        <p:embed/>
                        <p:pic>
                          <p:nvPicPr>
                            <p:cNvPr id="0" name=""/>
                            <p:cNvPicPr>
                              <a:picLocks noChangeAspect="1" noChangeArrowheads="1"/>
                            </p:cNvPicPr>
                            <p:nvPr/>
                          </p:nvPicPr>
                          <p:blipFill>
                            <a:blip r:embed="rId11"/>
                            <a:srcRect/>
                            <a:stretch>
                              <a:fillRect/>
                            </a:stretch>
                          </p:blipFill>
                          <p:spPr bwMode="auto">
                            <a:xfrm>
                              <a:off x="4470400" y="1833563"/>
                              <a:ext cx="20986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9" name="Object 18"/>
                <p:cNvGraphicFramePr>
                  <a:graphicFrameLocks noChangeAspect="1"/>
                </p:cNvGraphicFramePr>
                <p:nvPr>
                  <p:extLst>
                    <p:ext uri="{D42A27DB-BD31-4B8C-83A1-F6EECF244321}">
                      <p14:modId xmlns:p14="http://schemas.microsoft.com/office/powerpoint/2010/main" val="1587697480"/>
                    </p:ext>
                  </p:extLst>
                </p:nvPr>
              </p:nvGraphicFramePr>
              <p:xfrm>
                <a:off x="4263781" y="3670738"/>
                <a:ext cx="3160712" cy="912813"/>
              </p:xfrm>
              <a:graphic>
                <a:graphicData uri="http://schemas.openxmlformats.org/presentationml/2006/ole">
                  <mc:AlternateContent>
                    <mc:Choice xmlns:v="urn:schemas-microsoft-com:vml" Requires="v">
                      <p:oleObj spid="_x0000_s46353" name="Equation" r:id="rId12" imgW="1625400" imgH="469800" progId="Equation.DSMT4">
                        <p:embed/>
                      </p:oleObj>
                    </mc:Choice>
                    <mc:Fallback>
                      <p:oleObj name="Equation" r:id="rId12" imgW="1625400" imgH="469800" progId="Equation.DSMT4">
                        <p:embed/>
                        <p:pic>
                          <p:nvPicPr>
                            <p:cNvPr id="0" name=""/>
                            <p:cNvPicPr>
                              <a:picLocks noChangeAspect="1" noChangeArrowheads="1"/>
                            </p:cNvPicPr>
                            <p:nvPr/>
                          </p:nvPicPr>
                          <p:blipFill>
                            <a:blip r:embed="rId11"/>
                            <a:srcRect/>
                            <a:stretch>
                              <a:fillRect/>
                            </a:stretch>
                          </p:blipFill>
                          <p:spPr bwMode="auto">
                            <a:xfrm>
                              <a:off x="4263781" y="3670738"/>
                              <a:ext cx="3160712" cy="912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19" name="Object 18"/>
                <p:cNvGraphicFramePr>
                  <a:graphicFrameLocks noChangeAspect="1"/>
                </p:cNvGraphicFramePr>
                <p:nvPr>
                  <p:extLst>
                    <p:ext uri="{D42A27DB-BD31-4B8C-83A1-F6EECF244321}">
                      <p14:modId xmlns:p14="http://schemas.microsoft.com/office/powerpoint/2010/main" val="1587697480"/>
                    </p:ext>
                  </p:extLst>
                </p:nvPr>
              </p:nvGraphicFramePr>
              <p:xfrm>
                <a:off x="4263781" y="3670738"/>
                <a:ext cx="3160712" cy="912813"/>
              </p:xfrm>
              <a:graphic>
                <a:graphicData uri="http://schemas.openxmlformats.org/presentationml/2006/ole">
                  <mc:AlternateContent>
                    <mc:Choice xmlns:v="urn:schemas-microsoft-com:vml" Requires="v">
                      <p:oleObj spid="_x0000_s46281" name="Equation" r:id="rId13" imgW="1625400" imgH="469800" progId="Equation.DSMT4">
                        <p:embed/>
                      </p:oleObj>
                    </mc:Choice>
                    <mc:Fallback>
                      <p:oleObj name="Equation" r:id="rId13" imgW="1625400" imgH="469800" progId="Equation.DSMT4">
                        <p:embed/>
                        <p:pic>
                          <p:nvPicPr>
                            <p:cNvPr id="0" name=""/>
                            <p:cNvPicPr>
                              <a:picLocks noChangeAspect="1" noChangeArrowheads="1"/>
                            </p:cNvPicPr>
                            <p:nvPr/>
                          </p:nvPicPr>
                          <p:blipFill>
                            <a:blip r:embed="rId14"/>
                            <a:srcRect/>
                            <a:stretch>
                              <a:fillRect/>
                            </a:stretch>
                          </p:blipFill>
                          <p:spPr bwMode="auto">
                            <a:xfrm>
                              <a:off x="4263781" y="3670738"/>
                              <a:ext cx="31607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grpSp>
        <p:nvGrpSpPr>
          <p:cNvPr id="6" name="Group 5"/>
          <p:cNvGrpSpPr/>
          <p:nvPr/>
        </p:nvGrpSpPr>
        <p:grpSpPr>
          <a:xfrm>
            <a:off x="379412" y="762000"/>
            <a:ext cx="11315699" cy="3352800"/>
            <a:chOff x="379412" y="762000"/>
            <a:chExt cx="11315699" cy="3352800"/>
          </a:xfrm>
        </p:grpSpPr>
        <p:sp>
          <p:nvSpPr>
            <p:cNvPr id="20" name="Rounded Rectangle 19"/>
            <p:cNvSpPr/>
            <p:nvPr/>
          </p:nvSpPr>
          <p:spPr>
            <a:xfrm>
              <a:off x="379412" y="762000"/>
              <a:ext cx="11315699" cy="3352800"/>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557339" y="860257"/>
              <a:ext cx="1668462" cy="430887"/>
            </a:xfrm>
            <a:prstGeom prst="rect">
              <a:avLst/>
            </a:prstGeom>
            <a:solidFill>
              <a:schemeClr val="accent5">
                <a:lumMod val="50000"/>
              </a:schemeClr>
            </a:solidFill>
          </p:spPr>
          <p:txBody>
            <a:bodyPr wrap="square" rtlCol="0">
              <a:spAutoFit/>
            </a:bodyPr>
            <a:lstStyle/>
            <a:p>
              <a:pPr algn="ctr"/>
              <a:r>
                <a:rPr lang="en-US" sz="2200" b="1" smtClean="0">
                  <a:solidFill>
                    <a:schemeClr val="bg1"/>
                  </a:solidFill>
                  <a:latin typeface="Arial" pitchFamily="34" charset="0"/>
                  <a:cs typeface="Arial" pitchFamily="34" charset="0"/>
                </a:rPr>
                <a:t>Nhận xét :</a:t>
              </a:r>
              <a:endParaRPr lang="vi-VN" sz="22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646678" y="875646"/>
                  <a:ext cx="10857933" cy="830997"/>
                </a:xfrm>
                <a:prstGeom prst="rect">
                  <a:avLst/>
                </a:prstGeom>
                <a:noFill/>
              </p:spPr>
              <p:txBody>
                <a:bodyPr wrap="square" rtlCol="0">
                  <a:spAutoFit/>
                </a:bodyPr>
                <a:lstStyle/>
                <a:p>
                  <a:r>
                    <a:rPr lang="en-US" b="1" smtClean="0">
                      <a:latin typeface="Arial" pitchFamily="34" charset="0"/>
                      <a:cs typeface="Arial" pitchFamily="34" charset="0"/>
                    </a:rPr>
                    <a:t>	     Để tính đạo hàm của 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oMath>
                  </a14:m>
                  <a:r>
                    <a:rPr lang="en-US" b="1" smtClean="0">
                      <a:latin typeface="Arial" pitchFamily="34" charset="0"/>
                      <a:cs typeface="Arial" pitchFamily="34" charset="0"/>
                    </a:rPr>
                    <a:t> tại điểm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ea typeface="Cambria Math"/>
                          <a:cs typeface="Arial" pitchFamily="34" charset="0"/>
                        </a:rPr>
                        <m:t>∈(</m:t>
                      </m:r>
                      <m:r>
                        <a:rPr lang="en-US" b="1" i="1">
                          <a:latin typeface="Cambria Math"/>
                          <a:ea typeface="Cambria Math"/>
                          <a:cs typeface="Arial" pitchFamily="34" charset="0"/>
                        </a:rPr>
                        <m:t>𝒂</m:t>
                      </m:r>
                      <m:r>
                        <a:rPr lang="en-US" b="1" i="1">
                          <a:latin typeface="Cambria Math"/>
                          <a:ea typeface="Cambria Math"/>
                          <a:cs typeface="Arial" pitchFamily="34" charset="0"/>
                        </a:rPr>
                        <m:t>;</m:t>
                      </m:r>
                      <m:r>
                        <a:rPr lang="en-US" b="1" i="1">
                          <a:latin typeface="Cambria Math"/>
                          <a:ea typeface="Cambria Math"/>
                          <a:cs typeface="Arial" pitchFamily="34" charset="0"/>
                        </a:rPr>
                        <m:t>𝒃</m:t>
                      </m:r>
                      <m:r>
                        <a:rPr lang="en-US" b="1" i="1">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 ta </a:t>
                  </a:r>
                </a:p>
                <a:p>
                  <a:r>
                    <a:rPr lang="en-US" b="1">
                      <a:latin typeface="Arial" pitchFamily="34" charset="0"/>
                      <a:cs typeface="Arial" pitchFamily="34" charset="0"/>
                    </a:rPr>
                    <a:t> </a:t>
                  </a:r>
                  <a:r>
                    <a:rPr lang="en-US" b="1" smtClean="0">
                      <a:latin typeface="Arial" pitchFamily="34" charset="0"/>
                      <a:cs typeface="Arial" pitchFamily="34" charset="0"/>
                    </a:rPr>
                    <a:t>                  </a:t>
                  </a:r>
                  <a:r>
                    <a:rPr lang="en-US" b="1" smtClean="0">
                      <a:solidFill>
                        <a:schemeClr val="tx1"/>
                      </a:solidFill>
                      <a:latin typeface="Arial" pitchFamily="34" charset="0"/>
                      <a:cs typeface="Arial" pitchFamily="34" charset="0"/>
                    </a:rPr>
                    <a:t>thực hiện theo các bước sau :</a:t>
                  </a:r>
                  <a:endParaRPr lang="en-US" b="1">
                    <a:solidFill>
                      <a:schemeClr val="tx1"/>
                    </a:solidFill>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46678" y="875646"/>
                  <a:ext cx="10857933" cy="830997"/>
                </a:xfrm>
                <a:prstGeom prst="rect">
                  <a:avLst/>
                </a:prstGeom>
                <a:blipFill rotWithShape="1">
                  <a:blip r:embed="rId5"/>
                  <a:stretch>
                    <a:fillRect t="-5147" b="-169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70172" y="1752600"/>
                  <a:ext cx="10573700" cy="461665"/>
                </a:xfrm>
                <a:prstGeom prst="rect">
                  <a:avLst/>
                </a:prstGeom>
                <a:noFill/>
              </p:spPr>
              <p:txBody>
                <a:bodyPr wrap="square" rtlCol="0">
                  <a:spAutoFit/>
                </a:bodyPr>
                <a:lstStyle/>
                <a:p>
                  <a:r>
                    <a:rPr lang="en-US" b="1" smtClean="0">
                      <a:latin typeface="Arial" pitchFamily="34" charset="0"/>
                      <a:cs typeface="Arial" pitchFamily="34" charset="0"/>
                    </a:rPr>
                    <a:t>1. Tính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𝒙</m:t>
                          </m:r>
                        </m:e>
                      </m:d>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r>
                        <a:rPr lang="en-US" b="1" i="1" smtClean="0">
                          <a:latin typeface="Cambria Math"/>
                          <a:cs typeface="Arial" pitchFamily="34" charset="0"/>
                        </a:rPr>
                        <m:t>)</m:t>
                      </m:r>
                    </m:oMath>
                  </a14:m>
                  <a:endParaRPr lang="en-US" b="1">
                    <a:solidFill>
                      <a:schemeClr val="tx1"/>
                    </a:solidFill>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070172" y="1752600"/>
                  <a:ext cx="10573700" cy="461665"/>
                </a:xfrm>
                <a:prstGeom prst="rect">
                  <a:avLst/>
                </a:prstGeom>
                <a:blipFill rotWithShape="1">
                  <a:blip r:embed="rId6"/>
                  <a:stretch>
                    <a:fillRect l="-923" t="-9333" b="-30667"/>
                  </a:stretch>
                </a:blipFill>
              </p:spPr>
              <p:txBody>
                <a:bodyPr/>
                <a:lstStyle/>
                <a:p>
                  <a:r>
                    <a:rPr lang="en-US">
                      <a:noFill/>
                    </a:rPr>
                    <a:t> </a:t>
                  </a:r>
                </a:p>
              </p:txBody>
            </p:sp>
          </mc:Fallback>
        </mc:AlternateContent>
      </p:grpSp>
      <p:grpSp>
        <p:nvGrpSpPr>
          <p:cNvPr id="2" name="Group 1"/>
          <p:cNvGrpSpPr/>
          <p:nvPr/>
        </p:nvGrpSpPr>
        <p:grpSpPr>
          <a:xfrm>
            <a:off x="1070172" y="2211387"/>
            <a:ext cx="8605640" cy="912813"/>
            <a:chOff x="1070172" y="2211387"/>
            <a:chExt cx="8605640" cy="912813"/>
          </a:xfrm>
        </p:grpSpPr>
        <mc:AlternateContent xmlns:mc="http://schemas.openxmlformats.org/markup-compatibility/2006" xmlns:a14="http://schemas.microsoft.com/office/drawing/2010/main">
          <mc:Choice Requires="a14">
            <p:sp>
              <p:nvSpPr>
                <p:cNvPr id="28" name="TextBox 27"/>
                <p:cNvSpPr txBox="1"/>
                <p:nvPr/>
              </p:nvSpPr>
              <p:spPr>
                <a:xfrm>
                  <a:off x="1070172" y="2362200"/>
                  <a:ext cx="8605640" cy="461665"/>
                </a:xfrm>
                <a:prstGeom prst="rect">
                  <a:avLst/>
                </a:prstGeom>
                <a:noFill/>
              </p:spPr>
              <p:txBody>
                <a:bodyPr wrap="square" rtlCol="0">
                  <a:spAutoFit/>
                </a:bodyPr>
                <a:lstStyle/>
                <a:p>
                  <a:r>
                    <a:rPr lang="en-US" b="1" smtClean="0">
                      <a:latin typeface="Arial" pitchFamily="34" charset="0"/>
                      <a:cs typeface="Arial" pitchFamily="34" charset="0"/>
                    </a:rPr>
                    <a:t>2. Lập và rút gọn tỉ số                        với </a:t>
                  </a:r>
                  <a14:m>
                    <m:oMath xmlns:m="http://schemas.openxmlformats.org/officeDocument/2006/math">
                      <m:r>
                        <a:rPr lang="en-US" b="1" i="1" smtClean="0">
                          <a:latin typeface="Cambria Math"/>
                          <a:cs typeface="Arial" pitchFamily="34" charset="0"/>
                        </a:rPr>
                        <m:t>𝒙</m:t>
                      </m:r>
                      <m:r>
                        <a:rPr lang="en-US" b="1" i="1">
                          <a:latin typeface="Cambria Math"/>
                          <a:ea typeface="Cambria Math"/>
                          <a:cs typeface="Arial" pitchFamily="34" charset="0"/>
                        </a:rPr>
                        <m:t>∈</m:t>
                      </m:r>
                      <m:d>
                        <m:dPr>
                          <m:ctrlPr>
                            <a:rPr lang="en-US" b="1" i="1">
                              <a:latin typeface="Cambria Math"/>
                              <a:ea typeface="Cambria Math"/>
                              <a:cs typeface="Arial" pitchFamily="34" charset="0"/>
                            </a:rPr>
                          </m:ctrlPr>
                        </m:dPr>
                        <m:e>
                          <m:r>
                            <a:rPr lang="en-US" b="1" i="1">
                              <a:latin typeface="Cambria Math"/>
                              <a:ea typeface="Cambria Math"/>
                              <a:cs typeface="Arial" pitchFamily="34" charset="0"/>
                            </a:rPr>
                            <m:t>𝒂</m:t>
                          </m:r>
                          <m:r>
                            <a:rPr lang="en-US" b="1" i="1">
                              <a:latin typeface="Cambria Math"/>
                              <a:ea typeface="Cambria Math"/>
                              <a:cs typeface="Arial" pitchFamily="34" charset="0"/>
                            </a:rPr>
                            <m:t>;</m:t>
                          </m:r>
                          <m:r>
                            <a:rPr lang="en-US" b="1" i="1">
                              <a:latin typeface="Cambria Math"/>
                              <a:ea typeface="Cambria Math"/>
                              <a:cs typeface="Arial" pitchFamily="34" charset="0"/>
                            </a:rPr>
                            <m:t>𝒃</m:t>
                          </m:r>
                        </m:e>
                      </m:d>
                      <m:r>
                        <a:rPr lang="en-US" b="1" i="1" smtClean="0">
                          <a:latin typeface="Cambria Math"/>
                          <a:ea typeface="Cambria Math"/>
                          <a:cs typeface="Arial" pitchFamily="34" charset="0"/>
                        </a:rPr>
                        <m:t>, </m:t>
                      </m:r>
                      <m:r>
                        <a:rPr lang="en-US" b="1" i="1" smtClean="0">
                          <a:latin typeface="Cambria Math"/>
                          <a:ea typeface="Cambria Math"/>
                          <a:cs typeface="Arial" pitchFamily="34" charset="0"/>
                        </a:rPr>
                        <m:t>𝒙</m:t>
                      </m:r>
                      <m:r>
                        <a:rPr lang="en-US" b="1" i="1" smtClean="0">
                          <a:latin typeface="Cambria Math"/>
                          <a:ea typeface="Cambria Math"/>
                          <a:cs typeface="Arial" pitchFamily="34" charset="0"/>
                        </a:rPr>
                        <m:t>≠</m:t>
                      </m:r>
                      <m:sSub>
                        <m:sSubPr>
                          <m:ctrlPr>
                            <a:rPr lang="en-US" b="1" i="1" smtClean="0">
                              <a:latin typeface="Cambria Math"/>
                              <a:ea typeface="Cambria Math"/>
                              <a:cs typeface="Arial" pitchFamily="34" charset="0"/>
                            </a:rPr>
                          </m:ctrlPr>
                        </m:sSubPr>
                        <m:e>
                          <m:r>
                            <a:rPr lang="en-US" b="1" i="1" smtClean="0">
                              <a:latin typeface="Cambria Math"/>
                              <a:ea typeface="Cambria Math"/>
                              <a:cs typeface="Arial" pitchFamily="34" charset="0"/>
                            </a:rPr>
                            <m:t>𝒙</m:t>
                          </m:r>
                        </m:e>
                        <m:sub>
                          <m:r>
                            <a:rPr lang="en-US" b="1" i="1" smtClean="0">
                              <a:latin typeface="Cambria Math"/>
                              <a:ea typeface="Cambria Math"/>
                              <a:cs typeface="Arial" pitchFamily="34" charset="0"/>
                            </a:rPr>
                            <m:t>𝟎</m:t>
                          </m:r>
                        </m:sub>
                      </m:sSub>
                    </m:oMath>
                  </a14:m>
                  <a:r>
                    <a:rPr lang="en-US" b="1" smtClean="0">
                      <a:latin typeface="Arial" pitchFamily="34" charset="0"/>
                      <a:cs typeface="Arial" pitchFamily="34" charset="0"/>
                    </a:rPr>
                    <a:t> </a:t>
                  </a:r>
                  <a:endParaRPr lang="en-US" b="1">
                    <a:solidFill>
                      <a:schemeClr val="tx1"/>
                    </a:solidFill>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70172" y="2362200"/>
                  <a:ext cx="8605640" cy="461665"/>
                </a:xfrm>
                <a:prstGeom prst="rect">
                  <a:avLst/>
                </a:prstGeom>
                <a:blipFill rotWithShape="1">
                  <a:blip r:embed="rId7"/>
                  <a:stretch>
                    <a:fillRect l="-1134" t="-933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6" name="Object 15"/>
                <p:cNvGraphicFramePr>
                  <a:graphicFrameLocks noChangeAspect="1"/>
                </p:cNvGraphicFramePr>
                <p:nvPr>
                  <p:extLst>
                    <p:ext uri="{D42A27DB-BD31-4B8C-83A1-F6EECF244321}">
                      <p14:modId xmlns:p14="http://schemas.microsoft.com/office/powerpoint/2010/main" val="1854092442"/>
                    </p:ext>
                  </p:extLst>
                </p:nvPr>
              </p:nvGraphicFramePr>
              <p:xfrm>
                <a:off x="4549845" y="2211387"/>
                <a:ext cx="1604963" cy="912813"/>
              </p:xfrm>
              <a:graphic>
                <a:graphicData uri="http://schemas.openxmlformats.org/presentationml/2006/ole">
                  <mc:AlternateContent>
                    <mc:Choice xmlns:v="urn:schemas-microsoft-com:vml" Requires="v">
                      <p:oleObj spid="_x0000_s53342" name="Equation" r:id="rId8" imgW="825480" imgH="469800" progId="Equation.DSMT4">
                        <p:embed/>
                      </p:oleObj>
                    </mc:Choice>
                    <mc:Fallback>
                      <p:oleObj name="Equation" r:id="rId8" imgW="825480" imgH="469800" progId="Equation.DSMT4">
                        <p:embed/>
                        <p:pic>
                          <p:nvPicPr>
                            <p:cNvPr id="0" name=""/>
                            <p:cNvPicPr>
                              <a:picLocks noChangeAspect="1" noChangeArrowheads="1"/>
                            </p:cNvPicPr>
                            <p:nvPr/>
                          </p:nvPicPr>
                          <p:blipFill>
                            <a:blip r:embed="rId9"/>
                            <a:srcRect/>
                            <a:stretch>
                              <a:fillRect/>
                            </a:stretch>
                          </p:blipFill>
                          <p:spPr bwMode="auto">
                            <a:xfrm>
                              <a:off x="4549845" y="2211387"/>
                              <a:ext cx="1604963" cy="912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16" name="Object 15"/>
                <p:cNvGraphicFramePr>
                  <a:graphicFrameLocks noChangeAspect="1"/>
                </p:cNvGraphicFramePr>
                <p:nvPr>
                  <p:extLst>
                    <p:ext uri="{D42A27DB-BD31-4B8C-83A1-F6EECF244321}">
                      <p14:modId xmlns:p14="http://schemas.microsoft.com/office/powerpoint/2010/main" val="1854092442"/>
                    </p:ext>
                  </p:extLst>
                </p:nvPr>
              </p:nvGraphicFramePr>
              <p:xfrm>
                <a:off x="4549845" y="2211387"/>
                <a:ext cx="1604963" cy="912813"/>
              </p:xfrm>
              <a:graphic>
                <a:graphicData uri="http://schemas.openxmlformats.org/presentationml/2006/ole">
                  <mc:AlternateContent>
                    <mc:Choice xmlns:v="urn:schemas-microsoft-com:vml" Requires="v">
                      <p:oleObj spid="_x0000_s53270" name="Equation" r:id="rId10" imgW="825480" imgH="469800" progId="Equation.DSMT4">
                        <p:embed/>
                      </p:oleObj>
                    </mc:Choice>
                    <mc:Fallback>
                      <p:oleObj name="Equation" r:id="rId10" imgW="825480" imgH="469800" progId="Equation.DSMT4">
                        <p:embed/>
                        <p:pic>
                          <p:nvPicPr>
                            <p:cNvPr id="0" name=""/>
                            <p:cNvPicPr>
                              <a:picLocks noChangeAspect="1" noChangeArrowheads="1"/>
                            </p:cNvPicPr>
                            <p:nvPr/>
                          </p:nvPicPr>
                          <p:blipFill>
                            <a:blip r:embed="rId11"/>
                            <a:srcRect/>
                            <a:stretch>
                              <a:fillRect/>
                            </a:stretch>
                          </p:blipFill>
                          <p:spPr bwMode="auto">
                            <a:xfrm>
                              <a:off x="4549845" y="2211387"/>
                              <a:ext cx="16049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grpSp>
        <p:nvGrpSpPr>
          <p:cNvPr id="4" name="Group 3"/>
          <p:cNvGrpSpPr/>
          <p:nvPr/>
        </p:nvGrpSpPr>
        <p:grpSpPr>
          <a:xfrm>
            <a:off x="1070172" y="3049588"/>
            <a:ext cx="4511548" cy="912812"/>
            <a:chOff x="1070172" y="2894161"/>
            <a:chExt cx="4511548" cy="912812"/>
          </a:xfrm>
        </p:grpSpPr>
        <p:sp>
          <p:nvSpPr>
            <p:cNvPr id="30" name="TextBox 29"/>
            <p:cNvSpPr txBox="1"/>
            <p:nvPr/>
          </p:nvSpPr>
          <p:spPr>
            <a:xfrm>
              <a:off x="1070172" y="3119735"/>
              <a:ext cx="2751574" cy="461665"/>
            </a:xfrm>
            <a:prstGeom prst="rect">
              <a:avLst/>
            </a:prstGeom>
            <a:noFill/>
          </p:spPr>
          <p:txBody>
            <a:bodyPr wrap="square" rtlCol="0">
              <a:spAutoFit/>
            </a:bodyPr>
            <a:lstStyle/>
            <a:p>
              <a:r>
                <a:rPr lang="en-US" b="1" smtClean="0">
                  <a:latin typeface="Arial" pitchFamily="34" charset="0"/>
                  <a:cs typeface="Arial" pitchFamily="34" charset="0"/>
                </a:rPr>
                <a:t>3. Tìm giới hạn </a:t>
              </a:r>
              <a:endParaRPr lang="en-US" b="1">
                <a:solidFill>
                  <a:schemeClr val="tx1"/>
                </a:solidFill>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691106537"/>
                </p:ext>
              </p:extLst>
            </p:nvPr>
          </p:nvGraphicFramePr>
          <p:xfrm>
            <a:off x="3483045" y="2894161"/>
            <a:ext cx="2098675" cy="912812"/>
          </p:xfrm>
          <a:graphic>
            <a:graphicData uri="http://schemas.openxmlformats.org/presentationml/2006/ole">
              <mc:AlternateContent xmlns:mc="http://schemas.openxmlformats.org/markup-compatibility/2006">
                <mc:Choice xmlns:v="urn:schemas-microsoft-com:vml" Requires="v">
                  <p:oleObj spid="_x0000_s53343" name="Equation" r:id="rId12" imgW="1079280" imgH="469800" progId="Equation.DSMT4">
                    <p:embed/>
                  </p:oleObj>
                </mc:Choice>
                <mc:Fallback>
                  <p:oleObj name="Equation" r:id="rId12" imgW="1079280" imgH="469800" progId="Equation.DSMT4">
                    <p:embed/>
                    <p:pic>
                      <p:nvPicPr>
                        <p:cNvPr id="0" name=""/>
                        <p:cNvPicPr>
                          <a:picLocks noChangeAspect="1" noChangeArrowheads="1"/>
                        </p:cNvPicPr>
                        <p:nvPr/>
                      </p:nvPicPr>
                      <p:blipFill>
                        <a:blip r:embed="rId13"/>
                        <a:srcRect/>
                        <a:stretch>
                          <a:fillRect/>
                        </a:stretch>
                      </p:blipFill>
                      <p:spPr bwMode="auto">
                        <a:xfrm>
                          <a:off x="3483045" y="2894161"/>
                          <a:ext cx="20986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4292548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667" y="210669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600" cy="1319855"/>
            <a:chOff x="227012" y="685800"/>
            <a:chExt cx="11658600" cy="1319855"/>
          </a:xfrm>
        </p:grpSpPr>
        <p:sp>
          <p:nvSpPr>
            <p:cNvPr id="20" name="Rounded Rectangle 19"/>
            <p:cNvSpPr/>
            <p:nvPr/>
          </p:nvSpPr>
          <p:spPr>
            <a:xfrm>
              <a:off x="1714586" y="73342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03412" y="915561"/>
                  <a:ext cx="9982200"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đạo hàm của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𝒙</m:t>
                      </m:r>
                    </m:oMath>
                  </a14:m>
                  <a:r>
                    <a:rPr lang="en-US" sz="2600" b="1" smtClean="0">
                      <a:latin typeface="Arial" pitchFamily="34" charset="0"/>
                      <a:cs typeface="Arial" pitchFamily="34" charset="0"/>
                    </a:rPr>
                    <a:t> tại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03412" y="915561"/>
                  <a:ext cx="9982200" cy="532239"/>
                </a:xfrm>
                <a:prstGeom prst="rect">
                  <a:avLst/>
                </a:prstGeom>
                <a:blipFill rotWithShape="1">
                  <a:blip r:embed="rId6"/>
                  <a:stretch>
                    <a:fillRect l="-733" t="-5682" b="-23864"/>
                  </a:stretch>
                </a:blipFill>
              </p:spPr>
              <p:txBody>
                <a:bodyPr/>
                <a:lstStyle/>
                <a:p>
                  <a:r>
                    <a:rPr lang="en-US">
                      <a:noFill/>
                    </a:rPr>
                    <a:t> </a:t>
                  </a:r>
                </a:p>
              </p:txBody>
            </p:sp>
          </mc:Fallback>
        </mc:AlternateContent>
      </p:grpSp>
      <p:graphicFrame>
        <p:nvGraphicFramePr>
          <p:cNvPr id="19" name="Object 18"/>
          <p:cNvGraphicFramePr>
            <a:graphicFrameLocks noChangeAspect="1"/>
          </p:cNvGraphicFramePr>
          <p:nvPr>
            <p:extLst>
              <p:ext uri="{D42A27DB-BD31-4B8C-83A1-F6EECF244321}">
                <p14:modId xmlns:p14="http://schemas.microsoft.com/office/powerpoint/2010/main" val="1026619323"/>
              </p:ext>
            </p:extLst>
          </p:nvPr>
        </p:nvGraphicFramePr>
        <p:xfrm>
          <a:off x="3854122" y="2510022"/>
          <a:ext cx="3556000" cy="568325"/>
        </p:xfrm>
        <a:graphic>
          <a:graphicData uri="http://schemas.openxmlformats.org/presentationml/2006/ole">
            <mc:AlternateContent xmlns:mc="http://schemas.openxmlformats.org/markup-compatibility/2006">
              <mc:Choice xmlns:v="urn:schemas-microsoft-com:vml" Requires="v">
                <p:oleObj spid="_x0000_s35548" name="Equation" r:id="rId7" imgW="1511280" imgH="241200" progId="Equation.DSMT4">
                  <p:embed/>
                </p:oleObj>
              </mc:Choice>
              <mc:Fallback>
                <p:oleObj name="Equation" r:id="rId7" imgW="1511280" imgH="241200" progId="Equation.DSMT4">
                  <p:embed/>
                  <p:pic>
                    <p:nvPicPr>
                      <p:cNvPr id="0" name=""/>
                      <p:cNvPicPr/>
                      <p:nvPr/>
                    </p:nvPicPr>
                    <p:blipFill>
                      <a:blip r:embed="rId8"/>
                      <a:stretch>
                        <a:fillRect/>
                      </a:stretch>
                    </p:blipFill>
                    <p:spPr>
                      <a:xfrm>
                        <a:off x="3854122" y="2510022"/>
                        <a:ext cx="3556000" cy="568325"/>
                      </a:xfrm>
                      <a:prstGeom prst="rect">
                        <a:avLst/>
                      </a:prstGeom>
                    </p:spPr>
                  </p:pic>
                </p:oleObj>
              </mc:Fallback>
            </mc:AlternateContent>
          </a:graphicData>
        </a:graphic>
      </p:graphicFrame>
      <p:sp>
        <p:nvSpPr>
          <p:cNvPr id="18" name="TextBox 17"/>
          <p:cNvSpPr txBox="1"/>
          <p:nvPr/>
        </p:nvSpPr>
        <p:spPr>
          <a:xfrm>
            <a:off x="2665412" y="4000500"/>
            <a:ext cx="990600" cy="461665"/>
          </a:xfrm>
          <a:prstGeom prst="rect">
            <a:avLst/>
          </a:prstGeom>
          <a:noFill/>
        </p:spPr>
        <p:txBody>
          <a:bodyPr wrap="square" rtlCol="0">
            <a:spAutoFit/>
          </a:bodyPr>
          <a:lstStyle/>
          <a:p>
            <a:pPr algn="just"/>
            <a:r>
              <a:rPr lang="en-US" b="1" smtClean="0">
                <a:latin typeface="Arial" pitchFamily="34" charset="0"/>
                <a:cs typeface="Arial" pitchFamily="34" charset="0"/>
              </a:rPr>
              <a:t>Với </a:t>
            </a:r>
            <a:endParaRPr lang="en-US" b="1">
              <a:latin typeface="Arial" pitchFamily="34" charset="0"/>
              <a:cs typeface="Arial" pitchFamily="34" charset="0"/>
            </a:endParaRPr>
          </a:p>
        </p:txBody>
      </p:sp>
      <p:sp>
        <p:nvSpPr>
          <p:cNvPr id="21"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sp>
        <p:nvSpPr>
          <p:cNvPr id="24" name="TextBox 23"/>
          <p:cNvSpPr txBox="1"/>
          <p:nvPr/>
        </p:nvSpPr>
        <p:spPr>
          <a:xfrm>
            <a:off x="2208213" y="2590800"/>
            <a:ext cx="1676400"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a:t>
            </a:r>
            <a:endParaRPr lang="en-US" b="1">
              <a:latin typeface="Times New Roman" pitchFamily="18" charset="0"/>
              <a:cs typeface="Times New Roman"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689971792"/>
              </p:ext>
            </p:extLst>
          </p:nvPr>
        </p:nvGraphicFramePr>
        <p:xfrm>
          <a:off x="7542212" y="2481403"/>
          <a:ext cx="2360612" cy="508000"/>
        </p:xfrm>
        <a:graphic>
          <a:graphicData uri="http://schemas.openxmlformats.org/presentationml/2006/ole">
            <mc:AlternateContent xmlns:mc="http://schemas.openxmlformats.org/markup-compatibility/2006">
              <mc:Choice xmlns:v="urn:schemas-microsoft-com:vml" Requires="v">
                <p:oleObj spid="_x0000_s35549" name="Equation" r:id="rId9" imgW="1002960" imgH="215640" progId="Equation.DSMT4">
                  <p:embed/>
                </p:oleObj>
              </mc:Choice>
              <mc:Fallback>
                <p:oleObj name="Equation" r:id="rId9" imgW="1002960" imgH="215640" progId="Equation.DSMT4">
                  <p:embed/>
                  <p:pic>
                    <p:nvPicPr>
                      <p:cNvPr id="0" name=""/>
                      <p:cNvPicPr/>
                      <p:nvPr/>
                    </p:nvPicPr>
                    <p:blipFill>
                      <a:blip r:embed="rId10"/>
                      <a:stretch>
                        <a:fillRect/>
                      </a:stretch>
                    </p:blipFill>
                    <p:spPr>
                      <a:xfrm>
                        <a:off x="7542212" y="2481403"/>
                        <a:ext cx="2360612" cy="5080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06674329"/>
              </p:ext>
            </p:extLst>
          </p:nvPr>
        </p:nvGraphicFramePr>
        <p:xfrm>
          <a:off x="5565775" y="3179762"/>
          <a:ext cx="2181225" cy="477838"/>
        </p:xfrm>
        <a:graphic>
          <a:graphicData uri="http://schemas.openxmlformats.org/presentationml/2006/ole">
            <mc:AlternateContent xmlns:mc="http://schemas.openxmlformats.org/markup-compatibility/2006">
              <mc:Choice xmlns:v="urn:schemas-microsoft-com:vml" Requires="v">
                <p:oleObj spid="_x0000_s35550" name="Equation" r:id="rId11" imgW="927000" imgH="203040" progId="Equation.DSMT4">
                  <p:embed/>
                </p:oleObj>
              </mc:Choice>
              <mc:Fallback>
                <p:oleObj name="Equation" r:id="rId11" imgW="927000" imgH="203040" progId="Equation.DSMT4">
                  <p:embed/>
                  <p:pic>
                    <p:nvPicPr>
                      <p:cNvPr id="0" name=""/>
                      <p:cNvPicPr/>
                      <p:nvPr/>
                    </p:nvPicPr>
                    <p:blipFill>
                      <a:blip r:embed="rId12"/>
                      <a:stretch>
                        <a:fillRect/>
                      </a:stretch>
                    </p:blipFill>
                    <p:spPr>
                      <a:xfrm>
                        <a:off x="5565775" y="3179762"/>
                        <a:ext cx="2181225" cy="47783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691401466"/>
              </p:ext>
            </p:extLst>
          </p:nvPr>
        </p:nvGraphicFramePr>
        <p:xfrm>
          <a:off x="3427412" y="3727232"/>
          <a:ext cx="5975350" cy="985837"/>
        </p:xfrm>
        <a:graphic>
          <a:graphicData uri="http://schemas.openxmlformats.org/presentationml/2006/ole">
            <mc:AlternateContent xmlns:mc="http://schemas.openxmlformats.org/markup-compatibility/2006">
              <mc:Choice xmlns:v="urn:schemas-microsoft-com:vml" Requires="v">
                <p:oleObj spid="_x0000_s35551" name="Equation" r:id="rId13" imgW="2539800" imgH="419040" progId="Equation.DSMT4">
                  <p:embed/>
                </p:oleObj>
              </mc:Choice>
              <mc:Fallback>
                <p:oleObj name="Equation" r:id="rId13" imgW="2539800" imgH="419040" progId="Equation.DSMT4">
                  <p:embed/>
                  <p:pic>
                    <p:nvPicPr>
                      <p:cNvPr id="0" name=""/>
                      <p:cNvPicPr/>
                      <p:nvPr/>
                    </p:nvPicPr>
                    <p:blipFill>
                      <a:blip r:embed="rId14"/>
                      <a:stretch>
                        <a:fillRect/>
                      </a:stretch>
                    </p:blipFill>
                    <p:spPr>
                      <a:xfrm>
                        <a:off x="3427412" y="3727232"/>
                        <a:ext cx="5975350" cy="985837"/>
                      </a:xfrm>
                      <a:prstGeom prst="rect">
                        <a:avLst/>
                      </a:prstGeom>
                    </p:spPr>
                  </p:pic>
                </p:oleObj>
              </mc:Fallback>
            </mc:AlternateContent>
          </a:graphicData>
        </a:graphic>
      </p:graphicFrame>
      <p:sp>
        <p:nvSpPr>
          <p:cNvPr id="28" name="TextBox 27"/>
          <p:cNvSpPr txBox="1"/>
          <p:nvPr/>
        </p:nvSpPr>
        <p:spPr>
          <a:xfrm>
            <a:off x="2665412" y="5067300"/>
            <a:ext cx="2514600" cy="461665"/>
          </a:xfrm>
          <a:prstGeom prst="rect">
            <a:avLst/>
          </a:prstGeom>
          <a:noFill/>
        </p:spPr>
        <p:txBody>
          <a:bodyPr wrap="square" rtlCol="0">
            <a:spAutoFit/>
          </a:bodyPr>
          <a:lstStyle/>
          <a:p>
            <a:pPr algn="just"/>
            <a:r>
              <a:rPr lang="en-US" b="1" smtClean="0">
                <a:latin typeface="Arial" pitchFamily="34" charset="0"/>
                <a:cs typeface="Arial" pitchFamily="34" charset="0"/>
              </a:rPr>
              <a:t>Tính giới hạn : </a:t>
            </a:r>
            <a:endParaRPr lang="en-US"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809346665"/>
              </p:ext>
            </p:extLst>
          </p:nvPr>
        </p:nvGraphicFramePr>
        <p:xfrm>
          <a:off x="5075237" y="4805363"/>
          <a:ext cx="4600575" cy="985837"/>
        </p:xfrm>
        <a:graphic>
          <a:graphicData uri="http://schemas.openxmlformats.org/presentationml/2006/ole">
            <mc:AlternateContent xmlns:mc="http://schemas.openxmlformats.org/markup-compatibility/2006">
              <mc:Choice xmlns:v="urn:schemas-microsoft-com:vml" Requires="v">
                <p:oleObj spid="_x0000_s35552" name="Equation" r:id="rId15" imgW="1955520" imgH="419040" progId="Equation.DSMT4">
                  <p:embed/>
                </p:oleObj>
              </mc:Choice>
              <mc:Fallback>
                <p:oleObj name="Equation" r:id="rId15" imgW="1955520" imgH="419040" progId="Equation.DSMT4">
                  <p:embed/>
                  <p:pic>
                    <p:nvPicPr>
                      <p:cNvPr id="0" name=""/>
                      <p:cNvPicPr/>
                      <p:nvPr/>
                    </p:nvPicPr>
                    <p:blipFill>
                      <a:blip r:embed="rId16"/>
                      <a:stretch>
                        <a:fillRect/>
                      </a:stretch>
                    </p:blipFill>
                    <p:spPr>
                      <a:xfrm>
                        <a:off x="5075237" y="4805363"/>
                        <a:ext cx="4600575" cy="985837"/>
                      </a:xfrm>
                      <a:prstGeom prst="rect">
                        <a:avLst/>
                      </a:prstGeom>
                    </p:spPr>
                  </p:pic>
                </p:oleObj>
              </mc:Fallback>
            </mc:AlternateContent>
          </a:graphicData>
        </a:graphic>
      </p:graphicFrame>
      <p:sp>
        <p:nvSpPr>
          <p:cNvPr id="34" name="TextBox 33"/>
          <p:cNvSpPr txBox="1"/>
          <p:nvPr/>
        </p:nvSpPr>
        <p:spPr>
          <a:xfrm>
            <a:off x="2665412" y="5791200"/>
            <a:ext cx="2514600" cy="461665"/>
          </a:xfrm>
          <a:prstGeom prst="rect">
            <a:avLst/>
          </a:prstGeom>
          <a:noFill/>
        </p:spPr>
        <p:txBody>
          <a:bodyPr wrap="square" rtlCol="0">
            <a:spAutoFit/>
          </a:bodyPr>
          <a:lstStyle/>
          <a:p>
            <a:pPr algn="just"/>
            <a:r>
              <a:rPr lang="en-US" b="1" smtClean="0">
                <a:latin typeface="Arial" pitchFamily="34" charset="0"/>
                <a:cs typeface="Arial" pitchFamily="34" charset="0"/>
              </a:rPr>
              <a:t>Vậy :</a:t>
            </a:r>
            <a:endParaRPr lang="en-US" b="1">
              <a:latin typeface="Arial" pitchFamily="34" charset="0"/>
              <a:cs typeface="Arial" pitchFamily="34"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427977656"/>
              </p:ext>
            </p:extLst>
          </p:nvPr>
        </p:nvGraphicFramePr>
        <p:xfrm>
          <a:off x="3656012" y="5846327"/>
          <a:ext cx="1344612" cy="477837"/>
        </p:xfrm>
        <a:graphic>
          <a:graphicData uri="http://schemas.openxmlformats.org/presentationml/2006/ole">
            <mc:AlternateContent xmlns:mc="http://schemas.openxmlformats.org/markup-compatibility/2006">
              <mc:Choice xmlns:v="urn:schemas-microsoft-com:vml" Requires="v">
                <p:oleObj spid="_x0000_s35553" name="Equation" r:id="rId17" imgW="571320" imgH="203040" progId="Equation.DSMT4">
                  <p:embed/>
                </p:oleObj>
              </mc:Choice>
              <mc:Fallback>
                <p:oleObj name="Equation" r:id="rId17" imgW="571320" imgH="203040" progId="Equation.DSMT4">
                  <p:embed/>
                  <p:pic>
                    <p:nvPicPr>
                      <p:cNvPr id="0" name=""/>
                      <p:cNvPicPr/>
                      <p:nvPr/>
                    </p:nvPicPr>
                    <p:blipFill>
                      <a:blip r:embed="rId18"/>
                      <a:stretch>
                        <a:fillRect/>
                      </a:stretch>
                    </p:blipFill>
                    <p:spPr>
                      <a:xfrm>
                        <a:off x="3656012" y="5846327"/>
                        <a:ext cx="1344612" cy="477837"/>
                      </a:xfrm>
                      <a:prstGeom prst="rect">
                        <a:avLst/>
                      </a:prstGeom>
                    </p:spPr>
                  </p:pic>
                </p:oleObj>
              </mc:Fallback>
            </mc:AlternateContent>
          </a:graphicData>
        </a:graphic>
      </p:graphicFrame>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667" y="210669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Object 18"/>
          <p:cNvGraphicFramePr>
            <a:graphicFrameLocks noChangeAspect="1"/>
          </p:cNvGraphicFramePr>
          <p:nvPr>
            <p:extLst>
              <p:ext uri="{D42A27DB-BD31-4B8C-83A1-F6EECF244321}">
                <p14:modId xmlns:p14="http://schemas.microsoft.com/office/powerpoint/2010/main" val="2961749580"/>
              </p:ext>
            </p:extLst>
          </p:nvPr>
        </p:nvGraphicFramePr>
        <p:xfrm>
          <a:off x="3198812" y="3057227"/>
          <a:ext cx="3346450" cy="985838"/>
        </p:xfrm>
        <a:graphic>
          <a:graphicData uri="http://schemas.openxmlformats.org/presentationml/2006/ole">
            <mc:AlternateContent xmlns:mc="http://schemas.openxmlformats.org/markup-compatibility/2006">
              <mc:Choice xmlns:v="urn:schemas-microsoft-com:vml" Requires="v">
                <p:oleObj spid="_x0000_s54448" name="Equation" r:id="rId5" imgW="1422360" imgH="419040" progId="Equation.DSMT4">
                  <p:embed/>
                </p:oleObj>
              </mc:Choice>
              <mc:Fallback>
                <p:oleObj name="Equation" r:id="rId5" imgW="1422360" imgH="419040" progId="Equation.DSMT4">
                  <p:embed/>
                  <p:pic>
                    <p:nvPicPr>
                      <p:cNvPr id="0" name=""/>
                      <p:cNvPicPr/>
                      <p:nvPr/>
                    </p:nvPicPr>
                    <p:blipFill>
                      <a:blip r:embed="rId6"/>
                      <a:stretch>
                        <a:fillRect/>
                      </a:stretch>
                    </p:blipFill>
                    <p:spPr>
                      <a:xfrm>
                        <a:off x="3198812" y="3057227"/>
                        <a:ext cx="3346450" cy="985838"/>
                      </a:xfrm>
                      <a:prstGeom prst="rect">
                        <a:avLst/>
                      </a:prstGeom>
                    </p:spPr>
                  </p:pic>
                </p:oleObj>
              </mc:Fallback>
            </mc:AlternateContent>
          </a:graphicData>
        </a:graphic>
      </p:graphicFrame>
      <p:sp>
        <p:nvSpPr>
          <p:cNvPr id="21"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sp>
        <p:nvSpPr>
          <p:cNvPr id="24" name="TextBox 23"/>
          <p:cNvSpPr txBox="1"/>
          <p:nvPr/>
        </p:nvSpPr>
        <p:spPr>
          <a:xfrm>
            <a:off x="2055812" y="2514600"/>
            <a:ext cx="6629399"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thường trình bày ngắn gọn như sau :</a:t>
            </a:r>
            <a:endParaRPr lang="en-US" b="1">
              <a:latin typeface="Times New Roman" pitchFamily="18" charset="0"/>
              <a:cs typeface="Times New Roman" pitchFamily="18"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818752599"/>
              </p:ext>
            </p:extLst>
          </p:nvPr>
        </p:nvGraphicFramePr>
        <p:xfrm>
          <a:off x="6579658" y="3057227"/>
          <a:ext cx="2747962" cy="985837"/>
        </p:xfrm>
        <a:graphic>
          <a:graphicData uri="http://schemas.openxmlformats.org/presentationml/2006/ole">
            <mc:AlternateContent xmlns:mc="http://schemas.openxmlformats.org/markup-compatibility/2006">
              <mc:Choice xmlns:v="urn:schemas-microsoft-com:vml" Requires="v">
                <p:oleObj spid="_x0000_s54449" name="Equation" r:id="rId7" imgW="1168200" imgH="419040" progId="Equation.DSMT4">
                  <p:embed/>
                </p:oleObj>
              </mc:Choice>
              <mc:Fallback>
                <p:oleObj name="Equation" r:id="rId7" imgW="1168200" imgH="419040" progId="Equation.DSMT4">
                  <p:embed/>
                  <p:pic>
                    <p:nvPicPr>
                      <p:cNvPr id="0" name=""/>
                      <p:cNvPicPr/>
                      <p:nvPr/>
                    </p:nvPicPr>
                    <p:blipFill>
                      <a:blip r:embed="rId8"/>
                      <a:stretch>
                        <a:fillRect/>
                      </a:stretch>
                    </p:blipFill>
                    <p:spPr>
                      <a:xfrm>
                        <a:off x="6579658" y="3057227"/>
                        <a:ext cx="2747962" cy="98583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29212146"/>
              </p:ext>
            </p:extLst>
          </p:nvPr>
        </p:nvGraphicFramePr>
        <p:xfrm>
          <a:off x="4020245" y="4119562"/>
          <a:ext cx="2778125" cy="985838"/>
        </p:xfrm>
        <a:graphic>
          <a:graphicData uri="http://schemas.openxmlformats.org/presentationml/2006/ole">
            <mc:AlternateContent xmlns:mc="http://schemas.openxmlformats.org/markup-compatibility/2006">
              <mc:Choice xmlns:v="urn:schemas-microsoft-com:vml" Requires="v">
                <p:oleObj spid="_x0000_s54450" name="Equation" r:id="rId9" imgW="1180800" imgH="419040" progId="Equation.DSMT4">
                  <p:embed/>
                </p:oleObj>
              </mc:Choice>
              <mc:Fallback>
                <p:oleObj name="Equation" r:id="rId9" imgW="1180800" imgH="419040" progId="Equation.DSMT4">
                  <p:embed/>
                  <p:pic>
                    <p:nvPicPr>
                      <p:cNvPr id="0" name=""/>
                      <p:cNvPicPr/>
                      <p:nvPr/>
                    </p:nvPicPr>
                    <p:blipFill>
                      <a:blip r:embed="rId10"/>
                      <a:stretch>
                        <a:fillRect/>
                      </a:stretch>
                    </p:blipFill>
                    <p:spPr>
                      <a:xfrm>
                        <a:off x="4020245" y="4119562"/>
                        <a:ext cx="2778125" cy="985838"/>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238035408"/>
              </p:ext>
            </p:extLst>
          </p:nvPr>
        </p:nvGraphicFramePr>
        <p:xfrm>
          <a:off x="6896794" y="4346574"/>
          <a:ext cx="2360613" cy="687388"/>
        </p:xfrm>
        <a:graphic>
          <a:graphicData uri="http://schemas.openxmlformats.org/presentationml/2006/ole">
            <mc:AlternateContent xmlns:mc="http://schemas.openxmlformats.org/markup-compatibility/2006">
              <mc:Choice xmlns:v="urn:schemas-microsoft-com:vml" Requires="v">
                <p:oleObj spid="_x0000_s54451" name="Equation" r:id="rId11" imgW="1002960" imgH="291960" progId="Equation.DSMT4">
                  <p:embed/>
                </p:oleObj>
              </mc:Choice>
              <mc:Fallback>
                <p:oleObj name="Equation" r:id="rId11" imgW="1002960" imgH="291960" progId="Equation.DSMT4">
                  <p:embed/>
                  <p:pic>
                    <p:nvPicPr>
                      <p:cNvPr id="0" name=""/>
                      <p:cNvPicPr/>
                      <p:nvPr/>
                    </p:nvPicPr>
                    <p:blipFill>
                      <a:blip r:embed="rId12"/>
                      <a:stretch>
                        <a:fillRect/>
                      </a:stretch>
                    </p:blipFill>
                    <p:spPr>
                      <a:xfrm>
                        <a:off x="6896794" y="4346574"/>
                        <a:ext cx="2360613" cy="687388"/>
                      </a:xfrm>
                      <a:prstGeom prst="rect">
                        <a:avLst/>
                      </a:prstGeom>
                    </p:spPr>
                  </p:pic>
                </p:oleObj>
              </mc:Fallback>
            </mc:AlternateContent>
          </a:graphicData>
        </a:graphic>
      </p:graphicFrame>
      <p:grpSp>
        <p:nvGrpSpPr>
          <p:cNvPr id="14" name="Group 13"/>
          <p:cNvGrpSpPr/>
          <p:nvPr/>
        </p:nvGrpSpPr>
        <p:grpSpPr>
          <a:xfrm>
            <a:off x="227012" y="685800"/>
            <a:ext cx="11658600" cy="1319855"/>
            <a:chOff x="227012" y="685800"/>
            <a:chExt cx="11658600" cy="1319855"/>
          </a:xfrm>
        </p:grpSpPr>
        <p:sp>
          <p:nvSpPr>
            <p:cNvPr id="15" name="Rounded Rectangle 14"/>
            <p:cNvSpPr/>
            <p:nvPr/>
          </p:nvSpPr>
          <p:spPr>
            <a:xfrm>
              <a:off x="1714586" y="73342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26" name="TextBox 25"/>
                <p:cNvSpPr txBox="1"/>
                <p:nvPr/>
              </p:nvSpPr>
              <p:spPr>
                <a:xfrm>
                  <a:off x="1903412" y="915561"/>
                  <a:ext cx="9982200"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đạo hàm của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𝒙</m:t>
                      </m:r>
                    </m:oMath>
                  </a14:m>
                  <a:r>
                    <a:rPr lang="en-US" sz="2600" b="1" smtClean="0">
                      <a:latin typeface="Arial" pitchFamily="34" charset="0"/>
                      <a:cs typeface="Arial" pitchFamily="34" charset="0"/>
                    </a:rPr>
                    <a:t> tại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1903412" y="915561"/>
                  <a:ext cx="9982200" cy="532239"/>
                </a:xfrm>
                <a:prstGeom prst="rect">
                  <a:avLst/>
                </a:prstGeom>
                <a:blipFill rotWithShape="1">
                  <a:blip r:embed="rId14"/>
                  <a:stretch>
                    <a:fillRect l="-733" t="-5682" b="-23864"/>
                  </a:stretch>
                </a:blipFill>
              </p:spPr>
              <p:txBody>
                <a:bodyPr/>
                <a:lstStyle/>
                <a:p>
                  <a:r>
                    <a:rPr lang="en-US">
                      <a:noFill/>
                    </a:rPr>
                    <a:t> </a:t>
                  </a:r>
                </a:p>
              </p:txBody>
            </p:sp>
          </mc:Fallback>
        </mc:AlternateContent>
      </p:grpSp>
    </p:spTree>
    <p:extLst>
      <p:ext uri="{BB962C8B-B14F-4D97-AF65-F5344CB8AC3E}">
        <p14:creationId xmlns:p14="http://schemas.microsoft.com/office/powerpoint/2010/main" val="1271211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3429" y="219756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07962" y="685800"/>
            <a:ext cx="11591925" cy="1426433"/>
            <a:chOff x="207962" y="685800"/>
            <a:chExt cx="11591925" cy="1426433"/>
          </a:xfrm>
        </p:grpSpPr>
        <p:sp>
          <p:nvSpPr>
            <p:cNvPr id="18" name="Rounded Rectangle 17"/>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360612" y="896451"/>
                  <a:ext cx="9115425" cy="932349"/>
                </a:xfrm>
                <a:prstGeom prst="rect">
                  <a:avLst/>
                </a:prstGeom>
                <a:noFill/>
              </p:spPr>
              <p:txBody>
                <a:bodyPr wrap="square" lIns="121899" tIns="60949" rIns="121899" bIns="60949" rtlCol="0">
                  <a:spAutoFit/>
                </a:bodyPr>
                <a:lstStyle/>
                <a:p>
                  <a:r>
                    <a:rPr lang="vi-VN" sz="2600" b="1" smtClean="0">
                      <a:latin typeface="Arial" pitchFamily="34" charset="0"/>
                      <a:cs typeface="Arial" pitchFamily="34" charset="0"/>
                    </a:rPr>
                    <a:t>Tính đạo hàm của </a:t>
                  </a:r>
                  <a:r>
                    <a:rPr lang="vi-VN" sz="2600" b="1">
                      <a:latin typeface="Arial" pitchFamily="34" charset="0"/>
                      <a:cs typeface="Arial" pitchFamily="34" charset="0"/>
                    </a:rPr>
                    <a:t>hàm </a:t>
                  </a:r>
                  <a:r>
                    <a:rPr lang="vi-VN" sz="2600" b="1" smtClean="0">
                      <a:latin typeface="Arial" pitchFamily="34" charset="0"/>
                      <a:cs typeface="Arial" pitchFamily="34" charset="0"/>
                    </a:rPr>
                    <a:t>số</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𝒙</m:t>
                      </m:r>
                      <m:r>
                        <a:rPr lang="en-US" sz="2600" b="1" i="1" smtClean="0">
                          <a:latin typeface="Cambria Math"/>
                          <a:cs typeface="Arial" pitchFamily="34" charset="0"/>
                        </a:rPr>
                        <m:t>+</m:t>
                      </m:r>
                      <m:r>
                        <a:rPr lang="en-US" sz="2600" b="1" i="1" smtClean="0">
                          <a:latin typeface="Cambria Math"/>
                          <a:cs typeface="Arial" pitchFamily="34" charset="0"/>
                        </a:rPr>
                        <m:t>𝟏</m:t>
                      </m:r>
                    </m:oMath>
                  </a14:m>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tại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en-US"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360612" y="896451"/>
                  <a:ext cx="9115425" cy="932349"/>
                </a:xfrm>
                <a:prstGeom prst="rect">
                  <a:avLst/>
                </a:prstGeom>
                <a:blipFill rotWithShape="1">
                  <a:blip r:embed="rId7"/>
                  <a:stretch>
                    <a:fillRect l="-802" t="-3268" b="-13725"/>
                  </a:stretch>
                </a:blipFill>
              </p:spPr>
              <p:txBody>
                <a:bodyPr/>
                <a:lstStyle/>
                <a:p>
                  <a:r>
                    <a:rPr lang="en-US">
                      <a:noFill/>
                    </a:rPr>
                    <a:t> </a:t>
                  </a:r>
                </a:p>
              </p:txBody>
            </p:sp>
          </mc:Fallback>
        </mc:AlternateContent>
      </p:grpSp>
      <p:sp>
        <p:nvSpPr>
          <p:cNvPr id="11" name="TextBox 10"/>
          <p:cNvSpPr txBox="1"/>
          <p:nvPr/>
        </p:nvSpPr>
        <p:spPr>
          <a:xfrm>
            <a:off x="2432613" y="2819400"/>
            <a:ext cx="1752600"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a:t>
            </a:r>
            <a:endParaRPr lang="vi-VN" b="1">
              <a:latin typeface="Arial" pitchFamily="34" charset="0"/>
              <a:cs typeface="Arial" pitchFamily="34" charset="0"/>
            </a:endParaRPr>
          </a:p>
        </p:txBody>
      </p:sp>
      <p:sp>
        <p:nvSpPr>
          <p:cNvPr id="17"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16606485"/>
              </p:ext>
            </p:extLst>
          </p:nvPr>
        </p:nvGraphicFramePr>
        <p:xfrm>
          <a:off x="4117934" y="2533543"/>
          <a:ext cx="3794125" cy="985837"/>
        </p:xfrm>
        <a:graphic>
          <a:graphicData uri="http://schemas.openxmlformats.org/presentationml/2006/ole">
            <mc:AlternateContent xmlns:mc="http://schemas.openxmlformats.org/markup-compatibility/2006">
              <mc:Choice xmlns:v="urn:schemas-microsoft-com:vml" Requires="v">
                <p:oleObj spid="_x0000_s55512" name="Equation" r:id="rId8" imgW="1612800" imgH="419040" progId="Equation.DSMT4">
                  <p:embed/>
                </p:oleObj>
              </mc:Choice>
              <mc:Fallback>
                <p:oleObj name="Equation" r:id="rId8" imgW="1612800" imgH="419040" progId="Equation.DSMT4">
                  <p:embed/>
                  <p:pic>
                    <p:nvPicPr>
                      <p:cNvPr id="0" name="Object 18"/>
                      <p:cNvPicPr>
                        <a:picLocks noChangeAspect="1" noChangeArrowheads="1"/>
                      </p:cNvPicPr>
                      <p:nvPr/>
                    </p:nvPicPr>
                    <p:blipFill>
                      <a:blip r:embed="rId9"/>
                      <a:srcRect/>
                      <a:stretch>
                        <a:fillRect/>
                      </a:stretch>
                    </p:blipFill>
                    <p:spPr bwMode="auto">
                      <a:xfrm>
                        <a:off x="4117934" y="2533543"/>
                        <a:ext cx="37941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758178567"/>
              </p:ext>
            </p:extLst>
          </p:nvPr>
        </p:nvGraphicFramePr>
        <p:xfrm>
          <a:off x="5214938" y="3586163"/>
          <a:ext cx="3436937" cy="985837"/>
        </p:xfrm>
        <a:graphic>
          <a:graphicData uri="http://schemas.openxmlformats.org/presentationml/2006/ole">
            <mc:AlternateContent xmlns:mc="http://schemas.openxmlformats.org/markup-compatibility/2006">
              <mc:Choice xmlns:v="urn:schemas-microsoft-com:vml" Requires="v">
                <p:oleObj spid="_x0000_s55513" name="Equation" r:id="rId10" imgW="1460160" imgH="419040" progId="Equation.DSMT4">
                  <p:embed/>
                </p:oleObj>
              </mc:Choice>
              <mc:Fallback>
                <p:oleObj name="Equation" r:id="rId10" imgW="1460160" imgH="419040" progId="Equation.DSMT4">
                  <p:embed/>
                  <p:pic>
                    <p:nvPicPr>
                      <p:cNvPr id="0" name=""/>
                      <p:cNvPicPr>
                        <a:picLocks noChangeAspect="1" noChangeArrowheads="1"/>
                      </p:cNvPicPr>
                      <p:nvPr/>
                    </p:nvPicPr>
                    <p:blipFill>
                      <a:blip r:embed="rId11"/>
                      <a:srcRect/>
                      <a:stretch>
                        <a:fillRect/>
                      </a:stretch>
                    </p:blipFill>
                    <p:spPr bwMode="auto">
                      <a:xfrm>
                        <a:off x="5214938" y="3586163"/>
                        <a:ext cx="34369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968918529"/>
              </p:ext>
            </p:extLst>
          </p:nvPr>
        </p:nvGraphicFramePr>
        <p:xfrm>
          <a:off x="5214938" y="4572000"/>
          <a:ext cx="2719388" cy="985838"/>
        </p:xfrm>
        <a:graphic>
          <a:graphicData uri="http://schemas.openxmlformats.org/presentationml/2006/ole">
            <mc:AlternateContent xmlns:mc="http://schemas.openxmlformats.org/markup-compatibility/2006">
              <mc:Choice xmlns:v="urn:schemas-microsoft-com:vml" Requires="v">
                <p:oleObj spid="_x0000_s55514" name="Equation" r:id="rId12" imgW="1155600" imgH="419040" progId="Equation.DSMT4">
                  <p:embed/>
                </p:oleObj>
              </mc:Choice>
              <mc:Fallback>
                <p:oleObj name="Equation" r:id="rId12" imgW="1155600" imgH="419040" progId="Equation.DSMT4">
                  <p:embed/>
                  <p:pic>
                    <p:nvPicPr>
                      <p:cNvPr id="0" name=""/>
                      <p:cNvPicPr>
                        <a:picLocks noChangeAspect="1" noChangeArrowheads="1"/>
                      </p:cNvPicPr>
                      <p:nvPr/>
                    </p:nvPicPr>
                    <p:blipFill>
                      <a:blip r:embed="rId13"/>
                      <a:srcRect/>
                      <a:stretch>
                        <a:fillRect/>
                      </a:stretch>
                    </p:blipFill>
                    <p:spPr bwMode="auto">
                      <a:xfrm>
                        <a:off x="5214938" y="4572000"/>
                        <a:ext cx="271938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13523214"/>
              </p:ext>
            </p:extLst>
          </p:nvPr>
        </p:nvGraphicFramePr>
        <p:xfrm>
          <a:off x="5214938" y="5643563"/>
          <a:ext cx="2778125" cy="985837"/>
        </p:xfrm>
        <a:graphic>
          <a:graphicData uri="http://schemas.openxmlformats.org/presentationml/2006/ole">
            <mc:AlternateContent xmlns:mc="http://schemas.openxmlformats.org/markup-compatibility/2006">
              <mc:Choice xmlns:v="urn:schemas-microsoft-com:vml" Requires="v">
                <p:oleObj spid="_x0000_s55515" name="Equation" r:id="rId14" imgW="1180800" imgH="419040" progId="Equation.DSMT4">
                  <p:embed/>
                </p:oleObj>
              </mc:Choice>
              <mc:Fallback>
                <p:oleObj name="Equation" r:id="rId14" imgW="1180800" imgH="419040" progId="Equation.DSMT4">
                  <p:embed/>
                  <p:pic>
                    <p:nvPicPr>
                      <p:cNvPr id="0" name=""/>
                      <p:cNvPicPr>
                        <a:picLocks noChangeAspect="1" noChangeArrowheads="1"/>
                      </p:cNvPicPr>
                      <p:nvPr/>
                    </p:nvPicPr>
                    <p:blipFill>
                      <a:blip r:embed="rId15"/>
                      <a:srcRect/>
                      <a:stretch>
                        <a:fillRect/>
                      </a:stretch>
                    </p:blipFill>
                    <p:spPr bwMode="auto">
                      <a:xfrm>
                        <a:off x="5214938" y="5643563"/>
                        <a:ext cx="27781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911808324"/>
              </p:ext>
            </p:extLst>
          </p:nvPr>
        </p:nvGraphicFramePr>
        <p:xfrm>
          <a:off x="8075612" y="5867400"/>
          <a:ext cx="2359025" cy="687388"/>
        </p:xfrm>
        <a:graphic>
          <a:graphicData uri="http://schemas.openxmlformats.org/presentationml/2006/ole">
            <mc:AlternateContent xmlns:mc="http://schemas.openxmlformats.org/markup-compatibility/2006">
              <mc:Choice xmlns:v="urn:schemas-microsoft-com:vml" Requires="v">
                <p:oleObj spid="_x0000_s55516" name="Equation" r:id="rId16" imgW="1002960" imgH="291960" progId="Equation.DSMT4">
                  <p:embed/>
                </p:oleObj>
              </mc:Choice>
              <mc:Fallback>
                <p:oleObj name="Equation" r:id="rId16" imgW="1002960" imgH="291960" progId="Equation.DSMT4">
                  <p:embed/>
                  <p:pic>
                    <p:nvPicPr>
                      <p:cNvPr id="0" name=""/>
                      <p:cNvPicPr>
                        <a:picLocks noChangeAspect="1" noChangeArrowheads="1"/>
                      </p:cNvPicPr>
                      <p:nvPr/>
                    </p:nvPicPr>
                    <p:blipFill>
                      <a:blip r:embed="rId17"/>
                      <a:srcRect/>
                      <a:stretch>
                        <a:fillRect/>
                      </a:stretch>
                    </p:blipFill>
                    <p:spPr bwMode="auto">
                      <a:xfrm>
                        <a:off x="8075612" y="5867400"/>
                        <a:ext cx="23590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9430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44763</TotalTime>
  <Words>2280</Words>
  <PresentationFormat>Custom</PresentationFormat>
  <Paragraphs>192</Paragraphs>
  <Slides>32</Slides>
  <Notes>32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2024-03-14T02:12:58Z</dcterms:modified>
</cp:coreProperties>
</file>