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3" r:id="rId16"/>
    <p:sldId id="318" r:id="rId17"/>
    <p:sldId id="314" r:id="rId18"/>
    <p:sldId id="315" r:id="rId19"/>
    <p:sldId id="280" r:id="rId20"/>
    <p:sldId id="289" r:id="rId21"/>
    <p:sldId id="317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1" d="100"/>
          <a:sy n="31" d="100"/>
        </p:scale>
        <p:origin x="438" y="3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3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64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8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80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1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7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7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2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3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83853" y="333375"/>
            <a:ext cx="1010449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4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5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9.png"/><Relationship Id="rId9" Type="http://schemas.openxmlformats.org/officeDocument/2006/relationships/image" Target="../media/image8.wmf"/><Relationship Id="rId1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89813" y="48659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6" y="1907684"/>
            <a:ext cx="343228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6058" y="2806025"/>
            <a:ext cx="17779729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19858" y="3821866"/>
            <a:ext cx="16288309" cy="1107965"/>
            <a:chOff x="4414457" y="4371559"/>
            <a:chExt cx="16288309" cy="1107965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4457" y="4371559"/>
              <a:ext cx="16288309" cy="1107965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1: PHƯƠNG TRÌNH ĐƯỜNG THẲNG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731447" y="8787398"/>
            <a:ext cx="17825340" cy="907199"/>
            <a:chOff x="7483861" y="7543801"/>
            <a:chExt cx="17825340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733171" y="55567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4813558" y="6621274"/>
            <a:ext cx="16447829" cy="861774"/>
            <a:chOff x="644526" y="2766774"/>
            <a:chExt cx="16447829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78387" y="7761932"/>
            <a:ext cx="16100439" cy="861774"/>
            <a:chOff x="644526" y="2766774"/>
            <a:chExt cx="16100439" cy="86177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78387" y="9754017"/>
            <a:ext cx="16840199" cy="861774"/>
            <a:chOff x="644526" y="2766774"/>
            <a:chExt cx="16840199" cy="861774"/>
          </a:xfrm>
        </p:grpSpPr>
        <p:sp>
          <p:nvSpPr>
            <p:cNvPr id="53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26"/>
          <p:cNvGrpSpPr/>
          <p:nvPr/>
        </p:nvGrpSpPr>
        <p:grpSpPr>
          <a:xfrm>
            <a:off x="4731447" y="10844798"/>
            <a:ext cx="14646001" cy="907199"/>
            <a:chOff x="7483861" y="7543801"/>
            <a:chExt cx="14646001" cy="90720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0450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939243" y="4183994"/>
                <a:ext cx="18992168" cy="315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sz="440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; 4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 điểm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(2;0)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(−2;0)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(0;2)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(0;−2)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243" y="4183994"/>
                <a:ext cx="18992168" cy="3157403"/>
              </a:xfrm>
              <a:prstGeom prst="rect">
                <a:avLst/>
              </a:prstGeom>
              <a:blipFill rotWithShape="0">
                <a:blip r:embed="rId3"/>
                <a:stretch>
                  <a:fillRect l="-1284" r="-1284" b="-6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970852" y="7511421"/>
                <a:ext cx="18960559" cy="371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Đường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sz="440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có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VTCP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endParaRPr lang="en-US" sz="4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VTPT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=(4;−3)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4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=(−1;−1)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𝑉𝑇𝑃𝑇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=(1;−1)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52" y="7511421"/>
                <a:ext cx="18960559" cy="3714478"/>
              </a:xfrm>
              <a:prstGeom prst="rect">
                <a:avLst/>
              </a:prstGeom>
              <a:blipFill rotWithShape="0">
                <a:blip r:embed="rId4"/>
                <a:stretch>
                  <a:fillRect l="-1286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06987" y="10241717"/>
                <a:ext cx="12139059" cy="208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Tọa độ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&amp;4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+8=0</m:t>
                            </m:r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+2=0</m:t>
                            </m:r>
                          </m:e>
                        </m:eqAr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sz="40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−2;0</m:t>
                        </m:r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10241717"/>
                <a:ext cx="12139059" cy="2080954"/>
              </a:xfrm>
              <a:prstGeom prst="rect">
                <a:avLst/>
              </a:prstGeom>
              <a:blipFill rotWithShape="0">
                <a:blip r:embed="rId5"/>
                <a:stretch>
                  <a:fillRect l="-1808" t="-5279" r="-18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106987" y="12436792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3510915" algn="l"/>
              </a:tabLst>
            </a:pPr>
            <a:r>
              <a:rPr lang="en-US" sz="40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50458" y="8077200"/>
            <a:ext cx="22976374" cy="5254143"/>
            <a:chOff x="1270511" y="5867400"/>
            <a:chExt cx="22976374" cy="450140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663991"/>
            <a:ext cx="22884315" cy="4420993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822553" y="4547516"/>
                <a:ext cx="18547943" cy="3529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" indent="-2159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 trị nào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hai đường thẳng sau đây vuông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góc?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1590" indent="-21590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=1+(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=2−3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=1−4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53" y="4547516"/>
                <a:ext cx="18547943" cy="3529684"/>
              </a:xfrm>
              <a:prstGeom prst="rect">
                <a:avLst/>
              </a:prstGeom>
              <a:blipFill rotWithShape="0">
                <a:blip r:embed="rId3"/>
                <a:stretch>
                  <a:fillRect l="-1314" t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6630987" y="8696677"/>
                <a:ext cx="17526002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+1;−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−3;−4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87" y="8696677"/>
                <a:ext cx="17526002" cy="1541319"/>
              </a:xfrm>
              <a:prstGeom prst="rect">
                <a:avLst/>
              </a:prstGeom>
              <a:blipFill rotWithShape="0">
                <a:blip r:embed="rId4"/>
                <a:stretch>
                  <a:fillRect t="-8333"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630987" y="12416943"/>
            <a:ext cx="216046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32574" y="10409542"/>
                <a:ext cx="12192000" cy="21303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r>
                  <a:rPr lang="vi-VN" sz="4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4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−3=0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74" y="10409542"/>
                <a:ext cx="12192000" cy="2130327"/>
              </a:xfrm>
              <a:prstGeom prst="rect">
                <a:avLst/>
              </a:prstGeom>
              <a:blipFill rotWithShape="0">
                <a:blip r:embed="rId5"/>
                <a:stretch>
                  <a:fillRect b="-8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3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28242" y="6698229"/>
            <a:ext cx="22976374" cy="6871402"/>
            <a:chOff x="1270511" y="5867400"/>
            <a:chExt cx="22976374" cy="450140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155400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63275" cy="312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06574" y="12438778"/>
            <a:ext cx="2191626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888117" y="4267200"/>
                <a:ext cx="1926887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1590" algn="l"/>
                  </a:tabLs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 khi và chỉ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17" y="4267200"/>
                <a:ext cx="19268871" cy="1541319"/>
              </a:xfrm>
              <a:prstGeom prst="rect">
                <a:avLst/>
              </a:prstGeom>
              <a:blipFill rotWithShape="0">
                <a:blip r:embed="rId3"/>
                <a:stretch>
                  <a:fillRect l="-1297" t="-7905" b="-150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269117" y="8610600"/>
                <a:ext cx="1904027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TH2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117" y="8610600"/>
                <a:ext cx="19040270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5789" b="-29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69117" y="7010400"/>
                <a:ext cx="16753228" cy="76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117" y="7010400"/>
                <a:ext cx="16753228" cy="767261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06716" y="9962006"/>
                <a:ext cx="8997271" cy="2531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=−1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</m:eqAr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716" y="9962006"/>
                <a:ext cx="8997271" cy="25311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42796" y="7093360"/>
                <a:ext cx="6539162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796" y="7093360"/>
                <a:ext cx="6539162" cy="750975"/>
              </a:xfrm>
              <a:prstGeom prst="rect">
                <a:avLst/>
              </a:prstGeom>
              <a:blipFill rotWithShape="0">
                <a:blip r:embed="rId7"/>
                <a:stretch>
                  <a:fillRect l="-3358" t="-14634" b="-2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58801" y="7826514"/>
                <a:ext cx="119541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song song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thỏa mãn.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801" y="7826514"/>
                <a:ext cx="11954170" cy="707886"/>
              </a:xfrm>
              <a:prstGeom prst="rect">
                <a:avLst/>
              </a:prstGeom>
              <a:blipFill rotWithShape="0">
                <a:blip r:embed="rId8"/>
                <a:stretch>
                  <a:fillRect t="-16379" r="-86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13495" y="8413286"/>
                <a:ext cx="5363071" cy="1025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495" y="8413286"/>
                <a:ext cx="5363071" cy="10259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2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" grpId="0"/>
      <p:bldP spid="93" grpId="0"/>
      <p:bldP spid="2" grpId="0"/>
      <p:bldP spid="3" grpId="0"/>
      <p:bldP spid="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818" y="6245342"/>
            <a:ext cx="22976374" cy="7470657"/>
            <a:chOff x="1270511" y="5867400"/>
            <a:chExt cx="22976374" cy="450140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2720078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63275" cy="505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872888" y="4171058"/>
                <a:ext cx="18585932" cy="1795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hai đường thẳng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b="0" i="0" dirty="0" smtClean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88" y="4171058"/>
                <a:ext cx="18585932" cy="1795556"/>
              </a:xfrm>
              <a:prstGeom prst="rect">
                <a:avLst/>
              </a:prstGeom>
              <a:blipFill rotWithShape="0">
                <a:blip r:embed="rId3"/>
                <a:stretch>
                  <a:fillRect l="-1312" t="-4407" b="-115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224045" y="8003003"/>
                <a:ext cx="18704342" cy="999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TH2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45" y="8003003"/>
                <a:ext cx="18704342" cy="999248"/>
              </a:xfrm>
              <a:prstGeom prst="rect">
                <a:avLst/>
              </a:prstGeom>
              <a:blipFill rotWithShape="0">
                <a:blip r:embed="rId4"/>
                <a:stretch>
                  <a:fillRect l="-1336" t="-853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27001" y="6790185"/>
                <a:ext cx="320716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1" y="6790185"/>
                <a:ext cx="3207160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7605" t="-979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7987" y="9448800"/>
                <a:ext cx="12801600" cy="195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&amp;3=2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&amp;4=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9448800"/>
                <a:ext cx="12801600" cy="19574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17246" y="6842508"/>
                <a:ext cx="41764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:−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246" y="6842508"/>
                <a:ext cx="417640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803921" y="6842508"/>
                <a:ext cx="5838650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thỏa mãn. 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921" y="6842508"/>
                <a:ext cx="5838650" cy="800219"/>
              </a:xfrm>
              <a:prstGeom prst="rect">
                <a:avLst/>
              </a:prstGeom>
              <a:blipFill rotWithShape="0">
                <a:blip r:embed="rId8"/>
                <a:stretch>
                  <a:fillRect t="-9091" r="-31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762307" y="8073020"/>
            <a:ext cx="597631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630555" algn="l"/>
              </a:tabLst>
            </a:pP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trùng </a:t>
            </a: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655854" y="7573407"/>
                <a:ext cx="5782159" cy="168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4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5854" y="7573407"/>
                <a:ext cx="5782159" cy="16834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738152" y="8943256"/>
                <a:ext cx="5710987" cy="2841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&amp;4=2</m:t>
                              </m:r>
                              <m:r>
                                <a:rPr lang="vi-V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=2</m:t>
                                      </m:r>
                                    </m:e>
                                    <m:e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=−2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152" y="8943256"/>
                <a:ext cx="5710987" cy="28417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01960" y="11950278"/>
                <a:ext cx="9520940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hai đường thẳng trùng nhau. 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960" y="11950278"/>
                <a:ext cx="9520940" cy="800219"/>
              </a:xfrm>
              <a:prstGeom prst="rect">
                <a:avLst/>
              </a:prstGeom>
              <a:blipFill rotWithShape="0">
                <a:blip r:embed="rId11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6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5" grpId="0"/>
      <p:bldP spid="10" grpId="0"/>
      <p:bldP spid="2" grpId="0"/>
      <p:bldP spid="3" grpId="0"/>
      <p:bldP spid="4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1600" y="5850587"/>
            <a:ext cx="22976374" cy="6036613"/>
            <a:chOff x="1270511" y="5867400"/>
            <a:chExt cx="22976374" cy="363733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33657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2355703"/>
            <a:chOff x="1268078" y="3405486"/>
            <a:chExt cx="21624315" cy="1725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339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63275" cy="586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803375" y="4117342"/>
                <a:ext cx="19125012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 kiện của m để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375" y="4117342"/>
                <a:ext cx="19125012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307" t="-4797" b="-12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206436" y="7270668"/>
                <a:ext cx="18704342" cy="999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TH2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436" y="7270668"/>
                <a:ext cx="18704342" cy="999248"/>
              </a:xfrm>
              <a:prstGeom prst="rect">
                <a:avLst/>
              </a:prstGeom>
              <a:blipFill rotWithShape="0">
                <a:blip r:embed="rId4"/>
                <a:stretch>
                  <a:fillRect l="-1304" t="-853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5155653" y="6281314"/>
                <a:ext cx="320716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653" y="6281314"/>
                <a:ext cx="3207160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7795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32187" y="6441768"/>
                <a:ext cx="45562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 </a:t>
                </a:r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mãn. </a:t>
                </a:r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187" y="6441768"/>
                <a:ext cx="4556247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16379" r="-937" b="-35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233366" y="9517559"/>
                <a:ext cx="30176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fr-F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≠±1</m:t>
                    </m:r>
                  </m:oMath>
                </a14:m>
                <a:r>
                  <a:rPr lang="pt-B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366" y="9517559"/>
                <a:ext cx="3017621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14961" r="-7071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55653" y="10780448"/>
                <a:ext cx="863813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pt-B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≠±</m:t>
                    </m:r>
                    <m:r>
                      <a:rPr lang="pt-B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thỏa điều kiện bài toán.</a:t>
                </a:r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653" y="10780448"/>
                <a:ext cx="8638134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2893" t="-17323" r="-1976" b="-346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89341" y="6427865"/>
                <a:ext cx="74139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−2=0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341" y="6427865"/>
                <a:ext cx="7413953" cy="707886"/>
              </a:xfrm>
              <a:prstGeom prst="rect">
                <a:avLst/>
              </a:prstGeom>
              <a:blipFill rotWithShape="0">
                <a:blip r:embed="rId9"/>
                <a:stretch>
                  <a:fillRect t="-16239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40488" y="8025370"/>
                <a:ext cx="7910499" cy="1095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pt-BR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vi-VN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ắ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𝑛h𝑎𝑢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488" y="8025370"/>
                <a:ext cx="7910499" cy="1095749"/>
              </a:xfrm>
              <a:prstGeom prst="rect">
                <a:avLst/>
              </a:prstGeom>
              <a:blipFill rotWithShape="0">
                <a:blip r:embed="rId10"/>
                <a:stretch>
                  <a:fillRect l="-2696" b="-1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0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99" grpId="0"/>
      <p:bldP spid="2" grpId="0"/>
      <p:bldP spid="3" grpId="0"/>
      <p:bldP spid="4" grpId="0"/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18654491" cy="830997"/>
            <a:chOff x="716184" y="1892299"/>
            <a:chExt cx="1865449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5119757" cy="1569660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27317" y="4074496"/>
                <a:ext cx="11856870" cy="2768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ký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17" y="4074496"/>
                <a:ext cx="11856870" cy="2768963"/>
              </a:xfrm>
              <a:prstGeom prst="rect">
                <a:avLst/>
              </a:prstGeom>
              <a:blipFill rotWithShape="0">
                <a:blip r:embed="rId4"/>
                <a:stretch>
                  <a:fillRect l="-2365" t="-3297" r="-2314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120774"/>
              </p:ext>
            </p:extLst>
          </p:nvPr>
        </p:nvGraphicFramePr>
        <p:xfrm>
          <a:off x="4768850" y="2336800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5" imgW="164880" imgH="253800" progId="Equation.DSMT4">
                  <p:embed/>
                </p:oleObj>
              </mc:Choice>
              <mc:Fallback>
                <p:oleObj name="Equation" r:id="rId5" imgW="164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8850" y="2336800"/>
                        <a:ext cx="165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16921035" y="7010400"/>
            <a:ext cx="7086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7519931" y="4800600"/>
            <a:ext cx="4887504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20426235" y="6096000"/>
            <a:ext cx="914400" cy="914400"/>
          </a:xfrm>
          <a:prstGeom prst="arc">
            <a:avLst>
              <a:gd name="adj1" fmla="val 16200000"/>
              <a:gd name="adj2" fmla="val 4254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493035" y="6039421"/>
                <a:ext cx="50815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035" y="6039421"/>
                <a:ext cx="508151" cy="7386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139219" y="6096000"/>
                <a:ext cx="77752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19" y="6096000"/>
                <a:ext cx="777521" cy="7386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835435" y="8787081"/>
                <a:ext cx="79175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5435" y="8787081"/>
                <a:ext cx="791755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019826" y="7260588"/>
                <a:ext cx="12192000" cy="15872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85800" indent="-685800" algn="just">
                  <a:lnSpc>
                    <a:spcPct val="115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en-US" sz="4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  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26" y="7260588"/>
                <a:ext cx="12192000" cy="1587294"/>
              </a:xfrm>
              <a:prstGeom prst="rect">
                <a:avLst/>
              </a:prstGeom>
              <a:blipFill rotWithShape="0">
                <a:blip r:embed="rId10"/>
                <a:stretch>
                  <a:fillRect l="-1800" t="-5000" r="-2050" b="-1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19825" y="10478310"/>
                <a:ext cx="1474445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>
                  <a:lnSpc>
                    <a:spcPct val="115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25" y="10478310"/>
                <a:ext cx="14744457" cy="800219"/>
              </a:xfrm>
              <a:prstGeom prst="rect">
                <a:avLst/>
              </a:prstGeom>
              <a:blipFill rotWithShape="0">
                <a:blip r:embed="rId11"/>
                <a:stretch>
                  <a:fillRect l="-1282" t="-9160" b="-25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4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 animBg="1"/>
      <p:bldP spid="31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18654491" cy="830997"/>
            <a:chOff x="716184" y="1892299"/>
            <a:chExt cx="1865449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5119757" cy="1569660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3587" y="3481713"/>
                <a:ext cx="15925800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4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4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≤9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7" y="3481713"/>
                <a:ext cx="15925800" cy="4339650"/>
              </a:xfrm>
              <a:prstGeom prst="rect">
                <a:avLst/>
              </a:prstGeom>
              <a:blipFill rotWithShape="0">
                <a:blip r:embed="rId4"/>
                <a:stretch>
                  <a:fillRect l="-1722" t="-2107" r="-115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51980"/>
              </p:ext>
            </p:extLst>
          </p:nvPr>
        </p:nvGraphicFramePr>
        <p:xfrm>
          <a:off x="2973387" y="6934200"/>
          <a:ext cx="13662840" cy="289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5" imgW="3016502" imgH="637760" progId="Equation.DSMT4">
                  <p:embed/>
                </p:oleObj>
              </mc:Choice>
              <mc:Fallback>
                <p:oleObj name="Equation" r:id="rId5" imgW="3016502" imgH="63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3387" y="6934200"/>
                        <a:ext cx="13662840" cy="2890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67"/>
          <p:cNvGrpSpPr/>
          <p:nvPr/>
        </p:nvGrpSpPr>
        <p:grpSpPr>
          <a:xfrm>
            <a:off x="763587" y="9588499"/>
            <a:ext cx="3794127" cy="927101"/>
            <a:chOff x="4867276" y="9361488"/>
            <a:chExt cx="3794125" cy="927101"/>
          </a:xfrm>
        </p:grpSpPr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3587" y="9822656"/>
                <a:ext cx="11833826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  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   </a:t>
                </a:r>
                <a:endParaRPr lang="vi-VN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9822656"/>
                <a:ext cx="11833826" cy="1431161"/>
              </a:xfrm>
              <a:prstGeom prst="rect">
                <a:avLst/>
              </a:prstGeom>
              <a:blipFill rotWithShape="0">
                <a:blip r:embed="rId7"/>
                <a:stretch>
                  <a:fillRect l="-2060" t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427165"/>
              </p:ext>
            </p:extLst>
          </p:nvPr>
        </p:nvGraphicFramePr>
        <p:xfrm>
          <a:off x="15470187" y="9448800"/>
          <a:ext cx="5695950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8" imgW="1257120" imgH="355320" progId="Equation.DSMT4">
                  <p:embed/>
                </p:oleObj>
              </mc:Choice>
              <mc:Fallback>
                <p:oleObj name="Equation" r:id="rId8" imgW="12571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70187" y="9448800"/>
                        <a:ext cx="5695950" cy="161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768850" y="2336800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10" imgW="164880" imgH="253800" progId="Equation.DSMT4">
                  <p:embed/>
                </p:oleObj>
              </mc:Choice>
              <mc:Fallback>
                <p:oleObj name="Equation" r:id="rId10" imgW="164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8850" y="2336800"/>
                        <a:ext cx="165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68837" y="10972800"/>
                <a:ext cx="19210255" cy="1919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⟺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hệ số góc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837" y="10972800"/>
                <a:ext cx="19210255" cy="1919500"/>
              </a:xfrm>
              <a:prstGeom prst="rect">
                <a:avLst/>
              </a:prstGeom>
              <a:blipFill rotWithShape="0">
                <a:blip r:embed="rId13"/>
                <a:stretch>
                  <a:fillRect l="-1460" t="-4762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79959" y="2025252"/>
            <a:ext cx="8114809" cy="59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5733" y="6897806"/>
            <a:ext cx="22746383" cy="6208595"/>
            <a:chOff x="1270511" y="5867400"/>
            <a:chExt cx="21819676" cy="686876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971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3114501" cy="2518586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786713" y="4138561"/>
                <a:ext cx="19065473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giữa hai đường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30</a:t>
                </a:r>
                <a:r>
                  <a:rPr lang="en-US" sz="4400" baseline="30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sz="4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13" y="4138561"/>
                <a:ext cx="19065473" cy="1643912"/>
              </a:xfrm>
              <a:prstGeom prst="rect">
                <a:avLst/>
              </a:prstGeom>
              <a:blipFill rotWithShape="0">
                <a:blip r:embed="rId3"/>
                <a:stretch>
                  <a:fillRect l="-1279" t="-7778" b="-1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967367" y="8569400"/>
                <a:ext cx="18503820" cy="220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11835">
                  <a:tabLst>
                    <a:tab pos="3155315" algn="l"/>
                  </a:tabLs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3.4+4.(−2)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(−2)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48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367" y="8569400"/>
                <a:ext cx="18503820" cy="22053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734761" y="12009316"/>
            <a:ext cx="2191626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6709" y="7382546"/>
                <a:ext cx="1789447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endParaRPr lang="vi-VN" sz="4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09" y="7382546"/>
                <a:ext cx="17894478" cy="1446550"/>
              </a:xfrm>
              <a:prstGeom prst="rect">
                <a:avLst/>
              </a:prstGeom>
              <a:blipFill rotWithShape="0">
                <a:blip r:embed="rId5"/>
                <a:stretch>
                  <a:fillRect t="-8017" b="-198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55395" y="10939950"/>
                <a:ext cx="51715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11835">
                  <a:tabLst>
                    <a:tab pos="31553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95" y="10939950"/>
                <a:ext cx="5171501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0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5733" y="6897806"/>
            <a:ext cx="22746383" cy="6208595"/>
            <a:chOff x="1270511" y="5867400"/>
            <a:chExt cx="21819676" cy="686876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971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6"/>
            <a:ext cx="23114501" cy="3171103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632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78296" y="11041178"/>
            <a:ext cx="2160463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953524" y="4025902"/>
                <a:ext cx="19128592" cy="253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đường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:6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=10−6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=1+5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 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24" y="4025902"/>
                <a:ext cx="19128592" cy="2535502"/>
              </a:xfrm>
              <a:prstGeom prst="rect">
                <a:avLst/>
              </a:prstGeom>
              <a:blipFill rotWithShape="0">
                <a:blip r:embed="rId3"/>
                <a:stretch>
                  <a:fillRect l="-1307" b="-8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576709" y="7562652"/>
                <a:ext cx="18046878" cy="1746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667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</a:t>
                </a: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 tuyến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=(6;−5).</m:t>
                    </m:r>
                  </m:oMath>
                </a14:m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667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pháp tuyến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=(5;6).</m:t>
                    </m:r>
                  </m:oMath>
                </a14:m>
                <a:endParaRPr lang="en-US" sz="4400" dirty="0" smtClean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09" y="7562652"/>
                <a:ext cx="18046878" cy="1746504"/>
              </a:xfrm>
              <a:prstGeom prst="rect">
                <a:avLst/>
              </a:prstGeom>
              <a:blipFill rotWithShape="0">
                <a:blip r:embed="rId4"/>
                <a:stretch>
                  <a:fillRect l="-1014" t="-7343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53524" y="9273693"/>
                <a:ext cx="12192000" cy="16439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11835">
                  <a:lnSpc>
                    <a:spcPct val="107000"/>
                  </a:lnSpc>
                  <a:spcAft>
                    <a:spcPts val="800"/>
                  </a:spcAft>
                  <a:tabLst>
                    <a:tab pos="3155315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6.5+(-5).6=0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4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fr-FR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11835">
                  <a:lnSpc>
                    <a:spcPct val="107000"/>
                  </a:lnSpc>
                  <a:spcAft>
                    <a:spcPts val="800"/>
                  </a:spcAft>
                  <a:tabLst>
                    <a:tab pos="3155315" algn="l"/>
                  </a:tabLst>
                </a:pP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24" y="9273693"/>
                <a:ext cx="12192000" cy="1643912"/>
              </a:xfrm>
              <a:prstGeom prst="rect">
                <a:avLst/>
              </a:prstGeom>
              <a:blipFill rotWithShape="0">
                <a:blip r:embed="rId5"/>
                <a:stretch>
                  <a:fillRect t="-7407" b="-1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4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447800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34987" y="2460507"/>
                <a:ext cx="22769290" cy="545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iii)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2460507"/>
                <a:ext cx="22769290" cy="5456878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564" b="-33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28293" y="7979285"/>
                <a:ext cx="23744371" cy="2213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≠0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93" y="7979285"/>
                <a:ext cx="23744371" cy="2213170"/>
              </a:xfrm>
              <a:prstGeom prst="rect">
                <a:avLst/>
              </a:prstGeom>
              <a:blipFill rotWithShape="0">
                <a:blip r:embed="rId4"/>
                <a:stretch>
                  <a:fillRect l="-1027" t="-3857" b="-19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698770"/>
              </p:ext>
            </p:extLst>
          </p:nvPr>
        </p:nvGraphicFramePr>
        <p:xfrm>
          <a:off x="5776304" y="11618868"/>
          <a:ext cx="96075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Equation" r:id="rId5" imgW="2120760" imgH="355320" progId="Equation.DSMT4">
                  <p:embed/>
                </p:oleObj>
              </mc:Choice>
              <mc:Fallback>
                <p:oleObj name="Equation" r:id="rId5" imgW="21207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6304" y="11618868"/>
                        <a:ext cx="9607550" cy="161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2850" y="10254355"/>
                <a:ext cx="23809814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   </a:t>
                </a:r>
                <a:endParaRPr lang="vi-VN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50" y="10254355"/>
                <a:ext cx="23809814" cy="2108269"/>
              </a:xfrm>
              <a:prstGeom prst="rect">
                <a:avLst/>
              </a:prstGeom>
              <a:blipFill rotWithShape="0">
                <a:blip r:embed="rId7"/>
                <a:stretch>
                  <a:fillRect l="-1024" t="-54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18654491" cy="830997"/>
            <a:chOff x="716184" y="1892299"/>
            <a:chExt cx="1865449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42803" y="3493095"/>
                <a:ext cx="22769290" cy="545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iii)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3" y="3493095"/>
                <a:ext cx="22769290" cy="5456878"/>
              </a:xfrm>
              <a:prstGeom prst="rect">
                <a:avLst/>
              </a:prstGeom>
              <a:blipFill rotWithShape="0">
                <a:blip r:embed="rId3"/>
                <a:stretch>
                  <a:fillRect l="-1071" t="-1453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42803" y="8884007"/>
                <a:ext cx="23744371" cy="3120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≠0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Ta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3" y="8884007"/>
                <a:ext cx="23744371" cy="3120085"/>
              </a:xfrm>
              <a:prstGeom prst="rect">
                <a:avLst/>
              </a:prstGeom>
              <a:blipFill rotWithShape="0">
                <a:blip r:embed="rId4"/>
                <a:stretch>
                  <a:fillRect l="-1027" t="-2539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76233" y="10914203"/>
                <a:ext cx="5843907" cy="10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33" y="10914203"/>
                <a:ext cx="5843907" cy="1052019"/>
              </a:xfrm>
              <a:prstGeom prst="rect">
                <a:avLst/>
              </a:prstGeom>
              <a:blipFill rotWithShape="0">
                <a:blip r:embed="rId5"/>
                <a:stretch>
                  <a:fillRect l="-365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851187" y="10929443"/>
                <a:ext cx="5723683" cy="10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187" y="10929443"/>
                <a:ext cx="5723683" cy="1052019"/>
              </a:xfrm>
              <a:prstGeom prst="rect">
                <a:avLst/>
              </a:prstGeom>
              <a:blipFill rotWithShape="0">
                <a:blip r:embed="rId6"/>
                <a:stretch>
                  <a:fillRect l="-372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21486360" cy="830997"/>
            <a:chOff x="1082675" y="1892299"/>
            <a:chExt cx="21490247" cy="83099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 LUYỆN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918026" y="2536247"/>
                <a:ext cx="23696161" cy="1649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it-IT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Câu 1: </a:t>
                </a:r>
                <a:r>
                  <a:rPr lang="vi-VN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 thẳng Δ</a:t>
                </a:r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cắt </a:t>
                </a:r>
                <a:r>
                  <a:rPr lang="vi-VN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 thẳng nào sau đây?</a:t>
                </a:r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:−3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r>
                  <a:rPr lang="pt-BR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kumimoji="0" lang="pt-BR" alt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−14=0</m:t>
                    </m:r>
                  </m:oMath>
                </a14:m>
                <a:r>
                  <a:rPr lang="pt-BR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altLang="en-US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8026" y="2536247"/>
                <a:ext cx="23696161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055" t="-4428" r="-180" b="-13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34853" y="4375274"/>
                <a:ext cx="21469533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2:</a:t>
                </a:r>
                <a:r>
                  <a:rPr lang="pt-B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nào sau đây biểu diễn đường thẳng không song song với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−1?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−5=0.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53" y="4375274"/>
                <a:ext cx="21469533" cy="1643912"/>
              </a:xfrm>
              <a:prstGeom prst="rect">
                <a:avLst/>
              </a:prstGeom>
              <a:blipFill rotWithShape="0">
                <a:blip r:embed="rId4"/>
                <a:stretch>
                  <a:fillRect l="-1136" t="-7807" b="-144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77518" y="6154922"/>
                <a:ext cx="22553161" cy="2445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3: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5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qui?</a:t>
                </a:r>
              </a:p>
              <a:p>
                <a:pPr marL="156845" indent="-22860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=− 5 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5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3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–3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8" y="6154922"/>
                <a:ext cx="22553161" cy="2445349"/>
              </a:xfrm>
              <a:prstGeom prst="rect">
                <a:avLst/>
              </a:prstGeom>
              <a:blipFill rotWithShape="0">
                <a:blip r:embed="rId5"/>
                <a:stretch>
                  <a:fillRect l="-1108" t="-5237" r="-1081" b="-92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37011" y="8149647"/>
                <a:ext cx="22857961" cy="2432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4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: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để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–4=0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=−1+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=3+3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nhau tại một điểm nằm trên trục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hoành.	</a:t>
                </a:r>
                <a:r>
                  <a:rPr lang="fr-F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=–1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=–2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drd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1" y="8149647"/>
                <a:ext cx="22857961" cy="2432910"/>
              </a:xfrm>
              <a:prstGeom prst="rect">
                <a:avLst/>
              </a:prstGeom>
              <a:blipFill rotWithShape="0">
                <a:blip r:embed="rId6"/>
                <a:stretch>
                  <a:fillRect l="-1067" r="-1093" b="-9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37011" y="10610236"/>
                <a:ext cx="22553162" cy="2459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5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: </a:t>
                </a:r>
                <a:r>
                  <a:rPr lang="vi-VN" sz="4400" dirty="0" smtClean="0"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Tìm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=8−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=10+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−14=0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 song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415" indent="-18415" algn="just">
                  <a:spcBef>
                    <a:spcPts val="600"/>
                  </a:spcBef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=1 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a:rPr lang="es-E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ã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1" y="10610236"/>
                <a:ext cx="22553162" cy="2459328"/>
              </a:xfrm>
              <a:prstGeom prst="rect">
                <a:avLst/>
              </a:prstGeom>
              <a:blipFill rotWithShape="0">
                <a:blip r:embed="rId7"/>
                <a:stretch>
                  <a:fillRect l="-1081" b="-111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9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21486360" cy="830997"/>
            <a:chOff x="1082675" y="1892299"/>
            <a:chExt cx="21490247" cy="83099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 LUYỆN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21652" y="2340751"/>
                <a:ext cx="22248361" cy="2917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Câu 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6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: </a:t>
                </a:r>
                <a:r>
                  <a:rPr lang="vi-VN" sz="4400" dirty="0" smtClean="0"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=2−3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=1−4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nhau?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841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2" y="2340751"/>
                <a:ext cx="22248361" cy="2917402"/>
              </a:xfrm>
              <a:prstGeom prst="rect">
                <a:avLst/>
              </a:prstGeom>
              <a:blipFill rotWithShape="0">
                <a:blip r:embed="rId2"/>
                <a:stretch>
                  <a:fillRect l="-1096" r="-82" b="-3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1652" y="5258153"/>
                <a:ext cx="22857961" cy="398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7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:</a:t>
                </a:r>
                <a:r>
                  <a:rPr lang="pt-BR" sz="4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415" algn="just">
                  <a:lnSpc>
                    <a:spcPct val="107000"/>
                  </a:lnSpc>
                  <a:spcAft>
                    <a:spcPts val="0"/>
                  </a:spcAft>
                  <a:tabLst>
                    <a:tab pos="73850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=8+(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=10−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−76=0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415" algn="just">
                  <a:lnSpc>
                    <a:spcPct val="107000"/>
                  </a:lnSpc>
                  <a:spcAft>
                    <a:spcPts val="0"/>
                  </a:spcAft>
                  <a:tabLst>
                    <a:tab pos="73850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2" y="5258153"/>
                <a:ext cx="22857961" cy="3984489"/>
              </a:xfrm>
              <a:prstGeom prst="rect">
                <a:avLst/>
              </a:prstGeom>
              <a:blipFill rotWithShape="0">
                <a:blip r:embed="rId3"/>
                <a:stretch>
                  <a:fillRect l="-1067" t="-32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22960" y="8344479"/>
                <a:ext cx="22956653" cy="1796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8: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vi-VN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125°</m:t>
                    </m:r>
                  </m:oMath>
                </a14:m>
                <a:r>
                  <a:rPr lang="vi-VN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30°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4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8344479"/>
                <a:ext cx="22956653" cy="1796326"/>
              </a:xfrm>
              <a:prstGeom prst="rect">
                <a:avLst/>
              </a:prstGeom>
              <a:blipFill rotWithShape="0">
                <a:blip r:embed="rId4"/>
                <a:stretch>
                  <a:fillRect l="-1062" t="-4068" b="-1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09307" y="10215621"/>
                <a:ext cx="22939826" cy="2062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9: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côsin góc giữa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7" y="10215621"/>
                <a:ext cx="22939826" cy="2062039"/>
              </a:xfrm>
              <a:prstGeom prst="rect">
                <a:avLst/>
              </a:prstGeom>
              <a:blipFill rotWithShape="0">
                <a:blip r:embed="rId5"/>
                <a:stretch>
                  <a:fillRect l="-1090" t="-6213" b="-44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4987" y="12298488"/>
            <a:ext cx="2321414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ĐÁP 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1A	2D	3C	4D	5A	6C	7A	8D	9A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4403" y="5633791"/>
            <a:ext cx="22746383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311450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49704" y="3780853"/>
                <a:ext cx="19874923" cy="158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Xác định vị trí tương đối của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Song song.	</a:t>
                </a: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Trùng nhau.</a:t>
                </a:r>
                <a:r>
                  <a:rPr lang="en-US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Vuông góc nhau.		</a:t>
                </a: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Cắt </a:t>
                </a:r>
                <a:r>
                  <a:rPr lang="vi-VN" sz="4000" dirty="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nhau.</a:t>
                </a:r>
                <a:endParaRPr lang="en-US" sz="40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704" y="3780853"/>
                <a:ext cx="19874923" cy="1589153"/>
              </a:xfrm>
              <a:prstGeom prst="rect">
                <a:avLst/>
              </a:prstGeom>
              <a:blipFill rotWithShape="0">
                <a:blip r:embed="rId3"/>
                <a:stretch>
                  <a:fillRect l="-1104" t="-6897" b="-12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72374" y="6468580"/>
                <a:ext cx="21781705" cy="315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 Tự luận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 nghiệm của hệ </a:t>
                </a:r>
                <a:r>
                  <a:rPr lang="en-US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+1=0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−1=0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 vô </a:t>
                </a:r>
                <a:r>
                  <a:rPr lang="vi-VN" sz="4400" dirty="0" smtClean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nghiệm, 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nhau.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74" y="6468580"/>
                <a:ext cx="21781705" cy="3157403"/>
              </a:xfrm>
              <a:prstGeom prst="rect">
                <a:avLst/>
              </a:prstGeom>
              <a:blipFill rotWithShape="0">
                <a:blip r:embed="rId4"/>
                <a:stretch>
                  <a:fillRect l="-1120" t="-3861" b="-6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34403" y="10051536"/>
                <a:ext cx="21527183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2: 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 định tỉ lệ :</a:t>
                </a:r>
                <a:r>
                  <a:rPr lang="en-US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 đường thẳng đã cho song song với nhau.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403" y="10051536"/>
                <a:ext cx="21527183" cy="1138838"/>
              </a:xfrm>
              <a:prstGeom prst="rect">
                <a:avLst/>
              </a:prstGeom>
              <a:blipFill rotWithShape="0">
                <a:blip r:embed="rId5"/>
                <a:stretch>
                  <a:fillRect l="-1161" b="-112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72550" y="11420664"/>
            <a:ext cx="55218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4403" y="5633791"/>
            <a:ext cx="23052771" cy="5415209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311450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55899" y="10040489"/>
            <a:ext cx="55218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786714" y="3831319"/>
                <a:ext cx="19217873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−18=0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−19=0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cắt nhau tại điểm có toạ độ:</a:t>
                </a:r>
                <a:r>
                  <a:rPr lang="vi-VN" sz="44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−3;2</m:t>
                        </m:r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−3;−2</m:t>
                        </m:r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14" y="3831319"/>
                <a:ext cx="19217873" cy="1541319"/>
              </a:xfrm>
              <a:prstGeom prst="rect">
                <a:avLst/>
              </a:prstGeom>
              <a:blipFill rotWithShape="0">
                <a:blip r:embed="rId3"/>
                <a:stretch>
                  <a:fillRect l="-1269" t="-7905" r="-1269" b="-150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55899" y="6658036"/>
                <a:ext cx="19505687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vi-VN" sz="4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</a:t>
                </a: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 phương </a:t>
                </a:r>
                <a:r>
                  <a:rPr lang="vi-VN" sz="4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−18=0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−19=0</m:t>
                            </m:r>
                          </m:e>
                        </m:eqAr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+mj-lt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vi-VN" sz="4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giao điểm của hai đường </a:t>
                </a:r>
                <a:r>
                  <a:rPr lang="vi-VN" sz="4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899" y="6658036"/>
                <a:ext cx="19505687" cy="2279791"/>
              </a:xfrm>
              <a:prstGeom prst="rect">
                <a:avLst/>
              </a:prstGeom>
              <a:blipFill rotWithShape="0">
                <a:blip r:embed="rId4"/>
                <a:stretch>
                  <a:fillRect l="-1282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7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4" y="7213732"/>
            <a:ext cx="22976373" cy="4053294"/>
            <a:chOff x="1270511" y="5867400"/>
            <a:chExt cx="21819676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2920400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773120" y="3790150"/>
                <a:ext cx="19383868" cy="265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1590" algn="l"/>
                  </a:tabLs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 mãn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64540" indent="-7429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AutoNum type="alphaUcPeriod"/>
                  <a:tabLst>
                    <a:tab pos="21590" algn="l"/>
                  </a:tabLs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 nhưng không vuông góc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nhau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59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1590" algn="l"/>
                  </a:tabLst>
                </a:pP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120" y="3790150"/>
                <a:ext cx="19383868" cy="2653868"/>
              </a:xfrm>
              <a:prstGeom prst="rect">
                <a:avLst/>
              </a:prstGeom>
              <a:blipFill rotWithShape="0">
                <a:blip r:embed="rId3"/>
                <a:stretch>
                  <a:fillRect l="-1164" b="-8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598195" y="8389585"/>
                <a:ext cx="20958592" cy="320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=(4;−3)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=(3;4)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4.3+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.4=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4800" b="1" dirty="0" smtClean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48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95" y="8389585"/>
                <a:ext cx="20958592" cy="3200428"/>
              </a:xfrm>
              <a:prstGeom prst="rect">
                <a:avLst/>
              </a:prstGeom>
              <a:blipFill rotWithShape="0">
                <a:blip r:embed="rId4"/>
                <a:stretch>
                  <a:fillRect l="-1309" t="-4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36175" y="9160405"/>
                <a:ext cx="12784205" cy="829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nhau.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75" y="9160405"/>
                <a:ext cx="12784205" cy="829394"/>
              </a:xfrm>
              <a:prstGeom prst="rect">
                <a:avLst/>
              </a:prstGeom>
              <a:blipFill rotWithShape="0">
                <a:blip r:embed="rId5"/>
                <a:stretch>
                  <a:fillRect l="-2194" t="-16912" r="-119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5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5022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545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831604" y="4158137"/>
                <a:ext cx="19096783" cy="323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de-DE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=1−5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thỏa mãn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 song nhau.	</a:t>
                </a:r>
                <a:r>
                  <a:rPr lang="de-DE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 nhau.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1590" algn="l"/>
                    <a:tab pos="3510915" algn="l"/>
                    <a:tab pos="4951095" algn="l"/>
                  </a:tabLst>
                </a:pP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 góc nhau 	</a:t>
                </a:r>
                <a:r>
                  <a:rPr lang="de-DE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nhưng không vuông </a:t>
                </a:r>
                <a:r>
                  <a:rPr lang="de-DE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04" y="4158137"/>
                <a:ext cx="19096783" cy="3234347"/>
              </a:xfrm>
              <a:prstGeom prst="rect">
                <a:avLst/>
              </a:prstGeom>
              <a:blipFill rotWithShape="0">
                <a:blip r:embed="rId3"/>
                <a:stretch>
                  <a:fillRect l="-1309" b="-6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710253" y="7619446"/>
                <a:ext cx="22491892" cy="6192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</a:tabLst>
                </a:pP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4;1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1;−5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1 VTPT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</a:tabLst>
                </a:pP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−21=0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</a:tabLst>
                </a:pP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7;2</m:t>
                        </m:r>
                      </m:e>
                    </m:d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=5.7+1.2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≠0⇒</m:t>
                    </m:r>
                  </m:oMath>
                </a14:m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thẳng cắt nhau nhưng không vuông góc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53" y="7619446"/>
                <a:ext cx="22491892" cy="6192786"/>
              </a:xfrm>
              <a:prstGeom prst="rect">
                <a:avLst/>
              </a:prstGeom>
              <a:blipFill rotWithShape="0">
                <a:blip r:embed="rId4"/>
                <a:stretch>
                  <a:fillRect l="-1111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9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5022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684622" y="3964521"/>
                <a:ext cx="19472367" cy="323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  <a:tabLst>
                    <a:tab pos="635" algn="l"/>
                  </a:tabLs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=4+2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=1−3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−14=0</m:t>
                    </m:r>
                  </m:oMath>
                </a14:m>
                <a:r>
                  <a:rPr lang="vi-VN" sz="4400" dirty="0" smtClean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thỏa mãn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  <a:tabLst>
                    <a:tab pos="635" algn="l"/>
                  </a:tabLs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 nhau.		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nhưng không vuông góc.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  <a:tabLst>
                    <a:tab pos="635" algn="l"/>
                  </a:tabLs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song.		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nhau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622" y="3964521"/>
                <a:ext cx="19472367" cy="3234347"/>
              </a:xfrm>
              <a:prstGeom prst="rect">
                <a:avLst/>
              </a:prstGeom>
              <a:blipFill rotWithShape="0">
                <a:blip r:embed="rId3"/>
                <a:stretch>
                  <a:fillRect l="-1252" b="-65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121844" y="7603134"/>
                <a:ext cx="18396397" cy="4606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vi-VN" sz="44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vi-VN" sz="4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=4+2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=1−3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14:m>
                  <m:oMath xmlns:m="http://schemas.openxmlformats.org/officeDocument/2006/math"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4+2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1−3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−14=0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 (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𝑙𝑢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đú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4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2 đường thẳng này có vô số điểm chung.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 hai đường thẳng trùng nhau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lang="en-US" sz="4400" b="1" dirty="0" smtClean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44" y="7603134"/>
                <a:ext cx="18396397" cy="4606389"/>
              </a:xfrm>
              <a:prstGeom prst="rect">
                <a:avLst/>
              </a:prstGeom>
              <a:blipFill rotWithShape="0">
                <a:blip r:embed="rId4"/>
                <a:stretch>
                  <a:fillRect l="-1325" b="-43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21843" y="12039600"/>
                <a:ext cx="19035145" cy="1603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3201035" algn="l"/>
                  </a:tabLst>
                </a:pPr>
                <a:r>
                  <a:rPr lang="vi-VN" sz="4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=(3;2)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(4;1)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cũng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hai đường thẳng này trùng nhau.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43" y="12039600"/>
                <a:ext cx="19035145" cy="1603644"/>
              </a:xfrm>
              <a:prstGeom prst="rect">
                <a:avLst/>
              </a:prstGeom>
              <a:blipFill rotWithShape="0">
                <a:blip r:embed="rId5"/>
                <a:stretch>
                  <a:fillRect l="-1281" t="-4563" b="-14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4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0450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920185" y="4480832"/>
                <a:ext cx="19236803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vi-VN" sz="4400" b="1" dirty="0" smtClean="0">
                    <a:solidFill>
                      <a:srgbClr val="0000FF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(−2;5),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(2;3)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đường thẳng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t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oạ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nl-NL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185" y="4480832"/>
                <a:ext cx="19236803" cy="2265813"/>
              </a:xfrm>
              <a:prstGeom prst="rect">
                <a:avLst/>
              </a:prstGeom>
              <a:blipFill rotWithShape="0">
                <a:blip r:embed="rId3"/>
                <a:stretch>
                  <a:fillRect l="-1267" t="-5376" r="-1299" b="-10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604898" y="7905333"/>
                <a:ext cx="18552090" cy="1736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VTCP</a:t>
                </a:r>
                <a:r>
                  <a:rPr lang="vi-VN" sz="4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4;−2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−16=0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98" y="7905333"/>
                <a:ext cx="18552090" cy="1736629"/>
              </a:xfrm>
              <a:prstGeom prst="rect">
                <a:avLst/>
              </a:prstGeom>
              <a:blipFill rotWithShape="0">
                <a:blip r:embed="rId4"/>
                <a:stretch>
                  <a:fillRect l="-1314" t="-3158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04897" y="11980236"/>
            <a:ext cx="2191626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04897" y="9445217"/>
                <a:ext cx="17942490" cy="2432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+4=0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−16=0</m:t>
                            </m:r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=16</m:t>
                            </m:r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vi-VN" sz="4400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4;2</m:t>
                        </m:r>
                      </m:e>
                    </m:d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97" y="9445217"/>
                <a:ext cx="17942490" cy="2432910"/>
              </a:xfrm>
              <a:prstGeom prst="rect">
                <a:avLst/>
              </a:prstGeom>
              <a:blipFill rotWithShape="0">
                <a:blip r:embed="rId5"/>
                <a:stretch>
                  <a:fillRect l="-1359" b="-9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8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36828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047065" y="4491237"/>
                <a:ext cx="19109924" cy="2080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 độ giao điểm của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trục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tung.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0;−5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−5;0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65" y="4491237"/>
                <a:ext cx="19109924" cy="2080634"/>
              </a:xfrm>
              <a:prstGeom prst="rect">
                <a:avLst/>
              </a:prstGeom>
              <a:blipFill rotWithShape="0">
                <a:blip r:embed="rId3"/>
                <a:stretch>
                  <a:fillRect l="-1308" t="-6158" b="-52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728463" y="7626772"/>
                <a:ext cx="18123723" cy="3714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∆∩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⇒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vi-VN" sz="4400" b="0" dirty="0" smtClean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</a:t>
                </a: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15.0−2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−10=0⇔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vi-VN" sz="4400" dirty="0" smtClean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highlight>
                      <a:srgbClr val="00FF00"/>
                    </a:highlight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463" y="7626772"/>
                <a:ext cx="18123723" cy="3714799"/>
              </a:xfrm>
              <a:prstGeom prst="rect">
                <a:avLst/>
              </a:prstGeom>
              <a:blipFill rotWithShape="0">
                <a:blip r:embed="rId4"/>
                <a:stretch>
                  <a:fillRect l="-1379" t="-32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5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1045</Words>
  <PresentationFormat>Custom</PresentationFormat>
  <Paragraphs>316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AvantGarde</vt:lpstr>
      <vt:lpstr>AvantGarde-Demi</vt:lpstr>
      <vt:lpstr>Calibri</vt:lpstr>
      <vt:lpstr>Cambria Math</vt:lpstr>
      <vt:lpstr>Roboto Condensed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2020-02-28T01:32:09Z</dcterms:modified>
</cp:coreProperties>
</file>