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5" r:id="rId8"/>
    <p:sldId id="267" r:id="rId9"/>
    <p:sldId id="261" r:id="rId10"/>
    <p:sldId id="262" r:id="rId11"/>
    <p:sldId id="263" r:id="rId12"/>
    <p:sldId id="264"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6539DA-5D71-4667-AB44-76F0D623A596}"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189490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6539DA-5D71-4667-AB44-76F0D623A596}"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3682491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6539DA-5D71-4667-AB44-76F0D623A596}"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279540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6539DA-5D71-4667-AB44-76F0D623A596}"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198027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539DA-5D71-4667-AB44-76F0D623A596}"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313918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6539DA-5D71-4667-AB44-76F0D623A596}"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365862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6539DA-5D71-4667-AB44-76F0D623A596}" type="datetimeFigureOut">
              <a:rPr lang="en-US" smtClean="0"/>
              <a:t>4/7/2023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85850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6539DA-5D71-4667-AB44-76F0D623A596}" type="datetimeFigureOut">
              <a:rPr lang="en-US" smtClean="0"/>
              <a:t>4/7/2023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425235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539DA-5D71-4667-AB44-76F0D623A596}" type="datetimeFigureOut">
              <a:rPr lang="en-US" smtClean="0"/>
              <a:t>4/7/2023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27378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6539DA-5D71-4667-AB44-76F0D623A596}"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188753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6539DA-5D71-4667-AB44-76F0D623A596}"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95762-9B1C-4B03-90DF-1FCCF04F486B}" type="slidenum">
              <a:rPr lang="en-US" smtClean="0"/>
              <a:t>‹#›</a:t>
            </a:fld>
            <a:endParaRPr lang="en-US"/>
          </a:p>
        </p:txBody>
      </p:sp>
    </p:spTree>
    <p:extLst>
      <p:ext uri="{BB962C8B-B14F-4D97-AF65-F5344CB8AC3E}">
        <p14:creationId xmlns:p14="http://schemas.microsoft.com/office/powerpoint/2010/main" val="2988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539DA-5D71-4667-AB44-76F0D623A596}" type="datetimeFigureOut">
              <a:rPr lang="en-US" smtClean="0"/>
              <a:t>4/7/2023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95762-9B1C-4B03-90DF-1FCCF04F486B}" type="slidenum">
              <a:rPr lang="en-US" smtClean="0"/>
              <a:t>‹#›</a:t>
            </a:fld>
            <a:endParaRPr lang="en-US"/>
          </a:p>
        </p:txBody>
      </p:sp>
    </p:spTree>
    <p:extLst>
      <p:ext uri="{BB962C8B-B14F-4D97-AF65-F5344CB8AC3E}">
        <p14:creationId xmlns:p14="http://schemas.microsoft.com/office/powerpoint/2010/main" val="322497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endParaRPr lang="en-US" sz="7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7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7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NHỮNG NGÔI SAO XA XÔI</a:t>
            </a:r>
          </a:p>
          <a:p>
            <a:r>
              <a:rPr lang="en-US" sz="6000" b="1"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LÊ MINH KHUÊ) </a:t>
            </a:r>
          </a:p>
        </p:txBody>
      </p:sp>
    </p:spTree>
    <p:extLst>
      <p:ext uri="{BB962C8B-B14F-4D97-AF65-F5344CB8AC3E}">
        <p14:creationId xmlns:p14="http://schemas.microsoft.com/office/powerpoint/2010/main" val="47498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79434" y="-38637"/>
            <a:ext cx="2802820" cy="446276"/>
          </a:xfrm>
          <a:prstGeom prst="rect">
            <a:avLst/>
          </a:prstGeom>
        </p:spPr>
        <p:txBody>
          <a:bodyPr wrap="none">
            <a:spAutoFit/>
          </a:bodyPr>
          <a:lstStyle/>
          <a:p>
            <a:pPr algn="ctr">
              <a:lnSpc>
                <a:spcPct val="115000"/>
              </a:lnSpc>
              <a:spcAft>
                <a:spcPts val="1000"/>
              </a:spcAft>
            </a:pPr>
            <a:r>
              <a:rPr lang="en-US" sz="2000" b="1"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PHIẾU HỌC TẬP SỐ 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0" y="410882"/>
            <a:ext cx="12192000" cy="5958554"/>
          </a:xfrm>
          <a:prstGeom prst="rect">
            <a:avLst/>
          </a:prstGeom>
        </p:spPr>
        <p:txBody>
          <a:bodyPr wrap="square">
            <a:spAutoFit/>
          </a:bodyPr>
          <a:lstStyle/>
          <a:p>
            <a:pPr>
              <a:lnSpc>
                <a:spcPct val="115000"/>
              </a:lnSpc>
              <a:spcAft>
                <a:spcPts val="1000"/>
              </a:spcAft>
            </a:pP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trả</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2400"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xẻng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nhỏ</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rắn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hòn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sỏi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tay</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bay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Thỉnh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thoảng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lưỡi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xẻng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chạm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gai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cứa</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da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thịt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rùng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bỗng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chậm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tí</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Vỏ</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nóng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dấu</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chẳng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lành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nóng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nung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nóng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1:</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hoàn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nòa</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10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mấy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4</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tí</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cấu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dấu</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chẳng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lành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cấu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1144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58482" y="0"/>
            <a:ext cx="2540183" cy="410882"/>
          </a:xfrm>
          <a:prstGeom prst="rect">
            <a:avLst/>
          </a:prstGeom>
        </p:spPr>
        <p:txBody>
          <a:bodyPr wrap="none">
            <a:spAutoFit/>
          </a:bodyPr>
          <a:lstStyle/>
          <a:p>
            <a:pPr algn="ctr">
              <a:lnSpc>
                <a:spcPct val="115000"/>
              </a:lnSpc>
              <a:spcAft>
                <a:spcPts val="1000"/>
              </a:spcAft>
            </a:pPr>
            <a:r>
              <a:rPr lang="en-US" b="1" dirty="0">
                <a:solidFill>
                  <a:srgbClr val="1C1E21"/>
                </a:solidFill>
                <a:effectLst/>
                <a:latin typeface="Times New Roman" panose="02020603050405020304" pitchFamily="18" charset="0"/>
                <a:ea typeface="Calibri" panose="020F0502020204030204" pitchFamily="34" charset="0"/>
                <a:cs typeface="Times New Roman" panose="02020603050405020304" pitchFamily="18" charset="0"/>
              </a:rPr>
              <a:t>PHIẾU HỌC TẬP SỐ 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4343" y="384503"/>
            <a:ext cx="12157657" cy="6356420"/>
          </a:xfrm>
          <a:prstGeom prst="rect">
            <a:avLst/>
          </a:prstGeom>
        </p:spPr>
        <p:txBody>
          <a:bodyPr wrap="square">
            <a:spAutoFit/>
          </a:bodyPr>
          <a:lstStyle/>
          <a:p>
            <a:pPr>
              <a:lnSpc>
                <a:spcPct val="115000"/>
              </a:lnSpc>
              <a:spcAft>
                <a:spcPts val="100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lặng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nóng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Khói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vờ</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cụm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nhìn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Chắc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ống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nhòm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tầm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mắt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mắt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sỹ</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dõi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nữa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khom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khom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đàng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hoàng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9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NXB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1:</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khiến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nữa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3:</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Chắc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ống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nhòm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trái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tầm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mắt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Biên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anhh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lính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4:</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khom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nét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190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224951"/>
          </a:xfrm>
          <a:prstGeom prst="rect">
            <a:avLst/>
          </a:prstGeom>
        </p:spPr>
        <p:txBody>
          <a:bodyPr wrap="square">
            <a:spAutoFit/>
          </a:bodyPr>
          <a:lstStyle/>
          <a:p>
            <a:pPr algn="just" fontAlgn="base">
              <a:lnSpc>
                <a:spcPct val="115000"/>
              </a:lnSpc>
              <a:spcAft>
                <a:spcPts val="0"/>
              </a:spcAft>
            </a:pPr>
            <a:r>
              <a:rPr lang="pt-BR" sz="3200" b="1" dirty="0">
                <a:latin typeface="Times New Roman" panose="02020603050405020304" pitchFamily="18" charset="0"/>
                <a:ea typeface="Calibri" panose="020F0502020204030204" pitchFamily="34" charset="0"/>
                <a:cs typeface="Times New Roman" panose="02020603050405020304" pitchFamily="18" charset="0"/>
              </a:rPr>
              <a:t>Đề 1: Phân tích nhân vật Phương Định trong truyện ngắn “Những ngôi sao xa xôi” của nhà văn Lê Minh Khuê</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0" y="1149136"/>
            <a:ext cx="12192000" cy="5262979"/>
          </a:xfrm>
          <a:prstGeom prst="rect">
            <a:avLst/>
          </a:prstGeom>
        </p:spPr>
        <p:txBody>
          <a:bodyPr wrap="square">
            <a:spAutoFit/>
          </a:bodyPr>
          <a:lstStyle/>
          <a:p>
            <a:pPr algn="just"/>
            <a:r>
              <a:rPr lang="vi-VN" sz="2800" b="1" dirty="0">
                <a:solidFill>
                  <a:srgbClr val="FF0000"/>
                </a:solidFill>
                <a:latin typeface="Times New Roman" panose="02020603050405020304" pitchFamily="18" charset="0"/>
                <a:cs typeface="Times New Roman" panose="02020603050405020304" pitchFamily="18" charset="0"/>
              </a:rPr>
              <a:t>1. Mở bài</a:t>
            </a:r>
            <a:endParaRPr lang="vi-VN" sz="2800" dirty="0">
              <a:solidFill>
                <a:srgbClr val="FF0000"/>
              </a:solidFill>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Giới thiệu về tác giả Lê Minh Khuê</a:t>
            </a:r>
            <a:r>
              <a:rPr lang="vi-VN" sz="2800" dirty="0">
                <a:latin typeface="Times New Roman" panose="02020603050405020304" pitchFamily="18" charset="0"/>
                <a:cs typeface="Times New Roman" panose="02020603050405020304" pitchFamily="18" charset="0"/>
              </a:rPr>
              <a:t>: Lê Minh Khuê là một trong số những cây bút nữ chuyên viết về truyện ngắn, trưởng thành từ trong cuộc kháng chiến chống Mĩ của dân tộc. Những trang viết của bà luôn hướng tới cuộc sống và sự chiến đấu của những con người trẻ tuổi trên con đường Trường Sơn huyền thoại</a:t>
            </a:r>
          </a:p>
          <a:p>
            <a:pPr algn="just"/>
            <a:r>
              <a:rPr lang="vi-VN" sz="2800" dirty="0">
                <a:latin typeface="Times New Roman" panose="02020603050405020304" pitchFamily="18" charset="0"/>
                <a:cs typeface="Times New Roman" panose="02020603050405020304" pitchFamily="18" charset="0"/>
              </a:rPr>
              <a:t>–</a:t>
            </a:r>
            <a:r>
              <a:rPr lang="vi-VN" sz="2800" b="1" dirty="0">
                <a:latin typeface="Times New Roman" panose="02020603050405020304" pitchFamily="18" charset="0"/>
                <a:cs typeface="Times New Roman" panose="02020603050405020304" pitchFamily="18" charset="0"/>
              </a:rPr>
              <a:t> Giới thiệu về truyện ngắn </a:t>
            </a:r>
            <a:r>
              <a:rPr lang="vi-VN" sz="2800" b="1" i="1" dirty="0">
                <a:latin typeface="Times New Roman" panose="02020603050405020304" pitchFamily="18" charset="0"/>
                <a:cs typeface="Times New Roman" panose="02020603050405020304" pitchFamily="18" charset="0"/>
              </a:rPr>
              <a:t>Những ngôi sao xa xôi</a:t>
            </a:r>
            <a:r>
              <a:rPr lang="vi-VN" sz="2800" i="1"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là một trong số những sáng tác tiêu biểu của Lê Minh Khuê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1971,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liệt</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Giới thiệu khái quát về nhân vật Phương Định</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mộng,hồn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cứu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a:t>
            </a:r>
            <a:endParaRPr lang="vi-VN" sz="28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23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46331"/>
          </a:xfrm>
          <a:prstGeom prst="rect">
            <a:avLst/>
          </a:prstGeom>
        </p:spPr>
        <p:txBody>
          <a:bodyPr wrap="square">
            <a:spAutoFit/>
          </a:bodyPr>
          <a:lstStyle/>
          <a:p>
            <a:pPr algn="just"/>
            <a:r>
              <a:rPr lang="en-US" b="1" dirty="0">
                <a:solidFill>
                  <a:srgbClr val="FF0000"/>
                </a:solidFill>
                <a:latin typeface="Times New Roman" panose="02020603050405020304" pitchFamily="18" charset="0"/>
                <a:cs typeface="Times New Roman" panose="02020603050405020304" pitchFamily="18" charset="0"/>
              </a:rPr>
              <a:t>2. </a:t>
            </a:r>
            <a:r>
              <a:rPr lang="en-US" b="1" dirty="0" err="1">
                <a:solidFill>
                  <a:srgbClr val="FF0000"/>
                </a:solidFill>
                <a:latin typeface="Times New Roman" panose="02020603050405020304" pitchFamily="18" charset="0"/>
                <a:cs typeface="Times New Roman" panose="02020603050405020304" pitchFamily="18" charset="0"/>
              </a:rPr>
              <a:t>Thân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bài</a:t>
            </a:r>
            <a:endParaRPr lang="en-US" dirty="0">
              <a:solidFill>
                <a:srgbClr val="FF0000"/>
              </a:solidFill>
              <a:latin typeface="Times New Roman" panose="02020603050405020304" pitchFamily="18" charset="0"/>
              <a:cs typeface="Times New Roman" panose="02020603050405020304" pitchFamily="18" charset="0"/>
            </a:endParaRPr>
          </a:p>
          <a:p>
            <a:pPr algn="just"/>
            <a:r>
              <a:rPr lang="en-US" b="1" i="1" dirty="0">
                <a:solidFill>
                  <a:srgbClr val="333333"/>
                </a:solidFill>
                <a:latin typeface="Times New Roman" panose="02020603050405020304" pitchFamily="18" charset="0"/>
                <a:cs typeface="Times New Roman" panose="02020603050405020304" pitchFamily="18" charset="0"/>
              </a:rPr>
              <a:t>- </a:t>
            </a:r>
            <a:r>
              <a:rPr lang="en-US" b="1" i="1" dirty="0">
                <a:solidFill>
                  <a:srgbClr val="FF0000"/>
                </a:solidFill>
                <a:latin typeface="Times New Roman" panose="02020603050405020304" pitchFamily="18" charset="0"/>
                <a:cs typeface="Times New Roman" panose="02020603050405020304" pitchFamily="18" charset="0"/>
              </a:rPr>
              <a:t>Ý 1:  </a:t>
            </a:r>
            <a:r>
              <a:rPr lang="en-US" b="1" i="1" dirty="0" err="1">
                <a:solidFill>
                  <a:srgbClr val="FF0000"/>
                </a:solidFill>
                <a:latin typeface="Times New Roman" panose="02020603050405020304" pitchFamily="18" charset="0"/>
                <a:cs typeface="Times New Roman" panose="02020603050405020304" pitchFamily="18" charset="0"/>
              </a:rPr>
              <a:t>Hoàn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cảnh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sống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và</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chiến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đấu</a:t>
            </a:r>
            <a:endParaRPr lang="en-US" b="0" i="0" dirty="0">
              <a:solidFill>
                <a:srgbClr val="FF0000"/>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0" y="474345"/>
            <a:ext cx="12192000" cy="1477328"/>
          </a:xfrm>
          <a:prstGeom prst="rect">
            <a:avLst/>
          </a:prstGeom>
        </p:spPr>
        <p:txBody>
          <a:bodyPr wrap="square">
            <a:spAutoFit/>
          </a:bodyPr>
          <a:lstStyle/>
          <a:p>
            <a:r>
              <a:rPr lang="vi-VN" dirty="0">
                <a:solidFill>
                  <a:srgbClr val="333333"/>
                </a:solidFill>
                <a:latin typeface="Times New Roman" panose="02020603050405020304" pitchFamily="18" charset="0"/>
                <a:cs typeface="Times New Roman" panose="02020603050405020304" pitchFamily="18" charset="0"/>
              </a:rPr>
              <a:t>– Không gian con đường: hiểm nguy, dữ dội với những trận mưa bom: </a:t>
            </a:r>
            <a:r>
              <a:rPr lang="vi-VN" i="1" dirty="0">
                <a:solidFill>
                  <a:srgbClr val="333333"/>
                </a:solidFill>
                <a:latin typeface="Times New Roman" panose="02020603050405020304" pitchFamily="18" charset="0"/>
                <a:cs typeface="Times New Roman" panose="02020603050405020304" pitchFamily="18" charset="0"/>
              </a:rPr>
              <a:t>con đường bị đánh lở loét … gỉ nằm trong đất”, “máy bay rít… khó chịu và căng thẳng”, “bom nổ hình trên đầu”, “quả bom nằm lạnh lùng … gỉ vàng”</a:t>
            </a:r>
            <a:endParaRPr lang="vi-VN" dirty="0">
              <a:solidFill>
                <a:srgbClr val="333333"/>
              </a:solidFill>
              <a:latin typeface="Times New Roman" panose="02020603050405020304" pitchFamily="18" charset="0"/>
              <a:cs typeface="Times New Roman" panose="02020603050405020304" pitchFamily="18" charset="0"/>
            </a:endParaRPr>
          </a:p>
          <a:p>
            <a:r>
              <a:rPr lang="vi-VN" dirty="0">
                <a:solidFill>
                  <a:srgbClr val="333333"/>
                </a:solidFill>
                <a:latin typeface="Times New Roman" panose="02020603050405020304" pitchFamily="18" charset="0"/>
                <a:cs typeface="Times New Roman" panose="02020603050405020304" pitchFamily="18" charset="0"/>
              </a:rPr>
              <a:t>– Không gian hang đá: thiếu thốn</a:t>
            </a:r>
          </a:p>
          <a:p>
            <a:r>
              <a:rPr lang="vi-VN" dirty="0">
                <a:solidFill>
                  <a:srgbClr val="333333"/>
                </a:solidFill>
                <a:latin typeface="Times New Roman" panose="02020603050405020304" pitchFamily="18" charset="0"/>
                <a:cs typeface="Times New Roman" panose="02020603050405020304" pitchFamily="18" charset="0"/>
              </a:rPr>
              <a:t>=&gt; Không gian hiểm nguy và thiếu thốn, trong cái hiện thực khắc nghiệt và dữ dội của cuộc chiến tranh chống Mĩ cứu nước. Trong hoàn cảnh ấy, những nét đẹp trong tâm hồn họ hiện lên thật rõ nét.</a:t>
            </a:r>
            <a:endParaRPr lang="vi-VN" b="0" i="0" dirty="0">
              <a:solidFill>
                <a:srgbClr val="333333"/>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0" y="1779687"/>
            <a:ext cx="12192000" cy="5078313"/>
          </a:xfrm>
          <a:prstGeom prst="rect">
            <a:avLst/>
          </a:prstGeom>
        </p:spPr>
        <p:txBody>
          <a:bodyPr wrap="square">
            <a:spAutoFit/>
          </a:bodyPr>
          <a:lstStyle/>
          <a:p>
            <a:pPr marL="285750" indent="-285750">
              <a:buFontTx/>
              <a:buChar char="-"/>
            </a:pPr>
            <a:r>
              <a:rPr lang="en-US" b="1" i="1" dirty="0">
                <a:solidFill>
                  <a:srgbClr val="FF0000"/>
                </a:solidFill>
                <a:latin typeface="Times New Roman" panose="02020603050405020304" pitchFamily="18" charset="0"/>
                <a:cs typeface="Times New Roman" panose="02020603050405020304" pitchFamily="18" charset="0"/>
              </a:rPr>
              <a:t>Ý 2: </a:t>
            </a:r>
            <a:r>
              <a:rPr lang="en-US" b="1" i="1" dirty="0" err="1">
                <a:solidFill>
                  <a:srgbClr val="FF0000"/>
                </a:solidFill>
                <a:latin typeface="Times New Roman" panose="02020603050405020304" pitchFamily="18" charset="0"/>
                <a:cs typeface="Times New Roman" panose="02020603050405020304" pitchFamily="18" charset="0"/>
              </a:rPr>
              <a:t>vẻ</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đẹp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của</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Phương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Định</a:t>
            </a:r>
            <a:endParaRPr lang="en-US" b="1" i="1" dirty="0">
              <a:solidFill>
                <a:srgbClr val="FF0000"/>
              </a:solidFill>
              <a:latin typeface="Times New Roman" panose="02020603050405020304" pitchFamily="18" charset="0"/>
              <a:cs typeface="Times New Roman" panose="02020603050405020304" pitchFamily="18" charset="0"/>
            </a:endParaRPr>
          </a:p>
          <a:p>
            <a:r>
              <a:rPr lang="vi-VN" dirty="0">
                <a:solidFill>
                  <a:srgbClr val="333333"/>
                </a:solidFill>
                <a:latin typeface="Times New Roman" panose="02020603050405020304" pitchFamily="18" charset="0"/>
                <a:cs typeface="Times New Roman" panose="02020603050405020304" pitchFamily="18" charset="0"/>
              </a:rPr>
              <a:t>– </a:t>
            </a:r>
            <a:r>
              <a:rPr lang="vi-VN" b="1" i="1" dirty="0">
                <a:solidFill>
                  <a:srgbClr val="333333"/>
                </a:solidFill>
                <a:latin typeface="Times New Roman" panose="02020603050405020304" pitchFamily="18" charset="0"/>
                <a:cs typeface="Times New Roman" panose="02020603050405020304" pitchFamily="18" charset="0"/>
              </a:rPr>
              <a:t>Lòng dũng cảm, sự kiên cường và luôn có tinh thần trách nhiệm cao</a:t>
            </a:r>
            <a:r>
              <a:rPr lang="en-US" b="1" i="1" dirty="0">
                <a:solidFill>
                  <a:srgbClr val="333333"/>
                </a:solidFill>
                <a:latin typeface="Times New Roman" panose="02020603050405020304" pitchFamily="18" charset="0"/>
                <a:cs typeface="Times New Roman" panose="02020603050405020304" pitchFamily="18" charset="0"/>
              </a:rPr>
              <a:t> </a:t>
            </a:r>
            <a:r>
              <a:rPr lang="en-US" b="1" i="1" dirty="0" err="1">
                <a:solidFill>
                  <a:srgbClr val="333333"/>
                </a:solidFill>
                <a:latin typeface="Times New Roman" panose="02020603050405020304" pitchFamily="18" charset="0"/>
                <a:cs typeface="Times New Roman" panose="02020603050405020304" pitchFamily="18" charset="0"/>
              </a:rPr>
              <a:t>trong</a:t>
            </a:r>
            <a:r>
              <a:rPr lang="en-US" b="1" i="1" dirty="0">
                <a:solidFill>
                  <a:srgbClr val="333333"/>
                </a:solidFill>
                <a:latin typeface="Times New Roman" panose="02020603050405020304" pitchFamily="18" charset="0"/>
                <a:cs typeface="Times New Roman" panose="02020603050405020304" pitchFamily="18" charset="0"/>
              </a:rPr>
              <a:t> </a:t>
            </a:r>
            <a:r>
              <a:rPr lang="en-US" b="1" i="1" dirty="0" err="1">
                <a:solidFill>
                  <a:srgbClr val="333333"/>
                </a:solidFill>
                <a:latin typeface="Times New Roman" panose="02020603050405020304" pitchFamily="18" charset="0"/>
                <a:cs typeface="Times New Roman" panose="02020603050405020304" pitchFamily="18" charset="0"/>
              </a:rPr>
              <a:t>công</a:t>
            </a:r>
            <a:r>
              <a:rPr lang="en-US" b="1" i="1" dirty="0">
                <a:solidFill>
                  <a:srgbClr val="333333"/>
                </a:solidFill>
                <a:latin typeface="Times New Roman" panose="02020603050405020304" pitchFamily="18" charset="0"/>
                <a:cs typeface="Times New Roman" panose="02020603050405020304" pitchFamily="18" charset="0"/>
              </a:rPr>
              <a:t> </a:t>
            </a:r>
            <a:r>
              <a:rPr lang="en-US" b="1" i="1" dirty="0" err="1">
                <a:solidFill>
                  <a:srgbClr val="333333"/>
                </a:solidFill>
                <a:latin typeface="Times New Roman" panose="02020603050405020304" pitchFamily="18" charset="0"/>
                <a:cs typeface="Times New Roman" panose="02020603050405020304" pitchFamily="18" charset="0"/>
              </a:rPr>
              <a:t>việc</a:t>
            </a:r>
            <a:r>
              <a:rPr lang="en-US" b="1" i="1" dirty="0">
                <a:solidFill>
                  <a:srgbClr val="333333"/>
                </a:solidFill>
                <a:latin typeface="Times New Roman" panose="02020603050405020304" pitchFamily="18" charset="0"/>
                <a:cs typeface="Times New Roman" panose="02020603050405020304" pitchFamily="18" charset="0"/>
              </a:rPr>
              <a:t>.</a:t>
            </a:r>
            <a:endParaRPr lang="vi-VN" b="1" i="1" dirty="0">
              <a:solidFill>
                <a:srgbClr val="333333"/>
              </a:solidFill>
              <a:latin typeface="Times New Roman" panose="02020603050405020304" pitchFamily="18" charset="0"/>
              <a:cs typeface="Times New Roman" panose="02020603050405020304" pitchFamily="18" charset="0"/>
            </a:endParaRPr>
          </a:p>
          <a:p>
            <a:r>
              <a:rPr lang="vi-VN" dirty="0">
                <a:solidFill>
                  <a:srgbClr val="333333"/>
                </a:solidFill>
                <a:latin typeface="Times New Roman" panose="02020603050405020304" pitchFamily="18" charset="0"/>
                <a:cs typeface="Times New Roman" panose="02020603050405020304" pitchFamily="18" charset="0"/>
              </a:rPr>
              <a:t>     + Làm việc trên tuyến đường cao điểm với công việc hiểm nguy, có thể đối diện với thần chết bất cứ lúc nào.</a:t>
            </a:r>
          </a:p>
          <a:p>
            <a:r>
              <a:rPr lang="vi-VN" dirty="0">
                <a:solidFill>
                  <a:srgbClr val="333333"/>
                </a:solidFill>
                <a:latin typeface="Times New Roman" panose="02020603050405020304" pitchFamily="18" charset="0"/>
                <a:cs typeface="Times New Roman" panose="02020603050405020304" pitchFamily="18" charset="0"/>
              </a:rPr>
              <a:t>     + Họ thật gan dạ khi có những lần </a:t>
            </a:r>
            <a:r>
              <a:rPr lang="vi-VN" i="1" dirty="0">
                <a:solidFill>
                  <a:srgbClr val="333333"/>
                </a:solidFill>
                <a:latin typeface="Times New Roman" panose="02020603050405020304" pitchFamily="18" charset="0"/>
                <a:cs typeface="Times New Roman" panose="02020603050405020304" pitchFamily="18" charset="0"/>
              </a:rPr>
              <a:t>“Thần kinh căng như chão, tim đập bất chấp cả nhịp điệu, chân chạy trên những nền đất có nhiều quả bom chưa nổ” </a:t>
            </a:r>
            <a:r>
              <a:rPr lang="vi-VN" dirty="0">
                <a:solidFill>
                  <a:srgbClr val="333333"/>
                </a:solidFill>
                <a:latin typeface="Times New Roman" panose="02020603050405020304" pitchFamily="18" charset="0"/>
                <a:cs typeface="Times New Roman" panose="02020603050405020304" pitchFamily="18" charset="0"/>
              </a:rPr>
              <a:t>rồi </a:t>
            </a:r>
            <a:r>
              <a:rPr lang="vi-VN" i="1" dirty="0">
                <a:solidFill>
                  <a:srgbClr val="333333"/>
                </a:solidFill>
                <a:latin typeface="Times New Roman" panose="02020603050405020304" pitchFamily="18" charset="0"/>
                <a:cs typeface="Times New Roman" panose="02020603050405020304" pitchFamily="18" charset="0"/>
              </a:rPr>
              <a:t>“Đất bốc khói, không khí bàng hoàng, máy bay ầm ĩ”.</a:t>
            </a:r>
            <a:endParaRPr lang="vi-VN" dirty="0">
              <a:solidFill>
                <a:srgbClr val="333333"/>
              </a:solidFill>
              <a:latin typeface="Times New Roman" panose="02020603050405020304" pitchFamily="18" charset="0"/>
              <a:cs typeface="Times New Roman" panose="02020603050405020304" pitchFamily="18" charset="0"/>
            </a:endParaRPr>
          </a:p>
          <a:p>
            <a:r>
              <a:rPr lang="vi-VN" dirty="0">
                <a:solidFill>
                  <a:srgbClr val="333333"/>
                </a:solidFill>
                <a:latin typeface="Times New Roman" panose="02020603050405020304" pitchFamily="18" charset="0"/>
                <a:cs typeface="Times New Roman" panose="02020603050405020304" pitchFamily="18" charset="0"/>
              </a:rPr>
              <a:t>– Lạc quan, yêu đời: </a:t>
            </a:r>
            <a:r>
              <a:rPr lang="vi-VN" i="1" dirty="0">
                <a:solidFill>
                  <a:srgbClr val="333333"/>
                </a:solidFill>
                <a:latin typeface="Times New Roman" panose="02020603050405020304" pitchFamily="18" charset="0"/>
                <a:cs typeface="Times New Roman" panose="02020603050405020304" pitchFamily="18" charset="0"/>
              </a:rPr>
              <a:t>Chúng tôi bị bom vùi luôn. Khi bò trên cao điểm chỉ thấy hai con mắt lấp lánh cười: Hàm răng trắng khuôn mặt nhem nhuốc – “Những con qủy mắt đen”</a:t>
            </a:r>
            <a:endParaRPr lang="vi-VN" dirty="0">
              <a:solidFill>
                <a:srgbClr val="333333"/>
              </a:solidFill>
              <a:latin typeface="Times New Roman" panose="02020603050405020304" pitchFamily="18" charset="0"/>
              <a:cs typeface="Times New Roman" panose="02020603050405020304" pitchFamily="18" charset="0"/>
            </a:endParaRPr>
          </a:p>
          <a:p>
            <a:r>
              <a:rPr lang="vi-VN" dirty="0">
                <a:solidFill>
                  <a:srgbClr val="333333"/>
                </a:solidFill>
                <a:latin typeface="Times New Roman" panose="02020603050405020304" pitchFamily="18" charset="0"/>
                <a:cs typeface="Times New Roman" panose="02020603050405020304" pitchFamily="18" charset="0"/>
              </a:rPr>
              <a:t>– </a:t>
            </a:r>
            <a:r>
              <a:rPr lang="vi-VN" b="1" i="1" dirty="0">
                <a:solidFill>
                  <a:srgbClr val="333333"/>
                </a:solidFill>
                <a:latin typeface="Times New Roman" panose="02020603050405020304" pitchFamily="18" charset="0"/>
                <a:cs typeface="Times New Roman" panose="02020603050405020304" pitchFamily="18" charset="0"/>
              </a:rPr>
              <a:t>Phương Định cũng là một cô gái giàu tình cảm, gắn kết hết mực với đồng đội.</a:t>
            </a:r>
          </a:p>
          <a:p>
            <a:r>
              <a:rPr lang="vi-VN" dirty="0">
                <a:solidFill>
                  <a:srgbClr val="333333"/>
                </a:solidFill>
                <a:latin typeface="Times New Roman" panose="02020603050405020304" pitchFamily="18" charset="0"/>
                <a:cs typeface="Times New Roman" panose="02020603050405020304" pitchFamily="18" charset="0"/>
              </a:rPr>
              <a:t>     + Hiểu rõ tính cách của chị Thao, của Nho</a:t>
            </a:r>
          </a:p>
          <a:p>
            <a:r>
              <a:rPr lang="vi-VN" dirty="0">
                <a:solidFill>
                  <a:srgbClr val="333333"/>
                </a:solidFill>
                <a:latin typeface="Times New Roman" panose="02020603050405020304" pitchFamily="18" charset="0"/>
                <a:cs typeface="Times New Roman" panose="02020603050405020304" pitchFamily="18" charset="0"/>
              </a:rPr>
              <a:t>     + Lo lắng cho đồng đội</a:t>
            </a:r>
          </a:p>
          <a:p>
            <a:r>
              <a:rPr lang="vi-VN" dirty="0">
                <a:solidFill>
                  <a:srgbClr val="333333"/>
                </a:solidFill>
                <a:latin typeface="Times New Roman" panose="02020603050405020304" pitchFamily="18" charset="0"/>
                <a:cs typeface="Times New Roman" panose="02020603050405020304" pitchFamily="18" charset="0"/>
              </a:rPr>
              <a:t>     + Cách chăm sóc khi Nho ốm</a:t>
            </a:r>
          </a:p>
          <a:p>
            <a:r>
              <a:rPr lang="vi-VN" dirty="0">
                <a:solidFill>
                  <a:srgbClr val="333333"/>
                </a:solidFill>
                <a:latin typeface="Times New Roman" panose="02020603050405020304" pitchFamily="18" charset="0"/>
                <a:cs typeface="Times New Roman" panose="02020603050405020304" pitchFamily="18" charset="0"/>
              </a:rPr>
              <a:t>–</a:t>
            </a:r>
            <a:r>
              <a:rPr lang="vi-VN" b="1" i="1" dirty="0">
                <a:solidFill>
                  <a:srgbClr val="333333"/>
                </a:solidFill>
                <a:latin typeface="Times New Roman" panose="02020603050405020304" pitchFamily="18" charset="0"/>
                <a:cs typeface="Times New Roman" panose="02020603050405020304" pitchFamily="18" charset="0"/>
              </a:rPr>
              <a:t> Hồn nhiên, giàu mơ mộng và lãng mạn, yêu đời</a:t>
            </a:r>
          </a:p>
          <a:p>
            <a:r>
              <a:rPr lang="vi-VN" dirty="0">
                <a:solidFill>
                  <a:srgbClr val="333333"/>
                </a:solidFill>
                <a:latin typeface="Times New Roman" panose="02020603050405020304" pitchFamily="18" charset="0"/>
                <a:cs typeface="Times New Roman" panose="02020603050405020304" pitchFamily="18" charset="0"/>
              </a:rPr>
              <a:t>     + Phương Định là một cô gái Hà Nội, có tuổi thơ hồn nhiên sống vô tư bên mẹ mình chỉ trong căn buồng rất nhỏ ở một thành phố yên tĩnh trong những ngày thanh bình trước chiến tranh ở thành phố của mình.</a:t>
            </a:r>
          </a:p>
          <a:p>
            <a:r>
              <a:rPr lang="vi-VN" dirty="0">
                <a:solidFill>
                  <a:srgbClr val="333333"/>
                </a:solidFill>
                <a:latin typeface="Times New Roman" panose="02020603050405020304" pitchFamily="18" charset="0"/>
                <a:cs typeface="Times New Roman" panose="02020603050405020304" pitchFamily="18" charset="0"/>
              </a:rPr>
              <a:t>     + Phương Định tự nhận mình là </a:t>
            </a:r>
            <a:r>
              <a:rPr lang="vi-VN" i="1" dirty="0">
                <a:solidFill>
                  <a:srgbClr val="333333"/>
                </a:solidFill>
                <a:latin typeface="Times New Roman" panose="02020603050405020304" pitchFamily="18" charset="0"/>
                <a:cs typeface="Times New Roman" panose="02020603050405020304" pitchFamily="18" charset="0"/>
              </a:rPr>
              <a:t>“một cô gái khá”</a:t>
            </a:r>
            <a:r>
              <a:rPr lang="vi-VN" dirty="0">
                <a:solidFill>
                  <a:srgbClr val="333333"/>
                </a:solidFill>
                <a:latin typeface="Times New Roman" panose="02020603050405020304" pitchFamily="18" charset="0"/>
                <a:cs typeface="Times New Roman" panose="02020603050405020304" pitchFamily="18" charset="0"/>
              </a:rPr>
              <a:t> với </a:t>
            </a:r>
            <a:r>
              <a:rPr lang="vi-VN" i="1" dirty="0">
                <a:solidFill>
                  <a:srgbClr val="333333"/>
                </a:solidFill>
                <a:latin typeface="Times New Roman" panose="02020603050405020304" pitchFamily="18" charset="0"/>
                <a:cs typeface="Times New Roman" panose="02020603050405020304" pitchFamily="18" charset="0"/>
              </a:rPr>
              <a:t>“hai bím tóc dày, tương đối mềm, một cái cổ cao và kiêu hãnh như đài hoa loa kèn” </a:t>
            </a:r>
            <a:r>
              <a:rPr lang="vi-VN" dirty="0">
                <a:solidFill>
                  <a:srgbClr val="333333"/>
                </a:solidFill>
                <a:latin typeface="Times New Roman" panose="02020603050405020304" pitchFamily="18" charset="0"/>
                <a:cs typeface="Times New Roman" panose="02020603050405020304" pitchFamily="18" charset="0"/>
              </a:rPr>
              <a:t>và có lẽ bởi vậy cô thích ngắm mình trong gương.</a:t>
            </a:r>
          </a:p>
          <a:p>
            <a:r>
              <a:rPr lang="vi-VN" dirty="0">
                <a:solidFill>
                  <a:srgbClr val="333333"/>
                </a:solidFill>
                <a:latin typeface="Times New Roman" panose="02020603050405020304" pitchFamily="18" charset="0"/>
                <a:cs typeface="Times New Roman" panose="02020603050405020304" pitchFamily="18" charset="0"/>
              </a:rPr>
              <a:t>     + Phương Định cũng là cô gái hay hát</a:t>
            </a:r>
            <a:endParaRPr lang="en-US" dirty="0">
              <a:solidFill>
                <a:srgbClr val="333333"/>
              </a:solidFill>
              <a:latin typeface="Times New Roman" panose="02020603050405020304" pitchFamily="18" charset="0"/>
              <a:cs typeface="Times New Roman" panose="02020603050405020304" pitchFamily="18" charset="0"/>
            </a:endParaRPr>
          </a:p>
          <a:p>
            <a:r>
              <a:rPr lang="en-US" b="1" i="0" dirty="0">
                <a:solidFill>
                  <a:srgbClr val="FF0000"/>
                </a:solidFill>
                <a:effectLst/>
                <a:latin typeface="Times New Roman" panose="02020603050405020304" pitchFamily="18" charset="0"/>
                <a:cs typeface="Times New Roman" panose="02020603050405020304" pitchFamily="18" charset="0"/>
              </a:rPr>
              <a:t>- Ý 3: </a:t>
            </a:r>
            <a:r>
              <a:rPr lang="en-US" b="1" i="0" dirty="0" err="1">
                <a:solidFill>
                  <a:srgbClr val="FF0000"/>
                </a:solidFill>
                <a:effectLst/>
                <a:latin typeface="Times New Roman" panose="02020603050405020304" pitchFamily="18" charset="0"/>
                <a:cs typeface="Times New Roman" panose="02020603050405020304" pitchFamily="18" charset="0"/>
              </a:rPr>
              <a:t>đặc</a:t>
            </a:r>
            <a:r>
              <a:rPr lang="en-US" b="1" i="0" dirty="0">
                <a:solidFill>
                  <a:srgbClr val="FF0000"/>
                </a:solidFill>
                <a:effectLst/>
                <a:latin typeface="Times New Roman" panose="02020603050405020304" pitchFamily="18" charset="0"/>
                <a:cs typeface="Times New Roman" panose="02020603050405020304" pitchFamily="18" charset="0"/>
              </a:rPr>
              <a:t> </a:t>
            </a:r>
            <a:r>
              <a:rPr lang="en-US" b="1" i="0" dirty="0" err="1">
                <a:solidFill>
                  <a:srgbClr val="FF0000"/>
                </a:solidFill>
                <a:effectLst/>
                <a:latin typeface="Times New Roman" panose="02020603050405020304" pitchFamily="18" charset="0"/>
                <a:cs typeface="Times New Roman" panose="02020603050405020304" pitchFamily="18" charset="0"/>
              </a:rPr>
              <a:t>sác</a:t>
            </a:r>
            <a:r>
              <a:rPr lang="en-US" b="1" i="0" dirty="0">
                <a:solidFill>
                  <a:srgbClr val="FF0000"/>
                </a:solidFill>
                <a:effectLst/>
                <a:latin typeface="Times New Roman" panose="02020603050405020304" pitchFamily="18" charset="0"/>
                <a:cs typeface="Times New Roman" panose="02020603050405020304" pitchFamily="18" charset="0"/>
              </a:rPr>
              <a:t> </a:t>
            </a:r>
            <a:r>
              <a:rPr lang="en-US" b="1" i="0" dirty="0" err="1">
                <a:solidFill>
                  <a:srgbClr val="FF0000"/>
                </a:solidFill>
                <a:effectLst/>
                <a:latin typeface="Times New Roman" panose="02020603050405020304" pitchFamily="18" charset="0"/>
                <a:cs typeface="Times New Roman" panose="02020603050405020304" pitchFamily="18" charset="0"/>
              </a:rPr>
              <a:t>nghệ</a:t>
            </a:r>
            <a:r>
              <a:rPr lang="en-US" b="1" i="0" dirty="0">
                <a:solidFill>
                  <a:srgbClr val="FF0000"/>
                </a:solidFill>
                <a:effectLst/>
                <a:latin typeface="Times New Roman" panose="02020603050405020304" pitchFamily="18" charset="0"/>
                <a:cs typeface="Times New Roman" panose="02020603050405020304" pitchFamily="18" charset="0"/>
              </a:rPr>
              <a:t> </a:t>
            </a:r>
            <a:r>
              <a:rPr lang="en-US" b="1" i="0" dirty="0" err="1">
                <a:solidFill>
                  <a:srgbClr val="FF0000"/>
                </a:solidFill>
                <a:effectLst/>
                <a:latin typeface="Times New Roman" panose="02020603050405020304" pitchFamily="18" charset="0"/>
                <a:cs typeface="Times New Roman" panose="02020603050405020304" pitchFamily="18" charset="0"/>
              </a:rPr>
              <a:t>thuật</a:t>
            </a:r>
            <a:endParaRPr lang="vi-VN" b="1"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152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429261"/>
          </a:xfrm>
          <a:prstGeom prst="rect">
            <a:avLst/>
          </a:prstGeom>
        </p:spPr>
        <p:txBody>
          <a:bodyPr wrap="square">
            <a:spAutoFit/>
          </a:bodyPr>
          <a:lstStyle/>
          <a:p>
            <a:pPr algn="just">
              <a:lnSpc>
                <a:spcPct val="115000"/>
              </a:lnSpc>
              <a:spcAft>
                <a:spcPts val="0"/>
              </a:spcAft>
            </a:pP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Ý 3: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xây</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vật</a:t>
            </a:r>
            <a:endPar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xây</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sắc</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trần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phù</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tính</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phú</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sáng</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Suy</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24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Mỹ</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chịu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đau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hy</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sinh</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hùng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sẵn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sàng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tiếc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mình</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nhiệt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huyết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đời</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400" b="1" u="sng"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endPar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xây</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lẫn</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chất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hùng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phú</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Định</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24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Mỹ</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08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749"/>
            <a:ext cx="12028868" cy="6817251"/>
          </a:xfrm>
          <a:prstGeom prst="rect">
            <a:avLst/>
          </a:prstGeom>
        </p:spPr>
        <p:txBody>
          <a:bodyPr wrap="square">
            <a:spAutoFit/>
          </a:bodyPr>
          <a:lstStyle/>
          <a:p>
            <a:pPr algn="just">
              <a:lnSpc>
                <a:spcPct val="115000"/>
              </a:lnSpc>
              <a:spcAft>
                <a:spcPts val="1000"/>
              </a:spcAft>
            </a:pP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Đọc</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văn</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sau</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và</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trả</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lời</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câu</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1C1E21"/>
                </a:solidFill>
                <a:latin typeface="Times New Roman" panose="02020603050405020304" pitchFamily="18" charset="0"/>
                <a:ea typeface="Calibri" panose="020F0502020204030204" pitchFamily="34" charset="0"/>
                <a:cs typeface="Times New Roman" panose="02020603050405020304" pitchFamily="18" charset="0"/>
              </a:rPr>
              <a:t>hỏi</a:t>
            </a:r>
            <a:r>
              <a:rPr lang="en-US" sz="2000" dirty="0">
                <a:solidFill>
                  <a:srgbClr val="1C1E2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Bây</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buổi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trưa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Im</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ắng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lạ</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ngồi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dựa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vào</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đá</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khe</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khẽ</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hát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mê</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hát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Thường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cứ</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thuộc</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điệu</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nhạc</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nào</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đó</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rồi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bịa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ra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hát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bịa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lộn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xộn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ngớ</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ngẩn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cũng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ngạc</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nhiên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bò</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ra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cười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mình</a:t>
            </a:r>
            <a:r>
              <a:rPr lang="en-US" sz="2000" i="1"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i="1" dirty="0">
                <a:latin typeface="Times New Roman" panose="02020603050405020304" pitchFamily="18" charset="0"/>
                <a:ea typeface="Calibri" panose="020F0502020204030204" pitchFamily="34" charset="0"/>
                <a:cs typeface="Times New Roman" panose="02020603050405020304" pitchFamily="18" charset="0"/>
              </a:rPr>
              <a:t> con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gái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Hà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Nội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Nói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khiêm</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tốn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cô</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gái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khá</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Hai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bím</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tóc</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dày</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tương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mềm</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cái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cổ</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cao</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kiêu</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hãnh</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như</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đài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hoa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loa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kèn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Còn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mắt</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thì</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lái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xe</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Cô</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cái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nhìn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sao</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xa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xăm</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latin typeface="Times New Roman" panose="02020603050405020304" pitchFamily="18" charset="0"/>
                <a:ea typeface="Calibri" panose="020F0502020204030204" pitchFamily="34" charset="0"/>
                <a:cs typeface="Times New Roman" panose="02020603050405020304" pitchFamily="18" charset="0"/>
              </a:rPr>
              <a:t>Lê</a:t>
            </a:r>
            <a:r>
              <a:rPr lang="en-US" sz="2000" dirty="0">
                <a:latin typeface="Times New Roman" panose="02020603050405020304" pitchFamily="18" charset="0"/>
                <a:ea typeface="Calibri" panose="020F0502020204030204" pitchFamily="34" charset="0"/>
                <a:cs typeface="Times New Roman" panose="02020603050405020304" pitchFamily="18" charset="0"/>
              </a:rPr>
              <a:t> Minh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Khuê</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Sách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 9,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000" dirty="0">
                <a:latin typeface="Times New Roman" panose="02020603050405020304" pitchFamily="18" charset="0"/>
                <a:ea typeface="Calibri" panose="020F0502020204030204" pitchFamily="34" charset="0"/>
                <a:cs typeface="Times New Roman" panose="02020603050405020304" pitchFamily="18" charset="0"/>
              </a:rPr>
              <a:t> 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1:</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rút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Nêu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hoàn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đời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ấy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đạt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2:</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rõ</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phép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liên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3:</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dẫn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trực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khởi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trích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4:</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thiệu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ngắn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gọn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quá</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nửa</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giấy</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thi</a:t>
            </a:r>
            <a:r>
              <a:rPr lang="en-US" sz="2000" i="1"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vật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180340" algn="l"/>
              </a:tabLs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5:</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rõ</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biện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nêu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180340" algn="l"/>
              </a:tabLs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6:</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vật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trích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ai</a:t>
            </a:r>
            <a:r>
              <a:rPr lang="en-US" sz="2000" dirty="0">
                <a:latin typeface="Times New Roman" panose="02020603050405020304" pitchFamily="18" charset="0"/>
                <a:ea typeface="Calibri" panose="020F0502020204030204" pitchFamily="34" charset="0"/>
                <a:cs typeface="Times New Roman" panose="02020603050405020304" pitchFamily="18" charset="0"/>
              </a:rPr>
              <a:t>? Qua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cảm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vật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err="1">
                <a:latin typeface="Times New Roman" panose="02020603050405020304" pitchFamily="18" charset="0"/>
                <a:ea typeface="Calibri" panose="020F0502020204030204" pitchFamily="34" charset="0"/>
              </a:rPr>
              <a:t>Câu</a:t>
            </a:r>
            <a:r>
              <a:rPr lang="en-US" sz="2000" b="1" dirty="0">
                <a:latin typeface="Times New Roman" panose="02020603050405020304" pitchFamily="18" charset="0"/>
                <a:ea typeface="Calibri" panose="020F0502020204030204" pitchFamily="34" charset="0"/>
              </a:rPr>
              <a:t> 7:  </a:t>
            </a:r>
            <a:r>
              <a:rPr lang="en-US" sz="2000" dirty="0" err="1">
                <a:latin typeface="Times New Roman" panose="02020603050405020304" pitchFamily="18" charset="0"/>
                <a:ea typeface="Calibri" panose="020F0502020204030204" pitchFamily="34" charset="0"/>
              </a:rPr>
              <a:t>Kể</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tên</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một</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tác</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phẩm</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khác</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viết</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về</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người</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chiến</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sĩ</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trong</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cuộc</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kháng</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chiến</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chống</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Mĩ</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mà</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em</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đã</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học</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trong</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chương</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trình</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Ngữ</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văn</a:t>
            </a:r>
            <a:r>
              <a:rPr lang="en-US" sz="2000" dirty="0">
                <a:latin typeface="Times New Roman" panose="02020603050405020304" pitchFamily="18" charset="0"/>
                <a:ea typeface="Calibri" panose="020F0502020204030204" pitchFamily="34" charset="0"/>
              </a:rPr>
              <a:t> 9 </a:t>
            </a:r>
            <a:r>
              <a:rPr lang="en-US" sz="2000" dirty="0" err="1">
                <a:latin typeface="Times New Roman" panose="02020603050405020304" pitchFamily="18" charset="0"/>
                <a:ea typeface="Calibri" panose="020F0502020204030204" pitchFamily="34" charset="0"/>
              </a:rPr>
              <a:t>và</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ghi</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rõ</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tên</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tác</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giả</a:t>
            </a:r>
            <a:r>
              <a:rPr lang="en-US" sz="2000" dirty="0">
                <a:latin typeface="Times New Roman" panose="02020603050405020304" pitchFamily="18" charset="0"/>
                <a:ea typeface="Calibri" panose="020F0502020204030204" pitchFamily="34" charset="0"/>
              </a:rPr>
              <a:t>.</a:t>
            </a:r>
            <a:endParaRPr lang="en-US" sz="2000" dirty="0"/>
          </a:p>
        </p:txBody>
      </p:sp>
    </p:spTree>
    <p:extLst>
      <p:ext uri="{BB962C8B-B14F-4D97-AF65-F5344CB8AC3E}">
        <p14:creationId xmlns:p14="http://schemas.microsoft.com/office/powerpoint/2010/main" val="3232852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412205"/>
          </a:xfrm>
          <a:prstGeom prst="rect">
            <a:avLst/>
          </a:prstGeom>
        </p:spPr>
        <p:txBody>
          <a:bodyPr wrap="square">
            <a:spAutoFit/>
          </a:bodyPr>
          <a:lstStyle/>
          <a:p>
            <a:pPr marR="34925" indent="304800" algn="just">
              <a:lnSpc>
                <a:spcPct val="115000"/>
              </a:lnSpc>
              <a:spcAft>
                <a:spcPts val="0"/>
              </a:spcAft>
            </a:pPr>
            <a:r>
              <a:rPr lang="pt-BR"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1.Tác giả</a:t>
            </a:r>
          </a:p>
          <a:p>
            <a:pPr marR="34925" indent="304800" algn="just">
              <a:lnSpc>
                <a:spcPct val="115000"/>
              </a:lnSpc>
              <a:spcAft>
                <a:spcPts val="0"/>
              </a:spcAft>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Lê Minh Khuê (1949), Quê Tĩnh Gia – Thanh Hóa, thuộc thế hệ nhà văn trưởng thành trong kháng chiến chống Mĩ, bà bắt đầu viết văn vào đầu những năm 1970</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R="34925" indent="304800" algn="just">
              <a:lnSpc>
                <a:spcPct val="115000"/>
              </a:lnSpc>
              <a:spcAft>
                <a:spcPts val="0"/>
              </a:spcAft>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Là cây bút nữ chuyên viết truyện ngắn. Trước 1975, chủ yếu viết về cuộc sống, chiến đấu của TNXP, bộ đội, trên đường Trường Sơn. Sau 1975, viết về những chuyển biến đời sông xã hội và con người trên tinh thần đổi mới. </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R="34925" indent="304800" algn="just">
              <a:lnSpc>
                <a:spcPct val="115000"/>
              </a:lnSpc>
              <a:spcAft>
                <a:spcPts val="0"/>
              </a:spcAft>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Ngòi bút miêu tả  tâm lí nhân vật tinh tế, sắc sảo, lời văn giản dị, chân thành, giàu cảm xúc</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3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2589620"/>
          </a:xfrm>
          <a:prstGeom prst="rect">
            <a:avLst/>
          </a:prstGeom>
        </p:spPr>
        <p:txBody>
          <a:bodyPr wrap="square">
            <a:spAutoFit/>
          </a:bodyPr>
          <a:lstStyle/>
          <a:p>
            <a:pPr marR="34925" algn="just">
              <a:lnSpc>
                <a:spcPct val="115000"/>
              </a:lnSpc>
              <a:spcAft>
                <a:spcPts val="0"/>
              </a:spcAft>
            </a:pPr>
            <a:r>
              <a:rPr lang="pt-BR"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Tác phẩm </a:t>
            </a:r>
            <a:endPar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34925" algn="just">
              <a:lnSpc>
                <a:spcPct val="115000"/>
              </a:lnSpc>
              <a:spcAft>
                <a:spcPts val="0"/>
              </a:spcAft>
            </a:pPr>
            <a:r>
              <a:rPr lang="pt-BR" sz="3600" b="1" dirty="0">
                <a:latin typeface="Times New Roman" panose="02020603050405020304" pitchFamily="18" charset="0"/>
                <a:ea typeface="Calibri" panose="020F0502020204030204" pitchFamily="34" charset="0"/>
                <a:cs typeface="Times New Roman" panose="02020603050405020304" pitchFamily="18" charset="0"/>
              </a:rPr>
              <a:t>a. </a:t>
            </a:r>
            <a:r>
              <a:rPr lang="pt-BR" sz="3600" b="1" dirty="0">
                <a:effectLst/>
                <a:latin typeface="Times New Roman" panose="02020603050405020304" pitchFamily="18" charset="0"/>
                <a:ea typeface="Calibri" panose="020F0502020204030204" pitchFamily="34" charset="0"/>
                <a:cs typeface="Times New Roman" panose="02020603050405020304" pitchFamily="18" charset="0"/>
              </a:rPr>
              <a:t> Hoàn cảnh sáng tác</a:t>
            </a: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 Là một trong những tác phẩm đầu tay của Lê Minh Khuê, viết 1971, lúc cuộc kháng chiến chống Mĩ của dân tộc đang diên ra ác liệt </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00884" y="2589620"/>
            <a:ext cx="11990231" cy="3863815"/>
          </a:xfrm>
          <a:prstGeom prst="rect">
            <a:avLst/>
          </a:prstGeom>
        </p:spPr>
        <p:txBody>
          <a:bodyPr wrap="square">
            <a:spAutoFit/>
          </a:bodyPr>
          <a:lstStyle/>
          <a:p>
            <a:pPr marR="34925" algn="just">
              <a:lnSpc>
                <a:spcPct val="115000"/>
              </a:lnSpc>
              <a:spcAft>
                <a:spcPts val="0"/>
              </a:spcAft>
            </a:pPr>
            <a:r>
              <a:rPr lang="pt-BR" sz="3600" b="1" dirty="0">
                <a:latin typeface="Times New Roman" panose="02020603050405020304" pitchFamily="18" charset="0"/>
                <a:ea typeface="Calibri" panose="020F0502020204030204" pitchFamily="34" charset="0"/>
                <a:cs typeface="Times New Roman" panose="02020603050405020304" pitchFamily="18" charset="0"/>
              </a:rPr>
              <a:t>b. </a:t>
            </a:r>
            <a:r>
              <a:rPr lang="pt-BR" sz="3600" b="1" dirty="0">
                <a:effectLst/>
                <a:latin typeface="Times New Roman" panose="02020603050405020304" pitchFamily="18" charset="0"/>
                <a:ea typeface="Calibri" panose="020F0502020204030204" pitchFamily="34" charset="0"/>
                <a:cs typeface="Times New Roman" panose="02020603050405020304" pitchFamily="18" charset="0"/>
              </a:rPr>
              <a:t>Ngôi kể :</a:t>
            </a: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Truyện kể bằng ngôi thứ nhất, người kể chuyện Phương Định, cũng là nhân vật chính trong tác phẩm </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R="34925" algn="just">
              <a:lnSpc>
                <a:spcPct val="115000"/>
              </a:lnSpc>
              <a:spcAft>
                <a:spcPts val="0"/>
              </a:spcAft>
            </a:pPr>
            <a:r>
              <a:rPr lang="pt-BR" sz="3600" dirty="0">
                <a:effectLst/>
                <a:latin typeface="Times New Roman" panose="02020603050405020304" pitchFamily="18" charset="0"/>
                <a:ea typeface="Calibri" panose="020F0502020204030204" pitchFamily="34" charset="0"/>
                <a:cs typeface="Times New Roman" panose="02020603050405020304" pitchFamily="18" charset="0"/>
              </a:rPr>
              <a:t>- Tác dụng : Thuận lợi trong việc biểu hiện thế giới tâm hồn, cảm xúc, suy nghĩ của nhân vật, đồng thời phù hợp với nội dung truyện, làm tăng tính chân thực cho tác phẩm, tăng độ tin cậy của người đọc . </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086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286097"/>
          </a:xfrm>
          <a:prstGeom prst="rect">
            <a:avLst/>
          </a:prstGeom>
        </p:spPr>
        <p:txBody>
          <a:bodyPr wrap="square">
            <a:spAutoFit/>
          </a:bodyPr>
          <a:lstStyle/>
          <a:p>
            <a:pPr algn="just">
              <a:lnSpc>
                <a:spcPct val="115000"/>
              </a:lnSpc>
              <a:spcAft>
                <a:spcPts val="1000"/>
              </a:spcAft>
            </a:pPr>
            <a:r>
              <a:rPr lang="en-US" sz="28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a:t>
            </a:r>
            <a:r>
              <a:rPr lang="en-US" sz="2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a:t>
            </a:r>
            <a:r>
              <a:rPr lang="en-US" sz="2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tắt</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10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nữ</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thanh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niên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xung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trinh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địa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tuyến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Sơn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gái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chị</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Thao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hơn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chút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địch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ném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san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lấp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do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địch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gây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dấu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trí</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trái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nổ</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hết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nguy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luôn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chết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ban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bom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đạn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quân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thù</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tuyến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Tuy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niềm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vui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nhiên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thanh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thản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mơ</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mộng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đội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dù</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cá</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Cái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hang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chân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ngôi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giữ</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bao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kỉ</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niệm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gái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khổ</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hùng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kháng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Mĩ</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1000"/>
              </a:spcAft>
            </a:pPr>
            <a:r>
              <a:rPr lang="en-US" sz="2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484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247864"/>
          </a:xfrm>
          <a:prstGeom prst="rect">
            <a:avLst/>
          </a:prstGeom>
        </p:spPr>
        <p:txBody>
          <a:bodyPr wrap="square">
            <a:spAutoFit/>
          </a:bodyPr>
          <a:lstStyle/>
          <a:p>
            <a:pPr marR="34925">
              <a:spcAft>
                <a:spcPts val="0"/>
              </a:spcAft>
            </a:pPr>
            <a:r>
              <a:rPr lang="pt-BR"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r>
              <a:rPr lang="pt-BR" sz="4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Giá trị nội dung, nghệ thuật</a:t>
            </a:r>
            <a:r>
              <a:rPr lang="pt-BR" sz="4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4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R="34925" indent="304800" algn="just">
              <a:spcAft>
                <a:spcPts val="0"/>
              </a:spcAft>
            </a:pPr>
            <a:r>
              <a:rPr lang="pt-B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4000" b="1" dirty="0">
                <a:latin typeface="Times New Roman" panose="02020603050405020304" pitchFamily="18" charset="0"/>
                <a:ea typeface="Calibri" panose="020F0502020204030204" pitchFamily="34" charset="0"/>
                <a:cs typeface="Times New Roman" panose="02020603050405020304" pitchFamily="18" charset="0"/>
              </a:rPr>
              <a:t>a.</a:t>
            </a:r>
            <a:r>
              <a:rPr lang="pt-BR" sz="4000" b="1" dirty="0">
                <a:effectLst/>
                <a:latin typeface="Times New Roman" panose="02020603050405020304" pitchFamily="18" charset="0"/>
                <a:ea typeface="Calibri" panose="020F0502020204030204" pitchFamily="34" charset="0"/>
                <a:cs typeface="Times New Roman" panose="02020603050405020304" pitchFamily="18" charset="0"/>
              </a:rPr>
              <a:t> Nội dung</a:t>
            </a:r>
            <a:r>
              <a:rPr lang="pt-BR" sz="4000" dirty="0">
                <a:effectLst/>
                <a:latin typeface="Times New Roman" panose="02020603050405020304" pitchFamily="18" charset="0"/>
                <a:ea typeface="Calibri" panose="020F0502020204030204" pitchFamily="34" charset="0"/>
                <a:cs typeface="Times New Roman" panose="02020603050405020304" pitchFamily="18" charset="0"/>
              </a:rPr>
              <a:t> : Truyện làm nổi bật tâm hồn trong sáng nhậy cảm, mộng mơ, tinh thần dũng cảm, cuộc sống chiến đấu đầy gian khổ, hi sinh nhưng rất hồn nhiên, lạc quan của những cô gái TNXP trên tuyến đường Trường Sơn thời kì kháng chiên chống Mĩ.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R="34925" indent="304800" algn="just">
              <a:spcAft>
                <a:spcPts val="0"/>
              </a:spcAft>
            </a:pPr>
            <a:r>
              <a:rPr lang="pt-BR" sz="4000" b="1" dirty="0">
                <a:latin typeface="Times New Roman" panose="02020603050405020304" pitchFamily="18" charset="0"/>
                <a:ea typeface="Calibri" panose="020F0502020204030204" pitchFamily="34" charset="0"/>
                <a:cs typeface="Times New Roman" panose="02020603050405020304" pitchFamily="18" charset="0"/>
              </a:rPr>
              <a:t>b.</a:t>
            </a:r>
            <a:r>
              <a:rPr lang="pt-BR" sz="4000" b="1" dirty="0">
                <a:effectLst/>
                <a:latin typeface="Times New Roman" panose="02020603050405020304" pitchFamily="18" charset="0"/>
                <a:ea typeface="Calibri" panose="020F0502020204030204" pitchFamily="34" charset="0"/>
                <a:cs typeface="Times New Roman" panose="02020603050405020304" pitchFamily="18" charset="0"/>
              </a:rPr>
              <a:t> Nghệ thuật : </a:t>
            </a:r>
            <a:r>
              <a:rPr lang="pt-BR" sz="4000" dirty="0">
                <a:effectLst/>
                <a:latin typeface="Times New Roman" panose="02020603050405020304" pitchFamily="18" charset="0"/>
                <a:ea typeface="Calibri" panose="020F0502020204030204" pitchFamily="34" charset="0"/>
                <a:cs typeface="Times New Roman" panose="02020603050405020304" pitchFamily="18" charset="0"/>
              </a:rPr>
              <a:t>Truyện sử dụng ngôi kể là nhân vật chính, cách kể chuyện tự nhiên, ngôn ngữ sinh động, trẻ trung, và đặc biệt rất thành công về nghệ thuật miêu tả tâm lí nhân vật.</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2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gular Pentagon 2"/>
          <p:cNvSpPr/>
          <p:nvPr/>
        </p:nvSpPr>
        <p:spPr>
          <a:xfrm rot="15148430">
            <a:off x="4637882" y="2605882"/>
            <a:ext cx="2455862" cy="2193925"/>
          </a:xfrm>
          <a:prstGeom prst="pentagon">
            <a:avLst/>
          </a:prstGeom>
          <a:blipFill dpi="0" rotWithShape="0">
            <a:blip r:embed="rId2"/>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srgbClr val="FFFFFF"/>
              </a:solidFill>
              <a:latin typeface="Arial"/>
            </a:endParaRPr>
          </a:p>
        </p:txBody>
      </p:sp>
      <p:sp>
        <p:nvSpPr>
          <p:cNvPr id="4" name="Isosceles Triangle 3"/>
          <p:cNvSpPr/>
          <p:nvPr/>
        </p:nvSpPr>
        <p:spPr>
          <a:xfrm>
            <a:off x="5233988" y="1"/>
            <a:ext cx="1471612" cy="2517775"/>
          </a:xfrm>
          <a:prstGeom prst="triangl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latin typeface="Arial"/>
            </a:endParaRPr>
          </a:p>
        </p:txBody>
      </p:sp>
      <p:sp>
        <p:nvSpPr>
          <p:cNvPr id="5" name="Isosceles Triangle 4"/>
          <p:cNvSpPr/>
          <p:nvPr/>
        </p:nvSpPr>
        <p:spPr>
          <a:xfrm rot="4421164">
            <a:off x="7377113" y="1866901"/>
            <a:ext cx="1563688" cy="2370137"/>
          </a:xfrm>
          <a:prstGeom prst="triangle">
            <a:avLst/>
          </a:prstGeom>
          <a:blipFill dpi="0" rotWithShape="0">
            <a:blip r:embed="rId4"/>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latin typeface="Arial"/>
            </a:endParaRPr>
          </a:p>
        </p:txBody>
      </p:sp>
      <p:sp>
        <p:nvSpPr>
          <p:cNvPr id="6" name="Isosceles Triangle 5"/>
          <p:cNvSpPr/>
          <p:nvPr/>
        </p:nvSpPr>
        <p:spPr>
          <a:xfrm rot="8649358">
            <a:off x="6659563" y="4381501"/>
            <a:ext cx="1471612" cy="2517775"/>
          </a:xfrm>
          <a:prstGeom prst="triangle">
            <a:avLst/>
          </a:prstGeom>
          <a:blipFill dpi="0" rotWithShape="0">
            <a:blip r:embed="rId5"/>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latin typeface="Arial"/>
            </a:endParaRPr>
          </a:p>
        </p:txBody>
      </p:sp>
      <p:sp>
        <p:nvSpPr>
          <p:cNvPr id="7" name="Isosceles Triangle 6"/>
          <p:cNvSpPr/>
          <p:nvPr/>
        </p:nvSpPr>
        <p:spPr>
          <a:xfrm rot="13123291">
            <a:off x="3817939" y="4362450"/>
            <a:ext cx="1563687" cy="2370138"/>
          </a:xfrm>
          <a:prstGeom prst="triangle">
            <a:avLst/>
          </a:prstGeom>
          <a:blipFill dpi="0" rotWithShape="0">
            <a:blip r:embed="rId6"/>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latin typeface="Arial"/>
            </a:endParaRPr>
          </a:p>
        </p:txBody>
      </p:sp>
      <p:sp>
        <p:nvSpPr>
          <p:cNvPr id="8" name="Isosceles Triangle 7"/>
          <p:cNvSpPr/>
          <p:nvPr/>
        </p:nvSpPr>
        <p:spPr>
          <a:xfrm rot="17253476">
            <a:off x="2980532" y="1678782"/>
            <a:ext cx="1471612" cy="2517775"/>
          </a:xfrm>
          <a:prstGeom prst="triangle">
            <a:avLst/>
          </a:prstGeom>
          <a:blipFill dpi="0" rotWithShape="0">
            <a:blip r:embed="rId7"/>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latin typeface="Arial"/>
            </a:endParaRPr>
          </a:p>
        </p:txBody>
      </p:sp>
      <p:sp>
        <p:nvSpPr>
          <p:cNvPr id="36872" name="TextBox 8"/>
          <p:cNvSpPr txBox="1">
            <a:spLocks noChangeArrowheads="1"/>
          </p:cNvSpPr>
          <p:nvPr/>
        </p:nvSpPr>
        <p:spPr bwMode="auto">
          <a:xfrm>
            <a:off x="6573838" y="788989"/>
            <a:ext cx="409416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0" fontAlgn="base" hangingPunct="0">
              <a:spcBef>
                <a:spcPct val="0"/>
              </a:spcBef>
              <a:spcAft>
                <a:spcPct val="0"/>
              </a:spcAft>
              <a:buNone/>
            </a:pPr>
            <a:r>
              <a:rPr lang="en-US" altLang="en-US" sz="2000" b="1" dirty="0" err="1">
                <a:solidFill>
                  <a:srgbClr val="FF0000"/>
                </a:solidFill>
                <a:latin typeface="Times New Roman" panose="02020603050405020304" pitchFamily="18" charset="0"/>
                <a:cs typeface="Times New Roman" panose="02020603050405020304" pitchFamily="18" charset="0"/>
              </a:rPr>
              <a:t>Tác</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giả</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Lê</a:t>
            </a:r>
            <a:r>
              <a:rPr lang="en-US" altLang="en-US" sz="2000" b="1" dirty="0">
                <a:solidFill>
                  <a:srgbClr val="FF0000"/>
                </a:solidFill>
                <a:latin typeface="Times New Roman" panose="02020603050405020304" pitchFamily="18" charset="0"/>
                <a:cs typeface="Times New Roman" panose="02020603050405020304" pitchFamily="18" charset="0"/>
              </a:rPr>
              <a:t> Minh </a:t>
            </a:r>
            <a:r>
              <a:rPr lang="en-US" altLang="en-US" sz="2000" b="1" dirty="0" err="1">
                <a:solidFill>
                  <a:srgbClr val="FF0000"/>
                </a:solidFill>
                <a:latin typeface="Times New Roman" panose="02020603050405020304" pitchFamily="18" charset="0"/>
                <a:cs typeface="Times New Roman" panose="02020603050405020304" pitchFamily="18" charset="0"/>
              </a:rPr>
              <a:t>Khuê</a:t>
            </a:r>
            <a:endParaRPr lang="en-US" altLang="en-US" sz="2000" b="1" dirty="0">
              <a:solidFill>
                <a:srgbClr val="FF0000"/>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None/>
            </a:pPr>
            <a:r>
              <a:rPr lang="en-US" altLang="en-US" sz="2000" dirty="0" err="1">
                <a:solidFill>
                  <a:srgbClr val="000000"/>
                </a:solidFill>
                <a:latin typeface="Times New Roman" panose="02020603050405020304" pitchFamily="18" charset="0"/>
                <a:cs typeface="Times New Roman" panose="02020603050405020304" pitchFamily="18" charset="0"/>
              </a:rPr>
              <a:t>Sở</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trường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Truyện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ngắn</a:t>
            </a:r>
            <a:endParaRPr lang="en-US" altLang="en-US" sz="2000" dirty="0">
              <a:solidFill>
                <a:srgbClr val="000000"/>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None/>
            </a:pPr>
            <a:r>
              <a:rPr lang="en-US" altLang="en-US" sz="2000" dirty="0" err="1">
                <a:solidFill>
                  <a:srgbClr val="000000"/>
                </a:solidFill>
                <a:latin typeface="Times New Roman" panose="02020603050405020304" pitchFamily="18" charset="0"/>
                <a:cs typeface="Times New Roman" panose="02020603050405020304" pitchFamily="18" charset="0"/>
              </a:rPr>
              <a:t>Viết</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nhiều</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về</a:t>
            </a:r>
            <a:r>
              <a:rPr lang="en-US" altLang="en-US" sz="2000" dirty="0">
                <a:solidFill>
                  <a:srgbClr val="000000"/>
                </a:solidFill>
                <a:latin typeface="Times New Roman" panose="02020603050405020304" pitchFamily="18" charset="0"/>
                <a:cs typeface="Times New Roman" panose="02020603050405020304" pitchFamily="18" charset="0"/>
              </a:rPr>
              <a:t> TNXP </a:t>
            </a:r>
            <a:r>
              <a:rPr lang="en-US" altLang="en-US" sz="2000" dirty="0" err="1">
                <a:solidFill>
                  <a:srgbClr val="000000"/>
                </a:solidFill>
                <a:latin typeface="Times New Roman" panose="02020603050405020304" pitchFamily="18" charset="0"/>
                <a:cs typeface="Times New Roman" panose="02020603050405020304" pitchFamily="18" charset="0"/>
              </a:rPr>
              <a:t>trên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tuyến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đường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Trường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Sơn</a:t>
            </a:r>
            <a:endParaRPr lang="en-US" altLang="en-US" sz="2000" dirty="0">
              <a:solidFill>
                <a:srgbClr val="000000"/>
              </a:solidFill>
              <a:latin typeface="Times New Roman" panose="02020603050405020304" pitchFamily="18" charset="0"/>
              <a:cs typeface="Times New Roman" panose="02020603050405020304" pitchFamily="18" charset="0"/>
            </a:endParaRPr>
          </a:p>
        </p:txBody>
      </p:sp>
      <p:sp>
        <p:nvSpPr>
          <p:cNvPr id="36873" name="TextBox 9"/>
          <p:cNvSpPr txBox="1">
            <a:spLocks noChangeArrowheads="1"/>
          </p:cNvSpPr>
          <p:nvPr/>
        </p:nvSpPr>
        <p:spPr bwMode="auto">
          <a:xfrm>
            <a:off x="4643438" y="5421314"/>
            <a:ext cx="25908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000" b="1">
                <a:solidFill>
                  <a:srgbClr val="FF0000"/>
                </a:solidFill>
                <a:latin typeface="Times New Roman" panose="02020603050405020304" pitchFamily="18" charset="0"/>
                <a:cs typeface="Times New Roman" panose="02020603050405020304" pitchFamily="18" charset="0"/>
              </a:rPr>
              <a:t>Chủ đề:</a:t>
            </a:r>
          </a:p>
          <a:p>
            <a:pPr algn="ctr" eaLnBrk="0" fontAlgn="base" hangingPunct="0">
              <a:spcBef>
                <a:spcPct val="0"/>
              </a:spcBef>
              <a:spcAft>
                <a:spcPct val="0"/>
              </a:spcAft>
              <a:buNone/>
            </a:pPr>
            <a:r>
              <a:rPr lang="en-US" altLang="en-US" sz="2000">
                <a:solidFill>
                  <a:srgbClr val="000000"/>
                </a:solidFill>
                <a:latin typeface="Times New Roman" panose="02020603050405020304" pitchFamily="18" charset="0"/>
                <a:cs typeface="Times New Roman" panose="02020603050405020304" pitchFamily="18" charset="0"/>
              </a:rPr>
              <a:t>Ca ngợi những cô gái TNXP trên tuyến đường Trường Sơn</a:t>
            </a:r>
          </a:p>
        </p:txBody>
      </p:sp>
      <p:sp>
        <p:nvSpPr>
          <p:cNvPr id="36874" name="TextBox 10"/>
          <p:cNvSpPr txBox="1">
            <a:spLocks noChangeArrowheads="1"/>
          </p:cNvSpPr>
          <p:nvPr/>
        </p:nvSpPr>
        <p:spPr bwMode="auto">
          <a:xfrm>
            <a:off x="7932737" y="3692525"/>
            <a:ext cx="393518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000" b="1" dirty="0" err="1">
                <a:solidFill>
                  <a:srgbClr val="FF0000"/>
                </a:solidFill>
                <a:latin typeface="Times New Roman" panose="02020603050405020304" pitchFamily="18" charset="0"/>
                <a:cs typeface="Times New Roman" panose="02020603050405020304" pitchFamily="18" charset="0"/>
              </a:rPr>
              <a:t>Hoàn</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cảnh</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sáng</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tác</a:t>
            </a:r>
            <a:r>
              <a:rPr lang="en-US" altLang="en-US" sz="2000" b="1" dirty="0">
                <a:solidFill>
                  <a:srgbClr val="FF0000"/>
                </a:solidFill>
                <a:latin typeface="Times New Roman" panose="02020603050405020304" pitchFamily="18" charset="0"/>
                <a:cs typeface="Times New Roman" panose="02020603050405020304" pitchFamily="18" charset="0"/>
              </a:rPr>
              <a:t>:</a:t>
            </a:r>
          </a:p>
          <a:p>
            <a:pPr algn="just" eaLnBrk="0" fontAlgn="base" hangingPunct="0">
              <a:spcBef>
                <a:spcPct val="0"/>
              </a:spcBef>
              <a:spcAft>
                <a:spcPct val="0"/>
              </a:spcAft>
              <a:buNone/>
            </a:pPr>
            <a:r>
              <a:rPr lang="en-US" altLang="en-US" sz="2000" dirty="0" err="1">
                <a:solidFill>
                  <a:srgbClr val="000000"/>
                </a:solidFill>
                <a:latin typeface="Times New Roman" panose="02020603050405020304" pitchFamily="18" charset="0"/>
                <a:cs typeface="Times New Roman" panose="02020603050405020304" pitchFamily="18" charset="0"/>
              </a:rPr>
              <a:t>Năm</a:t>
            </a:r>
            <a:r>
              <a:rPr lang="en-US" altLang="en-US" sz="2000" dirty="0">
                <a:solidFill>
                  <a:srgbClr val="000000"/>
                </a:solidFill>
                <a:latin typeface="Times New Roman" panose="02020603050405020304" pitchFamily="18" charset="0"/>
                <a:cs typeface="Times New Roman" panose="02020603050405020304" pitchFamily="18" charset="0"/>
              </a:rPr>
              <a:t> 1971, </a:t>
            </a:r>
            <a:r>
              <a:rPr lang="en-US" altLang="en-US" sz="2000" dirty="0" err="1">
                <a:solidFill>
                  <a:srgbClr val="000000"/>
                </a:solidFill>
                <a:latin typeface="Times New Roman" panose="02020603050405020304" pitchFamily="18" charset="0"/>
                <a:cs typeface="Times New Roman" panose="02020603050405020304" pitchFamily="18" charset="0"/>
              </a:rPr>
              <a:t>cuộc</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kháng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chiến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chống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Mỹ</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đang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diễn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ra</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ác</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liệt</a:t>
            </a:r>
            <a:r>
              <a:rPr lang="en-US" altLang="en-US" sz="2000" dirty="0">
                <a:solidFill>
                  <a:srgbClr val="000000"/>
                </a:solidFill>
                <a:latin typeface="Times New Roman" panose="02020603050405020304" pitchFamily="18" charset="0"/>
                <a:cs typeface="Times New Roman" panose="02020603050405020304" pitchFamily="18" charset="0"/>
              </a:rPr>
              <a:t>.</a:t>
            </a:r>
          </a:p>
          <a:p>
            <a:pPr algn="just" eaLnBrk="0" fontAlgn="base" hangingPunct="0">
              <a:spcBef>
                <a:spcPct val="0"/>
              </a:spcBef>
              <a:spcAft>
                <a:spcPct val="0"/>
              </a:spcAft>
              <a:buNone/>
            </a:pPr>
            <a:r>
              <a:rPr lang="en-US" altLang="en-US" sz="2000" dirty="0" err="1">
                <a:solidFill>
                  <a:srgbClr val="000000"/>
                </a:solidFill>
                <a:latin typeface="Times New Roman" panose="02020603050405020304" pitchFamily="18" charset="0"/>
                <a:cs typeface="Times New Roman" panose="02020603050405020304" pitchFamily="18" charset="0"/>
              </a:rPr>
              <a:t>Lê</a:t>
            </a:r>
            <a:r>
              <a:rPr lang="en-US" altLang="en-US" sz="2000" dirty="0">
                <a:solidFill>
                  <a:srgbClr val="000000"/>
                </a:solidFill>
                <a:latin typeface="Times New Roman" panose="02020603050405020304" pitchFamily="18" charset="0"/>
                <a:cs typeface="Times New Roman" panose="02020603050405020304" pitchFamily="18" charset="0"/>
              </a:rPr>
              <a:t> Minh </a:t>
            </a:r>
            <a:r>
              <a:rPr lang="en-US" altLang="en-US" sz="2000" dirty="0" err="1">
                <a:solidFill>
                  <a:srgbClr val="000000"/>
                </a:solidFill>
                <a:latin typeface="Times New Roman" panose="02020603050405020304" pitchFamily="18" charset="0"/>
                <a:cs typeface="Times New Roman" panose="02020603050405020304" pitchFamily="18" charset="0"/>
              </a:rPr>
              <a:t>Khuê</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là</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phóng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viên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chiến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trường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có</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dịp</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gặp</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gỡ</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các</a:t>
            </a:r>
            <a:r>
              <a:rPr lang="en-US" altLang="en-US" sz="2000" dirty="0">
                <a:solidFill>
                  <a:srgbClr val="000000"/>
                </a:solidFill>
                <a:latin typeface="Times New Roman" panose="02020603050405020304" pitchFamily="18" charset="0"/>
                <a:cs typeface="Times New Roman" panose="02020603050405020304" pitchFamily="18" charset="0"/>
              </a:rPr>
              <a:t> TNXP. </a:t>
            </a:r>
          </a:p>
        </p:txBody>
      </p:sp>
      <p:sp>
        <p:nvSpPr>
          <p:cNvPr id="36875" name="TextBox 11"/>
          <p:cNvSpPr txBox="1">
            <a:spLocks noChangeArrowheads="1"/>
          </p:cNvSpPr>
          <p:nvPr/>
        </p:nvSpPr>
        <p:spPr bwMode="auto">
          <a:xfrm>
            <a:off x="630694" y="3397250"/>
            <a:ext cx="363650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000" b="1" dirty="0" err="1">
                <a:solidFill>
                  <a:srgbClr val="FF0000"/>
                </a:solidFill>
                <a:latin typeface="Times New Roman" panose="02020603050405020304" pitchFamily="18" charset="0"/>
                <a:cs typeface="Times New Roman" panose="02020603050405020304" pitchFamily="18" charset="0"/>
              </a:rPr>
              <a:t>Nhan</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đề</a:t>
            </a:r>
            <a:r>
              <a:rPr lang="en-US" altLang="en-US" sz="2000" b="1" dirty="0">
                <a:solidFill>
                  <a:srgbClr val="FF0000"/>
                </a:solidFill>
                <a:latin typeface="Times New Roman" panose="02020603050405020304" pitchFamily="18" charset="0"/>
                <a:cs typeface="Times New Roman" panose="02020603050405020304" pitchFamily="18" charset="0"/>
              </a:rPr>
              <a:t>:</a:t>
            </a:r>
          </a:p>
          <a:p>
            <a:pPr algn="just" eaLnBrk="0" fontAlgn="base" hangingPunct="0">
              <a:spcBef>
                <a:spcPct val="0"/>
              </a:spcBef>
              <a:spcAft>
                <a:spcPct val="0"/>
              </a:spcAft>
              <a:buNone/>
            </a:pPr>
            <a:r>
              <a:rPr lang="en-US" altLang="en-US" sz="2000" dirty="0" err="1">
                <a:solidFill>
                  <a:srgbClr val="000000"/>
                </a:solidFill>
                <a:latin typeface="Times New Roman" panose="02020603050405020304" pitchFamily="18" charset="0"/>
                <a:cs typeface="Times New Roman" panose="02020603050405020304" pitchFamily="18" charset="0"/>
              </a:rPr>
              <a:t>Là</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hình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ảnh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thực</a:t>
            </a:r>
            <a:endParaRPr lang="en-US" altLang="en-US" sz="2000" dirty="0">
              <a:solidFill>
                <a:srgbClr val="000000"/>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None/>
            </a:pPr>
            <a:r>
              <a:rPr lang="en-US" altLang="en-US" sz="2000" dirty="0" err="1">
                <a:solidFill>
                  <a:srgbClr val="000000"/>
                </a:solidFill>
                <a:latin typeface="Times New Roman" panose="02020603050405020304" pitchFamily="18" charset="0"/>
                <a:cs typeface="Times New Roman" panose="02020603050405020304" pitchFamily="18" charset="0"/>
              </a:rPr>
              <a:t>Hình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ảnh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mang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nghĩa</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biểu</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tượng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vẻ</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đẹp</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lãng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mạn</a:t>
            </a:r>
            <a:r>
              <a:rPr lang="en-US" altLang="en-US" sz="2000" dirty="0">
                <a:solidFill>
                  <a:srgbClr val="000000"/>
                </a:solidFill>
                <a:latin typeface="Times New Roman" panose="02020603050405020304" pitchFamily="18" charset="0"/>
                <a:cs typeface="Times New Roman" panose="02020603050405020304" pitchFamily="18" charset="0"/>
              </a:rPr>
              <a:t> hay </a:t>
            </a:r>
            <a:r>
              <a:rPr lang="en-US" altLang="en-US" sz="2000" dirty="0" err="1">
                <a:solidFill>
                  <a:srgbClr val="000000"/>
                </a:solidFill>
                <a:latin typeface="Times New Roman" panose="02020603050405020304" pitchFamily="18" charset="0"/>
                <a:cs typeface="Times New Roman" panose="02020603050405020304" pitchFamily="18" charset="0"/>
              </a:rPr>
              <a:t>đó</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chính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là</a:t>
            </a:r>
            <a:r>
              <a:rPr lang="en-US" altLang="en-US" sz="2000" dirty="0">
                <a:solidFill>
                  <a:srgbClr val="000000"/>
                </a:solidFill>
                <a:latin typeface="Times New Roman" panose="02020603050405020304" pitchFamily="18" charset="0"/>
                <a:cs typeface="Times New Roman" panose="02020603050405020304" pitchFamily="18" charset="0"/>
              </a:rPr>
              <a:t> 3 </a:t>
            </a:r>
            <a:r>
              <a:rPr lang="en-US" altLang="en-US" sz="2000" dirty="0" err="1">
                <a:solidFill>
                  <a:srgbClr val="000000"/>
                </a:solidFill>
                <a:latin typeface="Times New Roman" panose="02020603050405020304" pitchFamily="18" charset="0"/>
                <a:cs typeface="Times New Roman" panose="02020603050405020304" pitchFamily="18" charset="0"/>
              </a:rPr>
              <a:t>cô</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gái</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cống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hiến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thầm</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lặng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tỏa</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sáng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trên</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bầu</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trời</a:t>
            </a:r>
            <a:r>
              <a:rPr lang="en-US" altLang="en-US" sz="2000" dirty="0">
                <a:solidFill>
                  <a:srgbClr val="000000"/>
                </a:solidFill>
                <a:latin typeface="Times New Roman" panose="02020603050405020304" pitchFamily="18" charset="0"/>
                <a:cs typeface="Times New Roman" panose="02020603050405020304" pitchFamily="18" charset="0"/>
              </a:rPr>
              <a:t>.</a:t>
            </a:r>
          </a:p>
        </p:txBody>
      </p:sp>
      <p:sp>
        <p:nvSpPr>
          <p:cNvPr id="36876" name="TextBox 12"/>
          <p:cNvSpPr txBox="1">
            <a:spLocks noChangeArrowheads="1"/>
          </p:cNvSpPr>
          <p:nvPr/>
        </p:nvSpPr>
        <p:spPr bwMode="auto">
          <a:xfrm>
            <a:off x="687978" y="773114"/>
            <a:ext cx="47301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000" b="1" dirty="0" err="1">
                <a:solidFill>
                  <a:srgbClr val="FF0000"/>
                </a:solidFill>
                <a:latin typeface="Times New Roman" panose="02020603050405020304" pitchFamily="18" charset="0"/>
                <a:cs typeface="Times New Roman" panose="02020603050405020304" pitchFamily="18" charset="0"/>
              </a:rPr>
              <a:t>Tình</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huống</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truyện</a:t>
            </a:r>
            <a:endParaRPr lang="en-US" altLang="en-US" sz="2000" b="1" dirty="0">
              <a:solidFill>
                <a:srgbClr val="FF0000"/>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None/>
            </a:pPr>
            <a:r>
              <a:rPr lang="en-US" altLang="en-US" sz="2000" dirty="0">
                <a:solidFill>
                  <a:srgbClr val="000000"/>
                </a:solidFill>
                <a:latin typeface="Times New Roman" panose="02020603050405020304" pitchFamily="18" charset="0"/>
                <a:cs typeface="Times New Roman" panose="02020603050405020304" pitchFamily="18" charset="0"/>
              </a:rPr>
              <a:t>3 </a:t>
            </a:r>
            <a:r>
              <a:rPr lang="en-US" altLang="en-US" sz="2000" dirty="0" err="1">
                <a:solidFill>
                  <a:srgbClr val="000000"/>
                </a:solidFill>
                <a:latin typeface="Times New Roman" panose="02020603050405020304" pitchFamily="18" charset="0"/>
                <a:cs typeface="Times New Roman" panose="02020603050405020304" pitchFamily="18" charset="0"/>
              </a:rPr>
              <a:t>cô</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gái</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trực</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tiếp</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làm</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nhiệm</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vụ</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phá</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bom</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Nho</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bị</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thương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được</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Phương</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Định</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và</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chị</a:t>
            </a:r>
            <a:r>
              <a:rPr lang="en-US" altLang="en-US" sz="2000" dirty="0">
                <a:solidFill>
                  <a:srgbClr val="000000"/>
                </a:solidFill>
                <a:latin typeface="Times New Roman" panose="02020603050405020304" pitchFamily="18" charset="0"/>
                <a:cs typeface="Times New Roman" panose="02020603050405020304" pitchFamily="18" charset="0"/>
              </a:rPr>
              <a:t> Thao </a:t>
            </a:r>
            <a:r>
              <a:rPr lang="en-US" altLang="en-US" sz="2000" dirty="0" err="1">
                <a:solidFill>
                  <a:srgbClr val="000000"/>
                </a:solidFill>
                <a:latin typeface="Times New Roman" panose="02020603050405020304" pitchFamily="18" charset="0"/>
                <a:cs typeface="Times New Roman" panose="02020603050405020304" pitchFamily="18" charset="0"/>
              </a:rPr>
              <a:t>chăm</a:t>
            </a:r>
            <a:r>
              <a:rPr lang="en-US" altLang="en-US" sz="2000" dirty="0">
                <a:solidFill>
                  <a:srgbClr val="000000"/>
                </a:solidFill>
                <a:latin typeface="Times New Roman" panose="02020603050405020304" pitchFamily="18" charset="0"/>
                <a:cs typeface="Times New Roman" panose="02020603050405020304" pitchFamily="18" charset="0"/>
              </a:rPr>
              <a:t> </a:t>
            </a:r>
            <a:r>
              <a:rPr lang="en-US" altLang="en-US" sz="2000" dirty="0" err="1">
                <a:solidFill>
                  <a:srgbClr val="000000"/>
                </a:solidFill>
                <a:latin typeface="Times New Roman" panose="02020603050405020304" pitchFamily="18" charset="0"/>
                <a:cs typeface="Times New Roman" panose="02020603050405020304" pitchFamily="18" charset="0"/>
              </a:rPr>
              <a:t>sóc</a:t>
            </a:r>
            <a:r>
              <a:rPr lang="en-US" altLang="en-US" sz="2000" dirty="0">
                <a:solidFill>
                  <a:srgbClr val="000000"/>
                </a:solidFill>
                <a:latin typeface="Times New Roman" panose="02020603050405020304" pitchFamily="18" charset="0"/>
                <a:cs typeface="Times New Roman" panose="02020603050405020304" pitchFamily="18" charset="0"/>
              </a:rPr>
              <a:t>.</a:t>
            </a:r>
          </a:p>
        </p:txBody>
      </p:sp>
      <p:sp>
        <p:nvSpPr>
          <p:cNvPr id="2" name="Footer Placeholder 1"/>
          <p:cNvSpPr>
            <a:spLocks noGrp="1"/>
          </p:cNvSpPr>
          <p:nvPr>
            <p:ph type="ftr" sz="quarter" idx="11"/>
          </p:nvPr>
        </p:nvSpPr>
        <p:spPr>
          <a:xfrm>
            <a:off x="8229600" y="5716369"/>
            <a:ext cx="3860800" cy="1042690"/>
          </a:xfrm>
          <a:solidFill>
            <a:srgbClr val="FFC000"/>
          </a:solidFill>
        </p:spPr>
        <p:txBody>
          <a:bodyPr/>
          <a:lstStyle/>
          <a:p>
            <a:pPr fontAlgn="base">
              <a:spcBef>
                <a:spcPct val="0"/>
              </a:spcBef>
              <a:spcAft>
                <a:spcPct val="0"/>
              </a:spcAft>
              <a:defRPr/>
            </a:pPr>
            <a:r>
              <a:rPr lang="en-US" altLang="en-US" sz="2800" dirty="0">
                <a:solidFill>
                  <a:srgbClr val="FF0000"/>
                </a:solidFill>
              </a:rPr>
              <a:t>ĐẶNG LIEN 0973576694</a:t>
            </a: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B8EA0CF8-98D3-4E57-990A-678E0C230D97}" type="slidenum">
              <a:rPr lang="en-US" altLang="en-US" smtClean="0">
                <a:solidFill>
                  <a:srgbClr val="000000"/>
                </a:solidFill>
              </a:rPr>
              <a:pPr fontAlgn="base">
                <a:spcBef>
                  <a:spcPct val="0"/>
                </a:spcBef>
                <a:spcAft>
                  <a:spcPct val="0"/>
                </a:spcAft>
                <a:defRPr/>
              </a:pPr>
              <a:t>6</a:t>
            </a:fld>
            <a:endParaRPr lang="en-US" altLang="en-US">
              <a:solidFill>
                <a:srgbClr val="000000"/>
              </a:solidFill>
            </a:endParaRPr>
          </a:p>
        </p:txBody>
      </p:sp>
    </p:spTree>
    <p:extLst>
      <p:ext uri="{BB962C8B-B14F-4D97-AF65-F5344CB8AC3E}">
        <p14:creationId xmlns:p14="http://schemas.microsoft.com/office/powerpoint/2010/main" val="4162827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6872"/>
                                        </p:tgtEl>
                                        <p:attrNameLst>
                                          <p:attrName>style.visibility</p:attrName>
                                        </p:attrNameLst>
                                      </p:cBhvr>
                                      <p:to>
                                        <p:strVal val="visible"/>
                                      </p:to>
                                    </p:set>
                                    <p:animEffect transition="in" filter="circle(in)">
                                      <p:cBhvr>
                                        <p:cTn id="10" dur="2000"/>
                                        <p:tgtEl>
                                          <p:spTgt spid="3687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6874"/>
                                        </p:tgtEl>
                                        <p:attrNameLst>
                                          <p:attrName>style.visibility</p:attrName>
                                        </p:attrNameLst>
                                      </p:cBhvr>
                                      <p:to>
                                        <p:strVal val="visible"/>
                                      </p:to>
                                    </p:set>
                                    <p:animEffect transition="in" filter="circle(in)">
                                      <p:cBhvr>
                                        <p:cTn id="18" dur="2000"/>
                                        <p:tgtEl>
                                          <p:spTgt spid="368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6873"/>
                                        </p:tgtEl>
                                        <p:attrNameLst>
                                          <p:attrName>style.visibility</p:attrName>
                                        </p:attrNameLst>
                                      </p:cBhvr>
                                      <p:to>
                                        <p:strVal val="visible"/>
                                      </p:to>
                                    </p:set>
                                    <p:animEffect transition="in" filter="wipe(down)">
                                      <p:cBhvr>
                                        <p:cTn id="26" dur="500"/>
                                        <p:tgtEl>
                                          <p:spTgt spid="3687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6875"/>
                                        </p:tgtEl>
                                        <p:attrNameLst>
                                          <p:attrName>style.visibility</p:attrName>
                                        </p:attrNameLst>
                                      </p:cBhvr>
                                      <p:to>
                                        <p:strVal val="visible"/>
                                      </p:to>
                                    </p:set>
                                    <p:animEffect transition="in" filter="wipe(down)">
                                      <p:cBhvr>
                                        <p:cTn id="34" dur="500"/>
                                        <p:tgtEl>
                                          <p:spTgt spid="3687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6876"/>
                                        </p:tgtEl>
                                        <p:attrNameLst>
                                          <p:attrName>style.visibility</p:attrName>
                                        </p:attrNameLst>
                                      </p:cBhvr>
                                      <p:to>
                                        <p:strVal val="visible"/>
                                      </p:to>
                                    </p:set>
                                    <p:animEffect transition="in" filter="wipe(down)">
                                      <p:cBhvr>
                                        <p:cTn id="42" dur="5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36872" grpId="0"/>
      <p:bldP spid="36873" grpId="0"/>
      <p:bldP spid="36874" grpId="0"/>
      <p:bldP spid="36875" grpId="0"/>
      <p:bldP spid="368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2138" y="805218"/>
            <a:ext cx="1815152" cy="1337481"/>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Phương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Định</a:t>
            </a:r>
            <a:endParaRPr lang="en-US" sz="2800" b="1" dirty="0">
              <a:latin typeface="Times New Roman" panose="02020603050405020304" pitchFamily="18" charset="0"/>
              <a:cs typeface="Times New Roman" panose="02020603050405020304" pitchFamily="18" charset="0"/>
            </a:endParaRPr>
          </a:p>
        </p:txBody>
      </p:sp>
      <p:cxnSp>
        <p:nvCxnSpPr>
          <p:cNvPr id="6" name="Straight Arrow Connector 5"/>
          <p:cNvCxnSpPr>
            <a:stCxn id="4" idx="3"/>
          </p:cNvCxnSpPr>
          <p:nvPr/>
        </p:nvCxnSpPr>
        <p:spPr>
          <a:xfrm flipV="1">
            <a:off x="2197290" y="1473958"/>
            <a:ext cx="679120"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2933435" y="25586"/>
            <a:ext cx="3739486" cy="1818282"/>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err="1">
                <a:solidFill>
                  <a:srgbClr val="FF0000"/>
                </a:solidFill>
                <a:latin typeface="Times New Roman" panose="02020603050405020304" pitchFamily="18" charset="0"/>
                <a:cs typeface="Times New Roman" panose="02020603050405020304" pitchFamily="18" charset="0"/>
              </a:rPr>
              <a:t>Điều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sống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làm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việc</a:t>
            </a:r>
            <a:r>
              <a:rPr lang="en-US" sz="2400" b="1" dirty="0">
                <a:solidFill>
                  <a:srgbClr val="FF0000"/>
                </a:solidFill>
                <a:latin typeface="Times New Roman" panose="02020603050405020304" pitchFamily="18" charset="0"/>
                <a:cs typeface="Times New Roman" panose="02020603050405020304" pitchFamily="18" charset="0"/>
              </a:rPr>
              <a:t> =&gt; c/s </a:t>
            </a:r>
            <a:r>
              <a:rPr lang="en-US" sz="2400" b="1" dirty="0" err="1">
                <a:solidFill>
                  <a:srgbClr val="FF0000"/>
                </a:solidFill>
                <a:latin typeface="Times New Roman" panose="02020603050405020304" pitchFamily="18" charset="0"/>
                <a:cs typeface="Times New Roman" panose="02020603050405020304" pitchFamily="18" charset="0"/>
              </a:rPr>
              <a:t>thiếu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thốn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khó</a:t>
            </a:r>
            <a:r>
              <a:rPr lang="en-US" sz="2400" b="1" dirty="0">
                <a:solidFill>
                  <a:srgbClr val="FF0000"/>
                </a:solidFill>
                <a:latin typeface="Times New Roman" panose="02020603050405020304" pitchFamily="18" charset="0"/>
                <a:cs typeface="Times New Roman" panose="02020603050405020304" pitchFamily="18" charset="0"/>
              </a:rPr>
              <a:t> khan, </a:t>
            </a:r>
            <a:r>
              <a:rPr lang="en-US" sz="2400" b="1" dirty="0" err="1">
                <a:solidFill>
                  <a:srgbClr val="FF0000"/>
                </a:solidFill>
                <a:latin typeface="Times New Roman" panose="02020603050405020304" pitchFamily="18" charset="0"/>
                <a:cs typeface="Times New Roman" panose="02020603050405020304" pitchFamily="18" charset="0"/>
              </a:rPr>
              <a:t>công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việc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nguy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hiểm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thể</a:t>
            </a:r>
            <a:r>
              <a:rPr lang="en-US" sz="2400" b="1" dirty="0">
                <a:solidFill>
                  <a:srgbClr val="FF0000"/>
                </a:solidFill>
                <a:latin typeface="Times New Roman" panose="02020603050405020304" pitchFamily="18" charset="0"/>
                <a:cs typeface="Times New Roman" panose="02020603050405020304" pitchFamily="18" charset="0"/>
              </a:rPr>
              <a:t> hi </a:t>
            </a:r>
            <a:r>
              <a:rPr lang="en-US" sz="2400" b="1" dirty="0" err="1">
                <a:solidFill>
                  <a:srgbClr val="FF0000"/>
                </a:solidFill>
                <a:latin typeface="Times New Roman" panose="02020603050405020304" pitchFamily="18" charset="0"/>
                <a:cs typeface="Times New Roman" panose="02020603050405020304" pitchFamily="18" charset="0"/>
              </a:rPr>
              <a:t>sinh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bất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cứ</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lúc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endParaRPr lang="en-US" sz="2400" b="1" dirty="0">
              <a:solidFill>
                <a:srgbClr val="FF0000"/>
              </a:solidFill>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a:off x="6672921" y="1103758"/>
            <a:ext cx="64778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7332825" y="0"/>
            <a:ext cx="3414942" cy="1843868"/>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buFontTx/>
              <a:buChar char="-"/>
            </a:pPr>
            <a:r>
              <a:rPr lang="en-US" sz="2000" b="1" dirty="0" err="1">
                <a:latin typeface="Times New Roman" panose="02020603050405020304" pitchFamily="18" charset="0"/>
                <a:cs typeface="Times New Roman" panose="02020603050405020304" pitchFamily="18" charset="0"/>
              </a:rPr>
              <a:t>Sống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cùng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chị</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Thao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Nho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r>
              <a:rPr lang="en-US" sz="2000" b="1" dirty="0">
                <a:latin typeface="Times New Roman" panose="02020603050405020304" pitchFamily="18" charset="0"/>
                <a:cs typeface="Times New Roman" panose="02020603050405020304" pitchFamily="18" charset="0"/>
              </a:rPr>
              <a:t> hang </a:t>
            </a:r>
            <a:r>
              <a:rPr lang="en-US" sz="2000" b="1" dirty="0" err="1">
                <a:latin typeface="Times New Roman" panose="02020603050405020304" pitchFamily="18" charset="0"/>
                <a:cs typeface="Times New Roman" panose="02020603050405020304" pitchFamily="18" charset="0"/>
              </a:rPr>
              <a:t>núi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dưới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chân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cao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điểm</a:t>
            </a:r>
            <a:endParaRPr lang="en-US" sz="2000" b="1" dirty="0">
              <a:latin typeface="Times New Roman" panose="02020603050405020304" pitchFamily="18" charset="0"/>
              <a:cs typeface="Times New Roman" panose="02020603050405020304" pitchFamily="18" charset="0"/>
            </a:endParaRPr>
          </a:p>
          <a:p>
            <a:pPr algn="just">
              <a:buFontTx/>
              <a:buChar char="-"/>
            </a:pP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Công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việc</a:t>
            </a:r>
            <a:r>
              <a:rPr lang="en-US" sz="2000" b="1" dirty="0">
                <a:latin typeface="Times New Roman" panose="02020603050405020304" pitchFamily="18" charset="0"/>
                <a:cs typeface="Times New Roman" panose="02020603050405020304" pitchFamily="18" charset="0"/>
              </a:rPr>
              <a:t>: San </a:t>
            </a:r>
            <a:r>
              <a:rPr lang="en-US" sz="2000" b="1" dirty="0" err="1">
                <a:latin typeface="Times New Roman" panose="02020603050405020304" pitchFamily="18" charset="0"/>
                <a:cs typeface="Times New Roman" panose="02020603050405020304" pitchFamily="18" charset="0"/>
              </a:rPr>
              <a:t>lấp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hố</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bom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đếm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bom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chưa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nổ</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phá</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bom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nếu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cần</a:t>
            </a:r>
            <a:endParaRPr lang="en-US" sz="2000" b="1" dirty="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a:off x="2213781" y="1487606"/>
            <a:ext cx="258740" cy="266472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39086" y="4176216"/>
            <a:ext cx="3041177" cy="1678674"/>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solidFill>
                  <a:srgbClr val="FF0000"/>
                </a:solidFill>
                <a:latin typeface="Times New Roman" panose="02020603050405020304" pitchFamily="18" charset="0"/>
                <a:cs typeface="Times New Roman" panose="02020603050405020304" pitchFamily="18" charset="0"/>
              </a:rPr>
              <a:t>Nét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đẹp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nhân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endParaRPr lang="en-US" sz="2800" b="1"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flipV="1">
            <a:off x="3604151" y="3278872"/>
            <a:ext cx="380286" cy="162408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4061501" y="2060099"/>
            <a:ext cx="1526779" cy="1442955"/>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Vẻ</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đẹp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thức</a:t>
            </a:r>
            <a:endParaRPr lang="en-US" sz="2800" b="1" dirty="0">
              <a:latin typeface="Times New Roman" panose="02020603050405020304" pitchFamily="18" charset="0"/>
              <a:cs typeface="Times New Roman" panose="02020603050405020304" pitchFamily="18" charset="0"/>
            </a:endParaRPr>
          </a:p>
        </p:txBody>
      </p:sp>
      <p:cxnSp>
        <p:nvCxnSpPr>
          <p:cNvPr id="16" name="Straight Arrow Connector 15"/>
          <p:cNvCxnSpPr>
            <a:endCxn id="19" idx="1"/>
          </p:cNvCxnSpPr>
          <p:nvPr/>
        </p:nvCxnSpPr>
        <p:spPr>
          <a:xfrm flipV="1">
            <a:off x="3569328" y="4690587"/>
            <a:ext cx="565195" cy="2123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4134523" y="4264948"/>
            <a:ext cx="1787919" cy="851278"/>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thích</a:t>
            </a:r>
            <a:endParaRPr lang="en-US" sz="2800" b="1" dirty="0">
              <a:latin typeface="Times New Roman" panose="02020603050405020304" pitchFamily="18" charset="0"/>
              <a:cs typeface="Times New Roman" panose="02020603050405020304" pitchFamily="18" charset="0"/>
            </a:endParaRPr>
          </a:p>
        </p:txBody>
      </p:sp>
      <p:cxnSp>
        <p:nvCxnSpPr>
          <p:cNvPr id="20" name="Straight Arrow Connector 19"/>
          <p:cNvCxnSpPr/>
          <p:nvPr/>
        </p:nvCxnSpPr>
        <p:spPr>
          <a:xfrm>
            <a:off x="5559745" y="2923277"/>
            <a:ext cx="558311" cy="52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169219" y="1964996"/>
            <a:ext cx="3404495" cy="1819135"/>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Là</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cô</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Hà</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thành</a:t>
            </a:r>
            <a:endParaRPr lang="en-US" sz="2000" b="1" dirty="0">
              <a:latin typeface="Times New Roman" panose="02020603050405020304" pitchFamily="18" charset="0"/>
              <a:cs typeface="Times New Roman" panose="02020603050405020304" pitchFamily="18" charset="0"/>
            </a:endParaRPr>
          </a:p>
          <a:p>
            <a:pPr>
              <a:buFontTx/>
              <a:buChar char="-"/>
            </a:pPr>
            <a:r>
              <a:rPr lang="en-US" sz="2000" b="1" dirty="0" err="1">
                <a:latin typeface="Times New Roman" panose="02020603050405020304" pitchFamily="18" charset="0"/>
                <a:cs typeface="Times New Roman" panose="02020603050405020304" pitchFamily="18" charset="0"/>
              </a:rPr>
              <a:t>Là</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cô</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khá</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tóc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dày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mềm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đôi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mắt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nhìn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xăm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cổ</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cao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kiêu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hãnh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như</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đài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hoa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loa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kèn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được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nhiều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anh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chiến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sĩ</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viết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thư</a:t>
            </a:r>
            <a:endParaRPr lang="en-US" sz="2000" b="1" dirty="0">
              <a:latin typeface="Times New Roman" panose="02020603050405020304" pitchFamily="18" charset="0"/>
              <a:cs typeface="Times New Roman" panose="02020603050405020304" pitchFamily="18" charset="0"/>
            </a:endParaRPr>
          </a:p>
        </p:txBody>
      </p:sp>
      <p:cxnSp>
        <p:nvCxnSpPr>
          <p:cNvPr id="24" name="Straight Arrow Connector 23"/>
          <p:cNvCxnSpPr/>
          <p:nvPr/>
        </p:nvCxnSpPr>
        <p:spPr>
          <a:xfrm>
            <a:off x="5942305" y="4662854"/>
            <a:ext cx="510010" cy="2773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6466348" y="3921972"/>
            <a:ext cx="3528234" cy="1194254"/>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buFontTx/>
              <a:buChar char="-"/>
            </a:pP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ngắm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gương,thích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bịa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hát</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ngắm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chiến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mưa</a:t>
            </a:r>
            <a:endParaRPr lang="en-US" b="1" dirty="0">
              <a:latin typeface="Times New Roman" panose="02020603050405020304" pitchFamily="18" charset="0"/>
              <a:cs typeface="Times New Roman" panose="02020603050405020304" pitchFamily="18" charset="0"/>
            </a:endParaRPr>
          </a:p>
        </p:txBody>
      </p:sp>
      <p:sp>
        <p:nvSpPr>
          <p:cNvPr id="28" name="Rounded Rectangle 27"/>
          <p:cNvSpPr/>
          <p:nvPr/>
        </p:nvSpPr>
        <p:spPr>
          <a:xfrm>
            <a:off x="10474811" y="3950772"/>
            <a:ext cx="1316854" cy="1100733"/>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a:solidFill>
                  <a:srgbClr val="FF0000"/>
                </a:solidFill>
                <a:latin typeface="Times New Roman" panose="02020603050405020304" pitchFamily="18" charset="0"/>
                <a:cs typeface="Times New Roman" panose="02020603050405020304" pitchFamily="18" charset="0"/>
              </a:rPr>
              <a:t>Cô</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gái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yêu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đời</a:t>
            </a:r>
            <a:endParaRPr lang="en-US" sz="2400" b="1" dirty="0">
              <a:solidFill>
                <a:srgbClr val="FF0000"/>
              </a:solidFill>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a:off x="10676745" y="1088463"/>
            <a:ext cx="48022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1174100" y="65631"/>
            <a:ext cx="890521" cy="2401680"/>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a:solidFill>
                  <a:srgbClr val="FF0000"/>
                </a:solidFill>
                <a:latin typeface="Times New Roman" panose="02020603050405020304" pitchFamily="18" charset="0"/>
                <a:cs typeface="Times New Roman" panose="02020603050405020304" pitchFamily="18" charset="0"/>
              </a:rPr>
              <a:t>Gan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dạ</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dũng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cảm</a:t>
            </a:r>
            <a:endParaRPr lang="en-US" sz="2000" b="1" dirty="0">
              <a:solidFill>
                <a:srgbClr val="FF0000"/>
              </a:solidFill>
              <a:latin typeface="Times New Roman" panose="02020603050405020304" pitchFamily="18" charset="0"/>
              <a:cs typeface="Times New Roman" panose="02020603050405020304" pitchFamily="18" charset="0"/>
            </a:endParaRPr>
          </a:p>
        </p:txBody>
      </p:sp>
      <p:cxnSp>
        <p:nvCxnSpPr>
          <p:cNvPr id="29" name="Straight Arrow Connector 28"/>
          <p:cNvCxnSpPr/>
          <p:nvPr/>
        </p:nvCxnSpPr>
        <p:spPr>
          <a:xfrm>
            <a:off x="9994582" y="4631636"/>
            <a:ext cx="48022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609111" y="3045011"/>
            <a:ext cx="48022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10089340" y="2571925"/>
            <a:ext cx="1316854" cy="1100733"/>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a:solidFill>
                  <a:srgbClr val="FF0000"/>
                </a:solidFill>
                <a:latin typeface="Times New Roman" panose="02020603050405020304" pitchFamily="18" charset="0"/>
                <a:cs typeface="Times New Roman" panose="02020603050405020304" pitchFamily="18" charset="0"/>
              </a:rPr>
              <a:t>Cô</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gái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xinh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đẹp</a:t>
            </a:r>
            <a:endParaRPr lang="en-US" sz="2400" b="1" dirty="0">
              <a:solidFill>
                <a:srgbClr val="FF0000"/>
              </a:solidFill>
              <a:latin typeface="Times New Roman" panose="02020603050405020304" pitchFamily="18" charset="0"/>
              <a:cs typeface="Times New Roman" panose="02020603050405020304" pitchFamily="18" charset="0"/>
            </a:endParaRPr>
          </a:p>
        </p:txBody>
      </p:sp>
      <p:cxnSp>
        <p:nvCxnSpPr>
          <p:cNvPr id="32" name="Straight Arrow Connector 31"/>
          <p:cNvCxnSpPr/>
          <p:nvPr/>
        </p:nvCxnSpPr>
        <p:spPr>
          <a:xfrm>
            <a:off x="3599029" y="4928836"/>
            <a:ext cx="252896" cy="8022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3906323" y="5639060"/>
            <a:ext cx="1787919" cy="851278"/>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việc</a:t>
            </a:r>
            <a:endParaRPr lang="en-US" sz="2400" b="1" dirty="0">
              <a:latin typeface="Times New Roman" panose="02020603050405020304" pitchFamily="18" charset="0"/>
              <a:cs typeface="Times New Roman" panose="02020603050405020304" pitchFamily="18" charset="0"/>
            </a:endParaRPr>
          </a:p>
        </p:txBody>
      </p:sp>
      <p:cxnSp>
        <p:nvCxnSpPr>
          <p:cNvPr id="34" name="Straight Arrow Connector 33"/>
          <p:cNvCxnSpPr/>
          <p:nvPr/>
        </p:nvCxnSpPr>
        <p:spPr>
          <a:xfrm>
            <a:off x="5694242" y="6065637"/>
            <a:ext cx="496127" cy="276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6190369" y="5246137"/>
            <a:ext cx="4112730" cy="1528692"/>
          </a:xfrm>
          <a:prstGeom prst="roundRect">
            <a:avLst>
              <a:gd name="adj" fmla="val 14982"/>
            </a:avLst>
          </a:prstGeom>
          <a:ln w="57150"/>
        </p:spPr>
        <p:style>
          <a:lnRef idx="2">
            <a:schemeClr val="accent6"/>
          </a:lnRef>
          <a:fillRef idx="1">
            <a:schemeClr val="lt1"/>
          </a:fillRef>
          <a:effectRef idx="0">
            <a:schemeClr val="accent6"/>
          </a:effectRef>
          <a:fontRef idx="minor">
            <a:schemeClr val="dk1"/>
          </a:fontRef>
        </p:style>
        <p:txBody>
          <a:bodyPr rtlCol="0" anchor="ctr"/>
          <a:lstStyle/>
          <a:p>
            <a:pPr>
              <a:buFontTx/>
              <a:buChar char="-"/>
            </a:pPr>
            <a:r>
              <a:rPr lang="en-US" b="1" dirty="0" err="1">
                <a:latin typeface="Times New Roman" panose="02020603050405020304" pitchFamily="18" charset="0"/>
                <a:cs typeface="Times New Roman" panose="02020603050405020304" pitchFamily="18" charset="0"/>
              </a:rPr>
              <a:t>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thẳng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đến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bom</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Giục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phải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làm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nhanh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nữa</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Có</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thoáng</a:t>
            </a:r>
            <a:r>
              <a:rPr lang="en-US" b="1" dirty="0">
                <a:latin typeface="Times New Roman" panose="02020603050405020304" pitchFamily="18" charset="0"/>
                <a:cs typeface="Times New Roman" panose="02020603050405020304" pitchFamily="18" charset="0"/>
              </a:rPr>
              <a:t> qua </a:t>
            </a:r>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chết,nhưng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nhiều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bom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có</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nổ</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nếu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làm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thế</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nào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bom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nổ</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lần</a:t>
            </a:r>
            <a:r>
              <a:rPr lang="en-US" b="1" dirty="0">
                <a:latin typeface="Times New Roman" panose="02020603050405020304" pitchFamily="18" charset="0"/>
                <a:cs typeface="Times New Roman" panose="02020603050405020304" pitchFamily="18" charset="0"/>
              </a:rPr>
              <a:t> 2</a:t>
            </a:r>
          </a:p>
        </p:txBody>
      </p:sp>
      <p:cxnSp>
        <p:nvCxnSpPr>
          <p:cNvPr id="38" name="Straight Arrow Connector 37"/>
          <p:cNvCxnSpPr/>
          <p:nvPr/>
        </p:nvCxnSpPr>
        <p:spPr>
          <a:xfrm>
            <a:off x="10320543" y="6092957"/>
            <a:ext cx="35620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10694189" y="5156119"/>
            <a:ext cx="1497811" cy="1618710"/>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just"/>
            <a:r>
              <a:rPr lang="en-US" b="1" dirty="0" err="1">
                <a:solidFill>
                  <a:srgbClr val="FF0000"/>
                </a:solidFill>
                <a:latin typeface="Times New Roman" panose="02020603050405020304" pitchFamily="18" charset="0"/>
                <a:cs typeface="Times New Roman" panose="02020603050405020304" pitchFamily="18" charset="0"/>
              </a:rPr>
              <a:t>Gan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dạ</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có</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trách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nhiệm</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với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công</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việc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giàu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lòng</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yêu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nước</a:t>
            </a:r>
            <a:endParaRPr lang="en-US" b="1" dirty="0">
              <a:solidFill>
                <a:srgbClr val="FF0000"/>
              </a:solidFill>
              <a:latin typeface="Times New Roman" panose="02020603050405020304" pitchFamily="18" charset="0"/>
              <a:cs typeface="Times New Roman" panose="02020603050405020304" pitchFamily="18" charset="0"/>
            </a:endParaRPr>
          </a:p>
        </p:txBody>
      </p:sp>
      <p:cxnSp>
        <p:nvCxnSpPr>
          <p:cNvPr id="43" name="Straight Arrow Connector 42"/>
          <p:cNvCxnSpPr/>
          <p:nvPr/>
        </p:nvCxnSpPr>
        <p:spPr>
          <a:xfrm flipH="1">
            <a:off x="2906930" y="4902957"/>
            <a:ext cx="660862" cy="11617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143720" y="6140672"/>
            <a:ext cx="3460431" cy="634157"/>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Quan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tâm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sóc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đồng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đội</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7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anim calcmode="lin" valueType="num">
                                      <p:cBhvr>
                                        <p:cTn id="66" dur="1000" fill="hold"/>
                                        <p:tgtEl>
                                          <p:spTgt spid="15"/>
                                        </p:tgtEl>
                                        <p:attrNameLst>
                                          <p:attrName>ppt_x</p:attrName>
                                        </p:attrNameLst>
                                      </p:cBhvr>
                                      <p:tavLst>
                                        <p:tav tm="0">
                                          <p:val>
                                            <p:strVal val="#ppt_x"/>
                                          </p:val>
                                        </p:tav>
                                        <p:tav tm="100000">
                                          <p:val>
                                            <p:strVal val="#ppt_x"/>
                                          </p:val>
                                        </p:tav>
                                      </p:tavLst>
                                    </p:anim>
                                    <p:anim calcmode="lin" valueType="num">
                                      <p:cBhvr>
                                        <p:cTn id="6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1000"/>
                                        <p:tgtEl>
                                          <p:spTgt spid="20"/>
                                        </p:tgtEl>
                                      </p:cBhvr>
                                    </p:animEffect>
                                    <p:anim calcmode="lin" valueType="num">
                                      <p:cBhvr>
                                        <p:cTn id="73" dur="1000" fill="hold"/>
                                        <p:tgtEl>
                                          <p:spTgt spid="20"/>
                                        </p:tgtEl>
                                        <p:attrNameLst>
                                          <p:attrName>ppt_x</p:attrName>
                                        </p:attrNameLst>
                                      </p:cBhvr>
                                      <p:tavLst>
                                        <p:tav tm="0">
                                          <p:val>
                                            <p:strVal val="#ppt_x"/>
                                          </p:val>
                                        </p:tav>
                                        <p:tav tm="100000">
                                          <p:val>
                                            <p:strVal val="#ppt_x"/>
                                          </p:val>
                                        </p:tav>
                                      </p:tavLst>
                                    </p:anim>
                                    <p:anim calcmode="lin" valueType="num">
                                      <p:cBhvr>
                                        <p:cTn id="74" dur="1000" fill="hold"/>
                                        <p:tgtEl>
                                          <p:spTgt spid="20"/>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1000"/>
                                        <p:tgtEl>
                                          <p:spTgt spid="23"/>
                                        </p:tgtEl>
                                      </p:cBhvr>
                                    </p:animEffect>
                                    <p:anim calcmode="lin" valueType="num">
                                      <p:cBhvr>
                                        <p:cTn id="78" dur="1000" fill="hold"/>
                                        <p:tgtEl>
                                          <p:spTgt spid="23"/>
                                        </p:tgtEl>
                                        <p:attrNameLst>
                                          <p:attrName>ppt_x</p:attrName>
                                        </p:attrNameLst>
                                      </p:cBhvr>
                                      <p:tavLst>
                                        <p:tav tm="0">
                                          <p:val>
                                            <p:strVal val="#ppt_x"/>
                                          </p:val>
                                        </p:tav>
                                        <p:tav tm="100000">
                                          <p:val>
                                            <p:strVal val="#ppt_x"/>
                                          </p:val>
                                        </p:tav>
                                      </p:tavLst>
                                    </p:anim>
                                    <p:anim calcmode="lin" valueType="num">
                                      <p:cBhvr>
                                        <p:cTn id="7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1000"/>
                                        <p:tgtEl>
                                          <p:spTgt spid="31"/>
                                        </p:tgtEl>
                                      </p:cBhvr>
                                    </p:animEffect>
                                    <p:anim calcmode="lin" valueType="num">
                                      <p:cBhvr>
                                        <p:cTn id="90" dur="1000" fill="hold"/>
                                        <p:tgtEl>
                                          <p:spTgt spid="31"/>
                                        </p:tgtEl>
                                        <p:attrNameLst>
                                          <p:attrName>ppt_x</p:attrName>
                                        </p:attrNameLst>
                                      </p:cBhvr>
                                      <p:tavLst>
                                        <p:tav tm="0">
                                          <p:val>
                                            <p:strVal val="#ppt_x"/>
                                          </p:val>
                                        </p:tav>
                                        <p:tav tm="100000">
                                          <p:val>
                                            <p:strVal val="#ppt_x"/>
                                          </p:val>
                                        </p:tav>
                                      </p:tavLst>
                                    </p:anim>
                                    <p:anim calcmode="lin" valueType="num">
                                      <p:cBhvr>
                                        <p:cTn id="9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1000"/>
                                        <p:tgtEl>
                                          <p:spTgt spid="16"/>
                                        </p:tgtEl>
                                      </p:cBhvr>
                                    </p:animEffect>
                                    <p:anim calcmode="lin" valueType="num">
                                      <p:cBhvr>
                                        <p:cTn id="97" dur="1000" fill="hold"/>
                                        <p:tgtEl>
                                          <p:spTgt spid="16"/>
                                        </p:tgtEl>
                                        <p:attrNameLst>
                                          <p:attrName>ppt_x</p:attrName>
                                        </p:attrNameLst>
                                      </p:cBhvr>
                                      <p:tavLst>
                                        <p:tav tm="0">
                                          <p:val>
                                            <p:strVal val="#ppt_x"/>
                                          </p:val>
                                        </p:tav>
                                        <p:tav tm="100000">
                                          <p:val>
                                            <p:strVal val="#ppt_x"/>
                                          </p:val>
                                        </p:tav>
                                      </p:tavLst>
                                    </p:anim>
                                    <p:anim calcmode="lin" valueType="num">
                                      <p:cBhvr>
                                        <p:cTn id="98" dur="1000" fill="hold"/>
                                        <p:tgtEl>
                                          <p:spTgt spid="1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1000"/>
                                        <p:tgtEl>
                                          <p:spTgt spid="19"/>
                                        </p:tgtEl>
                                      </p:cBhvr>
                                    </p:animEffect>
                                    <p:anim calcmode="lin" valueType="num">
                                      <p:cBhvr>
                                        <p:cTn id="102" dur="1000" fill="hold"/>
                                        <p:tgtEl>
                                          <p:spTgt spid="19"/>
                                        </p:tgtEl>
                                        <p:attrNameLst>
                                          <p:attrName>ppt_x</p:attrName>
                                        </p:attrNameLst>
                                      </p:cBhvr>
                                      <p:tavLst>
                                        <p:tav tm="0">
                                          <p:val>
                                            <p:strVal val="#ppt_x"/>
                                          </p:val>
                                        </p:tav>
                                        <p:tav tm="100000">
                                          <p:val>
                                            <p:strVal val="#ppt_x"/>
                                          </p:val>
                                        </p:tav>
                                      </p:tavLst>
                                    </p:anim>
                                    <p:anim calcmode="lin" valueType="num">
                                      <p:cBhvr>
                                        <p:cTn id="10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nodeType="click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fade">
                                      <p:cBhvr>
                                        <p:cTn id="108" dur="1000"/>
                                        <p:tgtEl>
                                          <p:spTgt spid="24"/>
                                        </p:tgtEl>
                                      </p:cBhvr>
                                    </p:animEffect>
                                    <p:anim calcmode="lin" valueType="num">
                                      <p:cBhvr>
                                        <p:cTn id="109" dur="1000" fill="hold"/>
                                        <p:tgtEl>
                                          <p:spTgt spid="24"/>
                                        </p:tgtEl>
                                        <p:attrNameLst>
                                          <p:attrName>ppt_x</p:attrName>
                                        </p:attrNameLst>
                                      </p:cBhvr>
                                      <p:tavLst>
                                        <p:tav tm="0">
                                          <p:val>
                                            <p:strVal val="#ppt_x"/>
                                          </p:val>
                                        </p:tav>
                                        <p:tav tm="100000">
                                          <p:val>
                                            <p:strVal val="#ppt_x"/>
                                          </p:val>
                                        </p:tav>
                                      </p:tavLst>
                                    </p:anim>
                                    <p:anim calcmode="lin" valueType="num">
                                      <p:cBhvr>
                                        <p:cTn id="110" dur="1000" fill="hold"/>
                                        <p:tgtEl>
                                          <p:spTgt spid="24"/>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5"/>
                                        </p:tgtEl>
                                        <p:attrNameLst>
                                          <p:attrName>style.visibility</p:attrName>
                                        </p:attrNameLst>
                                      </p:cBhvr>
                                      <p:to>
                                        <p:strVal val="visible"/>
                                      </p:to>
                                    </p:set>
                                    <p:animEffect transition="in" filter="fade">
                                      <p:cBhvr>
                                        <p:cTn id="113" dur="1000"/>
                                        <p:tgtEl>
                                          <p:spTgt spid="25"/>
                                        </p:tgtEl>
                                      </p:cBhvr>
                                    </p:animEffect>
                                    <p:anim calcmode="lin" valueType="num">
                                      <p:cBhvr>
                                        <p:cTn id="114" dur="1000" fill="hold"/>
                                        <p:tgtEl>
                                          <p:spTgt spid="25"/>
                                        </p:tgtEl>
                                        <p:attrNameLst>
                                          <p:attrName>ppt_x</p:attrName>
                                        </p:attrNameLst>
                                      </p:cBhvr>
                                      <p:tavLst>
                                        <p:tav tm="0">
                                          <p:val>
                                            <p:strVal val="#ppt_x"/>
                                          </p:val>
                                        </p:tav>
                                        <p:tav tm="100000">
                                          <p:val>
                                            <p:strVal val="#ppt_x"/>
                                          </p:val>
                                        </p:tav>
                                      </p:tavLst>
                                    </p:anim>
                                    <p:anim calcmode="lin" valueType="num">
                                      <p:cBhvr>
                                        <p:cTn id="11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1000"/>
                                        <p:tgtEl>
                                          <p:spTgt spid="29"/>
                                        </p:tgtEl>
                                      </p:cBhvr>
                                    </p:animEffect>
                                    <p:anim calcmode="lin" valueType="num">
                                      <p:cBhvr>
                                        <p:cTn id="121" dur="1000" fill="hold"/>
                                        <p:tgtEl>
                                          <p:spTgt spid="29"/>
                                        </p:tgtEl>
                                        <p:attrNameLst>
                                          <p:attrName>ppt_x</p:attrName>
                                        </p:attrNameLst>
                                      </p:cBhvr>
                                      <p:tavLst>
                                        <p:tav tm="0">
                                          <p:val>
                                            <p:strVal val="#ppt_x"/>
                                          </p:val>
                                        </p:tav>
                                        <p:tav tm="100000">
                                          <p:val>
                                            <p:strVal val="#ppt_x"/>
                                          </p:val>
                                        </p:tav>
                                      </p:tavLst>
                                    </p:anim>
                                    <p:anim calcmode="lin" valueType="num">
                                      <p:cBhvr>
                                        <p:cTn id="122" dur="1000" fill="hold"/>
                                        <p:tgtEl>
                                          <p:spTgt spid="29"/>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nodeType="clickEffect">
                                  <p:stCondLst>
                                    <p:cond delay="0"/>
                                  </p:stCondLst>
                                  <p:childTnLst>
                                    <p:set>
                                      <p:cBhvr>
                                        <p:cTn id="131" dur="1" fill="hold">
                                          <p:stCondLst>
                                            <p:cond delay="0"/>
                                          </p:stCondLst>
                                        </p:cTn>
                                        <p:tgtEl>
                                          <p:spTgt spid="32"/>
                                        </p:tgtEl>
                                        <p:attrNameLst>
                                          <p:attrName>style.visibility</p:attrName>
                                        </p:attrNameLst>
                                      </p:cBhvr>
                                      <p:to>
                                        <p:strVal val="visible"/>
                                      </p:to>
                                    </p:set>
                                    <p:animEffect transition="in" filter="fade">
                                      <p:cBhvr>
                                        <p:cTn id="132" dur="1000"/>
                                        <p:tgtEl>
                                          <p:spTgt spid="32"/>
                                        </p:tgtEl>
                                      </p:cBhvr>
                                    </p:animEffect>
                                    <p:anim calcmode="lin" valueType="num">
                                      <p:cBhvr>
                                        <p:cTn id="133" dur="1000" fill="hold"/>
                                        <p:tgtEl>
                                          <p:spTgt spid="32"/>
                                        </p:tgtEl>
                                        <p:attrNameLst>
                                          <p:attrName>ppt_x</p:attrName>
                                        </p:attrNameLst>
                                      </p:cBhvr>
                                      <p:tavLst>
                                        <p:tav tm="0">
                                          <p:val>
                                            <p:strVal val="#ppt_x"/>
                                          </p:val>
                                        </p:tav>
                                        <p:tav tm="100000">
                                          <p:val>
                                            <p:strVal val="#ppt_x"/>
                                          </p:val>
                                        </p:tav>
                                      </p:tavLst>
                                    </p:anim>
                                    <p:anim calcmode="lin" valueType="num">
                                      <p:cBhvr>
                                        <p:cTn id="134" dur="1000" fill="hold"/>
                                        <p:tgtEl>
                                          <p:spTgt spid="32"/>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3"/>
                                        </p:tgtEl>
                                        <p:attrNameLst>
                                          <p:attrName>style.visibility</p:attrName>
                                        </p:attrNameLst>
                                      </p:cBhvr>
                                      <p:to>
                                        <p:strVal val="visible"/>
                                      </p:to>
                                    </p:set>
                                    <p:animEffect transition="in" filter="fade">
                                      <p:cBhvr>
                                        <p:cTn id="137" dur="1000"/>
                                        <p:tgtEl>
                                          <p:spTgt spid="33"/>
                                        </p:tgtEl>
                                      </p:cBhvr>
                                    </p:animEffect>
                                    <p:anim calcmode="lin" valueType="num">
                                      <p:cBhvr>
                                        <p:cTn id="138" dur="1000" fill="hold"/>
                                        <p:tgtEl>
                                          <p:spTgt spid="33"/>
                                        </p:tgtEl>
                                        <p:attrNameLst>
                                          <p:attrName>ppt_x</p:attrName>
                                        </p:attrNameLst>
                                      </p:cBhvr>
                                      <p:tavLst>
                                        <p:tav tm="0">
                                          <p:val>
                                            <p:strVal val="#ppt_x"/>
                                          </p:val>
                                        </p:tav>
                                        <p:tav tm="100000">
                                          <p:val>
                                            <p:strVal val="#ppt_x"/>
                                          </p:val>
                                        </p:tav>
                                      </p:tavLst>
                                    </p:anim>
                                    <p:anim calcmode="lin" valueType="num">
                                      <p:cBhvr>
                                        <p:cTn id="13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nodeType="clickEffect">
                                  <p:stCondLst>
                                    <p:cond delay="0"/>
                                  </p:stCondLst>
                                  <p:childTnLst>
                                    <p:set>
                                      <p:cBhvr>
                                        <p:cTn id="143" dur="1" fill="hold">
                                          <p:stCondLst>
                                            <p:cond delay="0"/>
                                          </p:stCondLst>
                                        </p:cTn>
                                        <p:tgtEl>
                                          <p:spTgt spid="34"/>
                                        </p:tgtEl>
                                        <p:attrNameLst>
                                          <p:attrName>style.visibility</p:attrName>
                                        </p:attrNameLst>
                                      </p:cBhvr>
                                      <p:to>
                                        <p:strVal val="visible"/>
                                      </p:to>
                                    </p:set>
                                    <p:animEffect transition="in" filter="fade">
                                      <p:cBhvr>
                                        <p:cTn id="144" dur="1000"/>
                                        <p:tgtEl>
                                          <p:spTgt spid="34"/>
                                        </p:tgtEl>
                                      </p:cBhvr>
                                    </p:animEffect>
                                    <p:anim calcmode="lin" valueType="num">
                                      <p:cBhvr>
                                        <p:cTn id="145" dur="1000" fill="hold"/>
                                        <p:tgtEl>
                                          <p:spTgt spid="34"/>
                                        </p:tgtEl>
                                        <p:attrNameLst>
                                          <p:attrName>ppt_x</p:attrName>
                                        </p:attrNameLst>
                                      </p:cBhvr>
                                      <p:tavLst>
                                        <p:tav tm="0">
                                          <p:val>
                                            <p:strVal val="#ppt_x"/>
                                          </p:val>
                                        </p:tav>
                                        <p:tav tm="100000">
                                          <p:val>
                                            <p:strVal val="#ppt_x"/>
                                          </p:val>
                                        </p:tav>
                                      </p:tavLst>
                                    </p:anim>
                                    <p:anim calcmode="lin" valueType="num">
                                      <p:cBhvr>
                                        <p:cTn id="146" dur="1000" fill="hold"/>
                                        <p:tgtEl>
                                          <p:spTgt spid="34"/>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5"/>
                                        </p:tgtEl>
                                        <p:attrNameLst>
                                          <p:attrName>style.visibility</p:attrName>
                                        </p:attrNameLst>
                                      </p:cBhvr>
                                      <p:to>
                                        <p:strVal val="visible"/>
                                      </p:to>
                                    </p:set>
                                    <p:animEffect transition="in" filter="fade">
                                      <p:cBhvr>
                                        <p:cTn id="149" dur="1000"/>
                                        <p:tgtEl>
                                          <p:spTgt spid="35"/>
                                        </p:tgtEl>
                                      </p:cBhvr>
                                    </p:animEffect>
                                    <p:anim calcmode="lin" valueType="num">
                                      <p:cBhvr>
                                        <p:cTn id="150" dur="1000" fill="hold"/>
                                        <p:tgtEl>
                                          <p:spTgt spid="35"/>
                                        </p:tgtEl>
                                        <p:attrNameLst>
                                          <p:attrName>ppt_x</p:attrName>
                                        </p:attrNameLst>
                                      </p:cBhvr>
                                      <p:tavLst>
                                        <p:tav tm="0">
                                          <p:val>
                                            <p:strVal val="#ppt_x"/>
                                          </p:val>
                                        </p:tav>
                                        <p:tav tm="100000">
                                          <p:val>
                                            <p:strVal val="#ppt_x"/>
                                          </p:val>
                                        </p:tav>
                                      </p:tavLst>
                                    </p:anim>
                                    <p:anim calcmode="lin" valueType="num">
                                      <p:cBhvr>
                                        <p:cTn id="15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42" presetClass="entr" presetSubtype="0" fill="hold" nodeType="clickEffect">
                                  <p:stCondLst>
                                    <p:cond delay="0"/>
                                  </p:stCondLst>
                                  <p:childTnLst>
                                    <p:set>
                                      <p:cBhvr>
                                        <p:cTn id="155" dur="1" fill="hold">
                                          <p:stCondLst>
                                            <p:cond delay="0"/>
                                          </p:stCondLst>
                                        </p:cTn>
                                        <p:tgtEl>
                                          <p:spTgt spid="38"/>
                                        </p:tgtEl>
                                        <p:attrNameLst>
                                          <p:attrName>style.visibility</p:attrName>
                                        </p:attrNameLst>
                                      </p:cBhvr>
                                      <p:to>
                                        <p:strVal val="visible"/>
                                      </p:to>
                                    </p:set>
                                    <p:animEffect transition="in" filter="fade">
                                      <p:cBhvr>
                                        <p:cTn id="156" dur="1000"/>
                                        <p:tgtEl>
                                          <p:spTgt spid="38"/>
                                        </p:tgtEl>
                                      </p:cBhvr>
                                    </p:animEffect>
                                    <p:anim calcmode="lin" valueType="num">
                                      <p:cBhvr>
                                        <p:cTn id="157" dur="1000" fill="hold"/>
                                        <p:tgtEl>
                                          <p:spTgt spid="38"/>
                                        </p:tgtEl>
                                        <p:attrNameLst>
                                          <p:attrName>ppt_x</p:attrName>
                                        </p:attrNameLst>
                                      </p:cBhvr>
                                      <p:tavLst>
                                        <p:tav tm="0">
                                          <p:val>
                                            <p:strVal val="#ppt_x"/>
                                          </p:val>
                                        </p:tav>
                                        <p:tav tm="100000">
                                          <p:val>
                                            <p:strVal val="#ppt_x"/>
                                          </p:val>
                                        </p:tav>
                                      </p:tavLst>
                                    </p:anim>
                                    <p:anim calcmode="lin" valueType="num">
                                      <p:cBhvr>
                                        <p:cTn id="158" dur="1000" fill="hold"/>
                                        <p:tgtEl>
                                          <p:spTgt spid="38"/>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40"/>
                                        </p:tgtEl>
                                        <p:attrNameLst>
                                          <p:attrName>style.visibility</p:attrName>
                                        </p:attrNameLst>
                                      </p:cBhvr>
                                      <p:to>
                                        <p:strVal val="visible"/>
                                      </p:to>
                                    </p:set>
                                    <p:animEffect transition="in" filter="fade">
                                      <p:cBhvr>
                                        <p:cTn id="161" dur="1000"/>
                                        <p:tgtEl>
                                          <p:spTgt spid="40"/>
                                        </p:tgtEl>
                                      </p:cBhvr>
                                    </p:animEffect>
                                    <p:anim calcmode="lin" valueType="num">
                                      <p:cBhvr>
                                        <p:cTn id="162" dur="1000" fill="hold"/>
                                        <p:tgtEl>
                                          <p:spTgt spid="40"/>
                                        </p:tgtEl>
                                        <p:attrNameLst>
                                          <p:attrName>ppt_x</p:attrName>
                                        </p:attrNameLst>
                                      </p:cBhvr>
                                      <p:tavLst>
                                        <p:tav tm="0">
                                          <p:val>
                                            <p:strVal val="#ppt_x"/>
                                          </p:val>
                                        </p:tav>
                                        <p:tav tm="100000">
                                          <p:val>
                                            <p:strVal val="#ppt_x"/>
                                          </p:val>
                                        </p:tav>
                                      </p:tavLst>
                                    </p:anim>
                                    <p:anim calcmode="lin" valueType="num">
                                      <p:cBhvr>
                                        <p:cTn id="16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43"/>
                                        </p:tgtEl>
                                        <p:attrNameLst>
                                          <p:attrName>style.visibility</p:attrName>
                                        </p:attrNameLst>
                                      </p:cBhvr>
                                      <p:to>
                                        <p:strVal val="visible"/>
                                      </p:to>
                                    </p:set>
                                    <p:animEffect transition="in" filter="fade">
                                      <p:cBhvr>
                                        <p:cTn id="168" dur="1000"/>
                                        <p:tgtEl>
                                          <p:spTgt spid="43"/>
                                        </p:tgtEl>
                                      </p:cBhvr>
                                    </p:animEffect>
                                    <p:anim calcmode="lin" valueType="num">
                                      <p:cBhvr>
                                        <p:cTn id="169" dur="1000" fill="hold"/>
                                        <p:tgtEl>
                                          <p:spTgt spid="43"/>
                                        </p:tgtEl>
                                        <p:attrNameLst>
                                          <p:attrName>ppt_x</p:attrName>
                                        </p:attrNameLst>
                                      </p:cBhvr>
                                      <p:tavLst>
                                        <p:tav tm="0">
                                          <p:val>
                                            <p:strVal val="#ppt_x"/>
                                          </p:val>
                                        </p:tav>
                                        <p:tav tm="100000">
                                          <p:val>
                                            <p:strVal val="#ppt_x"/>
                                          </p:val>
                                        </p:tav>
                                      </p:tavLst>
                                    </p:anim>
                                    <p:anim calcmode="lin" valueType="num">
                                      <p:cBhvr>
                                        <p:cTn id="170" dur="1000" fill="hold"/>
                                        <p:tgtEl>
                                          <p:spTgt spid="43"/>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48"/>
                                        </p:tgtEl>
                                        <p:attrNameLst>
                                          <p:attrName>style.visibility</p:attrName>
                                        </p:attrNameLst>
                                      </p:cBhvr>
                                      <p:to>
                                        <p:strVal val="visible"/>
                                      </p:to>
                                    </p:set>
                                    <p:animEffect transition="in" filter="fade">
                                      <p:cBhvr>
                                        <p:cTn id="173" dur="1000"/>
                                        <p:tgtEl>
                                          <p:spTgt spid="48"/>
                                        </p:tgtEl>
                                      </p:cBhvr>
                                    </p:animEffect>
                                    <p:anim calcmode="lin" valueType="num">
                                      <p:cBhvr>
                                        <p:cTn id="174" dur="1000" fill="hold"/>
                                        <p:tgtEl>
                                          <p:spTgt spid="48"/>
                                        </p:tgtEl>
                                        <p:attrNameLst>
                                          <p:attrName>ppt_x</p:attrName>
                                        </p:attrNameLst>
                                      </p:cBhvr>
                                      <p:tavLst>
                                        <p:tav tm="0">
                                          <p:val>
                                            <p:strVal val="#ppt_x"/>
                                          </p:val>
                                        </p:tav>
                                        <p:tav tm="100000">
                                          <p:val>
                                            <p:strVal val="#ppt_x"/>
                                          </p:val>
                                        </p:tav>
                                      </p:tavLst>
                                    </p:anim>
                                    <p:anim calcmode="lin" valueType="num">
                                      <p:cBhvr>
                                        <p:cTn id="175"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2" grpId="0" animBg="1"/>
      <p:bldP spid="15" grpId="0" animBg="1"/>
      <p:bldP spid="19" grpId="0" animBg="1"/>
      <p:bldP spid="23" grpId="0" animBg="1"/>
      <p:bldP spid="25" grpId="0" animBg="1"/>
      <p:bldP spid="28" grpId="0" animBg="1"/>
      <p:bldP spid="26" grpId="0" animBg="1"/>
      <p:bldP spid="31" grpId="0" animBg="1"/>
      <p:bldP spid="33" grpId="0" animBg="1"/>
      <p:bldP spid="35" grpId="0" animBg="1"/>
      <p:bldP spid="40"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2138" y="805218"/>
            <a:ext cx="1815152" cy="1337481"/>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latin typeface="Times New Roman" panose="02020603050405020304" pitchFamily="18" charset="0"/>
                <a:cs typeface="Times New Roman" panose="02020603050405020304" pitchFamily="18" charset="0"/>
              </a:rPr>
              <a:t>Ba </a:t>
            </a:r>
            <a:r>
              <a:rPr lang="en-US" sz="2800" b="1" dirty="0" err="1">
                <a:latin typeface="Times New Roman" panose="02020603050405020304" pitchFamily="18" charset="0"/>
                <a:cs typeface="Times New Roman" panose="02020603050405020304" pitchFamily="18" charset="0"/>
              </a:rPr>
              <a:t>nữ</a:t>
            </a:r>
            <a:r>
              <a:rPr lang="en-US" sz="2800" b="1" dirty="0">
                <a:latin typeface="Times New Roman" panose="02020603050405020304" pitchFamily="18" charset="0"/>
                <a:cs typeface="Times New Roman" panose="02020603050405020304" pitchFamily="18" charset="0"/>
              </a:rPr>
              <a:t> TNXP</a:t>
            </a:r>
          </a:p>
        </p:txBody>
      </p:sp>
      <p:cxnSp>
        <p:nvCxnSpPr>
          <p:cNvPr id="6" name="Straight Arrow Connector 5"/>
          <p:cNvCxnSpPr>
            <a:stCxn id="4" idx="3"/>
          </p:cNvCxnSpPr>
          <p:nvPr/>
        </p:nvCxnSpPr>
        <p:spPr>
          <a:xfrm flipV="1">
            <a:off x="2197290" y="1473958"/>
            <a:ext cx="679120"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2933435" y="25586"/>
            <a:ext cx="3739486" cy="1818282"/>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err="1">
                <a:solidFill>
                  <a:srgbClr val="FF0000"/>
                </a:solidFill>
                <a:latin typeface="Times New Roman" panose="02020603050405020304" pitchFamily="18" charset="0"/>
                <a:cs typeface="Times New Roman" panose="02020603050405020304" pitchFamily="18" charset="0"/>
              </a:rPr>
              <a:t>Điều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sống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làm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việc</a:t>
            </a:r>
            <a:r>
              <a:rPr lang="en-US" sz="2400" b="1" dirty="0">
                <a:solidFill>
                  <a:srgbClr val="FF0000"/>
                </a:solidFill>
                <a:latin typeface="Times New Roman" panose="02020603050405020304" pitchFamily="18" charset="0"/>
                <a:cs typeface="Times New Roman" panose="02020603050405020304" pitchFamily="18" charset="0"/>
              </a:rPr>
              <a:t> =&gt; c/s </a:t>
            </a:r>
            <a:r>
              <a:rPr lang="en-US" sz="2400" b="1" dirty="0" err="1">
                <a:solidFill>
                  <a:srgbClr val="FF0000"/>
                </a:solidFill>
                <a:latin typeface="Times New Roman" panose="02020603050405020304" pitchFamily="18" charset="0"/>
                <a:cs typeface="Times New Roman" panose="02020603050405020304" pitchFamily="18" charset="0"/>
              </a:rPr>
              <a:t>thiếu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thốn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khó</a:t>
            </a:r>
            <a:r>
              <a:rPr lang="en-US" sz="2400" b="1" dirty="0">
                <a:solidFill>
                  <a:srgbClr val="FF0000"/>
                </a:solidFill>
                <a:latin typeface="Times New Roman" panose="02020603050405020304" pitchFamily="18" charset="0"/>
                <a:cs typeface="Times New Roman" panose="02020603050405020304" pitchFamily="18" charset="0"/>
              </a:rPr>
              <a:t> khan, </a:t>
            </a:r>
            <a:r>
              <a:rPr lang="en-US" sz="2400" b="1" dirty="0" err="1">
                <a:solidFill>
                  <a:srgbClr val="FF0000"/>
                </a:solidFill>
                <a:latin typeface="Times New Roman" panose="02020603050405020304" pitchFamily="18" charset="0"/>
                <a:cs typeface="Times New Roman" panose="02020603050405020304" pitchFamily="18" charset="0"/>
              </a:rPr>
              <a:t>công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việc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nguy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hiểm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thể</a:t>
            </a:r>
            <a:r>
              <a:rPr lang="en-US" sz="2400" b="1" dirty="0">
                <a:solidFill>
                  <a:srgbClr val="FF0000"/>
                </a:solidFill>
                <a:latin typeface="Times New Roman" panose="02020603050405020304" pitchFamily="18" charset="0"/>
                <a:cs typeface="Times New Roman" panose="02020603050405020304" pitchFamily="18" charset="0"/>
              </a:rPr>
              <a:t> hi </a:t>
            </a:r>
            <a:r>
              <a:rPr lang="en-US" sz="2400" b="1" dirty="0" err="1">
                <a:solidFill>
                  <a:srgbClr val="FF0000"/>
                </a:solidFill>
                <a:latin typeface="Times New Roman" panose="02020603050405020304" pitchFamily="18" charset="0"/>
                <a:cs typeface="Times New Roman" panose="02020603050405020304" pitchFamily="18" charset="0"/>
              </a:rPr>
              <a:t>sinh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bất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cứ</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lúc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endParaRPr lang="en-US" sz="2400" b="1" dirty="0">
              <a:solidFill>
                <a:srgbClr val="FF0000"/>
              </a:solidFill>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a:off x="6672921" y="1103758"/>
            <a:ext cx="64778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7332825" y="0"/>
            <a:ext cx="3414942" cy="1843868"/>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just">
              <a:buFontTx/>
              <a:buChar char="-"/>
            </a:pPr>
            <a:r>
              <a:rPr lang="en-US" sz="2000" b="1" dirty="0" err="1">
                <a:latin typeface="Times New Roman" panose="02020603050405020304" pitchFamily="18" charset="0"/>
                <a:cs typeface="Times New Roman" panose="02020603050405020304" pitchFamily="18" charset="0"/>
              </a:rPr>
              <a:t>Sống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cùng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nhau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r>
              <a:rPr lang="en-US" sz="2000" b="1" dirty="0">
                <a:latin typeface="Times New Roman" panose="02020603050405020304" pitchFamily="18" charset="0"/>
                <a:cs typeface="Times New Roman" panose="02020603050405020304" pitchFamily="18" charset="0"/>
              </a:rPr>
              <a:t> hang </a:t>
            </a:r>
            <a:r>
              <a:rPr lang="en-US" sz="2000" b="1" dirty="0" err="1">
                <a:latin typeface="Times New Roman" panose="02020603050405020304" pitchFamily="18" charset="0"/>
                <a:cs typeface="Times New Roman" panose="02020603050405020304" pitchFamily="18" charset="0"/>
              </a:rPr>
              <a:t>núi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dưới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chân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cao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điểm</a:t>
            </a:r>
            <a:endParaRPr lang="en-US" sz="2000" b="1" dirty="0">
              <a:latin typeface="Times New Roman" panose="02020603050405020304" pitchFamily="18" charset="0"/>
              <a:cs typeface="Times New Roman" panose="02020603050405020304" pitchFamily="18" charset="0"/>
            </a:endParaRPr>
          </a:p>
          <a:p>
            <a:pPr algn="just">
              <a:buFontTx/>
              <a:buChar char="-"/>
            </a:pP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Công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việc</a:t>
            </a:r>
            <a:r>
              <a:rPr lang="en-US" sz="2000" b="1" dirty="0">
                <a:latin typeface="Times New Roman" panose="02020603050405020304" pitchFamily="18" charset="0"/>
                <a:cs typeface="Times New Roman" panose="02020603050405020304" pitchFamily="18" charset="0"/>
              </a:rPr>
              <a:t>: San </a:t>
            </a:r>
            <a:r>
              <a:rPr lang="en-US" sz="2000" b="1" dirty="0" err="1">
                <a:latin typeface="Times New Roman" panose="02020603050405020304" pitchFamily="18" charset="0"/>
                <a:cs typeface="Times New Roman" panose="02020603050405020304" pitchFamily="18" charset="0"/>
              </a:rPr>
              <a:t>lấp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hố</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bom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đếm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bom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chưa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nổ</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phá</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bom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nếu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cần</a:t>
            </a:r>
            <a:endParaRPr lang="en-US" sz="2000" b="1" dirty="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a:off x="2199179" y="1428000"/>
            <a:ext cx="90715" cy="15370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216008" y="2965023"/>
            <a:ext cx="3041177" cy="1678674"/>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solidFill>
                  <a:srgbClr val="FF0000"/>
                </a:solidFill>
                <a:latin typeface="Times New Roman" panose="02020603050405020304" pitchFamily="18" charset="0"/>
                <a:cs typeface="Times New Roman" panose="02020603050405020304" pitchFamily="18" charset="0"/>
              </a:rPr>
              <a:t>Nét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đẹp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3 </a:t>
            </a:r>
            <a:r>
              <a:rPr lang="en-US" sz="2800" b="1" dirty="0" err="1">
                <a:solidFill>
                  <a:srgbClr val="FF0000"/>
                </a:solidFill>
                <a:latin typeface="Times New Roman" panose="02020603050405020304" pitchFamily="18" charset="0"/>
                <a:cs typeface="Times New Roman" panose="02020603050405020304" pitchFamily="18" charset="0"/>
              </a:rPr>
              <a:t>nữ</a:t>
            </a:r>
            <a:r>
              <a:rPr lang="en-US" sz="2800" b="1" dirty="0">
                <a:solidFill>
                  <a:srgbClr val="FF0000"/>
                </a:solidFill>
                <a:latin typeface="Times New Roman" panose="02020603050405020304" pitchFamily="18" charset="0"/>
                <a:cs typeface="Times New Roman" panose="02020603050405020304" pitchFamily="18" charset="0"/>
              </a:rPr>
              <a:t> TNXP</a:t>
            </a:r>
          </a:p>
        </p:txBody>
      </p:sp>
      <p:cxnSp>
        <p:nvCxnSpPr>
          <p:cNvPr id="13" name="Straight Arrow Connector 12"/>
          <p:cNvCxnSpPr/>
          <p:nvPr/>
        </p:nvCxnSpPr>
        <p:spPr>
          <a:xfrm flipV="1">
            <a:off x="3272083" y="2983541"/>
            <a:ext cx="504776" cy="10507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824981" y="2072776"/>
            <a:ext cx="1526779" cy="1442955"/>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Vẻ</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đẹp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chung</a:t>
            </a:r>
            <a:endParaRPr lang="en-US" sz="2800" b="1" dirty="0">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a:off x="3237361" y="4034284"/>
            <a:ext cx="614564" cy="4095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3886647" y="3791728"/>
            <a:ext cx="1467188" cy="1129789"/>
          </a:xfrm>
          <a:prstGeom prst="roundRect">
            <a:avLst>
              <a:gd name="adj" fmla="val 17710"/>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Vẻ</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đẹp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riêng</a:t>
            </a:r>
            <a:endParaRPr lang="en-US" sz="2800" b="1" dirty="0">
              <a:latin typeface="Times New Roman" panose="02020603050405020304" pitchFamily="18" charset="0"/>
              <a:cs typeface="Times New Roman" panose="02020603050405020304" pitchFamily="18" charset="0"/>
            </a:endParaRPr>
          </a:p>
        </p:txBody>
      </p:sp>
      <p:cxnSp>
        <p:nvCxnSpPr>
          <p:cNvPr id="20" name="Straight Arrow Connector 19"/>
          <p:cNvCxnSpPr/>
          <p:nvPr/>
        </p:nvCxnSpPr>
        <p:spPr>
          <a:xfrm>
            <a:off x="5404429" y="2908550"/>
            <a:ext cx="558311" cy="52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015409" y="1995810"/>
            <a:ext cx="3797219" cy="1688213"/>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just"/>
            <a:r>
              <a:rPr lang="pt-BR" sz="1600" b="1" dirty="0">
                <a:latin typeface="Times New Roman" panose="02020603050405020304" pitchFamily="18" charset="0"/>
                <a:cs typeface="Times New Roman" panose="02020603050405020304" pitchFamily="18" charset="0"/>
              </a:rPr>
              <a:t>- Họ đều là những cô gái còn rất trẻ, nhưng rất gan dạ dũng cảm</a:t>
            </a:r>
          </a:p>
          <a:p>
            <a:pPr algn="just">
              <a:buFontTx/>
              <a:buChar char="-"/>
            </a:pPr>
            <a:r>
              <a:rPr lang="pt-BR" sz="1600" b="1" dirty="0">
                <a:latin typeface="Times New Roman" panose="02020603050405020304" pitchFamily="18" charset="0"/>
                <a:cs typeface="Times New Roman" panose="02020603050405020304" pitchFamily="18" charset="0"/>
              </a:rPr>
              <a:t>Chiến trường dù ác liệt nhưng không làm mất đi sự tươi trẻ, hồn nhiên, lạc quan, mộng mơ của 3 cô gái</a:t>
            </a:r>
          </a:p>
          <a:p>
            <a:pPr algn="just">
              <a:buFontTx/>
              <a:buChar char="-"/>
            </a:pPr>
            <a:r>
              <a:rPr lang="pt-BR" sz="1600" b="1" dirty="0">
                <a:latin typeface="Times New Roman" panose="02020603050405020304" pitchFamily="18" charset="0"/>
                <a:cs typeface="Times New Roman" panose="02020603050405020304" pitchFamily="18" charset="0"/>
              </a:rPr>
              <a:t>Đặc biệt họ có tình đồng chí đồng đội gắn bó</a:t>
            </a:r>
            <a:endParaRPr lang="en-US" sz="1600" b="1" dirty="0">
              <a:latin typeface="Times New Roman" panose="02020603050405020304" pitchFamily="18" charset="0"/>
              <a:cs typeface="Times New Roman" panose="02020603050405020304" pitchFamily="18" charset="0"/>
            </a:endParaRPr>
          </a:p>
        </p:txBody>
      </p:sp>
      <p:cxnSp>
        <p:nvCxnSpPr>
          <p:cNvPr id="24" name="Straight Arrow Connector 23"/>
          <p:cNvCxnSpPr/>
          <p:nvPr/>
        </p:nvCxnSpPr>
        <p:spPr>
          <a:xfrm flipV="1">
            <a:off x="5351618" y="4386959"/>
            <a:ext cx="482446" cy="11417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5911213" y="3791728"/>
            <a:ext cx="3948335" cy="1506441"/>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b="1" dirty="0" err="1">
                <a:latin typeface="Times New Roman" panose="02020603050405020304" pitchFamily="18" charset="0"/>
                <a:cs typeface="Times New Roman" panose="02020603050405020304" pitchFamily="18" charset="0"/>
              </a:rPr>
              <a:t>Chị</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Thao</a:t>
            </a:r>
            <a:r>
              <a:rPr lang="en-US" b="1" dirty="0">
                <a:latin typeface="Times New Roman" panose="02020603050405020304" pitchFamily="18" charset="0"/>
                <a:cs typeface="Times New Roman" panose="02020603050405020304" pitchFamily="18" charset="0"/>
              </a:rPr>
              <a:t>: </a:t>
            </a:r>
          </a:p>
          <a:p>
            <a:pPr>
              <a:buFontTx/>
              <a:buChar char="-"/>
            </a:pP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chép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thùa</a:t>
            </a:r>
            <a:r>
              <a:rPr lang="en-US" b="1" dirty="0">
                <a:latin typeface="Times New Roman" panose="02020603050405020304" pitchFamily="18" charset="0"/>
                <a:cs typeface="Times New Roman" panose="02020603050405020304" pitchFamily="18" charset="0"/>
              </a:rPr>
              <a:t>.</a:t>
            </a:r>
          </a:p>
          <a:p>
            <a:pPr>
              <a:buFontTx/>
              <a:buChar char="-"/>
            </a:pPr>
            <a:r>
              <a:rPr lang="en-US" b="1" dirty="0" err="1">
                <a:latin typeface="Times New Roman" panose="02020603050405020304" pitchFamily="18" charset="0"/>
                <a:cs typeface="Times New Roman" panose="02020603050405020304" pitchFamily="18" charset="0"/>
              </a:rPr>
              <a:t>Nghiêm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túc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quyết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tĩnh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việc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chắn</a:t>
            </a:r>
            <a:endParaRPr lang="en-US" b="1" dirty="0">
              <a:latin typeface="Times New Roman" panose="02020603050405020304" pitchFamily="18" charset="0"/>
              <a:cs typeface="Times New Roman" panose="02020603050405020304" pitchFamily="18" charset="0"/>
            </a:endParaRPr>
          </a:p>
          <a:p>
            <a:pPr>
              <a:buFontTx/>
              <a:buChar char="-"/>
            </a:pP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máu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vẳ</a:t>
            </a:r>
            <a:endParaRPr lang="en-US" b="1" dirty="0">
              <a:latin typeface="Times New Roman" panose="02020603050405020304" pitchFamily="18" charset="0"/>
              <a:cs typeface="Times New Roman" panose="02020603050405020304" pitchFamily="18" charset="0"/>
            </a:endParaRPr>
          </a:p>
        </p:txBody>
      </p:sp>
      <p:sp>
        <p:nvSpPr>
          <p:cNvPr id="28" name="Rounded Rectangle 27"/>
          <p:cNvSpPr/>
          <p:nvPr/>
        </p:nvSpPr>
        <p:spPr>
          <a:xfrm>
            <a:off x="10416926" y="3777880"/>
            <a:ext cx="1775074" cy="1595925"/>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FF0000"/>
                </a:solidFill>
                <a:latin typeface="Times New Roman" panose="02020603050405020304" pitchFamily="18" charset="0"/>
                <a:cs typeface="Times New Roman" panose="02020603050405020304" pitchFamily="18" charset="0"/>
              </a:rPr>
              <a:t>3 </a:t>
            </a:r>
            <a:r>
              <a:rPr lang="en-US" b="1" dirty="0" err="1">
                <a:solidFill>
                  <a:srgbClr val="FF0000"/>
                </a:solidFill>
                <a:latin typeface="Times New Roman" panose="02020603050405020304" pitchFamily="18" charset="0"/>
                <a:cs typeface="Times New Roman" panose="02020603050405020304" pitchFamily="18" charset="0"/>
              </a:rPr>
              <a:t>Cô</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gái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yêu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đời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đại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diện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cho</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thế</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hệ</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trẻ</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thời</a:t>
            </a:r>
            <a:r>
              <a:rPr lang="en-US" b="1" dirty="0">
                <a:solidFill>
                  <a:srgbClr val="FF0000"/>
                </a:solidFill>
                <a:latin typeface="Times New Roman" panose="02020603050405020304" pitchFamily="18" charset="0"/>
                <a:cs typeface="Times New Roman" panose="02020603050405020304" pitchFamily="18" charset="0"/>
              </a:rPr>
              <a:t> k/c </a:t>
            </a:r>
            <a:r>
              <a:rPr lang="en-US" b="1" dirty="0" err="1">
                <a:solidFill>
                  <a:srgbClr val="FF0000"/>
                </a:solidFill>
                <a:latin typeface="Times New Roman" panose="02020603050405020304" pitchFamily="18" charset="0"/>
                <a:cs typeface="Times New Roman" panose="02020603050405020304" pitchFamily="18" charset="0"/>
              </a:rPr>
              <a:t>chống</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Mĩ</a:t>
            </a:r>
            <a:endParaRPr lang="en-US" sz="2400" b="1" dirty="0">
              <a:solidFill>
                <a:srgbClr val="FF0000"/>
              </a:solidFill>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a:off x="10676745" y="1088463"/>
            <a:ext cx="48022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1174100" y="65631"/>
            <a:ext cx="890521" cy="1673017"/>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a:solidFill>
                  <a:srgbClr val="FF0000"/>
                </a:solidFill>
                <a:latin typeface="Times New Roman" panose="02020603050405020304" pitchFamily="18" charset="0"/>
                <a:cs typeface="Times New Roman" panose="02020603050405020304" pitchFamily="18" charset="0"/>
              </a:rPr>
              <a:t>Gan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dạ</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dũng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cảm</a:t>
            </a:r>
            <a:endParaRPr lang="en-US" sz="2000" b="1" dirty="0">
              <a:solidFill>
                <a:srgbClr val="FF0000"/>
              </a:solidFill>
              <a:latin typeface="Times New Roman" panose="02020603050405020304" pitchFamily="18" charset="0"/>
              <a:cs typeface="Times New Roman" panose="02020603050405020304" pitchFamily="18" charset="0"/>
            </a:endParaRPr>
          </a:p>
        </p:txBody>
      </p:sp>
      <p:cxnSp>
        <p:nvCxnSpPr>
          <p:cNvPr id="29" name="Straight Arrow Connector 28"/>
          <p:cNvCxnSpPr/>
          <p:nvPr/>
        </p:nvCxnSpPr>
        <p:spPr>
          <a:xfrm>
            <a:off x="9859548" y="4643697"/>
            <a:ext cx="48022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887264" y="2800112"/>
            <a:ext cx="48022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10367493" y="1843869"/>
            <a:ext cx="1697127" cy="1828790"/>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pt-BR" sz="2000" b="1" dirty="0">
                <a:solidFill>
                  <a:srgbClr val="FF0000"/>
                </a:solidFill>
                <a:latin typeface="Times New Roman" panose="02020603050405020304" pitchFamily="18" charset="0"/>
                <a:cs typeface="Times New Roman" panose="02020603050405020304" pitchFamily="18" charset="0"/>
              </a:rPr>
              <a:t>3 cô gái, gan dạ, dũng cảm, hồn nhiên, tươi trẻ, lạc quan</a:t>
            </a:r>
            <a:r>
              <a:rPr lang="pt-BR" sz="2000" b="1" dirty="0">
                <a:solidFill>
                  <a:srgbClr val="FF0000"/>
                </a:solidFill>
              </a:rPr>
              <a:t>. </a:t>
            </a:r>
            <a:endParaRPr lang="en-US" sz="2000" b="1" dirty="0">
              <a:solidFill>
                <a:srgbClr val="FF0000"/>
              </a:solidFill>
              <a:latin typeface="Times New Roman" panose="02020603050405020304" pitchFamily="18" charset="0"/>
              <a:cs typeface="Times New Roman" panose="02020603050405020304" pitchFamily="18" charset="0"/>
            </a:endParaRPr>
          </a:p>
        </p:txBody>
      </p:sp>
      <p:cxnSp>
        <p:nvCxnSpPr>
          <p:cNvPr id="32" name="Straight Arrow Connector 31"/>
          <p:cNvCxnSpPr/>
          <p:nvPr/>
        </p:nvCxnSpPr>
        <p:spPr>
          <a:xfrm>
            <a:off x="5380116" y="4501138"/>
            <a:ext cx="428278" cy="10751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5048519" y="5527608"/>
            <a:ext cx="7016102" cy="1260366"/>
          </a:xfrm>
          <a:prstGeom prst="roundRect">
            <a:avLst>
              <a:gd name="adj" fmla="val 14982"/>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b="1" dirty="0" err="1">
                <a:latin typeface="Times New Roman" panose="02020603050405020304" pitchFamily="18" charset="0"/>
                <a:cs typeface="Times New Roman" panose="02020603050405020304" pitchFamily="18" charset="0"/>
              </a:rPr>
              <a:t>Nho</a:t>
            </a:r>
            <a:r>
              <a:rPr lang="en-US" b="1" dirty="0">
                <a:latin typeface="Times New Roman" panose="02020603050405020304" pitchFamily="18" charset="0"/>
                <a:cs typeface="Times New Roman" panose="02020603050405020304" pitchFamily="18" charset="0"/>
              </a:rPr>
              <a:t>: </a:t>
            </a:r>
          </a:p>
          <a:p>
            <a:pPr>
              <a:buFontTx/>
              <a:buChar char="-"/>
            </a:pPr>
            <a:r>
              <a:rPr lang="en-US" b="1" dirty="0" err="1">
                <a:latin typeface="Times New Roman" panose="02020603050405020304" pitchFamily="18" charset="0"/>
                <a:cs typeface="Times New Roman" panose="02020603050405020304" pitchFamily="18" charset="0"/>
              </a:rPr>
              <a:t>Nhỏ</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tuổi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mát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mẻ</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như</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một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kem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trắng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cổ</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tròn</a:t>
            </a:r>
            <a:r>
              <a:rPr lang="en-US" b="1" dirty="0">
                <a:latin typeface="Times New Roman" panose="02020603050405020304" pitchFamily="18" charset="0"/>
                <a:cs typeface="Times New Roman" panose="02020603050405020304" pitchFamily="18" charset="0"/>
              </a:rPr>
              <a:t> </a:t>
            </a:r>
            <a:r>
              <a:rPr lang="pt-BR" b="1" dirty="0">
                <a:latin typeface="Times New Roman" panose="02020603050405020304" pitchFamily="18" charset="0"/>
                <a:cs typeface="Times New Roman" panose="02020603050405020304" pitchFamily="18" charset="0"/>
              </a:rPr>
              <a:t>và những chiếc cúc áo nhỏ nhắn </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Thích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tắm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suối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kẹo</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dạ</a:t>
            </a:r>
            <a:r>
              <a:rPr lang="en-US" b="1" dirty="0">
                <a:latin typeface="Times New Roman" panose="02020603050405020304" pitchFamily="18" charset="0"/>
                <a:cs typeface="Times New Roman" panose="02020603050405020304" pitchFamily="18" charset="0"/>
              </a:rPr>
              <a:t>, dung </a:t>
            </a:r>
            <a:r>
              <a:rPr lang="en-US" b="1" dirty="0" err="1">
                <a:latin typeface="Times New Roman" panose="02020603050405020304" pitchFamily="18" charset="0"/>
                <a:cs typeface="Times New Roman" panose="02020603050405020304" pitchFamily="18" charset="0"/>
              </a:rPr>
              <a:t>cảm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việc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bị</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1 </a:t>
            </a:r>
            <a:r>
              <a:rPr lang="en-US" b="1" dirty="0" err="1">
                <a:latin typeface="Times New Roman" panose="02020603050405020304" pitchFamily="18" charset="0"/>
                <a:cs typeface="Times New Roman" panose="02020603050405020304" pitchFamily="18" charset="0"/>
              </a:rPr>
              <a:t>lần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bom</a:t>
            </a:r>
            <a:endParaRPr lang="en-US" b="1" dirty="0">
              <a:latin typeface="Times New Roman" panose="02020603050405020304" pitchFamily="18" charset="0"/>
              <a:cs typeface="Times New Roman" panose="02020603050405020304" pitchFamily="18" charset="0"/>
            </a:endParaRPr>
          </a:p>
        </p:txBody>
      </p:sp>
      <p:cxnSp>
        <p:nvCxnSpPr>
          <p:cNvPr id="43" name="Straight Arrow Connector 42"/>
          <p:cNvCxnSpPr/>
          <p:nvPr/>
        </p:nvCxnSpPr>
        <p:spPr>
          <a:xfrm flipH="1">
            <a:off x="4470159" y="4933901"/>
            <a:ext cx="603180" cy="74760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216008" y="5025900"/>
            <a:ext cx="4227869" cy="1759138"/>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just"/>
            <a:r>
              <a:rPr lang="pt-BR" sz="2000" b="1" dirty="0">
                <a:latin typeface="Times New Roman" panose="02020603050405020304" pitchFamily="18" charset="0"/>
                <a:cs typeface="Times New Roman" panose="02020603050405020304" pitchFamily="18" charset="0"/>
              </a:rPr>
              <a:t>- trẻ trung, cô học sinh thành phố, nhạy cảm và hồn nhiên, thích mơ mộng và hay sống với những kỉ niệm của tuổi thiếu nữ vô từ về gia đình và về thành phố của mình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58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anim calcmode="lin" valueType="num">
                                      <p:cBhvr>
                                        <p:cTn id="66" dur="1000" fill="hold"/>
                                        <p:tgtEl>
                                          <p:spTgt spid="15"/>
                                        </p:tgtEl>
                                        <p:attrNameLst>
                                          <p:attrName>ppt_x</p:attrName>
                                        </p:attrNameLst>
                                      </p:cBhvr>
                                      <p:tavLst>
                                        <p:tav tm="0">
                                          <p:val>
                                            <p:strVal val="#ppt_x"/>
                                          </p:val>
                                        </p:tav>
                                        <p:tav tm="100000">
                                          <p:val>
                                            <p:strVal val="#ppt_x"/>
                                          </p:val>
                                        </p:tav>
                                      </p:tavLst>
                                    </p:anim>
                                    <p:anim calcmode="lin" valueType="num">
                                      <p:cBhvr>
                                        <p:cTn id="6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1000"/>
                                        <p:tgtEl>
                                          <p:spTgt spid="20"/>
                                        </p:tgtEl>
                                      </p:cBhvr>
                                    </p:animEffect>
                                    <p:anim calcmode="lin" valueType="num">
                                      <p:cBhvr>
                                        <p:cTn id="73" dur="1000" fill="hold"/>
                                        <p:tgtEl>
                                          <p:spTgt spid="20"/>
                                        </p:tgtEl>
                                        <p:attrNameLst>
                                          <p:attrName>ppt_x</p:attrName>
                                        </p:attrNameLst>
                                      </p:cBhvr>
                                      <p:tavLst>
                                        <p:tav tm="0">
                                          <p:val>
                                            <p:strVal val="#ppt_x"/>
                                          </p:val>
                                        </p:tav>
                                        <p:tav tm="100000">
                                          <p:val>
                                            <p:strVal val="#ppt_x"/>
                                          </p:val>
                                        </p:tav>
                                      </p:tavLst>
                                    </p:anim>
                                    <p:anim calcmode="lin" valueType="num">
                                      <p:cBhvr>
                                        <p:cTn id="74" dur="1000" fill="hold"/>
                                        <p:tgtEl>
                                          <p:spTgt spid="20"/>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1000"/>
                                        <p:tgtEl>
                                          <p:spTgt spid="23"/>
                                        </p:tgtEl>
                                      </p:cBhvr>
                                    </p:animEffect>
                                    <p:anim calcmode="lin" valueType="num">
                                      <p:cBhvr>
                                        <p:cTn id="78" dur="1000" fill="hold"/>
                                        <p:tgtEl>
                                          <p:spTgt spid="23"/>
                                        </p:tgtEl>
                                        <p:attrNameLst>
                                          <p:attrName>ppt_x</p:attrName>
                                        </p:attrNameLst>
                                      </p:cBhvr>
                                      <p:tavLst>
                                        <p:tav tm="0">
                                          <p:val>
                                            <p:strVal val="#ppt_x"/>
                                          </p:val>
                                        </p:tav>
                                        <p:tav tm="100000">
                                          <p:val>
                                            <p:strVal val="#ppt_x"/>
                                          </p:val>
                                        </p:tav>
                                      </p:tavLst>
                                    </p:anim>
                                    <p:anim calcmode="lin" valueType="num">
                                      <p:cBhvr>
                                        <p:cTn id="7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1000"/>
                                        <p:tgtEl>
                                          <p:spTgt spid="31"/>
                                        </p:tgtEl>
                                      </p:cBhvr>
                                    </p:animEffect>
                                    <p:anim calcmode="lin" valueType="num">
                                      <p:cBhvr>
                                        <p:cTn id="90" dur="1000" fill="hold"/>
                                        <p:tgtEl>
                                          <p:spTgt spid="31"/>
                                        </p:tgtEl>
                                        <p:attrNameLst>
                                          <p:attrName>ppt_x</p:attrName>
                                        </p:attrNameLst>
                                      </p:cBhvr>
                                      <p:tavLst>
                                        <p:tav tm="0">
                                          <p:val>
                                            <p:strVal val="#ppt_x"/>
                                          </p:val>
                                        </p:tav>
                                        <p:tav tm="100000">
                                          <p:val>
                                            <p:strVal val="#ppt_x"/>
                                          </p:val>
                                        </p:tav>
                                      </p:tavLst>
                                    </p:anim>
                                    <p:anim calcmode="lin" valueType="num">
                                      <p:cBhvr>
                                        <p:cTn id="9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1000"/>
                                        <p:tgtEl>
                                          <p:spTgt spid="16"/>
                                        </p:tgtEl>
                                      </p:cBhvr>
                                    </p:animEffect>
                                    <p:anim calcmode="lin" valueType="num">
                                      <p:cBhvr>
                                        <p:cTn id="97" dur="1000" fill="hold"/>
                                        <p:tgtEl>
                                          <p:spTgt spid="16"/>
                                        </p:tgtEl>
                                        <p:attrNameLst>
                                          <p:attrName>ppt_x</p:attrName>
                                        </p:attrNameLst>
                                      </p:cBhvr>
                                      <p:tavLst>
                                        <p:tav tm="0">
                                          <p:val>
                                            <p:strVal val="#ppt_x"/>
                                          </p:val>
                                        </p:tav>
                                        <p:tav tm="100000">
                                          <p:val>
                                            <p:strVal val="#ppt_x"/>
                                          </p:val>
                                        </p:tav>
                                      </p:tavLst>
                                    </p:anim>
                                    <p:anim calcmode="lin" valueType="num">
                                      <p:cBhvr>
                                        <p:cTn id="98" dur="1000" fill="hold"/>
                                        <p:tgtEl>
                                          <p:spTgt spid="1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1000"/>
                                        <p:tgtEl>
                                          <p:spTgt spid="19"/>
                                        </p:tgtEl>
                                      </p:cBhvr>
                                    </p:animEffect>
                                    <p:anim calcmode="lin" valueType="num">
                                      <p:cBhvr>
                                        <p:cTn id="102" dur="1000" fill="hold"/>
                                        <p:tgtEl>
                                          <p:spTgt spid="19"/>
                                        </p:tgtEl>
                                        <p:attrNameLst>
                                          <p:attrName>ppt_x</p:attrName>
                                        </p:attrNameLst>
                                      </p:cBhvr>
                                      <p:tavLst>
                                        <p:tav tm="0">
                                          <p:val>
                                            <p:strVal val="#ppt_x"/>
                                          </p:val>
                                        </p:tav>
                                        <p:tav tm="100000">
                                          <p:val>
                                            <p:strVal val="#ppt_x"/>
                                          </p:val>
                                        </p:tav>
                                      </p:tavLst>
                                    </p:anim>
                                    <p:anim calcmode="lin" valueType="num">
                                      <p:cBhvr>
                                        <p:cTn id="10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nodeType="click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fade">
                                      <p:cBhvr>
                                        <p:cTn id="108" dur="1000"/>
                                        <p:tgtEl>
                                          <p:spTgt spid="24"/>
                                        </p:tgtEl>
                                      </p:cBhvr>
                                    </p:animEffect>
                                    <p:anim calcmode="lin" valueType="num">
                                      <p:cBhvr>
                                        <p:cTn id="109" dur="1000" fill="hold"/>
                                        <p:tgtEl>
                                          <p:spTgt spid="24"/>
                                        </p:tgtEl>
                                        <p:attrNameLst>
                                          <p:attrName>ppt_x</p:attrName>
                                        </p:attrNameLst>
                                      </p:cBhvr>
                                      <p:tavLst>
                                        <p:tav tm="0">
                                          <p:val>
                                            <p:strVal val="#ppt_x"/>
                                          </p:val>
                                        </p:tav>
                                        <p:tav tm="100000">
                                          <p:val>
                                            <p:strVal val="#ppt_x"/>
                                          </p:val>
                                        </p:tav>
                                      </p:tavLst>
                                    </p:anim>
                                    <p:anim calcmode="lin" valueType="num">
                                      <p:cBhvr>
                                        <p:cTn id="110" dur="1000" fill="hold"/>
                                        <p:tgtEl>
                                          <p:spTgt spid="24"/>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5"/>
                                        </p:tgtEl>
                                        <p:attrNameLst>
                                          <p:attrName>style.visibility</p:attrName>
                                        </p:attrNameLst>
                                      </p:cBhvr>
                                      <p:to>
                                        <p:strVal val="visible"/>
                                      </p:to>
                                    </p:set>
                                    <p:animEffect transition="in" filter="fade">
                                      <p:cBhvr>
                                        <p:cTn id="113" dur="1000"/>
                                        <p:tgtEl>
                                          <p:spTgt spid="25"/>
                                        </p:tgtEl>
                                      </p:cBhvr>
                                    </p:animEffect>
                                    <p:anim calcmode="lin" valueType="num">
                                      <p:cBhvr>
                                        <p:cTn id="114" dur="1000" fill="hold"/>
                                        <p:tgtEl>
                                          <p:spTgt spid="25"/>
                                        </p:tgtEl>
                                        <p:attrNameLst>
                                          <p:attrName>ppt_x</p:attrName>
                                        </p:attrNameLst>
                                      </p:cBhvr>
                                      <p:tavLst>
                                        <p:tav tm="0">
                                          <p:val>
                                            <p:strVal val="#ppt_x"/>
                                          </p:val>
                                        </p:tav>
                                        <p:tav tm="100000">
                                          <p:val>
                                            <p:strVal val="#ppt_x"/>
                                          </p:val>
                                        </p:tav>
                                      </p:tavLst>
                                    </p:anim>
                                    <p:anim calcmode="lin" valueType="num">
                                      <p:cBhvr>
                                        <p:cTn id="11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1000"/>
                                        <p:tgtEl>
                                          <p:spTgt spid="29"/>
                                        </p:tgtEl>
                                      </p:cBhvr>
                                    </p:animEffect>
                                    <p:anim calcmode="lin" valueType="num">
                                      <p:cBhvr>
                                        <p:cTn id="121" dur="1000" fill="hold"/>
                                        <p:tgtEl>
                                          <p:spTgt spid="29"/>
                                        </p:tgtEl>
                                        <p:attrNameLst>
                                          <p:attrName>ppt_x</p:attrName>
                                        </p:attrNameLst>
                                      </p:cBhvr>
                                      <p:tavLst>
                                        <p:tav tm="0">
                                          <p:val>
                                            <p:strVal val="#ppt_x"/>
                                          </p:val>
                                        </p:tav>
                                        <p:tav tm="100000">
                                          <p:val>
                                            <p:strVal val="#ppt_x"/>
                                          </p:val>
                                        </p:tav>
                                      </p:tavLst>
                                    </p:anim>
                                    <p:anim calcmode="lin" valueType="num">
                                      <p:cBhvr>
                                        <p:cTn id="122" dur="1000" fill="hold"/>
                                        <p:tgtEl>
                                          <p:spTgt spid="29"/>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nodeType="clickEffect">
                                  <p:stCondLst>
                                    <p:cond delay="0"/>
                                  </p:stCondLst>
                                  <p:childTnLst>
                                    <p:set>
                                      <p:cBhvr>
                                        <p:cTn id="131" dur="1" fill="hold">
                                          <p:stCondLst>
                                            <p:cond delay="0"/>
                                          </p:stCondLst>
                                        </p:cTn>
                                        <p:tgtEl>
                                          <p:spTgt spid="32"/>
                                        </p:tgtEl>
                                        <p:attrNameLst>
                                          <p:attrName>style.visibility</p:attrName>
                                        </p:attrNameLst>
                                      </p:cBhvr>
                                      <p:to>
                                        <p:strVal val="visible"/>
                                      </p:to>
                                    </p:set>
                                    <p:animEffect transition="in" filter="fade">
                                      <p:cBhvr>
                                        <p:cTn id="132" dur="1000"/>
                                        <p:tgtEl>
                                          <p:spTgt spid="32"/>
                                        </p:tgtEl>
                                      </p:cBhvr>
                                    </p:animEffect>
                                    <p:anim calcmode="lin" valueType="num">
                                      <p:cBhvr>
                                        <p:cTn id="133" dur="1000" fill="hold"/>
                                        <p:tgtEl>
                                          <p:spTgt spid="32"/>
                                        </p:tgtEl>
                                        <p:attrNameLst>
                                          <p:attrName>ppt_x</p:attrName>
                                        </p:attrNameLst>
                                      </p:cBhvr>
                                      <p:tavLst>
                                        <p:tav tm="0">
                                          <p:val>
                                            <p:strVal val="#ppt_x"/>
                                          </p:val>
                                        </p:tav>
                                        <p:tav tm="100000">
                                          <p:val>
                                            <p:strVal val="#ppt_x"/>
                                          </p:val>
                                        </p:tav>
                                      </p:tavLst>
                                    </p:anim>
                                    <p:anim calcmode="lin" valueType="num">
                                      <p:cBhvr>
                                        <p:cTn id="134" dur="1000" fill="hold"/>
                                        <p:tgtEl>
                                          <p:spTgt spid="32"/>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transition="in" filter="fade">
                                      <p:cBhvr>
                                        <p:cTn id="137" dur="1000"/>
                                        <p:tgtEl>
                                          <p:spTgt spid="35"/>
                                        </p:tgtEl>
                                      </p:cBhvr>
                                    </p:animEffect>
                                    <p:anim calcmode="lin" valueType="num">
                                      <p:cBhvr>
                                        <p:cTn id="138" dur="1000" fill="hold"/>
                                        <p:tgtEl>
                                          <p:spTgt spid="35"/>
                                        </p:tgtEl>
                                        <p:attrNameLst>
                                          <p:attrName>ppt_x</p:attrName>
                                        </p:attrNameLst>
                                      </p:cBhvr>
                                      <p:tavLst>
                                        <p:tav tm="0">
                                          <p:val>
                                            <p:strVal val="#ppt_x"/>
                                          </p:val>
                                        </p:tav>
                                        <p:tav tm="100000">
                                          <p:val>
                                            <p:strVal val="#ppt_x"/>
                                          </p:val>
                                        </p:tav>
                                      </p:tavLst>
                                    </p:anim>
                                    <p:anim calcmode="lin" valueType="num">
                                      <p:cBhvr>
                                        <p:cTn id="13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nodeType="clickEffect">
                                  <p:stCondLst>
                                    <p:cond delay="0"/>
                                  </p:stCondLst>
                                  <p:childTnLst>
                                    <p:set>
                                      <p:cBhvr>
                                        <p:cTn id="143" dur="1" fill="hold">
                                          <p:stCondLst>
                                            <p:cond delay="0"/>
                                          </p:stCondLst>
                                        </p:cTn>
                                        <p:tgtEl>
                                          <p:spTgt spid="43"/>
                                        </p:tgtEl>
                                        <p:attrNameLst>
                                          <p:attrName>style.visibility</p:attrName>
                                        </p:attrNameLst>
                                      </p:cBhvr>
                                      <p:to>
                                        <p:strVal val="visible"/>
                                      </p:to>
                                    </p:set>
                                    <p:animEffect transition="in" filter="fade">
                                      <p:cBhvr>
                                        <p:cTn id="144" dur="1000"/>
                                        <p:tgtEl>
                                          <p:spTgt spid="43"/>
                                        </p:tgtEl>
                                      </p:cBhvr>
                                    </p:animEffect>
                                    <p:anim calcmode="lin" valueType="num">
                                      <p:cBhvr>
                                        <p:cTn id="145" dur="1000" fill="hold"/>
                                        <p:tgtEl>
                                          <p:spTgt spid="43"/>
                                        </p:tgtEl>
                                        <p:attrNameLst>
                                          <p:attrName>ppt_x</p:attrName>
                                        </p:attrNameLst>
                                      </p:cBhvr>
                                      <p:tavLst>
                                        <p:tav tm="0">
                                          <p:val>
                                            <p:strVal val="#ppt_x"/>
                                          </p:val>
                                        </p:tav>
                                        <p:tav tm="100000">
                                          <p:val>
                                            <p:strVal val="#ppt_x"/>
                                          </p:val>
                                        </p:tav>
                                      </p:tavLst>
                                    </p:anim>
                                    <p:anim calcmode="lin" valueType="num">
                                      <p:cBhvr>
                                        <p:cTn id="146" dur="1000" fill="hold"/>
                                        <p:tgtEl>
                                          <p:spTgt spid="4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48"/>
                                        </p:tgtEl>
                                        <p:attrNameLst>
                                          <p:attrName>style.visibility</p:attrName>
                                        </p:attrNameLst>
                                      </p:cBhvr>
                                      <p:to>
                                        <p:strVal val="visible"/>
                                      </p:to>
                                    </p:set>
                                    <p:animEffect transition="in" filter="fade">
                                      <p:cBhvr>
                                        <p:cTn id="149" dur="1000"/>
                                        <p:tgtEl>
                                          <p:spTgt spid="48"/>
                                        </p:tgtEl>
                                      </p:cBhvr>
                                    </p:animEffect>
                                    <p:anim calcmode="lin" valueType="num">
                                      <p:cBhvr>
                                        <p:cTn id="150" dur="1000" fill="hold"/>
                                        <p:tgtEl>
                                          <p:spTgt spid="48"/>
                                        </p:tgtEl>
                                        <p:attrNameLst>
                                          <p:attrName>ppt_x</p:attrName>
                                        </p:attrNameLst>
                                      </p:cBhvr>
                                      <p:tavLst>
                                        <p:tav tm="0">
                                          <p:val>
                                            <p:strVal val="#ppt_x"/>
                                          </p:val>
                                        </p:tav>
                                        <p:tav tm="100000">
                                          <p:val>
                                            <p:strVal val="#ppt_x"/>
                                          </p:val>
                                        </p:tav>
                                      </p:tavLst>
                                    </p:anim>
                                    <p:anim calcmode="lin" valueType="num">
                                      <p:cBhvr>
                                        <p:cTn id="151"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2" grpId="0" animBg="1"/>
      <p:bldP spid="15" grpId="0" animBg="1"/>
      <p:bldP spid="19" grpId="0" animBg="1"/>
      <p:bldP spid="23" grpId="0" animBg="1"/>
      <p:bldP spid="25" grpId="0" animBg="1"/>
      <p:bldP spid="28" grpId="0" animBg="1"/>
      <p:bldP spid="26" grpId="0" animBg="1"/>
      <p:bldP spid="31" grpId="0" animBg="1"/>
      <p:bldP spid="35" grpId="0" animBg="1"/>
      <p:bldP spid="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60631" y="0"/>
            <a:ext cx="3953190" cy="423834"/>
          </a:xfrm>
          <a:prstGeom prst="rect">
            <a:avLst/>
          </a:prstGeom>
        </p:spPr>
        <p:txBody>
          <a:bodyPr wrap="square">
            <a:spAutoFit/>
          </a:bodyPr>
          <a:lstStyle/>
          <a:p>
            <a:pPr algn="ctr">
              <a:lnSpc>
                <a:spcPct val="115000"/>
              </a:lnSpc>
              <a:spcAft>
                <a:spcPts val="1000"/>
              </a:spcAft>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PHIẾU HỌC TẬP SỐ 1</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0" y="552624"/>
            <a:ext cx="12192000" cy="5693866"/>
          </a:xfrm>
          <a:prstGeom prst="rect">
            <a:avLst/>
          </a:prstGeom>
        </p:spPr>
        <p:txBody>
          <a:bodyPr wrap="square">
            <a:spAutoFit/>
          </a:bodyPr>
          <a:lstStyle/>
          <a:p>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ba</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Ba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gái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hang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chân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hang,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kéo</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lên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đồi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xa</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lở</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loét</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màu</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đỏ</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trắng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lẫn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lộn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1"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bên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lá</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xanh</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cây</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tước</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khô</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cháy</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cây</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nhiễu</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rễ</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nằm</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lăn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lóc</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tảng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đá</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to.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vài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thùng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xăng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ô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tô</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méo</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mó</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han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gỉ</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nằm</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9, </a:t>
            </a:r>
            <a:r>
              <a:rPr lang="en-US" sz="28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en-US" sz="28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2)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8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nét</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Ba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031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anim calcmode="lin" valueType="num">
                                      <p:cBhvr>
                                        <p:cTn id="3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3174</Words>
  <Application>Microsoft Office PowerPoint</Application>
  <PresentationFormat>Widescreen</PresentationFormat>
  <Paragraphs>145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DELL</cp:lastModifiedBy>
  <cp:revision>21</cp:revision>
  <dcterms:created xsi:type="dcterms:W3CDTF">2020-07-11T08:15:51Z</dcterms:created>
  <dcterms:modified xsi:type="dcterms:W3CDTF">2023-04-07T04:25:05Z</dcterms:modified>
</cp:coreProperties>
</file>