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6" r:id="rId5"/>
    <p:sldId id="289" r:id="rId6"/>
    <p:sldId id="285" r:id="rId7"/>
    <p:sldId id="283" r:id="rId8"/>
    <p:sldId id="315" r:id="rId9"/>
    <p:sldId id="286" r:id="rId10"/>
    <p:sldId id="287" r:id="rId11"/>
    <p:sldId id="296" r:id="rId12"/>
    <p:sldId id="284" r:id="rId13"/>
    <p:sldId id="297" r:id="rId14"/>
    <p:sldId id="298" r:id="rId15"/>
    <p:sldId id="299" r:id="rId16"/>
    <p:sldId id="302" r:id="rId17"/>
    <p:sldId id="303" r:id="rId18"/>
    <p:sldId id="304" r:id="rId19"/>
    <p:sldId id="305" r:id="rId20"/>
    <p:sldId id="258" r:id="rId21"/>
    <p:sldId id="306" r:id="rId22"/>
    <p:sldId id="307" r:id="rId23"/>
    <p:sldId id="288" r:id="rId24"/>
    <p:sldId id="308" r:id="rId25"/>
    <p:sldId id="309" r:id="rId26"/>
    <p:sldId id="310" r:id="rId27"/>
    <p:sldId id="311" r:id="rId28"/>
    <p:sldId id="312" r:id="rId29"/>
    <p:sldId id="313" r:id="rId30"/>
    <p:sldId id="314" r:id="rId31"/>
    <p:sldId id="279" r:id="rId32"/>
    <p:sldId id="316" r:id="rId33"/>
    <p:sldId id="31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42A"/>
    <a:srgbClr val="FAED3B"/>
    <a:srgbClr val="70AD47"/>
    <a:srgbClr val="A7FDFF"/>
    <a:srgbClr val="3CDFE6"/>
    <a:srgbClr val="0C0D0E"/>
    <a:srgbClr val="1F4E79"/>
    <a:srgbClr val="ED7D31"/>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p:scale>
          <a:sx n="66" d="100"/>
          <a:sy n="66" d="100"/>
        </p:scale>
        <p:origin x="-1098"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 Id="rId9"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28</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53816F-A1CF-4485-B308-1B9F14B36EAD}"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5" name="Footer Placeholder 4">
            <a:extLst>
              <a:ext uri="{FF2B5EF4-FFF2-40B4-BE49-F238E27FC236}">
                <a16:creationId xmlns=""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5" name="Footer Placeholder 4">
            <a:extLst>
              <a:ext uri="{FF2B5EF4-FFF2-40B4-BE49-F238E27FC236}">
                <a16:creationId xmlns=""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5" name="Footer Placeholder 4">
            <a:extLst>
              <a:ext uri="{FF2B5EF4-FFF2-40B4-BE49-F238E27FC236}">
                <a16:creationId xmlns=""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6" name="Footer Placeholder 5">
            <a:extLst>
              <a:ext uri="{FF2B5EF4-FFF2-40B4-BE49-F238E27FC236}">
                <a16:creationId xmlns=""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8" name="Footer Placeholder 7">
            <a:extLst>
              <a:ext uri="{FF2B5EF4-FFF2-40B4-BE49-F238E27FC236}">
                <a16:creationId xmlns=""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4" name="Footer Placeholder 3">
            <a:extLst>
              <a:ext uri="{FF2B5EF4-FFF2-40B4-BE49-F238E27FC236}">
                <a16:creationId xmlns=""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3" name="Footer Placeholder 2">
            <a:extLst>
              <a:ext uri="{FF2B5EF4-FFF2-40B4-BE49-F238E27FC236}">
                <a16:creationId xmlns=""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6" name="Footer Placeholder 5">
            <a:extLst>
              <a:ext uri="{FF2B5EF4-FFF2-40B4-BE49-F238E27FC236}">
                <a16:creationId xmlns=""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6" name="Footer Placeholder 5">
            <a:extLst>
              <a:ext uri="{FF2B5EF4-FFF2-40B4-BE49-F238E27FC236}">
                <a16:creationId xmlns=""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8/19/2021</a:t>
            </a:fld>
            <a:endParaRPr lang="en-US" dirty="0"/>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wmf"/><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wmf"/></Relationships>
</file>

<file path=ppt/slides/_rels/slide12.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9.wmf"/><Relationship Id="rId5" Type="http://schemas.openxmlformats.org/officeDocument/2006/relationships/oleObject" Target="../embeddings/oleObject21.bin"/><Relationship Id="rId4" Type="http://schemas.openxmlformats.org/officeDocument/2006/relationships/image" Target="../media/image38.wmf"/></Relationships>
</file>

<file path=ppt/slides/_rels/slide13.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2.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26.bin"/></Relationships>
</file>

<file path=ppt/slides/_rels/slide14.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7.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31.bin"/><Relationship Id="rId14" Type="http://schemas.openxmlformats.org/officeDocument/2006/relationships/image" Target="../media/image51.wmf"/></Relationships>
</file>

<file path=ppt/slides/_rels/slide1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3.wmf"/><Relationship Id="rId11" Type="http://schemas.openxmlformats.org/officeDocument/2006/relationships/image" Target="../media/image57.wmf"/><Relationship Id="rId5" Type="http://schemas.openxmlformats.org/officeDocument/2006/relationships/oleObject" Target="../embeddings/oleObject35.bin"/><Relationship Id="rId10" Type="http://schemas.openxmlformats.org/officeDocument/2006/relationships/image" Target="../media/image56.wmf"/><Relationship Id="rId4" Type="http://schemas.openxmlformats.org/officeDocument/2006/relationships/image" Target="../media/image52.wmf"/><Relationship Id="rId9" Type="http://schemas.openxmlformats.org/officeDocument/2006/relationships/image" Target="../media/image55.wmf"/></Relationships>
</file>

<file path=ppt/slides/_rels/slide16.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9.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40.bin"/><Relationship Id="rId14" Type="http://schemas.openxmlformats.org/officeDocument/2006/relationships/image" Target="../media/image63.wmf"/></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6.png"/><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4.wmf"/><Relationship Id="rId5" Type="http://schemas.openxmlformats.org/officeDocument/2006/relationships/oleObject" Target="../embeddings/oleObject43.bin"/><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50.bin"/><Relationship Id="rId18" Type="http://schemas.openxmlformats.org/officeDocument/2006/relationships/image" Target="../media/image74.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71.wmf"/><Relationship Id="rId17"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73.wmf"/><Relationship Id="rId1" Type="http://schemas.openxmlformats.org/officeDocument/2006/relationships/vmlDrawing" Target="../drawings/vmlDrawing11.vml"/><Relationship Id="rId6" Type="http://schemas.openxmlformats.org/officeDocument/2006/relationships/image" Target="../media/image68.wmf"/><Relationship Id="rId11" Type="http://schemas.openxmlformats.org/officeDocument/2006/relationships/oleObject" Target="../embeddings/oleObject49.bin"/><Relationship Id="rId5" Type="http://schemas.openxmlformats.org/officeDocument/2006/relationships/oleObject" Target="../embeddings/oleObject46.bin"/><Relationship Id="rId15" Type="http://schemas.openxmlformats.org/officeDocument/2006/relationships/oleObject" Target="../embeddings/oleObject51.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48.bin"/><Relationship Id="rId14" Type="http://schemas.openxmlformats.org/officeDocument/2006/relationships/image" Target="../media/image7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slide" Target="slide24.xml"/><Relationship Id="rId7" Type="http://schemas.openxmlformats.org/officeDocument/2006/relationships/slide" Target="slide26.xml"/><Relationship Id="rId12"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77.png"/><Relationship Id="rId11" Type="http://schemas.openxmlformats.org/officeDocument/2006/relationships/slide" Target="slide23.xml"/><Relationship Id="rId5" Type="http://schemas.openxmlformats.org/officeDocument/2006/relationships/slide" Target="slide27.xml"/><Relationship Id="rId10" Type="http://schemas.openxmlformats.org/officeDocument/2006/relationships/image" Target="../media/image79.png"/><Relationship Id="rId4" Type="http://schemas.openxmlformats.org/officeDocument/2006/relationships/image" Target="../media/image76.png"/><Relationship Id="rId9"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81.png"/><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2.wmf"/><Relationship Id="rId5" Type="http://schemas.openxmlformats.org/officeDocument/2006/relationships/oleObject" Target="../embeddings/oleObject53.bin"/><Relationship Id="rId4" Type="http://schemas.openxmlformats.org/officeDocument/2006/relationships/slide" Target="slide21.xml"/></Relationships>
</file>

<file path=ppt/slides/_rels/slide2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2.xml"/><Relationship Id="rId7"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6.bin"/><Relationship Id="rId5" Type="http://schemas.openxmlformats.org/officeDocument/2006/relationships/image" Target="../media/image84.wmf"/><Relationship Id="rId4" Type="http://schemas.openxmlformats.org/officeDocument/2006/relationships/oleObject" Target="../embeddings/oleObject55.bin"/><Relationship Id="rId9" Type="http://schemas.openxmlformats.org/officeDocument/2006/relationships/image" Target="../media/image86.wmf"/></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1.bin"/><Relationship Id="rId18" Type="http://schemas.openxmlformats.org/officeDocument/2006/relationships/image" Target="../media/image24.wmf"/><Relationship Id="rId3" Type="http://schemas.openxmlformats.org/officeDocument/2006/relationships/oleObject" Target="../embeddings/oleObject6.bin"/><Relationship Id="rId21" Type="http://schemas.openxmlformats.org/officeDocument/2006/relationships/oleObject" Target="../embeddings/oleObject15.bin"/><Relationship Id="rId7" Type="http://schemas.openxmlformats.org/officeDocument/2006/relationships/oleObject" Target="../embeddings/oleObject8.bin"/><Relationship Id="rId12" Type="http://schemas.openxmlformats.org/officeDocument/2006/relationships/image" Target="../media/image21.wmf"/><Relationship Id="rId17" Type="http://schemas.openxmlformats.org/officeDocument/2006/relationships/oleObject" Target="../embeddings/oleObject13.bin"/><Relationship Id="rId2" Type="http://schemas.openxmlformats.org/officeDocument/2006/relationships/slideLayout" Target="../slideLayouts/slideLayout2.xml"/><Relationship Id="rId16" Type="http://schemas.openxmlformats.org/officeDocument/2006/relationships/image" Target="../media/image23.wmf"/><Relationship Id="rId20" Type="http://schemas.openxmlformats.org/officeDocument/2006/relationships/image" Target="../media/image25.wmf"/><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20.wmf"/><Relationship Id="rId19" Type="http://schemas.openxmlformats.org/officeDocument/2006/relationships/oleObject" Target="../embeddings/oleObject14.bin"/><Relationship Id="rId4" Type="http://schemas.openxmlformats.org/officeDocument/2006/relationships/image" Target="../media/image17.wmf"/><Relationship Id="rId9" Type="http://schemas.openxmlformats.org/officeDocument/2006/relationships/oleObject" Target="../embeddings/oleObject9.bin"/><Relationship Id="rId14" Type="http://schemas.openxmlformats.org/officeDocument/2006/relationships/image" Target="../media/image22.wmf"/></Relationships>
</file>

<file path=ppt/slides/_rels/slide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wmf"/><Relationship Id="rId5" Type="http://schemas.openxmlformats.org/officeDocument/2006/relationships/oleObject" Target="../embeddings/oleObject17.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 xmlns:a16="http://schemas.microsoft.com/office/drawing/2014/main" id="{F4B5F415-7490-4054-85B4-10F7AE6D3385}"/>
              </a:ext>
            </a:extLst>
          </p:cNvPr>
          <p:cNvSpPr>
            <a:spLocks noGrp="1"/>
          </p:cNvSpPr>
          <p:nvPr>
            <p:ph type="ctrTitle"/>
          </p:nvPr>
        </p:nvSpPr>
        <p:spPr>
          <a:xfrm>
            <a:off x="2448734" y="2169763"/>
            <a:ext cx="8198602" cy="1447209"/>
          </a:xfrm>
        </p:spPr>
        <p:txBody>
          <a:bodyPr>
            <a:noAutofit/>
          </a:bodyPr>
          <a:lstStyle/>
          <a:p>
            <a:r>
              <a:rPr lang="en-US" sz="5000" b="1" smtClean="0">
                <a:solidFill>
                  <a:schemeClr val="accent2">
                    <a:lumMod val="75000"/>
                  </a:schemeClr>
                </a:solidFill>
                <a:latin typeface="Times New Roman" panose="02020603050405020304" pitchFamily="18" charset="0"/>
                <a:cs typeface="Times New Roman" panose="02020603050405020304" pitchFamily="18" charset="0"/>
              </a:rPr>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Bài 4. Phép nhân, phép chia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các số tự nhiên</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D05F6415-1E7C-453D-B6B7-DBF76BDA691B}"/>
              </a:ext>
            </a:extLst>
          </p:cNvPr>
          <p:cNvSpPr>
            <a:spLocks noGrp="1"/>
          </p:cNvSpPr>
          <p:nvPr>
            <p:ph type="subTitle" idx="1"/>
          </p:nvPr>
        </p:nvSpPr>
        <p:spPr>
          <a:xfrm>
            <a:off x="2054063" y="4526983"/>
            <a:ext cx="9144000" cy="1655762"/>
          </a:xfrm>
        </p:spPr>
        <p:txBody>
          <a:bodyPr>
            <a:normAutofit/>
          </a:bodyPr>
          <a:lstStyle/>
          <a:p>
            <a:r>
              <a:rPr lang="en-US" sz="2800">
                <a:latin typeface="Times New Roman" panose="02020603050405020304" pitchFamily="18" charset="0"/>
                <a:ea typeface="Tahoma" panose="020B0604030504040204" pitchFamily="34" charset="0"/>
                <a:cs typeface="Times New Roman" panose="02020603050405020304" pitchFamily="18" charset="0"/>
              </a:rPr>
              <a:t>Giáo viên</a:t>
            </a:r>
            <a:r>
              <a:rPr lang="en-US" sz="2800" smtClean="0">
                <a:latin typeface="Times New Roman" panose="02020603050405020304" pitchFamily="18" charset="0"/>
                <a:ea typeface="Tahoma" panose="020B0604030504040204" pitchFamily="34" charset="0"/>
                <a:cs typeface="Times New Roman" panose="02020603050405020304" pitchFamily="18" charset="0"/>
              </a:rPr>
              <a:t>:……………………………</a:t>
            </a:r>
          </a:p>
          <a:p>
            <a:r>
              <a:rPr lang="en-US" sz="2800" smtClean="0">
                <a:latin typeface="Times New Roman" panose="02020603050405020304" pitchFamily="18" charset="0"/>
                <a:ea typeface="Tahoma" panose="020B0604030504040204" pitchFamily="34" charset="0"/>
                <a:cs typeface="Times New Roman" panose="02020603050405020304" pitchFamily="18" charset="0"/>
              </a:rPr>
              <a:t>Lớp:…………………</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 xmlns:a16="http://schemas.microsoft.com/office/drawing/2014/main" id="{CF2EB805-B981-47B9-9661-CF05DB551677}"/>
              </a:ext>
            </a:extLst>
          </p:cNvPr>
          <p:cNvSpPr txBox="1">
            <a:spLocks/>
          </p:cNvSpPr>
          <p:nvPr/>
        </p:nvSpPr>
        <p:spPr>
          <a:xfrm>
            <a:off x="4121438" y="0"/>
            <a:ext cx="6076447" cy="10383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a:latin typeface="Times New Roman" panose="02020603050405020304" pitchFamily="18" charset="0"/>
                <a:ea typeface="Tahoma" panose="020B0604030504040204" pitchFamily="34" charset="0"/>
                <a:cs typeface="Times New Roman" panose="02020603050405020304" pitchFamily="18" charset="0"/>
              </a:rPr>
              <a:t>PHÒNG GD&amp;ĐT………..</a:t>
            </a:r>
          </a:p>
          <a:p>
            <a:r>
              <a:rPr lang="en-US" sz="2800">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2820691" y="904061"/>
            <a:ext cx="463399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2</a:t>
            </a:r>
            <a:r>
              <a:rPr lang="en-US" sz="2800" noProof="0" smtClean="0">
                <a:latin typeface="Times New Roman" pitchFamily="18" charset="0"/>
                <a:ea typeface="+mj-ea"/>
                <a:cs typeface="Times New Roman" pitchFamily="18" charset="0"/>
              </a:rPr>
              <a:t>. Tính một cách hợp lí:</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6562" name="Picture 2"/>
          <p:cNvPicPr>
            <a:picLocks noChangeAspect="1" noChangeArrowheads="1"/>
          </p:cNvPicPr>
          <p:nvPr/>
        </p:nvPicPr>
        <p:blipFill>
          <a:blip r:embed="rId2"/>
          <a:srcRect/>
          <a:stretch>
            <a:fillRect/>
          </a:stretch>
        </p:blipFill>
        <p:spPr bwMode="auto">
          <a:xfrm>
            <a:off x="3211513" y="2808288"/>
            <a:ext cx="4937125" cy="927100"/>
          </a:xfrm>
          <a:prstGeom prst="rect">
            <a:avLst/>
          </a:prstGeom>
          <a:noFill/>
          <a:ln w="9525">
            <a:miter lim="800000"/>
            <a:headEnd/>
            <a:tailEnd/>
          </a:ln>
          <a:effectLst/>
        </p:spPr>
      </p:pic>
      <p:pic>
        <p:nvPicPr>
          <p:cNvPr id="66566" name="Picture 6"/>
          <p:cNvPicPr>
            <a:picLocks noChangeAspect="1" noChangeArrowheads="1"/>
          </p:cNvPicPr>
          <p:nvPr/>
        </p:nvPicPr>
        <p:blipFill>
          <a:blip r:embed="rId3"/>
          <a:srcRect/>
          <a:stretch>
            <a:fillRect/>
          </a:stretch>
        </p:blipFill>
        <p:spPr bwMode="auto">
          <a:xfrm>
            <a:off x="3113088" y="1638300"/>
            <a:ext cx="1604962" cy="444500"/>
          </a:xfrm>
          <a:prstGeom prst="rect">
            <a:avLst/>
          </a:prstGeom>
          <a:noFill/>
          <a:ln w="9525">
            <a:miter lim="800000"/>
            <a:headEnd/>
            <a:tailEnd/>
          </a:ln>
          <a:effectLst/>
        </p:spPr>
      </p:pic>
      <p:sp>
        <p:nvSpPr>
          <p:cNvPr id="10" name="!!2">
            <a:extLst>
              <a:ext uri="{FF2B5EF4-FFF2-40B4-BE49-F238E27FC236}">
                <a16:creationId xmlns="" xmlns:a16="http://schemas.microsoft.com/office/drawing/2014/main" id="{F4B5F415-7490-4054-85B4-10F7AE6D3385}"/>
              </a:ext>
            </a:extLst>
          </p:cNvPr>
          <p:cNvSpPr txBox="1">
            <a:spLocks/>
          </p:cNvSpPr>
          <p:nvPr/>
        </p:nvSpPr>
        <p:spPr>
          <a:xfrm>
            <a:off x="5455405" y="2076766"/>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6567" name="Picture 7"/>
          <p:cNvPicPr>
            <a:picLocks noChangeAspect="1" noChangeArrowheads="1"/>
          </p:cNvPicPr>
          <p:nvPr/>
        </p:nvPicPr>
        <p:blipFill>
          <a:blip r:embed="rId4"/>
          <a:srcRect/>
          <a:stretch>
            <a:fillRect/>
          </a:stretch>
        </p:blipFill>
        <p:spPr bwMode="auto">
          <a:xfrm>
            <a:off x="3213100" y="3944938"/>
            <a:ext cx="4473575" cy="954087"/>
          </a:xfrm>
          <a:prstGeom prst="rect">
            <a:avLst/>
          </a:prstGeom>
          <a:noFill/>
          <a:ln w="9525">
            <a:miter lim="800000"/>
            <a:headEnd/>
            <a:tailEnd/>
          </a:ln>
          <a:effectLst/>
        </p:spPr>
      </p:pic>
      <p:pic>
        <p:nvPicPr>
          <p:cNvPr id="66568" name="Picture 8"/>
          <p:cNvPicPr>
            <a:picLocks noChangeAspect="1" noChangeArrowheads="1"/>
          </p:cNvPicPr>
          <p:nvPr/>
        </p:nvPicPr>
        <p:blipFill>
          <a:blip r:embed="rId5"/>
          <a:srcRect/>
          <a:stretch>
            <a:fillRect/>
          </a:stretch>
        </p:blipFill>
        <p:spPr bwMode="auto">
          <a:xfrm>
            <a:off x="5395913" y="1639888"/>
            <a:ext cx="2338387" cy="428625"/>
          </a:xfrm>
          <a:prstGeom prst="rect">
            <a:avLst/>
          </a:prstGeom>
          <a:noFill/>
          <a:ln w="9525">
            <a:miter lim="800000"/>
            <a:headEnd/>
            <a:tailEnd/>
          </a:ln>
          <a:effectLst/>
        </p:spPr>
      </p:pic>
      <p:sp>
        <p:nvSpPr>
          <p:cNvPr id="8"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9" name="Oval 8"/>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4</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6562"/>
                                        </p:tgtEl>
                                        <p:attrNameLst>
                                          <p:attrName>style.visibility</p:attrName>
                                        </p:attrNameLst>
                                      </p:cBhvr>
                                      <p:to>
                                        <p:strVal val="visible"/>
                                      </p:to>
                                    </p:set>
                                    <p:animEffect transition="in" filter="blinds(horizontal)">
                                      <p:cBhvr>
                                        <p:cTn id="12" dur="500"/>
                                        <p:tgtEl>
                                          <p:spTgt spid="665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6567"/>
                                        </p:tgtEl>
                                        <p:attrNameLst>
                                          <p:attrName>style.visibility</p:attrName>
                                        </p:attrNameLst>
                                      </p:cBhvr>
                                      <p:to>
                                        <p:strVal val="visible"/>
                                      </p:to>
                                    </p:set>
                                    <p:animEffect transition="in" filter="blinds(horizontal)">
                                      <p:cBhvr>
                                        <p:cTn id="17" dur="5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3605213" y="1643063"/>
            <a:ext cx="2160587" cy="457200"/>
          </a:xfrm>
          <a:prstGeom prst="rect">
            <a:avLst/>
          </a:prstGeom>
          <a:noFill/>
          <a:ln w="9525">
            <a:miter lim="800000"/>
            <a:headEnd/>
            <a:tailEnd/>
          </a:ln>
          <a:effectLst/>
        </p:spPr>
      </p:pic>
      <p:pic>
        <p:nvPicPr>
          <p:cNvPr id="67587" name="Picture 3"/>
          <p:cNvPicPr>
            <a:picLocks noChangeAspect="1" noChangeArrowheads="1"/>
          </p:cNvPicPr>
          <p:nvPr/>
        </p:nvPicPr>
        <p:blipFill>
          <a:blip r:embed="rId3"/>
          <a:srcRect/>
          <a:stretch>
            <a:fillRect/>
          </a:stretch>
        </p:blipFill>
        <p:spPr bwMode="auto">
          <a:xfrm>
            <a:off x="2159000" y="3028950"/>
            <a:ext cx="5713413" cy="1503363"/>
          </a:xfrm>
          <a:prstGeom prst="rect">
            <a:avLst/>
          </a:prstGeom>
          <a:noFill/>
          <a:ln w="9525">
            <a:miter lim="800000"/>
            <a:headEnd/>
            <a:tailEnd/>
          </a:ln>
          <a:effectLst/>
        </p:spPr>
      </p:pic>
      <p:pic>
        <p:nvPicPr>
          <p:cNvPr id="67588" name="Picture 4"/>
          <p:cNvPicPr>
            <a:picLocks noChangeAspect="1" noChangeArrowheads="1"/>
          </p:cNvPicPr>
          <p:nvPr/>
        </p:nvPicPr>
        <p:blipFill>
          <a:blip r:embed="rId4"/>
          <a:srcRect/>
          <a:stretch>
            <a:fillRect/>
          </a:stretch>
        </p:blipFill>
        <p:spPr bwMode="auto">
          <a:xfrm>
            <a:off x="6748463" y="1627188"/>
            <a:ext cx="3152775" cy="457200"/>
          </a:xfrm>
          <a:prstGeom prst="rect">
            <a:avLst/>
          </a:prstGeom>
          <a:noFill/>
          <a:ln w="9525">
            <a:miter lim="800000"/>
            <a:headEnd/>
            <a:tailEnd/>
          </a:ln>
          <a:effectLst/>
        </p:spPr>
      </p:pic>
      <p:pic>
        <p:nvPicPr>
          <p:cNvPr id="67589" name="Picture 5"/>
          <p:cNvPicPr>
            <a:picLocks noChangeAspect="1" noChangeArrowheads="1"/>
          </p:cNvPicPr>
          <p:nvPr/>
        </p:nvPicPr>
        <p:blipFill>
          <a:blip r:embed="rId5"/>
          <a:srcRect/>
          <a:stretch>
            <a:fillRect/>
          </a:stretch>
        </p:blipFill>
        <p:spPr bwMode="auto">
          <a:xfrm>
            <a:off x="2165350" y="4745038"/>
            <a:ext cx="5811838" cy="990600"/>
          </a:xfrm>
          <a:prstGeom prst="rect">
            <a:avLst/>
          </a:prstGeom>
          <a:noFill/>
          <a:ln w="9525">
            <a:miter lim="800000"/>
            <a:headEnd/>
            <a:tailEnd/>
          </a:ln>
          <a:effectLst/>
        </p:spPr>
      </p:pic>
      <p:sp>
        <p:nvSpPr>
          <p:cNvPr id="8" name="!!2">
            <a:extLst>
              <a:ext uri="{FF2B5EF4-FFF2-40B4-BE49-F238E27FC236}">
                <a16:creationId xmlns="" xmlns:a16="http://schemas.microsoft.com/office/drawing/2014/main" id="{F4B5F415-7490-4054-85B4-10F7AE6D3385}"/>
              </a:ext>
            </a:extLst>
          </p:cNvPr>
          <p:cNvSpPr txBox="1">
            <a:spLocks/>
          </p:cNvSpPr>
          <p:nvPr/>
        </p:nvSpPr>
        <p:spPr>
          <a:xfrm>
            <a:off x="2820691" y="795575"/>
            <a:ext cx="5780868"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latin typeface="Times New Roman" pitchFamily="18" charset="0"/>
                <a:ea typeface="+mj-ea"/>
                <a:cs typeface="Times New Roman" pitchFamily="18" charset="0"/>
              </a:rPr>
              <a:t>Luyện tập 2</a:t>
            </a:r>
            <a:r>
              <a:rPr lang="en-US" sz="2800" noProof="0" smtClean="0">
                <a:latin typeface="Times New Roman" pitchFamily="18" charset="0"/>
                <a:ea typeface="+mj-ea"/>
                <a:cs typeface="Times New Roman" pitchFamily="18" charset="0"/>
              </a:rPr>
              <a:t>. Tính một cách hợp lí:</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2">
            <a:extLst>
              <a:ext uri="{FF2B5EF4-FFF2-40B4-BE49-F238E27FC236}">
                <a16:creationId xmlns="" xmlns:a16="http://schemas.microsoft.com/office/drawing/2014/main" id="{F4B5F415-7490-4054-85B4-10F7AE6D3385}"/>
              </a:ext>
            </a:extLst>
          </p:cNvPr>
          <p:cNvSpPr txBox="1">
            <a:spLocks/>
          </p:cNvSpPr>
          <p:nvPr/>
        </p:nvSpPr>
        <p:spPr>
          <a:xfrm>
            <a:off x="5765371" y="1999276"/>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0"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1" name="Oval 10"/>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5</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blinds(horizontal)">
                                      <p:cBhvr>
                                        <p:cTn id="12" dur="500"/>
                                        <p:tgtEl>
                                          <p:spTgt spid="675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589"/>
                                        </p:tgtEl>
                                        <p:attrNameLst>
                                          <p:attrName>style.visibility</p:attrName>
                                        </p:attrNameLst>
                                      </p:cBhvr>
                                      <p:to>
                                        <p:strVal val="visible"/>
                                      </p:to>
                                    </p:set>
                                    <p:animEffect transition="in" filter="blinds(horizontal)">
                                      <p:cBhvr>
                                        <p:cTn id="17" dur="5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3" name="Object 5"/>
          <p:cNvGraphicFramePr>
            <a:graphicFrameLocks noChangeAspect="1"/>
          </p:cNvGraphicFramePr>
          <p:nvPr/>
        </p:nvGraphicFramePr>
        <p:xfrm>
          <a:off x="3068665" y="3529740"/>
          <a:ext cx="2323291" cy="453325"/>
        </p:xfrm>
        <a:graphic>
          <a:graphicData uri="http://schemas.openxmlformats.org/presentationml/2006/ole">
            <mc:AlternateContent xmlns:mc="http://schemas.openxmlformats.org/markup-compatibility/2006">
              <mc:Choice xmlns:v="urn:schemas-microsoft-com:vml" Requires="v">
                <p:oleObj spid="_x0000_s68614" name="Equation" r:id="rId3" imgW="1168400" imgH="228600" progId="Equation.DSMT4">
                  <p:embed/>
                </p:oleObj>
              </mc:Choice>
              <mc:Fallback>
                <p:oleObj name="Equation" r:id="rId3" imgW="1168400" imgH="2286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665" y="3529740"/>
                        <a:ext cx="2323291" cy="453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2" name="Object 4"/>
          <p:cNvGraphicFramePr>
            <a:graphicFrameLocks noChangeAspect="1"/>
          </p:cNvGraphicFramePr>
          <p:nvPr/>
        </p:nvGraphicFramePr>
        <p:xfrm>
          <a:off x="2975675" y="4656499"/>
          <a:ext cx="2758700" cy="469566"/>
        </p:xfrm>
        <a:graphic>
          <a:graphicData uri="http://schemas.openxmlformats.org/presentationml/2006/ole">
            <mc:AlternateContent xmlns:mc="http://schemas.openxmlformats.org/markup-compatibility/2006">
              <mc:Choice xmlns:v="urn:schemas-microsoft-com:vml" Requires="v">
                <p:oleObj spid="_x0000_s68615" name="Equation" r:id="rId5" imgW="1346200" imgH="228600" progId="Equation.DSMT4">
                  <p:embed/>
                </p:oleObj>
              </mc:Choice>
              <mc:Fallback>
                <p:oleObj name="Equation" r:id="rId5" imgW="1346200" imgH="228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5675" y="4656499"/>
                        <a:ext cx="2758700" cy="4695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1" name="Object 3"/>
          <p:cNvGraphicFramePr>
            <a:graphicFrameLocks noChangeAspect="1"/>
          </p:cNvGraphicFramePr>
          <p:nvPr/>
        </p:nvGraphicFramePr>
        <p:xfrm>
          <a:off x="3006670" y="6086958"/>
          <a:ext cx="2305375" cy="461075"/>
        </p:xfrm>
        <a:graphic>
          <a:graphicData uri="http://schemas.openxmlformats.org/presentationml/2006/ole">
            <mc:AlternateContent xmlns:mc="http://schemas.openxmlformats.org/markup-compatibility/2006">
              <mc:Choice xmlns:v="urn:schemas-microsoft-com:vml" Requires="v">
                <p:oleObj spid="_x0000_s68616" name="Equation" r:id="rId7" imgW="1143000" imgH="228600" progId="Equation.DSMT4">
                  <p:embed/>
                </p:oleObj>
              </mc:Choice>
              <mc:Fallback>
                <p:oleObj name="Equation" r:id="rId7" imgW="114300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6670" y="6086958"/>
                        <a:ext cx="2305375" cy="46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4" name="Rectangle 6"/>
          <p:cNvSpPr>
            <a:spLocks noChangeArrowheads="1"/>
          </p:cNvSpPr>
          <p:nvPr/>
        </p:nvSpPr>
        <p:spPr bwMode="auto">
          <a:xfrm>
            <a:off x="1605364" y="2938790"/>
            <a:ext cx="662553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Số thức ăn mà 80 con gà ăn trong một ngày: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68615" name="Rectangle 7"/>
          <p:cNvSpPr>
            <a:spLocks noChangeArrowheads="1"/>
          </p:cNvSpPr>
          <p:nvPr/>
        </p:nvSpPr>
        <p:spPr bwMode="auto">
          <a:xfrm>
            <a:off x="1582376" y="4031424"/>
            <a:ext cx="651652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Số thức ăn mà 80 con gà ăn trong 10 ngày: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68616" name="Rectangle 8"/>
          <p:cNvSpPr>
            <a:spLocks noChangeArrowheads="1"/>
          </p:cNvSpPr>
          <p:nvPr/>
        </p:nvSpPr>
        <p:spPr bwMode="auto">
          <a:xfrm>
            <a:off x="1684281" y="5129467"/>
            <a:ext cx="815714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Vậy số ki-lô-gam thức ăn mà gia đình đó cần cho đàn ăn trong 10 ngày là: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1" name="!!2">
            <a:extLst>
              <a:ext uri="{FF2B5EF4-FFF2-40B4-BE49-F238E27FC236}">
                <a16:creationId xmlns="" xmlns:a16="http://schemas.microsoft.com/office/drawing/2014/main" id="{F4B5F415-7490-4054-85B4-10F7AE6D3385}"/>
              </a:ext>
            </a:extLst>
          </p:cNvPr>
          <p:cNvSpPr txBox="1">
            <a:spLocks/>
          </p:cNvSpPr>
          <p:nvPr/>
        </p:nvSpPr>
        <p:spPr>
          <a:xfrm>
            <a:off x="1844298" y="718086"/>
            <a:ext cx="2789695"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latin typeface="Times New Roman" pitchFamily="18" charset="0"/>
                <a:ea typeface="+mj-ea"/>
                <a:cs typeface="Times New Roman" pitchFamily="18" charset="0"/>
              </a:rPr>
              <a:t>Luyện tập 3</a:t>
            </a:r>
            <a:r>
              <a:rPr lang="en-US" sz="2800" b="1" noProof="0" smtClean="0">
                <a:latin typeface="Times New Roman" pitchFamily="18" charset="0"/>
                <a:ea typeface="+mj-ea"/>
                <a:cs typeface="Times New Roman" pitchFamily="18" charset="0"/>
              </a:rPr>
              <a:t>. </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0" name="Oval 9"/>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6</a:t>
            </a:r>
            <a:endParaRPr lang="en-US" sz="5400" b="1">
              <a:solidFill>
                <a:srgbClr val="0070C0"/>
              </a:solidFill>
              <a:latin typeface="Times New Roman" pitchFamily="18" charset="0"/>
              <a:cs typeface="Times New Roman" pitchFamily="18" charset="0"/>
            </a:endParaRPr>
          </a:p>
        </p:txBody>
      </p:sp>
      <p:sp>
        <p:nvSpPr>
          <p:cNvPr id="12" name="Rectangle 6"/>
          <p:cNvSpPr>
            <a:spLocks noChangeArrowheads="1"/>
          </p:cNvSpPr>
          <p:nvPr/>
        </p:nvSpPr>
        <p:spPr bwMode="auto">
          <a:xfrm>
            <a:off x="2865291" y="1225823"/>
            <a:ext cx="861378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gia đình có nuôi 80 con gà. Biết trung bình một con gà ăn 105g thức ăn trong một ngày. Gia đình đó cần bao nhiêu ki – lô – gam thức ăn cho đàn gà trong 10 ngày?</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3" name="!!2">
            <a:extLst>
              <a:ext uri="{FF2B5EF4-FFF2-40B4-BE49-F238E27FC236}">
                <a16:creationId xmlns="" xmlns:a16="http://schemas.microsoft.com/office/drawing/2014/main" id="{F4B5F415-7490-4054-85B4-10F7AE6D3385}"/>
              </a:ext>
            </a:extLst>
          </p:cNvPr>
          <p:cNvSpPr txBox="1">
            <a:spLocks/>
          </p:cNvSpPr>
          <p:nvPr/>
        </p:nvSpPr>
        <p:spPr>
          <a:xfrm>
            <a:off x="1500752" y="2311828"/>
            <a:ext cx="994475"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latin typeface="Times New Roman" pitchFamily="18" charset="0"/>
                <a:ea typeface="+mj-ea"/>
                <a:cs typeface="Times New Roman" pitchFamily="18" charset="0"/>
              </a:rPr>
              <a:t>Giải</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614"/>
                                        </p:tgtEl>
                                        <p:attrNameLst>
                                          <p:attrName>style.visibility</p:attrName>
                                        </p:attrNameLst>
                                      </p:cBhvr>
                                      <p:to>
                                        <p:strVal val="visible"/>
                                      </p:to>
                                    </p:set>
                                    <p:animEffect transition="in" filter="blinds(horizontal)">
                                      <p:cBhvr>
                                        <p:cTn id="22" dur="500"/>
                                        <p:tgtEl>
                                          <p:spTgt spid="686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8613"/>
                                        </p:tgtEl>
                                        <p:attrNameLst>
                                          <p:attrName>style.visibility</p:attrName>
                                        </p:attrNameLst>
                                      </p:cBhvr>
                                      <p:to>
                                        <p:strVal val="visible"/>
                                      </p:to>
                                    </p:set>
                                    <p:animEffect transition="in" filter="blinds(horizontal)">
                                      <p:cBhvr>
                                        <p:cTn id="27" dur="500"/>
                                        <p:tgtEl>
                                          <p:spTgt spid="686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8615"/>
                                        </p:tgtEl>
                                        <p:attrNameLst>
                                          <p:attrName>style.visibility</p:attrName>
                                        </p:attrNameLst>
                                      </p:cBhvr>
                                      <p:to>
                                        <p:strVal val="visible"/>
                                      </p:to>
                                    </p:set>
                                    <p:animEffect transition="in" filter="blinds(horizontal)">
                                      <p:cBhvr>
                                        <p:cTn id="32" dur="500"/>
                                        <p:tgtEl>
                                          <p:spTgt spid="686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8612"/>
                                        </p:tgtEl>
                                        <p:attrNameLst>
                                          <p:attrName>style.visibility</p:attrName>
                                        </p:attrNameLst>
                                      </p:cBhvr>
                                      <p:to>
                                        <p:strVal val="visible"/>
                                      </p:to>
                                    </p:set>
                                    <p:animEffect transition="in" filter="blinds(horizontal)">
                                      <p:cBhvr>
                                        <p:cTn id="37" dur="500"/>
                                        <p:tgtEl>
                                          <p:spTgt spid="686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8616"/>
                                        </p:tgtEl>
                                        <p:attrNameLst>
                                          <p:attrName>style.visibility</p:attrName>
                                        </p:attrNameLst>
                                      </p:cBhvr>
                                      <p:to>
                                        <p:strVal val="visible"/>
                                      </p:to>
                                    </p:set>
                                    <p:animEffect transition="in" filter="blinds(horizontal)">
                                      <p:cBhvr>
                                        <p:cTn id="42" dur="500"/>
                                        <p:tgtEl>
                                          <p:spTgt spid="686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8611"/>
                                        </p:tgtEl>
                                        <p:attrNameLst>
                                          <p:attrName>style.visibility</p:attrName>
                                        </p:attrNameLst>
                                      </p:cBhvr>
                                      <p:to>
                                        <p:strVal val="visible"/>
                                      </p:to>
                                    </p:set>
                                    <p:animEffect transition="in" filter="blinds(horizontal)">
                                      <p:cBhvr>
                                        <p:cTn id="47"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p:bldP spid="68615" grpId="0"/>
      <p:bldP spid="68616"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1. Phép chia hết</a:t>
            </a:r>
            <a:endParaRPr lang="en-US" sz="2800" b="1" dirty="0" smtClean="0">
              <a:solidFill>
                <a:schemeClr val="tx2">
                  <a:lumMod val="50000"/>
                </a:schemeClr>
              </a:solidFill>
              <a:latin typeface="Times New Roman" pitchFamily="18" charset="0"/>
              <a:cs typeface="Times New Roman" pitchFamily="18" charset="0"/>
            </a:endParaRPr>
          </a:p>
        </p:txBody>
      </p:sp>
      <p:sp>
        <p:nvSpPr>
          <p:cNvPr id="6" name="TextBox 5"/>
          <p:cNvSpPr txBox="1"/>
          <p:nvPr/>
        </p:nvSpPr>
        <p:spPr>
          <a:xfrm>
            <a:off x="3409627" y="2245257"/>
            <a:ext cx="2200759"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chia)</a:t>
            </a:r>
            <a:endParaRPr lang="en-US" sz="2800" dirty="0">
              <a:latin typeface="Times New Roman" pitchFamily="18" charset="0"/>
              <a:cs typeface="Times New Roman" pitchFamily="18" charset="0"/>
            </a:endParaRPr>
          </a:p>
        </p:txBody>
      </p:sp>
      <p:sp>
        <p:nvSpPr>
          <p:cNvPr id="7" name="TextBox 6"/>
          <p:cNvSpPr txBox="1"/>
          <p:nvPr/>
        </p:nvSpPr>
        <p:spPr>
          <a:xfrm>
            <a:off x="5596183" y="2214261"/>
            <a:ext cx="1728371"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chia)</a:t>
            </a:r>
            <a:endParaRPr lang="en-US" sz="2800" dirty="0">
              <a:latin typeface="Times New Roman" pitchFamily="18" charset="0"/>
              <a:cs typeface="Times New Roman" pitchFamily="18" charset="0"/>
            </a:endParaRPr>
          </a:p>
        </p:txBody>
      </p:sp>
      <p:sp>
        <p:nvSpPr>
          <p:cNvPr id="8" name="TextBox 7"/>
          <p:cNvSpPr txBox="1"/>
          <p:nvPr/>
        </p:nvSpPr>
        <p:spPr>
          <a:xfrm>
            <a:off x="7657453" y="2183265"/>
            <a:ext cx="1728371"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aphicFrame>
        <p:nvGraphicFramePr>
          <p:cNvPr id="11" name="Object 10"/>
          <p:cNvGraphicFramePr>
            <a:graphicFrameLocks noChangeAspect="1"/>
          </p:cNvGraphicFramePr>
          <p:nvPr/>
        </p:nvGraphicFramePr>
        <p:xfrm>
          <a:off x="4333460" y="1581150"/>
          <a:ext cx="7054850" cy="600075"/>
        </p:xfrm>
        <a:graphic>
          <a:graphicData uri="http://schemas.openxmlformats.org/presentationml/2006/ole">
            <mc:AlternateContent xmlns:mc="http://schemas.openxmlformats.org/markup-compatibility/2006">
              <mc:Choice xmlns:v="urn:schemas-microsoft-com:vml" Requires="v">
                <p:oleObj spid="_x0000_s112648" name="Equation" r:id="rId3" imgW="2387520" imgH="203040" progId="Equation.DSMT4">
                  <p:embed/>
                </p:oleObj>
              </mc:Choice>
              <mc:Fallback>
                <p:oleObj name="Equation" r:id="rId3" imgW="2387520" imgH="2030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460" y="1581150"/>
                        <a:ext cx="705485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050583" y="2847108"/>
            <a:ext cx="1273445"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Lưu ý:</a:t>
            </a:r>
            <a:endParaRPr lang="en-US" sz="2800" b="1" i="1" dirty="0">
              <a:latin typeface="Times New Roman" pitchFamily="18" charset="0"/>
              <a:cs typeface="Times New Roman" pitchFamily="18" charset="0"/>
            </a:endParaRPr>
          </a:p>
        </p:txBody>
      </p:sp>
      <p:sp>
        <p:nvSpPr>
          <p:cNvPr id="13" name="TextBox 12"/>
          <p:cNvSpPr txBox="1"/>
          <p:nvPr/>
        </p:nvSpPr>
        <p:spPr>
          <a:xfrm>
            <a:off x="4259452" y="2847108"/>
            <a:ext cx="7286786" cy="954107"/>
          </a:xfrm>
          <a:prstGeom prst="rect">
            <a:avLst/>
          </a:prstGeom>
          <a:noFill/>
        </p:spPr>
        <p:txBody>
          <a:bodyPr wrap="square" rtlCol="0">
            <a:spAutoFit/>
          </a:bodyPr>
          <a:lstStyle/>
          <a:p>
            <a:pPr>
              <a:buFontTx/>
              <a:buChar char="-"/>
            </a:pPr>
            <a:r>
              <a:rPr lang="en-US" sz="2800" smtClean="0">
                <a:latin typeface="Times New Roman" pitchFamily="18" charset="0"/>
                <a:cs typeface="Times New Roman" pitchFamily="18" charset="0"/>
              </a:rPr>
              <a:t> Nếu a : b = q thì a= bq</a:t>
            </a:r>
          </a:p>
          <a:p>
            <a:pPr>
              <a:buFontTx/>
              <a:buChar char="-"/>
            </a:pPr>
            <a:r>
              <a:rPr lang="en-US" sz="2800" smtClean="0">
                <a:latin typeface="Times New Roman" pitchFamily="18" charset="0"/>
                <a:cs typeface="Times New Roman" pitchFamily="18" charset="0"/>
              </a:rPr>
              <a:t> Nếu a: b = q và           thì a : q = b </a:t>
            </a:r>
            <a:endParaRPr lang="en-US" sz="2800" dirty="0">
              <a:latin typeface="Times New Roman" pitchFamily="18" charset="0"/>
              <a:cs typeface="Times New Roman" pitchFamily="18" charset="0"/>
            </a:endParaRPr>
          </a:p>
        </p:txBody>
      </p:sp>
      <p:graphicFrame>
        <p:nvGraphicFramePr>
          <p:cNvPr id="112644" name="Object 4"/>
          <p:cNvGraphicFramePr>
            <a:graphicFrameLocks noChangeAspect="1"/>
          </p:cNvGraphicFramePr>
          <p:nvPr/>
        </p:nvGraphicFramePr>
        <p:xfrm>
          <a:off x="6801603" y="3341311"/>
          <a:ext cx="851848" cy="486770"/>
        </p:xfrm>
        <a:graphic>
          <a:graphicData uri="http://schemas.openxmlformats.org/presentationml/2006/ole">
            <mc:AlternateContent xmlns:mc="http://schemas.openxmlformats.org/markup-compatibility/2006">
              <mc:Choice xmlns:v="urn:schemas-microsoft-com:vml" Requires="v">
                <p:oleObj spid="_x0000_s112649" name="Equation" r:id="rId5" imgW="355320" imgH="203040" progId="Equation.DSMT4">
                  <p:embed/>
                </p:oleObj>
              </mc:Choice>
              <mc:Fallback>
                <p:oleObj name="Equation" r:id="rId5" imgW="355320" imgH="2030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603" y="3341311"/>
                        <a:ext cx="851848" cy="48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3109991" y="3789921"/>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Hoạt động 3</a:t>
            </a:r>
            <a:endParaRPr lang="en-US" sz="2800" b="1" i="1" dirty="0">
              <a:latin typeface="Times New Roman" pitchFamily="18" charset="0"/>
              <a:cs typeface="Times New Roman" pitchFamily="18" charset="0"/>
            </a:endParaRPr>
          </a:p>
        </p:txBody>
      </p:sp>
      <p:sp>
        <p:nvSpPr>
          <p:cNvPr id="15" name="TextBox 14"/>
          <p:cNvSpPr txBox="1"/>
          <p:nvPr/>
        </p:nvSpPr>
        <p:spPr>
          <a:xfrm>
            <a:off x="3205568" y="4334945"/>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graphicFrame>
        <p:nvGraphicFramePr>
          <p:cNvPr id="16" name="Object 15"/>
          <p:cNvGraphicFramePr>
            <a:graphicFrameLocks noChangeAspect="1"/>
          </p:cNvGraphicFramePr>
          <p:nvPr/>
        </p:nvGraphicFramePr>
        <p:xfrm>
          <a:off x="4149241" y="4420071"/>
          <a:ext cx="1302466" cy="350664"/>
        </p:xfrm>
        <a:graphic>
          <a:graphicData uri="http://schemas.openxmlformats.org/presentationml/2006/ole">
            <mc:AlternateContent xmlns:mc="http://schemas.openxmlformats.org/markup-compatibility/2006">
              <mc:Choice xmlns:v="urn:schemas-microsoft-com:vml" Requires="v">
                <p:oleObj spid="_x0000_s112650" name="Equation" r:id="rId7" imgW="660240" imgH="177480" progId="Equation.DSMT4">
                  <p:embed/>
                </p:oleObj>
              </mc:Choice>
              <mc:Fallback>
                <p:oleObj name="Equation" r:id="rId7" imgW="660240" imgH="177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9241" y="4420071"/>
                        <a:ext cx="1302466" cy="350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5800455" y="4352984"/>
          <a:ext cx="1452751" cy="1252372"/>
        </p:xfrm>
        <a:graphic>
          <a:graphicData uri="http://schemas.openxmlformats.org/presentationml/2006/ole">
            <mc:AlternateContent xmlns:mc="http://schemas.openxmlformats.org/markup-compatibility/2006">
              <mc:Choice xmlns:v="urn:schemas-microsoft-com:vml" Requires="v">
                <p:oleObj spid="_x0000_s112651" name="Equation" r:id="rId9" imgW="736560" imgH="634680" progId="Equation.DSMT4">
                  <p:embed/>
                </p:oleObj>
              </mc:Choice>
              <mc:Fallback>
                <p:oleObj name="Equation" r:id="rId9" imgW="736560" imgH="6346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00455" y="4352984"/>
                        <a:ext cx="1452751" cy="1252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3295974" y="5572226"/>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graphicFrame>
        <p:nvGraphicFramePr>
          <p:cNvPr id="112647" name="Object 7"/>
          <p:cNvGraphicFramePr>
            <a:graphicFrameLocks noChangeAspect="1"/>
          </p:cNvGraphicFramePr>
          <p:nvPr/>
        </p:nvGraphicFramePr>
        <p:xfrm>
          <a:off x="4194687" y="5660957"/>
          <a:ext cx="1878558" cy="350664"/>
        </p:xfrm>
        <a:graphic>
          <a:graphicData uri="http://schemas.openxmlformats.org/presentationml/2006/ole">
            <mc:AlternateContent xmlns:mc="http://schemas.openxmlformats.org/markup-compatibility/2006">
              <mc:Choice xmlns:v="urn:schemas-microsoft-com:vml" Requires="v">
                <p:oleObj spid="_x0000_s112652" name="Equation" r:id="rId11" imgW="952200" imgH="177480" progId="Equation.DSMT4">
                  <p:embed/>
                </p:oleObj>
              </mc:Choice>
              <mc:Fallback>
                <p:oleObj name="Equation" r:id="rId11" imgW="952200" imgH="1774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687" y="5660957"/>
                        <a:ext cx="1878558" cy="35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 name="Group 23"/>
          <p:cNvGrpSpPr/>
          <p:nvPr/>
        </p:nvGrpSpPr>
        <p:grpSpPr>
          <a:xfrm>
            <a:off x="6509288" y="4370521"/>
            <a:ext cx="743919" cy="1255363"/>
            <a:chOff x="6509288" y="4308529"/>
            <a:chExt cx="743919" cy="1255363"/>
          </a:xfrm>
        </p:grpSpPr>
        <p:cxnSp>
          <p:nvCxnSpPr>
            <p:cNvPr id="21" name="Straight Connector 20"/>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2" name="Oval 21"/>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7</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112644"/>
                                        </p:tgtEl>
                                        <p:attrNameLst>
                                          <p:attrName>style.visibility</p:attrName>
                                        </p:attrNameLst>
                                      </p:cBhvr>
                                      <p:to>
                                        <p:strVal val="visible"/>
                                      </p:to>
                                    </p:set>
                                    <p:animEffect transition="in" filter="blinds(horizontal)">
                                      <p:cBhvr>
                                        <p:cTn id="45" dur="500"/>
                                        <p:tgtEl>
                                          <p:spTgt spid="1126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3" presetClass="entr" presetSubtype="1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par>
                                <p:cTn id="64" presetID="3" presetClass="entr" presetSubtype="1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12647"/>
                                        </p:tgtEl>
                                        <p:attrNameLst>
                                          <p:attrName>style.visibility</p:attrName>
                                        </p:attrNameLst>
                                      </p:cBhvr>
                                      <p:to>
                                        <p:strVal val="visible"/>
                                      </p:to>
                                    </p:set>
                                    <p:animEffect transition="in" filter="blinds(horizontal)">
                                      <p:cBhvr>
                                        <p:cTn id="76" dur="5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P spid="12" grpId="0"/>
      <p:bldP spid="13" grpId="0"/>
      <p:bldP spid="14" grpId="0"/>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7998" y="2999508"/>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Luyện tập 3</a:t>
            </a:r>
            <a:endParaRPr lang="en-US" sz="2800" b="1" i="1" dirty="0">
              <a:latin typeface="Times New Roman" pitchFamily="18" charset="0"/>
              <a:cs typeface="Times New Roman" pitchFamily="18" charset="0"/>
            </a:endParaRPr>
          </a:p>
        </p:txBody>
      </p:sp>
      <p:sp>
        <p:nvSpPr>
          <p:cNvPr id="5" name="TextBox 4"/>
          <p:cNvSpPr txBox="1"/>
          <p:nvPr/>
        </p:nvSpPr>
        <p:spPr>
          <a:xfrm>
            <a:off x="2967923" y="811664"/>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Ví dụ 3.</a:t>
            </a:r>
            <a:endParaRPr lang="en-US" sz="2800" b="1" i="1" dirty="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5286214" y="920475"/>
          <a:ext cx="1452558" cy="363140"/>
        </p:xfrm>
        <a:graphic>
          <a:graphicData uri="http://schemas.openxmlformats.org/presentationml/2006/ole">
            <mc:AlternateContent xmlns:mc="http://schemas.openxmlformats.org/markup-compatibility/2006">
              <mc:Choice xmlns:v="urn:schemas-microsoft-com:vml" Requires="v">
                <p:oleObj spid="_x0000_s113673" name="Equation" r:id="rId3" imgW="711000" imgH="177480" progId="Equation.DSMT4">
                  <p:embed/>
                </p:oleObj>
              </mc:Choice>
              <mc:Fallback>
                <p:oleObj name="Equation" r:id="rId3" imgW="71100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214" y="920475"/>
                        <a:ext cx="1452558" cy="36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7" name="Object 3"/>
          <p:cNvGraphicFramePr>
            <a:graphicFrameLocks noChangeAspect="1"/>
          </p:cNvGraphicFramePr>
          <p:nvPr/>
        </p:nvGraphicFramePr>
        <p:xfrm>
          <a:off x="4562313" y="2564236"/>
          <a:ext cx="2023206" cy="363139"/>
        </p:xfrm>
        <a:graphic>
          <a:graphicData uri="http://schemas.openxmlformats.org/presentationml/2006/ole">
            <mc:AlternateContent xmlns:mc="http://schemas.openxmlformats.org/markup-compatibility/2006">
              <mc:Choice xmlns:v="urn:schemas-microsoft-com:vml" Requires="v">
                <p:oleObj spid="_x0000_s113674" name="Equation" r:id="rId5" imgW="990360" imgH="177480" progId="Equation.DSMT4">
                  <p:embed/>
                </p:oleObj>
              </mc:Choice>
              <mc:Fallback>
                <p:oleObj name="Equation" r:id="rId5" imgW="990360" imgH="177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2313" y="2564236"/>
                        <a:ext cx="2023206"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8" name="Object 4"/>
          <p:cNvGraphicFramePr>
            <a:graphicFrameLocks noChangeAspect="1"/>
          </p:cNvGraphicFramePr>
          <p:nvPr/>
        </p:nvGraphicFramePr>
        <p:xfrm>
          <a:off x="7277529" y="917524"/>
          <a:ext cx="1504435" cy="1763821"/>
        </p:xfrm>
        <a:graphic>
          <a:graphicData uri="http://schemas.openxmlformats.org/presentationml/2006/ole">
            <mc:AlternateContent xmlns:mc="http://schemas.openxmlformats.org/markup-compatibility/2006">
              <mc:Choice xmlns:v="urn:schemas-microsoft-com:vml" Requires="v">
                <p:oleObj spid="_x0000_s113675" name="Equation" r:id="rId7" imgW="736560" imgH="863280" progId="Equation.DSMT4">
                  <p:embed/>
                </p:oleObj>
              </mc:Choice>
              <mc:Fallback>
                <p:oleObj name="Equation" r:id="rId7" imgW="736560" imgH="863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7529" y="917524"/>
                        <a:ext cx="1504435" cy="176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4807084" y="3539502"/>
          <a:ext cx="1634128" cy="363139"/>
        </p:xfrm>
        <a:graphic>
          <a:graphicData uri="http://schemas.openxmlformats.org/presentationml/2006/ole">
            <mc:AlternateContent xmlns:mc="http://schemas.openxmlformats.org/markup-compatibility/2006">
              <mc:Choice xmlns:v="urn:schemas-microsoft-com:vml" Requires="v">
                <p:oleObj spid="_x0000_s113676" name="Equation" r:id="rId9" imgW="799920" imgH="177480" progId="Equation.DSMT4">
                  <p:embed/>
                </p:oleObj>
              </mc:Choice>
              <mc:Fallback>
                <p:oleObj name="Equation" r:id="rId9" imgW="799920" imgH="177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7084" y="3539502"/>
                        <a:ext cx="1634128" cy="363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1" name="Object 7"/>
          <p:cNvGraphicFramePr>
            <a:graphicFrameLocks noChangeAspect="1"/>
          </p:cNvGraphicFramePr>
          <p:nvPr/>
        </p:nvGraphicFramePr>
        <p:xfrm>
          <a:off x="7173647" y="3475363"/>
          <a:ext cx="1737882" cy="1763820"/>
        </p:xfrm>
        <a:graphic>
          <a:graphicData uri="http://schemas.openxmlformats.org/presentationml/2006/ole">
            <mc:AlternateContent xmlns:mc="http://schemas.openxmlformats.org/markup-compatibility/2006">
              <mc:Choice xmlns:v="urn:schemas-microsoft-com:vml" Requires="v">
                <p:oleObj spid="_x0000_s113677" name="Equation" r:id="rId11" imgW="850680" imgH="863280" progId="Equation.DSMT4">
                  <p:embed/>
                </p:oleObj>
              </mc:Choice>
              <mc:Fallback>
                <p:oleObj name="Equation" r:id="rId11" imgW="850680" imgH="8632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73647" y="3475363"/>
                        <a:ext cx="1737882" cy="176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2" name="Object 8"/>
          <p:cNvGraphicFramePr>
            <a:graphicFrameLocks noChangeAspect="1"/>
          </p:cNvGraphicFramePr>
          <p:nvPr/>
        </p:nvGraphicFramePr>
        <p:xfrm>
          <a:off x="4916487" y="5167255"/>
          <a:ext cx="2412284" cy="363139"/>
        </p:xfrm>
        <a:graphic>
          <a:graphicData uri="http://schemas.openxmlformats.org/presentationml/2006/ole">
            <mc:AlternateContent xmlns:mc="http://schemas.openxmlformats.org/markup-compatibility/2006">
              <mc:Choice xmlns:v="urn:schemas-microsoft-com:vml" Requires="v">
                <p:oleObj spid="_x0000_s113678" name="Equation" r:id="rId13" imgW="1180800" imgH="177480" progId="Equation.DSMT4">
                  <p:embed/>
                </p:oleObj>
              </mc:Choice>
              <mc:Fallback>
                <p:oleObj name="Equation" r:id="rId13" imgW="1180800" imgH="1774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16487" y="5167255"/>
                        <a:ext cx="2412284"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12"/>
          <p:cNvGrpSpPr/>
          <p:nvPr/>
        </p:nvGrpSpPr>
        <p:grpSpPr>
          <a:xfrm>
            <a:off x="8167608" y="852409"/>
            <a:ext cx="743919" cy="1797804"/>
            <a:chOff x="6509288" y="4308529"/>
            <a:chExt cx="743919" cy="1255363"/>
          </a:xfrm>
        </p:grpSpPr>
        <p:cxnSp>
          <p:nvCxnSpPr>
            <p:cNvPr id="14" name="Straight Connector 13"/>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196022" y="3407045"/>
            <a:ext cx="743919" cy="1738394"/>
            <a:chOff x="6509288" y="4308529"/>
            <a:chExt cx="743919" cy="1255363"/>
          </a:xfrm>
        </p:grpSpPr>
        <p:cxnSp>
          <p:nvCxnSpPr>
            <p:cNvPr id="17" name="Straight Connector 16"/>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383439" y="785833"/>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sp>
        <p:nvSpPr>
          <p:cNvPr id="20" name="TextBox 19"/>
          <p:cNvSpPr txBox="1"/>
          <p:nvPr/>
        </p:nvSpPr>
        <p:spPr>
          <a:xfrm>
            <a:off x="3729927" y="2441568"/>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sp>
        <p:nvSpPr>
          <p:cNvPr id="21" name="TextBox 20"/>
          <p:cNvSpPr txBox="1"/>
          <p:nvPr/>
        </p:nvSpPr>
        <p:spPr>
          <a:xfrm>
            <a:off x="3871996" y="3482538"/>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sp>
        <p:nvSpPr>
          <p:cNvPr id="22" name="TextBox 21"/>
          <p:cNvSpPr txBox="1"/>
          <p:nvPr/>
        </p:nvSpPr>
        <p:spPr>
          <a:xfrm>
            <a:off x="4039893" y="5076280"/>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sp>
        <p:nvSpPr>
          <p:cNvPr id="23"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4" name="Oval 23"/>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8</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3668"/>
                                        </p:tgtEl>
                                        <p:attrNameLst>
                                          <p:attrName>style.visibility</p:attrName>
                                        </p:attrNameLst>
                                      </p:cBhvr>
                                      <p:to>
                                        <p:strVal val="visible"/>
                                      </p:to>
                                    </p:set>
                                    <p:animEffect transition="in" filter="blinds(horizontal)">
                                      <p:cBhvr>
                                        <p:cTn id="20" dur="500"/>
                                        <p:tgtEl>
                                          <p:spTgt spid="113668"/>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3667"/>
                                        </p:tgtEl>
                                        <p:attrNameLst>
                                          <p:attrName>style.visibility</p:attrName>
                                        </p:attrNameLst>
                                      </p:cBhvr>
                                      <p:to>
                                        <p:strVal val="visible"/>
                                      </p:to>
                                    </p:set>
                                    <p:animEffect transition="in" filter="blinds(horizontal)">
                                      <p:cBhvr>
                                        <p:cTn id="33" dur="500"/>
                                        <p:tgtEl>
                                          <p:spTgt spid="1136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13671"/>
                                        </p:tgtEl>
                                        <p:attrNameLst>
                                          <p:attrName>style.visibility</p:attrName>
                                        </p:attrNameLst>
                                      </p:cBhvr>
                                      <p:to>
                                        <p:strVal val="visible"/>
                                      </p:to>
                                    </p:set>
                                    <p:animEffect transition="in" filter="blinds(horizontal)">
                                      <p:cBhvr>
                                        <p:cTn id="53" dur="500"/>
                                        <p:tgtEl>
                                          <p:spTgt spid="113671"/>
                                        </p:tgtEl>
                                      </p:cBhvr>
                                    </p:animEffect>
                                  </p:childTnLst>
                                </p:cTn>
                              </p:par>
                              <p:par>
                                <p:cTn id="54" presetID="3" presetClass="entr" presetSubtype="1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3" presetClass="entr" presetSubtype="10" fill="hold" nodeType="withEffect">
                                  <p:stCondLst>
                                    <p:cond delay="0"/>
                                  </p:stCondLst>
                                  <p:childTnLst>
                                    <p:set>
                                      <p:cBhvr>
                                        <p:cTn id="63" dur="1" fill="hold">
                                          <p:stCondLst>
                                            <p:cond delay="0"/>
                                          </p:stCondLst>
                                        </p:cTn>
                                        <p:tgtEl>
                                          <p:spTgt spid="113672"/>
                                        </p:tgtEl>
                                        <p:attrNameLst>
                                          <p:attrName>style.visibility</p:attrName>
                                        </p:attrNameLst>
                                      </p:cBhvr>
                                      <p:to>
                                        <p:strVal val="visible"/>
                                      </p:to>
                                    </p:set>
                                    <p:animEffect transition="in" filter="blinds(horizontal)">
                                      <p:cBhvr>
                                        <p:cTn id="64"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2">
            <a:extLst>
              <a:ext uri="{FF2B5EF4-FFF2-40B4-BE49-F238E27FC236}">
                <a16:creationId xmlns="" xmlns:a16="http://schemas.microsoft.com/office/drawing/2014/main"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TextBox 5"/>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2. Phép chia có dư</a:t>
            </a:r>
            <a:endParaRPr lang="en-US" sz="2800" b="1" dirty="0" smtClean="0">
              <a:solidFill>
                <a:schemeClr val="tx2">
                  <a:lumMod val="50000"/>
                </a:schemeClr>
              </a:solidFill>
              <a:latin typeface="Times New Roman" pitchFamily="18" charset="0"/>
              <a:cs typeface="Times New Roman" pitchFamily="18" charset="0"/>
            </a:endParaRPr>
          </a:p>
        </p:txBody>
      </p:sp>
      <p:grpSp>
        <p:nvGrpSpPr>
          <p:cNvPr id="11" name="Group 10"/>
          <p:cNvGrpSpPr/>
          <p:nvPr/>
        </p:nvGrpSpPr>
        <p:grpSpPr>
          <a:xfrm>
            <a:off x="2887577" y="1815707"/>
            <a:ext cx="8183333" cy="1384995"/>
            <a:chOff x="2887577" y="1815707"/>
            <a:chExt cx="8183333" cy="1384995"/>
          </a:xfrm>
        </p:grpSpPr>
        <p:sp>
          <p:nvSpPr>
            <p:cNvPr id="7" name="Rectangle 6"/>
            <p:cNvSpPr>
              <a:spLocks noChangeArrowheads="1"/>
            </p:cNvSpPr>
            <p:nvPr/>
          </p:nvSpPr>
          <p:spPr bwMode="auto">
            <a:xfrm>
              <a:off x="2887577" y="181570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Cho hai số</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tự nhiên a và b với        . Khi đó luôn tìm được đúng hai số tự nhiên q và r sao cho                 , trong đó              .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TextBox 11"/>
          <p:cNvSpPr txBox="1"/>
          <p:nvPr/>
        </p:nvSpPr>
        <p:spPr>
          <a:xfrm>
            <a:off x="2927888" y="3305992"/>
            <a:ext cx="3082871" cy="523220"/>
          </a:xfrm>
          <a:prstGeom prst="rect">
            <a:avLst/>
          </a:prstGeom>
          <a:noFill/>
        </p:spPr>
        <p:txBody>
          <a:bodyPr wrap="square" rtlCol="0">
            <a:spAutoFit/>
          </a:bodyPr>
          <a:lstStyle/>
          <a:p>
            <a:r>
              <a:rPr lang="en-US" sz="2800" b="1" i="1" smtClean="0">
                <a:solidFill>
                  <a:schemeClr val="tx2">
                    <a:lumMod val="50000"/>
                  </a:schemeClr>
                </a:solidFill>
                <a:latin typeface="Times New Roman" pitchFamily="18" charset="0"/>
                <a:cs typeface="Times New Roman" pitchFamily="18" charset="0"/>
              </a:rPr>
              <a:t>Lưu ý:</a:t>
            </a:r>
            <a:endParaRPr lang="en-US" sz="2800" b="1" i="1" dirty="0" smtClean="0">
              <a:solidFill>
                <a:schemeClr val="tx2">
                  <a:lumMod val="50000"/>
                </a:schemeClr>
              </a:solidFill>
              <a:latin typeface="Times New Roman" pitchFamily="18" charset="0"/>
              <a:cs typeface="Times New Roman" pitchFamily="18" charset="0"/>
            </a:endParaRPr>
          </a:p>
        </p:txBody>
      </p:sp>
      <p:grpSp>
        <p:nvGrpSpPr>
          <p:cNvPr id="15" name="Group 14"/>
          <p:cNvGrpSpPr/>
          <p:nvPr/>
        </p:nvGrpSpPr>
        <p:grpSpPr>
          <a:xfrm>
            <a:off x="3024481" y="3982887"/>
            <a:ext cx="8183333" cy="1395023"/>
            <a:chOff x="3117469" y="3982887"/>
            <a:chExt cx="8183333" cy="1395023"/>
          </a:xfrm>
        </p:grpSpPr>
        <p:sp>
          <p:nvSpPr>
            <p:cNvPr id="10" name="Rectangle 9"/>
            <p:cNvSpPr>
              <a:spLocks noChangeArrowheads="1"/>
            </p:cNvSpPr>
            <p:nvPr/>
          </p:nvSpPr>
          <p:spPr bwMode="auto">
            <a:xfrm>
              <a:off x="3117469" y="398288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Khi           ta có</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phép chia hết</a:t>
              </a:r>
            </a:p>
            <a:p>
              <a:pPr marL="0" marR="0" lvl="0" indent="0" defTabSz="914400" rtl="0" eaLnBrk="1" fontAlgn="base" latinLnBrk="0" hangingPunct="1">
                <a:lnSpc>
                  <a:spcPct val="100000"/>
                </a:lnSpc>
                <a:spcBef>
                  <a:spcPct val="0"/>
                </a:spcBef>
                <a:spcAft>
                  <a:spcPct val="0"/>
                </a:spcAft>
                <a:buClrTx/>
                <a:buSzTx/>
                <a:buFontTx/>
                <a:buNone/>
                <a:tabLst/>
              </a:pPr>
              <a:r>
                <a:rPr lang="en-US" sz="2800" baseline="0" smtClean="0">
                  <a:latin typeface="Times New Roman" pitchFamily="18" charset="0"/>
                  <a:cs typeface="Times New Roman" pitchFamily="18" charset="0"/>
                </a:rPr>
                <a:t>Khi           ta</a:t>
              </a:r>
              <a:r>
                <a:rPr lang="en-US" sz="2800" smtClean="0">
                  <a:latin typeface="Times New Roman" pitchFamily="18" charset="0"/>
                  <a:cs typeface="Times New Roman" pitchFamily="18" charset="0"/>
                </a:rPr>
                <a:t> có phép chia có dư. Ta nói:  </a:t>
              </a:r>
              <a:r>
                <a:rPr lang="en-US" sz="2800" i="1" smtClean="0">
                  <a:latin typeface="Times New Roman" pitchFamily="18" charset="0"/>
                  <a:cs typeface="Times New Roman" pitchFamily="18" charset="0"/>
                </a:rPr>
                <a:t>a</a:t>
              </a:r>
              <a:r>
                <a:rPr lang="en-US" sz="2800" smtClean="0">
                  <a:latin typeface="Times New Roman" pitchFamily="18" charset="0"/>
                  <a:cs typeface="Times New Roman" pitchFamily="18" charset="0"/>
                </a:rPr>
                <a:t> chia cho </a:t>
              </a:r>
              <a:r>
                <a:rPr lang="en-US" sz="2800" i="1" smtClean="0">
                  <a:latin typeface="Times New Roman" pitchFamily="18" charset="0"/>
                  <a:cs typeface="Times New Roman" pitchFamily="18" charset="0"/>
                </a:rPr>
                <a:t>b</a:t>
              </a:r>
              <a:r>
                <a:rPr lang="en-US" sz="2800" smtClean="0">
                  <a:latin typeface="Times New Roman" pitchFamily="18" charset="0"/>
                  <a:cs typeface="Times New Roman" pitchFamily="18" charset="0"/>
                </a:rPr>
                <a:t> được thường là </a:t>
              </a:r>
              <a:r>
                <a:rPr lang="en-US" sz="2800" i="1" smtClean="0">
                  <a:latin typeface="Times New Roman" pitchFamily="18" charset="0"/>
                  <a:cs typeface="Times New Roman" pitchFamily="18" charset="0"/>
                </a:rPr>
                <a:t>q</a:t>
              </a:r>
              <a:r>
                <a:rPr lang="en-US" sz="2800" smtClean="0">
                  <a:latin typeface="Times New Roman" pitchFamily="18" charset="0"/>
                  <a:cs typeface="Times New Roman" pitchFamily="18" charset="0"/>
                </a:rPr>
                <a:t> và số dư là </a:t>
              </a:r>
              <a:r>
                <a:rPr lang="en-US" sz="2800" i="1" smtClean="0">
                  <a:latin typeface="Times New Roman" pitchFamily="18" charset="0"/>
                  <a:cs typeface="Times New Roman" pitchFamily="18" charset="0"/>
                </a:rPr>
                <a:t>r</a:t>
              </a:r>
              <a:r>
                <a:rPr lang="en-US" sz="2800" smtClean="0">
                  <a:latin typeface="Times New Roman" pitchFamily="18" charset="0"/>
                  <a:cs typeface="Times New Roman" pitchFamily="18" charset="0"/>
                </a:rPr>
                <a:t>. Kí hiệu:               (dư </a:t>
              </a:r>
              <a:r>
                <a:rPr lang="en-US" sz="2800" i="1" smtClean="0">
                  <a:latin typeface="Times New Roman" pitchFamily="18" charset="0"/>
                  <a:cs typeface="Times New Roman" pitchFamily="18" charset="0"/>
                </a:rPr>
                <a:t>r</a:t>
              </a:r>
              <a:r>
                <a:rPr lang="en-US" sz="2800" smtClean="0">
                  <a:latin typeface="Times New Roman" pitchFamily="18" charset="0"/>
                  <a:cs typeface="Times New Roman" pitchFamily="18" charset="0"/>
                </a:rPr>
                <a:t>).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Object 12"/>
            <p:cNvGraphicFramePr>
              <a:graphicFrameLocks noChangeAspect="1"/>
            </p:cNvGraphicFramePr>
            <p:nvPr/>
          </p:nvGraphicFramePr>
          <p:xfrm>
            <a:off x="3796547" y="4014062"/>
            <a:ext cx="861504" cy="446706"/>
          </p:xfrm>
          <a:graphic>
            <a:graphicData uri="http://schemas.openxmlformats.org/presentationml/2006/ole">
              <mc:AlternateContent xmlns:mc="http://schemas.openxmlformats.org/markup-compatibility/2006">
                <mc:Choice xmlns:v="urn:schemas-microsoft-com:vml" Requires="v">
                  <p:oleObj spid="_x0000_s115720" name="Equation" r:id="rId3" imgW="342720" imgH="177480" progId="Equation.DSMT4">
                    <p:embed/>
                  </p:oleObj>
                </mc:Choice>
                <mc:Fallback>
                  <p:oleObj name="Equation" r:id="rId3" imgW="342720" imgH="17748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547" y="4014062"/>
                          <a:ext cx="861504" cy="446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18" name="Object 6"/>
            <p:cNvGraphicFramePr>
              <a:graphicFrameLocks noChangeAspect="1"/>
            </p:cNvGraphicFramePr>
            <p:nvPr/>
          </p:nvGraphicFramePr>
          <p:xfrm>
            <a:off x="3815194" y="4469896"/>
            <a:ext cx="824609" cy="427575"/>
          </p:xfrm>
          <a:graphic>
            <a:graphicData uri="http://schemas.openxmlformats.org/presentationml/2006/ole">
              <mc:AlternateContent xmlns:mc="http://schemas.openxmlformats.org/markup-compatibility/2006">
                <mc:Choice xmlns:v="urn:schemas-microsoft-com:vml" Requires="v">
                  <p:oleObj spid="_x0000_s115721" name="Equation" r:id="rId5" imgW="342720" imgH="177480" progId="Equation.DSMT4">
                    <p:embed/>
                  </p:oleObj>
                </mc:Choice>
                <mc:Fallback>
                  <p:oleObj name="Equation" r:id="rId5" imgW="342720" imgH="17748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5194" y="4469896"/>
                          <a:ext cx="824609" cy="4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3"/>
            <p:cNvGraphicFramePr>
              <a:graphicFrameLocks noChangeAspect="1"/>
            </p:cNvGraphicFramePr>
            <p:nvPr/>
          </p:nvGraphicFramePr>
          <p:xfrm>
            <a:off x="8822087" y="4876287"/>
            <a:ext cx="1285409" cy="501623"/>
          </p:xfrm>
          <a:graphic>
            <a:graphicData uri="http://schemas.openxmlformats.org/presentationml/2006/ole">
              <mc:AlternateContent xmlns:mc="http://schemas.openxmlformats.org/markup-compatibility/2006">
                <mc:Choice xmlns:v="urn:schemas-microsoft-com:vml" Requires="v">
                  <p:oleObj spid="_x0000_s115722" name="Equation" r:id="rId7" imgW="520560" imgH="203040" progId="Equation.DSMT4">
                    <p:embed/>
                  </p:oleObj>
                </mc:Choice>
                <mc:Fallback>
                  <p:oleObj name="Equation" r:id="rId7" imgW="520560" imgH="20304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2087" y="4876287"/>
                          <a:ext cx="1285409" cy="5016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5714" name="Picture 2"/>
          <p:cNvPicPr>
            <a:picLocks noChangeAspect="1" noChangeArrowheads="1"/>
          </p:cNvPicPr>
          <p:nvPr/>
        </p:nvPicPr>
        <p:blipFill>
          <a:blip r:embed="rId9"/>
          <a:srcRect/>
          <a:stretch>
            <a:fillRect/>
          </a:stretch>
        </p:blipFill>
        <p:spPr bwMode="auto">
          <a:xfrm>
            <a:off x="7246938" y="1890713"/>
            <a:ext cx="750887" cy="384175"/>
          </a:xfrm>
          <a:prstGeom prst="rect">
            <a:avLst/>
          </a:prstGeom>
          <a:noFill/>
        </p:spPr>
      </p:pic>
      <p:pic>
        <p:nvPicPr>
          <p:cNvPr id="115715" name="Picture 3"/>
          <p:cNvPicPr>
            <a:picLocks noChangeAspect="1" noChangeArrowheads="1"/>
          </p:cNvPicPr>
          <p:nvPr/>
        </p:nvPicPr>
        <p:blipFill>
          <a:blip r:embed="rId10"/>
          <a:srcRect/>
          <a:stretch>
            <a:fillRect/>
          </a:stretch>
        </p:blipFill>
        <p:spPr bwMode="auto">
          <a:xfrm>
            <a:off x="8755063" y="2309813"/>
            <a:ext cx="1546225" cy="474662"/>
          </a:xfrm>
          <a:prstGeom prst="rect">
            <a:avLst/>
          </a:prstGeom>
          <a:noFill/>
          <a:ln w="9525">
            <a:miter lim="800000"/>
            <a:headEnd/>
            <a:tailEnd/>
          </a:ln>
          <a:effectLst/>
        </p:spPr>
      </p:pic>
      <p:pic>
        <p:nvPicPr>
          <p:cNvPr id="115716" name="Picture 4"/>
          <p:cNvPicPr>
            <a:picLocks noChangeAspect="1" noChangeArrowheads="1"/>
          </p:cNvPicPr>
          <p:nvPr/>
        </p:nvPicPr>
        <p:blipFill>
          <a:blip r:embed="rId11"/>
          <a:srcRect/>
          <a:stretch>
            <a:fillRect/>
          </a:stretch>
        </p:blipFill>
        <p:spPr bwMode="auto">
          <a:xfrm>
            <a:off x="4203700" y="2759075"/>
            <a:ext cx="1211263" cy="385763"/>
          </a:xfrm>
          <a:prstGeom prst="rect">
            <a:avLst/>
          </a:prstGeom>
          <a:noFill/>
          <a:ln w="9525">
            <a:miter lim="800000"/>
            <a:headEnd/>
            <a:tailEnd/>
          </a:ln>
          <a:effectLst/>
        </p:spPr>
      </p:pic>
      <p:sp>
        <p:nvSpPr>
          <p:cNvPr id="16" name="Oval 15"/>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9</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3" name="!!2">
            <a:extLst>
              <a:ext uri="{FF2B5EF4-FFF2-40B4-BE49-F238E27FC236}">
                <a16:creationId xmlns="" xmlns:a16="http://schemas.microsoft.com/office/drawing/2014/main"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5" name="TextBox 4"/>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2. Phép chia có dư</a:t>
            </a:r>
            <a:endParaRPr lang="en-US" sz="2800" b="1" dirty="0" smtClean="0">
              <a:solidFill>
                <a:schemeClr val="tx2">
                  <a:lumMod val="50000"/>
                </a:schemeClr>
              </a:solidFill>
              <a:latin typeface="Times New Roman" pitchFamily="18" charset="0"/>
              <a:cs typeface="Times New Roman" pitchFamily="18" charset="0"/>
            </a:endParaRPr>
          </a:p>
        </p:txBody>
      </p:sp>
      <p:sp>
        <p:nvSpPr>
          <p:cNvPr id="6" name="!!2">
            <a:extLst>
              <a:ext uri="{FF2B5EF4-FFF2-40B4-BE49-F238E27FC236}">
                <a16:creationId xmlns="" xmlns:a16="http://schemas.microsoft.com/office/drawing/2014/main" id="{F4B5F415-7490-4054-85B4-10F7AE6D3385}"/>
              </a:ext>
            </a:extLst>
          </p:cNvPr>
          <p:cNvSpPr txBox="1">
            <a:spLocks/>
          </p:cNvSpPr>
          <p:nvPr/>
        </p:nvSpPr>
        <p:spPr>
          <a:xfrm>
            <a:off x="2867186" y="1771966"/>
            <a:ext cx="9128502"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4</a:t>
            </a:r>
            <a:r>
              <a:rPr lang="en-US" sz="2800" noProof="0" smtClean="0">
                <a:latin typeface="Times New Roman" pitchFamily="18" charset="0"/>
                <a:ea typeface="+mj-ea"/>
                <a:cs typeface="Times New Roman" pitchFamily="18" charset="0"/>
              </a:rPr>
              <a:t>. Đặt tính để tính thương và số dư của phép chia:</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7" name="Object 6"/>
          <p:cNvGraphicFramePr>
            <a:graphicFrameLocks noChangeAspect="1"/>
          </p:cNvGraphicFramePr>
          <p:nvPr/>
        </p:nvGraphicFramePr>
        <p:xfrm>
          <a:off x="2993971" y="2379824"/>
          <a:ext cx="1235856" cy="376130"/>
        </p:xfrm>
        <a:graphic>
          <a:graphicData uri="http://schemas.openxmlformats.org/presentationml/2006/ole">
            <mc:AlternateContent xmlns:mc="http://schemas.openxmlformats.org/markup-compatibility/2006">
              <mc:Choice xmlns:v="urn:schemas-microsoft-com:vml" Requires="v">
                <p:oleObj spid="_x0000_s116745" name="Equation" r:id="rId3" imgW="583920" imgH="177480" progId="Equation.DSMT4">
                  <p:embed/>
                </p:oleObj>
              </mc:Choice>
              <mc:Fallback>
                <p:oleObj name="Equation" r:id="rId3" imgW="5839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971" y="2379824"/>
                        <a:ext cx="1235856"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6396493" y="2324746"/>
          <a:ext cx="1397053" cy="1343321"/>
        </p:xfrm>
        <a:graphic>
          <a:graphicData uri="http://schemas.openxmlformats.org/presentationml/2006/ole">
            <mc:AlternateContent xmlns:mc="http://schemas.openxmlformats.org/markup-compatibility/2006">
              <mc:Choice xmlns:v="urn:schemas-microsoft-com:vml" Requires="v">
                <p:oleObj spid="_x0000_s116746" name="Equation" r:id="rId5" imgW="660240" imgH="634680" progId="Equation.DSMT4">
                  <p:embed/>
                </p:oleObj>
              </mc:Choice>
              <mc:Fallback>
                <p:oleObj name="Equation" r:id="rId5" imgW="660240" imgH="634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6493" y="2324746"/>
                        <a:ext cx="1397053" cy="1343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3033362" y="4487594"/>
          <a:ext cx="1397054" cy="376130"/>
        </p:xfrm>
        <a:graphic>
          <a:graphicData uri="http://schemas.openxmlformats.org/presentationml/2006/ole">
            <mc:AlternateContent xmlns:mc="http://schemas.openxmlformats.org/markup-compatibility/2006">
              <mc:Choice xmlns:v="urn:schemas-microsoft-com:vml" Requires="v">
                <p:oleObj spid="_x0000_s116747" name="Equation" r:id="rId7" imgW="660240" imgH="177480" progId="Equation.DSMT4">
                  <p:embed/>
                </p:oleObj>
              </mc:Choice>
              <mc:Fallback>
                <p:oleObj name="Equation" r:id="rId7" imgW="660240" imgH="177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3362" y="4487594"/>
                        <a:ext cx="1397054"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4" name="Object 8"/>
          <p:cNvGraphicFramePr>
            <a:graphicFrameLocks noChangeAspect="1"/>
          </p:cNvGraphicFramePr>
          <p:nvPr/>
        </p:nvGraphicFramePr>
        <p:xfrm>
          <a:off x="5944594" y="4478230"/>
          <a:ext cx="1558253" cy="1343321"/>
        </p:xfrm>
        <a:graphic>
          <a:graphicData uri="http://schemas.openxmlformats.org/presentationml/2006/ole">
            <mc:AlternateContent xmlns:mc="http://schemas.openxmlformats.org/markup-compatibility/2006">
              <mc:Choice xmlns:v="urn:schemas-microsoft-com:vml" Requires="v">
                <p:oleObj spid="_x0000_s116748" name="Equation" r:id="rId9" imgW="736560" imgH="634680" progId="Equation.DSMT4">
                  <p:embed/>
                </p:oleObj>
              </mc:Choice>
              <mc:Fallback>
                <p:oleObj name="Equation" r:id="rId9" imgW="736560" imgH="63468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4594" y="4478230"/>
                        <a:ext cx="1558253" cy="134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2">
            <a:extLst>
              <a:ext uri="{FF2B5EF4-FFF2-40B4-BE49-F238E27FC236}">
                <a16:creationId xmlns="" xmlns:a16="http://schemas.microsoft.com/office/drawing/2014/main" id="{F4B5F415-7490-4054-85B4-10F7AE6D3385}"/>
              </a:ext>
            </a:extLst>
          </p:cNvPr>
          <p:cNvSpPr txBox="1">
            <a:spLocks/>
          </p:cNvSpPr>
          <p:nvPr/>
        </p:nvSpPr>
        <p:spPr>
          <a:xfrm>
            <a:off x="2833606" y="3846156"/>
            <a:ext cx="9128502"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Luyện tập 4</a:t>
            </a:r>
            <a:r>
              <a:rPr lang="en-US" sz="2800" noProof="0" smtClean="0">
                <a:latin typeface="Times New Roman" pitchFamily="18" charset="0"/>
                <a:ea typeface="+mj-ea"/>
                <a:cs typeface="Times New Roman" pitchFamily="18" charset="0"/>
              </a:rPr>
              <a:t>. Đặt tính để tính thương và số dư của phép chia:</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15" name="Group 14"/>
          <p:cNvGrpSpPr/>
          <p:nvPr/>
        </p:nvGrpSpPr>
        <p:grpSpPr>
          <a:xfrm>
            <a:off x="3036376" y="3414480"/>
            <a:ext cx="4759271" cy="523220"/>
            <a:chOff x="3160363" y="2887538"/>
            <a:chExt cx="4759271" cy="523220"/>
          </a:xfrm>
        </p:grpSpPr>
        <p:graphicFrame>
          <p:nvGraphicFramePr>
            <p:cNvPr id="9" name="Object 8"/>
            <p:cNvGraphicFramePr>
              <a:graphicFrameLocks noChangeAspect="1"/>
            </p:cNvGraphicFramePr>
            <p:nvPr/>
          </p:nvGraphicFramePr>
          <p:xfrm>
            <a:off x="3895455" y="2968761"/>
            <a:ext cx="1880650" cy="376130"/>
          </p:xfrm>
          <a:graphic>
            <a:graphicData uri="http://schemas.openxmlformats.org/presentationml/2006/ole">
              <mc:AlternateContent xmlns:mc="http://schemas.openxmlformats.org/markup-compatibility/2006">
                <mc:Choice xmlns:v="urn:schemas-microsoft-com:vml" Requires="v">
                  <p:oleObj spid="_x0000_s116749" name="Equation" r:id="rId11" imgW="888840" imgH="177480" progId="Equation.DSMT4">
                    <p:embed/>
                  </p:oleObj>
                </mc:Choice>
                <mc:Fallback>
                  <p:oleObj name="Equation" r:id="rId11" imgW="888840" imgH="177480" progId="Equation.DSMT4">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5455" y="2968761"/>
                          <a:ext cx="1880650"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160363" y="2887538"/>
              <a:ext cx="4759271" cy="523220"/>
            </a:xfrm>
            <a:prstGeom prst="rect">
              <a:avLst/>
            </a:prstGeom>
            <a:noFill/>
          </p:spPr>
          <p:txBody>
            <a:bodyPr wrap="square" rtlCol="0">
              <a:spAutoFit/>
            </a:bodyPr>
            <a:lstStyle/>
            <a:p>
              <a:r>
                <a:rPr lang="en-US" sz="2800" smtClean="0">
                  <a:solidFill>
                    <a:schemeClr val="tx2">
                      <a:lumMod val="50000"/>
                    </a:schemeClr>
                  </a:solidFill>
                  <a:latin typeface="Times New Roman" pitchFamily="18" charset="0"/>
                  <a:cs typeface="Times New Roman" pitchFamily="18" charset="0"/>
                </a:rPr>
                <a:t>Vậy                      (dư 26)</a:t>
              </a:r>
              <a:endParaRPr lang="en-US" sz="2800" dirty="0" smtClean="0">
                <a:solidFill>
                  <a:schemeClr val="tx2">
                    <a:lumMod val="50000"/>
                  </a:schemeClr>
                </a:solidFill>
                <a:latin typeface="Times New Roman" pitchFamily="18" charset="0"/>
                <a:cs typeface="Times New Roman" pitchFamily="18" charset="0"/>
              </a:endParaRPr>
            </a:p>
          </p:txBody>
        </p:sp>
      </p:grpSp>
      <p:grpSp>
        <p:nvGrpSpPr>
          <p:cNvPr id="18" name="Group 17"/>
          <p:cNvGrpSpPr/>
          <p:nvPr/>
        </p:nvGrpSpPr>
        <p:grpSpPr>
          <a:xfrm>
            <a:off x="2897791" y="5879046"/>
            <a:ext cx="3820277" cy="523220"/>
            <a:chOff x="3037275" y="5584578"/>
            <a:chExt cx="3820277" cy="523220"/>
          </a:xfrm>
        </p:grpSpPr>
        <p:graphicFrame>
          <p:nvGraphicFramePr>
            <p:cNvPr id="116742" name="Object 6"/>
            <p:cNvGraphicFramePr>
              <a:graphicFrameLocks noChangeAspect="1"/>
            </p:cNvGraphicFramePr>
            <p:nvPr/>
          </p:nvGraphicFramePr>
          <p:xfrm>
            <a:off x="3797300" y="5681905"/>
            <a:ext cx="1988116" cy="376130"/>
          </p:xfrm>
          <a:graphic>
            <a:graphicData uri="http://schemas.openxmlformats.org/presentationml/2006/ole">
              <mc:AlternateContent xmlns:mc="http://schemas.openxmlformats.org/markup-compatibility/2006">
                <mc:Choice xmlns:v="urn:schemas-microsoft-com:vml" Requires="v">
                  <p:oleObj spid="_x0000_s116750" name="Equation" r:id="rId13" imgW="939600" imgH="177480" progId="Equation.DSMT4">
                    <p:embed/>
                  </p:oleObj>
                </mc:Choice>
                <mc:Fallback>
                  <p:oleObj name="Equation" r:id="rId13" imgW="939600" imgH="17748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97300" y="5681905"/>
                          <a:ext cx="1988116" cy="3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5"/>
            <p:cNvSpPr/>
            <p:nvPr/>
          </p:nvSpPr>
          <p:spPr>
            <a:xfrm>
              <a:off x="3037275" y="5584578"/>
              <a:ext cx="3820277" cy="523220"/>
            </a:xfrm>
            <a:prstGeom prst="rect">
              <a:avLst/>
            </a:prstGeom>
          </p:spPr>
          <p:txBody>
            <a:bodyPr wrap="none">
              <a:spAutoFit/>
            </a:bodyPr>
            <a:lstStyle/>
            <a:p>
              <a:r>
                <a:rPr lang="en-US" sz="2800" smtClean="0">
                  <a:solidFill>
                    <a:schemeClr val="tx2">
                      <a:lumMod val="50000"/>
                    </a:schemeClr>
                  </a:solidFill>
                  <a:latin typeface="Times New Roman" pitchFamily="18" charset="0"/>
                  <a:cs typeface="Times New Roman" pitchFamily="18" charset="0"/>
                </a:rPr>
                <a:t>Vậy                        (dư 5)</a:t>
              </a:r>
              <a:endParaRPr lang="en-US" sz="2800" dirty="0" smtClean="0">
                <a:solidFill>
                  <a:schemeClr val="tx2">
                    <a:lumMod val="50000"/>
                  </a:schemeClr>
                </a:solidFill>
                <a:latin typeface="Times New Roman" pitchFamily="18" charset="0"/>
                <a:cs typeface="Times New Roman" pitchFamily="18" charset="0"/>
              </a:endParaRPr>
            </a:p>
          </p:txBody>
        </p:sp>
      </p:grpSp>
      <p:sp>
        <p:nvSpPr>
          <p:cNvPr id="17" name="Oval 16"/>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10</a:t>
            </a:r>
            <a:endParaRPr lang="en-US" sz="4000" b="1">
              <a:solidFill>
                <a:srgbClr val="0070C0"/>
              </a:solidFill>
              <a:latin typeface="Times New Roman" pitchFamily="18" charset="0"/>
              <a:cs typeface="Times New Roman" pitchFamily="18" charset="0"/>
            </a:endParaRPr>
          </a:p>
        </p:txBody>
      </p:sp>
      <p:grpSp>
        <p:nvGrpSpPr>
          <p:cNvPr id="19" name="Group 18"/>
          <p:cNvGrpSpPr/>
          <p:nvPr/>
        </p:nvGrpSpPr>
        <p:grpSpPr>
          <a:xfrm>
            <a:off x="7250625" y="2293748"/>
            <a:ext cx="743919" cy="1348353"/>
            <a:chOff x="6509288" y="4308529"/>
            <a:chExt cx="743919" cy="1255363"/>
          </a:xfrm>
        </p:grpSpPr>
        <p:cxnSp>
          <p:nvCxnSpPr>
            <p:cNvPr id="20" name="Straight Connector 19"/>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721100" y="4476426"/>
            <a:ext cx="743919" cy="1348353"/>
            <a:chOff x="6509288" y="4308529"/>
            <a:chExt cx="743919" cy="1255363"/>
          </a:xfrm>
        </p:grpSpPr>
        <p:cxnSp>
          <p:nvCxnSpPr>
            <p:cNvPr id="23" name="Straight Connector 22"/>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6744"/>
                                        </p:tgtEl>
                                        <p:attrNameLst>
                                          <p:attrName>style.visibility</p:attrName>
                                        </p:attrNameLst>
                                      </p:cBhvr>
                                      <p:to>
                                        <p:strVal val="visible"/>
                                      </p:to>
                                    </p:set>
                                    <p:animEffect transition="in" filter="blinds(horizontal)">
                                      <p:cBhvr>
                                        <p:cTn id="38" dur="500"/>
                                        <p:tgtEl>
                                          <p:spTgt spid="116744"/>
                                        </p:tgtEl>
                                      </p:cBhvr>
                                    </p:animEffect>
                                  </p:childTnLst>
                                </p:cTn>
                              </p:par>
                              <p:par>
                                <p:cTn id="39" presetID="3" presetClass="entr" presetSubtype="1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13"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556085" y="1171896"/>
            <a:ext cx="9801726" cy="3194131"/>
          </a:xfrm>
          <a:prstGeom prst="rect">
            <a:avLst/>
          </a:prstGeom>
        </p:spPr>
      </p:pic>
      <p:pic>
        <p:nvPicPr>
          <p:cNvPr id="14"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258101">
            <a:off x="10171718" y="145767"/>
            <a:ext cx="1574403" cy="1574403"/>
          </a:xfrm>
          <a:prstGeom prst="rect">
            <a:avLst/>
          </a:prstGeom>
        </p:spPr>
      </p:pic>
      <p:pic>
        <p:nvPicPr>
          <p:cNvPr id="15"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9889396">
            <a:off x="10917677" y="783939"/>
            <a:ext cx="1488402" cy="1488402"/>
          </a:xfrm>
          <a:prstGeom prst="rect">
            <a:avLst/>
          </a:prstGeom>
        </p:spPr>
      </p:pic>
      <p:sp>
        <p:nvSpPr>
          <p:cNvPr id="16" name="!!2">
            <a:extLst>
              <a:ext uri="{FF2B5EF4-FFF2-40B4-BE49-F238E27FC236}">
                <a16:creationId xmlns="" xmlns:a16="http://schemas.microsoft.com/office/drawing/2014/main"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VẬN DỤNG</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Oval 4"/>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11</a:t>
            </a:r>
            <a:endParaRPr lang="en-US" sz="4000" b="1">
              <a:solidFill>
                <a:srgbClr val="0070C0"/>
              </a:solidFill>
              <a:latin typeface="Times New Roman" pitchFamily="18" charset="0"/>
              <a:cs typeface="Times New Roman" pitchFamily="18" charset="0"/>
            </a:endParaRPr>
          </a:p>
        </p:txBody>
      </p:sp>
      <p:sp>
        <p:nvSpPr>
          <p:cNvPr id="6" name="!!2">
            <a:extLst>
              <a:ext uri="{FF2B5EF4-FFF2-40B4-BE49-F238E27FC236}">
                <a16:creationId xmlns="" xmlns:a16="http://schemas.microsoft.com/office/drawing/2014/main" id="{F4B5F415-7490-4054-85B4-10F7AE6D3385}"/>
              </a:ext>
            </a:extLst>
          </p:cNvPr>
          <p:cNvSpPr txBox="1">
            <a:spLocks/>
          </p:cNvSpPr>
          <p:nvPr/>
        </p:nvSpPr>
        <p:spPr>
          <a:xfrm>
            <a:off x="2231756" y="1146876"/>
            <a:ext cx="9128502" cy="170481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Bài tập mở đầu</a:t>
            </a:r>
            <a:r>
              <a:rPr lang="en-US" sz="2800" noProof="0" smtClean="0">
                <a:latin typeface="Times New Roman" pitchFamily="18" charset="0"/>
                <a:ea typeface="+mj-ea"/>
                <a:cs typeface="Times New Roman" pitchFamily="18" charset="0"/>
              </a:rPr>
              <a:t>. Một thửa ruộng có dạng hình chữ nhật với chiều rộng là 150m và chiều dài 250m. Người ta chia thửa ruộng đó thành bốn phần bằng nhau để gieo trồng những giống lúa khác nhau.</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9" name="Group 8"/>
          <p:cNvGrpSpPr/>
          <p:nvPr/>
        </p:nvGrpSpPr>
        <p:grpSpPr>
          <a:xfrm>
            <a:off x="5362412" y="2355743"/>
            <a:ext cx="4076054" cy="2107770"/>
            <a:chOff x="6695267" y="3068665"/>
            <a:chExt cx="4076054" cy="2107770"/>
          </a:xfrm>
        </p:grpSpPr>
        <p:sp>
          <p:nvSpPr>
            <p:cNvPr id="7" name="Cloud 6"/>
            <p:cNvSpPr/>
            <p:nvPr/>
          </p:nvSpPr>
          <p:spPr>
            <a:xfrm>
              <a:off x="6695267" y="3068665"/>
              <a:ext cx="4076054" cy="210777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2">
              <a:extLst>
                <a:ext uri="{FF2B5EF4-FFF2-40B4-BE49-F238E27FC236}">
                  <a16:creationId xmlns="" xmlns:a16="http://schemas.microsoft.com/office/drawing/2014/main" id="{F4B5F415-7490-4054-85B4-10F7AE6D3385}"/>
                </a:ext>
              </a:extLst>
            </p:cNvPr>
            <p:cNvSpPr txBox="1">
              <a:spLocks/>
            </p:cNvSpPr>
            <p:nvPr/>
          </p:nvSpPr>
          <p:spPr>
            <a:xfrm>
              <a:off x="7299701" y="3580107"/>
              <a:ext cx="3161654" cy="105130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Diện tích mỗi phần là bao nhiêu mét vuông?</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pic>
        <p:nvPicPr>
          <p:cNvPr id="12" name="Picture 2" descr="1️⃣ Hình ảnh dấu chấm hỏi đẹp ™ WikiLaptop.com"/>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694" b="89167" l="5556" r="91944">
                        <a14:foregroundMark x1="20139" y1="40972" x2="16667" y2="45000"/>
                        <a14:foregroundMark x1="17083" y1="52917" x2="17778" y2="50556"/>
                        <a14:foregroundMark x1="15556" y1="50139" x2="17778" y2="50139"/>
                        <a14:foregroundMark x1="15833" y1="51806" x2="19583" y2="52500"/>
                        <a14:foregroundMark x1="15972" y1="46111" x2="19722" y2="37639"/>
                        <a14:foregroundMark x1="17361" y1="42917" x2="17361" y2="43750"/>
                        <a14:foregroundMark x1="7917" y1="36250" x2="13611" y2="32361"/>
                        <a14:foregroundMark x1="8750" y1="33750" x2="12778" y2="31944"/>
                        <a14:foregroundMark x1="11389" y1="31944" x2="15972" y2="30694"/>
                        <a14:foregroundMark x1="16944" y1="30000" x2="9722" y2="32222"/>
                        <a14:foregroundMark x1="17361" y1="30694" x2="20556" y2="32222"/>
                        <a14:foregroundMark x1="18889" y1="47222" x2="22639" y2="39861"/>
                        <a14:foregroundMark x1="23611" y1="41528" x2="21111" y2="43472"/>
                        <a14:foregroundMark x1="22778" y1="40278" x2="24306" y2="34306"/>
                        <a14:foregroundMark x1="23194" y1="32639" x2="19583" y2="30694"/>
                        <a14:foregroundMark x1="19583" y1="30417" x2="25833" y2="35278"/>
                        <a14:foregroundMark x1="23611" y1="38333" x2="21667" y2="30417"/>
                        <a14:foregroundMark x1="19583" y1="30139" x2="25139" y2="35278"/>
                        <a14:foregroundMark x1="23056" y1="40417" x2="18194" y2="45972"/>
                        <a14:foregroundMark x1="19306" y1="45972" x2="24722" y2="38056"/>
                        <a14:foregroundMark x1="34167" y1="28472" x2="31806" y2="37778"/>
                        <a14:foregroundMark x1="36944" y1="24306" x2="29722" y2="22083"/>
                        <a14:foregroundMark x1="32639" y1="21944" x2="35694" y2="21667"/>
                        <a14:foregroundMark x1="34444" y1="21389" x2="33056" y2="20417"/>
                        <a14:foregroundMark x1="34583" y1="20417" x2="28889" y2="20417"/>
                        <a14:foregroundMark x1="46389" y1="28611" x2="48750" y2="20556"/>
                        <a14:foregroundMark x1="66111" y1="41389" x2="68750" y2="31111"/>
                        <a14:foregroundMark x1="82500" y1="46389" x2="85278" y2="35000"/>
                        <a14:foregroundMark x1="85694" y1="27361" x2="87222" y2="25417"/>
                        <a14:foregroundMark x1="69722" y1="27639" x2="69167" y2="26250"/>
                        <a14:foregroundMark x1="49861" y1="15833" x2="49028" y2="12083"/>
                        <a14:foregroundMark x1="26111" y1="25972" x2="29167" y2="19306"/>
                      </a14:backgroundRemoval>
                    </a14:imgEffect>
                  </a14:imgLayer>
                </a14:imgProps>
              </a:ext>
              <a:ext uri="{28A0092B-C50C-407E-A947-70E740481C1C}">
                <a14:useLocalDpi xmlns:a14="http://schemas.microsoft.com/office/drawing/2010/main" val="0"/>
              </a:ext>
            </a:extLst>
          </a:blip>
          <a:srcRect l="3197" t="6897" r="7404" b="10699"/>
          <a:stretch/>
        </p:blipFill>
        <p:spPr bwMode="auto">
          <a:xfrm>
            <a:off x="9300275" y="2464230"/>
            <a:ext cx="1661458" cy="1531466"/>
          </a:xfrm>
          <a:prstGeom prst="rect">
            <a:avLst/>
          </a:prstGeom>
          <a:noFill/>
          <a:extLst>
            <a:ext uri="{909E8E84-426E-40DD-AFC4-6F175D3DCCD1}">
              <a14:hiddenFill xmlns:a14="http://schemas.microsoft.com/office/drawing/2010/main">
                <a:solidFill>
                  <a:srgbClr val="FFFFFF"/>
                </a:solidFill>
              </a14:hiddenFill>
            </a:ext>
          </a:extLst>
        </p:spPr>
      </p:pic>
      <p:sp>
        <p:nvSpPr>
          <p:cNvPr id="10" name="!!2">
            <a:extLst>
              <a:ext uri="{FF2B5EF4-FFF2-40B4-BE49-F238E27FC236}">
                <a16:creationId xmlns="" xmlns:a16="http://schemas.microsoft.com/office/drawing/2014/main" id="{F4B5F415-7490-4054-85B4-10F7AE6D3385}"/>
              </a:ext>
            </a:extLst>
          </p:cNvPr>
          <p:cNvSpPr txBox="1">
            <a:spLocks/>
          </p:cNvSpPr>
          <p:nvPr/>
        </p:nvSpPr>
        <p:spPr>
          <a:xfrm>
            <a:off x="2105187" y="4476428"/>
            <a:ext cx="9128502" cy="170481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Giải</a:t>
            </a:r>
            <a:r>
              <a:rPr lang="en-US" sz="2800" noProof="0" smtClean="0">
                <a:latin typeface="Times New Roman" pitchFamily="18" charset="0"/>
                <a:ea typeface="+mj-ea"/>
                <a:cs typeface="Times New Roman" pitchFamily="18" charset="0"/>
              </a:rPr>
              <a:t>. </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Diện tích thửa ruộng </a:t>
            </a:r>
            <a:r>
              <a:rPr lang="en-US" sz="2800" smtClean="0">
                <a:latin typeface="Times New Roman" pitchFamily="18" charset="0"/>
                <a:ea typeface="+mj-ea"/>
                <a:cs typeface="Times New Roman" pitchFamily="18" charset="0"/>
              </a:rPr>
              <a:t>đó </a:t>
            </a:r>
            <a:r>
              <a:rPr lang="en-US" sz="2800" noProof="0" smtClean="0">
                <a:latin typeface="Times New Roman" pitchFamily="18" charset="0"/>
                <a:ea typeface="+mj-ea"/>
                <a:cs typeface="Times New Roman" pitchFamily="18" charset="0"/>
              </a:rPr>
              <a:t>là:</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Diện tích mỗi phần là:</a:t>
            </a:r>
          </a:p>
          <a:p>
            <a:pPr marL="0" marR="0" lvl="0" indent="0" defTabSz="914400" rtl="0" eaLnBrk="1" fontAlgn="auto" latinLnBrk="0" hangingPunct="1">
              <a:lnSpc>
                <a:spcPct val="90000"/>
              </a:lnSpc>
              <a:spcBef>
                <a:spcPct val="0"/>
              </a:spcBef>
              <a:spcAft>
                <a:spcPts val="0"/>
              </a:spcAft>
              <a:buClrTx/>
              <a:buSzTx/>
              <a:buFontTx/>
              <a:buNone/>
              <a:tabLst/>
              <a:defRPr/>
            </a:pP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11" name="Object 10"/>
          <p:cNvGraphicFramePr>
            <a:graphicFrameLocks noChangeAspect="1"/>
          </p:cNvGraphicFramePr>
          <p:nvPr/>
        </p:nvGraphicFramePr>
        <p:xfrm>
          <a:off x="6107380" y="4881965"/>
          <a:ext cx="3358475" cy="537356"/>
        </p:xfrm>
        <a:graphic>
          <a:graphicData uri="http://schemas.openxmlformats.org/presentationml/2006/ole">
            <mc:AlternateContent xmlns:mc="http://schemas.openxmlformats.org/markup-compatibility/2006">
              <mc:Choice xmlns:v="urn:schemas-microsoft-com:vml" Requires="v">
                <p:oleObj spid="_x0000_s123907" name="Equation" r:id="rId5" imgW="1269720" imgH="203040" progId="Equation.DSMT4">
                  <p:embed/>
                </p:oleObj>
              </mc:Choice>
              <mc:Fallback>
                <p:oleObj name="Equation" r:id="rId5" imgW="1269720" imgH="20304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380" y="4881965"/>
                        <a:ext cx="3358475" cy="537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906" name="Object 2"/>
          <p:cNvGraphicFramePr>
            <a:graphicFrameLocks noChangeAspect="1"/>
          </p:cNvGraphicFramePr>
          <p:nvPr/>
        </p:nvGraphicFramePr>
        <p:xfrm>
          <a:off x="5643644" y="5532868"/>
          <a:ext cx="3291306" cy="537356"/>
        </p:xfrm>
        <a:graphic>
          <a:graphicData uri="http://schemas.openxmlformats.org/presentationml/2006/ole">
            <mc:AlternateContent xmlns:mc="http://schemas.openxmlformats.org/markup-compatibility/2006">
              <mc:Choice xmlns:v="urn:schemas-microsoft-com:vml" Requires="v">
                <p:oleObj spid="_x0000_s123908" name="Equation" r:id="rId7" imgW="1244520" imgH="203040" progId="Equation.DSMT4">
                  <p:embed/>
                </p:oleObj>
              </mc:Choice>
              <mc:Fallback>
                <p:oleObj name="Equation" r:id="rId7" imgW="1244520" imgH="20304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3644" y="5532868"/>
                        <a:ext cx="3291306" cy="53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nodeType="withEffect">
                                  <p:stCondLst>
                                    <p:cond delay="0"/>
                                  </p:stCondLst>
                                  <p:childTnLst>
                                    <p:set>
                                      <p:cBhvr>
                                        <p:cTn id="25" dur="1" fill="hold">
                                          <p:stCondLst>
                                            <p:cond delay="0"/>
                                          </p:stCondLst>
                                        </p:cTn>
                                        <p:tgtEl>
                                          <p:spTgt spid="123906"/>
                                        </p:tgtEl>
                                        <p:attrNameLst>
                                          <p:attrName>style.visibility</p:attrName>
                                        </p:attrNameLst>
                                      </p:cBhvr>
                                      <p:to>
                                        <p:strVal val="visible"/>
                                      </p:to>
                                    </p:set>
                                    <p:animEffect transition="in" filter="blinds(horizontal)">
                                      <p:cBhvr>
                                        <p:cTn id="26"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Oval 4"/>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12</a:t>
            </a:r>
            <a:endParaRPr lang="en-US" sz="4000" b="1">
              <a:solidFill>
                <a:srgbClr val="0070C0"/>
              </a:solidFill>
              <a:latin typeface="Times New Roman" pitchFamily="18" charset="0"/>
              <a:cs typeface="Times New Roman" pitchFamily="18" charset="0"/>
            </a:endParaRPr>
          </a:p>
        </p:txBody>
      </p:sp>
      <p:graphicFrame>
        <p:nvGraphicFramePr>
          <p:cNvPr id="131074" name="Object 2"/>
          <p:cNvGraphicFramePr>
            <a:graphicFrameLocks noChangeAspect="1"/>
          </p:cNvGraphicFramePr>
          <p:nvPr/>
        </p:nvGraphicFramePr>
        <p:xfrm>
          <a:off x="1972511" y="1303126"/>
          <a:ext cx="3383676" cy="594070"/>
        </p:xfrm>
        <a:graphic>
          <a:graphicData uri="http://schemas.openxmlformats.org/presentationml/2006/ole">
            <mc:AlternateContent xmlns:mc="http://schemas.openxmlformats.org/markup-compatibility/2006">
              <mc:Choice xmlns:v="urn:schemas-microsoft-com:vml" Requires="v">
                <p:oleObj spid="_x0000_s131082" name="Equation" r:id="rId3" imgW="1447560" imgH="253800" progId="Equation.DSMT4">
                  <p:embed/>
                </p:oleObj>
              </mc:Choice>
              <mc:Fallback>
                <p:oleObj name="Equation" r:id="rId3" imgW="144756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511" y="1303126"/>
                        <a:ext cx="3383676"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5" name="Object 3"/>
          <p:cNvGraphicFramePr>
            <a:graphicFrameLocks noChangeAspect="1"/>
          </p:cNvGraphicFramePr>
          <p:nvPr/>
        </p:nvGraphicFramePr>
        <p:xfrm>
          <a:off x="1954777" y="1752553"/>
          <a:ext cx="3323430" cy="594070"/>
        </p:xfrm>
        <a:graphic>
          <a:graphicData uri="http://schemas.openxmlformats.org/presentationml/2006/ole">
            <mc:AlternateContent xmlns:mc="http://schemas.openxmlformats.org/markup-compatibility/2006">
              <mc:Choice xmlns:v="urn:schemas-microsoft-com:vml" Requires="v">
                <p:oleObj spid="_x0000_s131083" name="Equation" r:id="rId5" imgW="1422360" imgH="253800" progId="Equation.DSMT4">
                  <p:embed/>
                </p:oleObj>
              </mc:Choice>
              <mc:Fallback>
                <p:oleObj name="Equation" r:id="rId5" imgW="142236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4777" y="1752553"/>
                        <a:ext cx="3323430"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6" name="Object 4"/>
          <p:cNvGraphicFramePr>
            <a:graphicFrameLocks noChangeAspect="1"/>
          </p:cNvGraphicFramePr>
          <p:nvPr/>
        </p:nvGraphicFramePr>
        <p:xfrm>
          <a:off x="7382873" y="1241451"/>
          <a:ext cx="3382276" cy="594070"/>
        </p:xfrm>
        <a:graphic>
          <a:graphicData uri="http://schemas.openxmlformats.org/presentationml/2006/ole">
            <mc:AlternateContent xmlns:mc="http://schemas.openxmlformats.org/markup-compatibility/2006">
              <mc:Choice xmlns:v="urn:schemas-microsoft-com:vml" Requires="v">
                <p:oleObj spid="_x0000_s131084" name="Equation" r:id="rId7" imgW="1447560" imgH="253800" progId="Equation.DSMT4">
                  <p:embed/>
                </p:oleObj>
              </mc:Choice>
              <mc:Fallback>
                <p:oleObj name="Equation" r:id="rId7" imgW="144756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2873" y="1241451"/>
                        <a:ext cx="3382276"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7" name="Object 5"/>
          <p:cNvGraphicFramePr>
            <a:graphicFrameLocks noChangeAspect="1"/>
          </p:cNvGraphicFramePr>
          <p:nvPr/>
        </p:nvGraphicFramePr>
        <p:xfrm>
          <a:off x="7352630" y="1753093"/>
          <a:ext cx="3738155" cy="592669"/>
        </p:xfrm>
        <a:graphic>
          <a:graphicData uri="http://schemas.openxmlformats.org/presentationml/2006/ole">
            <mc:AlternateContent xmlns:mc="http://schemas.openxmlformats.org/markup-compatibility/2006">
              <mc:Choice xmlns:v="urn:schemas-microsoft-com:vml" Requires="v">
                <p:oleObj spid="_x0000_s131085" name="Equation" r:id="rId9" imgW="1600200" imgH="253800" progId="Equation.DSMT4">
                  <p:embed/>
                </p:oleObj>
              </mc:Choice>
              <mc:Fallback>
                <p:oleObj name="Equation" r:id="rId9" imgW="160020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2630" y="1753093"/>
                        <a:ext cx="3738155" cy="5926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923081" y="875342"/>
            <a:ext cx="5547102"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Bài tập. </a:t>
            </a:r>
            <a:r>
              <a:rPr lang="en-US" sz="2800" smtClean="0">
                <a:solidFill>
                  <a:schemeClr val="tx2">
                    <a:lumMod val="50000"/>
                  </a:schemeClr>
                </a:solidFill>
                <a:latin typeface="Times New Roman" pitchFamily="18" charset="0"/>
                <a:cs typeface="Times New Roman" pitchFamily="18" charset="0"/>
              </a:rPr>
              <a:t>Tìm số tự nhiên x, biết:</a:t>
            </a:r>
            <a:endParaRPr lang="en-US" sz="2800" b="1" dirty="0" smtClean="0">
              <a:solidFill>
                <a:schemeClr val="tx2">
                  <a:lumMod val="50000"/>
                </a:schemeClr>
              </a:solidFill>
              <a:latin typeface="Times New Roman" pitchFamily="18" charset="0"/>
              <a:cs typeface="Times New Roman" pitchFamily="18" charset="0"/>
            </a:endParaRPr>
          </a:p>
        </p:txBody>
      </p:sp>
      <p:sp>
        <p:nvSpPr>
          <p:cNvPr id="12" name="TextBox 11"/>
          <p:cNvSpPr txBox="1"/>
          <p:nvPr/>
        </p:nvSpPr>
        <p:spPr>
          <a:xfrm>
            <a:off x="6027549" y="1911146"/>
            <a:ext cx="869198"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Giải</a:t>
            </a:r>
            <a:endParaRPr lang="en-US" sz="2800" b="1" dirty="0" smtClean="0">
              <a:solidFill>
                <a:schemeClr val="tx2">
                  <a:lumMod val="50000"/>
                </a:schemeClr>
              </a:solidFill>
              <a:latin typeface="Times New Roman" pitchFamily="18" charset="0"/>
              <a:cs typeface="Times New Roman" pitchFamily="18" charset="0"/>
            </a:endParaRPr>
          </a:p>
        </p:txBody>
      </p:sp>
      <p:graphicFrame>
        <p:nvGraphicFramePr>
          <p:cNvPr id="131078" name="Object 6"/>
          <p:cNvGraphicFramePr>
            <a:graphicFrameLocks noChangeAspect="1"/>
          </p:cNvGraphicFramePr>
          <p:nvPr/>
        </p:nvGraphicFramePr>
        <p:xfrm>
          <a:off x="185976" y="2581756"/>
          <a:ext cx="2743035" cy="2643891"/>
        </p:xfrm>
        <a:graphic>
          <a:graphicData uri="http://schemas.openxmlformats.org/presentationml/2006/ole">
            <mc:AlternateContent xmlns:mc="http://schemas.openxmlformats.org/markup-compatibility/2006">
              <mc:Choice xmlns:v="urn:schemas-microsoft-com:vml" Requires="v">
                <p:oleObj spid="_x0000_s131086" name="Equation" r:id="rId11" imgW="1447560" imgH="1130040" progId="Equation.DSMT4">
                  <p:embed/>
                </p:oleObj>
              </mc:Choice>
              <mc:Fallback>
                <p:oleObj name="Equation" r:id="rId11" imgW="1447560" imgH="11300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976" y="2581756"/>
                        <a:ext cx="2743035" cy="26438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9" name="Object 7"/>
          <p:cNvGraphicFramePr>
            <a:graphicFrameLocks noChangeAspect="1"/>
          </p:cNvGraphicFramePr>
          <p:nvPr/>
        </p:nvGraphicFramePr>
        <p:xfrm>
          <a:off x="2929422" y="2556712"/>
          <a:ext cx="3052607" cy="1784350"/>
        </p:xfrm>
        <a:graphic>
          <a:graphicData uri="http://schemas.openxmlformats.org/presentationml/2006/ole">
            <mc:AlternateContent xmlns:mc="http://schemas.openxmlformats.org/markup-compatibility/2006">
              <mc:Choice xmlns:v="urn:schemas-microsoft-com:vml" Requires="v">
                <p:oleObj spid="_x0000_s131087" name="Equation" r:id="rId13" imgW="1422360" imgH="672840" progId="Equation.DSMT4">
                  <p:embed/>
                </p:oleObj>
              </mc:Choice>
              <mc:Fallback>
                <p:oleObj name="Equation" r:id="rId13" imgW="1422360" imgH="6728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9422" y="2556712"/>
                        <a:ext cx="3052607" cy="178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80" name="Object 8"/>
          <p:cNvGraphicFramePr>
            <a:graphicFrameLocks noChangeAspect="1"/>
          </p:cNvGraphicFramePr>
          <p:nvPr/>
        </p:nvGraphicFramePr>
        <p:xfrm>
          <a:off x="6109504" y="2457851"/>
          <a:ext cx="2741899" cy="2643890"/>
        </p:xfrm>
        <a:graphic>
          <a:graphicData uri="http://schemas.openxmlformats.org/presentationml/2006/ole">
            <mc:AlternateContent xmlns:mc="http://schemas.openxmlformats.org/markup-compatibility/2006">
              <mc:Choice xmlns:v="urn:schemas-microsoft-com:vml" Requires="v">
                <p:oleObj spid="_x0000_s131088" name="Equation" r:id="rId15" imgW="1447560" imgH="1130040" progId="Equation.DSMT4">
                  <p:embed/>
                </p:oleObj>
              </mc:Choice>
              <mc:Fallback>
                <p:oleObj name="Equation" r:id="rId15" imgW="1447560" imgH="11300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09504" y="2457851"/>
                        <a:ext cx="2741899" cy="26438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81" name="Object 9"/>
          <p:cNvGraphicFramePr>
            <a:graphicFrameLocks noChangeAspect="1"/>
          </p:cNvGraphicFramePr>
          <p:nvPr/>
        </p:nvGraphicFramePr>
        <p:xfrm>
          <a:off x="9073771" y="2433230"/>
          <a:ext cx="3030400" cy="3200131"/>
        </p:xfrm>
        <a:graphic>
          <a:graphicData uri="http://schemas.openxmlformats.org/presentationml/2006/ole">
            <mc:AlternateContent xmlns:mc="http://schemas.openxmlformats.org/markup-compatibility/2006">
              <mc:Choice xmlns:v="urn:schemas-microsoft-com:vml" Requires="v">
                <p:oleObj spid="_x0000_s131089" name="Equation" r:id="rId17" imgW="1600200" imgH="1371600" progId="Equation.DSMT4">
                  <p:embed/>
                </p:oleObj>
              </mc:Choice>
              <mc:Fallback>
                <p:oleObj name="Equation" r:id="rId17" imgW="1600200" imgH="13716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73771" y="2433230"/>
                        <a:ext cx="3030400" cy="32001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a:off x="2913679" y="2619214"/>
            <a:ext cx="46495"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41752" y="2539140"/>
            <a:ext cx="46495"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955433" y="2678624"/>
            <a:ext cx="46495" cy="317715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1078"/>
                                        </p:tgtEl>
                                        <p:attrNameLst>
                                          <p:attrName>style.visibility</p:attrName>
                                        </p:attrNameLst>
                                      </p:cBhvr>
                                      <p:to>
                                        <p:strVal val="visible"/>
                                      </p:to>
                                    </p:set>
                                    <p:animEffect transition="in" filter="blinds(horizontal)">
                                      <p:cBhvr>
                                        <p:cTn id="12" dur="500"/>
                                        <p:tgtEl>
                                          <p:spTgt spid="1310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nodeType="withEffect">
                                  <p:stCondLst>
                                    <p:cond delay="0"/>
                                  </p:stCondLst>
                                  <p:childTnLst>
                                    <p:set>
                                      <p:cBhvr>
                                        <p:cTn id="19" dur="1" fill="hold">
                                          <p:stCondLst>
                                            <p:cond delay="0"/>
                                          </p:stCondLst>
                                        </p:cTn>
                                        <p:tgtEl>
                                          <p:spTgt spid="131079"/>
                                        </p:tgtEl>
                                        <p:attrNameLst>
                                          <p:attrName>style.visibility</p:attrName>
                                        </p:attrNameLst>
                                      </p:cBhvr>
                                      <p:to>
                                        <p:strVal val="visible"/>
                                      </p:to>
                                    </p:set>
                                    <p:animEffect transition="in" filter="blinds(horizontal)">
                                      <p:cBhvr>
                                        <p:cTn id="20" dur="500"/>
                                        <p:tgtEl>
                                          <p:spTgt spid="13107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31080"/>
                                        </p:tgtEl>
                                        <p:attrNameLst>
                                          <p:attrName>style.visibility</p:attrName>
                                        </p:attrNameLst>
                                      </p:cBhvr>
                                      <p:to>
                                        <p:strVal val="visible"/>
                                      </p:to>
                                    </p:set>
                                    <p:animEffect transition="in" filter="blinds(horizontal)">
                                      <p:cBhvr>
                                        <p:cTn id="28" dur="500"/>
                                        <p:tgtEl>
                                          <p:spTgt spid="13108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nodeType="withEffect">
                                  <p:stCondLst>
                                    <p:cond delay="0"/>
                                  </p:stCondLst>
                                  <p:childTnLst>
                                    <p:set>
                                      <p:cBhvr>
                                        <p:cTn id="35" dur="1" fill="hold">
                                          <p:stCondLst>
                                            <p:cond delay="0"/>
                                          </p:stCondLst>
                                        </p:cTn>
                                        <p:tgtEl>
                                          <p:spTgt spid="131081"/>
                                        </p:tgtEl>
                                        <p:attrNameLst>
                                          <p:attrName>style.visibility</p:attrName>
                                        </p:attrNameLst>
                                      </p:cBhvr>
                                      <p:to>
                                        <p:strVal val="visible"/>
                                      </p:to>
                                    </p:set>
                                    <p:animEffect transition="in" filter="blinds(horizontal)">
                                      <p:cBhvr>
                                        <p:cTn id="36"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15717" y="2094702"/>
            <a:ext cx="6552728"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8" name="Group 11"/>
          <p:cNvGrpSpPr/>
          <p:nvPr/>
        </p:nvGrpSpPr>
        <p:grpSpPr>
          <a:xfrm>
            <a:off x="2512711" y="3325405"/>
            <a:ext cx="6552728" cy="1219200"/>
            <a:chOff x="1151472" y="3187501"/>
            <a:chExt cx="6552728" cy="914400"/>
          </a:xfrm>
        </p:grpSpPr>
        <p:sp>
          <p:nvSpPr>
            <p:cNvPr id="9" name="Pentagon 8"/>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9"/>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10"/>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2" name="Group 15"/>
          <p:cNvGrpSpPr/>
          <p:nvPr/>
        </p:nvGrpSpPr>
        <p:grpSpPr>
          <a:xfrm>
            <a:off x="2509705" y="4556107"/>
            <a:ext cx="6552728" cy="1219200"/>
            <a:chOff x="1151472" y="3187501"/>
            <a:chExt cx="6552728" cy="914400"/>
          </a:xfrm>
        </p:grpSpPr>
        <p:sp>
          <p:nvSpPr>
            <p:cNvPr id="13" name="Pentagon 12"/>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13"/>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14"/>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6" name="!!2">
            <a:extLst>
              <a:ext uri="{FF2B5EF4-FFF2-40B4-BE49-F238E27FC236}">
                <a16:creationId xmlns="" xmlns:a16="http://schemas.microsoft.com/office/drawing/2014/main" id="{F4B5F415-7490-4054-85B4-10F7AE6D3385}"/>
              </a:ext>
            </a:extLst>
          </p:cNvPr>
          <p:cNvSpPr txBox="1">
            <a:spLocks/>
          </p:cNvSpPr>
          <p:nvPr/>
        </p:nvSpPr>
        <p:spPr>
          <a:xfrm>
            <a:off x="2417737" y="418455"/>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NỘI DUNG BÀI HỌC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2">
            <a:extLst>
              <a:ext uri="{FF2B5EF4-FFF2-40B4-BE49-F238E27FC236}">
                <a16:creationId xmlns="" xmlns:a16="http://schemas.microsoft.com/office/drawing/2014/main" id="{F4B5F415-7490-4054-85B4-10F7AE6D3385}"/>
              </a:ext>
            </a:extLst>
          </p:cNvPr>
          <p:cNvSpPr txBox="1">
            <a:spLocks/>
          </p:cNvSpPr>
          <p:nvPr/>
        </p:nvSpPr>
        <p:spPr>
          <a:xfrm>
            <a:off x="3360546" y="478897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III. Luyện tập</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8" name="!!2">
            <a:extLst>
              <a:ext uri="{FF2B5EF4-FFF2-40B4-BE49-F238E27FC236}">
                <a16:creationId xmlns="" xmlns:a16="http://schemas.microsoft.com/office/drawing/2014/main" id="{F4B5F415-7490-4054-85B4-10F7AE6D3385}"/>
              </a:ext>
            </a:extLst>
          </p:cNvPr>
          <p:cNvSpPr txBox="1">
            <a:spLocks/>
          </p:cNvSpPr>
          <p:nvPr/>
        </p:nvSpPr>
        <p:spPr>
          <a:xfrm>
            <a:off x="3357968" y="3546528"/>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 Phép chia</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2">
            <a:extLst>
              <a:ext uri="{FF2B5EF4-FFF2-40B4-BE49-F238E27FC236}">
                <a16:creationId xmlns="" xmlns:a16="http://schemas.microsoft.com/office/drawing/2014/main" id="{F4B5F415-7490-4054-85B4-10F7AE6D3385}"/>
              </a:ext>
            </a:extLst>
          </p:cNvPr>
          <p:cNvSpPr txBox="1">
            <a:spLocks/>
          </p:cNvSpPr>
          <p:nvPr/>
        </p:nvSpPr>
        <p:spPr>
          <a:xfrm>
            <a:off x="3339886" y="2381573"/>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 Phép nhân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0" name="!!2">
            <a:extLst>
              <a:ext uri="{FF2B5EF4-FFF2-40B4-BE49-F238E27FC236}">
                <a16:creationId xmlns="" xmlns:a16="http://schemas.microsoft.com/office/drawing/2014/main" id="{F4B5F415-7490-4054-85B4-10F7AE6D3385}"/>
              </a:ext>
            </a:extLst>
          </p:cNvPr>
          <p:cNvSpPr txBox="1">
            <a:spLocks/>
          </p:cNvSpPr>
          <p:nvPr/>
        </p:nvSpPr>
        <p:spPr>
          <a:xfrm>
            <a:off x="2725121" y="508864"/>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TIẾT 1</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Bottom)">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xit" presetSubtype="10" fill="hold" grpId="0" nodeType="withEffect">
                                  <p:stCondLst>
                                    <p:cond delay="0"/>
                                  </p:stCondLst>
                                  <p:childTnLst>
                                    <p:animEffect transition="out" filter="blinds(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7" grpId="1"/>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556085" y="1171896"/>
            <a:ext cx="9801726" cy="3194131"/>
          </a:xfrm>
          <a:prstGeom prst="rect">
            <a:avLst/>
          </a:prstGeom>
        </p:spPr>
      </p:pic>
      <p:pic>
        <p:nvPicPr>
          <p:cNvPr id="5"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9889396">
            <a:off x="10917677" y="783939"/>
            <a:ext cx="1488402" cy="1488402"/>
          </a:xfrm>
          <a:prstGeom prst="rect">
            <a:avLst/>
          </a:prstGeom>
        </p:spPr>
      </p:pic>
      <p:sp>
        <p:nvSpPr>
          <p:cNvPr id="7" name="!!2">
            <a:extLst>
              <a:ext uri="{FF2B5EF4-FFF2-40B4-BE49-F238E27FC236}">
                <a16:creationId xmlns="" xmlns:a16="http://schemas.microsoft.com/office/drawing/2014/main"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noProof="0" smtClean="0">
                <a:solidFill>
                  <a:schemeClr val="accent2">
                    <a:lumMod val="75000"/>
                  </a:schemeClr>
                </a:solidFill>
                <a:latin typeface="Times New Roman" panose="02020603050405020304" pitchFamily="18" charset="0"/>
                <a:ea typeface="+mj-ea"/>
                <a:cs typeface="Times New Roman" panose="02020603050405020304" pitchFamily="18" charset="0"/>
              </a:rPr>
              <a:t>CỦNG CỐ</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395200" cy="6858000"/>
          </a:xfrm>
          <a:prstGeom prst="rect">
            <a:avLst/>
          </a:prstGeom>
        </p:spPr>
      </p:pic>
      <p:pic>
        <p:nvPicPr>
          <p:cNvPr id="6" name="Picture 5" descr="8b563b34ad8f7b1b8fb033b87599d68c.png">
            <a:hlinkClick r:id="rId3" action="ppaction://hlinksldjump"/>
          </p:cNvPr>
          <p:cNvPicPr>
            <a:picLocks noChangeAspect="1"/>
          </p:cNvPicPr>
          <p:nvPr/>
        </p:nvPicPr>
        <p:blipFill>
          <a:blip r:embed="rId4" cstate="print"/>
          <a:stretch>
            <a:fillRect/>
          </a:stretch>
        </p:blipFill>
        <p:spPr>
          <a:xfrm>
            <a:off x="5486401" y="5334000"/>
            <a:ext cx="1137783" cy="914400"/>
          </a:xfrm>
          <a:prstGeom prst="rect">
            <a:avLst/>
          </a:prstGeom>
        </p:spPr>
      </p:pic>
      <p:pic>
        <p:nvPicPr>
          <p:cNvPr id="7" name="Picture 6" descr="1.png">
            <a:hlinkClick r:id="rId5" action="ppaction://hlinksldjump"/>
          </p:cNvPr>
          <p:cNvPicPr>
            <a:picLocks noChangeAspect="1"/>
          </p:cNvPicPr>
          <p:nvPr/>
        </p:nvPicPr>
        <p:blipFill>
          <a:blip r:embed="rId6" cstate="print"/>
          <a:stretch>
            <a:fillRect/>
          </a:stretch>
        </p:blipFill>
        <p:spPr>
          <a:xfrm>
            <a:off x="4165600" y="5715000"/>
            <a:ext cx="1117600" cy="913638"/>
          </a:xfrm>
          <a:prstGeom prst="rect">
            <a:avLst/>
          </a:prstGeom>
        </p:spPr>
      </p:pic>
      <p:pic>
        <p:nvPicPr>
          <p:cNvPr id="10" name="Picture 9" descr="2.png">
            <a:hlinkClick r:id="rId7" action="ppaction://hlinksldjump"/>
          </p:cNvPr>
          <p:cNvPicPr>
            <a:picLocks noChangeAspect="1"/>
          </p:cNvPicPr>
          <p:nvPr/>
        </p:nvPicPr>
        <p:blipFill>
          <a:blip r:embed="rId8" cstate="print"/>
          <a:stretch>
            <a:fillRect/>
          </a:stretch>
        </p:blipFill>
        <p:spPr>
          <a:xfrm>
            <a:off x="2336800" y="6247472"/>
            <a:ext cx="914400" cy="610529"/>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368800" y="4191000"/>
            <a:ext cx="1155861"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6502401" y="4572000"/>
            <a:ext cx="641791" cy="70457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38889E-6 4.44444E-6 C 0.03055 -0.00533 0.06128 -0.01065 0.08628 -0.02686 C 0.11128 -0.04306 0.1401 -0.06806 0.15 -0.09769 C 0.15989 -0.12732 0.15173 -0.17431 0.14548 -0.20487 C 0.13923 -0.23565 0.12882 -0.26459 0.11215 -0.28149 C 0.09548 -0.29838 0.06094 -0.30533 0.04548 -0.30625 C 0.03003 -0.30695 0.02483 -0.29723 0.01962 -0.28704 " pathEditMode="relative" rAng="0" ptsTypes="aaaaaaA">
                                      <p:cBhvr>
                                        <p:cTn id="17" dur="2000" fill="hold"/>
                                        <p:tgtEl>
                                          <p:spTgt spid="14"/>
                                        </p:tgtEl>
                                        <p:attrNameLst>
                                          <p:attrName>ppt_x</p:attrName>
                                          <p:attrName>ppt_y</p:attrName>
                                        </p:attrNameLst>
                                      </p:cBhvr>
                                      <p:rCtr x="8000" y="-15300"/>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5.27778E-6 1.85185E-6 C 0.03454 -0.01643 0.06909 -0.03264 0.11961 -0.09282 C 0.17013 -0.15301 0.27117 -0.29259 0.30294 -0.36157 C 0.33471 -0.43055 0.31544 -0.4706 0.31058 -0.50694 C 0.30572 -0.54328 0.28315 -0.5787 0.27412 -0.57963 C 0.2651 -0.58055 0.26041 -0.54676 0.25589 -0.51296 " pathEditMode="relative" ptsTypes="aaaaaA">
                                      <p:cBhvr>
                                        <p:cTn id="28" dur="2000" fill="hold"/>
                                        <p:tgtEl>
                                          <p:spTgt spid="10"/>
                                        </p:tgtEl>
                                        <p:attrNameLst>
                                          <p:attrName>ppt_x</p:attrName>
                                          <p:attrName>ppt_y</p:attrName>
                                        </p:attrNameLst>
                                      </p:cBhvr>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0"/>
                                        </p:tgtEl>
                                        <p:attrNameLst>
                                          <p:attrName>ppt_w</p:attrName>
                                        </p:attrNameLst>
                                      </p:cBhvr>
                                      <p:tavLst>
                                        <p:tav tm="0">
                                          <p:val>
                                            <p:strVal val="ppt_w"/>
                                          </p:val>
                                        </p:tav>
                                        <p:tav tm="100000">
                                          <p:val>
                                            <p:strVal val="ppt_w*0.70"/>
                                          </p:val>
                                        </p:tav>
                                      </p:tavLst>
                                    </p:anim>
                                    <p:anim calcmode="lin" valueType="num">
                                      <p:cBhvr>
                                        <p:cTn id="32" dur="1000"/>
                                        <p:tgtEl>
                                          <p:spTgt spid="10"/>
                                        </p:tgtEl>
                                        <p:attrNameLst>
                                          <p:attrName>ppt_h</p:attrName>
                                        </p:attrNameLst>
                                      </p:cBhvr>
                                      <p:tavLst>
                                        <p:tav tm="0">
                                          <p:val>
                                            <p:strVal val="ppt_h"/>
                                          </p:val>
                                        </p:tav>
                                        <p:tav tm="100000">
                                          <p:val>
                                            <p:strVal val="ppt_h"/>
                                          </p:val>
                                        </p:tav>
                                      </p:tavLst>
                                    </p:anim>
                                    <p:animEffect transition="out" filter="fade">
                                      <p:cBhvr>
                                        <p:cTn id="33" dur="1000"/>
                                        <p:tgtEl>
                                          <p:spTgt spid="10"/>
                                        </p:tgtEl>
                                      </p:cBhvr>
                                    </p:animEffect>
                                    <p:set>
                                      <p:cBhvr>
                                        <p:cTn id="34"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1.38889E-6 -4.44444E-6 C 0.03768 -0.00208 0.07535 -0.0037 0.10469 -0.02453 C 0.13403 -0.04537 0.16094 -0.08703 0.17587 -0.12546 C 0.1908 -0.16388 0.19462 -0.21203 0.19393 -0.25486 C 0.19323 -0.29791 0.17813 -0.35254 0.17136 -0.38449 C 0.16458 -0.41643 0.16545 -0.43356 0.15313 -0.44699 C 0.1408 -0.46018 0.10695 -0.46666 0.09705 -0.46527 C 0.08715 -0.46342 0.09045 -0.45023 0.09393 -0.4368 " pathEditMode="relative" rAng="0" ptsTypes="aaaaaaaA">
                                      <p:cBhvr>
                                        <p:cTn id="39" dur="2000" fill="hold"/>
                                        <p:tgtEl>
                                          <p:spTgt spid="6"/>
                                        </p:tgtEl>
                                        <p:attrNameLst>
                                          <p:attrName>ppt_x</p:attrName>
                                          <p:attrName>ppt_y</p:attrName>
                                        </p:attrNameLst>
                                      </p:cBhvr>
                                      <p:rCtr x="9700" y="-23300"/>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6"/>
                                        </p:tgtEl>
                                        <p:attrNameLst>
                                          <p:attrName>ppt_w</p:attrName>
                                        </p:attrNameLst>
                                      </p:cBhvr>
                                      <p:tavLst>
                                        <p:tav tm="0">
                                          <p:val>
                                            <p:strVal val="ppt_w"/>
                                          </p:val>
                                        </p:tav>
                                        <p:tav tm="100000">
                                          <p:val>
                                            <p:strVal val="ppt_w*0.70"/>
                                          </p:val>
                                        </p:tav>
                                      </p:tavLst>
                                    </p:anim>
                                    <p:anim calcmode="lin" valueType="num">
                                      <p:cBhvr>
                                        <p:cTn id="43" dur="1000"/>
                                        <p:tgtEl>
                                          <p:spTgt spid="6"/>
                                        </p:tgtEl>
                                        <p:attrNameLst>
                                          <p:attrName>ppt_h</p:attrName>
                                        </p:attrNameLst>
                                      </p:cBhvr>
                                      <p:tavLst>
                                        <p:tav tm="0">
                                          <p:val>
                                            <p:strVal val="ppt_h"/>
                                          </p:val>
                                        </p:tav>
                                        <p:tav tm="100000">
                                          <p:val>
                                            <p:strVal val="ppt_h"/>
                                          </p:val>
                                        </p:tav>
                                      </p:tavLst>
                                    </p:anim>
                                    <p:animEffect transition="out" filter="fade">
                                      <p:cBhvr>
                                        <p:cTn id="44" dur="1000"/>
                                        <p:tgtEl>
                                          <p:spTgt spid="6"/>
                                        </p:tgtEl>
                                      </p:cBhvr>
                                    </p:animEffect>
                                    <p:set>
                                      <p:cBhvr>
                                        <p:cTn id="45"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8.33333E-7 -4.07407E-6 C 0.05295 -0.00486 0.10608 -0.00949 0.15156 -0.05856 C 0.19705 -0.10763 0.25677 -0.2199 0.27274 -0.2949 C 0.28872 -0.3699 0.27049 -0.46898 0.24705 -0.50902 C 0.22361 -0.54907 0.15573 -0.54398 0.13195 -0.53518 C 0.10816 -0.52638 0.10625 -0.49143 0.10451 -0.45648 " pathEditMode="relative" ptsTypes="aaaaaA">
                                      <p:cBhvr>
                                        <p:cTn id="50" dur="2000" fill="hold"/>
                                        <p:tgtEl>
                                          <p:spTgt spid="7"/>
                                        </p:tgtEl>
                                        <p:attrNameLst>
                                          <p:attrName>ppt_x</p:attrName>
                                          <p:attrName>ppt_y</p:attrName>
                                        </p:attrNameLst>
                                      </p:cBhvr>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5" name="TextBox 4"/>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nhân a.b = c, thì a, b, c được gọi là:</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135322" y="4555211"/>
            <a:ext cx="7213600" cy="1384995"/>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nhân a.b = c, thì </a:t>
            </a:r>
          </a:p>
          <a:p>
            <a:r>
              <a:rPr lang="en-US" sz="2800" smtClean="0">
                <a:solidFill>
                  <a:srgbClr val="FF0000"/>
                </a:solidFill>
                <a:latin typeface="Times New Roman" pitchFamily="18" charset="0"/>
                <a:cs typeface="Times New Roman" pitchFamily="18" charset="0"/>
              </a:rPr>
              <a:t>a, b được gọi là thừa số</a:t>
            </a:r>
          </a:p>
          <a:p>
            <a:r>
              <a:rPr lang="en-US" sz="2800" smtClean="0">
                <a:solidFill>
                  <a:srgbClr val="FF0000"/>
                </a:solidFill>
                <a:latin typeface="Times New Roman" pitchFamily="18" charset="0"/>
                <a:cs typeface="Times New Roman" pitchFamily="18" charset="0"/>
              </a:rPr>
              <a:t>c được gọi là tích</a:t>
            </a:r>
            <a:endParaRPr lang="en-US" sz="28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954107"/>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Cho phép nhân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166318" y="4648201"/>
            <a:ext cx="72136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Có phép nhân a . b = c, thì a = c : 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chia a : b = c, thì a, b, c được gọi là:</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135322" y="4555211"/>
            <a:ext cx="7213600" cy="1815882"/>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chia a : b = c, thì </a:t>
            </a:r>
          </a:p>
          <a:p>
            <a:r>
              <a:rPr lang="en-US" sz="2800" smtClean="0">
                <a:solidFill>
                  <a:srgbClr val="FF0000"/>
                </a:solidFill>
                <a:latin typeface="Times New Roman" pitchFamily="18" charset="0"/>
                <a:cs typeface="Times New Roman" pitchFamily="18" charset="0"/>
              </a:rPr>
              <a:t>a được gọi là số bị chia</a:t>
            </a:r>
          </a:p>
          <a:p>
            <a:r>
              <a:rPr lang="en-US" sz="2800" smtClean="0">
                <a:solidFill>
                  <a:srgbClr val="FF0000"/>
                </a:solidFill>
                <a:latin typeface="Times New Roman" pitchFamily="18" charset="0"/>
                <a:cs typeface="Times New Roman" pitchFamily="18" charset="0"/>
              </a:rPr>
              <a:t>b được gọi là số chia</a:t>
            </a:r>
          </a:p>
          <a:p>
            <a:r>
              <a:rPr lang="en-US" sz="2800" smtClean="0">
                <a:solidFill>
                  <a:srgbClr val="FF0000"/>
                </a:solidFill>
                <a:latin typeface="Times New Roman" pitchFamily="18" charset="0"/>
                <a:cs typeface="Times New Roman" pitchFamily="18" charset="0"/>
              </a:rPr>
              <a:t>c được gọi là thương</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954107"/>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Cho phép chia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929538" y="4738609"/>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Có phép chia a : b = c, thì a = c . 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par>
                          <p:cTn id="33" fill="hold">
                            <p:stCondLst>
                              <p:cond delay="24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3"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4"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Tìm số tự nhiên x, biết: </a:t>
            </a:r>
            <a:endParaRPr lang="en-US" sz="2800" dirty="0">
              <a:solidFill>
                <a:srgbClr val="FF0000"/>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nvGraphicFramePr>
        <p:xfrm>
          <a:off x="5565721" y="2216655"/>
          <a:ext cx="2260924" cy="495545"/>
        </p:xfrm>
        <a:graphic>
          <a:graphicData uri="http://schemas.openxmlformats.org/presentationml/2006/ole">
            <mc:AlternateContent xmlns:mc="http://schemas.openxmlformats.org/markup-compatibility/2006">
              <mc:Choice xmlns:v="urn:schemas-microsoft-com:vml" Requires="v">
                <p:oleObj spid="_x0000_s133124" name="Equation" r:id="rId5" imgW="927000" imgH="203040" progId="Equation.DSMT4">
                  <p:embed/>
                </p:oleObj>
              </mc:Choice>
              <mc:Fallback>
                <p:oleObj name="Equation" r:id="rId5" imgW="927000" imgH="2030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721" y="2216655"/>
                        <a:ext cx="2260924" cy="495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23" name="Object 3"/>
          <p:cNvGraphicFramePr>
            <a:graphicFrameLocks noChangeAspect="1"/>
          </p:cNvGraphicFramePr>
          <p:nvPr/>
        </p:nvGraphicFramePr>
        <p:xfrm>
          <a:off x="4895850" y="4556502"/>
          <a:ext cx="1237496" cy="618748"/>
        </p:xfrm>
        <a:graphic>
          <a:graphicData uri="http://schemas.openxmlformats.org/presentationml/2006/ole">
            <mc:AlternateContent xmlns:mc="http://schemas.openxmlformats.org/markup-compatibility/2006">
              <mc:Choice xmlns:v="urn:schemas-microsoft-com:vml" Requires="v">
                <p:oleObj spid="_x0000_s133125" name="Equation" r:id="rId7" imgW="355320" imgH="177480" progId="Equation.DSMT4">
                  <p:embed/>
                </p:oleObj>
              </mc:Choice>
              <mc:Fallback>
                <p:oleObj name="Equation" r:id="rId7" imgW="355320" imgH="177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5850" y="4556502"/>
                        <a:ext cx="1237496" cy="61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5" name="TextBox 4"/>
          <p:cNvSpPr txBox="1"/>
          <p:nvPr/>
        </p:nvSpPr>
        <p:spPr>
          <a:xfrm>
            <a:off x="2133600" y="1905002"/>
            <a:ext cx="8128000" cy="1569660"/>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Nhà trường cần thuê xe ô tô để cho 220 học sinh khối 6 đi tham quan. Họ cần thuê ít nhất bao nhiêu xe nếu mỗi xe chở được 45 người</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336800" y="4648201"/>
            <a:ext cx="7213600" cy="584775"/>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Nhà trường cần ít nhất 5 xe</a:t>
            </a:r>
            <a:endParaRPr lang="en-US" sz="32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466d1f793f5586c089134068fbe6291a.png"/>
          <p:cNvPicPr>
            <a:picLocks noChangeAspect="1"/>
          </p:cNvPicPr>
          <p:nvPr/>
        </p:nvPicPr>
        <p:blipFill>
          <a:blip r:embed="rId3" cstate="print"/>
          <a:stretch>
            <a:fillRect/>
          </a:stretch>
        </p:blipFill>
        <p:spPr>
          <a:xfrm>
            <a:off x="-402957" y="1"/>
            <a:ext cx="12348213" cy="7358742"/>
          </a:xfrm>
          <a:prstGeom prst="rect">
            <a:avLst/>
          </a:prstGeom>
        </p:spPr>
      </p:pic>
      <p:sp>
        <p:nvSpPr>
          <p:cNvPr id="8" name="!!4">
            <a:extLst>
              <a:ext uri="{FF2B5EF4-FFF2-40B4-BE49-F238E27FC236}">
                <a16:creationId xmlns="" xmlns:a16="http://schemas.microsoft.com/office/drawing/2014/main" id="{58E6D429-DC53-47C4-8036-1E9D12B8E28B}"/>
              </a:ext>
            </a:extLst>
          </p:cNvPr>
          <p:cNvSpPr/>
          <p:nvPr/>
        </p:nvSpPr>
        <p:spPr>
          <a:xfrm>
            <a:off x="3516774" y="0"/>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6" name="Rectangle 6"/>
          <p:cNvSpPr>
            <a:spLocks noChangeArrowheads="1"/>
          </p:cNvSpPr>
          <p:nvPr/>
        </p:nvSpPr>
        <p:spPr bwMode="auto">
          <a:xfrm>
            <a:off x="2119085" y="3316137"/>
            <a:ext cx="865051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Đọc lại toàn bộ nội dung bài đã học.</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Học lại cách đặt phép nhân, phép chia.</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Học thuộc: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tính chất của phép nhân, phép chia có dư, cùng các phần lưu ý </a:t>
            </a: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(dưới dạng lời văn và công thức tổng quát)</a:t>
            </a: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Làm BT1, BT2 (SGK/21) vào vở.</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423882" y="1436912"/>
          <a:ext cx="7852231" cy="2079028"/>
        </p:xfrm>
        <a:graphic>
          <a:graphicData uri="http://schemas.openxmlformats.org/drawingml/2006/table">
            <a:tbl>
              <a:tblPr/>
              <a:tblGrid>
                <a:gridCol w="872135"/>
                <a:gridCol w="872135"/>
                <a:gridCol w="872135"/>
                <a:gridCol w="872135"/>
                <a:gridCol w="872135"/>
                <a:gridCol w="872889"/>
                <a:gridCol w="872889"/>
                <a:gridCol w="872889"/>
                <a:gridCol w="872889"/>
              </a:tblGrid>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56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75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63</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36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7</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4</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3</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256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432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105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144</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graphicFrame>
        <p:nvGraphicFramePr>
          <p:cNvPr id="6" name="Table 5"/>
          <p:cNvGraphicFramePr>
            <a:graphicFrameLocks noGrp="1"/>
          </p:cNvGraphicFramePr>
          <p:nvPr/>
        </p:nvGraphicFramePr>
        <p:xfrm>
          <a:off x="2423885" y="4476241"/>
          <a:ext cx="7866745" cy="1962912"/>
        </p:xfrm>
        <a:graphic>
          <a:graphicData uri="http://schemas.openxmlformats.org/drawingml/2006/table">
            <a:tbl>
              <a:tblPr/>
              <a:tblGrid>
                <a:gridCol w="1573349"/>
                <a:gridCol w="1573349"/>
                <a:gridCol w="1573349"/>
                <a:gridCol w="1573349"/>
                <a:gridCol w="1573349"/>
              </a:tblGrid>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328</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982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1005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32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q</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11</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20</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125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04470">
                <a:tc>
                  <a:txBody>
                    <a:bodyPr/>
                    <a:lstStyle/>
                    <a:p>
                      <a:pPr marL="0" marR="0" algn="ctr">
                        <a:lnSpc>
                          <a:spcPct val="115000"/>
                        </a:lnSpc>
                        <a:spcBef>
                          <a:spcPts val="0"/>
                        </a:spcBef>
                        <a:spcAft>
                          <a:spcPts val="800"/>
                        </a:spcAft>
                      </a:pPr>
                      <a:r>
                        <a:rPr lang="en-US" sz="2800">
                          <a:latin typeface="Times New Roman"/>
                          <a:ea typeface="Calibri"/>
                          <a:cs typeface="Times New Roman"/>
                        </a:rPr>
                        <a:t>r</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r>
                        <a:rPr lang="en-US" sz="2800">
                          <a:latin typeface="Times New Roman"/>
                          <a:ea typeface="Calibri"/>
                          <a:cs typeface="Times New Roman"/>
                        </a:rPr>
                        <a:t>9</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r>
                        <a:rPr lang="en-US" sz="2800">
                          <a:latin typeface="Times New Roman"/>
                          <a:ea typeface="Calibri"/>
                          <a:cs typeface="Times New Roman"/>
                        </a:rPr>
                        <a:t>42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graphicFrame>
        <p:nvGraphicFramePr>
          <p:cNvPr id="145413" name="Object 5"/>
          <p:cNvGraphicFramePr>
            <a:graphicFrameLocks noChangeAspect="1"/>
          </p:cNvGraphicFramePr>
          <p:nvPr/>
        </p:nvGraphicFramePr>
        <p:xfrm>
          <a:off x="2438401" y="2510971"/>
          <a:ext cx="943427" cy="438226"/>
        </p:xfrm>
        <a:graphic>
          <a:graphicData uri="http://schemas.openxmlformats.org/presentationml/2006/ole">
            <mc:AlternateContent xmlns:mc="http://schemas.openxmlformats.org/markup-compatibility/2006">
              <mc:Choice xmlns:v="urn:schemas-microsoft-com:vml" Requires="v">
                <p:oleObj spid="_x0000_s145414" name="Equation" r:id="rId4" imgW="317225" imgH="190335" progId="Equation.DSMT4">
                  <p:embed/>
                </p:oleObj>
              </mc:Choice>
              <mc:Fallback>
                <p:oleObj name="Equation" r:id="rId4" imgW="317225" imgH="190335"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1" y="2510971"/>
                        <a:ext cx="943427" cy="438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5412" name="Object 4"/>
          <p:cNvGraphicFramePr>
            <a:graphicFrameLocks noChangeAspect="1"/>
          </p:cNvGraphicFramePr>
          <p:nvPr/>
        </p:nvGraphicFramePr>
        <p:xfrm>
          <a:off x="2438401" y="3093653"/>
          <a:ext cx="986971" cy="447832"/>
        </p:xfrm>
        <a:graphic>
          <a:graphicData uri="http://schemas.openxmlformats.org/presentationml/2006/ole">
            <mc:AlternateContent xmlns:mc="http://schemas.openxmlformats.org/markup-compatibility/2006">
              <mc:Choice xmlns:v="urn:schemas-microsoft-com:vml" Requires="v">
                <p:oleObj spid="_x0000_s145415" name="Equation" r:id="rId6" imgW="330057" imgH="190417" progId="Equation.DSMT4">
                  <p:embed/>
                </p:oleObj>
              </mc:Choice>
              <mc:Fallback>
                <p:oleObj name="Equation" r:id="rId6" imgW="330057" imgH="190417"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1" y="3093653"/>
                        <a:ext cx="986971" cy="447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15" name="Rectangle 7"/>
          <p:cNvSpPr>
            <a:spLocks noChangeArrowheads="1"/>
          </p:cNvSpPr>
          <p:nvPr/>
        </p:nvSpPr>
        <p:spPr bwMode="auto">
          <a:xfrm>
            <a:off x="2423885" y="3535717"/>
            <a:ext cx="7866743" cy="954107"/>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Bài 2:</a:t>
            </a:r>
            <a:r>
              <a:rPr kumimoji="0" lang="en-US"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Điền số thích hợp vào ô trống trong bảng dưới đây, biết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3" name="Rectangle 12"/>
          <p:cNvSpPr/>
          <p:nvPr/>
        </p:nvSpPr>
        <p:spPr>
          <a:xfrm>
            <a:off x="2438401" y="29028"/>
            <a:ext cx="7837713" cy="1384995"/>
          </a:xfrm>
          <a:prstGeom prst="rect">
            <a:avLst/>
          </a:prstGeom>
          <a:solidFill>
            <a:schemeClr val="accent2">
              <a:lumMod val="20000"/>
              <a:lumOff val="80000"/>
            </a:schemeClr>
          </a:solidFill>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PHIẾU BÀI TẬP VỀ NHÀ</a:t>
            </a:r>
            <a:endParaRPr lang="en-US" sz="2800" smtClean="0">
              <a:latin typeface="Times New Roman" pitchFamily="18" charset="0"/>
              <a:cs typeface="Times New Roman" pitchFamily="18" charset="0"/>
            </a:endParaRPr>
          </a:p>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1 :</a:t>
            </a:r>
            <a:r>
              <a:rPr lang="fr-FR" sz="2800" smtClean="0">
                <a:latin typeface="Times New Roman" pitchFamily="18" charset="0"/>
                <a:ea typeface="Times New Roman" pitchFamily="18" charset="0"/>
                <a:cs typeface="Times New Roman" pitchFamily="18" charset="0"/>
              </a:rPr>
              <a:t> Điền số thích hợp vào ô trống trong bảng dưới đây :</a:t>
            </a:r>
            <a:endParaRPr lang="fr-FR" sz="2800" smtClean="0">
              <a:latin typeface="Times New Roman" pitchFamily="18" charset="0"/>
              <a:cs typeface="Times New Roman" pitchFamily="18" charset="0"/>
            </a:endParaRPr>
          </a:p>
        </p:txBody>
      </p:sp>
      <p:graphicFrame>
        <p:nvGraphicFramePr>
          <p:cNvPr id="145411" name="Object 3"/>
          <p:cNvGraphicFramePr>
            <a:graphicFrameLocks noChangeAspect="1"/>
          </p:cNvGraphicFramePr>
          <p:nvPr/>
        </p:nvGraphicFramePr>
        <p:xfrm>
          <a:off x="3889822" y="4004943"/>
          <a:ext cx="3439883" cy="498897"/>
        </p:xfrm>
        <a:graphic>
          <a:graphicData uri="http://schemas.openxmlformats.org/presentationml/2006/ole">
            <mc:AlternateContent xmlns:mc="http://schemas.openxmlformats.org/markup-compatibility/2006">
              <mc:Choice xmlns:v="urn:schemas-microsoft-com:vml" Requires="v">
                <p:oleObj spid="_x0000_s145416" name="Equation" r:id="rId8" imgW="1498600" imgH="228600" progId="Equation.DSMT4">
                  <p:embed/>
                </p:oleObj>
              </mc:Choice>
              <mc:Fallback>
                <p:oleObj name="Equation" r:id="rId8" imgW="1498600" imgH="22860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9822" y="4004943"/>
                        <a:ext cx="3439883" cy="4988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2">
            <a:extLst>
              <a:ext uri="{FF2B5EF4-FFF2-40B4-BE49-F238E27FC236}">
                <a16:creationId xmlns="" xmlns:a16="http://schemas.microsoft.com/office/drawing/2014/main" id="{F4B5F415-7490-4054-85B4-10F7AE6D3385}"/>
              </a:ext>
            </a:extLst>
          </p:cNvPr>
          <p:cNvSpPr txBox="1">
            <a:spLocks/>
          </p:cNvSpPr>
          <p:nvPr/>
        </p:nvSpPr>
        <p:spPr>
          <a:xfrm>
            <a:off x="4355025" y="2665708"/>
            <a:ext cx="2960174" cy="74978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MỞ</a:t>
            </a:r>
            <a:r>
              <a:rPr kumimoji="0" lang="en-US" sz="50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ĐẦU</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pic>
        <p:nvPicPr>
          <p:cNvPr id="6"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727702" y="1330543"/>
            <a:ext cx="6230317" cy="3194131"/>
          </a:xfrm>
          <a:prstGeom prst="rect">
            <a:avLst/>
          </a:prstGeom>
        </p:spPr>
      </p:pic>
      <p:pic>
        <p:nvPicPr>
          <p:cNvPr id="7"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889495">
            <a:off x="10171718" y="145767"/>
            <a:ext cx="1574403" cy="1574403"/>
          </a:xfrm>
          <a:prstGeom prst="rect">
            <a:avLst/>
          </a:prstGeom>
        </p:spPr>
      </p:pic>
      <p:pic>
        <p:nvPicPr>
          <p:cNvPr id="8"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20520790">
            <a:off x="10917677" y="783939"/>
            <a:ext cx="1488402" cy="148840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017487" y="1643865"/>
            <a:ext cx="8812889" cy="2677656"/>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Bài 3 :</a:t>
            </a: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Phân xưởng sản xuất A gồm 25 công nhân, mỗi người làm trong một ngày được 40 sản phẩm. Phân xưởng sản xuất B có số công nhân nhiều hơn phân xưởng A là 5 người nhưng mỗi người làm trong 1 ngày chỉ được 30 sản phẩm. Tính tổng số sản phẩm cả hai phân xưởng đó làm được trong 1 ngày.</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2032000" y="1146628"/>
            <a:ext cx="8795657" cy="523220"/>
          </a:xfrm>
          <a:prstGeom prst="rect">
            <a:avLst/>
          </a:prstGeom>
          <a:solidFill>
            <a:schemeClr val="accent2">
              <a:lumMod val="20000"/>
              <a:lumOff val="80000"/>
            </a:schemeClr>
          </a:solidFill>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PHIẾU BÀI TẬP VỀ NHÀ</a:t>
            </a:r>
            <a:endParaRPr lang="en-US" sz="2800"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456125" y="4269786"/>
          <a:ext cx="6121829" cy="2453640"/>
        </p:xfrm>
        <a:graphic>
          <a:graphicData uri="http://schemas.openxmlformats.org/drawingml/2006/table">
            <a:tbl>
              <a:tblPr/>
              <a:tblGrid>
                <a:gridCol w="1130791"/>
                <a:gridCol w="950556"/>
                <a:gridCol w="951790"/>
                <a:gridCol w="1544346"/>
                <a:gridCol w="1544346"/>
              </a:tblGrid>
              <a:tr h="418454">
                <a:tc rowSpan="2">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Nhóm</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Diện tích thửa ruộng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18454">
                <a:tc vMerge="1">
                  <a:txBody>
                    <a:bodyPr/>
                    <a:lstStyle/>
                    <a:p>
                      <a:endParaRPr lang="en-US"/>
                    </a:p>
                  </a:txBody>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c)</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d)</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1</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8130" name="Rectangle 2"/>
          <p:cNvSpPr>
            <a:spLocks noChangeArrowheads="1"/>
          </p:cNvSpPr>
          <p:nvPr/>
        </p:nvSpPr>
        <p:spPr bwMode="auto">
          <a:xfrm>
            <a:off x="3280202" y="262573"/>
            <a:ext cx="891179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PHIẾU HỌC TẬP</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1:</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Nhắc lại cách tính diện tích hình chữ nhật.</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2:</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Em hãy tính diện tích các thửa ruộng có dạng hình chữ nhật với cách kích thước như sau và điền kết quả vào bảng dưới:</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a) Chiều rộng là 5m, chiều dài là 10m.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b) Chiều rộng là 2m, chiều dài là 8m.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 Chiều rộng là 4m, chiều dài là 20m.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d) Chiều rộng là 12m, chiều dài là 25m.</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8129" name="Object 1"/>
          <p:cNvGraphicFramePr>
            <a:graphicFrameLocks noChangeAspect="1"/>
          </p:cNvGraphicFramePr>
          <p:nvPr/>
        </p:nvGraphicFramePr>
        <p:xfrm>
          <a:off x="9934414" y="2774197"/>
          <a:ext cx="333375" cy="238125"/>
        </p:xfrm>
        <a:graphic>
          <a:graphicData uri="http://schemas.openxmlformats.org/presentationml/2006/ole">
            <mc:AlternateContent xmlns:mc="http://schemas.openxmlformats.org/markup-compatibility/2006">
              <mc:Choice xmlns:v="urn:schemas-microsoft-com:vml" Requires="v">
                <p:oleObj spid="_x0000_s48130" name="Equation" r:id="rId4" imgW="330057" imgH="241195" progId="Equation.DSMT4">
                  <p:embed/>
                </p:oleObj>
              </mc:Choice>
              <mc:Fallback>
                <p:oleObj name="Equation" r:id="rId4" imgW="330057" imgH="241195"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4414" y="2774197"/>
                        <a:ext cx="3333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75768" y="530644"/>
            <a:ext cx="891179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PHIẾU HỌC TẬP</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1:</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Muốn tính diện tích hình chữ nhật</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ta lấy chiều dài nhân chiều rộng.</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2:</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a) </a:t>
            </a:r>
            <a:r>
              <a:rPr lang="en-US" sz="2800" smtClean="0">
                <a:solidFill>
                  <a:srgbClr val="0000FF"/>
                </a:solidFill>
                <a:latin typeface="Times New Roman" pitchFamily="18" charset="0"/>
                <a:ea typeface="Times New Roman" pitchFamily="18" charset="0"/>
                <a:cs typeface="Times New Roman" pitchFamily="18" charset="0"/>
              </a:rPr>
              <a:t>Diện tích thửa ruộng chiều </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rộng là 5m, chiều dài là 10m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 </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b) </a:t>
            </a:r>
            <a:r>
              <a:rPr lang="en-US" sz="2800" smtClean="0">
                <a:solidFill>
                  <a:srgbClr val="0000FF"/>
                </a:solidFill>
                <a:latin typeface="Times New Roman" pitchFamily="18" charset="0"/>
                <a:ea typeface="Times New Roman" pitchFamily="18" charset="0"/>
                <a:cs typeface="Times New Roman" pitchFamily="18" charset="0"/>
              </a:rPr>
              <a:t>Diện tích thửa ruộng </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chiều rộng là 2m, chiều dài là 8m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a:t>
            </a:r>
          </a:p>
          <a:p>
            <a:pPr lvl="0" eaLnBrk="0" fontAlgn="base" hangingPunct="0">
              <a:spcBef>
                <a:spcPct val="0"/>
              </a:spcBef>
              <a:spcAft>
                <a:spcPct val="0"/>
              </a:spcAf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 </a:t>
            </a:r>
            <a:r>
              <a:rPr lang="en-US" sz="2800" smtClean="0">
                <a:solidFill>
                  <a:srgbClr val="0000FF"/>
                </a:solidFill>
                <a:latin typeface="Times New Roman" pitchFamily="18" charset="0"/>
                <a:ea typeface="Times New Roman" pitchFamily="18" charset="0"/>
                <a:cs typeface="Times New Roman" pitchFamily="18" charset="0"/>
              </a:rPr>
              <a:t>Diện tích thửa ruộng c</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hiều rộng là 4m, chiều dài là 20m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d) </a:t>
            </a:r>
            <a:r>
              <a:rPr lang="en-US" sz="2800" smtClean="0">
                <a:solidFill>
                  <a:srgbClr val="0000FF"/>
                </a:solidFill>
                <a:latin typeface="Times New Roman" pitchFamily="18" charset="0"/>
                <a:ea typeface="Times New Roman" pitchFamily="18" charset="0"/>
                <a:cs typeface="Times New Roman" pitchFamily="18" charset="0"/>
              </a:rPr>
              <a:t>Diện tích thửa ruộng c</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hiều rộng là 12m, chiều dài là 25m là:</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Object 4"/>
          <p:cNvGraphicFramePr>
            <a:graphicFrameLocks noChangeAspect="1"/>
          </p:cNvGraphicFramePr>
          <p:nvPr/>
        </p:nvGraphicFramePr>
        <p:xfrm>
          <a:off x="3208686" y="2691027"/>
          <a:ext cx="1914897" cy="502268"/>
        </p:xfrm>
        <a:graphic>
          <a:graphicData uri="http://schemas.openxmlformats.org/presentationml/2006/ole">
            <mc:AlternateContent xmlns:mc="http://schemas.openxmlformats.org/markup-compatibility/2006">
              <mc:Choice xmlns:v="urn:schemas-microsoft-com:vml" Requires="v">
                <p:oleObj spid="_x0000_s132102" name="Equation" r:id="rId3" imgW="774360" imgH="203040" progId="Equation.DSMT4">
                  <p:embed/>
                </p:oleObj>
              </mc:Choice>
              <mc:Fallback>
                <p:oleObj name="Equation" r:id="rId3" imgW="774360" imgH="203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686" y="2691027"/>
                        <a:ext cx="1914897" cy="5022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2099" name="Object 3"/>
          <p:cNvGraphicFramePr>
            <a:graphicFrameLocks noChangeAspect="1"/>
          </p:cNvGraphicFramePr>
          <p:nvPr/>
        </p:nvGraphicFramePr>
        <p:xfrm>
          <a:off x="3243263" y="5247413"/>
          <a:ext cx="2228814" cy="502268"/>
        </p:xfrm>
        <a:graphic>
          <a:graphicData uri="http://schemas.openxmlformats.org/presentationml/2006/ole">
            <mc:AlternateContent xmlns:mc="http://schemas.openxmlformats.org/markup-compatibility/2006">
              <mc:Choice xmlns:v="urn:schemas-microsoft-com:vml" Requires="v">
                <p:oleObj spid="_x0000_s132103" name="Equation" r:id="rId5" imgW="901440" imgH="203040" progId="Equation.DSMT4">
                  <p:embed/>
                </p:oleObj>
              </mc:Choice>
              <mc:Fallback>
                <p:oleObj name="Equation" r:id="rId5" imgW="90144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3263" y="5247413"/>
                        <a:ext cx="2228814"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0" name="Object 4"/>
          <p:cNvGraphicFramePr>
            <a:graphicFrameLocks noChangeAspect="1"/>
          </p:cNvGraphicFramePr>
          <p:nvPr/>
        </p:nvGraphicFramePr>
        <p:xfrm>
          <a:off x="3182425" y="4410695"/>
          <a:ext cx="1914897" cy="502268"/>
        </p:xfrm>
        <a:graphic>
          <a:graphicData uri="http://schemas.openxmlformats.org/presentationml/2006/ole">
            <mc:AlternateContent xmlns:mc="http://schemas.openxmlformats.org/markup-compatibility/2006">
              <mc:Choice xmlns:v="urn:schemas-microsoft-com:vml" Requires="v">
                <p:oleObj spid="_x0000_s132104" name="Equation" r:id="rId7" imgW="774360" imgH="203040" progId="Equation.DSMT4">
                  <p:embed/>
                </p:oleObj>
              </mc:Choice>
              <mc:Fallback>
                <p:oleObj name="Equation" r:id="rId7" imgW="774360" imgH="203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425" y="4410695"/>
                        <a:ext cx="1914897"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1" name="Object 5"/>
          <p:cNvGraphicFramePr>
            <a:graphicFrameLocks noChangeAspect="1"/>
          </p:cNvGraphicFramePr>
          <p:nvPr/>
        </p:nvGraphicFramePr>
        <p:xfrm>
          <a:off x="3272805" y="3542951"/>
          <a:ext cx="1695155" cy="502268"/>
        </p:xfrm>
        <a:graphic>
          <a:graphicData uri="http://schemas.openxmlformats.org/presentationml/2006/ole">
            <mc:AlternateContent xmlns:mc="http://schemas.openxmlformats.org/markup-compatibility/2006">
              <mc:Choice xmlns:v="urn:schemas-microsoft-com:vml" Requires="v">
                <p:oleObj spid="_x0000_s132105" name="Equation" r:id="rId9" imgW="685800" imgH="203040" progId="Equation.DSMT4">
                  <p:embed/>
                </p:oleObj>
              </mc:Choice>
              <mc:Fallback>
                <p:oleObj name="Equation" r:id="rId9" imgW="685800" imgH="203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2805" y="3542951"/>
                        <a:ext cx="1695155"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 name="!!2">
            <a:extLst>
              <a:ext uri="{FF2B5EF4-FFF2-40B4-BE49-F238E27FC236}">
                <a16:creationId xmlns="" xmlns:a16="http://schemas.microsoft.com/office/drawing/2014/main"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HÌNH THÀNH KIẾN THỨC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pic>
        <p:nvPicPr>
          <p:cNvPr id="3"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618079" y="1109902"/>
            <a:ext cx="9801726" cy="3194131"/>
          </a:xfrm>
          <a:prstGeom prst="rect">
            <a:avLst/>
          </a:prstGeom>
        </p:spPr>
      </p:pic>
      <p:pic>
        <p:nvPicPr>
          <p:cNvPr id="4"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9889396">
            <a:off x="10917677" y="783939"/>
            <a:ext cx="1488402" cy="148840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2533973" y="676760"/>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572715" y="1303472"/>
            <a:ext cx="3456122" cy="523220"/>
          </a:xfrm>
          <a:prstGeom prst="rect">
            <a:avLst/>
          </a:prstGeom>
          <a:noFill/>
        </p:spPr>
        <p:txBody>
          <a:bodyPr wrap="square" rtlCol="0">
            <a:spAutoFit/>
          </a:bodyPr>
          <a:lstStyle/>
          <a:p>
            <a:pPr algn="ctr"/>
            <a:r>
              <a:rPr lang="en-US" altLang="ko-KR" sz="2800" dirty="0" err="1" smtClean="0">
                <a:latin typeface="Times New Roman" pitchFamily="18" charset="0"/>
                <a:cs typeface="Times New Roman" pitchFamily="18" charset="0"/>
              </a:rPr>
              <a:t>Tích</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của</a:t>
            </a:r>
            <a:r>
              <a:rPr lang="en-US" altLang="ko-KR" sz="2800" dirty="0" smtClean="0">
                <a:latin typeface="Times New Roman" pitchFamily="18" charset="0"/>
                <a:cs typeface="Times New Roman" pitchFamily="18" charset="0"/>
              </a:rPr>
              <a:t> 2 </a:t>
            </a:r>
            <a:r>
              <a:rPr lang="en-US" altLang="ko-KR" sz="2800" dirty="0" err="1" smtClean="0">
                <a:latin typeface="Times New Roman" pitchFamily="18" charset="0"/>
                <a:cs typeface="Times New Roman" pitchFamily="18" charset="0"/>
              </a:rPr>
              <a:t>số</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tự</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nhiên</a:t>
            </a:r>
            <a:endParaRPr lang="en-US" altLang="ko-KR" sz="2800" dirty="0">
              <a:latin typeface="Times New Roman" pitchFamily="18" charset="0"/>
              <a:cs typeface="Times New Roman" pitchFamily="18" charset="0"/>
            </a:endParaRPr>
          </a:p>
        </p:txBody>
      </p:sp>
      <p:sp>
        <p:nvSpPr>
          <p:cNvPr id="5" name="TextBox 4"/>
          <p:cNvSpPr txBox="1"/>
          <p:nvPr/>
        </p:nvSpPr>
        <p:spPr>
          <a:xfrm>
            <a:off x="5873858" y="1759425"/>
            <a:ext cx="1627322"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 name="TextBox 5"/>
          <p:cNvSpPr txBox="1"/>
          <p:nvPr/>
        </p:nvSpPr>
        <p:spPr>
          <a:xfrm>
            <a:off x="7758192" y="1743927"/>
            <a:ext cx="1726769"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7" name="TextBox 6"/>
          <p:cNvSpPr txBox="1"/>
          <p:nvPr/>
        </p:nvSpPr>
        <p:spPr>
          <a:xfrm>
            <a:off x="9674817" y="1728427"/>
            <a:ext cx="1219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TextBox 7"/>
          <p:cNvSpPr txBox="1"/>
          <p:nvPr/>
        </p:nvSpPr>
        <p:spPr>
          <a:xfrm>
            <a:off x="6646190" y="1273767"/>
            <a:ext cx="3505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          x       b     =     c</a:t>
            </a:r>
            <a:endParaRPr lang="en-US" sz="2800" b="1" dirty="0">
              <a:latin typeface="Times New Roman" pitchFamily="18" charset="0"/>
              <a:cs typeface="Times New Roman" pitchFamily="18" charset="0"/>
            </a:endParaRPr>
          </a:p>
        </p:txBody>
      </p:sp>
      <p:sp>
        <p:nvSpPr>
          <p:cNvPr id="9" name="TextBox 8"/>
          <p:cNvSpPr txBox="1"/>
          <p:nvPr/>
        </p:nvSpPr>
        <p:spPr>
          <a:xfrm>
            <a:off x="6616479" y="1265374"/>
            <a:ext cx="3984355" cy="523220"/>
          </a:xfrm>
          <a:prstGeom prst="rect">
            <a:avLst/>
          </a:prstGeom>
          <a:noFill/>
        </p:spPr>
        <p:txBody>
          <a:bodyPr wrap="square" rtlCol="0">
            <a:spAutoFit/>
          </a:bodyPr>
          <a:lstStyle/>
          <a:p>
            <a:r>
              <a:rPr lang="en-US" altLang="ko-KR" sz="2800" b="1" dirty="0" smtClean="0">
                <a:latin typeface="Times New Roman" pitchFamily="18" charset="0"/>
                <a:cs typeface="Times New Roman" pitchFamily="18" charset="0"/>
              </a:rPr>
              <a:t>    a       .     b       =     c </a:t>
            </a:r>
            <a:endParaRPr lang="ko-KR" altLang="en-US" sz="2800" b="1" dirty="0">
              <a:latin typeface="Times New Roman" pitchFamily="18" charset="0"/>
              <a:cs typeface="Times New Roman" pitchFamily="18" charset="0"/>
            </a:endParaRPr>
          </a:p>
        </p:txBody>
      </p:sp>
      <p:sp>
        <p:nvSpPr>
          <p:cNvPr id="15" name="!!2">
            <a:extLst>
              <a:ext uri="{FF2B5EF4-FFF2-40B4-BE49-F238E27FC236}">
                <a16:creationId xmlns="" xmlns:a16="http://schemas.microsoft.com/office/drawing/2014/main" id="{F4B5F415-7490-4054-85B4-10F7AE6D3385}"/>
              </a:ext>
            </a:extLst>
          </p:cNvPr>
          <p:cNvSpPr txBox="1">
            <a:spLocks/>
          </p:cNvSpPr>
          <p:nvPr/>
        </p:nvSpPr>
        <p:spPr>
          <a:xfrm>
            <a:off x="2655380" y="2167181"/>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1. Nhân hai số có nhiều số</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pic>
        <p:nvPicPr>
          <p:cNvPr id="108545" name="Picture 1"/>
          <p:cNvPicPr>
            <a:picLocks noChangeAspect="1" noChangeArrowheads="1"/>
          </p:cNvPicPr>
          <p:nvPr/>
        </p:nvPicPr>
        <p:blipFill>
          <a:blip r:embed="rId2"/>
          <a:srcRect/>
          <a:stretch>
            <a:fillRect/>
          </a:stretch>
        </p:blipFill>
        <p:spPr bwMode="auto">
          <a:xfrm>
            <a:off x="7629525" y="2811463"/>
            <a:ext cx="1087438" cy="2906712"/>
          </a:xfrm>
          <a:prstGeom prst="rect">
            <a:avLst/>
          </a:prstGeom>
          <a:noFill/>
          <a:ln w="9525">
            <a:miter lim="800000"/>
            <a:headEnd/>
            <a:tailEnd/>
          </a:ln>
          <a:effectLst/>
        </p:spPr>
      </p:pic>
      <p:pic>
        <p:nvPicPr>
          <p:cNvPr id="108546" name="Picture 2"/>
          <p:cNvPicPr>
            <a:picLocks noChangeAspect="1" noChangeArrowheads="1"/>
          </p:cNvPicPr>
          <p:nvPr/>
        </p:nvPicPr>
        <p:blipFill>
          <a:blip r:embed="rId3"/>
          <a:srcRect/>
          <a:stretch>
            <a:fillRect/>
          </a:stretch>
        </p:blipFill>
        <p:spPr bwMode="auto">
          <a:xfrm>
            <a:off x="7491413" y="3089275"/>
            <a:ext cx="458787" cy="325438"/>
          </a:xfrm>
          <a:prstGeom prst="rect">
            <a:avLst/>
          </a:prstGeom>
          <a:noFill/>
        </p:spPr>
      </p:pic>
      <p:pic>
        <p:nvPicPr>
          <p:cNvPr id="108547" name="Picture 3"/>
          <p:cNvPicPr>
            <a:picLocks noChangeAspect="1" noChangeArrowheads="1"/>
          </p:cNvPicPr>
          <p:nvPr/>
        </p:nvPicPr>
        <p:blipFill>
          <a:blip r:embed="rId4"/>
          <a:srcRect/>
          <a:stretch>
            <a:fillRect/>
          </a:stretch>
        </p:blipFill>
        <p:spPr bwMode="auto">
          <a:xfrm>
            <a:off x="4748213" y="5864225"/>
            <a:ext cx="2814637" cy="473075"/>
          </a:xfrm>
          <a:prstGeom prst="rect">
            <a:avLst/>
          </a:prstGeom>
          <a:noFill/>
          <a:ln w="9525">
            <a:miter lim="800000"/>
            <a:headEnd/>
            <a:tailEnd/>
          </a:ln>
          <a:effectLst/>
        </p:spPr>
      </p:pic>
      <p:sp>
        <p:nvSpPr>
          <p:cNvPr id="19" name="!!2">
            <a:extLst>
              <a:ext uri="{FF2B5EF4-FFF2-40B4-BE49-F238E27FC236}">
                <a16:creationId xmlns="" xmlns:a16="http://schemas.microsoft.com/office/drawing/2014/main" id="{F4B5F415-7490-4054-85B4-10F7AE6D3385}"/>
              </a:ext>
            </a:extLst>
          </p:cNvPr>
          <p:cNvSpPr txBox="1">
            <a:spLocks/>
          </p:cNvSpPr>
          <p:nvPr/>
        </p:nvSpPr>
        <p:spPr>
          <a:xfrm>
            <a:off x="3161654" y="2676043"/>
            <a:ext cx="2324746"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1</a:t>
            </a:r>
            <a:r>
              <a:rPr lang="en-US" sz="2800" noProof="0" smtClean="0">
                <a:latin typeface="Times New Roman" pitchFamily="18" charset="0"/>
                <a:ea typeface="+mj-ea"/>
                <a:cs typeface="Times New Roman" pitchFamily="18" charset="0"/>
              </a:rPr>
              <a:t>. Tính:</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108548" name="Picture 4"/>
          <p:cNvPicPr>
            <a:picLocks noChangeAspect="1" noChangeArrowheads="1"/>
          </p:cNvPicPr>
          <p:nvPr/>
        </p:nvPicPr>
        <p:blipFill>
          <a:blip r:embed="rId5"/>
          <a:srcRect/>
          <a:stretch>
            <a:fillRect/>
          </a:stretch>
        </p:blipFill>
        <p:spPr bwMode="auto">
          <a:xfrm>
            <a:off x="5421313" y="2784475"/>
            <a:ext cx="1385887" cy="412750"/>
          </a:xfrm>
          <a:prstGeom prst="rect">
            <a:avLst/>
          </a:prstGeom>
          <a:noFill/>
        </p:spPr>
      </p:pic>
      <p:sp>
        <p:nvSpPr>
          <p:cNvPr id="21" name="!!2">
            <a:extLst>
              <a:ext uri="{FF2B5EF4-FFF2-40B4-BE49-F238E27FC236}">
                <a16:creationId xmlns="" xmlns:a16="http://schemas.microsoft.com/office/drawing/2014/main" id="{F4B5F415-7490-4054-85B4-10F7AE6D3385}"/>
              </a:ext>
            </a:extLst>
          </p:cNvPr>
          <p:cNvSpPr txBox="1">
            <a:spLocks/>
          </p:cNvSpPr>
          <p:nvPr/>
        </p:nvSpPr>
        <p:spPr>
          <a:xfrm>
            <a:off x="3812578" y="5711127"/>
            <a:ext cx="1066798"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22"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Oval 16"/>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1</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8"/>
                                        </p:tgtEl>
                                        <p:attrNameLst>
                                          <p:attrName>ppt_x</p:attrName>
                                        </p:attrNameLst>
                                      </p:cBhvr>
                                      <p:tavLst>
                                        <p:tav tm="0">
                                          <p:val>
                                            <p:strVal val="ppt_x"/>
                                          </p:val>
                                        </p:tav>
                                        <p:tav tm="100000">
                                          <p:val>
                                            <p:strVal val="ppt_x"/>
                                          </p:val>
                                        </p:tav>
                                      </p:tavLst>
                                    </p:anim>
                                    <p:anim calcmode="lin" valueType="num">
                                      <p:cBhvr additive="base">
                                        <p:cTn id="36" dur="500"/>
                                        <p:tgtEl>
                                          <p:spTgt spid="8"/>
                                        </p:tgtEl>
                                        <p:attrNameLst>
                                          <p:attrName>ppt_y</p:attrName>
                                        </p:attrNameLst>
                                      </p:cBhvr>
                                      <p:tavLst>
                                        <p:tav tm="0">
                                          <p:val>
                                            <p:strVal val="ppt_y"/>
                                          </p:val>
                                        </p:tav>
                                        <p:tav tm="100000">
                                          <p:val>
                                            <p:strVal val="1+ppt_h/2"/>
                                          </p:val>
                                        </p:tav>
                                      </p:tavLst>
                                    </p:anim>
                                    <p:set>
                                      <p:cBhvr>
                                        <p:cTn id="37" dur="1" fill="hold">
                                          <p:stCondLst>
                                            <p:cond delay="499"/>
                                          </p:stCondLst>
                                        </p:cTn>
                                        <p:tgtEl>
                                          <p:spTgt spid="8"/>
                                        </p:tgtEl>
                                        <p:attrNameLst>
                                          <p:attrName>style.visibility</p:attrName>
                                        </p:attrNameLst>
                                      </p:cBhvr>
                                      <p:to>
                                        <p:strVal val="hidden"/>
                                      </p:to>
                                    </p:set>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3"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08548"/>
                                        </p:tgtEl>
                                        <p:attrNameLst>
                                          <p:attrName>style.visibility</p:attrName>
                                        </p:attrNameLst>
                                      </p:cBhvr>
                                      <p:to>
                                        <p:strVal val="visible"/>
                                      </p:to>
                                    </p:set>
                                    <p:animEffect transition="in" filter="blinds(horizontal)">
                                      <p:cBhvr>
                                        <p:cTn id="52" dur="500"/>
                                        <p:tgtEl>
                                          <p:spTgt spid="10854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08546"/>
                                        </p:tgtEl>
                                        <p:attrNameLst>
                                          <p:attrName>style.visibility</p:attrName>
                                        </p:attrNameLst>
                                      </p:cBhvr>
                                      <p:to>
                                        <p:strVal val="visible"/>
                                      </p:to>
                                    </p:set>
                                    <p:animEffect transition="in" filter="blinds(horizontal)">
                                      <p:cBhvr>
                                        <p:cTn id="57" dur="500"/>
                                        <p:tgtEl>
                                          <p:spTgt spid="108546"/>
                                        </p:tgtEl>
                                      </p:cBhvr>
                                    </p:animEffect>
                                  </p:childTnLst>
                                </p:cTn>
                              </p:par>
                              <p:par>
                                <p:cTn id="58" presetID="3" presetClass="entr" presetSubtype="10" fill="hold" nodeType="withEffect">
                                  <p:stCondLst>
                                    <p:cond delay="0"/>
                                  </p:stCondLst>
                                  <p:childTnLst>
                                    <p:set>
                                      <p:cBhvr>
                                        <p:cTn id="59" dur="1" fill="hold">
                                          <p:stCondLst>
                                            <p:cond delay="0"/>
                                          </p:stCondLst>
                                        </p:cTn>
                                        <p:tgtEl>
                                          <p:spTgt spid="108545"/>
                                        </p:tgtEl>
                                        <p:attrNameLst>
                                          <p:attrName>style.visibility</p:attrName>
                                        </p:attrNameLst>
                                      </p:cBhvr>
                                      <p:to>
                                        <p:strVal val="visible"/>
                                      </p:to>
                                    </p:set>
                                    <p:animEffect transition="in" filter="blinds(horizontal)">
                                      <p:cBhvr>
                                        <p:cTn id="60" dur="500"/>
                                        <p:tgtEl>
                                          <p:spTgt spid="10854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8547"/>
                                        </p:tgtEl>
                                        <p:attrNameLst>
                                          <p:attrName>style.visibility</p:attrName>
                                        </p:attrNameLst>
                                      </p:cBhvr>
                                      <p:to>
                                        <p:strVal val="visible"/>
                                      </p:to>
                                    </p:set>
                                    <p:animEffect transition="in" filter="blinds(horizontal)">
                                      <p:cBhvr>
                                        <p:cTn id="70"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9" grpId="0"/>
      <p:bldP spid="15"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2730286" y="852403"/>
            <a:ext cx="2709619" cy="95056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3200" smtClean="0">
                <a:latin typeface="Times New Roman" pitchFamily="18" charset="0"/>
                <a:ea typeface="+mj-ea"/>
                <a:cs typeface="Times New Roman" pitchFamily="18" charset="0"/>
              </a:rPr>
              <a:t>Luyện tập 1</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Tính: </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5" name="Object 4"/>
          <p:cNvGraphicFramePr>
            <a:graphicFrameLocks noChangeAspect="1"/>
          </p:cNvGraphicFramePr>
          <p:nvPr/>
        </p:nvGraphicFramePr>
        <p:xfrm>
          <a:off x="3713781" y="1518832"/>
          <a:ext cx="1786352" cy="460994"/>
        </p:xfrm>
        <a:graphic>
          <a:graphicData uri="http://schemas.openxmlformats.org/presentationml/2006/ole">
            <mc:AlternateContent xmlns:mc="http://schemas.openxmlformats.org/markup-compatibility/2006">
              <mc:Choice xmlns:v="urn:schemas-microsoft-com:vml" Requires="v">
                <p:oleObj spid="_x0000_s65548" name="Equation" r:id="rId3" imgW="787320" imgH="203040" progId="Equation.DSMT4">
                  <p:embed/>
                </p:oleObj>
              </mc:Choice>
              <mc:Fallback>
                <p:oleObj name="Equation" r:id="rId3" imgW="787320" imgH="203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3781" y="1518832"/>
                        <a:ext cx="1786352" cy="4609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39" name="Object 3"/>
          <p:cNvGraphicFramePr>
            <a:graphicFrameLocks noChangeAspect="1"/>
          </p:cNvGraphicFramePr>
          <p:nvPr/>
        </p:nvGraphicFramePr>
        <p:xfrm>
          <a:off x="3738776" y="2154260"/>
          <a:ext cx="1695991" cy="444850"/>
        </p:xfrm>
        <a:graphic>
          <a:graphicData uri="http://schemas.openxmlformats.org/presentationml/2006/ole">
            <mc:AlternateContent xmlns:mc="http://schemas.openxmlformats.org/markup-compatibility/2006">
              <mc:Choice xmlns:v="urn:schemas-microsoft-com:vml" Requires="v">
                <p:oleObj spid="_x0000_s65549" name="Equation" r:id="rId5" imgW="774360" imgH="203040" progId="Equation.DSMT4">
                  <p:embed/>
                </p:oleObj>
              </mc:Choice>
              <mc:Fallback>
                <p:oleObj name="Equation" r:id="rId5" imgW="77436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8776" y="2154260"/>
                        <a:ext cx="1695991" cy="4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2">
            <a:extLst>
              <a:ext uri="{FF2B5EF4-FFF2-40B4-BE49-F238E27FC236}">
                <a16:creationId xmlns="" xmlns:a16="http://schemas.microsoft.com/office/drawing/2014/main" id="{F4B5F415-7490-4054-85B4-10F7AE6D3385}"/>
              </a:ext>
            </a:extLst>
          </p:cNvPr>
          <p:cNvSpPr txBox="1">
            <a:spLocks/>
          </p:cNvSpPr>
          <p:nvPr/>
        </p:nvSpPr>
        <p:spPr>
          <a:xfrm>
            <a:off x="5160937" y="2355742"/>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cxnSp>
        <p:nvCxnSpPr>
          <p:cNvPr id="9" name="Straight Connector 8"/>
          <p:cNvCxnSpPr/>
          <p:nvPr/>
        </p:nvCxnSpPr>
        <p:spPr>
          <a:xfrm>
            <a:off x="5393410" y="3146156"/>
            <a:ext cx="46495" cy="371184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5540" name="Object 4"/>
          <p:cNvGraphicFramePr>
            <a:graphicFrameLocks noChangeAspect="1"/>
          </p:cNvGraphicFramePr>
          <p:nvPr/>
        </p:nvGraphicFramePr>
        <p:xfrm>
          <a:off x="3750428" y="2992997"/>
          <a:ext cx="1023049" cy="2608775"/>
        </p:xfrm>
        <a:graphic>
          <a:graphicData uri="http://schemas.openxmlformats.org/presentationml/2006/ole">
            <mc:AlternateContent xmlns:mc="http://schemas.openxmlformats.org/markup-compatibility/2006">
              <mc:Choice xmlns:v="urn:schemas-microsoft-com:vml" Requires="v">
                <p:oleObj spid="_x0000_s65550" name="Equation" r:id="rId7" imgW="507960" imgH="1295280" progId="Equation.DSMT4">
                  <p:embed/>
                </p:oleObj>
              </mc:Choice>
              <mc:Fallback>
                <p:oleObj name="Equation" r:id="rId7" imgW="507960" imgH="1295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0428" y="2992997"/>
                        <a:ext cx="1023049" cy="260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1" name="Object 5"/>
          <p:cNvGraphicFramePr>
            <a:graphicFrameLocks noChangeAspect="1"/>
          </p:cNvGraphicFramePr>
          <p:nvPr/>
        </p:nvGraphicFramePr>
        <p:xfrm>
          <a:off x="1591133" y="3011245"/>
          <a:ext cx="1787525" cy="460375"/>
        </p:xfrm>
        <a:graphic>
          <a:graphicData uri="http://schemas.openxmlformats.org/presentationml/2006/ole">
            <mc:AlternateContent xmlns:mc="http://schemas.openxmlformats.org/markup-compatibility/2006">
              <mc:Choice xmlns:v="urn:schemas-microsoft-com:vml" Requires="v">
                <p:oleObj spid="_x0000_s65551" name="Equation" r:id="rId9" imgW="1787400" imgH="460440" progId="Equation.DSMT4">
                  <p:embed/>
                </p:oleObj>
              </mc:Choice>
              <mc:Fallback>
                <p:oleObj name="Equation" r:id="rId9" imgW="1787400" imgH="4604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1133" y="3011245"/>
                        <a:ext cx="17875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2" name="Object 6"/>
          <p:cNvGraphicFramePr>
            <a:graphicFrameLocks noChangeAspect="1"/>
          </p:cNvGraphicFramePr>
          <p:nvPr/>
        </p:nvGraphicFramePr>
        <p:xfrm>
          <a:off x="5837210" y="2988187"/>
          <a:ext cx="1695450" cy="444500"/>
        </p:xfrm>
        <a:graphic>
          <a:graphicData uri="http://schemas.openxmlformats.org/presentationml/2006/ole">
            <mc:AlternateContent xmlns:mc="http://schemas.openxmlformats.org/markup-compatibility/2006">
              <mc:Choice xmlns:v="urn:schemas-microsoft-com:vml" Requires="v">
                <p:oleObj spid="_x0000_s65552" name="Equation" r:id="rId11" imgW="1695600" imgH="444600" progId="Equation.DSMT4">
                  <p:embed/>
                </p:oleObj>
              </mc:Choice>
              <mc:Fallback>
                <p:oleObj name="Equation" r:id="rId11" imgW="1695600" imgH="444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7210" y="2988187"/>
                        <a:ext cx="16954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3" name="Object 7"/>
          <p:cNvGraphicFramePr>
            <a:graphicFrameLocks noChangeAspect="1"/>
          </p:cNvGraphicFramePr>
          <p:nvPr/>
        </p:nvGraphicFramePr>
        <p:xfrm>
          <a:off x="2111374" y="5864225"/>
          <a:ext cx="2534861" cy="381592"/>
        </p:xfrm>
        <a:graphic>
          <a:graphicData uri="http://schemas.openxmlformats.org/presentationml/2006/ole">
            <mc:AlternateContent xmlns:mc="http://schemas.openxmlformats.org/markup-compatibility/2006">
              <mc:Choice xmlns:v="urn:schemas-microsoft-com:vml" Requires="v">
                <p:oleObj spid="_x0000_s65553" name="Equation" r:id="rId13" imgW="1180800" imgH="177480" progId="Equation.DSMT4">
                  <p:embed/>
                </p:oleObj>
              </mc:Choice>
              <mc:Fallback>
                <p:oleObj name="Equation" r:id="rId13" imgW="1180800" imgH="1774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1374" y="5864225"/>
                        <a:ext cx="2534861" cy="38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2">
            <a:extLst>
              <a:ext uri="{FF2B5EF4-FFF2-40B4-BE49-F238E27FC236}">
                <a16:creationId xmlns="" xmlns:a16="http://schemas.microsoft.com/office/drawing/2014/main" id="{F4B5F415-7490-4054-85B4-10F7AE6D3385}"/>
              </a:ext>
            </a:extLst>
          </p:cNvPr>
          <p:cNvSpPr txBox="1">
            <a:spLocks/>
          </p:cNvSpPr>
          <p:nvPr/>
        </p:nvSpPr>
        <p:spPr>
          <a:xfrm>
            <a:off x="5695627" y="5695627"/>
            <a:ext cx="1061633"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i="0" u="none" strike="noStrike" kern="1200" cap="none" spc="0" normalizeH="0" baseline="0" noProof="0" smtClean="0">
                <a:ln>
                  <a:noFill/>
                </a:ln>
                <a:effectLst/>
                <a:uLnTx/>
                <a:uFillTx/>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7" name="!!2">
            <a:extLst>
              <a:ext uri="{FF2B5EF4-FFF2-40B4-BE49-F238E27FC236}">
                <a16:creationId xmlns="" xmlns:a16="http://schemas.microsoft.com/office/drawing/2014/main" id="{F4B5F415-7490-4054-85B4-10F7AE6D3385}"/>
              </a:ext>
            </a:extLst>
          </p:cNvPr>
          <p:cNvSpPr txBox="1">
            <a:spLocks/>
          </p:cNvSpPr>
          <p:nvPr/>
        </p:nvSpPr>
        <p:spPr>
          <a:xfrm>
            <a:off x="1384513" y="5662047"/>
            <a:ext cx="1061633"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i="0" u="none" strike="noStrike" kern="1200" cap="none" spc="0" normalizeH="0" baseline="0" noProof="0" smtClean="0">
                <a:ln>
                  <a:noFill/>
                </a:ln>
                <a:effectLst/>
                <a:uLnTx/>
                <a:uFillTx/>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65544" name="Object 8"/>
          <p:cNvGraphicFramePr>
            <a:graphicFrameLocks noChangeAspect="1"/>
          </p:cNvGraphicFramePr>
          <p:nvPr/>
        </p:nvGraphicFramePr>
        <p:xfrm>
          <a:off x="6621596" y="5889356"/>
          <a:ext cx="2426147" cy="385978"/>
        </p:xfrm>
        <a:graphic>
          <a:graphicData uri="http://schemas.openxmlformats.org/presentationml/2006/ole">
            <mc:AlternateContent xmlns:mc="http://schemas.openxmlformats.org/markup-compatibility/2006">
              <mc:Choice xmlns:v="urn:schemas-microsoft-com:vml" Requires="v">
                <p:oleObj spid="_x0000_s65554" name="Equation" r:id="rId15" imgW="1117440" imgH="177480" progId="Equation.DSMT4">
                  <p:embed/>
                </p:oleObj>
              </mc:Choice>
              <mc:Fallback>
                <p:oleObj name="Equation" r:id="rId15" imgW="1117440" imgH="1774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1596" y="5889356"/>
                        <a:ext cx="2426147" cy="38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5" name="Object 9"/>
          <p:cNvGraphicFramePr>
            <a:graphicFrameLocks noChangeAspect="1"/>
          </p:cNvGraphicFramePr>
          <p:nvPr/>
        </p:nvGraphicFramePr>
        <p:xfrm>
          <a:off x="8015772" y="3074180"/>
          <a:ext cx="1081733" cy="2507654"/>
        </p:xfrm>
        <a:graphic>
          <a:graphicData uri="http://schemas.openxmlformats.org/presentationml/2006/ole">
            <mc:AlternateContent xmlns:mc="http://schemas.openxmlformats.org/markup-compatibility/2006">
              <mc:Choice xmlns:v="urn:schemas-microsoft-com:vml" Requires="v">
                <p:oleObj spid="_x0000_s65555" name="Equation" r:id="rId17" imgW="558720" imgH="1295280" progId="Equation.DSMT4">
                  <p:embed/>
                </p:oleObj>
              </mc:Choice>
              <mc:Fallback>
                <p:oleObj name="Equation" r:id="rId17" imgW="558720" imgH="12952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15772" y="3074180"/>
                        <a:ext cx="1081733" cy="25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6" name="Object 10"/>
          <p:cNvGraphicFramePr>
            <a:graphicFrameLocks noChangeAspect="1"/>
          </p:cNvGraphicFramePr>
          <p:nvPr/>
        </p:nvGraphicFramePr>
        <p:xfrm>
          <a:off x="3928525" y="3265488"/>
          <a:ext cx="458787" cy="325437"/>
        </p:xfrm>
        <a:graphic>
          <a:graphicData uri="http://schemas.openxmlformats.org/presentationml/2006/ole">
            <mc:AlternateContent xmlns:mc="http://schemas.openxmlformats.org/markup-compatibility/2006">
              <mc:Choice xmlns:v="urn:schemas-microsoft-com:vml" Requires="v">
                <p:oleObj spid="_x0000_s65556" name="Equation" r:id="rId19" imgW="458640" imgH="325440" progId="Equation.DSMT4">
                  <p:embed/>
                </p:oleObj>
              </mc:Choice>
              <mc:Fallback>
                <p:oleObj name="Equation" r:id="rId19" imgW="458640" imgH="32544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28525" y="3265488"/>
                        <a:ext cx="458787"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7" name="Object 11"/>
          <p:cNvGraphicFramePr>
            <a:graphicFrameLocks noChangeAspect="1"/>
          </p:cNvGraphicFramePr>
          <p:nvPr/>
        </p:nvGraphicFramePr>
        <p:xfrm>
          <a:off x="8190559" y="3311983"/>
          <a:ext cx="458787" cy="325437"/>
        </p:xfrm>
        <a:graphic>
          <a:graphicData uri="http://schemas.openxmlformats.org/presentationml/2006/ole">
            <mc:AlternateContent xmlns:mc="http://schemas.openxmlformats.org/markup-compatibility/2006">
              <mc:Choice xmlns:v="urn:schemas-microsoft-com:vml" Requires="v">
                <p:oleObj spid="_x0000_s65557" name="Equation" r:id="rId21" imgW="458640" imgH="325440" progId="Equation.DSMT4">
                  <p:embed/>
                </p:oleObj>
              </mc:Choice>
              <mc:Fallback>
                <p:oleObj name="Equation" r:id="rId21" imgW="458640" imgH="32544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90559" y="3311983"/>
                        <a:ext cx="458787"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Oval 18"/>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2</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541"/>
                                        </p:tgtEl>
                                        <p:attrNameLst>
                                          <p:attrName>style.visibility</p:attrName>
                                        </p:attrNameLst>
                                      </p:cBhvr>
                                      <p:to>
                                        <p:strVal val="visible"/>
                                      </p:to>
                                    </p:set>
                                    <p:animEffect transition="in" filter="blinds(horizontal)">
                                      <p:cBhvr>
                                        <p:cTn id="12" dur="500"/>
                                        <p:tgtEl>
                                          <p:spTgt spid="655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546"/>
                                        </p:tgtEl>
                                        <p:attrNameLst>
                                          <p:attrName>style.visibility</p:attrName>
                                        </p:attrNameLst>
                                      </p:cBhvr>
                                      <p:to>
                                        <p:strVal val="visible"/>
                                      </p:to>
                                    </p:set>
                                    <p:animEffect transition="in" filter="blinds(horizontal)">
                                      <p:cBhvr>
                                        <p:cTn id="17" dur="500"/>
                                        <p:tgtEl>
                                          <p:spTgt spid="65546"/>
                                        </p:tgtEl>
                                      </p:cBhvr>
                                    </p:animEffect>
                                  </p:childTnLst>
                                </p:cTn>
                              </p:par>
                              <p:par>
                                <p:cTn id="18" presetID="3" presetClass="entr" presetSubtype="10" fill="hold" nodeType="withEffect">
                                  <p:stCondLst>
                                    <p:cond delay="0"/>
                                  </p:stCondLst>
                                  <p:childTnLst>
                                    <p:set>
                                      <p:cBhvr>
                                        <p:cTn id="19" dur="1" fill="hold">
                                          <p:stCondLst>
                                            <p:cond delay="0"/>
                                          </p:stCondLst>
                                        </p:cTn>
                                        <p:tgtEl>
                                          <p:spTgt spid="65540"/>
                                        </p:tgtEl>
                                        <p:attrNameLst>
                                          <p:attrName>style.visibility</p:attrName>
                                        </p:attrNameLst>
                                      </p:cBhvr>
                                      <p:to>
                                        <p:strVal val="visible"/>
                                      </p:to>
                                    </p:set>
                                    <p:animEffect transition="in" filter="blinds(horizontal)">
                                      <p:cBhvr>
                                        <p:cTn id="20" dur="500"/>
                                        <p:tgtEl>
                                          <p:spTgt spid="655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5543"/>
                                        </p:tgtEl>
                                        <p:attrNameLst>
                                          <p:attrName>style.visibility</p:attrName>
                                        </p:attrNameLst>
                                      </p:cBhvr>
                                      <p:to>
                                        <p:strVal val="visible"/>
                                      </p:to>
                                    </p:set>
                                    <p:animEffect transition="in" filter="blinds(horizontal)">
                                      <p:cBhvr>
                                        <p:cTn id="25" dur="500"/>
                                        <p:tgtEl>
                                          <p:spTgt spid="65543"/>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5542"/>
                                        </p:tgtEl>
                                        <p:attrNameLst>
                                          <p:attrName>style.visibility</p:attrName>
                                        </p:attrNameLst>
                                      </p:cBhvr>
                                      <p:to>
                                        <p:strVal val="visible"/>
                                      </p:to>
                                    </p:set>
                                    <p:animEffect transition="in" filter="blinds(horizontal)">
                                      <p:cBhvr>
                                        <p:cTn id="33" dur="500"/>
                                        <p:tgtEl>
                                          <p:spTgt spid="6554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65547"/>
                                        </p:tgtEl>
                                        <p:attrNameLst>
                                          <p:attrName>style.visibility</p:attrName>
                                        </p:attrNameLst>
                                      </p:cBhvr>
                                      <p:to>
                                        <p:strVal val="visible"/>
                                      </p:to>
                                    </p:set>
                                    <p:animEffect transition="in" filter="blinds(horizontal)">
                                      <p:cBhvr>
                                        <p:cTn id="43" dur="500"/>
                                        <p:tgtEl>
                                          <p:spTgt spid="65547"/>
                                        </p:tgtEl>
                                      </p:cBhvr>
                                    </p:animEffect>
                                  </p:childTnLst>
                                </p:cTn>
                              </p:par>
                              <p:par>
                                <p:cTn id="44" presetID="3" presetClass="entr" presetSubtype="10" fill="hold" nodeType="withEffect">
                                  <p:stCondLst>
                                    <p:cond delay="0"/>
                                  </p:stCondLst>
                                  <p:childTnLst>
                                    <p:set>
                                      <p:cBhvr>
                                        <p:cTn id="45" dur="1" fill="hold">
                                          <p:stCondLst>
                                            <p:cond delay="0"/>
                                          </p:stCondLst>
                                        </p:cTn>
                                        <p:tgtEl>
                                          <p:spTgt spid="65545"/>
                                        </p:tgtEl>
                                        <p:attrNameLst>
                                          <p:attrName>style.visibility</p:attrName>
                                        </p:attrNameLst>
                                      </p:cBhvr>
                                      <p:to>
                                        <p:strVal val="visible"/>
                                      </p:to>
                                    </p:set>
                                    <p:animEffect transition="in" filter="blinds(horizontal)">
                                      <p:cBhvr>
                                        <p:cTn id="46" dur="500"/>
                                        <p:tgtEl>
                                          <p:spTgt spid="6554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1"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par>
                                <p:cTn id="52" presetID="3" presetClass="entr" presetSubtype="10" fill="hold" nodeType="withEffect">
                                  <p:stCondLst>
                                    <p:cond delay="0"/>
                                  </p:stCondLst>
                                  <p:childTnLst>
                                    <p:set>
                                      <p:cBhvr>
                                        <p:cTn id="53" dur="1" fill="hold">
                                          <p:stCondLst>
                                            <p:cond delay="0"/>
                                          </p:stCondLst>
                                        </p:cTn>
                                        <p:tgtEl>
                                          <p:spTgt spid="65544"/>
                                        </p:tgtEl>
                                        <p:attrNameLst>
                                          <p:attrName>style.visibility</p:attrName>
                                        </p:attrNameLst>
                                      </p:cBhvr>
                                      <p:to>
                                        <p:strVal val="visible"/>
                                      </p:to>
                                    </p:set>
                                    <p:animEffect transition="in" filter="blinds(horizontal)">
                                      <p:cBhvr>
                                        <p:cTn id="54"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6" grpId="1"/>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2409988" y="800742"/>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2">
            <a:extLst>
              <a:ext uri="{FF2B5EF4-FFF2-40B4-BE49-F238E27FC236}">
                <a16:creationId xmlns="" xmlns:a16="http://schemas.microsoft.com/office/drawing/2014/main" id="{F4B5F415-7490-4054-85B4-10F7AE6D3385}"/>
              </a:ext>
            </a:extLst>
          </p:cNvPr>
          <p:cNvSpPr txBox="1">
            <a:spLocks/>
          </p:cNvSpPr>
          <p:nvPr/>
        </p:nvSpPr>
        <p:spPr>
          <a:xfrm>
            <a:off x="2358327" y="132251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2. Tính chất của phép nhân</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graphicFrame>
        <p:nvGraphicFramePr>
          <p:cNvPr id="7" name="Table 6"/>
          <p:cNvGraphicFramePr>
            <a:graphicFrameLocks noGrp="1"/>
          </p:cNvGraphicFramePr>
          <p:nvPr/>
        </p:nvGraphicFramePr>
        <p:xfrm>
          <a:off x="2076749" y="2182676"/>
          <a:ext cx="9122905" cy="3444240"/>
        </p:xfrm>
        <a:graphic>
          <a:graphicData uri="http://schemas.openxmlformats.org/drawingml/2006/table">
            <a:tbl>
              <a:tblPr firstRow="1" bandRow="1">
                <a:tableStyleId>{D7AC3CCA-C797-4891-BE02-D94E43425B78}</a:tableStyleId>
              </a:tblPr>
              <a:tblGrid>
                <a:gridCol w="4321376">
                  <a:extLst>
                    <a:ext uri="{9D8B030D-6E8A-4147-A177-3AD203B41FA5}">
                      <a16:colId xmlns="" xmlns:a16="http://schemas.microsoft.com/office/drawing/2014/main" val="20000"/>
                    </a:ext>
                  </a:extLst>
                </a:gridCol>
                <a:gridCol w="4801529">
                  <a:extLst>
                    <a:ext uri="{9D8B030D-6E8A-4147-A177-3AD203B41FA5}">
                      <a16:colId xmlns="" xmlns:a16="http://schemas.microsoft.com/office/drawing/2014/main" val="20002"/>
                    </a:ext>
                  </a:extLst>
                </a:gridCol>
              </a:tblGrid>
              <a:tr h="581424">
                <a:tc>
                  <a:txBody>
                    <a:bodyPr/>
                    <a:lstStyle/>
                    <a:p>
                      <a:pPr algn="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a:t>
                      </a:r>
                      <a:endParaRPr lang="en-US" sz="2800" smtClean="0">
                        <a:latin typeface="Times New Roman" pitchFamily="18" charset="0"/>
                        <a:cs typeface="Times New Roman" pitchFamily="18" charset="0"/>
                      </a:endParaRPr>
                    </a:p>
                    <a:p>
                      <a:pPr algn="l"/>
                      <a:r>
                        <a:rPr lang="en-US" sz="2800" smtClean="0">
                          <a:latin typeface="Times New Roman" pitchFamily="18" charset="0"/>
                          <a:cs typeface="Times New Roman" pitchFamily="18" charset="0"/>
                        </a:rPr>
                        <a:t>Tính</a:t>
                      </a:r>
                      <a:r>
                        <a:rPr lang="en-US" sz="2800" baseline="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lnTlToBr w="12700" cap="flat" cmpd="sng" algn="ctr">
                      <a:solidFill>
                        <a:schemeClr val="tx1"/>
                      </a:solidFill>
                      <a:prstDash val="solid"/>
                      <a:round/>
                      <a:headEnd type="none" w="med" len="med"/>
                      <a:tailEnd type="none" w="med" len="med"/>
                    </a:lnTlToBr>
                  </a:tcPr>
                </a:tc>
                <a:tc>
                  <a:txBody>
                    <a:bodyPr/>
                    <a:lstStyle/>
                    <a:p>
                      <a:pPr algn="ct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 bằng kí hiệu</a:t>
                      </a:r>
                      <a:endParaRPr lang="en-US" sz="2800" dirty="0">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447690">
                <a:tc>
                  <a:txBody>
                    <a:bodyPr/>
                    <a:lstStyle/>
                    <a:p>
                      <a:pPr algn="ctr"/>
                      <a:r>
                        <a:rPr lang="en-US" sz="2800" dirty="0" err="1" smtClean="0">
                          <a:latin typeface="Times New Roman" pitchFamily="18" charset="0"/>
                          <a:cs typeface="Times New Roman" pitchFamily="18" charset="0"/>
                        </a:rPr>
                        <a:t>Giao</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hoán</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r h="447690">
                <a:tc>
                  <a:txBody>
                    <a:bodyPr/>
                    <a:lstStyle/>
                    <a:p>
                      <a:pPr algn="ctr"/>
                      <a:r>
                        <a:rPr lang="en-US" sz="2800" dirty="0" err="1" smtClean="0">
                          <a:latin typeface="Times New Roman" pitchFamily="18" charset="0"/>
                          <a:cs typeface="Times New Roman" pitchFamily="18" charset="0"/>
                        </a:rPr>
                        <a:t>Kết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hợp</a:t>
                      </a:r>
                      <a:r>
                        <a:rPr lang="en-US" sz="2800" baseline="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 xmlns:a16="http://schemas.microsoft.com/office/drawing/2014/main" val="10002"/>
                  </a:ext>
                </a:extLst>
              </a:tr>
              <a:tr h="447690">
                <a:tc>
                  <a:txBody>
                    <a:bodyPr/>
                    <a:lstStyle/>
                    <a:p>
                      <a:pPr algn="ctr"/>
                      <a:r>
                        <a:rPr lang="en-US" sz="2800" dirty="0" err="1" smtClean="0">
                          <a:latin typeface="Times New Roman" pitchFamily="18" charset="0"/>
                          <a:cs typeface="Times New Roman" pitchFamily="18" charset="0"/>
                        </a:rPr>
                        <a:t>Nhân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số</a:t>
                      </a:r>
                      <a:r>
                        <a:rPr lang="en-US" sz="2800" baseline="0" dirty="0" smtClean="0">
                          <a:latin typeface="Times New Roman" pitchFamily="18" charset="0"/>
                          <a:cs typeface="Times New Roman" pitchFamily="18" charset="0"/>
                        </a:rPr>
                        <a:t> 1</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 xmlns:a16="http://schemas.microsoft.com/office/drawing/2014/main" val="10004"/>
                  </a:ext>
                </a:extLst>
              </a:tr>
              <a:tr h="816376">
                <a:tc>
                  <a:txBody>
                    <a:bodyPr/>
                    <a:lstStyle/>
                    <a:p>
                      <a:pPr algn="ctr"/>
                      <a:r>
                        <a:rPr lang="en-US" sz="2800" dirty="0" err="1" smtClean="0">
                          <a:latin typeface="Times New Roman" pitchFamily="18" charset="0"/>
                          <a:cs typeface="Times New Roman" pitchFamily="18" charset="0"/>
                        </a:rPr>
                        <a:t>Phân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phối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của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phép</a:t>
                      </a:r>
                      <a:r>
                        <a:rPr lang="en-US" sz="2800" baseline="0" dirty="0" smtClean="0">
                          <a:latin typeface="Times New Roman" pitchFamily="18" charset="0"/>
                          <a:cs typeface="Times New Roman" pitchFamily="18" charset="0"/>
                        </a:rPr>
                        <a:t> </a:t>
                      </a:r>
                    </a:p>
                    <a:p>
                      <a:pPr algn="ctr"/>
                      <a:r>
                        <a:rPr lang="en-US" sz="2800" baseline="0" dirty="0" err="1" smtClean="0">
                          <a:latin typeface="Times New Roman" pitchFamily="18" charset="0"/>
                          <a:cs typeface="Times New Roman" pitchFamily="18" charset="0"/>
                        </a:rPr>
                        <a:t>nhân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phép</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cộng</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 xmlns:a16="http://schemas.microsoft.com/office/drawing/2014/main" val="10005"/>
                  </a:ext>
                </a:extLst>
              </a:tr>
            </a:tbl>
          </a:graphicData>
        </a:graphic>
      </p:graphicFrame>
      <p:sp>
        <p:nvSpPr>
          <p:cNvPr id="5"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8" name="Oval 7"/>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3</a:t>
            </a:r>
            <a:endParaRPr lang="en-US" sz="5400" b="1">
              <a:solidFill>
                <a:srgbClr val="0070C0"/>
              </a:solidFill>
              <a:latin typeface="Times New Roman" pitchFamily="18" charset="0"/>
              <a:cs typeface="Times New Roman" pitchFamily="18" charset="0"/>
            </a:endParaRPr>
          </a:p>
        </p:txBody>
      </p:sp>
      <p:graphicFrame>
        <p:nvGraphicFramePr>
          <p:cNvPr id="9" name="Object 8"/>
          <p:cNvGraphicFramePr>
            <a:graphicFrameLocks noChangeAspect="1"/>
          </p:cNvGraphicFramePr>
          <p:nvPr/>
        </p:nvGraphicFramePr>
        <p:xfrm>
          <a:off x="6815157" y="3161654"/>
          <a:ext cx="1921797" cy="433954"/>
        </p:xfrm>
        <a:graphic>
          <a:graphicData uri="http://schemas.openxmlformats.org/presentationml/2006/ole">
            <mc:AlternateContent xmlns:mc="http://schemas.openxmlformats.org/markup-compatibility/2006">
              <mc:Choice xmlns:v="urn:schemas-microsoft-com:vml" Requires="v">
                <p:oleObj spid="_x0000_s71685" name="Equation" r:id="rId3" imgW="787320" imgH="177480" progId="Equation.DSMT4">
                  <p:embed/>
                </p:oleObj>
              </mc:Choice>
              <mc:Fallback>
                <p:oleObj name="Equation" r:id="rId3" imgW="787320" imgH="1774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157" y="3161654"/>
                        <a:ext cx="1921797"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2" name="Object 2"/>
          <p:cNvGraphicFramePr>
            <a:graphicFrameLocks noChangeAspect="1"/>
          </p:cNvGraphicFramePr>
          <p:nvPr/>
        </p:nvGraphicFramePr>
        <p:xfrm>
          <a:off x="6579707" y="3574316"/>
          <a:ext cx="3812925" cy="614988"/>
        </p:xfrm>
        <a:graphic>
          <a:graphicData uri="http://schemas.openxmlformats.org/presentationml/2006/ole">
            <mc:AlternateContent xmlns:mc="http://schemas.openxmlformats.org/markup-compatibility/2006">
              <mc:Choice xmlns:v="urn:schemas-microsoft-com:vml" Requires="v">
                <p:oleObj spid="_x0000_s71686" name="Equation" r:id="rId5" imgW="1574640" imgH="253800" progId="Equation.DSMT4">
                  <p:embed/>
                </p:oleObj>
              </mc:Choice>
              <mc:Fallback>
                <p:oleObj name="Equation" r:id="rId5" imgW="157464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9707" y="3574316"/>
                        <a:ext cx="3812925" cy="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nvGraphicFramePr>
        <p:xfrm>
          <a:off x="6793102" y="4150800"/>
          <a:ext cx="2634721" cy="433954"/>
        </p:xfrm>
        <a:graphic>
          <a:graphicData uri="http://schemas.openxmlformats.org/presentationml/2006/ole">
            <mc:AlternateContent xmlns:mc="http://schemas.openxmlformats.org/markup-compatibility/2006">
              <mc:Choice xmlns:v="urn:schemas-microsoft-com:vml" Requires="v">
                <p:oleObj spid="_x0000_s71687" name="Equation" r:id="rId7" imgW="1079280" imgH="177480" progId="Equation.DSMT4">
                  <p:embed/>
                </p:oleObj>
              </mc:Choice>
              <mc:Fallback>
                <p:oleObj name="Equation" r:id="rId7" imgW="1079280" imgH="177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3102" y="4150800"/>
                        <a:ext cx="2634721"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6747465" y="4835471"/>
          <a:ext cx="4335671" cy="491991"/>
        </p:xfrm>
        <a:graphic>
          <a:graphicData uri="http://schemas.openxmlformats.org/presentationml/2006/ole">
            <mc:AlternateContent xmlns:mc="http://schemas.openxmlformats.org/markup-compatibility/2006">
              <mc:Choice xmlns:v="urn:schemas-microsoft-com:vml" Requires="v">
                <p:oleObj spid="_x0000_s71688" name="Equation" r:id="rId9" imgW="1790640" imgH="203040" progId="Equation.DSMT4">
                  <p:embed/>
                </p:oleObj>
              </mc:Choice>
              <mc:Fallback>
                <p:oleObj name="Equation" r:id="rId9" imgW="1790640" imgH="20304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7465" y="4835471"/>
                        <a:ext cx="4335671" cy="4919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1682"/>
                                        </p:tgtEl>
                                        <p:attrNameLst>
                                          <p:attrName>style.visibility</p:attrName>
                                        </p:attrNameLst>
                                      </p:cBhvr>
                                      <p:to>
                                        <p:strVal val="visible"/>
                                      </p:to>
                                    </p:set>
                                    <p:animEffect transition="in" filter="blinds(horizontal)">
                                      <p:cBhvr>
                                        <p:cTn id="25" dur="500"/>
                                        <p:tgtEl>
                                          <p:spTgt spid="7168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096A91-93C8-4C7A-BF68-944591874A6D}">
  <ds:schemaRefs>
    <ds:schemaRef ds:uri="http://purl.org/dc/dcmitype/"/>
    <ds:schemaRef ds:uri="http://purl.org/dc/terms/"/>
    <ds:schemaRef ds:uri="16c05727-aa75-4e4a-9b5f-8a80a1165891"/>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1537</TotalTime>
  <Words>1224</Words>
  <PresentationFormat>Custom</PresentationFormat>
  <Paragraphs>195</Paragraphs>
  <Slides>30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Equation</vt:lpstr>
      <vt:lpstr>  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2021-06-07T13:44:30Z</dcterms:created>
  <dcterms:modified xsi:type="dcterms:W3CDTF">2021-08-19T11:27:59Z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