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57" r:id="rId3"/>
    <p:sldId id="258" r:id="rId4"/>
    <p:sldId id="259" r:id="rId5"/>
    <p:sldId id="260" r:id="rId6"/>
    <p:sldId id="263" r:id="rId7"/>
    <p:sldId id="261" r:id="rId8"/>
    <p:sldId id="264" r:id="rId9"/>
    <p:sldId id="265" r:id="rId10"/>
    <p:sldId id="266" r:id="rId11"/>
    <p:sldId id="267" r:id="rId12"/>
    <p:sldId id="270" r:id="rId13"/>
    <p:sldId id="269" r:id="rId14"/>
    <p:sldId id="268" r:id="rId15"/>
    <p:sldId id="272" r:id="rId16"/>
    <p:sldId id="271" r:id="rId17"/>
    <p:sldId id="273" r:id="rId18"/>
    <p:sldId id="274" r:id="rId19"/>
    <p:sldId id="292" r:id="rId20"/>
    <p:sldId id="277" r:id="rId21"/>
    <p:sldId id="293" r:id="rId22"/>
    <p:sldId id="294" r:id="rId23"/>
    <p:sldId id="295" r:id="rId24"/>
    <p:sldId id="275" r:id="rId25"/>
    <p:sldId id="280" r:id="rId26"/>
    <p:sldId id="289" r:id="rId27"/>
    <p:sldId id="290" r:id="rId28"/>
    <p:sldId id="281" r:id="rId29"/>
    <p:sldId id="291" r:id="rId30"/>
    <p:sldId id="282" r:id="rId31"/>
  </p:sldIdLst>
  <p:sldSz cx="12192000" cy="6858000"/>
  <p:notesSz cx="6858000" cy="9144000"/>
  <p:embeddedFontLst>
    <p:embeddedFont>
      <p:font typeface=".VnFreeH" panose="020B7200000000000000" pitchFamily="3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67F"/>
    <a:srgbClr val="F5821F"/>
    <a:srgbClr val="DD3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4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03/12/2022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về các chủ để sẽ học trong môn STEM lớp 5</a:t>
            </a:r>
          </a:p>
        </p:txBody>
      </p:sp>
      <p:sp>
        <p:nvSpPr>
          <p:cNvPr id="4" name="Slide Number Placeholder 3"/>
          <p:cNvSpPr>
            <a:spLocks noGrp="1"/>
          </p:cNvSpPr>
          <p:nvPr>
            <p:ph type="sldNum" sz="quarter" idx="5"/>
          </p:nvPr>
        </p:nvSpPr>
        <p:spPr/>
        <p:txBody>
          <a:bodyPr/>
          <a:lstStyle/>
          <a:p>
            <a:fld id="{617EC417-4AA1-4EC0-A9ED-469F0F8997E8}" type="slidenum">
              <a:rPr lang="vi-VN" smtClean="0"/>
              <a:t>1</a:t>
            </a:fld>
            <a:endParaRPr lang="vi-VN"/>
          </a:p>
        </p:txBody>
      </p:sp>
    </p:spTree>
    <p:extLst>
      <p:ext uri="{BB962C8B-B14F-4D97-AF65-F5344CB8AC3E}">
        <p14:creationId xmlns:p14="http://schemas.microsoft.com/office/powerpoint/2010/main" val="281362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Đặt câu hỏi về việc nuôi cấy (tạo ra) tinh thể như thế nào? Giới thiệu về dung dịch, dung dịch quá bão hòa. Để tạo ra dung dịch quá bão hòa cần có nguyên liệu và dụng cụ gì?</a:t>
            </a:r>
          </a:p>
          <a:p>
            <a:r>
              <a:rPr lang="vi-VN"/>
              <a:t>Lấy ví dụ tạo ra dung dịch quá bão hòa của đường</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98881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B1: Bấm chuột vào ảnh Đường. B2: bấm chuột vào ảnh thìa</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351728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nhấn mạnh về thao tác thực hiện tiếp theo: cho thêm đường và khuấy đều cho đến khi đường không tan được nữa</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327769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Đặt câu hỏi: nếu cho dung dịch nước đường đó lên bếp đun nóng lên thì hiện tượng gì sẽ xảy ra? Liệu đường dưới đáy cốc (nồi) có tan ra không? </a:t>
            </a:r>
            <a:br>
              <a:rPr lang="vi-VN"/>
            </a:br>
            <a:r>
              <a:rPr lang="vi-VN"/>
              <a:t>Như vậy, nhiệt độ cao sẽ làm đường tiếp tục tan ra và tan nhanh hơn</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818199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giải thích tiếp tục thí nghiệm với việc thêm đường vào nồi nước trên bếp để thu được dung dịch quá bão hòa của đường</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1367825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tóm lược lại kiến thức được học trong tiết học này</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3358745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Giao bài tập về nhà cho học sinh</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3792275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bài học: Tìm hiểu, đưa ra phương án làm kẹo tinh thể</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425834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bài học: Tìm hiểu, đưa ra phương án làm kẹo tinh thể</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469440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283964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trò chơi Thách thức mê cung: Giáo viên cho trước một mê cung có một lối vào và một lối ra. Yêu cầu trong 5 phút học sinh tìm ra đường đi đúng</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1595585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1481439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1367938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 tập kiến thức bài học trước</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504645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chuẩn bị và phát mẫu phiếu 1 (trang 7 của sách) để học sinh viết phương án và vẽ thiết kế thí nghiệm.  Ví dụ về cách vẽ thiết kế thí nghiệm như hình</a:t>
            </a:r>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987851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về cách tạo màu cho kẹo. Trong công nghiệp chế biến người ta sử dụng màu thực phẩm tạo màu cho kẹo. Nếu chúng ta tự làm, có thể sử dụng màu thiên nhiên cho an toàn. Tuy nhiên dung màu thiên nhiên mất thời gian chế biến màu như việc xay, ép lấy nước. Còn màu thực phẩm dễ dàn mua được, sử dụng được ngay</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24</a:t>
            </a:fld>
            <a:endParaRPr lang="vi-VN"/>
          </a:p>
        </p:txBody>
      </p:sp>
    </p:spTree>
    <p:extLst>
      <p:ext uri="{BB962C8B-B14F-4D97-AF65-F5344CB8AC3E}">
        <p14:creationId xmlns:p14="http://schemas.microsoft.com/office/powerpoint/2010/main" val="221789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Đặt câu hỏi và gợi ý phương án trả lời cho học sinh lựa chọn, suy nghĩ và thảo luận</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47691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và phát phiếu cho học sinh (nhóm học sinh), hướng dẫn viết nội dung vào phiếu.  Ví dụ về cách vẽ thiết kế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26</a:t>
            </a:fld>
            <a:endParaRPr lang="vi-VN"/>
          </a:p>
        </p:txBody>
      </p:sp>
    </p:spTree>
    <p:extLst>
      <p:ext uri="{BB962C8B-B14F-4D97-AF65-F5344CB8AC3E}">
        <p14:creationId xmlns:p14="http://schemas.microsoft.com/office/powerpoint/2010/main" val="3296748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câu hỏi và </a:t>
            </a:r>
            <a:r>
              <a:rPr lang="en-US"/>
              <a:t>gợi ý phương án trả lời cho học sinh lựa chọn, suy nghĩ và thảo luận</a:t>
            </a:r>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27</a:t>
            </a:fld>
            <a:endParaRPr lang="vi-VN"/>
          </a:p>
        </p:txBody>
      </p:sp>
    </p:spTree>
    <p:extLst>
      <p:ext uri="{BB962C8B-B14F-4D97-AF65-F5344CB8AC3E}">
        <p14:creationId xmlns:p14="http://schemas.microsoft.com/office/powerpoint/2010/main" val="87672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chuẩn bị và phát phiếu cho học sinh (nhóm học sinh), hướng dẫn viết nội dung vào phiếu.  Ví dụ về cách vẽ thiết kế thí nghiệm. Lưu ý, phương án trên chỉ là ví dụ, không phải đáp án đúng của câu hỏi, để cho các em học sinh có sự suy nghĩ, tránh cách học rập khuôn, máy móc</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28</a:t>
            </a:fld>
            <a:endParaRPr lang="vi-VN"/>
          </a:p>
        </p:txBody>
      </p:sp>
    </p:spTree>
    <p:extLst>
      <p:ext uri="{BB962C8B-B14F-4D97-AF65-F5344CB8AC3E}">
        <p14:creationId xmlns:p14="http://schemas.microsoft.com/office/powerpoint/2010/main" val="3831898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tiêu chí tạo ra kẹo tinh thể và yêu cầu học sinh thảo luận, có thể vê nhà nghiên cứu thêm chuẩn bị cho buổi học sau</a:t>
            </a:r>
          </a:p>
        </p:txBody>
      </p:sp>
      <p:sp>
        <p:nvSpPr>
          <p:cNvPr id="4" name="Slide Number Placeholder 3"/>
          <p:cNvSpPr>
            <a:spLocks noGrp="1"/>
          </p:cNvSpPr>
          <p:nvPr>
            <p:ph type="sldNum" sz="quarter" idx="5"/>
          </p:nvPr>
        </p:nvSpPr>
        <p:spPr/>
        <p:txBody>
          <a:bodyPr/>
          <a:lstStyle/>
          <a:p>
            <a:fld id="{617EC417-4AA1-4EC0-A9ED-469F0F8997E8}" type="slidenum">
              <a:rPr lang="vi-VN" smtClean="0"/>
              <a:t>29</a:t>
            </a:fld>
            <a:endParaRPr lang="vi-VN"/>
          </a:p>
        </p:txBody>
      </p:sp>
    </p:spTree>
    <p:extLst>
      <p:ext uri="{BB962C8B-B14F-4D97-AF65-F5344CB8AC3E}">
        <p14:creationId xmlns:p14="http://schemas.microsoft.com/office/powerpoint/2010/main" val="213142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có thể phát một vài tờ giấy A4 có in mê cung này cho học sinh làm bên dưới. Giáo viên hỏi học sinh xem có bạn nào xung phong lên giải mê cung này và cho hoc sinh lên chỉ đường. Nếu học sinh tìm ra đúng đường hoặc hết thời gian chơi mà không có học sinh nào tìm ra đường đi, giáo viên bấm vào nút đáp án để đưa ra đáp án đúng. Sau đó bấm chuột vào cậu bé để cậu bé di chuyển đến hộp kho báu</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295646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Mở rương kho báu. Giáo viên dẫn dắt học sinh mở rương kho báu để xem bên trong có gì? Sau đó giáo viên bấm chuột vào rương để mở ra. Giáo viên giới thiệu về kẹo tinh thể đẹp mắt nhiều màu sắc. Hỏi học sinh có thích không? Có muốn tự tay làm ra những viên kẹo, que kẹo tinh thể như thế này không? Giáo viên dẫn dắt vào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98067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Đây là chủ đề đầu tiên trong quyển sách. Giáo viên nêu lên mục tiêu của chủ đề này</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163746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Để làm được kẹo tinh thể cần sử dụng đường trắng được bán ở khắp các chợ, đại lý, tiệm tạp hóa. Hầu như trong nhà ai cũng có.</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279684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về những que kẹo tinh thể, còn gọi là kẹo rock candy, kẹo pha lê</a:t>
            </a:r>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19964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nêu khái niệm về tinh thể, giới thiệu một số loại tinh thể thường thấy trong cuộc sống hằng ngày</a:t>
            </a:r>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4091652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Giáo viên giới thiệu về sự hình thành (sinh ra) của tinh thể. Có thể giới thiệu thêm về công dụng của các loại tinh thể như: tinh thể đường làm kẹo, tinh thể muối làm muối tinh, muối sạch ăn hằng ngày</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106718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2345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20369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4084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88241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92502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55477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3614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7277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3487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9619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167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911233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4.jp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ti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6.jp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jp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g"/><Relationship Id="rId7" Type="http://schemas.openxmlformats.org/officeDocument/2006/relationships/image" Target="../media/image46.png"/><Relationship Id="rId12"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0.png"/><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jp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jp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jpg"/><Relationship Id="rId7"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tif"/><Relationship Id="rId4" Type="http://schemas.openxmlformats.org/officeDocument/2006/relationships/image" Target="../media/image28.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2.JPG"/><Relationship Id="rId4" Type="http://schemas.openxmlformats.org/officeDocument/2006/relationships/image" Target="../media/image31.t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3B3716-1B4E-756B-0702-E3B2696973E1}"/>
              </a:ext>
            </a:extLst>
          </p:cNvPr>
          <p:cNvSpPr/>
          <p:nvPr/>
        </p:nvSpPr>
        <p:spPr>
          <a:xfrm>
            <a:off x="6801360" y="5007501"/>
            <a:ext cx="1237673" cy="12376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1" b="96215" l="4688" r="98125">
                        <a14:foregroundMark x1="45000" y1="2524" x2="21875" y2="11987"/>
                        <a14:foregroundMark x1="21875" y1="11987" x2="6875" y2="46372"/>
                        <a14:foregroundMark x1="6875" y1="46372" x2="9688" y2="67823"/>
                        <a14:foregroundMark x1="9688" y1="67823" x2="20625" y2="81073"/>
                        <a14:foregroundMark x1="20625" y1="81073" x2="40938" y2="92114"/>
                        <a14:foregroundMark x1="40938" y1="92114" x2="64688" y2="92114"/>
                        <a14:foregroundMark x1="64688" y1="92114" x2="80625" y2="82650"/>
                        <a14:foregroundMark x1="80625" y1="82650" x2="95000" y2="48265"/>
                        <a14:foregroundMark x1="95000" y1="48265" x2="90313" y2="31230"/>
                        <a14:foregroundMark x1="90313" y1="31230" x2="62187" y2="10095"/>
                        <a14:foregroundMark x1="62187" y1="10095" x2="45000" y2="6940"/>
                        <a14:foregroundMark x1="50000" y1="4101" x2="78750" y2="18612"/>
                        <a14:foregroundMark x1="78750" y1="18612" x2="78750" y2="18612"/>
                        <a14:foregroundMark x1="94688" y1="38170" x2="91563" y2="67508"/>
                        <a14:foregroundMark x1="97500" y1="46688" x2="98125" y2="51104"/>
                        <a14:foregroundMark x1="12188" y1="25868" x2="4688" y2="48580"/>
                        <a14:foregroundMark x1="27813" y1="87382" x2="47500" y2="96215"/>
                        <a14:foregroundMark x1="50313" y1="15142" x2="37188" y2="83912"/>
                        <a14:foregroundMark x1="29063" y1="21451" x2="38125" y2="84543"/>
                        <a14:foregroundMark x1="22188" y1="60568" x2="84063" y2="41009"/>
                        <a14:foregroundMark x1="84063" y1="41009" x2="87500" y2="41325"/>
                        <a14:foregroundMark x1="81875" y1="27445" x2="13750" y2="52681"/>
                        <a14:foregroundMark x1="36875" y1="17981" x2="70313" y2="75710"/>
                        <a14:foregroundMark x1="70313" y1="75710" x2="74375" y2="79180"/>
                        <a14:foregroundMark x1="40313" y1="83281" x2="73438" y2="64984"/>
                        <a14:foregroundMark x1="73438" y1="64984" x2="87188" y2="51104"/>
                        <a14:foregroundMark x1="87188" y1="51104" x2="73438" y2="22082"/>
                        <a14:foregroundMark x1="73438" y1="22082" x2="45313" y2="13880"/>
                        <a14:foregroundMark x1="45313" y1="13880" x2="22188" y2="35962"/>
                        <a14:foregroundMark x1="22188" y1="35962" x2="23125" y2="64038"/>
                        <a14:foregroundMark x1="23125" y1="64038" x2="39688" y2="73817"/>
                        <a14:foregroundMark x1="39688" y1="73817" x2="67500" y2="57098"/>
                        <a14:foregroundMark x1="67500" y1="57098" x2="65000" y2="26183"/>
                        <a14:foregroundMark x1="65000" y1="26183" x2="46875" y2="18297"/>
                        <a14:foregroundMark x1="46875" y1="18297" x2="29375" y2="34069"/>
                        <a14:foregroundMark x1="29375" y1="34069" x2="24688" y2="70978"/>
                        <a14:foregroundMark x1="24688" y1="70978" x2="38125" y2="84543"/>
                        <a14:foregroundMark x1="38125" y1="84543" x2="75000" y2="72871"/>
                        <a14:foregroundMark x1="56563" y1="13880" x2="31875" y2="18927"/>
                        <a14:foregroundMark x1="31875" y1="18927" x2="16563" y2="33123"/>
                        <a14:foregroundMark x1="16563" y1="33123" x2="14375" y2="50789"/>
                        <a14:foregroundMark x1="14375" y1="50789" x2="21563" y2="70978"/>
                        <a14:foregroundMark x1="21563" y1="70978" x2="33125" y2="84543"/>
                        <a14:foregroundMark x1="33125" y1="84543" x2="57813" y2="83281"/>
                        <a14:foregroundMark x1="57813" y1="83281" x2="77500" y2="74132"/>
                        <a14:foregroundMark x1="77500" y1="74132" x2="81250" y2="64984"/>
                        <a14:foregroundMark x1="82500" y1="63407" x2="87500" y2="57098"/>
                        <a14:foregroundMark x1="67188" y1="63091" x2="79688" y2="51420"/>
                        <a14:foregroundMark x1="79688" y1="51420" x2="80625" y2="49211"/>
                        <a14:foregroundMark x1="73438" y1="32492" x2="71875" y2="50158"/>
                        <a14:foregroundMark x1="71875" y1="50158" x2="71250" y2="51735"/>
                        <a14:foregroundMark x1="57813" y1="26498" x2="49688" y2="39748"/>
                        <a14:foregroundMark x1="49688" y1="39748" x2="49688" y2="39748"/>
                        <a14:foregroundMark x1="78750" y1="38801" x2="83125" y2="42271"/>
                        <a14:foregroundMark x1="44375" y1="74763" x2="50625" y2="80126"/>
                        <a14:foregroundMark x1="40938" y1="77603" x2="45000" y2="82650"/>
                        <a14:foregroundMark x1="61250" y1="62461" x2="56563" y2="73817"/>
                        <a14:foregroundMark x1="40313" y1="27129" x2="32500" y2="40694"/>
                        <a14:foregroundMark x1="32500" y1="40694" x2="32500" y2="40694"/>
                      </a14:backgroundRemoval>
                    </a14:imgEffect>
                  </a14:imgLayer>
                </a14:imgProps>
              </a:ext>
              <a:ext uri="{28A0092B-C50C-407E-A947-70E740481C1C}">
                <a14:useLocalDpi xmlns:a14="http://schemas.microsoft.com/office/drawing/2010/main" val="0"/>
              </a:ext>
            </a:extLst>
          </a:blip>
          <a:stretch>
            <a:fillRect/>
          </a:stretch>
        </p:blipFill>
        <p:spPr>
          <a:xfrm>
            <a:off x="609342" y="173744"/>
            <a:ext cx="2318539" cy="2296803"/>
          </a:xfrm>
          <a:prstGeom prst="rect">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C1D899C1-35BC-40B4-C630-0DD9031D31C2}"/>
              </a:ext>
            </a:extLst>
          </p:cNvPr>
          <p:cNvSpPr/>
          <p:nvPr/>
        </p:nvSpPr>
        <p:spPr>
          <a:xfrm>
            <a:off x="7182183" y="3945584"/>
            <a:ext cx="1302327" cy="130232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5BC2350D-8999-A3A9-2D04-F2F13183B69B}"/>
              </a:ext>
            </a:extLst>
          </p:cNvPr>
          <p:cNvSpPr/>
          <p:nvPr/>
        </p:nvSpPr>
        <p:spPr>
          <a:xfrm>
            <a:off x="8174182" y="4015171"/>
            <a:ext cx="2387812" cy="238781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06A6A668-7928-8A31-EF22-66ECF449B361}"/>
              </a:ext>
            </a:extLst>
          </p:cNvPr>
          <p:cNvSpPr/>
          <p:nvPr/>
        </p:nvSpPr>
        <p:spPr>
          <a:xfrm>
            <a:off x="7306769" y="5439256"/>
            <a:ext cx="1302327" cy="130232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10"/>
          <a:srcRect l="464" t="1847" r="2752" b="2288"/>
          <a:stretch/>
        </p:blipFill>
        <p:spPr>
          <a:xfrm>
            <a:off x="1297468" y="4736902"/>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11"/>
          <a:stretch>
            <a:fillRect/>
          </a:stretch>
        </p:blipFill>
        <p:spPr>
          <a:xfrm>
            <a:off x="1335423" y="5805146"/>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12"/>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13"/>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a:stCxn id="3" idx="2"/>
          </p:cNvCxnSpPr>
          <p:nvPr/>
        </p:nvCxnSpPr>
        <p:spPr>
          <a:xfrm flipH="1">
            <a:off x="1764145" y="2470547"/>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4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0"/>
                                        <p:tgtEl>
                                          <p:spTgt spid="2"/>
                                        </p:tgtEl>
                                      </p:cBhvr>
                                    </p:animEffect>
                                    <p:anim calcmode="lin" valueType="num">
                                      <p:cBhvr>
                                        <p:cTn id="86" dur="1000" fill="hold"/>
                                        <p:tgtEl>
                                          <p:spTgt spid="2"/>
                                        </p:tgtEl>
                                        <p:attrNameLst>
                                          <p:attrName>ppt_x</p:attrName>
                                        </p:attrNameLst>
                                      </p:cBhvr>
                                      <p:tavLst>
                                        <p:tav tm="0">
                                          <p:val>
                                            <p:strVal val="#ppt_x"/>
                                          </p:val>
                                        </p:tav>
                                        <p:tav tm="100000">
                                          <p:val>
                                            <p:strVal val="#ppt_x"/>
                                          </p:val>
                                        </p:tav>
                                      </p:tavLst>
                                    </p:anim>
                                    <p:anim calcmode="lin" valueType="num">
                                      <p:cBhvr>
                                        <p:cTn id="8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6"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sp>
        <p:nvSpPr>
          <p:cNvPr id="12" name="TextBox 11">
            <a:extLst>
              <a:ext uri="{FF2B5EF4-FFF2-40B4-BE49-F238E27FC236}">
                <a16:creationId xmlns:a16="http://schemas.microsoft.com/office/drawing/2014/main" id="{B4F2410E-C0E7-B453-C8E7-333B8B01AD26}"/>
              </a:ext>
            </a:extLst>
          </p:cNvPr>
          <p:cNvSpPr txBox="1"/>
          <p:nvPr/>
        </p:nvSpPr>
        <p:spPr>
          <a:xfrm>
            <a:off x="454088" y="1610028"/>
            <a:ext cx="4297166" cy="193899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Để nuôi cấy tinh thể của một chất bất kì; trước tiên cần tạo được dung dịch của chất đó ở trạng thái quá bão hoà theo các bước sau:</a:t>
            </a: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5047525"/>
            <a:ext cx="1293663" cy="1867856"/>
          </a:xfrm>
          <a:prstGeom prst="rect">
            <a:avLst/>
          </a:prstGeom>
        </p:spPr>
      </p:pic>
      <p:sp>
        <p:nvSpPr>
          <p:cNvPr id="11" name="TextBox 10">
            <a:extLst>
              <a:ext uri="{FF2B5EF4-FFF2-40B4-BE49-F238E27FC236}">
                <a16:creationId xmlns:a16="http://schemas.microsoft.com/office/drawing/2014/main" id="{AF518D3D-4DF6-7DA0-7FFD-1DD1EADC53C4}"/>
              </a:ext>
            </a:extLst>
          </p:cNvPr>
          <p:cNvSpPr txBox="1"/>
          <p:nvPr/>
        </p:nvSpPr>
        <p:spPr>
          <a:xfrm>
            <a:off x="6715109" y="4956698"/>
            <a:ext cx="126019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Đường</a:t>
            </a:r>
          </a:p>
        </p:txBody>
      </p:sp>
      <p:sp>
        <p:nvSpPr>
          <p:cNvPr id="16" name="TextBox 15">
            <a:extLst>
              <a:ext uri="{FF2B5EF4-FFF2-40B4-BE49-F238E27FC236}">
                <a16:creationId xmlns:a16="http://schemas.microsoft.com/office/drawing/2014/main" id="{79F8886A-9410-8D35-9D54-BA5052F65811}"/>
              </a:ext>
            </a:extLst>
          </p:cNvPr>
          <p:cNvSpPr txBox="1"/>
          <p:nvPr/>
        </p:nvSpPr>
        <p:spPr>
          <a:xfrm>
            <a:off x="9407517" y="5508611"/>
            <a:ext cx="2432869"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Cốc nước thường</a:t>
            </a:r>
          </a:p>
        </p:txBody>
      </p:sp>
      <p:sp>
        <p:nvSpPr>
          <p:cNvPr id="17" name="TextBox 16">
            <a:extLst>
              <a:ext uri="{FF2B5EF4-FFF2-40B4-BE49-F238E27FC236}">
                <a16:creationId xmlns:a16="http://schemas.microsoft.com/office/drawing/2014/main" id="{C5A4E87F-A55B-40C6-22D7-9007F9658A78}"/>
              </a:ext>
            </a:extLst>
          </p:cNvPr>
          <p:cNvSpPr txBox="1"/>
          <p:nvPr/>
        </p:nvSpPr>
        <p:spPr>
          <a:xfrm>
            <a:off x="3270181" y="5980398"/>
            <a:ext cx="152400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Thìa nhựa</a:t>
            </a:r>
          </a:p>
        </p:txBody>
      </p:sp>
      <p:sp>
        <p:nvSpPr>
          <p:cNvPr id="2" name="TextBox 1">
            <a:extLst>
              <a:ext uri="{FF2B5EF4-FFF2-40B4-BE49-F238E27FC236}">
                <a16:creationId xmlns:a16="http://schemas.microsoft.com/office/drawing/2014/main" id="{B2078994-2B72-E581-12BF-54237F02C4B2}"/>
              </a:ext>
            </a:extLst>
          </p:cNvPr>
          <p:cNvSpPr txBox="1"/>
          <p:nvPr/>
        </p:nvSpPr>
        <p:spPr>
          <a:xfrm>
            <a:off x="8444056" y="1610028"/>
            <a:ext cx="1926923"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3200">
                <a:solidFill>
                  <a:srgbClr val="7030A0"/>
                </a:solidFill>
              </a:rPr>
              <a:t>Chuẩn bị:</a:t>
            </a:r>
          </a:p>
        </p:txBody>
      </p:sp>
      <p:pic>
        <p:nvPicPr>
          <p:cNvPr id="28" name="Picture 27">
            <a:extLst>
              <a:ext uri="{FF2B5EF4-FFF2-40B4-BE49-F238E27FC236}">
                <a16:creationId xmlns:a16="http://schemas.microsoft.com/office/drawing/2014/main" id="{B97B3E04-1653-97AC-B941-EA3EF25EA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397" y="3725426"/>
            <a:ext cx="2085570" cy="2079611"/>
          </a:xfrm>
          <a:prstGeom prst="rect">
            <a:avLst/>
          </a:prstGeom>
          <a:effectLst>
            <a:outerShdw blurRad="50800" dist="38100" algn="l" rotWithShape="0">
              <a:prstClr val="black">
                <a:alpha val="40000"/>
              </a:prstClr>
            </a:outerShdw>
          </a:effectLst>
        </p:spPr>
      </p:pic>
      <p:pic>
        <p:nvPicPr>
          <p:cNvPr id="30" name="Picture 29">
            <a:extLst>
              <a:ext uri="{FF2B5EF4-FFF2-40B4-BE49-F238E27FC236}">
                <a16:creationId xmlns:a16="http://schemas.microsoft.com/office/drawing/2014/main" id="{D8FF8907-F2C7-86BF-C0E0-46DB398ED2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39155" y="3549020"/>
            <a:ext cx="1099079" cy="13848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5" name="Picture 34">
            <a:extLst>
              <a:ext uri="{FF2B5EF4-FFF2-40B4-BE49-F238E27FC236}">
                <a16:creationId xmlns:a16="http://schemas.microsoft.com/office/drawing/2014/main" id="{15FD322F-624D-A231-9C3B-69B54FCA41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745" y="2401032"/>
            <a:ext cx="2822919" cy="2295976"/>
          </a:xfrm>
          <a:prstGeom prst="rect">
            <a:avLst/>
          </a:prstGeom>
          <a:effectLst>
            <a:outerShdw blurRad="63500" sx="102000" sy="102000" algn="ctr" rotWithShape="0">
              <a:prstClr val="black">
                <a:alpha val="40000"/>
              </a:prstClr>
            </a:outerShdw>
          </a:effectLst>
        </p:spPr>
      </p:pic>
      <p:sp>
        <p:nvSpPr>
          <p:cNvPr id="4" name="Rectangle: Diagonal Corners Rounded 3">
            <a:extLst>
              <a:ext uri="{FF2B5EF4-FFF2-40B4-BE49-F238E27FC236}">
                <a16:creationId xmlns:a16="http://schemas.microsoft.com/office/drawing/2014/main" id="{87D513B4-B803-6A60-E1AD-47352AF65139}"/>
              </a:ext>
            </a:extLst>
          </p:cNvPr>
          <p:cNvSpPr/>
          <p:nvPr/>
        </p:nvSpPr>
        <p:spPr>
          <a:xfrm>
            <a:off x="356738" y="1610028"/>
            <a:ext cx="4437446" cy="1940038"/>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03CB6C10-9784-4C32-EF8A-2A9CAA007F2C}"/>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683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P spid="16" grpId="0"/>
      <p:bldP spid="17" grpId="0"/>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5047525"/>
            <a:ext cx="1293663" cy="1867856"/>
          </a:xfrm>
          <a:prstGeom prst="rect">
            <a:avLst/>
          </a:prstGeom>
        </p:spPr>
      </p:pic>
      <p:sp>
        <p:nvSpPr>
          <p:cNvPr id="11" name="TextBox 10">
            <a:extLst>
              <a:ext uri="{FF2B5EF4-FFF2-40B4-BE49-F238E27FC236}">
                <a16:creationId xmlns:a16="http://schemas.microsoft.com/office/drawing/2014/main" id="{AF518D3D-4DF6-7DA0-7FFD-1DD1EADC53C4}"/>
              </a:ext>
            </a:extLst>
          </p:cNvPr>
          <p:cNvSpPr txBox="1"/>
          <p:nvPr/>
        </p:nvSpPr>
        <p:spPr>
          <a:xfrm>
            <a:off x="6715109" y="4956698"/>
            <a:ext cx="126019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Đường</a:t>
            </a:r>
          </a:p>
        </p:txBody>
      </p:sp>
      <p:sp>
        <p:nvSpPr>
          <p:cNvPr id="16" name="TextBox 15">
            <a:extLst>
              <a:ext uri="{FF2B5EF4-FFF2-40B4-BE49-F238E27FC236}">
                <a16:creationId xmlns:a16="http://schemas.microsoft.com/office/drawing/2014/main" id="{79F8886A-9410-8D35-9D54-BA5052F65811}"/>
              </a:ext>
            </a:extLst>
          </p:cNvPr>
          <p:cNvSpPr txBox="1"/>
          <p:nvPr/>
        </p:nvSpPr>
        <p:spPr>
          <a:xfrm>
            <a:off x="9301739" y="5605166"/>
            <a:ext cx="2432869"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Cốc nước thường</a:t>
            </a:r>
          </a:p>
        </p:txBody>
      </p:sp>
      <p:sp>
        <p:nvSpPr>
          <p:cNvPr id="17" name="TextBox 16">
            <a:extLst>
              <a:ext uri="{FF2B5EF4-FFF2-40B4-BE49-F238E27FC236}">
                <a16:creationId xmlns:a16="http://schemas.microsoft.com/office/drawing/2014/main" id="{C5A4E87F-A55B-40C6-22D7-9007F9658A78}"/>
              </a:ext>
            </a:extLst>
          </p:cNvPr>
          <p:cNvSpPr txBox="1"/>
          <p:nvPr/>
        </p:nvSpPr>
        <p:spPr>
          <a:xfrm>
            <a:off x="3299998" y="5781398"/>
            <a:ext cx="152400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Thìa nhựa</a:t>
            </a:r>
          </a:p>
        </p:txBody>
      </p:sp>
      <p:pic>
        <p:nvPicPr>
          <p:cNvPr id="28" name="Picture 27">
            <a:extLst>
              <a:ext uri="{FF2B5EF4-FFF2-40B4-BE49-F238E27FC236}">
                <a16:creationId xmlns:a16="http://schemas.microsoft.com/office/drawing/2014/main" id="{B97B3E04-1653-97AC-B941-EA3EF25EA1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99998" y="3525555"/>
            <a:ext cx="2085569" cy="2079611"/>
          </a:xfrm>
          <a:prstGeom prst="rect">
            <a:avLst/>
          </a:prstGeom>
          <a:effectLst>
            <a:outerShdw blurRad="63500" sx="102000" sy="102000" algn="ctr" rotWithShape="0">
              <a:prstClr val="black">
                <a:alpha val="40000"/>
              </a:prstClr>
            </a:outerShdw>
          </a:effectLst>
        </p:spPr>
      </p:pic>
      <p:pic>
        <p:nvPicPr>
          <p:cNvPr id="30" name="Picture 29">
            <a:extLst>
              <a:ext uri="{FF2B5EF4-FFF2-40B4-BE49-F238E27FC236}">
                <a16:creationId xmlns:a16="http://schemas.microsoft.com/office/drawing/2014/main" id="{D8FF8907-F2C7-86BF-C0E0-46DB398ED2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64028" y="3525555"/>
            <a:ext cx="1453375" cy="183125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5" name="Picture 34">
            <a:extLst>
              <a:ext uri="{FF2B5EF4-FFF2-40B4-BE49-F238E27FC236}">
                <a16:creationId xmlns:a16="http://schemas.microsoft.com/office/drawing/2014/main" id="{15FD322F-624D-A231-9C3B-69B54FCA41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745" y="2401032"/>
            <a:ext cx="2822919" cy="2295976"/>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E9AF8D2F-9F2E-9886-4E2F-F6560DE3A611}"/>
              </a:ext>
            </a:extLst>
          </p:cNvPr>
          <p:cNvSpPr txBox="1"/>
          <p:nvPr/>
        </p:nvSpPr>
        <p:spPr>
          <a:xfrm>
            <a:off x="475333" y="1783448"/>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1:</a:t>
            </a:r>
          </a:p>
        </p:txBody>
      </p:sp>
      <p:pic>
        <p:nvPicPr>
          <p:cNvPr id="6" name="Picture 5">
            <a:extLst>
              <a:ext uri="{FF2B5EF4-FFF2-40B4-BE49-F238E27FC236}">
                <a16:creationId xmlns:a16="http://schemas.microsoft.com/office/drawing/2014/main" id="{A44DEE86-44F5-123D-9846-795AA8345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83880">
            <a:off x="8936029" y="2929550"/>
            <a:ext cx="2085569" cy="207961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12E83455-7B8C-09F8-F5EA-F8C1FB4A9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1950">
            <a:off x="5635893" y="1010088"/>
            <a:ext cx="2085569" cy="2079610"/>
          </a:xfrm>
          <a:prstGeom prst="rect">
            <a:avLst/>
          </a:prstGeom>
          <a:effectLst>
            <a:outerShdw blurRad="63500" sx="102000" sy="102000" algn="ctr" rotWithShape="0">
              <a:prstClr val="black">
                <a:alpha val="40000"/>
              </a:prstClr>
            </a:outerShdw>
          </a:effectLst>
        </p:spPr>
      </p:pic>
      <p:grpSp>
        <p:nvGrpSpPr>
          <p:cNvPr id="12" name="Group 11">
            <a:extLst>
              <a:ext uri="{FF2B5EF4-FFF2-40B4-BE49-F238E27FC236}">
                <a16:creationId xmlns:a16="http://schemas.microsoft.com/office/drawing/2014/main" id="{B73B7C82-AC04-3ECF-BEFA-C3C477F2A3A9}"/>
              </a:ext>
            </a:extLst>
          </p:cNvPr>
          <p:cNvGrpSpPr/>
          <p:nvPr/>
        </p:nvGrpSpPr>
        <p:grpSpPr>
          <a:xfrm>
            <a:off x="201244" y="2452588"/>
            <a:ext cx="4426649" cy="845541"/>
            <a:chOff x="201244" y="2452588"/>
            <a:chExt cx="4426649" cy="845541"/>
          </a:xfrm>
        </p:grpSpPr>
        <p:sp>
          <p:nvSpPr>
            <p:cNvPr id="5" name="TextBox 4">
              <a:extLst>
                <a:ext uri="{FF2B5EF4-FFF2-40B4-BE49-F238E27FC236}">
                  <a16:creationId xmlns:a16="http://schemas.microsoft.com/office/drawing/2014/main" id="{E866D7DE-E235-2F07-A9FE-4EC3C5BBD23F}"/>
                </a:ext>
              </a:extLst>
            </p:cNvPr>
            <p:cNvSpPr txBox="1"/>
            <p:nvPr/>
          </p:nvSpPr>
          <p:spPr>
            <a:xfrm>
              <a:off x="201244" y="2467132"/>
              <a:ext cx="44266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Cho đường vào cốc nước và dùng thìa khuấy đều</a:t>
              </a:r>
            </a:p>
          </p:txBody>
        </p:sp>
        <p:sp>
          <p:nvSpPr>
            <p:cNvPr id="10" name="Rectangle: Diagonal Corners Rounded 9">
              <a:extLst>
                <a:ext uri="{FF2B5EF4-FFF2-40B4-BE49-F238E27FC236}">
                  <a16:creationId xmlns:a16="http://schemas.microsoft.com/office/drawing/2014/main" id="{E650AF1D-3B2B-38D9-9159-71A64E17AF62}"/>
                </a:ext>
              </a:extLst>
            </p:cNvPr>
            <p:cNvSpPr/>
            <p:nvPr/>
          </p:nvSpPr>
          <p:spPr>
            <a:xfrm>
              <a:off x="201244" y="2452588"/>
              <a:ext cx="4399447" cy="830997"/>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786777F4-1306-8C25-0E6C-0B248C5F622B}"/>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9670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37" presetClass="path" presetSubtype="0" accel="50000" decel="50000" fill="hold" nodeType="withEffect">
                                  <p:stCondLst>
                                    <p:cond delay="0"/>
                                  </p:stCondLst>
                                  <p:childTnLst>
                                    <p:animMotion origin="layout" path="M -3.95833E-6 0.0206 L 0.06042 -0.20509 C 0.07305 -0.25602 0.09193 -0.28264 0.11185 -0.28264 C 0.13438 -0.28264 0.15248 -0.25602 0.16511 -0.20509 L 0.22566 0.0206 " pathEditMode="relative" rAng="0" ptsTypes="AAAAA">
                                      <p:cBhvr>
                                        <p:cTn id="42" dur="5000" fill="hold"/>
                                        <p:tgtEl>
                                          <p:spTgt spid="35"/>
                                        </p:tgtEl>
                                        <p:attrNameLst>
                                          <p:attrName>ppt_x</p:attrName>
                                          <p:attrName>ppt_y</p:attrName>
                                        </p:attrNameLst>
                                      </p:cBhvr>
                                      <p:rCtr x="11276" y="-15162"/>
                                    </p:animMotion>
                                  </p:childTnLst>
                                </p:cTn>
                              </p:par>
                            </p:childTnLst>
                          </p:cTn>
                        </p:par>
                        <p:par>
                          <p:cTn id="43" fill="hold">
                            <p:stCondLst>
                              <p:cond delay="5000"/>
                            </p:stCondLst>
                            <p:childTnLst>
                              <p:par>
                                <p:cTn id="44" presetID="1" presetClass="exit" presetSubtype="0" fill="hold" nodeType="after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par>
                          <p:cTn id="46" fill="hold">
                            <p:stCondLst>
                              <p:cond delay="5000"/>
                            </p:stCondLst>
                            <p:childTnLst>
                              <p:par>
                                <p:cTn id="47" presetID="1" presetClass="exit" presetSubtype="0" fill="hold" grpId="1" nodeType="after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42" presetClass="path" presetSubtype="0" accel="50000" decel="50000" fill="hold" nodeType="withEffect">
                                  <p:stCondLst>
                                    <p:cond delay="0"/>
                                  </p:stCondLst>
                                  <p:childTnLst>
                                    <p:animMotion origin="layout" path="M 2.08333E-7 -7.40741E-7 L 0.19466 -0.36898 " pathEditMode="relative" rAng="0" ptsTypes="AA">
                                      <p:cBhvr>
                                        <p:cTn id="56" dur="2000" fill="hold"/>
                                        <p:tgtEl>
                                          <p:spTgt spid="28"/>
                                        </p:tgtEl>
                                        <p:attrNameLst>
                                          <p:attrName>ppt_x</p:attrName>
                                          <p:attrName>ppt_y</p:attrName>
                                        </p:attrNameLst>
                                      </p:cBhvr>
                                      <p:rCtr x="9727" y="-18449"/>
                                    </p:animMotion>
                                  </p:childTnLst>
                                </p:cTn>
                              </p:par>
                            </p:childTnLst>
                          </p:cTn>
                        </p:par>
                        <p:par>
                          <p:cTn id="57" fill="hold">
                            <p:stCondLst>
                              <p:cond delay="2000"/>
                            </p:stCondLst>
                            <p:childTnLst>
                              <p:par>
                                <p:cTn id="58" presetID="1" presetClass="exit" presetSubtype="0" fill="hold" nodeType="afterEffect">
                                  <p:stCondLst>
                                    <p:cond delay="0"/>
                                  </p:stCondLst>
                                  <p:childTnLst>
                                    <p:set>
                                      <p:cBhvr>
                                        <p:cTn id="59" dur="1" fill="hold">
                                          <p:stCondLst>
                                            <p:cond delay="0"/>
                                          </p:stCondLst>
                                        </p:cTn>
                                        <p:tgtEl>
                                          <p:spTgt spid="28"/>
                                        </p:tgtEl>
                                        <p:attrNameLst>
                                          <p:attrName>style.visibility</p:attrName>
                                        </p:attrNameLst>
                                      </p:cBhvr>
                                      <p:to>
                                        <p:strVal val="hidden"/>
                                      </p:to>
                                    </p:set>
                                  </p:childTnLst>
                                </p:cTn>
                              </p:par>
                            </p:childTnLst>
                          </p:cTn>
                        </p:par>
                        <p:par>
                          <p:cTn id="60" fill="hold">
                            <p:stCondLst>
                              <p:cond delay="2000"/>
                            </p:stCondLst>
                            <p:childTnLst>
                              <p:par>
                                <p:cTn id="61" presetID="1" presetClass="exit" presetSubtype="0" fill="hold" grpId="1" nodeType="after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par>
                          <p:cTn id="66" fill="hold">
                            <p:stCondLst>
                              <p:cond delay="2000"/>
                            </p:stCondLst>
                            <p:childTnLst>
                              <p:par>
                                <p:cTn id="67" presetID="42" presetClass="path" presetSubtype="0" accel="50000" decel="50000" fill="hold" nodeType="afterEffect">
                                  <p:stCondLst>
                                    <p:cond delay="0"/>
                                  </p:stCondLst>
                                  <p:childTnLst>
                                    <p:animMotion origin="layout" path="M 3.54167E-6 -2.59259E-6 L 0.23242 0.22454 " pathEditMode="relative" rAng="0" ptsTypes="AA">
                                      <p:cBhvr>
                                        <p:cTn id="68" dur="2000" fill="hold"/>
                                        <p:tgtEl>
                                          <p:spTgt spid="7"/>
                                        </p:tgtEl>
                                        <p:attrNameLst>
                                          <p:attrName>ppt_x</p:attrName>
                                          <p:attrName>ppt_y</p:attrName>
                                        </p:attrNameLst>
                                      </p:cBhvr>
                                      <p:rCtr x="11615" y="11227"/>
                                    </p:animMotion>
                                  </p:childTnLst>
                                </p:cTn>
                              </p:par>
                            </p:childTnLst>
                          </p:cTn>
                        </p:par>
                        <p:par>
                          <p:cTn id="69" fill="hold">
                            <p:stCondLst>
                              <p:cond delay="4000"/>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childTnLst>
                          </p:cTn>
                        </p:par>
                        <p:par>
                          <p:cTn id="72" fill="hold">
                            <p:stCondLst>
                              <p:cond delay="4000"/>
                            </p:stCondLst>
                            <p:childTnLst>
                              <p:par>
                                <p:cTn id="73" presetID="1"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45" presetClass="entr" presetSubtype="0" repeatCount="indefinite"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2000"/>
                                        <p:tgtEl>
                                          <p:spTgt spid="6"/>
                                        </p:tgtEl>
                                      </p:cBhvr>
                                    </p:animEffect>
                                    <p:anim calcmode="lin" valueType="num">
                                      <p:cBhvr>
                                        <p:cTn id="78" dur="2000" fill="hold"/>
                                        <p:tgtEl>
                                          <p:spTgt spid="6"/>
                                        </p:tgtEl>
                                        <p:attrNameLst>
                                          <p:attrName>ppt_w</p:attrName>
                                        </p:attrNameLst>
                                      </p:cBhvr>
                                      <p:tavLst>
                                        <p:tav tm="0" fmla="#ppt_w*sin(2.5*pi*$)">
                                          <p:val>
                                            <p:fltVal val="0"/>
                                          </p:val>
                                        </p:tav>
                                        <p:tav tm="100000">
                                          <p:val>
                                            <p:fltVal val="1"/>
                                          </p:val>
                                        </p:tav>
                                      </p:tavLst>
                                    </p:anim>
                                    <p:anim calcmode="lin" valueType="num">
                                      <p:cBhvr>
                                        <p:cTn id="7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8"/>
                  </p:tgtEl>
                </p:cond>
              </p:nextCondLst>
            </p:seq>
          </p:childTnLst>
        </p:cTn>
      </p:par>
    </p:tnLst>
    <p:bldLst>
      <p:bldP spid="3" grpId="0"/>
      <p:bldP spid="11" grpId="0"/>
      <p:bldP spid="11" grpId="1"/>
      <p:bldP spid="16" grpId="0"/>
      <p:bldP spid="17" grpId="0"/>
      <p:bldP spid="17" grpI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pic>
        <p:nvPicPr>
          <p:cNvPr id="30" name="Picture 29">
            <a:extLst>
              <a:ext uri="{FF2B5EF4-FFF2-40B4-BE49-F238E27FC236}">
                <a16:creationId xmlns:a16="http://schemas.microsoft.com/office/drawing/2014/main" id="{D8FF8907-F2C7-86BF-C0E0-46DB398ED2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66947" y="3429000"/>
            <a:ext cx="1699747" cy="2141682"/>
          </a:xfrm>
          <a:prstGeom prst="rect">
            <a:avLst/>
          </a:prstGeom>
        </p:spPr>
      </p:pic>
      <p:grpSp>
        <p:nvGrpSpPr>
          <p:cNvPr id="9" name="Group 8">
            <a:extLst>
              <a:ext uri="{FF2B5EF4-FFF2-40B4-BE49-F238E27FC236}">
                <a16:creationId xmlns:a16="http://schemas.microsoft.com/office/drawing/2014/main" id="{8A4426ED-1EC0-D9DF-5FD5-652D59515E71}"/>
              </a:ext>
            </a:extLst>
          </p:cNvPr>
          <p:cNvGrpSpPr/>
          <p:nvPr/>
        </p:nvGrpSpPr>
        <p:grpSpPr>
          <a:xfrm>
            <a:off x="7236069" y="4590678"/>
            <a:ext cx="4501662" cy="1687030"/>
            <a:chOff x="7236069" y="4590678"/>
            <a:chExt cx="4501662" cy="1687030"/>
          </a:xfrm>
        </p:grpSpPr>
        <p:sp>
          <p:nvSpPr>
            <p:cNvPr id="7" name="Rectangle: Rounded Corners 6">
              <a:extLst>
                <a:ext uri="{FF2B5EF4-FFF2-40B4-BE49-F238E27FC236}">
                  <a16:creationId xmlns:a16="http://schemas.microsoft.com/office/drawing/2014/main" id="{F43406E4-97A4-5663-DA2E-286350326A21}"/>
                </a:ext>
              </a:extLst>
            </p:cNvPr>
            <p:cNvSpPr/>
            <p:nvPr/>
          </p:nvSpPr>
          <p:spPr>
            <a:xfrm>
              <a:off x="7236069" y="4590678"/>
              <a:ext cx="4501662" cy="1687030"/>
            </a:xfrm>
            <a:prstGeom prst="round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a:extLst>
                <a:ext uri="{FF2B5EF4-FFF2-40B4-BE49-F238E27FC236}">
                  <a16:creationId xmlns:a16="http://schemas.microsoft.com/office/drawing/2014/main" id="{D2E43641-5FC0-B633-3B1C-32B28FC80237}"/>
                </a:ext>
              </a:extLst>
            </p:cNvPr>
            <p:cNvSpPr txBox="1"/>
            <p:nvPr/>
          </p:nvSpPr>
          <p:spPr>
            <a:xfrm>
              <a:off x="7295523" y="4658757"/>
              <a:ext cx="4426649" cy="15696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chemeClr val="bg1"/>
                  </a:solidFill>
                </a:rPr>
                <a:t>Khi đó, cho thêm bao nhiêu đường vào thì đều lắng hết xuống đáy, ta sẽ được dung dịch bão hoà của đường</a:t>
              </a:r>
            </a:p>
          </p:txBody>
        </p:sp>
      </p:grpSp>
      <p:pic>
        <p:nvPicPr>
          <p:cNvPr id="5" name="Picture 4">
            <a:extLst>
              <a:ext uri="{FF2B5EF4-FFF2-40B4-BE49-F238E27FC236}">
                <a16:creationId xmlns:a16="http://schemas.microsoft.com/office/drawing/2014/main" id="{46C30868-EDB9-39E3-C8F8-1730A28B40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06593" y="2048978"/>
            <a:ext cx="2293682" cy="1526341"/>
          </a:xfrm>
          <a:prstGeom prst="rect">
            <a:avLst/>
          </a:prstGeom>
        </p:spPr>
      </p:pic>
      <p:pic>
        <p:nvPicPr>
          <p:cNvPr id="6" name="Picture 5">
            <a:extLst>
              <a:ext uri="{FF2B5EF4-FFF2-40B4-BE49-F238E27FC236}">
                <a16:creationId xmlns:a16="http://schemas.microsoft.com/office/drawing/2014/main" id="{8930CE11-1870-4500-CCB2-F8E3EF1D3A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83880">
            <a:off x="5128948" y="2984062"/>
            <a:ext cx="1826250" cy="1821032"/>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C6AFACD7-5CDB-0510-C4FB-A1BA17D5D60B}"/>
              </a:ext>
            </a:extLst>
          </p:cNvPr>
          <p:cNvSpPr txBox="1"/>
          <p:nvPr/>
        </p:nvSpPr>
        <p:spPr>
          <a:xfrm>
            <a:off x="1040298" y="2538771"/>
            <a:ext cx="4426649"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Vừa khuấy vừa bổ sung thêm đường vào cốc cho đến khi không tan được thêm nữa. </a:t>
            </a:r>
          </a:p>
        </p:txBody>
      </p:sp>
      <p:sp>
        <p:nvSpPr>
          <p:cNvPr id="4" name="TextBox 3">
            <a:extLst>
              <a:ext uri="{FF2B5EF4-FFF2-40B4-BE49-F238E27FC236}">
                <a16:creationId xmlns:a16="http://schemas.microsoft.com/office/drawing/2014/main" id="{B37B1C72-C8BF-05A6-82FF-61E072F9B45B}"/>
              </a:ext>
            </a:extLst>
          </p:cNvPr>
          <p:cNvSpPr txBox="1"/>
          <p:nvPr/>
        </p:nvSpPr>
        <p:spPr>
          <a:xfrm>
            <a:off x="1169035" y="1787368"/>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1:</a:t>
            </a:r>
          </a:p>
        </p:txBody>
      </p:sp>
      <p:sp>
        <p:nvSpPr>
          <p:cNvPr id="10" name="Rectangle: Diagonal Corners Rounded 9">
            <a:extLst>
              <a:ext uri="{FF2B5EF4-FFF2-40B4-BE49-F238E27FC236}">
                <a16:creationId xmlns:a16="http://schemas.microsoft.com/office/drawing/2014/main" id="{3E4AF275-1AD3-6AB2-5793-F3AFD1B160CD}"/>
              </a:ext>
            </a:extLst>
          </p:cNvPr>
          <p:cNvSpPr/>
          <p:nvPr/>
        </p:nvSpPr>
        <p:spPr>
          <a:xfrm>
            <a:off x="967154" y="2538771"/>
            <a:ext cx="4499793" cy="1287728"/>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id="{D2BDF8B5-0405-9C47-0146-5966DBA92F22}"/>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8386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11"/>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10000"/>
                            </p:stCondLst>
                            <p:childTnLst>
                              <p:par>
                                <p:cTn id="24" presetID="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45" presetClass="entr" presetSubtype="0" repeatCount="indefinite"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out)">
                                      <p:cBhvr>
                                        <p:cTn id="3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sp>
        <p:nvSpPr>
          <p:cNvPr id="16" name="TextBox 15">
            <a:extLst>
              <a:ext uri="{FF2B5EF4-FFF2-40B4-BE49-F238E27FC236}">
                <a16:creationId xmlns:a16="http://schemas.microsoft.com/office/drawing/2014/main" id="{79F8886A-9410-8D35-9D54-BA5052F65811}"/>
              </a:ext>
            </a:extLst>
          </p:cNvPr>
          <p:cNvSpPr txBox="1"/>
          <p:nvPr/>
        </p:nvSpPr>
        <p:spPr>
          <a:xfrm>
            <a:off x="2847373" y="5651319"/>
            <a:ext cx="3119837"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Đun nóng nước đường</a:t>
            </a:r>
          </a:p>
        </p:txBody>
      </p:sp>
      <p:sp>
        <p:nvSpPr>
          <p:cNvPr id="2" name="TextBox 1">
            <a:extLst>
              <a:ext uri="{FF2B5EF4-FFF2-40B4-BE49-F238E27FC236}">
                <a16:creationId xmlns:a16="http://schemas.microsoft.com/office/drawing/2014/main" id="{B2078994-2B72-E581-12BF-54237F02C4B2}"/>
              </a:ext>
            </a:extLst>
          </p:cNvPr>
          <p:cNvSpPr txBox="1"/>
          <p:nvPr/>
        </p:nvSpPr>
        <p:spPr>
          <a:xfrm>
            <a:off x="6349905" y="2747201"/>
            <a:ext cx="4906229"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Đun cho cốc dung dịch nóng lên, ở nhiệt độ cao hơn ta lại thu được dung dịch chưa bão hoà. </a:t>
            </a:r>
          </a:p>
        </p:txBody>
      </p:sp>
      <p:pic>
        <p:nvPicPr>
          <p:cNvPr id="15" name="Picture 14">
            <a:extLst>
              <a:ext uri="{FF2B5EF4-FFF2-40B4-BE49-F238E27FC236}">
                <a16:creationId xmlns:a16="http://schemas.microsoft.com/office/drawing/2014/main" id="{D1B6DB74-CA85-42F0-209F-DA8F21634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0501" y="3806814"/>
            <a:ext cx="3076575" cy="1485900"/>
          </a:xfrm>
          <a:prstGeom prst="rect">
            <a:avLst/>
          </a:prstGeom>
        </p:spPr>
      </p:pic>
      <p:sp>
        <p:nvSpPr>
          <p:cNvPr id="4" name="TextBox 3">
            <a:extLst>
              <a:ext uri="{FF2B5EF4-FFF2-40B4-BE49-F238E27FC236}">
                <a16:creationId xmlns:a16="http://schemas.microsoft.com/office/drawing/2014/main" id="{B21F3CFD-7860-4284-5F3B-1AB0F92D1B4C}"/>
              </a:ext>
            </a:extLst>
          </p:cNvPr>
          <p:cNvSpPr txBox="1"/>
          <p:nvPr/>
        </p:nvSpPr>
        <p:spPr>
          <a:xfrm>
            <a:off x="6349905" y="1896996"/>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2:</a:t>
            </a:r>
          </a:p>
        </p:txBody>
      </p:sp>
      <p:sp>
        <p:nvSpPr>
          <p:cNvPr id="5" name="Rectangle: Diagonal Corners Rounded 4">
            <a:extLst>
              <a:ext uri="{FF2B5EF4-FFF2-40B4-BE49-F238E27FC236}">
                <a16:creationId xmlns:a16="http://schemas.microsoft.com/office/drawing/2014/main" id="{71E76295-215E-2DEC-3290-F0ADF482C6BC}"/>
              </a:ext>
            </a:extLst>
          </p:cNvPr>
          <p:cNvSpPr/>
          <p:nvPr/>
        </p:nvSpPr>
        <p:spPr>
          <a:xfrm>
            <a:off x="6349905" y="2747201"/>
            <a:ext cx="5009757" cy="1200329"/>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59E827D6-29A6-2BD6-55E0-36EFD2E6C354}"/>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7375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sp>
        <p:nvSpPr>
          <p:cNvPr id="16" name="TextBox 15">
            <a:extLst>
              <a:ext uri="{FF2B5EF4-FFF2-40B4-BE49-F238E27FC236}">
                <a16:creationId xmlns:a16="http://schemas.microsoft.com/office/drawing/2014/main" id="{79F8886A-9410-8D35-9D54-BA5052F65811}"/>
              </a:ext>
            </a:extLst>
          </p:cNvPr>
          <p:cNvSpPr txBox="1"/>
          <p:nvPr/>
        </p:nvSpPr>
        <p:spPr>
          <a:xfrm>
            <a:off x="2847373" y="5651319"/>
            <a:ext cx="3119837"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Đun nóng nước đường</a:t>
            </a:r>
          </a:p>
        </p:txBody>
      </p:sp>
      <p:pic>
        <p:nvPicPr>
          <p:cNvPr id="7" name="Picture 6">
            <a:extLst>
              <a:ext uri="{FF2B5EF4-FFF2-40B4-BE49-F238E27FC236}">
                <a16:creationId xmlns:a16="http://schemas.microsoft.com/office/drawing/2014/main" id="{84986406-AA7E-A161-624C-E39DB7451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871" y="2179648"/>
            <a:ext cx="2619375" cy="1743075"/>
          </a:xfrm>
          <a:prstGeom prst="rect">
            <a:avLst/>
          </a:prstGeom>
        </p:spPr>
      </p:pic>
      <p:pic>
        <p:nvPicPr>
          <p:cNvPr id="15" name="Picture 14">
            <a:extLst>
              <a:ext uri="{FF2B5EF4-FFF2-40B4-BE49-F238E27FC236}">
                <a16:creationId xmlns:a16="http://schemas.microsoft.com/office/drawing/2014/main" id="{D1B6DB74-CA85-42F0-209F-DA8F216344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0501" y="3806814"/>
            <a:ext cx="3076575" cy="1485900"/>
          </a:xfrm>
          <a:prstGeom prst="rect">
            <a:avLst/>
          </a:prstGeom>
        </p:spPr>
      </p:pic>
      <p:sp>
        <p:nvSpPr>
          <p:cNvPr id="4" name="TextBox 3">
            <a:extLst>
              <a:ext uri="{FF2B5EF4-FFF2-40B4-BE49-F238E27FC236}">
                <a16:creationId xmlns:a16="http://schemas.microsoft.com/office/drawing/2014/main" id="{F42DF799-55F5-1DAE-CFDB-E5D117A72264}"/>
              </a:ext>
            </a:extLst>
          </p:cNvPr>
          <p:cNvSpPr txBox="1"/>
          <p:nvPr/>
        </p:nvSpPr>
        <p:spPr>
          <a:xfrm>
            <a:off x="6096000" y="2372973"/>
            <a:ext cx="4735132"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Lúc này ta tiếp tục cho thêm chất vào và khuấy đều cho đến khi không tan thêm được nữa. </a:t>
            </a:r>
          </a:p>
        </p:txBody>
      </p:sp>
      <p:sp>
        <p:nvSpPr>
          <p:cNvPr id="5" name="TextBox 4">
            <a:extLst>
              <a:ext uri="{FF2B5EF4-FFF2-40B4-BE49-F238E27FC236}">
                <a16:creationId xmlns:a16="http://schemas.microsoft.com/office/drawing/2014/main" id="{C5CA61F4-62D9-2B91-B336-9DD641C9CF6D}"/>
              </a:ext>
            </a:extLst>
          </p:cNvPr>
          <p:cNvSpPr txBox="1"/>
          <p:nvPr/>
        </p:nvSpPr>
        <p:spPr>
          <a:xfrm>
            <a:off x="6096000" y="4134265"/>
            <a:ext cx="473513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Để nguội dung dịch này thì ta sẽ thu được dung dịch quá bão hoà.</a:t>
            </a:r>
          </a:p>
        </p:txBody>
      </p:sp>
      <p:sp>
        <p:nvSpPr>
          <p:cNvPr id="2" name="Rectangle: Diagonal Corners Rounded 1">
            <a:extLst>
              <a:ext uri="{FF2B5EF4-FFF2-40B4-BE49-F238E27FC236}">
                <a16:creationId xmlns:a16="http://schemas.microsoft.com/office/drawing/2014/main" id="{FB270728-58AF-87B6-F0D3-72CBE489E99F}"/>
              </a:ext>
            </a:extLst>
          </p:cNvPr>
          <p:cNvSpPr/>
          <p:nvPr/>
        </p:nvSpPr>
        <p:spPr>
          <a:xfrm>
            <a:off x="6096000" y="2268415"/>
            <a:ext cx="4859215" cy="1304887"/>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Diagonal Corners Rounded 5">
            <a:extLst>
              <a:ext uri="{FF2B5EF4-FFF2-40B4-BE49-F238E27FC236}">
                <a16:creationId xmlns:a16="http://schemas.microsoft.com/office/drawing/2014/main" id="{9024BAF8-5926-8590-6B69-285E5A63AE99}"/>
              </a:ext>
            </a:extLst>
          </p:cNvPr>
          <p:cNvSpPr/>
          <p:nvPr/>
        </p:nvSpPr>
        <p:spPr>
          <a:xfrm>
            <a:off x="6096000" y="3850774"/>
            <a:ext cx="4859215" cy="1304887"/>
          </a:xfrm>
          <a:prstGeom prst="round2DiagRect">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5EC8FB3C-F0D2-1D27-E024-30CE49CEB171}"/>
              </a:ext>
            </a:extLst>
          </p:cNvPr>
          <p:cNvSpPr txBox="1"/>
          <p:nvPr/>
        </p:nvSpPr>
        <p:spPr>
          <a:xfrm>
            <a:off x="4310090" y="1565286"/>
            <a:ext cx="1433636"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800">
                <a:solidFill>
                  <a:srgbClr val="0070C0"/>
                </a:solidFill>
              </a:rPr>
              <a:t>Bước 2:</a:t>
            </a:r>
          </a:p>
        </p:txBody>
      </p:sp>
      <p:pic>
        <p:nvPicPr>
          <p:cNvPr id="11" name="Picture 10">
            <a:extLst>
              <a:ext uri="{FF2B5EF4-FFF2-40B4-BE49-F238E27FC236}">
                <a16:creationId xmlns:a16="http://schemas.microsoft.com/office/drawing/2014/main" id="{56BC8BA9-D4EB-A427-E40B-8BC0C33367BA}"/>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7067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11"/>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4" grpId="0"/>
      <p:bldP spid="5" grpId="0"/>
      <p:bldP spid="2" grpId="0" animBg="1"/>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442664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NỘI DUNG CẦN GHI  NHỚ</a:t>
            </a:r>
            <a:endParaRPr lang="en-US" sz="2800">
              <a:solidFill>
                <a:srgbClr val="F5821F"/>
              </a:solidFill>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79F8886A-9410-8D35-9D54-BA5052F65811}"/>
              </a:ext>
            </a:extLst>
          </p:cNvPr>
          <p:cNvSpPr txBox="1"/>
          <p:nvPr/>
        </p:nvSpPr>
        <p:spPr>
          <a:xfrm>
            <a:off x="1439825" y="3508995"/>
            <a:ext cx="2899156" cy="163121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t>Bước 1: cho chất đó hòa tan trong nước ở nhiệt độ thường cho đến khi không hòa tan được nữa</a:t>
            </a:r>
          </a:p>
        </p:txBody>
      </p:sp>
      <p:grpSp>
        <p:nvGrpSpPr>
          <p:cNvPr id="12" name="Group 11">
            <a:extLst>
              <a:ext uri="{FF2B5EF4-FFF2-40B4-BE49-F238E27FC236}">
                <a16:creationId xmlns:a16="http://schemas.microsoft.com/office/drawing/2014/main" id="{0F306431-928C-71F5-FFBC-FB68CB15A7FD}"/>
              </a:ext>
            </a:extLst>
          </p:cNvPr>
          <p:cNvGrpSpPr/>
          <p:nvPr/>
        </p:nvGrpSpPr>
        <p:grpSpPr>
          <a:xfrm>
            <a:off x="1228536" y="1770718"/>
            <a:ext cx="3110445" cy="1200329"/>
            <a:chOff x="1705550" y="1786338"/>
            <a:chExt cx="3110445" cy="1200329"/>
          </a:xfrm>
        </p:grpSpPr>
        <p:sp>
          <p:nvSpPr>
            <p:cNvPr id="10" name="Rectangle: Single Corner Snipped 9">
              <a:extLst>
                <a:ext uri="{FF2B5EF4-FFF2-40B4-BE49-F238E27FC236}">
                  <a16:creationId xmlns:a16="http://schemas.microsoft.com/office/drawing/2014/main" id="{05C31332-B124-C7B8-3F32-2EA2D4070CAA}"/>
                </a:ext>
              </a:extLst>
            </p:cNvPr>
            <p:cNvSpPr/>
            <p:nvPr/>
          </p:nvSpPr>
          <p:spPr>
            <a:xfrm>
              <a:off x="1705550" y="1837231"/>
              <a:ext cx="3059724" cy="1098545"/>
            </a:xfrm>
            <a:prstGeom prst="snip1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AF73F78B-52A4-67D3-B170-2A64395BFA8B}"/>
                </a:ext>
              </a:extLst>
            </p:cNvPr>
            <p:cNvSpPr txBox="1"/>
            <p:nvPr/>
          </p:nvSpPr>
          <p:spPr>
            <a:xfrm>
              <a:off x="1756271" y="1786338"/>
              <a:ext cx="305972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Để tạo ra dung dịch quá bão hòa, ta thực hiện 2 bước sau</a:t>
              </a:r>
            </a:p>
          </p:txBody>
        </p:sp>
      </p:grpSp>
      <p:grpSp>
        <p:nvGrpSpPr>
          <p:cNvPr id="6" name="Group 5">
            <a:extLst>
              <a:ext uri="{FF2B5EF4-FFF2-40B4-BE49-F238E27FC236}">
                <a16:creationId xmlns:a16="http://schemas.microsoft.com/office/drawing/2014/main" id="{76B13D8D-4731-5A75-A232-DA069DCE582C}"/>
              </a:ext>
            </a:extLst>
          </p:cNvPr>
          <p:cNvGrpSpPr/>
          <p:nvPr/>
        </p:nvGrpSpPr>
        <p:grpSpPr>
          <a:xfrm flipH="1">
            <a:off x="7178757" y="2245858"/>
            <a:ext cx="4659209" cy="1570534"/>
            <a:chOff x="548124" y="2372127"/>
            <a:chExt cx="4659209" cy="1570534"/>
          </a:xfrm>
        </p:grpSpPr>
        <p:sp>
          <p:nvSpPr>
            <p:cNvPr id="4" name="Rectangle: Single Corner Snipped 3">
              <a:extLst>
                <a:ext uri="{FF2B5EF4-FFF2-40B4-BE49-F238E27FC236}">
                  <a16:creationId xmlns:a16="http://schemas.microsoft.com/office/drawing/2014/main" id="{063F4C0B-0731-7878-4FFA-3B8E8CF8B77D}"/>
                </a:ext>
              </a:extLst>
            </p:cNvPr>
            <p:cNvSpPr/>
            <p:nvPr/>
          </p:nvSpPr>
          <p:spPr>
            <a:xfrm>
              <a:off x="591371" y="2372127"/>
              <a:ext cx="4615962" cy="1570534"/>
            </a:xfrm>
            <a:prstGeom prst="snip1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548124" y="2579430"/>
              <a:ext cx="4426649" cy="1200329"/>
            </a:xfrm>
            <a:prstGeom prst="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Muốn tạo tinh thể thì phải tạo ra dung dịch quá bão hòa của chất đó</a:t>
              </a:r>
            </a:p>
          </p:txBody>
        </p:sp>
      </p:grpSp>
      <p:sp>
        <p:nvSpPr>
          <p:cNvPr id="5" name="TextBox 4">
            <a:extLst>
              <a:ext uri="{FF2B5EF4-FFF2-40B4-BE49-F238E27FC236}">
                <a16:creationId xmlns:a16="http://schemas.microsoft.com/office/drawing/2014/main" id="{6DB0ACE5-ED07-C155-AD4C-0DD0F4AC1639}"/>
              </a:ext>
            </a:extLst>
          </p:cNvPr>
          <p:cNvSpPr txBox="1"/>
          <p:nvPr/>
        </p:nvSpPr>
        <p:spPr>
          <a:xfrm>
            <a:off x="6051202" y="5010734"/>
            <a:ext cx="2633733" cy="163121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t>Bước 2: đun sôi dung dịch đó lên, tiếp tục cho chất đó cho đến khi không hòa tan được nữa</a:t>
            </a:r>
          </a:p>
        </p:txBody>
      </p:sp>
      <p:sp>
        <p:nvSpPr>
          <p:cNvPr id="7" name="Rectangle: Beveled 6">
            <a:extLst>
              <a:ext uri="{FF2B5EF4-FFF2-40B4-BE49-F238E27FC236}">
                <a16:creationId xmlns:a16="http://schemas.microsoft.com/office/drawing/2014/main" id="{E73710E6-4A4B-C079-9199-B2DF7A05B914}"/>
              </a:ext>
            </a:extLst>
          </p:cNvPr>
          <p:cNvSpPr/>
          <p:nvPr/>
        </p:nvSpPr>
        <p:spPr>
          <a:xfrm>
            <a:off x="1198037" y="3381339"/>
            <a:ext cx="3382733" cy="1886528"/>
          </a:xfrm>
          <a:prstGeom prst="bevel">
            <a:avLst>
              <a:gd name="adj" fmla="val 5043"/>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Beveled 8">
            <a:extLst>
              <a:ext uri="{FF2B5EF4-FFF2-40B4-BE49-F238E27FC236}">
                <a16:creationId xmlns:a16="http://schemas.microsoft.com/office/drawing/2014/main" id="{27B85D07-9DA5-8339-A871-3384B19FCB38}"/>
              </a:ext>
            </a:extLst>
          </p:cNvPr>
          <p:cNvSpPr/>
          <p:nvPr/>
        </p:nvSpPr>
        <p:spPr>
          <a:xfrm>
            <a:off x="5676703" y="4771180"/>
            <a:ext cx="3382733" cy="1886528"/>
          </a:xfrm>
          <a:prstGeom prst="bevel">
            <a:avLst>
              <a:gd name="adj" fmla="val 5043"/>
            </a:avLst>
          </a:prstGeom>
          <a:noFill/>
          <a:ln>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Arrow: Down 12">
            <a:extLst>
              <a:ext uri="{FF2B5EF4-FFF2-40B4-BE49-F238E27FC236}">
                <a16:creationId xmlns:a16="http://schemas.microsoft.com/office/drawing/2014/main" id="{510D67D2-6D77-8574-259B-130198E8FB2A}"/>
              </a:ext>
            </a:extLst>
          </p:cNvPr>
          <p:cNvSpPr/>
          <p:nvPr/>
        </p:nvSpPr>
        <p:spPr>
          <a:xfrm>
            <a:off x="2453054" y="2971047"/>
            <a:ext cx="351692" cy="410292"/>
          </a:xfrm>
          <a:prstGeom prst="downArrow">
            <a:avLst/>
          </a:prstGeom>
          <a:solidFill>
            <a:srgbClr val="DD3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Arrow: Down 14">
            <a:extLst>
              <a:ext uri="{FF2B5EF4-FFF2-40B4-BE49-F238E27FC236}">
                <a16:creationId xmlns:a16="http://schemas.microsoft.com/office/drawing/2014/main" id="{F0BF4455-64C8-E202-063C-34BF11DFB7B0}"/>
              </a:ext>
            </a:extLst>
          </p:cNvPr>
          <p:cNvSpPr/>
          <p:nvPr/>
        </p:nvSpPr>
        <p:spPr>
          <a:xfrm rot="16200000">
            <a:off x="4876462" y="4651111"/>
            <a:ext cx="351692" cy="626507"/>
          </a:xfrm>
          <a:prstGeom prst="downArrow">
            <a:avLst/>
          </a:prstGeom>
          <a:solidFill>
            <a:srgbClr val="DD3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E43CCBB3-1DCD-FD8A-1DDC-43314F73E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631" y="2028885"/>
            <a:ext cx="2294846" cy="2577421"/>
          </a:xfrm>
          <a:prstGeom prst="rect">
            <a:avLst/>
          </a:prstGeom>
        </p:spPr>
      </p:pic>
      <p:pic>
        <p:nvPicPr>
          <p:cNvPr id="11" name="Picture 10">
            <a:extLst>
              <a:ext uri="{FF2B5EF4-FFF2-40B4-BE49-F238E27FC236}">
                <a16:creationId xmlns:a16="http://schemas.microsoft.com/office/drawing/2014/main" id="{32676C45-BFF4-B4C7-5BC2-F618D08C4877}"/>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2219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11"/>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anim calcmode="lin" valueType="num">
                                      <p:cBhvr>
                                        <p:cTn id="60" dur="1000" fill="hold"/>
                                        <p:tgtEl>
                                          <p:spTgt spid="5"/>
                                        </p:tgtEl>
                                        <p:attrNameLst>
                                          <p:attrName>ppt_x</p:attrName>
                                        </p:attrNameLst>
                                      </p:cBhvr>
                                      <p:tavLst>
                                        <p:tav tm="0">
                                          <p:val>
                                            <p:strVal val="#ppt_x"/>
                                          </p:val>
                                        </p:tav>
                                        <p:tav tm="100000">
                                          <p:val>
                                            <p:strVal val="#ppt_x"/>
                                          </p:val>
                                        </p:tav>
                                      </p:tavLst>
                                    </p:anim>
                                    <p:anim calcmode="lin" valueType="num">
                                      <p:cBhvr>
                                        <p:cTn id="6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5" grpId="0"/>
      <p:bldP spid="7" grpId="0" animBg="1"/>
      <p:bldP spid="9"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15A09E0-5998-95EB-2D2C-D09932A6DEC5}"/>
              </a:ext>
            </a:extLst>
          </p:cNvPr>
          <p:cNvSpPr/>
          <p:nvPr/>
        </p:nvSpPr>
        <p:spPr>
          <a:xfrm>
            <a:off x="2620108" y="1838271"/>
            <a:ext cx="7807569" cy="2901462"/>
          </a:xfrm>
          <a:prstGeom prst="cloudCallo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502518" y="454952"/>
            <a:ext cx="3232072"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BÀI TẬP VỀ NHÀ</a:t>
            </a:r>
            <a:endParaRPr lang="en-US" sz="2800">
              <a:solidFill>
                <a:srgbClr val="F5821F"/>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4311573" y="2504172"/>
            <a:ext cx="5078612" cy="15696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Từ nội dung bài học trên, các em hãy về suy nghĩ và thảo luận  cách tạo ra tinh thể kẹo đường với các màu sắc khác nhau</a:t>
            </a: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429" y="4739733"/>
            <a:ext cx="2143125" cy="2143125"/>
          </a:xfrm>
          <a:prstGeom prst="rect">
            <a:avLst/>
          </a:prstGeom>
        </p:spPr>
      </p:pic>
      <p:pic>
        <p:nvPicPr>
          <p:cNvPr id="10" name="Picture 9">
            <a:extLst>
              <a:ext uri="{FF2B5EF4-FFF2-40B4-BE49-F238E27FC236}">
                <a16:creationId xmlns:a16="http://schemas.microsoft.com/office/drawing/2014/main" id="{C74DB586-CAD2-8677-8DF1-6819D1C90513}"/>
              </a:ext>
            </a:extLst>
          </p:cNvPr>
          <p:cNvPicPr>
            <a:picLocks noChangeAspect="1"/>
          </p:cNvPicPr>
          <p:nvPr/>
        </p:nvPicPr>
        <p:blipFill>
          <a:blip r:embed="rId5">
            <a:extLst>
              <a:ext uri="{28A0092B-C50C-407E-A947-70E740481C1C}">
                <a14:useLocalDpi xmlns:a14="http://schemas.microsoft.com/office/drawing/2010/main" val="0"/>
              </a:ext>
            </a:extLst>
          </a:blip>
          <a:srcRect l="23537" t="1984" r="25421" b="792"/>
          <a:stretch>
            <a:fillRect/>
          </a:stretch>
        </p:blipFill>
        <p:spPr>
          <a:xfrm>
            <a:off x="9367128" y="3595987"/>
            <a:ext cx="1143746" cy="1143746"/>
          </a:xfrm>
          <a:custGeom>
            <a:avLst/>
            <a:gdLst>
              <a:gd name="connsiteX0" fmla="*/ 1578024 w 3156048"/>
              <a:gd name="connsiteY0" fmla="*/ 0 h 3156048"/>
              <a:gd name="connsiteX1" fmla="*/ 3156048 w 3156048"/>
              <a:gd name="connsiteY1" fmla="*/ 1578024 h 3156048"/>
              <a:gd name="connsiteX2" fmla="*/ 1578024 w 3156048"/>
              <a:gd name="connsiteY2" fmla="*/ 3156048 h 3156048"/>
              <a:gd name="connsiteX3" fmla="*/ 0 w 3156048"/>
              <a:gd name="connsiteY3" fmla="*/ 1578024 h 3156048"/>
              <a:gd name="connsiteX4" fmla="*/ 1578024 w 3156048"/>
              <a:gd name="connsiteY4" fmla="*/ 0 h 315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48" h="3156048">
                <a:moveTo>
                  <a:pt x="1578024" y="0"/>
                </a:moveTo>
                <a:cubicBezTo>
                  <a:pt x="2449543" y="0"/>
                  <a:pt x="3156048" y="706505"/>
                  <a:pt x="3156048" y="1578024"/>
                </a:cubicBezTo>
                <a:cubicBezTo>
                  <a:pt x="3156048" y="2449543"/>
                  <a:pt x="2449543" y="3156048"/>
                  <a:pt x="1578024" y="3156048"/>
                </a:cubicBezTo>
                <a:cubicBezTo>
                  <a:pt x="706505" y="3156048"/>
                  <a:pt x="0" y="2449543"/>
                  <a:pt x="0" y="1578024"/>
                </a:cubicBezTo>
                <a:cubicBezTo>
                  <a:pt x="0" y="706505"/>
                  <a:pt x="706505" y="0"/>
                  <a:pt x="1578024" y="0"/>
                </a:cubicBezTo>
                <a:close/>
              </a:path>
            </a:pathLst>
          </a:cu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2" name="Picture 11">
            <a:extLst>
              <a:ext uri="{FF2B5EF4-FFF2-40B4-BE49-F238E27FC236}">
                <a16:creationId xmlns:a16="http://schemas.microsoft.com/office/drawing/2014/main" id="{3E5C6956-DDF9-1A79-64FD-E451C279BE80}"/>
              </a:ext>
            </a:extLst>
          </p:cNvPr>
          <p:cNvPicPr>
            <a:picLocks noChangeAspect="1"/>
          </p:cNvPicPr>
          <p:nvPr/>
        </p:nvPicPr>
        <p:blipFill>
          <a:blip r:embed="rId6">
            <a:extLst>
              <a:ext uri="{28A0092B-C50C-407E-A947-70E740481C1C}">
                <a14:useLocalDpi xmlns:a14="http://schemas.microsoft.com/office/drawing/2010/main" val="0"/>
              </a:ext>
            </a:extLst>
          </a:blip>
          <a:srcRect l="13510" r="13510" b="27019"/>
          <a:stretch>
            <a:fillRect/>
          </a:stretch>
        </p:blipFill>
        <p:spPr>
          <a:xfrm>
            <a:off x="3194247" y="2928702"/>
            <a:ext cx="950932" cy="950932"/>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78900715-FF8B-CE9F-4F30-4FFB53D2ACB2}"/>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7143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281" y="3991333"/>
            <a:ext cx="2552381" cy="2866667"/>
          </a:xfrm>
          <a:prstGeom prst="rect">
            <a:avLst/>
          </a:prstGeom>
        </p:spPr>
      </p:pic>
      <p:pic>
        <p:nvPicPr>
          <p:cNvPr id="18" name="Picture 17">
            <a:extLst>
              <a:ext uri="{FF2B5EF4-FFF2-40B4-BE49-F238E27FC236}">
                <a16:creationId xmlns:a16="http://schemas.microsoft.com/office/drawing/2014/main" id="{5B8FABA7-BEC1-569D-EDFC-6AE4328E35A4}"/>
              </a:ext>
            </a:extLst>
          </p:cNvPr>
          <p:cNvPicPr>
            <a:picLocks noChangeAspect="1"/>
          </p:cNvPicPr>
          <p:nvPr/>
        </p:nvPicPr>
        <p:blipFill>
          <a:blip r:embed="rId5">
            <a:extLst>
              <a:ext uri="{28A0092B-C50C-407E-A947-70E740481C1C}">
                <a14:useLocalDpi xmlns:a14="http://schemas.microsoft.com/office/drawing/2010/main" val="0"/>
              </a:ext>
            </a:extLst>
          </a:blip>
          <a:srcRect l="23537" t="1984" r="25421" b="792"/>
          <a:stretch>
            <a:fillRect/>
          </a:stretch>
        </p:blipFill>
        <p:spPr>
          <a:xfrm>
            <a:off x="5366392" y="1852484"/>
            <a:ext cx="4387207" cy="4387207"/>
          </a:xfrm>
          <a:custGeom>
            <a:avLst/>
            <a:gdLst>
              <a:gd name="connsiteX0" fmla="*/ 1578024 w 3156048"/>
              <a:gd name="connsiteY0" fmla="*/ 0 h 3156048"/>
              <a:gd name="connsiteX1" fmla="*/ 3156048 w 3156048"/>
              <a:gd name="connsiteY1" fmla="*/ 1578024 h 3156048"/>
              <a:gd name="connsiteX2" fmla="*/ 1578024 w 3156048"/>
              <a:gd name="connsiteY2" fmla="*/ 3156048 h 3156048"/>
              <a:gd name="connsiteX3" fmla="*/ 0 w 3156048"/>
              <a:gd name="connsiteY3" fmla="*/ 1578024 h 3156048"/>
              <a:gd name="connsiteX4" fmla="*/ 1578024 w 3156048"/>
              <a:gd name="connsiteY4" fmla="*/ 0 h 315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48" h="3156048">
                <a:moveTo>
                  <a:pt x="1578024" y="0"/>
                </a:moveTo>
                <a:cubicBezTo>
                  <a:pt x="2449543" y="0"/>
                  <a:pt x="3156048" y="706505"/>
                  <a:pt x="3156048" y="1578024"/>
                </a:cubicBezTo>
                <a:cubicBezTo>
                  <a:pt x="3156048" y="2449543"/>
                  <a:pt x="2449543" y="3156048"/>
                  <a:pt x="1578024" y="3156048"/>
                </a:cubicBezTo>
                <a:cubicBezTo>
                  <a:pt x="706505" y="3156048"/>
                  <a:pt x="0" y="2449543"/>
                  <a:pt x="0" y="1578024"/>
                </a:cubicBezTo>
                <a:cubicBezTo>
                  <a:pt x="0" y="706505"/>
                  <a:pt x="706505" y="0"/>
                  <a:pt x="1578024" y="0"/>
                </a:cubicBezTo>
                <a:close/>
              </a:path>
            </a:pathLst>
          </a:cu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2" name="TextBox 1">
            <a:extLst>
              <a:ext uri="{FF2B5EF4-FFF2-40B4-BE49-F238E27FC236}">
                <a16:creationId xmlns:a16="http://schemas.microsoft.com/office/drawing/2014/main" id="{4DD51257-2270-F7F3-260E-7C6C767FD570}"/>
              </a:ext>
            </a:extLst>
          </p:cNvPr>
          <p:cNvSpPr txBox="1"/>
          <p:nvPr/>
        </p:nvSpPr>
        <p:spPr>
          <a:xfrm>
            <a:off x="4096689" y="1414535"/>
            <a:ext cx="4330134" cy="126188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F5821F"/>
                </a:solidFill>
                <a:latin typeface="Roboto Black" panose="02000000000000000000" pitchFamily="2" charset="0"/>
                <a:ea typeface="Roboto Black" panose="02000000000000000000" pitchFamily="2" charset="0"/>
              </a:rPr>
              <a:t>CHỦ ĐỀ 1: </a:t>
            </a:r>
          </a:p>
          <a:p>
            <a:r>
              <a:rPr lang="en-US" sz="4400">
                <a:solidFill>
                  <a:srgbClr val="002060"/>
                </a:solidFill>
                <a:latin typeface="Roboto Black" panose="02000000000000000000" pitchFamily="2" charset="0"/>
                <a:ea typeface="Roboto Black" panose="02000000000000000000" pitchFamily="2" charset="0"/>
              </a:rPr>
              <a:t>KẸO TINH THỂ</a:t>
            </a:r>
            <a:endParaRPr lang="vi-VN" sz="4400">
              <a:solidFill>
                <a:srgbClr val="002060"/>
              </a:solidFill>
              <a:latin typeface="Roboto Black" panose="02000000000000000000" pitchFamily="2" charset="0"/>
              <a:ea typeface="Roboto Black" panose="02000000000000000000" pitchFamily="2" charset="0"/>
            </a:endParaRP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89549" y="111243"/>
            <a:ext cx="1267699" cy="1261884"/>
          </a:xfrm>
          <a:prstGeom prst="ellipse">
            <a:avLst/>
          </a:prstGeom>
        </p:spPr>
      </p:pic>
      <p:grpSp>
        <p:nvGrpSpPr>
          <p:cNvPr id="10" name="Group 9">
            <a:extLst>
              <a:ext uri="{FF2B5EF4-FFF2-40B4-BE49-F238E27FC236}">
                <a16:creationId xmlns:a16="http://schemas.microsoft.com/office/drawing/2014/main" id="{133B1FD4-6BD2-7B31-CD33-5266385F317F}"/>
              </a:ext>
            </a:extLst>
          </p:cNvPr>
          <p:cNvGrpSpPr/>
          <p:nvPr/>
        </p:nvGrpSpPr>
        <p:grpSpPr>
          <a:xfrm>
            <a:off x="1132114" y="5756366"/>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2</a:t>
              </a:r>
            </a:p>
          </p:txBody>
        </p:sp>
      </p:grpSp>
    </p:spTree>
    <p:extLst>
      <p:ext uri="{BB962C8B-B14F-4D97-AF65-F5344CB8AC3E}">
        <p14:creationId xmlns:p14="http://schemas.microsoft.com/office/powerpoint/2010/main" val="209263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3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95181" y="87376"/>
            <a:ext cx="1280573" cy="1274699"/>
          </a:xfrm>
          <a:prstGeom prst="ellipse">
            <a:avLst/>
          </a:prstGeom>
        </p:spPr>
      </p:pic>
      <p:sp>
        <p:nvSpPr>
          <p:cNvPr id="3" name="Rectangle 2">
            <a:extLst>
              <a:ext uri="{FF2B5EF4-FFF2-40B4-BE49-F238E27FC236}">
                <a16:creationId xmlns:a16="http://schemas.microsoft.com/office/drawing/2014/main" id="{1F9D70CD-9086-1AAA-84D8-0A092B1E3667}"/>
              </a:ext>
            </a:extLst>
          </p:cNvPr>
          <p:cNvSpPr/>
          <p:nvPr/>
        </p:nvSpPr>
        <p:spPr>
          <a:xfrm>
            <a:off x="2494800" y="1783404"/>
            <a:ext cx="8657617" cy="4163439"/>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821F"/>
              </a:solidFill>
            </a:endParaRPr>
          </a:p>
        </p:txBody>
      </p:sp>
      <p:sp>
        <p:nvSpPr>
          <p:cNvPr id="4" name="TextBox 3">
            <a:extLst>
              <a:ext uri="{FF2B5EF4-FFF2-40B4-BE49-F238E27FC236}">
                <a16:creationId xmlns:a16="http://schemas.microsoft.com/office/drawing/2014/main" id="{16375F5E-5F94-995D-54B9-90D468F653DC}"/>
              </a:ext>
            </a:extLst>
          </p:cNvPr>
          <p:cNvSpPr txBox="1"/>
          <p:nvPr/>
        </p:nvSpPr>
        <p:spPr>
          <a:xfrm>
            <a:off x="4058745" y="3429000"/>
            <a:ext cx="5825291"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00B050"/>
                </a:solidFill>
                <a:latin typeface="Roboto Black" panose="02000000000000000000" pitchFamily="2" charset="0"/>
                <a:ea typeface="Roboto Black" panose="02000000000000000000" pitchFamily="2" charset="0"/>
              </a:rPr>
              <a:t>ÔN TẬP KIẾN THỨC</a:t>
            </a:r>
            <a:endParaRPr kumimoji="0" lang="en-US" sz="4400" b="0"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5" name="Rectangle 4">
            <a:extLst>
              <a:ext uri="{FF2B5EF4-FFF2-40B4-BE49-F238E27FC236}">
                <a16:creationId xmlns:a16="http://schemas.microsoft.com/office/drawing/2014/main" id="{1EEB8ED5-0B5B-AF1E-2E4F-65231A567B44}"/>
              </a:ext>
            </a:extLst>
          </p:cNvPr>
          <p:cNvSpPr/>
          <p:nvPr/>
        </p:nvSpPr>
        <p:spPr>
          <a:xfrm>
            <a:off x="2864451" y="2133600"/>
            <a:ext cx="7976681" cy="3365770"/>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821F"/>
              </a:solidFill>
            </a:endParaRPr>
          </a:p>
        </p:txBody>
      </p:sp>
    </p:spTree>
    <p:extLst>
      <p:ext uri="{BB962C8B-B14F-4D97-AF65-F5344CB8AC3E}">
        <p14:creationId xmlns:p14="http://schemas.microsoft.com/office/powerpoint/2010/main" val="39590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23" presetClass="entr" presetSubtype="16"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
                                            </p:cond>
                                          </p:stCondLst>
                                          <p:endCondLst>
                                            <p:cond evt="onStopAudio" delay="0">
                                              <p:tgtEl>
                                                <p:sldTgt/>
                                              </p:tgtEl>
                                            </p:cond>
                                          </p:endCondLst>
                                        </p:cTn>
                                        <p:tgtEl>
                                          <p:sndTgt r:embed="rId3"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45074" y="72698"/>
            <a:ext cx="1293662" cy="1287728"/>
          </a:xfrm>
          <a:prstGeom prst="ellipse">
            <a:avLst/>
          </a:prstGeom>
        </p:spPr>
      </p:pic>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1</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Đúng">
            <a:extLst>
              <a:ext uri="{FF2B5EF4-FFF2-40B4-BE49-F238E27FC236}">
                <a16:creationId xmlns:a16="http://schemas.microsoft.com/office/drawing/2014/main" id="{6D346AF1-9116-4920-BC4B-5CAAC52C94CC}"/>
              </a:ext>
            </a:extLst>
          </p:cNvPr>
          <p:cNvSpPr/>
          <p:nvPr/>
        </p:nvSpPr>
        <p:spPr>
          <a:xfrm>
            <a:off x="2571784" y="3804639"/>
            <a:ext cx="7237130" cy="1384416"/>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a:latin typeface="Roboto" panose="02000000000000000000" pitchFamily="2" charset="0"/>
                <a:ea typeface="Roboto" panose="02000000000000000000" pitchFamily="2" charset="0"/>
              </a:rPr>
              <a:t>Tinh thể là những phần tử tạo nên vật rắn, có độ đồng nhất và tinh khiết cao</a:t>
            </a:r>
          </a:p>
        </p:txBody>
      </p:sp>
      <p:pic>
        <p:nvPicPr>
          <p:cNvPr id="7" name="Đáp án">
            <a:extLst>
              <a:ext uri="{FF2B5EF4-FFF2-40B4-BE49-F238E27FC236}">
                <a16:creationId xmlns:a16="http://schemas.microsoft.com/office/drawing/2014/main" id="{FCB81A7C-45C3-489F-B0BF-95BAB5EFF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9051" y="5079476"/>
            <a:ext cx="1142341" cy="1142341"/>
          </a:xfrm>
          <a:prstGeom prst="rect">
            <a:avLst/>
          </a:prstGeom>
        </p:spPr>
      </p:pic>
      <p:sp>
        <p:nvSpPr>
          <p:cNvPr id="10" name="TextBox 13">
            <a:extLst>
              <a:ext uri="{FF2B5EF4-FFF2-40B4-BE49-F238E27FC236}">
                <a16:creationId xmlns:a16="http://schemas.microsoft.com/office/drawing/2014/main" id="{976AB4A1-E9FD-4E49-85DF-35551481EA60}"/>
              </a:ext>
            </a:extLst>
          </p:cNvPr>
          <p:cNvSpPr txBox="1"/>
          <p:nvPr/>
        </p:nvSpPr>
        <p:spPr>
          <a:xfrm>
            <a:off x="9573557" y="6356202"/>
            <a:ext cx="232029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Roboto" panose="02000000000000000000" pitchFamily="2" charset="0"/>
                <a:ea typeface="Roboto" panose="02000000000000000000" pitchFamily="2" charset="0"/>
              </a:rPr>
              <a:t>ĐÁP ÁN</a:t>
            </a:r>
          </a:p>
        </p:txBody>
      </p:sp>
      <p:sp>
        <p:nvSpPr>
          <p:cNvPr id="2" name="TextBox 1">
            <a:extLst>
              <a:ext uri="{FF2B5EF4-FFF2-40B4-BE49-F238E27FC236}">
                <a16:creationId xmlns:a16="http://schemas.microsoft.com/office/drawing/2014/main" id="{B2078994-2B72-E581-12BF-54237F02C4B2}"/>
              </a:ext>
            </a:extLst>
          </p:cNvPr>
          <p:cNvSpPr txBox="1"/>
          <p:nvPr/>
        </p:nvSpPr>
        <p:spPr>
          <a:xfrm>
            <a:off x="4730302" y="1796436"/>
            <a:ext cx="507861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Tinh thể là gì?</a:t>
            </a:r>
          </a:p>
        </p:txBody>
      </p:sp>
    </p:spTree>
    <p:extLst>
      <p:ext uri="{BB962C8B-B14F-4D97-AF65-F5344CB8AC3E}">
        <p14:creationId xmlns:p14="http://schemas.microsoft.com/office/powerpoint/2010/main" val="327835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nextCondLst>
                <p:cond evt="onClick" delay="0">
                  <p:tgtEl>
                    <p:spTgt spid="7"/>
                  </p:tgtEl>
                </p:cond>
              </p:nextCondLst>
            </p:seq>
          </p:childTnLst>
        </p:cTn>
      </p:par>
    </p:tnLst>
    <p:bldLst>
      <p:bldP spid="4" grpId="0"/>
      <p:bldP spid="6"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3865683" y="797759"/>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878643" y="2103715"/>
            <a:ext cx="31882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TRÒ CHƠI</a:t>
            </a:r>
          </a:p>
        </p:txBody>
      </p:sp>
      <p:sp>
        <p:nvSpPr>
          <p:cNvPr id="4" name="TextBox 3">
            <a:extLst>
              <a:ext uri="{FF2B5EF4-FFF2-40B4-BE49-F238E27FC236}">
                <a16:creationId xmlns:a16="http://schemas.microsoft.com/office/drawing/2014/main" id="{763FC514-A754-82F6-7D67-658442E6B1EE}"/>
              </a:ext>
            </a:extLst>
          </p:cNvPr>
          <p:cNvSpPr txBox="1"/>
          <p:nvPr/>
        </p:nvSpPr>
        <p:spPr>
          <a:xfrm>
            <a:off x="2603975" y="3044279"/>
            <a:ext cx="6702697"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THÁCH THỨC MÊ CUNG</a:t>
            </a:r>
            <a:endParaRPr kumimoji="0" lang="vi-VN" sz="44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6" name="Picture 5">
            <a:extLst>
              <a:ext uri="{FF2B5EF4-FFF2-40B4-BE49-F238E27FC236}">
                <a16:creationId xmlns:a16="http://schemas.microsoft.com/office/drawing/2014/main" id="{2EFC8B38-647E-2250-7B8B-F90C8FEE0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903" y="4248639"/>
            <a:ext cx="3279109" cy="2239562"/>
          </a:xfrm>
          <a:prstGeom prst="rect">
            <a:avLst/>
          </a:prstGeom>
        </p:spPr>
      </p:pic>
      <p:sp>
        <p:nvSpPr>
          <p:cNvPr id="7" name="Oval 6">
            <a:extLst>
              <a:ext uri="{FF2B5EF4-FFF2-40B4-BE49-F238E27FC236}">
                <a16:creationId xmlns:a16="http://schemas.microsoft.com/office/drawing/2014/main" id="{C8548109-656B-7F15-515D-34D215EB55D6}"/>
              </a:ext>
            </a:extLst>
          </p:cNvPr>
          <p:cNvSpPr/>
          <p:nvPr/>
        </p:nvSpPr>
        <p:spPr>
          <a:xfrm>
            <a:off x="4194239" y="5303533"/>
            <a:ext cx="121319" cy="1213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34" presetClass="emph" presetSubtype="0" repeatCount="2000" fill="hold" grpId="0" nodeType="withEffect">
                                  <p:stCondLst>
                                    <p:cond delay="0"/>
                                  </p:stCondLst>
                                  <p:iterate type="lt">
                                    <p:tmPct val="10000"/>
                                  </p:iterate>
                                  <p:childTnLst>
                                    <p:animMotion origin="layout" path="M -1.45833E-6 0 L -1.45833E-6 -0.07222 " pathEditMode="relative" rAng="0" ptsTypes="AA">
                                      <p:cBhvr>
                                        <p:cTn id="15" dur="250" accel="50000" decel="50000" autoRev="1" fill="hold">
                                          <p:stCondLst>
                                            <p:cond delay="0"/>
                                          </p:stCondLst>
                                        </p:cTn>
                                        <p:tgtEl>
                                          <p:spTgt spid="4"/>
                                        </p:tgtEl>
                                        <p:attrNameLst>
                                          <p:attrName>ppt_x</p:attrName>
                                          <p:attrName>ppt_y</p:attrName>
                                        </p:attrNameLst>
                                      </p:cBhvr>
                                      <p:rCtr x="0" y="-3611"/>
                                    </p:animMotion>
                                    <p:animRot by="1500000">
                                      <p:cBhvr>
                                        <p:cTn id="16" dur="125" fill="hold">
                                          <p:stCondLst>
                                            <p:cond delay="0"/>
                                          </p:stCondLst>
                                        </p:cTn>
                                        <p:tgtEl>
                                          <p:spTgt spid="4"/>
                                        </p:tgtEl>
                                        <p:attrNameLst>
                                          <p:attrName>r</p:attrName>
                                        </p:attrNameLst>
                                      </p:cBhvr>
                                    </p:animRot>
                                    <p:animRot by="-1500000">
                                      <p:cBhvr>
                                        <p:cTn id="17" dur="125" fill="hold">
                                          <p:stCondLst>
                                            <p:cond delay="125"/>
                                          </p:stCondLst>
                                        </p:cTn>
                                        <p:tgtEl>
                                          <p:spTgt spid="4"/>
                                        </p:tgtEl>
                                        <p:attrNameLst>
                                          <p:attrName>r</p:attrName>
                                        </p:attrNameLst>
                                      </p:cBhvr>
                                    </p:animRot>
                                    <p:animRot by="-1500000">
                                      <p:cBhvr>
                                        <p:cTn id="18" dur="125" fill="hold">
                                          <p:stCondLst>
                                            <p:cond delay="250"/>
                                          </p:stCondLst>
                                        </p:cTn>
                                        <p:tgtEl>
                                          <p:spTgt spid="4"/>
                                        </p:tgtEl>
                                        <p:attrNameLst>
                                          <p:attrName>r</p:attrName>
                                        </p:attrNameLst>
                                      </p:cBhvr>
                                    </p:animRot>
                                    <p:animRot by="1500000">
                                      <p:cBhvr>
                                        <p:cTn id="19" dur="125" fill="hold">
                                          <p:stCondLst>
                                            <p:cond delay="375"/>
                                          </p:stCondLst>
                                        </p:cTn>
                                        <p:tgtEl>
                                          <p:spTgt spid="4"/>
                                        </p:tgtEl>
                                        <p:attrNameLst>
                                          <p:attrName>r</p:attrName>
                                        </p:attrNameLst>
                                      </p:cBhvr>
                                    </p:animRot>
                                  </p:childTnLst>
                                </p:cTn>
                              </p:par>
                              <p:par>
                                <p:cTn id="20" presetID="0" presetClass="path" presetSubtype="0" repeatCount="indefinite" accel="50000" decel="50000" fill="hold" grpId="0" nodeType="withEffect">
                                  <p:stCondLst>
                                    <p:cond delay="0"/>
                                  </p:stCondLst>
                                  <p:childTnLst>
                                    <p:animMotion origin="layout" path="M 0.00299 0.00115 L 0.01588 0.00115 L 0.01732 0.0574 L 0.0181 0.07916 L 0.06862 0.07916 L 0.06862 0.10879 " pathEditMode="relative" ptsTypes="AAAAAA">
                                      <p:cBhvr>
                                        <p:cTn id="21" dur="2000" fill="hold"/>
                                        <p:tgtEl>
                                          <p:spTgt spid="7"/>
                                        </p:tgtEl>
                                        <p:attrNameLst>
                                          <p:attrName>ppt_x</p:attrName>
                                          <p:attrName>ppt_y</p:attrName>
                                        </p:attrNameLst>
                                      </p:cBhvr>
                                    </p:animMotion>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2</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Đúng">
            <a:extLst>
              <a:ext uri="{FF2B5EF4-FFF2-40B4-BE49-F238E27FC236}">
                <a16:creationId xmlns:a16="http://schemas.microsoft.com/office/drawing/2014/main" id="{6D346AF1-9116-4920-BC4B-5CAAC52C94CC}"/>
              </a:ext>
            </a:extLst>
          </p:cNvPr>
          <p:cNvSpPr/>
          <p:nvPr/>
        </p:nvSpPr>
        <p:spPr>
          <a:xfrm>
            <a:off x="2571784" y="3804639"/>
            <a:ext cx="7237130" cy="1384416"/>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sz="2400">
                <a:latin typeface="Roboto" panose="02000000000000000000" pitchFamily="2" charset="0"/>
                <a:ea typeface="Roboto" panose="02000000000000000000" pitchFamily="2" charset="0"/>
              </a:rPr>
              <a:t>Tinh thể đường, tinh thể muối, tinh thể bông tuyết, tinh thể kim cương, tinh thể phèn chua</a:t>
            </a:r>
          </a:p>
        </p:txBody>
      </p:sp>
      <p:pic>
        <p:nvPicPr>
          <p:cNvPr id="7" name="Đáp án">
            <a:extLst>
              <a:ext uri="{FF2B5EF4-FFF2-40B4-BE49-F238E27FC236}">
                <a16:creationId xmlns:a16="http://schemas.microsoft.com/office/drawing/2014/main" id="{FCB81A7C-45C3-489F-B0BF-95BAB5EFF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051" y="5079476"/>
            <a:ext cx="1142341" cy="1142341"/>
          </a:xfrm>
          <a:prstGeom prst="rect">
            <a:avLst/>
          </a:prstGeom>
        </p:spPr>
      </p:pic>
      <p:sp>
        <p:nvSpPr>
          <p:cNvPr id="10" name="TextBox 13">
            <a:extLst>
              <a:ext uri="{FF2B5EF4-FFF2-40B4-BE49-F238E27FC236}">
                <a16:creationId xmlns:a16="http://schemas.microsoft.com/office/drawing/2014/main" id="{976AB4A1-E9FD-4E49-85DF-35551481EA60}"/>
              </a:ext>
            </a:extLst>
          </p:cNvPr>
          <p:cNvSpPr txBox="1"/>
          <p:nvPr/>
        </p:nvSpPr>
        <p:spPr>
          <a:xfrm>
            <a:off x="9573557" y="6356202"/>
            <a:ext cx="232029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Roboto" panose="02000000000000000000" pitchFamily="2" charset="0"/>
                <a:ea typeface="Roboto" panose="02000000000000000000" pitchFamily="2" charset="0"/>
              </a:rPr>
              <a:t>ĐÁP ÁN</a:t>
            </a:r>
          </a:p>
        </p:txBody>
      </p:sp>
      <p:sp>
        <p:nvSpPr>
          <p:cNvPr id="2" name="TextBox 1">
            <a:extLst>
              <a:ext uri="{FF2B5EF4-FFF2-40B4-BE49-F238E27FC236}">
                <a16:creationId xmlns:a16="http://schemas.microsoft.com/office/drawing/2014/main" id="{B2078994-2B72-E581-12BF-54237F02C4B2}"/>
              </a:ext>
            </a:extLst>
          </p:cNvPr>
          <p:cNvSpPr txBox="1"/>
          <p:nvPr/>
        </p:nvSpPr>
        <p:spPr>
          <a:xfrm>
            <a:off x="3082144" y="1598549"/>
            <a:ext cx="6078578"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Hãy kể tên một số loại tinh thể thường gặp trong cuộc sống xung quanh chúng ta</a:t>
            </a:r>
          </a:p>
        </p:txBody>
      </p:sp>
      <p:pic>
        <p:nvPicPr>
          <p:cNvPr id="3" name="Picture 2">
            <a:extLst>
              <a:ext uri="{FF2B5EF4-FFF2-40B4-BE49-F238E27FC236}">
                <a16:creationId xmlns:a16="http://schemas.microsoft.com/office/drawing/2014/main" id="{810F19A7-4B7C-0EF9-3355-892FD53E496F}"/>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5357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7"/>
                  </p:tgtEl>
                </p:cond>
              </p:nextCondLst>
            </p:seq>
          </p:childTnLst>
        </p:cTn>
      </p:par>
    </p:tnLst>
    <p:bldLst>
      <p:bldP spid="4" grpId="0"/>
      <p:bldP spid="6"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3</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B2078994-2B72-E581-12BF-54237F02C4B2}"/>
              </a:ext>
            </a:extLst>
          </p:cNvPr>
          <p:cNvSpPr txBox="1"/>
          <p:nvPr/>
        </p:nvSpPr>
        <p:spPr>
          <a:xfrm>
            <a:off x="3082144" y="1783215"/>
            <a:ext cx="607857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Chúng ta cần làm gì để tạo ra tinh thể?</a:t>
            </a:r>
          </a:p>
        </p:txBody>
      </p:sp>
      <p:sp>
        <p:nvSpPr>
          <p:cNvPr id="3" name="Sai 1">
            <a:extLst>
              <a:ext uri="{FF2B5EF4-FFF2-40B4-BE49-F238E27FC236}">
                <a16:creationId xmlns:a16="http://schemas.microsoft.com/office/drawing/2014/main" id="{A8972E62-9663-3DE0-D804-9E8B120FEB1F}"/>
              </a:ext>
            </a:extLst>
          </p:cNvPr>
          <p:cNvSpPr/>
          <p:nvPr/>
        </p:nvSpPr>
        <p:spPr>
          <a:xfrm>
            <a:off x="6297038" y="4849238"/>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D. Làm nóng chảy</a:t>
            </a:r>
          </a:p>
          <a:p>
            <a:pPr algn="ctr"/>
            <a:r>
              <a:rPr lang="en-US" sz="2400">
                <a:solidFill>
                  <a:schemeClr val="bg1"/>
                </a:solidFill>
                <a:latin typeface="Roboto" panose="02000000000000000000" pitchFamily="2" charset="0"/>
                <a:ea typeface="Roboto" panose="02000000000000000000" pitchFamily="2" charset="0"/>
              </a:rPr>
              <a:t> chất đó</a:t>
            </a:r>
          </a:p>
        </p:txBody>
      </p:sp>
      <p:sp>
        <p:nvSpPr>
          <p:cNvPr id="9" name="Đúng">
            <a:extLst>
              <a:ext uri="{FF2B5EF4-FFF2-40B4-BE49-F238E27FC236}">
                <a16:creationId xmlns:a16="http://schemas.microsoft.com/office/drawing/2014/main" id="{B0D7BB67-1E9C-AF8E-0C4C-8FF26954E1C0}"/>
              </a:ext>
            </a:extLst>
          </p:cNvPr>
          <p:cNvSpPr/>
          <p:nvPr/>
        </p:nvSpPr>
        <p:spPr>
          <a:xfrm>
            <a:off x="2006310" y="4778712"/>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C. Tạo ra dung dịch </a:t>
            </a:r>
          </a:p>
          <a:p>
            <a:pPr algn="ctr"/>
            <a:r>
              <a:rPr lang="en-US" sz="2400">
                <a:solidFill>
                  <a:schemeClr val="bg1"/>
                </a:solidFill>
                <a:latin typeface="Roboto" panose="02000000000000000000" pitchFamily="2" charset="0"/>
                <a:ea typeface="Roboto" panose="02000000000000000000" pitchFamily="2" charset="0"/>
              </a:rPr>
              <a:t>quá bão hòa</a:t>
            </a:r>
          </a:p>
        </p:txBody>
      </p:sp>
      <p:sp>
        <p:nvSpPr>
          <p:cNvPr id="11" name="Sai 2">
            <a:extLst>
              <a:ext uri="{FF2B5EF4-FFF2-40B4-BE49-F238E27FC236}">
                <a16:creationId xmlns:a16="http://schemas.microsoft.com/office/drawing/2014/main" id="{320289E2-7F3F-87AD-9F62-9BFBEA58E498}"/>
              </a:ext>
            </a:extLst>
          </p:cNvPr>
          <p:cNvSpPr/>
          <p:nvPr/>
        </p:nvSpPr>
        <p:spPr>
          <a:xfrm>
            <a:off x="2006311" y="3429000"/>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A. Tạo ra dung dịch </a:t>
            </a:r>
          </a:p>
          <a:p>
            <a:pPr algn="ctr"/>
            <a:r>
              <a:rPr lang="en-US" sz="2400">
                <a:solidFill>
                  <a:schemeClr val="bg1"/>
                </a:solidFill>
                <a:latin typeface="Roboto" panose="02000000000000000000" pitchFamily="2" charset="0"/>
                <a:ea typeface="Roboto" panose="02000000000000000000" pitchFamily="2" charset="0"/>
              </a:rPr>
              <a:t>bão hòa</a:t>
            </a:r>
          </a:p>
        </p:txBody>
      </p:sp>
      <p:sp>
        <p:nvSpPr>
          <p:cNvPr id="12" name="Sai 3">
            <a:extLst>
              <a:ext uri="{FF2B5EF4-FFF2-40B4-BE49-F238E27FC236}">
                <a16:creationId xmlns:a16="http://schemas.microsoft.com/office/drawing/2014/main" id="{01E87DA8-CAE7-0848-4069-15DCF852FE68}"/>
              </a:ext>
            </a:extLst>
          </p:cNvPr>
          <p:cNvSpPr/>
          <p:nvPr/>
        </p:nvSpPr>
        <p:spPr>
          <a:xfrm>
            <a:off x="6297038" y="3429000"/>
            <a:ext cx="3888651" cy="987357"/>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B. Ngâm nước</a:t>
            </a:r>
          </a:p>
        </p:txBody>
      </p:sp>
      <p:pic>
        <p:nvPicPr>
          <p:cNvPr id="6" name="Picture 5">
            <a:extLst>
              <a:ext uri="{FF2B5EF4-FFF2-40B4-BE49-F238E27FC236}">
                <a16:creationId xmlns:a16="http://schemas.microsoft.com/office/drawing/2014/main" id="{5B8429AE-FA94-8656-55AF-CC41F0082A0F}"/>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78662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8" presetClass="emph" presetSubtype="0" repeatCount="indefinite" accel="22000" fill="hold" nodeType="withEffect">
                                  <p:stCondLst>
                                    <p:cond delay="0"/>
                                  </p:stCondLst>
                                  <p:childTnLst>
                                    <p:animRot by="21600000">
                                      <p:cBhvr>
                                        <p:cTn id="13"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withEffect">
                                  <p:stCondLst>
                                    <p:cond delay="0"/>
                                  </p:stCondLst>
                                  <p:childTnLst>
                                    <p:animClr clrSpc="rgb" dir="cw">
                                      <p:cBhvr>
                                        <p:cTn id="18" dur="2000" fill="hold"/>
                                        <p:tgtEl>
                                          <p:spTgt spid="11"/>
                                        </p:tgtEl>
                                        <p:attrNameLst>
                                          <p:attrName>fillcolor</p:attrName>
                                        </p:attrNameLst>
                                      </p:cBhvr>
                                      <p:to>
                                        <a:schemeClr val="accent2"/>
                                      </p:to>
                                    </p:animClr>
                                    <p:set>
                                      <p:cBhvr>
                                        <p:cTn id="19" dur="2000" fill="hold"/>
                                        <p:tgtEl>
                                          <p:spTgt spid="11"/>
                                        </p:tgtEl>
                                        <p:attrNameLst>
                                          <p:attrName>fill.type</p:attrName>
                                        </p:attrNameLst>
                                      </p:cBhvr>
                                      <p:to>
                                        <p:strVal val="solid"/>
                                      </p:to>
                                    </p:set>
                                    <p:set>
                                      <p:cBhvr>
                                        <p:cTn id="20" dur="2000" fill="hold"/>
                                        <p:tgtEl>
                                          <p:spTgt spid="11"/>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Sai 1.wav"/>
                                        </p:tgtEl>
                                      </p:cMediaNode>
                                    </p:audio>
                                  </p:subTnLst>
                                </p:cTn>
                              </p:par>
                              <p:par>
                                <p:cTn id="21" presetID="26" presetClass="emph" presetSubtype="0" fill="hold" grpId="0" nodeType="with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000" fill="hold"/>
                                        <p:tgtEl>
                                          <p:spTgt spid="12"/>
                                        </p:tgtEl>
                                        <p:attrNameLst>
                                          <p:attrName>fillcolor</p:attrName>
                                        </p:attrNameLst>
                                      </p:cBhvr>
                                      <p:to>
                                        <a:schemeClr val="accent2"/>
                                      </p:to>
                                    </p:animClr>
                                    <p:set>
                                      <p:cBhvr>
                                        <p:cTn id="29" dur="2000" fill="hold"/>
                                        <p:tgtEl>
                                          <p:spTgt spid="12"/>
                                        </p:tgtEl>
                                        <p:attrNameLst>
                                          <p:attrName>fill.type</p:attrName>
                                        </p:attrNameLst>
                                      </p:cBhvr>
                                      <p:to>
                                        <p:strVal val="solid"/>
                                      </p:to>
                                    </p:set>
                                    <p:set>
                                      <p:cBhvr>
                                        <p:cTn id="30" dur="2000" fill="hold"/>
                                        <p:tgtEl>
                                          <p:spTgt spid="1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Sai 1.wav"/>
                                        </p:tgtEl>
                                      </p:cMediaNode>
                                    </p:audio>
                                  </p:subTnLst>
                                </p:cTn>
                              </p:par>
                              <p:par>
                                <p:cTn id="31" presetID="26" presetClass="emph" presetSubtype="0" fill="hold" grpId="0" nodeType="withEffect">
                                  <p:stCondLst>
                                    <p:cond delay="0"/>
                                  </p:stCondLst>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ED658B"/>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Yeah - Tiếng trẻ con - Đúng.wav"/>
                                        </p:tgtEl>
                                      </p:cMediaNode>
                                    </p:audio>
                                  </p:subTnLst>
                                </p:cTn>
                              </p:par>
                              <p:par>
                                <p:cTn id="41" presetID="26" presetClass="emph" presetSubtype="0" fill="hold" grpId="0" nodeType="with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3"/>
                                        </p:tgtEl>
                                        <p:attrNameLst>
                                          <p:attrName>fillcolor</p:attrName>
                                        </p:attrNameLst>
                                      </p:cBhvr>
                                      <p:to>
                                        <a:schemeClr val="accent2"/>
                                      </p:to>
                                    </p:animClr>
                                    <p:set>
                                      <p:cBhvr>
                                        <p:cTn id="49" dur="2000" fill="hold"/>
                                        <p:tgtEl>
                                          <p:spTgt spid="3"/>
                                        </p:tgtEl>
                                        <p:attrNameLst>
                                          <p:attrName>fill.type</p:attrName>
                                        </p:attrNameLst>
                                      </p:cBhvr>
                                      <p:to>
                                        <p:strVal val="solid"/>
                                      </p:to>
                                    </p:set>
                                    <p:set>
                                      <p:cBhvr>
                                        <p:cTn id="50" dur="2000" fill="hold"/>
                                        <p:tgtEl>
                                          <p:spTgt spid="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Sai 1.wav"/>
                                        </p:tgtEl>
                                      </p:cMediaNode>
                                    </p:audio>
                                  </p:subTnLst>
                                </p:cTn>
                              </p:par>
                              <p:par>
                                <p:cTn id="51" presetID="26" presetClass="emph" presetSubtype="0" fill="hold" grpId="0" nodeType="withEffect">
                                  <p:stCondLst>
                                    <p:cond delay="0"/>
                                  </p:stCondLst>
                                  <p:childTnLst>
                                    <p:animEffect transition="out" filter="fade">
                                      <p:cBhvr>
                                        <p:cTn id="52" dur="500" tmFilter="0, 0; .2, .5; .8, .5; 1, 0"/>
                                        <p:tgtEl>
                                          <p:spTgt spid="3"/>
                                        </p:tgtEl>
                                      </p:cBhvr>
                                    </p:animEffect>
                                    <p:animScale>
                                      <p:cBhvr>
                                        <p:cTn id="53" dur="250" autoRev="1" fill="hold"/>
                                        <p:tgtEl>
                                          <p:spTgt spid="3"/>
                                        </p:tgtEl>
                                      </p:cBhvr>
                                      <p:by x="105000" y="105000"/>
                                    </p:animScale>
                                  </p:childTnLst>
                                </p:cTn>
                              </p:par>
                            </p:childTnLst>
                          </p:cTn>
                        </p:par>
                      </p:childTnLst>
                    </p:cTn>
                  </p:par>
                </p:childTnLst>
              </p:cTn>
              <p:nextCondLst>
                <p:cond evt="onClick" delay="0">
                  <p:tgtEl>
                    <p:spTgt spid="3"/>
                  </p:tgtEl>
                </p:cond>
              </p:nextCondLst>
            </p:seq>
          </p:childTnLst>
        </p:cTn>
      </p:par>
    </p:tnLst>
    <p:bldLst>
      <p:bldP spid="4" grpId="0"/>
      <p:bldP spid="2" grpId="0"/>
      <p:bldP spid="3" grpId="0" animBg="1"/>
      <p:bldP spid="9"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F88E633D-E82B-4C8D-94AD-DED93F2F8C64}"/>
              </a:ext>
            </a:extLst>
          </p:cNvPr>
          <p:cNvSpPr txBox="1"/>
          <p:nvPr/>
        </p:nvSpPr>
        <p:spPr>
          <a:xfrm>
            <a:off x="2035415" y="490992"/>
            <a:ext cx="3532187" cy="523220"/>
          </a:xfrm>
          <a:prstGeom prst="rect">
            <a:avLst/>
          </a:prstGeom>
          <a:noFill/>
        </p:spPr>
        <p:txBody>
          <a:bodyPr wrap="square" rtlCol="0">
            <a:spAutoFit/>
          </a:bodyPr>
          <a:lstStyle>
            <a:defPPr>
              <a:defRPr lang="vi-VN"/>
            </a:defPPr>
            <a:lvl1pPr>
              <a:defRPr sz="2800" b="1">
                <a:solidFill>
                  <a:srgbClr val="00B050"/>
                </a:solidFill>
                <a:latin typeface="Roboto Black" panose="02000000000000000000" pitchFamily="2" charset="0"/>
                <a:ea typeface="Roboto Black"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CÂU HỎI 4</a:t>
            </a:r>
          </a:p>
        </p:txBody>
      </p:sp>
      <p:sp>
        <p:nvSpPr>
          <p:cNvPr id="5" name="Rectangle: Rounded Corners 4">
            <a:extLst>
              <a:ext uri="{FF2B5EF4-FFF2-40B4-BE49-F238E27FC236}">
                <a16:creationId xmlns:a16="http://schemas.microsoft.com/office/drawing/2014/main" id="{C3C5BB05-FC69-4046-A4EB-DB5EE526975F}"/>
              </a:ext>
            </a:extLst>
          </p:cNvPr>
          <p:cNvSpPr/>
          <p:nvPr/>
        </p:nvSpPr>
        <p:spPr>
          <a:xfrm>
            <a:off x="2669309" y="1321840"/>
            <a:ext cx="6904248" cy="13844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Đúng">
            <a:extLst>
              <a:ext uri="{FF2B5EF4-FFF2-40B4-BE49-F238E27FC236}">
                <a16:creationId xmlns:a16="http://schemas.microsoft.com/office/drawing/2014/main" id="{6D346AF1-9116-4920-BC4B-5CAAC52C94CC}"/>
              </a:ext>
            </a:extLst>
          </p:cNvPr>
          <p:cNvSpPr/>
          <p:nvPr/>
        </p:nvSpPr>
        <p:spPr>
          <a:xfrm>
            <a:off x="2571784" y="3429000"/>
            <a:ext cx="7237130" cy="2182091"/>
          </a:xfrm>
          <a:prstGeom prst="roundRect">
            <a:avLst/>
          </a:prstGeom>
          <a:solidFill>
            <a:srgbClr val="65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2400">
                <a:latin typeface="Roboto" panose="02000000000000000000" pitchFamily="2" charset="0"/>
                <a:ea typeface="Roboto" panose="02000000000000000000" pitchFamily="2" charset="0"/>
              </a:rPr>
              <a:t>Bước 1: cho chất đó hòa tan trong nước ở nhiệt độ thường cho đến khi không hòa tan được nữa</a:t>
            </a:r>
          </a:p>
          <a:p>
            <a:r>
              <a:rPr lang="vi-VN" sz="2400">
                <a:latin typeface="Roboto" panose="02000000000000000000" pitchFamily="2" charset="0"/>
                <a:ea typeface="Roboto" panose="02000000000000000000" pitchFamily="2" charset="0"/>
              </a:rPr>
              <a:t>Bước 2: đun sôi dung dịch đó lên, tiếp tục cho chất đó cho đến khi không hòa tan được nữa</a:t>
            </a:r>
          </a:p>
        </p:txBody>
      </p:sp>
      <p:pic>
        <p:nvPicPr>
          <p:cNvPr id="7" name="Đáp án">
            <a:extLst>
              <a:ext uri="{FF2B5EF4-FFF2-40B4-BE49-F238E27FC236}">
                <a16:creationId xmlns:a16="http://schemas.microsoft.com/office/drawing/2014/main" id="{FCB81A7C-45C3-489F-B0BF-95BAB5EFF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051" y="5079476"/>
            <a:ext cx="1142341" cy="1142341"/>
          </a:xfrm>
          <a:prstGeom prst="rect">
            <a:avLst/>
          </a:prstGeom>
        </p:spPr>
      </p:pic>
      <p:sp>
        <p:nvSpPr>
          <p:cNvPr id="10" name="TextBox 13">
            <a:extLst>
              <a:ext uri="{FF2B5EF4-FFF2-40B4-BE49-F238E27FC236}">
                <a16:creationId xmlns:a16="http://schemas.microsoft.com/office/drawing/2014/main" id="{976AB4A1-E9FD-4E49-85DF-35551481EA60}"/>
              </a:ext>
            </a:extLst>
          </p:cNvPr>
          <p:cNvSpPr txBox="1"/>
          <p:nvPr/>
        </p:nvSpPr>
        <p:spPr>
          <a:xfrm>
            <a:off x="9573557" y="6356202"/>
            <a:ext cx="232029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Roboto" panose="02000000000000000000" pitchFamily="2" charset="0"/>
                <a:ea typeface="Roboto" panose="02000000000000000000" pitchFamily="2" charset="0"/>
              </a:rPr>
              <a:t>ĐÁP ÁN</a:t>
            </a:r>
          </a:p>
        </p:txBody>
      </p:sp>
      <p:sp>
        <p:nvSpPr>
          <p:cNvPr id="2" name="TextBox 1">
            <a:extLst>
              <a:ext uri="{FF2B5EF4-FFF2-40B4-BE49-F238E27FC236}">
                <a16:creationId xmlns:a16="http://schemas.microsoft.com/office/drawing/2014/main" id="{B2078994-2B72-E581-12BF-54237F02C4B2}"/>
              </a:ext>
            </a:extLst>
          </p:cNvPr>
          <p:cNvSpPr txBox="1"/>
          <p:nvPr/>
        </p:nvSpPr>
        <p:spPr>
          <a:xfrm>
            <a:off x="2955423" y="1716928"/>
            <a:ext cx="63320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Nêu các bước tạo ra dung dịch quá bão hòa</a:t>
            </a:r>
          </a:p>
        </p:txBody>
      </p:sp>
      <p:pic>
        <p:nvPicPr>
          <p:cNvPr id="3" name="Picture 2">
            <a:extLst>
              <a:ext uri="{FF2B5EF4-FFF2-40B4-BE49-F238E27FC236}">
                <a16:creationId xmlns:a16="http://schemas.microsoft.com/office/drawing/2014/main" id="{5C3498ED-E989-72E0-D2D2-192E3330AF8F}"/>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50955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8" presetClass="emph" presetSubtype="0" repeatCount="indefinite" accel="22000" fill="hold" nodeType="withEffect">
                                  <p:stCondLst>
                                    <p:cond delay="0"/>
                                  </p:stCondLst>
                                  <p:childTnLst>
                                    <p:animRot by="21600000">
                                      <p:cBhvr>
                                        <p:cTn id="13"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7"/>
                  </p:tgtEl>
                </p:cond>
              </p:nextCondLst>
            </p:seq>
          </p:childTnLst>
        </p:cTn>
      </p:par>
    </p:tnLst>
    <p:bldLst>
      <p:bldP spid="4" grpId="0"/>
      <p:bldP spid="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355035" y="2095213"/>
            <a:ext cx="507861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Viết cách tạo ra dung dịch quá bão hòa vào mẫu phiếu 1, trang 7</a:t>
            </a:r>
          </a:p>
        </p:txBody>
      </p:sp>
      <p:pic>
        <p:nvPicPr>
          <p:cNvPr id="6" name="Picture 5">
            <a:extLst>
              <a:ext uri="{FF2B5EF4-FFF2-40B4-BE49-F238E27FC236}">
                <a16:creationId xmlns:a16="http://schemas.microsoft.com/office/drawing/2014/main" id="{C89EF9B4-9195-2CFB-5C66-BCFEF4F32E53}"/>
              </a:ext>
            </a:extLst>
          </p:cNvPr>
          <p:cNvPicPr>
            <a:picLocks noChangeAspect="1"/>
          </p:cNvPicPr>
          <p:nvPr/>
        </p:nvPicPr>
        <p:blipFill>
          <a:blip r:embed="rId4"/>
          <a:stretch>
            <a:fillRect/>
          </a:stretch>
        </p:blipFill>
        <p:spPr>
          <a:xfrm>
            <a:off x="5227797" y="1154329"/>
            <a:ext cx="6466667" cy="5428571"/>
          </a:xfrm>
          <a:prstGeom prst="rect">
            <a:avLst/>
          </a:prstGeom>
        </p:spPr>
      </p:pic>
      <p:sp>
        <p:nvSpPr>
          <p:cNvPr id="7" name="TextBox 6">
            <a:extLst>
              <a:ext uri="{FF2B5EF4-FFF2-40B4-BE49-F238E27FC236}">
                <a16:creationId xmlns:a16="http://schemas.microsoft.com/office/drawing/2014/main" id="{06CD02B3-1546-358D-92A3-6B197C3021AE}"/>
              </a:ext>
            </a:extLst>
          </p:cNvPr>
          <p:cNvSpPr txBox="1"/>
          <p:nvPr/>
        </p:nvSpPr>
        <p:spPr>
          <a:xfrm>
            <a:off x="355035" y="4043251"/>
            <a:ext cx="3410141"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Vẽ thiết kế thí nghiệm</a:t>
            </a:r>
          </a:p>
        </p:txBody>
      </p:sp>
      <p:pic>
        <p:nvPicPr>
          <p:cNvPr id="13" name="Picture 12">
            <a:extLst>
              <a:ext uri="{FF2B5EF4-FFF2-40B4-BE49-F238E27FC236}">
                <a16:creationId xmlns:a16="http://schemas.microsoft.com/office/drawing/2014/main" id="{FE617437-34FB-866E-1B36-847C9A87E57D}"/>
              </a:ext>
            </a:extLst>
          </p:cNvPr>
          <p:cNvPicPr>
            <a:picLocks noChangeAspect="1"/>
          </p:cNvPicPr>
          <p:nvPr/>
        </p:nvPicPr>
        <p:blipFill>
          <a:blip r:embed="rId5"/>
          <a:stretch>
            <a:fillRect/>
          </a:stretch>
        </p:blipFill>
        <p:spPr>
          <a:xfrm>
            <a:off x="7038109" y="4679958"/>
            <a:ext cx="3878776" cy="1431231"/>
          </a:xfrm>
          <a:prstGeom prst="rect">
            <a:avLst/>
          </a:prstGeom>
        </p:spPr>
      </p:pic>
      <p:sp>
        <p:nvSpPr>
          <p:cNvPr id="14" name="TextBox 13">
            <a:extLst>
              <a:ext uri="{FF2B5EF4-FFF2-40B4-BE49-F238E27FC236}">
                <a16:creationId xmlns:a16="http://schemas.microsoft.com/office/drawing/2014/main" id="{1E487085-8C4F-A62A-7591-6E63642E5497}"/>
              </a:ext>
            </a:extLst>
          </p:cNvPr>
          <p:cNvSpPr txBox="1"/>
          <p:nvPr/>
        </p:nvSpPr>
        <p:spPr>
          <a:xfrm>
            <a:off x="7177092" y="5839213"/>
            <a:ext cx="821600"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Đường</a:t>
            </a:r>
          </a:p>
        </p:txBody>
      </p:sp>
      <p:sp>
        <p:nvSpPr>
          <p:cNvPr id="15" name="TextBox 14">
            <a:extLst>
              <a:ext uri="{FF2B5EF4-FFF2-40B4-BE49-F238E27FC236}">
                <a16:creationId xmlns:a16="http://schemas.microsoft.com/office/drawing/2014/main" id="{F294899E-582A-B27B-F6F2-4254512B80E2}"/>
              </a:ext>
            </a:extLst>
          </p:cNvPr>
          <p:cNvSpPr txBox="1"/>
          <p:nvPr/>
        </p:nvSpPr>
        <p:spPr>
          <a:xfrm>
            <a:off x="7976682" y="5839213"/>
            <a:ext cx="821600"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Nước</a:t>
            </a:r>
          </a:p>
        </p:txBody>
      </p:sp>
      <p:sp>
        <p:nvSpPr>
          <p:cNvPr id="16" name="TextBox 15">
            <a:extLst>
              <a:ext uri="{FF2B5EF4-FFF2-40B4-BE49-F238E27FC236}">
                <a16:creationId xmlns:a16="http://schemas.microsoft.com/office/drawing/2014/main" id="{D6C963CE-DB04-5A5D-4A0F-AD35D95B678E}"/>
              </a:ext>
            </a:extLst>
          </p:cNvPr>
          <p:cNvSpPr txBox="1"/>
          <p:nvPr/>
        </p:nvSpPr>
        <p:spPr>
          <a:xfrm>
            <a:off x="8671017" y="5800298"/>
            <a:ext cx="1050237"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Dung dịch bão hòa</a:t>
            </a:r>
          </a:p>
        </p:txBody>
      </p:sp>
      <p:sp>
        <p:nvSpPr>
          <p:cNvPr id="17" name="TextBox 16">
            <a:extLst>
              <a:ext uri="{FF2B5EF4-FFF2-40B4-BE49-F238E27FC236}">
                <a16:creationId xmlns:a16="http://schemas.microsoft.com/office/drawing/2014/main" id="{46F61897-3FFB-A450-C562-53386AD98B67}"/>
              </a:ext>
            </a:extLst>
          </p:cNvPr>
          <p:cNvSpPr txBox="1"/>
          <p:nvPr/>
        </p:nvSpPr>
        <p:spPr>
          <a:xfrm>
            <a:off x="9546250" y="6115644"/>
            <a:ext cx="1062344"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Đun nóng</a:t>
            </a:r>
          </a:p>
        </p:txBody>
      </p:sp>
      <p:sp>
        <p:nvSpPr>
          <p:cNvPr id="18" name="TextBox 17">
            <a:extLst>
              <a:ext uri="{FF2B5EF4-FFF2-40B4-BE49-F238E27FC236}">
                <a16:creationId xmlns:a16="http://schemas.microsoft.com/office/drawing/2014/main" id="{366EFA14-14F5-4C61-581D-F34D1E0DEDB0}"/>
              </a:ext>
            </a:extLst>
          </p:cNvPr>
          <p:cNvSpPr txBox="1"/>
          <p:nvPr/>
        </p:nvSpPr>
        <p:spPr>
          <a:xfrm>
            <a:off x="10367850" y="5729263"/>
            <a:ext cx="1050238" cy="30777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400">
                <a:solidFill>
                  <a:srgbClr val="002060"/>
                </a:solidFill>
              </a:rPr>
              <a:t>Để nguội</a:t>
            </a:r>
          </a:p>
        </p:txBody>
      </p:sp>
      <p:sp>
        <p:nvSpPr>
          <p:cNvPr id="4" name="TextBox 3">
            <a:extLst>
              <a:ext uri="{FF2B5EF4-FFF2-40B4-BE49-F238E27FC236}">
                <a16:creationId xmlns:a16="http://schemas.microsoft.com/office/drawing/2014/main" id="{DD485959-7684-0C36-E5BF-5B69D0E884A7}"/>
              </a:ext>
            </a:extLst>
          </p:cNvPr>
          <p:cNvSpPr txBox="1"/>
          <p:nvPr/>
        </p:nvSpPr>
        <p:spPr>
          <a:xfrm>
            <a:off x="5433647" y="2863669"/>
            <a:ext cx="5774339"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solidFill>
                  <a:srgbClr val="7030A0"/>
                </a:solidFill>
              </a:rPr>
              <a:t>Bước 1: cho chất đó hòa tan trong nước ở nhiệt độ thường cho đến khi không hòa tan được nữa</a:t>
            </a:r>
          </a:p>
        </p:txBody>
      </p:sp>
      <p:sp>
        <p:nvSpPr>
          <p:cNvPr id="5" name="TextBox 4">
            <a:extLst>
              <a:ext uri="{FF2B5EF4-FFF2-40B4-BE49-F238E27FC236}">
                <a16:creationId xmlns:a16="http://schemas.microsoft.com/office/drawing/2014/main" id="{F1EDDFC8-AFD5-F906-4354-5B40C3EF210A}"/>
              </a:ext>
            </a:extLst>
          </p:cNvPr>
          <p:cNvSpPr txBox="1"/>
          <p:nvPr/>
        </p:nvSpPr>
        <p:spPr>
          <a:xfrm>
            <a:off x="5395261" y="3472070"/>
            <a:ext cx="5984441"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sz="2000">
                <a:solidFill>
                  <a:srgbClr val="7030A0"/>
                </a:solidFill>
              </a:rPr>
              <a:t>Bước 2: đun sôi dung dịch đó lên, tiếp tục cho chất đó cho đến khi không hòa tan được nữa</a:t>
            </a:r>
          </a:p>
        </p:txBody>
      </p:sp>
      <p:pic>
        <p:nvPicPr>
          <p:cNvPr id="9" name="Picture 8">
            <a:extLst>
              <a:ext uri="{FF2B5EF4-FFF2-40B4-BE49-F238E27FC236}">
                <a16:creationId xmlns:a16="http://schemas.microsoft.com/office/drawing/2014/main" id="{E82A5CB2-A2C2-3002-BA4D-15232331DBD9}"/>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21703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9"/>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14" grpId="0"/>
      <p:bldP spid="15" grpId="0"/>
      <p:bldP spid="16" grpId="0"/>
      <p:bldP spid="17" grpId="0"/>
      <p:bldP spid="18"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A4B18CB-403D-B24C-0C4C-8814E5A3D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863" y="3565648"/>
            <a:ext cx="2143125" cy="2143125"/>
          </a:xfrm>
          <a:prstGeom prst="rect">
            <a:avLst/>
          </a:prstGeom>
        </p:spPr>
      </p:pic>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1007556" y="1635801"/>
            <a:ext cx="36720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Cách tạo màu cho kẹo</a:t>
            </a:r>
          </a:p>
        </p:txBody>
      </p:sp>
      <p:sp>
        <p:nvSpPr>
          <p:cNvPr id="9" name="TextBox 8">
            <a:extLst>
              <a:ext uri="{FF2B5EF4-FFF2-40B4-BE49-F238E27FC236}">
                <a16:creationId xmlns:a16="http://schemas.microsoft.com/office/drawing/2014/main" id="{2BBAAEC6-56F9-BF3D-5F45-F055E3C07CA5}"/>
              </a:ext>
            </a:extLst>
          </p:cNvPr>
          <p:cNvSpPr txBox="1"/>
          <p:nvPr/>
        </p:nvSpPr>
        <p:spPr>
          <a:xfrm>
            <a:off x="5175694" y="1504411"/>
            <a:ext cx="61033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Em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có</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thể</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sử</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dụng</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thiên</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nhiên</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hoặc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phẩm</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thực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phẩm</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để</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tạo</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cho</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kẹo</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b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b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0" name="TextBox 9">
            <a:extLst>
              <a:ext uri="{FF2B5EF4-FFF2-40B4-BE49-F238E27FC236}">
                <a16:creationId xmlns:a16="http://schemas.microsoft.com/office/drawing/2014/main" id="{AD85345B-C7FD-9145-6D7F-FEC5B8AEDA12}"/>
              </a:ext>
            </a:extLst>
          </p:cNvPr>
          <p:cNvSpPr txBox="1"/>
          <p:nvPr/>
        </p:nvSpPr>
        <p:spPr>
          <a:xfrm>
            <a:off x="7526503" y="2967335"/>
            <a:ext cx="34832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Phẩm</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thực</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phẩm</a:t>
            </a:r>
            <a:endPar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endParaRPr>
          </a:p>
        </p:txBody>
      </p:sp>
      <p:sp>
        <p:nvSpPr>
          <p:cNvPr id="11" name="TextBox 10">
            <a:extLst>
              <a:ext uri="{FF2B5EF4-FFF2-40B4-BE49-F238E27FC236}">
                <a16:creationId xmlns:a16="http://schemas.microsoft.com/office/drawing/2014/main" id="{0AD13F91-A2D2-BC22-4587-5477AA02E641}"/>
              </a:ext>
            </a:extLst>
          </p:cNvPr>
          <p:cNvSpPr txBox="1"/>
          <p:nvPr/>
        </p:nvSpPr>
        <p:spPr>
          <a:xfrm>
            <a:off x="1007555" y="3058786"/>
            <a:ext cx="27146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thiên</a:t>
            </a:r>
            <a:r>
              <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Roboto" panose="02000000000000000000" pitchFamily="2" charset="0"/>
                <a:ea typeface="+mn-ea"/>
                <a:cs typeface="+mn-cs"/>
              </a:rPr>
              <a:t>nhiên</a:t>
            </a:r>
            <a:endParaRPr kumimoji="0" lang="en-US" sz="2400" b="0" i="0" u="none" strike="noStrike" kern="1200" cap="none" spc="0" normalizeH="0" baseline="0" noProof="0" dirty="0">
              <a:ln>
                <a:noFill/>
              </a:ln>
              <a:solidFill>
                <a:srgbClr val="C00000"/>
              </a:solidFill>
              <a:effectLst/>
              <a:uLnTx/>
              <a:uFillTx/>
              <a:latin typeface="Roboto" panose="02000000000000000000" pitchFamily="2" charset="0"/>
              <a:ea typeface="+mn-ea"/>
              <a:cs typeface="+mn-cs"/>
            </a:endParaRPr>
          </a:p>
        </p:txBody>
      </p:sp>
      <p:sp>
        <p:nvSpPr>
          <p:cNvPr id="12" name="TextBox 11">
            <a:extLst>
              <a:ext uri="{FF2B5EF4-FFF2-40B4-BE49-F238E27FC236}">
                <a16:creationId xmlns:a16="http://schemas.microsoft.com/office/drawing/2014/main" id="{8647F76E-97A0-CFD2-ADFE-C39345745879}"/>
              </a:ext>
            </a:extLst>
          </p:cNvPr>
          <p:cNvSpPr txBox="1"/>
          <p:nvPr/>
        </p:nvSpPr>
        <p:spPr>
          <a:xfrm>
            <a:off x="1003719" y="4696667"/>
            <a:ext cx="2606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Cà</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rốt</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cam</a:t>
            </a:r>
          </a:p>
        </p:txBody>
      </p:sp>
      <p:sp>
        <p:nvSpPr>
          <p:cNvPr id="13" name="TextBox 12">
            <a:extLst>
              <a:ext uri="{FF2B5EF4-FFF2-40B4-BE49-F238E27FC236}">
                <a16:creationId xmlns:a16="http://schemas.microsoft.com/office/drawing/2014/main" id="{C540DF91-F213-9546-57BC-0425A5F74420}"/>
              </a:ext>
            </a:extLst>
          </p:cNvPr>
          <p:cNvSpPr txBox="1"/>
          <p:nvPr/>
        </p:nvSpPr>
        <p:spPr>
          <a:xfrm>
            <a:off x="1003719" y="4092873"/>
            <a:ext cx="2532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Củ</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dền</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tím</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4" name="TextBox 13">
            <a:extLst>
              <a:ext uri="{FF2B5EF4-FFF2-40B4-BE49-F238E27FC236}">
                <a16:creationId xmlns:a16="http://schemas.microsoft.com/office/drawing/2014/main" id="{422D4D61-B419-215B-69A4-EE018C090A96}"/>
              </a:ext>
            </a:extLst>
          </p:cNvPr>
          <p:cNvSpPr txBox="1"/>
          <p:nvPr/>
        </p:nvSpPr>
        <p:spPr>
          <a:xfrm>
            <a:off x="1003182" y="6215232"/>
            <a:ext cx="4730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Hoa</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đậu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biếc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xanh</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da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trời</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4FCA52CE-6398-9158-E21B-653B445630DD}"/>
              </a:ext>
            </a:extLst>
          </p:cNvPr>
          <p:cNvSpPr txBox="1"/>
          <p:nvPr/>
        </p:nvSpPr>
        <p:spPr>
          <a:xfrm>
            <a:off x="1003719" y="5753567"/>
            <a:ext cx="384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Lá</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dứa</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xanh</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lá</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cây</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6" name="TextBox 15">
            <a:extLst>
              <a:ext uri="{FF2B5EF4-FFF2-40B4-BE49-F238E27FC236}">
                <a16:creationId xmlns:a16="http://schemas.microsoft.com/office/drawing/2014/main" id="{1D1BD2CE-8439-BE1F-7084-6D6ADBE00EAC}"/>
              </a:ext>
            </a:extLst>
          </p:cNvPr>
          <p:cNvSpPr txBox="1"/>
          <p:nvPr/>
        </p:nvSpPr>
        <p:spPr>
          <a:xfrm>
            <a:off x="1046370" y="3585114"/>
            <a:ext cx="2563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Gấc</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đỏ</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17" name="TextBox 16">
            <a:extLst>
              <a:ext uri="{FF2B5EF4-FFF2-40B4-BE49-F238E27FC236}">
                <a16:creationId xmlns:a16="http://schemas.microsoft.com/office/drawing/2014/main" id="{EDA76C84-92FD-715B-B94C-5EFAB1A88962}"/>
              </a:ext>
            </a:extLst>
          </p:cNvPr>
          <p:cNvSpPr txBox="1"/>
          <p:nvPr/>
        </p:nvSpPr>
        <p:spPr>
          <a:xfrm>
            <a:off x="1003719" y="5247108"/>
            <a:ext cx="30265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Roboto" panose="02000000000000000000" pitchFamily="2" charset="0"/>
              </a:rPr>
              <a:t>N</a:t>
            </a:r>
            <a:r>
              <a:rPr kumimoji="0" lang="en-US" sz="2400" b="0" i="0" u="none" strike="noStrike" kern="1200" cap="none" spc="0" normalizeH="0" baseline="0" noProof="0">
                <a:ln>
                  <a:noFill/>
                </a:ln>
                <a:solidFill>
                  <a:prstClr val="black"/>
                </a:solidFill>
                <a:effectLst/>
                <a:uLnTx/>
                <a:uFillTx/>
                <a:latin typeface="Roboto" panose="02000000000000000000" pitchFamily="2" charset="0"/>
                <a:ea typeface="+mn-ea"/>
                <a:cs typeface="+mn-cs"/>
              </a:rPr>
              <a:t>ghệ</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màu</a:t>
            </a: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vàng</a:t>
            </a: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pic>
        <p:nvPicPr>
          <p:cNvPr id="25" name="Picture 24">
            <a:extLst>
              <a:ext uri="{FF2B5EF4-FFF2-40B4-BE49-F238E27FC236}">
                <a16:creationId xmlns:a16="http://schemas.microsoft.com/office/drawing/2014/main" id="{3AC536D4-98FC-8114-4CFF-5F4E90391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415" y="3952946"/>
            <a:ext cx="1471890" cy="816630"/>
          </a:xfrm>
          <a:prstGeom prst="rect">
            <a:avLst/>
          </a:prstGeom>
        </p:spPr>
      </p:pic>
      <p:pic>
        <p:nvPicPr>
          <p:cNvPr id="29" name="Picture 28">
            <a:extLst>
              <a:ext uri="{FF2B5EF4-FFF2-40B4-BE49-F238E27FC236}">
                <a16:creationId xmlns:a16="http://schemas.microsoft.com/office/drawing/2014/main" id="{36AC78D6-B597-3152-6998-167ED84B8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0517" y="3645784"/>
            <a:ext cx="1680250" cy="1369842"/>
          </a:xfrm>
          <a:prstGeom prst="rect">
            <a:avLst/>
          </a:prstGeom>
        </p:spPr>
      </p:pic>
      <p:pic>
        <p:nvPicPr>
          <p:cNvPr id="31" name="Picture 30">
            <a:extLst>
              <a:ext uri="{FF2B5EF4-FFF2-40B4-BE49-F238E27FC236}">
                <a16:creationId xmlns:a16="http://schemas.microsoft.com/office/drawing/2014/main" id="{143B5E3E-D5A7-EE44-52DC-4CD8F3EBF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983" y="3915914"/>
            <a:ext cx="1212564" cy="786645"/>
          </a:xfrm>
          <a:prstGeom prst="rect">
            <a:avLst/>
          </a:prstGeom>
        </p:spPr>
      </p:pic>
      <p:pic>
        <p:nvPicPr>
          <p:cNvPr id="33" name="Picture 32">
            <a:extLst>
              <a:ext uri="{FF2B5EF4-FFF2-40B4-BE49-F238E27FC236}">
                <a16:creationId xmlns:a16="http://schemas.microsoft.com/office/drawing/2014/main" id="{1379367A-7FF1-E3DD-8D4D-279D52EE5B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5960" y="3888808"/>
            <a:ext cx="1369843" cy="1369843"/>
          </a:xfrm>
          <a:prstGeom prst="rect">
            <a:avLst/>
          </a:prstGeom>
        </p:spPr>
      </p:pic>
      <p:pic>
        <p:nvPicPr>
          <p:cNvPr id="23" name="Picture 22">
            <a:extLst>
              <a:ext uri="{FF2B5EF4-FFF2-40B4-BE49-F238E27FC236}">
                <a16:creationId xmlns:a16="http://schemas.microsoft.com/office/drawing/2014/main" id="{66375FC1-E790-60EF-95CF-E1710DC294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3563" y="4375202"/>
            <a:ext cx="831862" cy="714462"/>
          </a:xfrm>
          <a:prstGeom prst="rect">
            <a:avLst/>
          </a:prstGeom>
        </p:spPr>
      </p:pic>
      <p:pic>
        <p:nvPicPr>
          <p:cNvPr id="27" name="Picture 26">
            <a:extLst>
              <a:ext uri="{FF2B5EF4-FFF2-40B4-BE49-F238E27FC236}">
                <a16:creationId xmlns:a16="http://schemas.microsoft.com/office/drawing/2014/main" id="{4FCCF90C-82DC-2F73-D1BE-8ABAB424DC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3728" y="4302244"/>
            <a:ext cx="1333879" cy="1062852"/>
          </a:xfrm>
          <a:prstGeom prst="rect">
            <a:avLst/>
          </a:prstGeom>
        </p:spPr>
      </p:pic>
      <p:pic>
        <p:nvPicPr>
          <p:cNvPr id="41" name="Picture 40">
            <a:extLst>
              <a:ext uri="{FF2B5EF4-FFF2-40B4-BE49-F238E27FC236}">
                <a16:creationId xmlns:a16="http://schemas.microsoft.com/office/drawing/2014/main" id="{D09F5919-7EA4-D98A-F4A9-18C88E49EC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6184" y="3974380"/>
            <a:ext cx="2174323" cy="1767116"/>
          </a:xfrm>
          <a:prstGeom prst="rect">
            <a:avLst/>
          </a:prstGeom>
        </p:spPr>
      </p:pic>
      <p:pic>
        <p:nvPicPr>
          <p:cNvPr id="2" name="Picture 1">
            <a:extLst>
              <a:ext uri="{FF2B5EF4-FFF2-40B4-BE49-F238E27FC236}">
                <a16:creationId xmlns:a16="http://schemas.microsoft.com/office/drawing/2014/main" id="{6D5B0D7F-1EFF-F6E1-0585-78E9FC49F2D8}"/>
              </a:ext>
            </a:extLst>
          </p:cNvPr>
          <p:cNvPicPr>
            <a:picLocks noChangeAspect="1"/>
          </p:cNvPicPr>
          <p:nvPr/>
        </p:nvPicPr>
        <p:blipFill rotWithShape="1">
          <a:blip r:embed="rId12">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67955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par>
                                <p:cTn id="74" presetID="10" presetClass="entr" presetSubtype="0"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Rectangle: Top Corners Snipped 11">
            <a:extLst>
              <a:ext uri="{FF2B5EF4-FFF2-40B4-BE49-F238E27FC236}">
                <a16:creationId xmlns:a16="http://schemas.microsoft.com/office/drawing/2014/main" id="{C6C1DA24-29BE-DAB2-DD49-FCBD7331A798}"/>
              </a:ext>
            </a:extLst>
          </p:cNvPr>
          <p:cNvSpPr/>
          <p:nvPr/>
        </p:nvSpPr>
        <p:spPr>
          <a:xfrm>
            <a:off x="4432780" y="4362497"/>
            <a:ext cx="3584864" cy="1475509"/>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Top Corners Snipped 12">
            <a:extLst>
              <a:ext uri="{FF2B5EF4-FFF2-40B4-BE49-F238E27FC236}">
                <a16:creationId xmlns:a16="http://schemas.microsoft.com/office/drawing/2014/main" id="{CCBD4A6F-325A-F66E-7D2E-92C42ABAEE97}"/>
              </a:ext>
            </a:extLst>
          </p:cNvPr>
          <p:cNvSpPr/>
          <p:nvPr/>
        </p:nvSpPr>
        <p:spPr>
          <a:xfrm>
            <a:off x="8275745" y="4398734"/>
            <a:ext cx="3584864" cy="1475509"/>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Top Corners Snipped 10">
            <a:extLst>
              <a:ext uri="{FF2B5EF4-FFF2-40B4-BE49-F238E27FC236}">
                <a16:creationId xmlns:a16="http://schemas.microsoft.com/office/drawing/2014/main" id="{85FC7632-6C8E-F945-1DAA-BBB77E2774DE}"/>
              </a:ext>
            </a:extLst>
          </p:cNvPr>
          <p:cNvSpPr/>
          <p:nvPr/>
        </p:nvSpPr>
        <p:spPr>
          <a:xfrm>
            <a:off x="567398" y="4362497"/>
            <a:ext cx="3584864" cy="1475509"/>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4297809" y="1750814"/>
            <a:ext cx="457718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hãy suy nghĩ xem, để tạo màu cho kẹo nên cho màu vào kẹo lúc nào?</a:t>
            </a:r>
          </a:p>
        </p:txBody>
      </p:sp>
      <p:sp>
        <p:nvSpPr>
          <p:cNvPr id="5" name="TextBox 4">
            <a:extLst>
              <a:ext uri="{FF2B5EF4-FFF2-40B4-BE49-F238E27FC236}">
                <a16:creationId xmlns:a16="http://schemas.microsoft.com/office/drawing/2014/main" id="{CE759585-D0FC-8252-19C7-6DEB2FC8BF33}"/>
              </a:ext>
            </a:extLst>
          </p:cNvPr>
          <p:cNvSpPr txBox="1"/>
          <p:nvPr/>
        </p:nvSpPr>
        <p:spPr>
          <a:xfrm>
            <a:off x="742556" y="4536326"/>
            <a:ext cx="3538756" cy="1200329"/>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dirty="0"/>
              <a:t>Cho </a:t>
            </a:r>
            <a:r>
              <a:rPr lang="en-US" dirty="0" err="1"/>
              <a:t>màu</a:t>
            </a:r>
            <a:r>
              <a:rPr lang="en-US" dirty="0"/>
              <a:t> </a:t>
            </a:r>
            <a:r>
              <a:rPr lang="en-US" dirty="0" err="1"/>
              <a:t>vào</a:t>
            </a:r>
            <a:r>
              <a:rPr lang="en-US" dirty="0"/>
              <a:t> </a:t>
            </a:r>
            <a:r>
              <a:rPr lang="en-US" dirty="0" err="1"/>
              <a:t>đường</a:t>
            </a:r>
            <a:r>
              <a:rPr lang="en-US" dirty="0"/>
              <a:t> </a:t>
            </a:r>
            <a:r>
              <a:rPr lang="en-US" dirty="0" err="1"/>
              <a:t>trước</a:t>
            </a:r>
            <a:r>
              <a:rPr lang="en-US" dirty="0"/>
              <a:t> </a:t>
            </a:r>
            <a:r>
              <a:rPr lang="en-US" dirty="0" err="1"/>
              <a:t>khi</a:t>
            </a:r>
            <a:r>
              <a:rPr lang="en-US" dirty="0"/>
              <a:t> </a:t>
            </a:r>
            <a:r>
              <a:rPr lang="en-US" dirty="0" err="1"/>
              <a:t>tạo</a:t>
            </a:r>
            <a:r>
              <a:rPr lang="en-US" dirty="0"/>
              <a:t> dung </a:t>
            </a:r>
            <a:r>
              <a:rPr lang="en-US" dirty="0" err="1"/>
              <a:t>dịch</a:t>
            </a:r>
            <a:r>
              <a:rPr lang="en-US" dirty="0"/>
              <a:t> </a:t>
            </a:r>
            <a:r>
              <a:rPr lang="en-US" dirty="0" err="1"/>
              <a:t>quá</a:t>
            </a:r>
            <a:r>
              <a:rPr lang="en-US" dirty="0"/>
              <a:t> </a:t>
            </a:r>
            <a:r>
              <a:rPr lang="en-US" dirty="0" err="1"/>
              <a:t>bão</a:t>
            </a:r>
            <a:r>
              <a:rPr lang="en-US" dirty="0"/>
              <a:t> </a:t>
            </a:r>
            <a:r>
              <a:rPr lang="en-US" dirty="0" err="1"/>
              <a:t>hòa</a:t>
            </a:r>
            <a:r>
              <a:rPr lang="en-US" dirty="0"/>
              <a:t> </a:t>
            </a:r>
          </a:p>
        </p:txBody>
      </p:sp>
      <p:sp>
        <p:nvSpPr>
          <p:cNvPr id="9" name="TextBox 8">
            <a:extLst>
              <a:ext uri="{FF2B5EF4-FFF2-40B4-BE49-F238E27FC236}">
                <a16:creationId xmlns:a16="http://schemas.microsoft.com/office/drawing/2014/main" id="{5978B5DF-6243-3802-1699-B427151E79F7}"/>
              </a:ext>
            </a:extLst>
          </p:cNvPr>
          <p:cNvSpPr txBox="1"/>
          <p:nvPr/>
        </p:nvSpPr>
        <p:spPr>
          <a:xfrm>
            <a:off x="4969902" y="4684752"/>
            <a:ext cx="2783129" cy="830997"/>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dirty="0"/>
              <a:t>Cho </a:t>
            </a:r>
            <a:r>
              <a:rPr lang="en-US" dirty="0" err="1"/>
              <a:t>màu</a:t>
            </a:r>
            <a:r>
              <a:rPr lang="en-US" dirty="0"/>
              <a:t> </a:t>
            </a:r>
            <a:r>
              <a:rPr lang="en-US" dirty="0" err="1"/>
              <a:t>vào</a:t>
            </a:r>
            <a:r>
              <a:rPr lang="en-US" dirty="0"/>
              <a:t> dung </a:t>
            </a:r>
            <a:r>
              <a:rPr lang="en-US" dirty="0" err="1"/>
              <a:t>dịch</a:t>
            </a:r>
            <a:r>
              <a:rPr lang="en-US" dirty="0"/>
              <a:t> </a:t>
            </a:r>
            <a:r>
              <a:rPr lang="en-US" dirty="0" err="1"/>
              <a:t>quá</a:t>
            </a:r>
            <a:r>
              <a:rPr lang="en-US" dirty="0"/>
              <a:t> </a:t>
            </a:r>
            <a:r>
              <a:rPr lang="en-US" dirty="0" err="1"/>
              <a:t>bão</a:t>
            </a:r>
            <a:r>
              <a:rPr lang="en-US" dirty="0"/>
              <a:t> </a:t>
            </a:r>
            <a:r>
              <a:rPr lang="en-US" dirty="0" err="1"/>
              <a:t>hòa</a:t>
            </a:r>
            <a:endParaRPr lang="en-US" dirty="0"/>
          </a:p>
        </p:txBody>
      </p:sp>
      <p:sp>
        <p:nvSpPr>
          <p:cNvPr id="10" name="TextBox 9">
            <a:extLst>
              <a:ext uri="{FF2B5EF4-FFF2-40B4-BE49-F238E27FC236}">
                <a16:creationId xmlns:a16="http://schemas.microsoft.com/office/drawing/2014/main" id="{ED5BF876-09BD-C9A9-2F02-5CA3DB8DCD2D}"/>
              </a:ext>
            </a:extLst>
          </p:cNvPr>
          <p:cNvSpPr txBox="1"/>
          <p:nvPr/>
        </p:nvSpPr>
        <p:spPr>
          <a:xfrm>
            <a:off x="8713920" y="4536326"/>
            <a:ext cx="2910682" cy="1200329"/>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dirty="0"/>
              <a:t>Cho </a:t>
            </a:r>
            <a:r>
              <a:rPr lang="en-US" dirty="0" err="1"/>
              <a:t>màu</a:t>
            </a:r>
            <a:r>
              <a:rPr lang="en-US" dirty="0"/>
              <a:t> </a:t>
            </a:r>
            <a:r>
              <a:rPr lang="en-US" dirty="0" err="1"/>
              <a:t>vào</a:t>
            </a:r>
            <a:r>
              <a:rPr lang="en-US" dirty="0"/>
              <a:t> </a:t>
            </a:r>
            <a:r>
              <a:rPr lang="en-US" dirty="0" err="1"/>
              <a:t>kẹo</a:t>
            </a:r>
            <a:r>
              <a:rPr lang="en-US" dirty="0"/>
              <a:t> </a:t>
            </a:r>
            <a:r>
              <a:rPr lang="en-US" dirty="0" err="1"/>
              <a:t>sau</a:t>
            </a:r>
            <a:r>
              <a:rPr lang="en-US" dirty="0"/>
              <a:t> </a:t>
            </a:r>
            <a:r>
              <a:rPr lang="en-US" dirty="0" err="1"/>
              <a:t>khi</a:t>
            </a:r>
            <a:r>
              <a:rPr lang="en-US" dirty="0"/>
              <a:t> </a:t>
            </a:r>
            <a:r>
              <a:rPr lang="en-US" dirty="0" err="1"/>
              <a:t>đã</a:t>
            </a:r>
            <a:r>
              <a:rPr lang="en-US" dirty="0"/>
              <a:t> </a:t>
            </a:r>
            <a:r>
              <a:rPr lang="en-US" dirty="0" err="1"/>
              <a:t>thu</a:t>
            </a:r>
            <a:r>
              <a:rPr lang="en-US" dirty="0"/>
              <a:t> </a:t>
            </a:r>
            <a:r>
              <a:rPr lang="en-US" dirty="0" err="1"/>
              <a:t>được</a:t>
            </a:r>
            <a:r>
              <a:rPr lang="en-US" dirty="0"/>
              <a:t> </a:t>
            </a:r>
            <a:r>
              <a:rPr lang="en-US" dirty="0" err="1"/>
              <a:t>tinh</a:t>
            </a:r>
            <a:r>
              <a:rPr lang="en-US" dirty="0"/>
              <a:t> </a:t>
            </a:r>
            <a:r>
              <a:rPr lang="en-US" dirty="0" err="1"/>
              <a:t>thể</a:t>
            </a:r>
            <a:r>
              <a:rPr lang="en-US" dirty="0"/>
              <a:t> </a:t>
            </a:r>
            <a:r>
              <a:rPr lang="en-US" dirty="0" err="1"/>
              <a:t>kẹo</a:t>
            </a:r>
            <a:endParaRPr lang="en-US" dirty="0"/>
          </a:p>
        </p:txBody>
      </p:sp>
      <p:pic>
        <p:nvPicPr>
          <p:cNvPr id="6" name="Picture 5">
            <a:extLst>
              <a:ext uri="{FF2B5EF4-FFF2-40B4-BE49-F238E27FC236}">
                <a16:creationId xmlns:a16="http://schemas.microsoft.com/office/drawing/2014/main" id="{FEE83A4F-AB6A-F2BD-9096-69589BD00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591" y="1731062"/>
            <a:ext cx="1763507" cy="1763507"/>
          </a:xfrm>
          <a:prstGeom prst="rect">
            <a:avLst/>
          </a:prstGeom>
        </p:spPr>
      </p:pic>
      <p:sp>
        <p:nvSpPr>
          <p:cNvPr id="7" name="Callout: Line 6">
            <a:extLst>
              <a:ext uri="{FF2B5EF4-FFF2-40B4-BE49-F238E27FC236}">
                <a16:creationId xmlns:a16="http://schemas.microsoft.com/office/drawing/2014/main" id="{772D8B81-B17B-CB65-B688-8BA88650FE6A}"/>
              </a:ext>
            </a:extLst>
          </p:cNvPr>
          <p:cNvSpPr/>
          <p:nvPr/>
        </p:nvSpPr>
        <p:spPr>
          <a:xfrm>
            <a:off x="3884034" y="1527464"/>
            <a:ext cx="5166448" cy="1475509"/>
          </a:xfrm>
          <a:prstGeom prst="borderCallout1">
            <a:avLst>
              <a:gd name="adj1" fmla="val 94102"/>
              <a:gd name="adj2" fmla="val -1294"/>
              <a:gd name="adj3" fmla="val 67429"/>
              <a:gd name="adj4" fmla="val -14801"/>
            </a:avLst>
          </a:prstGeom>
          <a:noFill/>
          <a:ln w="38100">
            <a:solidFill>
              <a:srgbClr val="F582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7A2EB638-768D-743C-E4F2-770CCA330B73}"/>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5005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3" grpId="0"/>
      <p:bldP spid="4" grpId="0"/>
      <p:bldP spid="5" grpId="0"/>
      <p:bldP spid="9" grpId="0"/>
      <p:bldP spid="10"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pic>
        <p:nvPicPr>
          <p:cNvPr id="6" name="Picture 5">
            <a:extLst>
              <a:ext uri="{FF2B5EF4-FFF2-40B4-BE49-F238E27FC236}">
                <a16:creationId xmlns:a16="http://schemas.microsoft.com/office/drawing/2014/main" id="{C89EF9B4-9195-2CFB-5C66-BCFEF4F32E53}"/>
              </a:ext>
            </a:extLst>
          </p:cNvPr>
          <p:cNvPicPr>
            <a:picLocks noChangeAspect="1"/>
          </p:cNvPicPr>
          <p:nvPr/>
        </p:nvPicPr>
        <p:blipFill>
          <a:blip r:embed="rId4"/>
          <a:stretch>
            <a:fillRect/>
          </a:stretch>
        </p:blipFill>
        <p:spPr>
          <a:xfrm>
            <a:off x="5227797" y="1154329"/>
            <a:ext cx="6466667" cy="5428571"/>
          </a:xfrm>
          <a:prstGeom prst="rect">
            <a:avLst/>
          </a:prstGeom>
          <a:ln>
            <a:noFill/>
          </a:ln>
        </p:spPr>
      </p:pic>
      <p:sp>
        <p:nvSpPr>
          <p:cNvPr id="7" name="TextBox 6">
            <a:extLst>
              <a:ext uri="{FF2B5EF4-FFF2-40B4-BE49-F238E27FC236}">
                <a16:creationId xmlns:a16="http://schemas.microsoft.com/office/drawing/2014/main" id="{06CD02B3-1546-358D-92A3-6B197C3021AE}"/>
              </a:ext>
            </a:extLst>
          </p:cNvPr>
          <p:cNvSpPr txBox="1"/>
          <p:nvPr/>
        </p:nvSpPr>
        <p:spPr>
          <a:xfrm>
            <a:off x="345799" y="5073422"/>
            <a:ext cx="4216966"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hãy vẽ thiết kế thí nghiệm</a:t>
            </a:r>
          </a:p>
        </p:txBody>
      </p:sp>
      <p:sp>
        <p:nvSpPr>
          <p:cNvPr id="4" name="TextBox 3">
            <a:extLst>
              <a:ext uri="{FF2B5EF4-FFF2-40B4-BE49-F238E27FC236}">
                <a16:creationId xmlns:a16="http://schemas.microsoft.com/office/drawing/2014/main" id="{F189448C-99D4-288D-CD12-3DAD06C6E998}"/>
              </a:ext>
            </a:extLst>
          </p:cNvPr>
          <p:cNvSpPr txBox="1"/>
          <p:nvPr/>
        </p:nvSpPr>
        <p:spPr>
          <a:xfrm>
            <a:off x="345799" y="2541049"/>
            <a:ext cx="4724965"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hãy viết cách em nghĩ có thể tạo màu cho kẹo vào mẫu phiếu 1 ở trang 7 nhé</a:t>
            </a:r>
          </a:p>
        </p:txBody>
      </p:sp>
      <p:sp>
        <p:nvSpPr>
          <p:cNvPr id="5" name="TextBox 4">
            <a:extLst>
              <a:ext uri="{FF2B5EF4-FFF2-40B4-BE49-F238E27FC236}">
                <a16:creationId xmlns:a16="http://schemas.microsoft.com/office/drawing/2014/main" id="{0A9EE04A-8A93-1C18-C810-934EC675CB63}"/>
              </a:ext>
            </a:extLst>
          </p:cNvPr>
          <p:cNvSpPr txBox="1"/>
          <p:nvPr/>
        </p:nvSpPr>
        <p:spPr>
          <a:xfrm>
            <a:off x="5569527" y="3178809"/>
            <a:ext cx="5772728" cy="1015663"/>
          </a:xfrm>
          <a:prstGeom prst="rect">
            <a:avLst/>
          </a:prstGeom>
          <a:noFill/>
        </p:spPr>
        <p:txBody>
          <a:bodyPr wrap="square" rtlCol="0">
            <a:spAutoFit/>
          </a:bodyPr>
          <a:lstStyle>
            <a:defPPr>
              <a:defRPr lang="vi-VN"/>
            </a:defPPr>
            <a:lvl1pPr>
              <a:defRPr sz="2400">
                <a:solidFill>
                  <a:srgbClr val="002060"/>
                </a:solidFill>
                <a:latin typeface="Roboto" panose="02000000000000000000" pitchFamily="2" charset="0"/>
                <a:ea typeface="Roboto" panose="02000000000000000000" pitchFamily="2" charset="0"/>
              </a:defRPr>
            </a:lvl1pPr>
          </a:lstStyle>
          <a:p>
            <a:r>
              <a:rPr lang="en-US" sz="2000">
                <a:solidFill>
                  <a:srgbClr val="7030A0"/>
                </a:solidFill>
              </a:rPr>
              <a:t>Ví dụ: Sau khi tạo ra dung dịch quá bão hòa từ đường, cho màu vào dung </a:t>
            </a:r>
            <a:r>
              <a:rPr lang="en-US" sz="2000" dirty="0" err="1">
                <a:solidFill>
                  <a:srgbClr val="7030A0"/>
                </a:solidFill>
              </a:rPr>
              <a:t>dịch</a:t>
            </a:r>
            <a:r>
              <a:rPr lang="en-US" sz="2000" dirty="0">
                <a:solidFill>
                  <a:srgbClr val="7030A0"/>
                </a:solidFill>
              </a:rPr>
              <a:t> </a:t>
            </a:r>
            <a:r>
              <a:rPr lang="en-US" sz="2000" dirty="0" err="1">
                <a:solidFill>
                  <a:srgbClr val="7030A0"/>
                </a:solidFill>
              </a:rPr>
              <a:t>quá</a:t>
            </a:r>
            <a:r>
              <a:rPr lang="en-US" sz="2000" dirty="0">
                <a:solidFill>
                  <a:srgbClr val="7030A0"/>
                </a:solidFill>
              </a:rPr>
              <a:t> </a:t>
            </a:r>
            <a:r>
              <a:rPr lang="en-US" sz="2000" err="1">
                <a:solidFill>
                  <a:srgbClr val="7030A0"/>
                </a:solidFill>
              </a:rPr>
              <a:t>bão</a:t>
            </a:r>
            <a:r>
              <a:rPr lang="en-US" sz="2000">
                <a:solidFill>
                  <a:srgbClr val="7030A0"/>
                </a:solidFill>
              </a:rPr>
              <a:t> hòa để tạo màu cho kẹo</a:t>
            </a:r>
            <a:endParaRPr lang="en-US" sz="2000" dirty="0">
              <a:solidFill>
                <a:srgbClr val="7030A0"/>
              </a:solidFill>
            </a:endParaRPr>
          </a:p>
        </p:txBody>
      </p:sp>
      <p:cxnSp>
        <p:nvCxnSpPr>
          <p:cNvPr id="20" name="Straight Arrow Connector 19">
            <a:extLst>
              <a:ext uri="{FF2B5EF4-FFF2-40B4-BE49-F238E27FC236}">
                <a16:creationId xmlns:a16="http://schemas.microsoft.com/office/drawing/2014/main" id="{3C3F6D0C-2082-8EB1-2FF9-A69F8CF158A3}"/>
              </a:ext>
            </a:extLst>
          </p:cNvPr>
          <p:cNvCxnSpPr>
            <a:cxnSpLocks/>
          </p:cNvCxnSpPr>
          <p:nvPr/>
        </p:nvCxnSpPr>
        <p:spPr>
          <a:xfrm>
            <a:off x="9037839" y="5638134"/>
            <a:ext cx="369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2A95643-8F77-BF34-7797-4293820F5A6F}"/>
              </a:ext>
            </a:extLst>
          </p:cNvPr>
          <p:cNvGrpSpPr/>
          <p:nvPr/>
        </p:nvGrpSpPr>
        <p:grpSpPr>
          <a:xfrm>
            <a:off x="9533406" y="4641917"/>
            <a:ext cx="1144223" cy="1509069"/>
            <a:chOff x="8707741" y="4677557"/>
            <a:chExt cx="1144223" cy="1509069"/>
          </a:xfrm>
        </p:grpSpPr>
        <p:grpSp>
          <p:nvGrpSpPr>
            <p:cNvPr id="58" name="Group 57">
              <a:extLst>
                <a:ext uri="{FF2B5EF4-FFF2-40B4-BE49-F238E27FC236}">
                  <a16:creationId xmlns:a16="http://schemas.microsoft.com/office/drawing/2014/main" id="{179045DF-6243-01E4-A9CD-B53EDC7522EF}"/>
                </a:ext>
              </a:extLst>
            </p:cNvPr>
            <p:cNvGrpSpPr/>
            <p:nvPr/>
          </p:nvGrpSpPr>
          <p:grpSpPr>
            <a:xfrm>
              <a:off x="8707741" y="4677557"/>
              <a:ext cx="1144223" cy="1509069"/>
              <a:chOff x="10882342" y="3866675"/>
              <a:chExt cx="1144223" cy="1509069"/>
            </a:xfrm>
          </p:grpSpPr>
          <p:pic>
            <p:nvPicPr>
              <p:cNvPr id="59" name="Graphic 58" descr="Spoon">
                <a:extLst>
                  <a:ext uri="{FF2B5EF4-FFF2-40B4-BE49-F238E27FC236}">
                    <a16:creationId xmlns:a16="http://schemas.microsoft.com/office/drawing/2014/main" id="{592754EE-0ABC-577E-59A9-7D3403B98C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845883">
                <a:off x="10765842" y="3983175"/>
                <a:ext cx="1377223" cy="1144223"/>
              </a:xfrm>
              <a:prstGeom prst="rect">
                <a:avLst/>
              </a:prstGeom>
            </p:spPr>
          </p:pic>
          <p:grpSp>
            <p:nvGrpSpPr>
              <p:cNvPr id="60" name="Group 59">
                <a:extLst>
                  <a:ext uri="{FF2B5EF4-FFF2-40B4-BE49-F238E27FC236}">
                    <a16:creationId xmlns:a16="http://schemas.microsoft.com/office/drawing/2014/main" id="{9FF2A47D-FF86-A94F-87A1-95731CD2E2A4}"/>
                  </a:ext>
                </a:extLst>
              </p:cNvPr>
              <p:cNvGrpSpPr/>
              <p:nvPr/>
            </p:nvGrpSpPr>
            <p:grpSpPr>
              <a:xfrm>
                <a:off x="11005904" y="4157304"/>
                <a:ext cx="801188" cy="1218440"/>
                <a:chOff x="11005904" y="4157304"/>
                <a:chExt cx="801188" cy="1218440"/>
              </a:xfrm>
            </p:grpSpPr>
            <p:grpSp>
              <p:nvGrpSpPr>
                <p:cNvPr id="61" name="Group 60">
                  <a:extLst>
                    <a:ext uri="{FF2B5EF4-FFF2-40B4-BE49-F238E27FC236}">
                      <a16:creationId xmlns:a16="http://schemas.microsoft.com/office/drawing/2014/main" id="{CA039D20-BB6D-94C2-C1BD-31E8C1047CB9}"/>
                    </a:ext>
                  </a:extLst>
                </p:cNvPr>
                <p:cNvGrpSpPr/>
                <p:nvPr/>
              </p:nvGrpSpPr>
              <p:grpSpPr>
                <a:xfrm>
                  <a:off x="11005904" y="4157304"/>
                  <a:ext cx="801188" cy="1137027"/>
                  <a:chOff x="4005944" y="4019748"/>
                  <a:chExt cx="801188" cy="1137027"/>
                </a:xfrm>
              </p:grpSpPr>
              <p:sp>
                <p:nvSpPr>
                  <p:cNvPr id="63" name="Cylinder 62">
                    <a:extLst>
                      <a:ext uri="{FF2B5EF4-FFF2-40B4-BE49-F238E27FC236}">
                        <a16:creationId xmlns:a16="http://schemas.microsoft.com/office/drawing/2014/main" id="{F85DE6CA-2315-05CB-4367-ED79B494A66E}"/>
                      </a:ext>
                    </a:extLst>
                  </p:cNvPr>
                  <p:cNvSpPr/>
                  <p:nvPr/>
                </p:nvSpPr>
                <p:spPr>
                  <a:xfrm>
                    <a:off x="4005944" y="4019748"/>
                    <a:ext cx="801188" cy="1137027"/>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64" name="Straight Connector 63">
                    <a:extLst>
                      <a:ext uri="{FF2B5EF4-FFF2-40B4-BE49-F238E27FC236}">
                        <a16:creationId xmlns:a16="http://schemas.microsoft.com/office/drawing/2014/main" id="{8994DE0A-0589-4825-12DD-4F65450CAAE4}"/>
                      </a:ext>
                    </a:extLst>
                  </p:cNvPr>
                  <p:cNvCxnSpPr>
                    <a:stCxn id="63" idx="2"/>
                    <a:endCxn id="63" idx="4"/>
                  </p:cNvCxnSpPr>
                  <p:nvPr/>
                </p:nvCxnSpPr>
                <p:spPr>
                  <a:xfrm>
                    <a:off x="4005944" y="4588262"/>
                    <a:ext cx="80118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0CCC8C-BD49-E9FF-DC0F-1BD9824F9B9B}"/>
                      </a:ext>
                    </a:extLst>
                  </p:cNvPr>
                  <p:cNvCxnSpPr/>
                  <p:nvPr/>
                </p:nvCxnSpPr>
                <p:spPr>
                  <a:xfrm>
                    <a:off x="4005944" y="4735075"/>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2654DF4-59C4-5F5B-614A-79E014DA33B8}"/>
                      </a:ext>
                    </a:extLst>
                  </p:cNvPr>
                  <p:cNvCxnSpPr/>
                  <p:nvPr/>
                </p:nvCxnSpPr>
                <p:spPr>
                  <a:xfrm>
                    <a:off x="4005944" y="4839577"/>
                    <a:ext cx="80118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2B42E4E-71CB-3E63-6D5B-1A0ED6171118}"/>
                      </a:ext>
                    </a:extLst>
                  </p:cNvPr>
                  <p:cNvCxnSpPr/>
                  <p:nvPr/>
                </p:nvCxnSpPr>
                <p:spPr>
                  <a:xfrm>
                    <a:off x="4005944" y="4961497"/>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CEB723-401F-13CB-1E6A-1FFF2A6975A3}"/>
                      </a:ext>
                    </a:extLst>
                  </p:cNvPr>
                  <p:cNvCxnSpPr/>
                  <p:nvPr/>
                </p:nvCxnSpPr>
                <p:spPr>
                  <a:xfrm>
                    <a:off x="4005944" y="5039874"/>
                    <a:ext cx="80118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62" name="Graphic 61" descr="Braille">
                  <a:extLst>
                    <a:ext uri="{FF2B5EF4-FFF2-40B4-BE49-F238E27FC236}">
                      <a16:creationId xmlns:a16="http://schemas.microsoft.com/office/drawing/2014/main" id="{E995BFCF-C6F4-9B22-B6AD-F953576FF0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4667" y="5001248"/>
                  <a:ext cx="522438" cy="374496"/>
                </a:xfrm>
                <a:prstGeom prst="rect">
                  <a:avLst/>
                </a:prstGeom>
              </p:spPr>
            </p:pic>
          </p:grpSp>
        </p:grpSp>
        <p:sp>
          <p:nvSpPr>
            <p:cNvPr id="69" name="Cylinder 68">
              <a:extLst>
                <a:ext uri="{FF2B5EF4-FFF2-40B4-BE49-F238E27FC236}">
                  <a16:creationId xmlns:a16="http://schemas.microsoft.com/office/drawing/2014/main" id="{BE8228E1-24D3-090A-02C5-9EBF0700CDD5}"/>
                </a:ext>
              </a:extLst>
            </p:cNvPr>
            <p:cNvSpPr/>
            <p:nvPr/>
          </p:nvSpPr>
          <p:spPr>
            <a:xfrm>
              <a:off x="8831303" y="5490515"/>
              <a:ext cx="801188" cy="614696"/>
            </a:xfrm>
            <a:prstGeom prst="can">
              <a:avLst/>
            </a:prstGeom>
            <a:solidFill>
              <a:srgbClr val="FF00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71" name="Picture 70">
            <a:extLst>
              <a:ext uri="{FF2B5EF4-FFF2-40B4-BE49-F238E27FC236}">
                <a16:creationId xmlns:a16="http://schemas.microsoft.com/office/drawing/2014/main" id="{AF2BA382-0E8C-E86F-2746-A85F09CDEE5F}"/>
              </a:ext>
            </a:extLst>
          </p:cNvPr>
          <p:cNvPicPr>
            <a:picLocks noChangeAspect="1"/>
          </p:cNvPicPr>
          <p:nvPr/>
        </p:nvPicPr>
        <p:blipFill rotWithShape="1">
          <a:blip r:embed="rId9">
            <a:extLst>
              <a:ext uri="{28A0092B-C50C-407E-A947-70E740481C1C}">
                <a14:useLocalDpi xmlns:a14="http://schemas.microsoft.com/office/drawing/2010/main" val="0"/>
              </a:ext>
            </a:extLst>
          </a:blip>
          <a:srcRect l="52485" r="24654"/>
          <a:stretch/>
        </p:blipFill>
        <p:spPr>
          <a:xfrm>
            <a:off x="6026693" y="4719973"/>
            <a:ext cx="443501" cy="1576655"/>
          </a:xfrm>
          <a:prstGeom prst="rect">
            <a:avLst/>
          </a:prstGeom>
        </p:spPr>
      </p:pic>
      <p:grpSp>
        <p:nvGrpSpPr>
          <p:cNvPr id="10" name="Group 9">
            <a:extLst>
              <a:ext uri="{FF2B5EF4-FFF2-40B4-BE49-F238E27FC236}">
                <a16:creationId xmlns:a16="http://schemas.microsoft.com/office/drawing/2014/main" id="{3A622194-102A-7D5F-E61F-55B701EA53E2}"/>
              </a:ext>
            </a:extLst>
          </p:cNvPr>
          <p:cNvGrpSpPr/>
          <p:nvPr/>
        </p:nvGrpSpPr>
        <p:grpSpPr>
          <a:xfrm>
            <a:off x="7782816" y="4641917"/>
            <a:ext cx="1144223" cy="1509069"/>
            <a:chOff x="10882342" y="3866675"/>
            <a:chExt cx="1144223" cy="1509069"/>
          </a:xfrm>
        </p:grpSpPr>
        <p:pic>
          <p:nvPicPr>
            <p:cNvPr id="22" name="Graphic 21" descr="Spoon">
              <a:extLst>
                <a:ext uri="{FF2B5EF4-FFF2-40B4-BE49-F238E27FC236}">
                  <a16:creationId xmlns:a16="http://schemas.microsoft.com/office/drawing/2014/main" id="{103EFA9D-2AF0-EB7E-DC1D-F776638A3F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845883">
              <a:off x="10765842" y="3983175"/>
              <a:ext cx="1377223" cy="1144223"/>
            </a:xfrm>
            <a:prstGeom prst="rect">
              <a:avLst/>
            </a:prstGeom>
          </p:spPr>
        </p:pic>
        <p:grpSp>
          <p:nvGrpSpPr>
            <p:cNvPr id="23" name="Group 22">
              <a:extLst>
                <a:ext uri="{FF2B5EF4-FFF2-40B4-BE49-F238E27FC236}">
                  <a16:creationId xmlns:a16="http://schemas.microsoft.com/office/drawing/2014/main" id="{6B844F73-FAC3-9083-66F7-651835E317B6}"/>
                </a:ext>
              </a:extLst>
            </p:cNvPr>
            <p:cNvGrpSpPr/>
            <p:nvPr/>
          </p:nvGrpSpPr>
          <p:grpSpPr>
            <a:xfrm>
              <a:off x="11005904" y="4157304"/>
              <a:ext cx="801188" cy="1218440"/>
              <a:chOff x="11005904" y="4157304"/>
              <a:chExt cx="801188" cy="1218440"/>
            </a:xfrm>
          </p:grpSpPr>
          <p:grpSp>
            <p:nvGrpSpPr>
              <p:cNvPr id="24" name="Group 23">
                <a:extLst>
                  <a:ext uri="{FF2B5EF4-FFF2-40B4-BE49-F238E27FC236}">
                    <a16:creationId xmlns:a16="http://schemas.microsoft.com/office/drawing/2014/main" id="{7EBA2D6B-656E-68BC-7A4B-9CB73A559742}"/>
                  </a:ext>
                </a:extLst>
              </p:cNvPr>
              <p:cNvGrpSpPr/>
              <p:nvPr/>
            </p:nvGrpSpPr>
            <p:grpSpPr>
              <a:xfrm>
                <a:off x="11005904" y="4157304"/>
                <a:ext cx="801188" cy="1137027"/>
                <a:chOff x="4005944" y="4019748"/>
                <a:chExt cx="801188" cy="1137027"/>
              </a:xfrm>
            </p:grpSpPr>
            <p:sp>
              <p:nvSpPr>
                <p:cNvPr id="26" name="Cylinder 25">
                  <a:extLst>
                    <a:ext uri="{FF2B5EF4-FFF2-40B4-BE49-F238E27FC236}">
                      <a16:creationId xmlns:a16="http://schemas.microsoft.com/office/drawing/2014/main" id="{59CB926C-3ECB-94F1-B322-CCCC14A9EB20}"/>
                    </a:ext>
                  </a:extLst>
                </p:cNvPr>
                <p:cNvSpPr/>
                <p:nvPr/>
              </p:nvSpPr>
              <p:spPr>
                <a:xfrm>
                  <a:off x="4005944" y="4019748"/>
                  <a:ext cx="801188" cy="1137027"/>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7" name="Straight Connector 26">
                  <a:extLst>
                    <a:ext uri="{FF2B5EF4-FFF2-40B4-BE49-F238E27FC236}">
                      <a16:creationId xmlns:a16="http://schemas.microsoft.com/office/drawing/2014/main" id="{B8E30450-C5D2-FCC3-A0C7-F202904372C1}"/>
                    </a:ext>
                  </a:extLst>
                </p:cNvPr>
                <p:cNvCxnSpPr>
                  <a:stCxn id="26" idx="2"/>
                  <a:endCxn id="26" idx="4"/>
                </p:cNvCxnSpPr>
                <p:nvPr/>
              </p:nvCxnSpPr>
              <p:spPr>
                <a:xfrm>
                  <a:off x="4005944" y="4588262"/>
                  <a:ext cx="80118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5C7300-B68A-C691-7400-D3C4AFE9709F}"/>
                    </a:ext>
                  </a:extLst>
                </p:cNvPr>
                <p:cNvCxnSpPr/>
                <p:nvPr/>
              </p:nvCxnSpPr>
              <p:spPr>
                <a:xfrm>
                  <a:off x="4005944" y="4735075"/>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3278A93-F409-9181-F59D-41B256C2296D}"/>
                    </a:ext>
                  </a:extLst>
                </p:cNvPr>
                <p:cNvCxnSpPr/>
                <p:nvPr/>
              </p:nvCxnSpPr>
              <p:spPr>
                <a:xfrm>
                  <a:off x="4005944" y="4839577"/>
                  <a:ext cx="80118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667B87-4871-3795-FCB9-67BF91FF5176}"/>
                    </a:ext>
                  </a:extLst>
                </p:cNvPr>
                <p:cNvCxnSpPr/>
                <p:nvPr/>
              </p:nvCxnSpPr>
              <p:spPr>
                <a:xfrm>
                  <a:off x="4005944" y="4961497"/>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58656DB-94BD-A8DA-1FC5-83DDE07C4DE6}"/>
                    </a:ext>
                  </a:extLst>
                </p:cNvPr>
                <p:cNvCxnSpPr/>
                <p:nvPr/>
              </p:nvCxnSpPr>
              <p:spPr>
                <a:xfrm>
                  <a:off x="4005944" y="5039874"/>
                  <a:ext cx="80118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25" name="Graphic 24" descr="Braille">
                <a:extLst>
                  <a:ext uri="{FF2B5EF4-FFF2-40B4-BE49-F238E27FC236}">
                    <a16:creationId xmlns:a16="http://schemas.microsoft.com/office/drawing/2014/main" id="{FF3CD296-899B-2DA6-4B1A-E4F947F4F3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4667" y="5001248"/>
                <a:ext cx="522438" cy="374496"/>
              </a:xfrm>
              <a:prstGeom prst="rect">
                <a:avLst/>
              </a:prstGeom>
            </p:spPr>
          </p:pic>
        </p:grpSp>
      </p:grpSp>
      <p:cxnSp>
        <p:nvCxnSpPr>
          <p:cNvPr id="32" name="Straight Arrow Connector 31">
            <a:extLst>
              <a:ext uri="{FF2B5EF4-FFF2-40B4-BE49-F238E27FC236}">
                <a16:creationId xmlns:a16="http://schemas.microsoft.com/office/drawing/2014/main" id="{7E017C75-08A0-4416-D570-7EA980E0F70A}"/>
              </a:ext>
            </a:extLst>
          </p:cNvPr>
          <p:cNvCxnSpPr>
            <a:cxnSpLocks/>
          </p:cNvCxnSpPr>
          <p:nvPr/>
        </p:nvCxnSpPr>
        <p:spPr>
          <a:xfrm>
            <a:off x="6913476" y="5605643"/>
            <a:ext cx="369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Arrow: Curved Down 32">
            <a:extLst>
              <a:ext uri="{FF2B5EF4-FFF2-40B4-BE49-F238E27FC236}">
                <a16:creationId xmlns:a16="http://schemas.microsoft.com/office/drawing/2014/main" id="{C6628D49-7302-6E88-AD57-D271E292A37F}"/>
              </a:ext>
            </a:extLst>
          </p:cNvPr>
          <p:cNvSpPr/>
          <p:nvPr/>
        </p:nvSpPr>
        <p:spPr>
          <a:xfrm>
            <a:off x="6375330" y="4726433"/>
            <a:ext cx="1629993" cy="253038"/>
          </a:xfrm>
          <a:prstGeom prst="curvedDownArrow">
            <a:avLst>
              <a:gd name="adj1" fmla="val 3441"/>
              <a:gd name="adj2" fmla="val 49577"/>
              <a:gd name="adj3" fmla="val 396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2" name="Picture 1">
            <a:extLst>
              <a:ext uri="{FF2B5EF4-FFF2-40B4-BE49-F238E27FC236}">
                <a16:creationId xmlns:a16="http://schemas.microsoft.com/office/drawing/2014/main" id="{A446B87B-C8C5-7507-D2E1-D9EE4D2002EB}"/>
              </a:ext>
            </a:extLst>
          </p:cNvPr>
          <p:cNvPicPr>
            <a:picLocks noChangeAspect="1"/>
          </p:cNvPicPr>
          <p:nvPr/>
        </p:nvPicPr>
        <p:blipFill rotWithShape="1">
          <a:blip r:embed="rId10">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5684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5"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Rectangle: Top Corners Snipped 11">
            <a:extLst>
              <a:ext uri="{FF2B5EF4-FFF2-40B4-BE49-F238E27FC236}">
                <a16:creationId xmlns:a16="http://schemas.microsoft.com/office/drawing/2014/main" id="{22E3FD82-A26F-145D-F791-95A746ECF180}"/>
              </a:ext>
            </a:extLst>
          </p:cNvPr>
          <p:cNvSpPr/>
          <p:nvPr/>
        </p:nvSpPr>
        <p:spPr>
          <a:xfrm>
            <a:off x="1046808" y="4353791"/>
            <a:ext cx="3410892" cy="1163782"/>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Top Corners Snipped 12">
            <a:extLst>
              <a:ext uri="{FF2B5EF4-FFF2-40B4-BE49-F238E27FC236}">
                <a16:creationId xmlns:a16="http://schemas.microsoft.com/office/drawing/2014/main" id="{196080A6-214B-DEA4-FCB8-CCF46B8B98A7}"/>
              </a:ext>
            </a:extLst>
          </p:cNvPr>
          <p:cNvSpPr/>
          <p:nvPr/>
        </p:nvSpPr>
        <p:spPr>
          <a:xfrm>
            <a:off x="4777144" y="5150175"/>
            <a:ext cx="6281264" cy="1163782"/>
          </a:xfrm>
          <a:prstGeom prst="snip2Same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Callout: Line 1">
            <a:extLst>
              <a:ext uri="{FF2B5EF4-FFF2-40B4-BE49-F238E27FC236}">
                <a16:creationId xmlns:a16="http://schemas.microsoft.com/office/drawing/2014/main" id="{66C78863-3F51-027F-A1EE-4470010E27DE}"/>
              </a:ext>
            </a:extLst>
          </p:cNvPr>
          <p:cNvSpPr/>
          <p:nvPr/>
        </p:nvSpPr>
        <p:spPr>
          <a:xfrm>
            <a:off x="3041072" y="1524678"/>
            <a:ext cx="6109855" cy="1371600"/>
          </a:xfrm>
          <a:prstGeom prst="borderCallout1">
            <a:avLst>
              <a:gd name="adj1" fmla="val -190"/>
              <a:gd name="adj2" fmla="val 340"/>
              <a:gd name="adj3" fmla="val 71592"/>
              <a:gd name="adj4" fmla="val -14353"/>
            </a:avLst>
          </a:prstGeom>
          <a:noFill/>
          <a:ln w="38100">
            <a:solidFill>
              <a:srgbClr val="F9B67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06CD02B3-1546-358D-92A3-6B197C3021AE}"/>
              </a:ext>
            </a:extLst>
          </p:cNvPr>
          <p:cNvSpPr txBox="1"/>
          <p:nvPr/>
        </p:nvSpPr>
        <p:spPr>
          <a:xfrm>
            <a:off x="1218216" y="4526405"/>
            <a:ext cx="364571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Để cốc dung dịch quá bão hòa vài ngày</a:t>
            </a:r>
          </a:p>
        </p:txBody>
      </p:sp>
      <p:sp>
        <p:nvSpPr>
          <p:cNvPr id="4" name="TextBox 3">
            <a:extLst>
              <a:ext uri="{FF2B5EF4-FFF2-40B4-BE49-F238E27FC236}">
                <a16:creationId xmlns:a16="http://schemas.microsoft.com/office/drawing/2014/main" id="{F189448C-99D4-288D-CD12-3DAD06C6E998}"/>
              </a:ext>
            </a:extLst>
          </p:cNvPr>
          <p:cNvSpPr txBox="1"/>
          <p:nvPr/>
        </p:nvSpPr>
        <p:spPr>
          <a:xfrm>
            <a:off x="3317880" y="1768335"/>
            <a:ext cx="5556238"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Em suy nghĩ xem chúng ta nên làm thế nào để tạo mầm tinh thể cho kẹo?</a:t>
            </a:r>
          </a:p>
        </p:txBody>
      </p:sp>
      <p:sp>
        <p:nvSpPr>
          <p:cNvPr id="5" name="TextBox 4">
            <a:extLst>
              <a:ext uri="{FF2B5EF4-FFF2-40B4-BE49-F238E27FC236}">
                <a16:creationId xmlns:a16="http://schemas.microsoft.com/office/drawing/2014/main" id="{A8CB61CB-62CA-383B-71A8-5AB4D61937D5}"/>
              </a:ext>
            </a:extLst>
          </p:cNvPr>
          <p:cNvSpPr txBox="1"/>
          <p:nvPr/>
        </p:nvSpPr>
        <p:spPr>
          <a:xfrm>
            <a:off x="5217566" y="3700113"/>
            <a:ext cx="1235440" cy="52322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800">
                <a:solidFill>
                  <a:srgbClr val="7030A0"/>
                </a:solidFill>
              </a:rPr>
              <a:t>Gợi ý</a:t>
            </a:r>
          </a:p>
        </p:txBody>
      </p:sp>
      <p:sp>
        <p:nvSpPr>
          <p:cNvPr id="9" name="TextBox 8">
            <a:extLst>
              <a:ext uri="{FF2B5EF4-FFF2-40B4-BE49-F238E27FC236}">
                <a16:creationId xmlns:a16="http://schemas.microsoft.com/office/drawing/2014/main" id="{A8BD709B-D8C5-9D0D-BD6C-A594C0DBF1C3}"/>
              </a:ext>
            </a:extLst>
          </p:cNvPr>
          <p:cNvSpPr txBox="1"/>
          <p:nvPr/>
        </p:nvSpPr>
        <p:spPr>
          <a:xfrm>
            <a:off x="4863928" y="5316568"/>
            <a:ext cx="6281264"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Dùng đũa khuấy đều cốc dung dịch quá bão hòa lên cho đến khi tinh thể bám vào đũa</a:t>
            </a:r>
          </a:p>
        </p:txBody>
      </p:sp>
      <p:pic>
        <p:nvPicPr>
          <p:cNvPr id="11" name="Picture 10">
            <a:extLst>
              <a:ext uri="{FF2B5EF4-FFF2-40B4-BE49-F238E27FC236}">
                <a16:creationId xmlns:a16="http://schemas.microsoft.com/office/drawing/2014/main" id="{C4A6DC84-FADC-BB1D-08AB-D94E577C2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341" y="2243136"/>
            <a:ext cx="2642500" cy="1793597"/>
          </a:xfrm>
          <a:prstGeom prst="rect">
            <a:avLst/>
          </a:prstGeom>
        </p:spPr>
      </p:pic>
      <p:pic>
        <p:nvPicPr>
          <p:cNvPr id="10" name="Picture 9">
            <a:extLst>
              <a:ext uri="{FF2B5EF4-FFF2-40B4-BE49-F238E27FC236}">
                <a16:creationId xmlns:a16="http://schemas.microsoft.com/office/drawing/2014/main" id="{4F5E1BE1-ADA9-83C2-85FE-5E0C695E4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83" y="1871853"/>
            <a:ext cx="2143125" cy="2143125"/>
          </a:xfrm>
          <a:prstGeom prst="rect">
            <a:avLst/>
          </a:prstGeom>
        </p:spPr>
      </p:pic>
      <p:pic>
        <p:nvPicPr>
          <p:cNvPr id="6" name="Picture 5">
            <a:extLst>
              <a:ext uri="{FF2B5EF4-FFF2-40B4-BE49-F238E27FC236}">
                <a16:creationId xmlns:a16="http://schemas.microsoft.com/office/drawing/2014/main" id="{5E894053-D18E-B5E5-3C45-7B8A5CDCB58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62234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3" grpId="0"/>
      <p:bldP spid="7" grpId="0"/>
      <p:bldP spid="4" grpId="0"/>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8094536"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Xây dựng các phương án để thực hiện nhiệm vụ</a:t>
            </a:r>
            <a:endParaRPr lang="en-US" sz="2800">
              <a:solidFill>
                <a:srgbClr val="00B05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252110" y="2698158"/>
            <a:ext cx="461545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Viết cách tạo mầm tinh thể cho kẹo vào mẫu phiếu 1, trang 7 và Vẽ thiết kế thí nghiệm</a:t>
            </a:r>
          </a:p>
        </p:txBody>
      </p:sp>
      <p:pic>
        <p:nvPicPr>
          <p:cNvPr id="6" name="Picture 5">
            <a:extLst>
              <a:ext uri="{FF2B5EF4-FFF2-40B4-BE49-F238E27FC236}">
                <a16:creationId xmlns:a16="http://schemas.microsoft.com/office/drawing/2014/main" id="{C89EF9B4-9195-2CFB-5C66-BCFEF4F32E53}"/>
              </a:ext>
            </a:extLst>
          </p:cNvPr>
          <p:cNvPicPr>
            <a:picLocks noChangeAspect="1"/>
          </p:cNvPicPr>
          <p:nvPr/>
        </p:nvPicPr>
        <p:blipFill>
          <a:blip r:embed="rId4"/>
          <a:stretch>
            <a:fillRect/>
          </a:stretch>
        </p:blipFill>
        <p:spPr>
          <a:xfrm>
            <a:off x="5227797" y="1154329"/>
            <a:ext cx="6466667" cy="5428571"/>
          </a:xfrm>
          <a:prstGeom prst="rect">
            <a:avLst/>
          </a:prstGeom>
        </p:spPr>
      </p:pic>
      <p:sp>
        <p:nvSpPr>
          <p:cNvPr id="5" name="TextBox 4">
            <a:extLst>
              <a:ext uri="{FF2B5EF4-FFF2-40B4-BE49-F238E27FC236}">
                <a16:creationId xmlns:a16="http://schemas.microsoft.com/office/drawing/2014/main" id="{6FDBDBAF-D539-39FE-489B-E8778A24C3E2}"/>
              </a:ext>
            </a:extLst>
          </p:cNvPr>
          <p:cNvSpPr txBox="1"/>
          <p:nvPr/>
        </p:nvSpPr>
        <p:spPr>
          <a:xfrm>
            <a:off x="5413200" y="2882823"/>
            <a:ext cx="6281264"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solidFill>
                  <a:srgbClr val="7030A0"/>
                </a:solidFill>
              </a:rPr>
              <a:t>Dùng đũa khuấy đều cốc dung dịch quá bão hòa lên cho đến khi tinh thể bám vào đũa</a:t>
            </a:r>
          </a:p>
        </p:txBody>
      </p:sp>
      <p:grpSp>
        <p:nvGrpSpPr>
          <p:cNvPr id="9" name="Group 8">
            <a:extLst>
              <a:ext uri="{FF2B5EF4-FFF2-40B4-BE49-F238E27FC236}">
                <a16:creationId xmlns:a16="http://schemas.microsoft.com/office/drawing/2014/main" id="{B7AE11A9-85A6-A911-7847-320928CC6F79}"/>
              </a:ext>
            </a:extLst>
          </p:cNvPr>
          <p:cNvGrpSpPr/>
          <p:nvPr/>
        </p:nvGrpSpPr>
        <p:grpSpPr>
          <a:xfrm>
            <a:off x="6861488" y="4501467"/>
            <a:ext cx="1144223" cy="1553541"/>
            <a:chOff x="6861488" y="4501467"/>
            <a:chExt cx="1144223" cy="1553541"/>
          </a:xfrm>
        </p:grpSpPr>
        <p:grpSp>
          <p:nvGrpSpPr>
            <p:cNvPr id="13" name="Group 12">
              <a:extLst>
                <a:ext uri="{FF2B5EF4-FFF2-40B4-BE49-F238E27FC236}">
                  <a16:creationId xmlns:a16="http://schemas.microsoft.com/office/drawing/2014/main" id="{D083FBC8-9DF3-633D-3061-7243B5E5CE64}"/>
                </a:ext>
              </a:extLst>
            </p:cNvPr>
            <p:cNvGrpSpPr/>
            <p:nvPr/>
          </p:nvGrpSpPr>
          <p:grpSpPr>
            <a:xfrm>
              <a:off x="6950713" y="4836568"/>
              <a:ext cx="801188" cy="1218440"/>
              <a:chOff x="11005904" y="4157304"/>
              <a:chExt cx="801188" cy="1218440"/>
            </a:xfrm>
          </p:grpSpPr>
          <p:grpSp>
            <p:nvGrpSpPr>
              <p:cNvPr id="14" name="Group 13">
                <a:extLst>
                  <a:ext uri="{FF2B5EF4-FFF2-40B4-BE49-F238E27FC236}">
                    <a16:creationId xmlns:a16="http://schemas.microsoft.com/office/drawing/2014/main" id="{630CC7FB-5EBD-5D30-5FED-C35E92EFC1E3}"/>
                  </a:ext>
                </a:extLst>
              </p:cNvPr>
              <p:cNvGrpSpPr/>
              <p:nvPr/>
            </p:nvGrpSpPr>
            <p:grpSpPr>
              <a:xfrm>
                <a:off x="11005904" y="4157304"/>
                <a:ext cx="801188" cy="1137027"/>
                <a:chOff x="4005944" y="4019748"/>
                <a:chExt cx="801188" cy="1137027"/>
              </a:xfrm>
            </p:grpSpPr>
            <p:sp>
              <p:nvSpPr>
                <p:cNvPr id="16" name="Cylinder 15">
                  <a:extLst>
                    <a:ext uri="{FF2B5EF4-FFF2-40B4-BE49-F238E27FC236}">
                      <a16:creationId xmlns:a16="http://schemas.microsoft.com/office/drawing/2014/main" id="{55217EF7-8996-CF98-6B70-93B3F795B834}"/>
                    </a:ext>
                  </a:extLst>
                </p:cNvPr>
                <p:cNvSpPr/>
                <p:nvPr/>
              </p:nvSpPr>
              <p:spPr>
                <a:xfrm>
                  <a:off x="4005944" y="4019748"/>
                  <a:ext cx="801188" cy="1137027"/>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7" name="Straight Connector 16">
                  <a:extLst>
                    <a:ext uri="{FF2B5EF4-FFF2-40B4-BE49-F238E27FC236}">
                      <a16:creationId xmlns:a16="http://schemas.microsoft.com/office/drawing/2014/main" id="{EC454FD7-0CDF-3AA0-6D00-B1E49A671B83}"/>
                    </a:ext>
                  </a:extLst>
                </p:cNvPr>
                <p:cNvCxnSpPr>
                  <a:stCxn id="16" idx="2"/>
                  <a:endCxn id="16" idx="4"/>
                </p:cNvCxnSpPr>
                <p:nvPr/>
              </p:nvCxnSpPr>
              <p:spPr>
                <a:xfrm>
                  <a:off x="4005944" y="4588262"/>
                  <a:ext cx="80118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42BA2E-FF8C-9B34-2DF5-D0D4D4AAA7A7}"/>
                    </a:ext>
                  </a:extLst>
                </p:cNvPr>
                <p:cNvCxnSpPr/>
                <p:nvPr/>
              </p:nvCxnSpPr>
              <p:spPr>
                <a:xfrm>
                  <a:off x="4005944" y="4735075"/>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54CE31-4F11-224C-8D91-37D81DB82817}"/>
                    </a:ext>
                  </a:extLst>
                </p:cNvPr>
                <p:cNvCxnSpPr/>
                <p:nvPr/>
              </p:nvCxnSpPr>
              <p:spPr>
                <a:xfrm>
                  <a:off x="4005944" y="4839577"/>
                  <a:ext cx="801188"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78189A-545C-A0C1-5FAB-755340513E5E}"/>
                    </a:ext>
                  </a:extLst>
                </p:cNvPr>
                <p:cNvCxnSpPr/>
                <p:nvPr/>
              </p:nvCxnSpPr>
              <p:spPr>
                <a:xfrm>
                  <a:off x="4005944" y="4961497"/>
                  <a:ext cx="801188"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F3B2B9-04D0-6D85-732B-25305A3B28EC}"/>
                    </a:ext>
                  </a:extLst>
                </p:cNvPr>
                <p:cNvCxnSpPr/>
                <p:nvPr/>
              </p:nvCxnSpPr>
              <p:spPr>
                <a:xfrm>
                  <a:off x="4005944" y="5039874"/>
                  <a:ext cx="801188"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pic>
            <p:nvPicPr>
              <p:cNvPr id="15" name="Graphic 14" descr="Braille">
                <a:extLst>
                  <a:ext uri="{FF2B5EF4-FFF2-40B4-BE49-F238E27FC236}">
                    <a16:creationId xmlns:a16="http://schemas.microsoft.com/office/drawing/2014/main" id="{057698D7-FDAE-7F31-E6E4-7B199E6A03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24667" y="5001248"/>
                <a:ext cx="522438" cy="374496"/>
              </a:xfrm>
              <a:prstGeom prst="rect">
                <a:avLst/>
              </a:prstGeom>
            </p:spPr>
          </p:pic>
        </p:grpSp>
        <p:grpSp>
          <p:nvGrpSpPr>
            <p:cNvPr id="7" name="Group 6">
              <a:extLst>
                <a:ext uri="{FF2B5EF4-FFF2-40B4-BE49-F238E27FC236}">
                  <a16:creationId xmlns:a16="http://schemas.microsoft.com/office/drawing/2014/main" id="{1C32EC3E-94B1-820E-8D27-B494437EA60F}"/>
                </a:ext>
              </a:extLst>
            </p:cNvPr>
            <p:cNvGrpSpPr/>
            <p:nvPr/>
          </p:nvGrpSpPr>
          <p:grpSpPr>
            <a:xfrm>
              <a:off x="6861488" y="4501467"/>
              <a:ext cx="1144223" cy="1458633"/>
              <a:chOff x="5921054" y="3912203"/>
              <a:chExt cx="1144223" cy="1458633"/>
            </a:xfrm>
          </p:grpSpPr>
          <p:pic>
            <p:nvPicPr>
              <p:cNvPr id="12" name="Graphic 11">
                <a:extLst>
                  <a:ext uri="{FF2B5EF4-FFF2-40B4-BE49-F238E27FC236}">
                    <a16:creationId xmlns:a16="http://schemas.microsoft.com/office/drawing/2014/main" id="{913C6089-2724-8BFD-AD39-825C5E7EC84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7845883">
                <a:off x="5842013" y="3991244"/>
                <a:ext cx="1302306" cy="1144223"/>
              </a:xfrm>
              <a:prstGeom prst="rect">
                <a:avLst/>
              </a:prstGeom>
            </p:spPr>
          </p:pic>
          <p:sp>
            <p:nvSpPr>
              <p:cNvPr id="11" name="Cylinder 10">
                <a:extLst>
                  <a:ext uri="{FF2B5EF4-FFF2-40B4-BE49-F238E27FC236}">
                    <a16:creationId xmlns:a16="http://schemas.microsoft.com/office/drawing/2014/main" id="{7443A515-C92E-17DC-CF7B-D87B224188A3}"/>
                  </a:ext>
                </a:extLst>
              </p:cNvPr>
              <p:cNvSpPr/>
              <p:nvPr/>
            </p:nvSpPr>
            <p:spPr>
              <a:xfrm>
                <a:off x="6017968" y="4756140"/>
                <a:ext cx="801188" cy="614696"/>
              </a:xfrm>
              <a:prstGeom prst="can">
                <a:avLst/>
              </a:prstGeom>
              <a:solidFill>
                <a:srgbClr val="FF00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cxnSp>
        <p:nvCxnSpPr>
          <p:cNvPr id="4" name="Straight Arrow Connector 3">
            <a:extLst>
              <a:ext uri="{FF2B5EF4-FFF2-40B4-BE49-F238E27FC236}">
                <a16:creationId xmlns:a16="http://schemas.microsoft.com/office/drawing/2014/main" id="{4FE0A299-7DEB-E2F6-E568-84535D9AD379}"/>
              </a:ext>
            </a:extLst>
          </p:cNvPr>
          <p:cNvCxnSpPr>
            <a:cxnSpLocks/>
          </p:cNvCxnSpPr>
          <p:nvPr/>
        </p:nvCxnSpPr>
        <p:spPr>
          <a:xfrm>
            <a:off x="8031074" y="5605643"/>
            <a:ext cx="369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D3FBFD7-0207-73C7-A78C-0B81D662FA11}"/>
              </a:ext>
            </a:extLst>
          </p:cNvPr>
          <p:cNvGrpSpPr/>
          <p:nvPr/>
        </p:nvGrpSpPr>
        <p:grpSpPr>
          <a:xfrm>
            <a:off x="8246765" y="4426284"/>
            <a:ext cx="1430477" cy="1662612"/>
            <a:chOff x="8246765" y="4426284"/>
            <a:chExt cx="1430477" cy="1662612"/>
          </a:xfrm>
        </p:grpSpPr>
        <p:pic>
          <p:nvPicPr>
            <p:cNvPr id="23" name="Picture 22">
              <a:extLst>
                <a:ext uri="{FF2B5EF4-FFF2-40B4-BE49-F238E27FC236}">
                  <a16:creationId xmlns:a16="http://schemas.microsoft.com/office/drawing/2014/main" id="{A7015AD7-E6F0-898A-265B-6F7B166961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700815">
              <a:off x="8246765" y="4832060"/>
              <a:ext cx="1430477" cy="1256836"/>
            </a:xfrm>
            <a:prstGeom prst="rect">
              <a:avLst/>
            </a:prstGeom>
          </p:spPr>
        </p:pic>
        <p:pic>
          <p:nvPicPr>
            <p:cNvPr id="10" name="Picture 9">
              <a:extLst>
                <a:ext uri="{FF2B5EF4-FFF2-40B4-BE49-F238E27FC236}">
                  <a16:creationId xmlns:a16="http://schemas.microsoft.com/office/drawing/2014/main" id="{219CC866-E6B1-E01C-E41B-C631F7882B1E}"/>
                </a:ext>
              </a:extLst>
            </p:cNvPr>
            <p:cNvPicPr>
              <a:picLocks noChangeAspect="1"/>
            </p:cNvPicPr>
            <p:nvPr/>
          </p:nvPicPr>
          <p:blipFill>
            <a:blip r:embed="rId8">
              <a:extLst>
                <a:ext uri="{28A0092B-C50C-407E-A947-70E740481C1C}">
                  <a14:useLocalDpi xmlns:a14="http://schemas.microsoft.com/office/drawing/2010/main" val="0"/>
                </a:ext>
              </a:extLst>
            </a:blip>
            <a:srcRect l="15598" r="15598"/>
            <a:stretch/>
          </p:blipFill>
          <p:spPr>
            <a:xfrm>
              <a:off x="8911807" y="4426284"/>
              <a:ext cx="485730" cy="1030441"/>
            </a:xfrm>
            <a:prstGeom prst="rect">
              <a:avLst/>
            </a:prstGeom>
          </p:spPr>
        </p:pic>
      </p:grpSp>
      <p:pic>
        <p:nvPicPr>
          <p:cNvPr id="22" name="Picture 21">
            <a:extLst>
              <a:ext uri="{FF2B5EF4-FFF2-40B4-BE49-F238E27FC236}">
                <a16:creationId xmlns:a16="http://schemas.microsoft.com/office/drawing/2014/main" id="{13900DBF-A8C1-CFE3-2B50-D85947691DCA}"/>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2236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CF609-BA3E-ECF8-6CE7-975610FD3E88}"/>
              </a:ext>
            </a:extLst>
          </p:cNvPr>
          <p:cNvSpPr/>
          <p:nvPr/>
        </p:nvSpPr>
        <p:spPr>
          <a:xfrm>
            <a:off x="2179782" y="1331803"/>
            <a:ext cx="7989454" cy="5004342"/>
          </a:xfrm>
          <a:prstGeom prst="roundRect">
            <a:avLst/>
          </a:prstGeom>
          <a:solidFill>
            <a:srgbClr val="F9B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00B050"/>
                </a:solidFill>
                <a:latin typeface="Roboto Black" panose="02000000000000000000" pitchFamily="2" charset="0"/>
                <a:ea typeface="Roboto Black" panose="02000000000000000000" pitchFamily="2" charset="0"/>
              </a:rPr>
              <a:t>THẢO LUẬN NHÓM</a:t>
            </a:r>
            <a:endParaRPr lang="en-US" sz="2800">
              <a:solidFill>
                <a:srgbClr val="00B05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2474004" y="2009140"/>
            <a:ext cx="740101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Cả nhóm thảo luận để đưa ra các tiêu chí sản phẩm:</a:t>
            </a:r>
          </a:p>
        </p:txBody>
      </p:sp>
      <p:sp>
        <p:nvSpPr>
          <p:cNvPr id="5" name="TextBox 4">
            <a:extLst>
              <a:ext uri="{FF2B5EF4-FFF2-40B4-BE49-F238E27FC236}">
                <a16:creationId xmlns:a16="http://schemas.microsoft.com/office/drawing/2014/main" id="{5121503F-E95B-6538-2139-7B8D6B354604}"/>
              </a:ext>
            </a:extLst>
          </p:cNvPr>
          <p:cNvSpPr txBox="1"/>
          <p:nvPr/>
        </p:nvSpPr>
        <p:spPr>
          <a:xfrm>
            <a:off x="2627493" y="3148142"/>
            <a:ext cx="659963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 Các tinh thể kẹo bám đều trên que, bề mặt tinh thể bóng</a:t>
            </a:r>
          </a:p>
        </p:txBody>
      </p:sp>
      <p:sp>
        <p:nvSpPr>
          <p:cNvPr id="9" name="TextBox 8">
            <a:extLst>
              <a:ext uri="{FF2B5EF4-FFF2-40B4-BE49-F238E27FC236}">
                <a16:creationId xmlns:a16="http://schemas.microsoft.com/office/drawing/2014/main" id="{1E3DF0EC-4703-AEEB-A68B-1805693D63BE}"/>
              </a:ext>
            </a:extLst>
          </p:cNvPr>
          <p:cNvSpPr txBox="1"/>
          <p:nvPr/>
        </p:nvSpPr>
        <p:spPr>
          <a:xfrm>
            <a:off x="2627493" y="4172642"/>
            <a:ext cx="611126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 Kẹo tinh thể có nhiều màu sắc hấp dẫn</a:t>
            </a:r>
          </a:p>
        </p:txBody>
      </p:sp>
      <p:pic>
        <p:nvPicPr>
          <p:cNvPr id="2" name="Picture 1">
            <a:extLst>
              <a:ext uri="{FF2B5EF4-FFF2-40B4-BE49-F238E27FC236}">
                <a16:creationId xmlns:a16="http://schemas.microsoft.com/office/drawing/2014/main" id="{E6B42051-047C-8B8F-C72F-BE72E000F86A}"/>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6926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760BAF-B8D7-56E8-45D0-DABC8A9C8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608488" y="-356630"/>
            <a:ext cx="5489953" cy="8425875"/>
          </a:xfrm>
          <a:prstGeom prst="rect">
            <a:avLst/>
          </a:prstGeom>
        </p:spPr>
      </p:pic>
      <p:pic>
        <p:nvPicPr>
          <p:cNvPr id="7" name="Picture 6">
            <a:extLst>
              <a:ext uri="{FF2B5EF4-FFF2-40B4-BE49-F238E27FC236}">
                <a16:creationId xmlns:a16="http://schemas.microsoft.com/office/drawing/2014/main" id="{20D5ABB2-8DA1-EFEE-2B6A-9A5761B4971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523190" y="658569"/>
            <a:ext cx="1251589" cy="1251589"/>
          </a:xfrm>
          <a:prstGeom prst="rect">
            <a:avLst/>
          </a:prstGeom>
        </p:spPr>
      </p:pic>
      <p:sp>
        <p:nvSpPr>
          <p:cNvPr id="10" name="TextBox 9">
            <a:extLst>
              <a:ext uri="{FF2B5EF4-FFF2-40B4-BE49-F238E27FC236}">
                <a16:creationId xmlns:a16="http://schemas.microsoft.com/office/drawing/2014/main" id="{E5DC2D9D-33BE-2E22-3989-37C43D79619E}"/>
              </a:ext>
            </a:extLst>
          </p:cNvPr>
          <p:cNvSpPr txBox="1"/>
          <p:nvPr/>
        </p:nvSpPr>
        <p:spPr>
          <a:xfrm>
            <a:off x="3445257" y="256716"/>
            <a:ext cx="5106258"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THÁCH THỨC MÊ CUNG</a:t>
            </a:r>
            <a:endParaRPr kumimoji="0" lang="vi-V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526328E-2415-171D-8962-7A6299E606C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H="1">
            <a:off x="-7659" y="4250028"/>
            <a:ext cx="2066634" cy="2066634"/>
          </a:xfrm>
          <a:prstGeom prst="rect">
            <a:avLst/>
          </a:prstGeom>
        </p:spPr>
      </p:pic>
      <p:grpSp>
        <p:nvGrpSpPr>
          <p:cNvPr id="95" name="Group 94">
            <a:extLst>
              <a:ext uri="{FF2B5EF4-FFF2-40B4-BE49-F238E27FC236}">
                <a16:creationId xmlns:a16="http://schemas.microsoft.com/office/drawing/2014/main" id="{A4829682-28FA-1738-7C21-070E78C73169}"/>
              </a:ext>
            </a:extLst>
          </p:cNvPr>
          <p:cNvGrpSpPr/>
          <p:nvPr/>
        </p:nvGrpSpPr>
        <p:grpSpPr>
          <a:xfrm>
            <a:off x="1545465" y="1352282"/>
            <a:ext cx="8448541" cy="4893972"/>
            <a:chOff x="1545465" y="1352282"/>
            <a:chExt cx="8448541" cy="4893972"/>
          </a:xfrm>
        </p:grpSpPr>
        <p:cxnSp>
          <p:nvCxnSpPr>
            <p:cNvPr id="20" name="Straight Connector 19">
              <a:extLst>
                <a:ext uri="{FF2B5EF4-FFF2-40B4-BE49-F238E27FC236}">
                  <a16:creationId xmlns:a16="http://schemas.microsoft.com/office/drawing/2014/main" id="{0B8C4FC7-177C-AAE0-3078-6141FBEBB1C8}"/>
                </a:ext>
              </a:extLst>
            </p:cNvPr>
            <p:cNvCxnSpPr>
              <a:cxnSpLocks/>
            </p:cNvCxnSpPr>
            <p:nvPr/>
          </p:nvCxnSpPr>
          <p:spPr>
            <a:xfrm>
              <a:off x="1545465" y="6233375"/>
              <a:ext cx="888641" cy="128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CA7DEE-9AAC-CE5B-783B-62DE6C981BA5}"/>
                </a:ext>
              </a:extLst>
            </p:cNvPr>
            <p:cNvCxnSpPr>
              <a:cxnSpLocks/>
            </p:cNvCxnSpPr>
            <p:nvPr/>
          </p:nvCxnSpPr>
          <p:spPr>
            <a:xfrm flipV="1">
              <a:off x="2434106" y="4005329"/>
              <a:ext cx="0" cy="22409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2065CA-C87B-27FD-B6C5-FEF4959C8FA0}"/>
                </a:ext>
              </a:extLst>
            </p:cNvPr>
            <p:cNvCxnSpPr/>
            <p:nvPr/>
          </p:nvCxnSpPr>
          <p:spPr>
            <a:xfrm>
              <a:off x="2434106" y="4005329"/>
              <a:ext cx="3477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B771253-7745-8E4F-96C6-831DFE172483}"/>
                </a:ext>
              </a:extLst>
            </p:cNvPr>
            <p:cNvCxnSpPr/>
            <p:nvPr/>
          </p:nvCxnSpPr>
          <p:spPr>
            <a:xfrm flipV="1">
              <a:off x="2768958" y="2137893"/>
              <a:ext cx="0" cy="1867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748E9C-0AD6-3F70-79BD-02B474E98518}"/>
                </a:ext>
              </a:extLst>
            </p:cNvPr>
            <p:cNvCxnSpPr/>
            <p:nvPr/>
          </p:nvCxnSpPr>
          <p:spPr>
            <a:xfrm>
              <a:off x="2781837" y="2125014"/>
              <a:ext cx="6634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FA7B11-28E5-D775-6717-8D641415E2BD}"/>
                </a:ext>
              </a:extLst>
            </p:cNvPr>
            <p:cNvCxnSpPr/>
            <p:nvPr/>
          </p:nvCxnSpPr>
          <p:spPr>
            <a:xfrm>
              <a:off x="3445257" y="2137893"/>
              <a:ext cx="0" cy="26788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08F3A0-0DF9-7499-65D1-47ED077CDE17}"/>
                </a:ext>
              </a:extLst>
            </p:cNvPr>
            <p:cNvCxnSpPr/>
            <p:nvPr/>
          </p:nvCxnSpPr>
          <p:spPr>
            <a:xfrm>
              <a:off x="3445257" y="4829577"/>
              <a:ext cx="9593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AEB1048-E958-8E7E-E1AE-5128C3759DAF}"/>
                </a:ext>
              </a:extLst>
            </p:cNvPr>
            <p:cNvCxnSpPr/>
            <p:nvPr/>
          </p:nvCxnSpPr>
          <p:spPr>
            <a:xfrm>
              <a:off x="4417454" y="4816699"/>
              <a:ext cx="0" cy="13007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B0C22F-2638-7869-47E1-37738ECE00EE}"/>
                </a:ext>
              </a:extLst>
            </p:cNvPr>
            <p:cNvCxnSpPr/>
            <p:nvPr/>
          </p:nvCxnSpPr>
          <p:spPr>
            <a:xfrm>
              <a:off x="4404575" y="6104586"/>
              <a:ext cx="734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B19A73-451A-83F2-60B5-4599B4657036}"/>
                </a:ext>
              </a:extLst>
            </p:cNvPr>
            <p:cNvCxnSpPr>
              <a:cxnSpLocks/>
            </p:cNvCxnSpPr>
            <p:nvPr/>
          </p:nvCxnSpPr>
          <p:spPr>
            <a:xfrm flipH="1" flipV="1">
              <a:off x="5096457" y="3477296"/>
              <a:ext cx="55092" cy="26401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44C2A-D3C6-2411-5371-B7448096FC94}"/>
                </a:ext>
              </a:extLst>
            </p:cNvPr>
            <p:cNvCxnSpPr/>
            <p:nvPr/>
          </p:nvCxnSpPr>
          <p:spPr>
            <a:xfrm flipH="1">
              <a:off x="4121556" y="3477296"/>
              <a:ext cx="9988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8D6B9A-1596-996A-7D8B-63ED4A72758B}"/>
                </a:ext>
              </a:extLst>
            </p:cNvPr>
            <p:cNvCxnSpPr>
              <a:cxnSpLocks/>
            </p:cNvCxnSpPr>
            <p:nvPr/>
          </p:nvCxnSpPr>
          <p:spPr>
            <a:xfrm flipV="1">
              <a:off x="4095482" y="2936383"/>
              <a:ext cx="0" cy="5409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B32DF4-B1A2-A2B5-F7C5-F292429D89F1}"/>
                </a:ext>
              </a:extLst>
            </p:cNvPr>
            <p:cNvCxnSpPr/>
            <p:nvPr/>
          </p:nvCxnSpPr>
          <p:spPr>
            <a:xfrm>
              <a:off x="4121556" y="2936383"/>
              <a:ext cx="18768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E1E5F21-C4D5-520E-16A0-F4A1BA4DDBD5}"/>
                </a:ext>
              </a:extLst>
            </p:cNvPr>
            <p:cNvCxnSpPr/>
            <p:nvPr/>
          </p:nvCxnSpPr>
          <p:spPr>
            <a:xfrm flipV="1">
              <a:off x="5998386" y="1352282"/>
              <a:ext cx="0" cy="15841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32FAF96-A65F-C231-214C-D15F8BFF2FCA}"/>
                </a:ext>
              </a:extLst>
            </p:cNvPr>
            <p:cNvCxnSpPr/>
            <p:nvPr/>
          </p:nvCxnSpPr>
          <p:spPr>
            <a:xfrm>
              <a:off x="5998386" y="1352282"/>
              <a:ext cx="698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0CFED80-4508-04AE-5BA6-4E272839232D}"/>
                </a:ext>
              </a:extLst>
            </p:cNvPr>
            <p:cNvCxnSpPr>
              <a:cxnSpLocks/>
            </p:cNvCxnSpPr>
            <p:nvPr/>
          </p:nvCxnSpPr>
          <p:spPr>
            <a:xfrm>
              <a:off x="6709893" y="1352282"/>
              <a:ext cx="0" cy="2318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55EBD1-5FEA-F1B0-A2CC-A98E8FC3CCDC}"/>
                </a:ext>
              </a:extLst>
            </p:cNvPr>
            <p:cNvCxnSpPr/>
            <p:nvPr/>
          </p:nvCxnSpPr>
          <p:spPr>
            <a:xfrm>
              <a:off x="6709893" y="1584101"/>
              <a:ext cx="669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73690B-8B53-9287-18D3-80AAB3752A8F}"/>
                </a:ext>
              </a:extLst>
            </p:cNvPr>
            <p:cNvCxnSpPr/>
            <p:nvPr/>
          </p:nvCxnSpPr>
          <p:spPr>
            <a:xfrm>
              <a:off x="7392473" y="1584101"/>
              <a:ext cx="0" cy="785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1E5431D-DA73-2367-79E8-B1E9BE556EF4}"/>
                </a:ext>
              </a:extLst>
            </p:cNvPr>
            <p:cNvCxnSpPr/>
            <p:nvPr/>
          </p:nvCxnSpPr>
          <p:spPr>
            <a:xfrm>
              <a:off x="7379594" y="2343955"/>
              <a:ext cx="12750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609365-3798-6078-F1C6-CB7C9DE7EE9D}"/>
                </a:ext>
              </a:extLst>
            </p:cNvPr>
            <p:cNvCxnSpPr/>
            <p:nvPr/>
          </p:nvCxnSpPr>
          <p:spPr>
            <a:xfrm>
              <a:off x="8680361" y="2369713"/>
              <a:ext cx="0" cy="16356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4767B32-D5E8-7C7D-E73C-553D7488112E}"/>
                </a:ext>
              </a:extLst>
            </p:cNvPr>
            <p:cNvCxnSpPr/>
            <p:nvPr/>
          </p:nvCxnSpPr>
          <p:spPr>
            <a:xfrm flipH="1">
              <a:off x="6709893" y="4005329"/>
              <a:ext cx="1944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E339908-E824-6D2F-4BCF-F52B7FE8D7DF}"/>
                </a:ext>
              </a:extLst>
            </p:cNvPr>
            <p:cNvCxnSpPr>
              <a:cxnSpLocks/>
            </p:cNvCxnSpPr>
            <p:nvPr/>
          </p:nvCxnSpPr>
          <p:spPr>
            <a:xfrm flipH="1">
              <a:off x="6671256" y="4005329"/>
              <a:ext cx="38637" cy="20992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ED7100-97FD-8865-26E8-336ECE514A74}"/>
                </a:ext>
              </a:extLst>
            </p:cNvPr>
            <p:cNvCxnSpPr>
              <a:cxnSpLocks/>
            </p:cNvCxnSpPr>
            <p:nvPr/>
          </p:nvCxnSpPr>
          <p:spPr>
            <a:xfrm>
              <a:off x="6671256" y="6117465"/>
              <a:ext cx="32841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642AE02-28AD-8AD8-AFB5-472A890C0ADA}"/>
                </a:ext>
              </a:extLst>
            </p:cNvPr>
            <p:cNvCxnSpPr/>
            <p:nvPr/>
          </p:nvCxnSpPr>
          <p:spPr>
            <a:xfrm flipV="1">
              <a:off x="9946397" y="5022761"/>
              <a:ext cx="0" cy="1081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EF60432-0B8E-5F85-0174-02CAB0537F04}"/>
                </a:ext>
              </a:extLst>
            </p:cNvPr>
            <p:cNvCxnSpPr>
              <a:cxnSpLocks/>
            </p:cNvCxnSpPr>
            <p:nvPr/>
          </p:nvCxnSpPr>
          <p:spPr>
            <a:xfrm flipV="1">
              <a:off x="9375820" y="5022761"/>
              <a:ext cx="570577" cy="278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E17CAA2-17CB-12E5-BC81-C0218B4C0CB4}"/>
                </a:ext>
              </a:extLst>
            </p:cNvPr>
            <p:cNvCxnSpPr/>
            <p:nvPr/>
          </p:nvCxnSpPr>
          <p:spPr>
            <a:xfrm flipV="1">
              <a:off x="9375820" y="4250028"/>
              <a:ext cx="0" cy="7727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0FE68BC-A966-B8D3-BFB7-201F65D161C8}"/>
                </a:ext>
              </a:extLst>
            </p:cNvPr>
            <p:cNvCxnSpPr/>
            <p:nvPr/>
          </p:nvCxnSpPr>
          <p:spPr>
            <a:xfrm>
              <a:off x="9375820" y="4250028"/>
              <a:ext cx="605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6F1FBCA-DB36-71C1-2EED-5134DA3A144E}"/>
                </a:ext>
              </a:extLst>
            </p:cNvPr>
            <p:cNvCxnSpPr/>
            <p:nvPr/>
          </p:nvCxnSpPr>
          <p:spPr>
            <a:xfrm flipV="1">
              <a:off x="9994006" y="3232597"/>
              <a:ext cx="0" cy="10174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DAC3645-BB66-14CF-51CC-FE824C4182B7}"/>
                </a:ext>
              </a:extLst>
            </p:cNvPr>
            <p:cNvCxnSpPr/>
            <p:nvPr/>
          </p:nvCxnSpPr>
          <p:spPr>
            <a:xfrm flipH="1">
              <a:off x="9375820" y="3232597"/>
              <a:ext cx="605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4D04B3F-79B6-1F8F-8FDC-5E950AFC030C}"/>
                </a:ext>
              </a:extLst>
            </p:cNvPr>
            <p:cNvCxnSpPr/>
            <p:nvPr/>
          </p:nvCxnSpPr>
          <p:spPr>
            <a:xfrm flipV="1">
              <a:off x="9375820" y="1584101"/>
              <a:ext cx="0" cy="16484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BEBA37D-BFF2-9B88-4AD2-3415CAD91C27}"/>
                </a:ext>
              </a:extLst>
            </p:cNvPr>
            <p:cNvCxnSpPr/>
            <p:nvPr/>
          </p:nvCxnSpPr>
          <p:spPr>
            <a:xfrm flipV="1">
              <a:off x="9375820" y="1481070"/>
              <a:ext cx="480424" cy="1030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96" name="Đáp án">
            <a:extLst>
              <a:ext uri="{FF2B5EF4-FFF2-40B4-BE49-F238E27FC236}">
                <a16:creationId xmlns:a16="http://schemas.microsoft.com/office/drawing/2014/main" id="{5831452B-5D54-FE8D-4DAD-1FB0594FD4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97" name="TextBox 96">
            <a:extLst>
              <a:ext uri="{FF2B5EF4-FFF2-40B4-BE49-F238E27FC236}">
                <a16:creationId xmlns:a16="http://schemas.microsoft.com/office/drawing/2014/main" id="{9D987EF4-86BB-1ECA-AFD0-1FCCD48617BD}"/>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pic>
        <p:nvPicPr>
          <p:cNvPr id="98" name="NHẠC NỀN 2">
            <a:hlinkClick r:id="" action="ppaction://media"/>
            <a:extLst>
              <a:ext uri="{FF2B5EF4-FFF2-40B4-BE49-F238E27FC236}">
                <a16:creationId xmlns:a16="http://schemas.microsoft.com/office/drawing/2014/main" id="{3C8C73C1-F27C-5452-2EF3-E74545D779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9566" y="501731"/>
            <a:ext cx="609600" cy="609600"/>
          </a:xfrm>
          <a:prstGeom prst="rect">
            <a:avLst/>
          </a:prstGeom>
        </p:spPr>
      </p:pic>
      <p:sp>
        <p:nvSpPr>
          <p:cNvPr id="2" name="TextBox 1">
            <a:extLst>
              <a:ext uri="{FF2B5EF4-FFF2-40B4-BE49-F238E27FC236}">
                <a16:creationId xmlns:a16="http://schemas.microsoft.com/office/drawing/2014/main" id="{E9988E90-0858-BD7C-ED7C-8748B945437D}"/>
              </a:ext>
            </a:extLst>
          </p:cNvPr>
          <p:cNvSpPr txBox="1"/>
          <p:nvPr/>
        </p:nvSpPr>
        <p:spPr>
          <a:xfrm>
            <a:off x="10185198" y="108685"/>
            <a:ext cx="1817124" cy="707886"/>
          </a:xfrm>
          <a:prstGeom prst="rect">
            <a:avLst/>
          </a:prstGeom>
          <a:noFill/>
        </p:spPr>
        <p:txBody>
          <a:bodyPr wrap="square" rtlCol="0">
            <a:spAutoFit/>
          </a:bodyPr>
          <a:lstStyle/>
          <a:p>
            <a:pPr algn="ctr"/>
            <a:r>
              <a:rPr lang="vi-VN" sz="2000" b="1">
                <a:solidFill>
                  <a:srgbClr val="FF0000"/>
                </a:solidFill>
                <a:latin typeface="Roboto" panose="02000000000000000000" pitchFamily="2" charset="0"/>
                <a:ea typeface="Roboto" panose="02000000000000000000" pitchFamily="2" charset="0"/>
              </a:rPr>
              <a:t>RƯƠNG </a:t>
            </a:r>
          </a:p>
          <a:p>
            <a:pPr algn="ctr"/>
            <a:r>
              <a:rPr lang="vi-VN" sz="2000" b="1">
                <a:solidFill>
                  <a:srgbClr val="FF0000"/>
                </a:solidFill>
                <a:latin typeface="Roboto" panose="02000000000000000000" pitchFamily="2" charset="0"/>
                <a:ea typeface="Roboto" panose="02000000000000000000" pitchFamily="2" charset="0"/>
              </a:rPr>
              <a:t>KHO BÁU</a:t>
            </a:r>
          </a:p>
        </p:txBody>
      </p:sp>
    </p:spTree>
    <p:extLst>
      <p:ext uri="{BB962C8B-B14F-4D97-AF65-F5344CB8AC3E}">
        <p14:creationId xmlns:p14="http://schemas.microsoft.com/office/powerpoint/2010/main" val="3113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par>
                                <p:cTn id="21" presetID="1" presetClass="mediacall" presetSubtype="0" fill="hold" nodeType="withEffect">
                                  <p:stCondLst>
                                    <p:cond delay="0"/>
                                  </p:stCondLst>
                                  <p:childTnLst>
                                    <p:cmd type="call" cmd="playFrom(0.0)">
                                      <p:cBhvr>
                                        <p:cTn id="22" dur="110898" fill="hold"/>
                                        <p:tgtEl>
                                          <p:spTgt spid="9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3581 0.0919 L 0.12761 0.0919 L 0.12448 -0.03773 L 0.1129 -0.23125 L 0.14558 -0.23866 L 0.14141 -0.38889 L 0.14454 -0.51667 L 0.19844 -0.51088 L 0.19844 -0.11296 L 0.27761 -0.11296 L 0.27761 0.07685 L 0.33464 0.07477 L 0.33152 -0.30625 L 0.25339 -0.31389 L 0.24909 -0.39421 L 0.41068 -0.39653 L 0.41706 -0.62917 L 0.46888 -0.62546 L 0.46993 -0.58241 L 0.52162 -0.58426 L 0.52266 -0.46968 L 0.62722 -0.46018 L 0.62943 -0.23472 L 0.46667 -0.23727 L 0.46563 0.06921 L 0.72865 0.0787 L 0.73816 -0.08287 L 0.6875 -0.07731 L 0.67696 -0.1956 L 0.73503 -0.20116 L 0.73399 -0.34583 L 0.68321 -0.35509 L 0.68438 -0.58056 L 0.7392 -0.60301 L 0.74037 -0.59931 " pathEditMode="relative" rAng="0" ptsTypes="AAAAAAAAAAAAAAAAAAAAAAAAAAAAAAAAAAA">
                                      <p:cBhvr>
                                        <p:cTn id="27" dur="20000" fill="hold"/>
                                        <p:tgtEl>
                                          <p:spTgt spid="5"/>
                                        </p:tgtEl>
                                        <p:attrNameLst>
                                          <p:attrName>ppt_x</p:attrName>
                                          <p:attrName>ppt_y</p:attrName>
                                        </p:attrNameLst>
                                      </p:cBhvr>
                                      <p:rCtr x="35221" y="-36065"/>
                                    </p:animMotion>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96"/>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childTnLst>
                          </p:cTn>
                        </p:par>
                      </p:childTnLst>
                    </p:cTn>
                  </p:par>
                </p:childTnLst>
              </p:cTn>
              <p:nextCondLst>
                <p:cond evt="onClick" delay="0">
                  <p:tgtEl>
                    <p:spTgt spid="96"/>
                  </p:tgtEl>
                </p:cond>
              </p:nextCondLst>
            </p:seq>
            <p:audio>
              <p:cMediaNode vol="80000">
                <p:cTn id="33" fill="hold" display="0">
                  <p:stCondLst>
                    <p:cond delay="indefinite"/>
                  </p:stCondLst>
                  <p:endCondLst>
                    <p:cond evt="onStopAudio" delay="0">
                      <p:tgtEl>
                        <p:sldTgt/>
                      </p:tgtEl>
                    </p:cond>
                  </p:endCondLst>
                </p:cTn>
                <p:tgtEl>
                  <p:spTgt spid="98"/>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AD6CF0-B671-AD05-E250-176E1F662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561" y="3294046"/>
            <a:ext cx="3269484" cy="3269484"/>
          </a:xfrm>
          <a:prstGeom prst="rect">
            <a:avLst/>
          </a:prstGeom>
        </p:spPr>
      </p:pic>
      <p:pic>
        <p:nvPicPr>
          <p:cNvPr id="6" name="Picture 5">
            <a:extLst>
              <a:ext uri="{FF2B5EF4-FFF2-40B4-BE49-F238E27FC236}">
                <a16:creationId xmlns:a16="http://schemas.microsoft.com/office/drawing/2014/main" id="{E857026F-EBA8-3426-FC05-F06B6DF6E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612" y="5071215"/>
            <a:ext cx="798477" cy="754924"/>
          </a:xfrm>
          <a:prstGeom prst="rect">
            <a:avLst/>
          </a:prstGeom>
        </p:spPr>
      </p:pic>
      <p:pic>
        <p:nvPicPr>
          <p:cNvPr id="7" name="Picture 6">
            <a:extLst>
              <a:ext uri="{FF2B5EF4-FFF2-40B4-BE49-F238E27FC236}">
                <a16:creationId xmlns:a16="http://schemas.microsoft.com/office/drawing/2014/main" id="{C6E924E6-A44B-D0F5-EB87-351D5B828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4725" y="5015222"/>
            <a:ext cx="929137" cy="820254"/>
          </a:xfrm>
          <a:prstGeom prst="rect">
            <a:avLst/>
          </a:prstGeom>
        </p:spPr>
      </p:pic>
      <p:pic>
        <p:nvPicPr>
          <p:cNvPr id="11" name="Picture 10">
            <a:extLst>
              <a:ext uri="{FF2B5EF4-FFF2-40B4-BE49-F238E27FC236}">
                <a16:creationId xmlns:a16="http://schemas.microsoft.com/office/drawing/2014/main" id="{BA915272-0B62-4D1E-A2C9-F6F0491BDE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757" y="4928788"/>
            <a:ext cx="776701" cy="769442"/>
          </a:xfrm>
          <a:prstGeom prst="rect">
            <a:avLst/>
          </a:prstGeom>
        </p:spPr>
      </p:pic>
      <p:pic>
        <p:nvPicPr>
          <p:cNvPr id="9" name="Picture 8">
            <a:extLst>
              <a:ext uri="{FF2B5EF4-FFF2-40B4-BE49-F238E27FC236}">
                <a16:creationId xmlns:a16="http://schemas.microsoft.com/office/drawing/2014/main" id="{DEB4A3BA-B8AB-CEA1-7948-254CC9E13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3004" y="5083693"/>
            <a:ext cx="812996" cy="776701"/>
          </a:xfrm>
          <a:prstGeom prst="rect">
            <a:avLst/>
          </a:prstGeom>
        </p:spPr>
      </p:pic>
      <p:pic>
        <p:nvPicPr>
          <p:cNvPr id="21" name="Picture 20">
            <a:extLst>
              <a:ext uri="{FF2B5EF4-FFF2-40B4-BE49-F238E27FC236}">
                <a16:creationId xmlns:a16="http://schemas.microsoft.com/office/drawing/2014/main" id="{D46D672B-5FDA-4A58-92CE-61BEC90487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9445" y="4974227"/>
            <a:ext cx="1718558" cy="902243"/>
          </a:xfrm>
          <a:prstGeom prst="rect">
            <a:avLst/>
          </a:prstGeom>
        </p:spPr>
      </p:pic>
      <p:pic>
        <p:nvPicPr>
          <p:cNvPr id="23" name="Picture 22">
            <a:extLst>
              <a:ext uri="{FF2B5EF4-FFF2-40B4-BE49-F238E27FC236}">
                <a16:creationId xmlns:a16="http://schemas.microsoft.com/office/drawing/2014/main" id="{729228C4-38EB-04B4-BAA5-2E6E4FC76D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6267" y="4662612"/>
            <a:ext cx="1664073" cy="1664073"/>
          </a:xfrm>
          <a:prstGeom prst="rect">
            <a:avLst/>
          </a:prstGeom>
        </p:spPr>
      </p:pic>
      <p:sp>
        <p:nvSpPr>
          <p:cNvPr id="2" name="TextBox 1">
            <a:extLst>
              <a:ext uri="{FF2B5EF4-FFF2-40B4-BE49-F238E27FC236}">
                <a16:creationId xmlns:a16="http://schemas.microsoft.com/office/drawing/2014/main" id="{4DD51257-2270-F7F3-260E-7C6C767FD570}"/>
              </a:ext>
            </a:extLst>
          </p:cNvPr>
          <p:cNvSpPr txBox="1"/>
          <p:nvPr/>
        </p:nvSpPr>
        <p:spPr>
          <a:xfrm>
            <a:off x="3912936" y="531315"/>
            <a:ext cx="417073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MỞ KHO BÁU</a:t>
            </a:r>
            <a:endParaRPr kumimoji="0" lang="vi-VN"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endParaRPr>
          </a:p>
        </p:txBody>
      </p:sp>
      <p:pic>
        <p:nvPicPr>
          <p:cNvPr id="19" name="Picture 18">
            <a:extLst>
              <a:ext uri="{FF2B5EF4-FFF2-40B4-BE49-F238E27FC236}">
                <a16:creationId xmlns:a16="http://schemas.microsoft.com/office/drawing/2014/main" id="{388C42B3-B284-35A6-A2AD-968C011518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679875" y="2892205"/>
            <a:ext cx="4338710" cy="4338710"/>
          </a:xfrm>
          <a:prstGeom prst="rect">
            <a:avLst/>
          </a:prstGeom>
        </p:spPr>
      </p:pic>
      <p:sp>
        <p:nvSpPr>
          <p:cNvPr id="13" name="TextBox 12">
            <a:extLst>
              <a:ext uri="{FF2B5EF4-FFF2-40B4-BE49-F238E27FC236}">
                <a16:creationId xmlns:a16="http://schemas.microsoft.com/office/drawing/2014/main" id="{7E921EF0-220C-95D2-93AF-D72E7231CBEA}"/>
              </a:ext>
            </a:extLst>
          </p:cNvPr>
          <p:cNvSpPr txBox="1"/>
          <p:nvPr/>
        </p:nvSpPr>
        <p:spPr>
          <a:xfrm>
            <a:off x="260956" y="1794140"/>
            <a:ext cx="1889816" cy="212365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KẸO</a:t>
            </a: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 </a:t>
            </a:r>
            <a:r>
              <a:rPr kumimoji="0" lang="en-US" sz="4400" b="1" i="0" u="none" strike="noStrike" kern="1200" cap="none" spc="0" normalizeH="0" baseline="0" noProof="0">
                <a:ln>
                  <a:noFill/>
                </a:ln>
                <a:solidFill>
                  <a:srgbClr val="00B0F0"/>
                </a:solidFill>
                <a:effectLst/>
                <a:uLnTx/>
                <a:uFillTx/>
                <a:latin typeface="Roboto Black" panose="02000000000000000000" pitchFamily="2" charset="0"/>
                <a:ea typeface="Roboto Black" panose="02000000000000000000" pitchFamily="2" charset="0"/>
                <a:cs typeface="+mn-cs"/>
              </a:rPr>
              <a:t>TINH</a:t>
            </a:r>
            <a:r>
              <a:rPr kumimoji="0" lang="en-US" sz="4400" b="1" i="0" u="none" strike="noStrike" kern="1200" cap="none" spc="0" normalizeH="0" baseline="0" noProof="0">
                <a:ln>
                  <a:noFill/>
                </a:ln>
                <a:solidFill>
                  <a:srgbClr val="4F232B"/>
                </a:solidFill>
                <a:effectLst/>
                <a:uLnTx/>
                <a:uFillTx/>
                <a:latin typeface="Roboto Black" panose="02000000000000000000" pitchFamily="2" charset="0"/>
                <a:ea typeface="Roboto Black" panose="02000000000000000000" pitchFamily="2" charset="0"/>
                <a:cs typeface="+mn-cs"/>
              </a:rPr>
              <a:t> </a:t>
            </a:r>
            <a:r>
              <a:rPr kumimoji="0" lang="en-US" sz="44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THỂ</a:t>
            </a:r>
            <a:endParaRPr kumimoji="0" lang="vi-VN" sz="44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507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08333E-7 -4.44444E-6 L 0.1237 -0.36319 " pathEditMode="relative" rAng="0" ptsTypes="AA">
                                      <p:cBhvr>
                                        <p:cTn id="21" dur="2000" fill="hold"/>
                                        <p:tgtEl>
                                          <p:spTgt spid="6"/>
                                        </p:tgtEl>
                                        <p:attrNameLst>
                                          <p:attrName>ppt_x</p:attrName>
                                          <p:attrName>ppt_y</p:attrName>
                                        </p:attrNameLst>
                                      </p:cBhvr>
                                      <p:rCtr x="6185" y="-18403"/>
                                    </p:animMotion>
                                  </p:childTnLst>
                                </p:cTn>
                              </p:par>
                              <p:par>
                                <p:cTn id="22" presetID="42" presetClass="path" presetSubtype="0" accel="50000" decel="50000" fill="hold" nodeType="withEffect">
                                  <p:stCondLst>
                                    <p:cond delay="0"/>
                                  </p:stCondLst>
                                  <p:childTnLst>
                                    <p:animMotion origin="layout" path="M 1.45833E-6 -2.22222E-6 L 0.01849 -0.43194 " pathEditMode="relative" rAng="0" ptsTypes="AA">
                                      <p:cBhvr>
                                        <p:cTn id="23" dur="2000" fill="hold"/>
                                        <p:tgtEl>
                                          <p:spTgt spid="7"/>
                                        </p:tgtEl>
                                        <p:attrNameLst>
                                          <p:attrName>ppt_x</p:attrName>
                                          <p:attrName>ppt_y</p:attrName>
                                        </p:attrNameLst>
                                      </p:cBhvr>
                                      <p:rCtr x="1042" y="-21597"/>
                                    </p:animMotion>
                                  </p:childTnLst>
                                </p:cTn>
                              </p:par>
                              <p:par>
                                <p:cTn id="24" presetID="42" presetClass="path" presetSubtype="0" accel="50000" decel="50000" fill="hold" nodeType="withEffect">
                                  <p:stCondLst>
                                    <p:cond delay="0"/>
                                  </p:stCondLst>
                                  <p:childTnLst>
                                    <p:animMotion origin="layout" path="M 3.33333E-6 3.33333E-6 L -0.10586 -0.43472 " pathEditMode="relative" rAng="0" ptsTypes="AA">
                                      <p:cBhvr>
                                        <p:cTn id="25" dur="2000" fill="hold"/>
                                        <p:tgtEl>
                                          <p:spTgt spid="9"/>
                                        </p:tgtEl>
                                        <p:attrNameLst>
                                          <p:attrName>ppt_x</p:attrName>
                                          <p:attrName>ppt_y</p:attrName>
                                        </p:attrNameLst>
                                      </p:cBhvr>
                                      <p:rCtr x="-5339" y="-21944"/>
                                    </p:animMotion>
                                  </p:childTnLst>
                                </p:cTn>
                              </p:par>
                              <p:par>
                                <p:cTn id="26" presetID="42" presetClass="path" presetSubtype="0" accel="50000" decel="50000" fill="hold" nodeType="withEffect">
                                  <p:stCondLst>
                                    <p:cond delay="0"/>
                                  </p:stCondLst>
                                  <p:childTnLst>
                                    <p:animMotion origin="layout" path="M 8.33333E-7 1.48148E-6 L -0.20104 -0.27477 " pathEditMode="relative" rAng="0" ptsTypes="AA">
                                      <p:cBhvr>
                                        <p:cTn id="27" dur="2000" fill="hold"/>
                                        <p:tgtEl>
                                          <p:spTgt spid="11"/>
                                        </p:tgtEl>
                                        <p:attrNameLst>
                                          <p:attrName>ppt_x</p:attrName>
                                          <p:attrName>ppt_y</p:attrName>
                                        </p:attrNameLst>
                                      </p:cBhvr>
                                      <p:rCtr x="-10091" y="-14282"/>
                                    </p:animMotion>
                                  </p:childTnLst>
                                </p:cTn>
                              </p:par>
                              <p:par>
                                <p:cTn id="28" presetID="42" presetClass="path" presetSubtype="0" accel="50000" decel="50000" fill="hold" nodeType="withEffect">
                                  <p:stCondLst>
                                    <p:cond delay="0"/>
                                  </p:stCondLst>
                                  <p:childTnLst>
                                    <p:animMotion origin="layout" path="M -3.54167E-6 -2.22222E-6 L -0.30533 -0.08403 " pathEditMode="relative" rAng="0" ptsTypes="AA">
                                      <p:cBhvr>
                                        <p:cTn id="29" dur="2000" fill="hold"/>
                                        <p:tgtEl>
                                          <p:spTgt spid="21"/>
                                        </p:tgtEl>
                                        <p:attrNameLst>
                                          <p:attrName>ppt_x</p:attrName>
                                          <p:attrName>ppt_y</p:attrName>
                                        </p:attrNameLst>
                                      </p:cBhvr>
                                      <p:rCtr x="-15273" y="-4213"/>
                                    </p:animMotion>
                                  </p:childTnLst>
                                </p:cTn>
                              </p:par>
                              <p:par>
                                <p:cTn id="30" presetID="42" presetClass="path" presetSubtype="0" accel="50000" decel="50000" fill="hold" nodeType="withEffect">
                                  <p:stCondLst>
                                    <p:cond delay="0"/>
                                  </p:stCondLst>
                                  <p:childTnLst>
                                    <p:animMotion origin="layout" path="M -1.38778E-17 2.96296E-6 L 0.31614 -0.08241 " pathEditMode="relative" rAng="0" ptsTypes="AA">
                                      <p:cBhvr>
                                        <p:cTn id="31" dur="2000" fill="hold"/>
                                        <p:tgtEl>
                                          <p:spTgt spid="23"/>
                                        </p:tgtEl>
                                        <p:attrNameLst>
                                          <p:attrName>ppt_x</p:attrName>
                                          <p:attrName>ppt_y</p:attrName>
                                        </p:attrNameLst>
                                      </p:cBhvr>
                                      <p:rCtr x="15404" y="-5602"/>
                                    </p:animMotion>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2962546" y="745387"/>
            <a:ext cx="6744162"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CHỦ ĐỀ 1: </a:t>
            </a:r>
            <a:r>
              <a:rPr lang="en-US" sz="4400">
                <a:solidFill>
                  <a:srgbClr val="F5821F"/>
                </a:solidFill>
                <a:latin typeface="Roboto Black" panose="02000000000000000000" pitchFamily="2" charset="0"/>
                <a:ea typeface="Roboto Black" panose="02000000000000000000" pitchFamily="2" charset="0"/>
              </a:rPr>
              <a:t>KẸO TINH THỂ</a:t>
            </a:r>
            <a:endParaRPr lang="vi-VN" sz="4400">
              <a:solidFill>
                <a:srgbClr val="F5821F"/>
              </a:solidFill>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2962546" y="2249369"/>
            <a:ext cx="2318765"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MỤC TIÊU</a:t>
            </a:r>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
        <p:nvSpPr>
          <p:cNvPr id="11" name="TextBox 10">
            <a:extLst>
              <a:ext uri="{FF2B5EF4-FFF2-40B4-BE49-F238E27FC236}">
                <a16:creationId xmlns:a16="http://schemas.microsoft.com/office/drawing/2014/main" id="{65407C88-AB48-1311-9D0A-D46038BEE257}"/>
              </a:ext>
            </a:extLst>
          </p:cNvPr>
          <p:cNvSpPr txBox="1"/>
          <p:nvPr/>
        </p:nvSpPr>
        <p:spPr>
          <a:xfrm>
            <a:off x="3180514" y="2885414"/>
            <a:ext cx="5048519" cy="830997"/>
          </a:xfrm>
          <a:prstGeom prst="rect">
            <a:avLst/>
          </a:prstGeom>
          <a:noFill/>
        </p:spPr>
        <p:txBody>
          <a:bodyPr wrap="square" rtlCol="0">
            <a:spAutoFit/>
          </a:bodyPr>
          <a:lstStyle/>
          <a:p>
            <a:r>
              <a:rPr lang="en-US" sz="2400">
                <a:solidFill>
                  <a:srgbClr val="002060"/>
                </a:solidFill>
                <a:latin typeface="Roboto" panose="02000000000000000000" pitchFamily="2" charset="0"/>
                <a:ea typeface="Roboto" panose="02000000000000000000" pitchFamily="2" charset="0"/>
              </a:rPr>
              <a:t>Nêu được cách tạo ra dung dịch quá bão hòa</a:t>
            </a:r>
            <a:endParaRPr lang="vi-VN" sz="2400">
              <a:solidFill>
                <a:srgbClr val="002060"/>
              </a:solidFill>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B4F2410E-C0E7-B453-C8E7-333B8B01AD26}"/>
              </a:ext>
            </a:extLst>
          </p:cNvPr>
          <p:cNvSpPr txBox="1"/>
          <p:nvPr/>
        </p:nvSpPr>
        <p:spPr>
          <a:xfrm>
            <a:off x="3173613" y="3901538"/>
            <a:ext cx="450760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Tạo được kẹo tinh thể từ đường</a:t>
            </a:r>
            <a:endParaRPr lang="vi-VN">
              <a:solidFill>
                <a:srgbClr val="002060"/>
              </a:solidFill>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33" y="2484608"/>
            <a:ext cx="2552381" cy="2866667"/>
          </a:xfrm>
          <a:prstGeom prst="rect">
            <a:avLst/>
          </a:prstGeom>
        </p:spPr>
      </p:pic>
      <p:pic>
        <p:nvPicPr>
          <p:cNvPr id="18" name="Picture 17">
            <a:extLst>
              <a:ext uri="{FF2B5EF4-FFF2-40B4-BE49-F238E27FC236}">
                <a16:creationId xmlns:a16="http://schemas.microsoft.com/office/drawing/2014/main" id="{5B8FABA7-BEC1-569D-EDFC-6AE4328E35A4}"/>
              </a:ext>
            </a:extLst>
          </p:cNvPr>
          <p:cNvPicPr>
            <a:picLocks noChangeAspect="1"/>
          </p:cNvPicPr>
          <p:nvPr/>
        </p:nvPicPr>
        <p:blipFill>
          <a:blip r:embed="rId6">
            <a:extLst>
              <a:ext uri="{28A0092B-C50C-407E-A947-70E740481C1C}">
                <a14:useLocalDpi xmlns:a14="http://schemas.microsoft.com/office/drawing/2010/main" val="0"/>
              </a:ext>
            </a:extLst>
          </a:blip>
          <a:srcRect l="23537" t="1984" r="25421" b="792"/>
          <a:stretch>
            <a:fillRect/>
          </a:stretch>
        </p:blipFill>
        <p:spPr>
          <a:xfrm>
            <a:off x="8645254" y="2548242"/>
            <a:ext cx="2426491" cy="2426491"/>
          </a:xfrm>
          <a:custGeom>
            <a:avLst/>
            <a:gdLst>
              <a:gd name="connsiteX0" fmla="*/ 1578024 w 3156048"/>
              <a:gd name="connsiteY0" fmla="*/ 0 h 3156048"/>
              <a:gd name="connsiteX1" fmla="*/ 3156048 w 3156048"/>
              <a:gd name="connsiteY1" fmla="*/ 1578024 h 3156048"/>
              <a:gd name="connsiteX2" fmla="*/ 1578024 w 3156048"/>
              <a:gd name="connsiteY2" fmla="*/ 3156048 h 3156048"/>
              <a:gd name="connsiteX3" fmla="*/ 0 w 3156048"/>
              <a:gd name="connsiteY3" fmla="*/ 1578024 h 3156048"/>
              <a:gd name="connsiteX4" fmla="*/ 1578024 w 3156048"/>
              <a:gd name="connsiteY4" fmla="*/ 0 h 3156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48" h="3156048">
                <a:moveTo>
                  <a:pt x="1578024" y="0"/>
                </a:moveTo>
                <a:cubicBezTo>
                  <a:pt x="2449543" y="0"/>
                  <a:pt x="3156048" y="706505"/>
                  <a:pt x="3156048" y="1578024"/>
                </a:cubicBezTo>
                <a:cubicBezTo>
                  <a:pt x="3156048" y="2449543"/>
                  <a:pt x="2449543" y="3156048"/>
                  <a:pt x="1578024" y="3156048"/>
                </a:cubicBezTo>
                <a:cubicBezTo>
                  <a:pt x="706505" y="3156048"/>
                  <a:pt x="0" y="2449543"/>
                  <a:pt x="0" y="1578024"/>
                </a:cubicBezTo>
                <a:cubicBezTo>
                  <a:pt x="0" y="706505"/>
                  <a:pt x="706505" y="0"/>
                  <a:pt x="1578024" y="0"/>
                </a:cubicBezTo>
                <a:close/>
              </a:path>
            </a:pathLst>
          </a:cu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9" name="Picture 18">
            <a:extLst>
              <a:ext uri="{FF2B5EF4-FFF2-40B4-BE49-F238E27FC236}">
                <a16:creationId xmlns:a16="http://schemas.microsoft.com/office/drawing/2014/main" id="{81D37BC0-7CF2-9030-143D-FA6A5E74E8CD}"/>
              </a:ext>
            </a:extLst>
          </p:cNvPr>
          <p:cNvPicPr>
            <a:picLocks noChangeAspect="1"/>
          </p:cNvPicPr>
          <p:nvPr/>
        </p:nvPicPr>
        <p:blipFill>
          <a:blip r:embed="rId7">
            <a:extLst>
              <a:ext uri="{28A0092B-C50C-407E-A947-70E740481C1C}">
                <a14:useLocalDpi xmlns:a14="http://schemas.microsoft.com/office/drawing/2010/main" val="0"/>
              </a:ext>
            </a:extLst>
          </a:blip>
          <a:srcRect l="13510" r="13510" b="27019"/>
          <a:stretch>
            <a:fillRect/>
          </a:stretch>
        </p:blipFill>
        <p:spPr>
          <a:xfrm>
            <a:off x="8174424" y="4284475"/>
            <a:ext cx="1640394" cy="1640394"/>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20" name="Rectangle: Rounded Corners 19">
            <a:extLst>
              <a:ext uri="{FF2B5EF4-FFF2-40B4-BE49-F238E27FC236}">
                <a16:creationId xmlns:a16="http://schemas.microsoft.com/office/drawing/2014/main" id="{5B22FC18-1FD5-110E-3777-5D0707B4966A}"/>
              </a:ext>
            </a:extLst>
          </p:cNvPr>
          <p:cNvSpPr/>
          <p:nvPr/>
        </p:nvSpPr>
        <p:spPr>
          <a:xfrm>
            <a:off x="3070922" y="2841454"/>
            <a:ext cx="4610296" cy="1640394"/>
          </a:xfrm>
          <a:prstGeom prst="roundRect">
            <a:avLst/>
          </a:prstGeom>
          <a:noFill/>
          <a:ln w="38100">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Group 9">
            <a:extLst>
              <a:ext uri="{FF2B5EF4-FFF2-40B4-BE49-F238E27FC236}">
                <a16:creationId xmlns:a16="http://schemas.microsoft.com/office/drawing/2014/main" id="{133B1FD4-6BD2-7B31-CD33-5266385F317F}"/>
              </a:ext>
            </a:extLst>
          </p:cNvPr>
          <p:cNvGrpSpPr/>
          <p:nvPr/>
        </p:nvGrpSpPr>
        <p:grpSpPr>
          <a:xfrm>
            <a:off x="1132114" y="5756366"/>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1</a:t>
              </a:r>
            </a:p>
          </p:txBody>
        </p:sp>
      </p:grpSp>
    </p:spTree>
    <p:extLst>
      <p:ext uri="{BB962C8B-B14F-4D97-AF65-F5344CB8AC3E}">
        <p14:creationId xmlns:p14="http://schemas.microsoft.com/office/powerpoint/2010/main" val="7047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3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anim calcmode="lin" valueType="num">
                                      <p:cBhvr>
                                        <p:cTn id="20" dur="1000" fill="hold"/>
                                        <p:tgtEl>
                                          <p:spTgt spid="18"/>
                                        </p:tgtEl>
                                        <p:attrNameLst>
                                          <p:attrName>style.rotation</p:attrName>
                                        </p:attrNameLst>
                                      </p:cBhvr>
                                      <p:tavLst>
                                        <p:tav tm="0">
                                          <p:val>
                                            <p:fltVal val="90"/>
                                          </p:val>
                                        </p:tav>
                                        <p:tav tm="100000">
                                          <p:val>
                                            <p:fltVal val="0"/>
                                          </p:val>
                                        </p:tav>
                                      </p:tavLst>
                                    </p:anim>
                                    <p:animEffect transition="in" filter="fade">
                                      <p:cBhvr>
                                        <p:cTn id="21" dur="1000"/>
                                        <p:tgtEl>
                                          <p:spTgt spid="18"/>
                                        </p:tgtEl>
                                      </p:cBhvr>
                                    </p:animEffect>
                                  </p:childTnLst>
                                </p:cTn>
                              </p:par>
                              <p:par>
                                <p:cTn id="22" presetID="31"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11" grpId="0"/>
      <p:bldP spid="12"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2384050" y="2431177"/>
            <a:ext cx="3774703" cy="919401"/>
          </a:xfrm>
          <a:prstGeom prst="wedgeRoundRectCallout">
            <a:avLst>
              <a:gd name="adj1" fmla="val -64057"/>
              <a:gd name="adj2" fmla="val 104428"/>
              <a:gd name="adj3" fmla="val 16667"/>
            </a:avLst>
          </a:prstGeom>
          <a:noFill/>
          <a:ln>
            <a:solidFill>
              <a:srgbClr val="F5821F"/>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t>Đường là một gia vị rất phổ biến trong đời sống </a:t>
            </a: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28266" y="2926506"/>
            <a:ext cx="1985432" cy="2866667"/>
          </a:xfrm>
          <a:prstGeom prst="rect">
            <a:avLst/>
          </a:prstGeom>
        </p:spPr>
      </p:pic>
      <p:sp>
        <p:nvSpPr>
          <p:cNvPr id="16" name="TextBox 15">
            <a:extLst>
              <a:ext uri="{FF2B5EF4-FFF2-40B4-BE49-F238E27FC236}">
                <a16:creationId xmlns:a16="http://schemas.microsoft.com/office/drawing/2014/main" id="{4DBCBEE6-3503-7DCC-942B-BFB82A20CD91}"/>
              </a:ext>
            </a:extLst>
          </p:cNvPr>
          <p:cNvSpPr txBox="1"/>
          <p:nvPr/>
        </p:nvSpPr>
        <p:spPr>
          <a:xfrm>
            <a:off x="2287722" y="4568981"/>
            <a:ext cx="3333149" cy="1328023"/>
          </a:xfrm>
          <a:prstGeom prst="wedgeRoundRectCallout">
            <a:avLst>
              <a:gd name="adj1" fmla="val -62521"/>
              <a:gd name="adj2" fmla="val -88709"/>
              <a:gd name="adj3" fmla="val 16667"/>
            </a:avLst>
          </a:prstGeom>
          <a:noFill/>
          <a:ln>
            <a:solidFill>
              <a:srgbClr val="F5821F"/>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t>Đường cũng là thành phần chính trong các loại kẹo</a:t>
            </a:r>
          </a:p>
        </p:txBody>
      </p:sp>
      <p:pic>
        <p:nvPicPr>
          <p:cNvPr id="18" name="Picture 17">
            <a:extLst>
              <a:ext uri="{FF2B5EF4-FFF2-40B4-BE49-F238E27FC236}">
                <a16:creationId xmlns:a16="http://schemas.microsoft.com/office/drawing/2014/main" id="{C4233C08-023F-C92C-752F-763AE298D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727" y="4819732"/>
            <a:ext cx="2619375" cy="1743075"/>
          </a:xfrm>
          <a:prstGeom prst="rect">
            <a:avLst/>
          </a:prstGeom>
          <a:effectLst>
            <a:outerShdw blurRad="50800" dist="38100" algn="l" rotWithShape="0">
              <a:prstClr val="black">
                <a:alpha val="40000"/>
              </a:prstClr>
            </a:outerShdw>
          </a:effectLst>
        </p:spPr>
      </p:pic>
      <p:pic>
        <p:nvPicPr>
          <p:cNvPr id="22" name="Picture 21">
            <a:extLst>
              <a:ext uri="{FF2B5EF4-FFF2-40B4-BE49-F238E27FC236}">
                <a16:creationId xmlns:a16="http://schemas.microsoft.com/office/drawing/2014/main" id="{4F1593D2-0275-4F8C-0D22-12DEAE91487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83692" y="1616607"/>
            <a:ext cx="2718140" cy="2210755"/>
          </a:xfrm>
          <a:prstGeom prst="rect">
            <a:avLst/>
          </a:prstGeom>
          <a:ln>
            <a:noFill/>
          </a:ln>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352844E-78D2-C441-467E-E2ACA3284FFA}"/>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174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585087" y="364560"/>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28266" y="2926506"/>
            <a:ext cx="1985432" cy="2866667"/>
          </a:xfrm>
          <a:prstGeom prst="rect">
            <a:avLst/>
          </a:prstGeom>
        </p:spPr>
      </p:pic>
      <p:sp>
        <p:nvSpPr>
          <p:cNvPr id="15" name="TextBox 14">
            <a:extLst>
              <a:ext uri="{FF2B5EF4-FFF2-40B4-BE49-F238E27FC236}">
                <a16:creationId xmlns:a16="http://schemas.microsoft.com/office/drawing/2014/main" id="{FC120AB9-0584-4897-98E9-E2B904C30573}"/>
              </a:ext>
            </a:extLst>
          </p:cNvPr>
          <p:cNvSpPr txBox="1"/>
          <p:nvPr/>
        </p:nvSpPr>
        <p:spPr>
          <a:xfrm>
            <a:off x="1842301" y="1727968"/>
            <a:ext cx="4628837" cy="919401"/>
          </a:xfrm>
          <a:prstGeom prst="wedgeRoundRectCallout">
            <a:avLst>
              <a:gd name="adj1" fmla="val -49116"/>
              <a:gd name="adj2" fmla="val 186158"/>
              <a:gd name="adj3" fmla="val 16667"/>
            </a:avLst>
          </a:prstGeom>
          <a:noFill/>
          <a:ln>
            <a:solidFill>
              <a:srgbClr val="F5821F"/>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t>Kẹo tinh thể là loại kẹo có nhiều màu sắc đẹp mắt và dễ làm</a:t>
            </a:r>
          </a:p>
        </p:txBody>
      </p:sp>
      <p:pic>
        <p:nvPicPr>
          <p:cNvPr id="20" name="Picture 19">
            <a:extLst>
              <a:ext uri="{FF2B5EF4-FFF2-40B4-BE49-F238E27FC236}">
                <a16:creationId xmlns:a16="http://schemas.microsoft.com/office/drawing/2014/main" id="{C756F03F-37B8-E926-0B43-D45BA8238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668" y="3055991"/>
            <a:ext cx="3381711" cy="1775398"/>
          </a:xfrm>
          <a:prstGeom prst="rect">
            <a:avLst/>
          </a:prstGeom>
        </p:spPr>
      </p:pic>
      <p:sp>
        <p:nvSpPr>
          <p:cNvPr id="2" name="Rectangle: Rounded Corners 1">
            <a:extLst>
              <a:ext uri="{FF2B5EF4-FFF2-40B4-BE49-F238E27FC236}">
                <a16:creationId xmlns:a16="http://schemas.microsoft.com/office/drawing/2014/main" id="{86884712-B477-5FC9-6463-8CB24C96D192}"/>
              </a:ext>
            </a:extLst>
          </p:cNvPr>
          <p:cNvSpPr/>
          <p:nvPr/>
        </p:nvSpPr>
        <p:spPr>
          <a:xfrm>
            <a:off x="2399247" y="5377674"/>
            <a:ext cx="8086867" cy="969927"/>
          </a:xfrm>
          <a:prstGeom prst="roundRect">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B4F2410E-C0E7-B453-C8E7-333B8B01AD26}"/>
              </a:ext>
            </a:extLst>
          </p:cNvPr>
          <p:cNvSpPr txBox="1"/>
          <p:nvPr/>
        </p:nvSpPr>
        <p:spPr>
          <a:xfrm>
            <a:off x="2451169" y="5400833"/>
            <a:ext cx="7983022"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Chúng ta cùng khám phá và trải nghiệm quá trình làm kẹo tinh thể để học thêm những kiến thức khoa học thú vị nhé</a:t>
            </a:r>
          </a:p>
        </p:txBody>
      </p:sp>
      <p:pic>
        <p:nvPicPr>
          <p:cNvPr id="4" name="Picture 3">
            <a:extLst>
              <a:ext uri="{FF2B5EF4-FFF2-40B4-BE49-F238E27FC236}">
                <a16:creationId xmlns:a16="http://schemas.microsoft.com/office/drawing/2014/main" id="{3C0869B8-59EC-857C-EFC6-5712C607F3D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818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2"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pic>
        <p:nvPicPr>
          <p:cNvPr id="14" name="Picture 13">
            <a:extLst>
              <a:ext uri="{FF2B5EF4-FFF2-40B4-BE49-F238E27FC236}">
                <a16:creationId xmlns:a16="http://schemas.microsoft.com/office/drawing/2014/main" id="{9FE57D32-2167-7021-F9DE-1256626421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917446"/>
            <a:ext cx="1293663" cy="1867856"/>
          </a:xfrm>
          <a:prstGeom prst="rect">
            <a:avLst/>
          </a:prstGeom>
        </p:spPr>
      </p:pic>
      <p:grpSp>
        <p:nvGrpSpPr>
          <p:cNvPr id="23" name="Group 22">
            <a:extLst>
              <a:ext uri="{FF2B5EF4-FFF2-40B4-BE49-F238E27FC236}">
                <a16:creationId xmlns:a16="http://schemas.microsoft.com/office/drawing/2014/main" id="{C062395A-31E2-3F71-ADF8-8DFDDAC8C133}"/>
              </a:ext>
            </a:extLst>
          </p:cNvPr>
          <p:cNvGrpSpPr/>
          <p:nvPr/>
        </p:nvGrpSpPr>
        <p:grpSpPr>
          <a:xfrm>
            <a:off x="691905" y="3858076"/>
            <a:ext cx="2240923" cy="839430"/>
            <a:chOff x="691905" y="3858076"/>
            <a:chExt cx="2240923" cy="839430"/>
          </a:xfrm>
        </p:grpSpPr>
        <p:sp>
          <p:nvSpPr>
            <p:cNvPr id="18" name="Speech Bubble: Oval 17">
              <a:extLst>
                <a:ext uri="{FF2B5EF4-FFF2-40B4-BE49-F238E27FC236}">
                  <a16:creationId xmlns:a16="http://schemas.microsoft.com/office/drawing/2014/main" id="{72C763BF-CD09-27FE-C4D1-913FC69CD564}"/>
                </a:ext>
              </a:extLst>
            </p:cNvPr>
            <p:cNvSpPr/>
            <p:nvPr/>
          </p:nvSpPr>
          <p:spPr>
            <a:xfrm>
              <a:off x="691905" y="3858076"/>
              <a:ext cx="2240923" cy="839430"/>
            </a:xfrm>
            <a:prstGeom prst="wedgeEllipseCallout">
              <a:avLst>
                <a:gd name="adj1" fmla="val -36035"/>
                <a:gd name="adj2" fmla="val 105218"/>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723D9B47-EF07-245E-6777-3321886FDDD2}"/>
                </a:ext>
              </a:extLst>
            </p:cNvPr>
            <p:cNvSpPr txBox="1"/>
            <p:nvPr/>
          </p:nvSpPr>
          <p:spPr>
            <a:xfrm>
              <a:off x="991442" y="4017476"/>
              <a:ext cx="186629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Bạn có biết</a:t>
              </a:r>
            </a:p>
          </p:txBody>
        </p:sp>
      </p:grpSp>
      <p:sp>
        <p:nvSpPr>
          <p:cNvPr id="4" name="Rectangle: Rounded Corners 3">
            <a:extLst>
              <a:ext uri="{FF2B5EF4-FFF2-40B4-BE49-F238E27FC236}">
                <a16:creationId xmlns:a16="http://schemas.microsoft.com/office/drawing/2014/main" id="{00074908-563A-9844-EF42-CE7FFEC621A1}"/>
              </a:ext>
            </a:extLst>
          </p:cNvPr>
          <p:cNvSpPr/>
          <p:nvPr/>
        </p:nvSpPr>
        <p:spPr>
          <a:xfrm>
            <a:off x="6832910" y="1997905"/>
            <a:ext cx="2240923" cy="1303986"/>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4CC7636C-E40B-BF84-3DB2-C7021FE091B3}"/>
              </a:ext>
            </a:extLst>
          </p:cNvPr>
          <p:cNvSpPr/>
          <p:nvPr/>
        </p:nvSpPr>
        <p:spPr>
          <a:xfrm>
            <a:off x="6812929" y="4116122"/>
            <a:ext cx="2240923" cy="130398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C1551C1B-35DF-6CB4-51F1-C33F2D85315C}"/>
              </a:ext>
            </a:extLst>
          </p:cNvPr>
          <p:cNvSpPr/>
          <p:nvPr/>
        </p:nvSpPr>
        <p:spPr>
          <a:xfrm>
            <a:off x="9331413" y="1997905"/>
            <a:ext cx="2240923" cy="130398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4506CEB0-4986-C69B-E62F-8D56091AA665}"/>
              </a:ext>
            </a:extLst>
          </p:cNvPr>
          <p:cNvSpPr/>
          <p:nvPr/>
        </p:nvSpPr>
        <p:spPr>
          <a:xfrm>
            <a:off x="9331413" y="4116122"/>
            <a:ext cx="2240923" cy="1303986"/>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Diagonal Stripe 8">
            <a:extLst>
              <a:ext uri="{FF2B5EF4-FFF2-40B4-BE49-F238E27FC236}">
                <a16:creationId xmlns:a16="http://schemas.microsoft.com/office/drawing/2014/main" id="{A9360384-3886-03A8-075A-0F0093E694FF}"/>
              </a:ext>
            </a:extLst>
          </p:cNvPr>
          <p:cNvSpPr/>
          <p:nvPr/>
        </p:nvSpPr>
        <p:spPr>
          <a:xfrm>
            <a:off x="6729782" y="3850786"/>
            <a:ext cx="5221812" cy="115910"/>
          </a:xfrm>
          <a:prstGeom prst="diagStrip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Diagonal Stripe 9">
            <a:extLst>
              <a:ext uri="{FF2B5EF4-FFF2-40B4-BE49-F238E27FC236}">
                <a16:creationId xmlns:a16="http://schemas.microsoft.com/office/drawing/2014/main" id="{008925F0-FC01-BD09-B8A6-2A84DE3A8118}"/>
              </a:ext>
            </a:extLst>
          </p:cNvPr>
          <p:cNvSpPr/>
          <p:nvPr/>
        </p:nvSpPr>
        <p:spPr>
          <a:xfrm flipV="1">
            <a:off x="9156981" y="2189409"/>
            <a:ext cx="65700" cy="2884868"/>
          </a:xfrm>
          <a:prstGeom prst="diagStrip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 name="TextBox 10">
            <a:extLst>
              <a:ext uri="{FF2B5EF4-FFF2-40B4-BE49-F238E27FC236}">
                <a16:creationId xmlns:a16="http://schemas.microsoft.com/office/drawing/2014/main" id="{AF518D3D-4DF6-7DA0-7FFD-1DD1EADC53C4}"/>
              </a:ext>
            </a:extLst>
          </p:cNvPr>
          <p:cNvSpPr txBox="1"/>
          <p:nvPr/>
        </p:nvSpPr>
        <p:spPr>
          <a:xfrm>
            <a:off x="6812929" y="3401010"/>
            <a:ext cx="2073591"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muối ăn</a:t>
            </a:r>
          </a:p>
        </p:txBody>
      </p:sp>
      <p:sp>
        <p:nvSpPr>
          <p:cNvPr id="13" name="TextBox 12">
            <a:extLst>
              <a:ext uri="{FF2B5EF4-FFF2-40B4-BE49-F238E27FC236}">
                <a16:creationId xmlns:a16="http://schemas.microsoft.com/office/drawing/2014/main" id="{AC051C5D-079E-F88B-8982-438049FB36EB}"/>
              </a:ext>
            </a:extLst>
          </p:cNvPr>
          <p:cNvSpPr txBox="1"/>
          <p:nvPr/>
        </p:nvSpPr>
        <p:spPr>
          <a:xfrm>
            <a:off x="9354101" y="3356055"/>
            <a:ext cx="2466073"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bông tuyết</a:t>
            </a:r>
          </a:p>
        </p:txBody>
      </p:sp>
      <p:sp>
        <p:nvSpPr>
          <p:cNvPr id="16" name="TextBox 15">
            <a:extLst>
              <a:ext uri="{FF2B5EF4-FFF2-40B4-BE49-F238E27FC236}">
                <a16:creationId xmlns:a16="http://schemas.microsoft.com/office/drawing/2014/main" id="{79F8886A-9410-8D35-9D54-BA5052F65811}"/>
              </a:ext>
            </a:extLst>
          </p:cNvPr>
          <p:cNvSpPr txBox="1"/>
          <p:nvPr/>
        </p:nvSpPr>
        <p:spPr>
          <a:xfrm>
            <a:off x="7106872" y="5569539"/>
            <a:ext cx="1866298"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đường</a:t>
            </a:r>
          </a:p>
        </p:txBody>
      </p:sp>
      <p:sp>
        <p:nvSpPr>
          <p:cNvPr id="17" name="TextBox 16">
            <a:extLst>
              <a:ext uri="{FF2B5EF4-FFF2-40B4-BE49-F238E27FC236}">
                <a16:creationId xmlns:a16="http://schemas.microsoft.com/office/drawing/2014/main" id="{C5A4E87F-A55B-40C6-22D7-9007F9658A78}"/>
              </a:ext>
            </a:extLst>
          </p:cNvPr>
          <p:cNvSpPr txBox="1"/>
          <p:nvPr/>
        </p:nvSpPr>
        <p:spPr>
          <a:xfrm>
            <a:off x="9387305" y="5569539"/>
            <a:ext cx="2432869"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kim cương</a:t>
            </a:r>
          </a:p>
        </p:txBody>
      </p:sp>
      <p:grpSp>
        <p:nvGrpSpPr>
          <p:cNvPr id="21" name="Group 20">
            <a:extLst>
              <a:ext uri="{FF2B5EF4-FFF2-40B4-BE49-F238E27FC236}">
                <a16:creationId xmlns:a16="http://schemas.microsoft.com/office/drawing/2014/main" id="{62D9A13D-F96B-D6B1-ED3C-3CF0B8BEE021}"/>
              </a:ext>
            </a:extLst>
          </p:cNvPr>
          <p:cNvGrpSpPr/>
          <p:nvPr/>
        </p:nvGrpSpPr>
        <p:grpSpPr>
          <a:xfrm>
            <a:off x="1377480" y="2042860"/>
            <a:ext cx="4686708" cy="1358150"/>
            <a:chOff x="1377480" y="2042860"/>
            <a:chExt cx="4686708" cy="1358150"/>
          </a:xfrm>
        </p:grpSpPr>
        <p:sp>
          <p:nvSpPr>
            <p:cNvPr id="15" name="TextBox 14">
              <a:extLst>
                <a:ext uri="{FF2B5EF4-FFF2-40B4-BE49-F238E27FC236}">
                  <a16:creationId xmlns:a16="http://schemas.microsoft.com/office/drawing/2014/main" id="{FC120AB9-0584-4897-98E9-E2B904C30573}"/>
                </a:ext>
              </a:extLst>
            </p:cNvPr>
            <p:cNvSpPr txBox="1"/>
            <p:nvPr/>
          </p:nvSpPr>
          <p:spPr>
            <a:xfrm>
              <a:off x="1377480" y="2104997"/>
              <a:ext cx="4616505"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Tinh thể là những phần tử tạo nên vật rắn, có độ đồng nhất và tinh khiết cao</a:t>
              </a:r>
            </a:p>
          </p:txBody>
        </p:sp>
        <p:sp>
          <p:nvSpPr>
            <p:cNvPr id="19" name="Rectangle: Diagonal Corners Rounded 18">
              <a:extLst>
                <a:ext uri="{FF2B5EF4-FFF2-40B4-BE49-F238E27FC236}">
                  <a16:creationId xmlns:a16="http://schemas.microsoft.com/office/drawing/2014/main" id="{ABC8A717-D33F-89D0-6D2D-5A1CC95D631B}"/>
                </a:ext>
              </a:extLst>
            </p:cNvPr>
            <p:cNvSpPr/>
            <p:nvPr/>
          </p:nvSpPr>
          <p:spPr>
            <a:xfrm>
              <a:off x="1377480" y="2042860"/>
              <a:ext cx="4686708" cy="1358150"/>
            </a:xfrm>
            <a:prstGeom prst="round2DiagRect">
              <a:avLst/>
            </a:prstGeom>
            <a:noFill/>
            <a:ln w="1905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2" name="Group 21">
            <a:extLst>
              <a:ext uri="{FF2B5EF4-FFF2-40B4-BE49-F238E27FC236}">
                <a16:creationId xmlns:a16="http://schemas.microsoft.com/office/drawing/2014/main" id="{8AD29E81-8649-0AF9-8DB5-0F9C5317A512}"/>
              </a:ext>
            </a:extLst>
          </p:cNvPr>
          <p:cNvGrpSpPr/>
          <p:nvPr/>
        </p:nvGrpSpPr>
        <p:grpSpPr>
          <a:xfrm>
            <a:off x="1402395" y="5085805"/>
            <a:ext cx="4686708" cy="1358150"/>
            <a:chOff x="1402395" y="5085805"/>
            <a:chExt cx="4686708" cy="1358150"/>
          </a:xfrm>
        </p:grpSpPr>
        <p:sp>
          <p:nvSpPr>
            <p:cNvPr id="12" name="TextBox 11">
              <a:extLst>
                <a:ext uri="{FF2B5EF4-FFF2-40B4-BE49-F238E27FC236}">
                  <a16:creationId xmlns:a16="http://schemas.microsoft.com/office/drawing/2014/main" id="{B4F2410E-C0E7-B453-C8E7-333B8B01AD26}"/>
                </a:ext>
              </a:extLst>
            </p:cNvPr>
            <p:cNvSpPr txBox="1"/>
            <p:nvPr/>
          </p:nvSpPr>
          <p:spPr>
            <a:xfrm>
              <a:off x="1597166" y="5181972"/>
              <a:ext cx="4297166"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Chúng ta có thể nhìn thấy nhiều tinh thể trong cuộc sống hằng ngày</a:t>
              </a:r>
            </a:p>
          </p:txBody>
        </p:sp>
        <p:sp>
          <p:nvSpPr>
            <p:cNvPr id="20" name="Rectangle: Diagonal Corners Rounded 19">
              <a:extLst>
                <a:ext uri="{FF2B5EF4-FFF2-40B4-BE49-F238E27FC236}">
                  <a16:creationId xmlns:a16="http://schemas.microsoft.com/office/drawing/2014/main" id="{16FAB54F-F454-D5A6-1026-AE4E63205431}"/>
                </a:ext>
              </a:extLst>
            </p:cNvPr>
            <p:cNvSpPr/>
            <p:nvPr/>
          </p:nvSpPr>
          <p:spPr>
            <a:xfrm>
              <a:off x="1402395" y="5085805"/>
              <a:ext cx="4686708" cy="1358150"/>
            </a:xfrm>
            <a:prstGeom prst="round2DiagRect">
              <a:avLst/>
            </a:prstGeom>
            <a:noFill/>
            <a:ln w="1905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4" name="Picture 23">
            <a:extLst>
              <a:ext uri="{FF2B5EF4-FFF2-40B4-BE49-F238E27FC236}">
                <a16:creationId xmlns:a16="http://schemas.microsoft.com/office/drawing/2014/main" id="{53618DCD-07B9-C6C6-1FC6-B84F1265F91A}"/>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4275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4"/>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9" grpId="0" animBg="1"/>
      <p:bldP spid="10" grpId="0" animBg="1"/>
      <p:bldP spid="11" grpId="0"/>
      <p:bldP spid="13"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602671" y="510399"/>
            <a:ext cx="7494470"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F5821F"/>
                </a:solidFill>
                <a:latin typeface="Roboto Black" panose="02000000000000000000" pitchFamily="2" charset="0"/>
                <a:ea typeface="Roboto Black" panose="02000000000000000000" pitchFamily="2" charset="0"/>
              </a:rPr>
              <a:t>Xác định nhiệm vụ cần tìm tòi khám phá </a:t>
            </a:r>
            <a:endParaRPr lang="en-US" sz="2800">
              <a:solidFill>
                <a:srgbClr val="F5821F"/>
              </a:solidFill>
              <a:latin typeface="Roboto Black" panose="02000000000000000000" pitchFamily="2" charset="0"/>
              <a:ea typeface="Roboto Black" panose="02000000000000000000" pitchFamily="2" charset="0"/>
            </a:endParaRPr>
          </a:p>
        </p:txBody>
      </p:sp>
      <p:sp>
        <p:nvSpPr>
          <p:cNvPr id="4" name="Rectangle: Rounded Corners 3">
            <a:extLst>
              <a:ext uri="{FF2B5EF4-FFF2-40B4-BE49-F238E27FC236}">
                <a16:creationId xmlns:a16="http://schemas.microsoft.com/office/drawing/2014/main" id="{00074908-563A-9844-EF42-CE7FFEC621A1}"/>
              </a:ext>
            </a:extLst>
          </p:cNvPr>
          <p:cNvSpPr/>
          <p:nvPr/>
        </p:nvSpPr>
        <p:spPr>
          <a:xfrm>
            <a:off x="1918953" y="3953815"/>
            <a:ext cx="3451538" cy="2021982"/>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4CC7636C-E40B-BF84-3DB2-C7021FE091B3}"/>
              </a:ext>
            </a:extLst>
          </p:cNvPr>
          <p:cNvSpPr/>
          <p:nvPr/>
        </p:nvSpPr>
        <p:spPr>
          <a:xfrm>
            <a:off x="6280541" y="3953815"/>
            <a:ext cx="3451538" cy="2160675"/>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AF518D3D-4DF6-7DA0-7FFD-1DD1EADC53C4}"/>
              </a:ext>
            </a:extLst>
          </p:cNvPr>
          <p:cNvSpPr txBox="1"/>
          <p:nvPr/>
        </p:nvSpPr>
        <p:spPr>
          <a:xfrm>
            <a:off x="2484118" y="6219746"/>
            <a:ext cx="2073591"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muối ăn</a:t>
            </a:r>
          </a:p>
        </p:txBody>
      </p:sp>
      <p:sp>
        <p:nvSpPr>
          <p:cNvPr id="16" name="TextBox 15">
            <a:extLst>
              <a:ext uri="{FF2B5EF4-FFF2-40B4-BE49-F238E27FC236}">
                <a16:creationId xmlns:a16="http://schemas.microsoft.com/office/drawing/2014/main" id="{79F8886A-9410-8D35-9D54-BA5052F65811}"/>
              </a:ext>
            </a:extLst>
          </p:cNvPr>
          <p:cNvSpPr txBox="1"/>
          <p:nvPr/>
        </p:nvSpPr>
        <p:spPr>
          <a:xfrm>
            <a:off x="7073161" y="6230941"/>
            <a:ext cx="1866298" cy="40011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2000"/>
              <a:t>tinh thể đường</a:t>
            </a:r>
          </a:p>
        </p:txBody>
      </p:sp>
      <p:grpSp>
        <p:nvGrpSpPr>
          <p:cNvPr id="2" name="Group 1">
            <a:extLst>
              <a:ext uri="{FF2B5EF4-FFF2-40B4-BE49-F238E27FC236}">
                <a16:creationId xmlns:a16="http://schemas.microsoft.com/office/drawing/2014/main" id="{3CEA7B55-2A20-DA5B-34F9-FE71D8C776C8}"/>
              </a:ext>
            </a:extLst>
          </p:cNvPr>
          <p:cNvGrpSpPr/>
          <p:nvPr/>
        </p:nvGrpSpPr>
        <p:grpSpPr>
          <a:xfrm>
            <a:off x="975018" y="1644068"/>
            <a:ext cx="9968247" cy="1879775"/>
            <a:chOff x="975018" y="1644068"/>
            <a:chExt cx="9968247" cy="1879775"/>
          </a:xfrm>
          <a:noFill/>
        </p:grpSpPr>
        <p:sp>
          <p:nvSpPr>
            <p:cNvPr id="15" name="TextBox 14">
              <a:extLst>
                <a:ext uri="{FF2B5EF4-FFF2-40B4-BE49-F238E27FC236}">
                  <a16:creationId xmlns:a16="http://schemas.microsoft.com/office/drawing/2014/main" id="{FC120AB9-0584-4897-98E9-E2B904C30573}"/>
                </a:ext>
              </a:extLst>
            </p:cNvPr>
            <p:cNvSpPr txBox="1"/>
            <p:nvPr/>
          </p:nvSpPr>
          <p:spPr>
            <a:xfrm>
              <a:off x="1154426" y="1799125"/>
              <a:ext cx="9609430" cy="1569660"/>
            </a:xfrm>
            <a:prstGeom prst="rect">
              <a:avLst/>
            </a:prstGeom>
            <a:grp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t>Tinh thể có thể được hình thành bằng con đường tự nhiên hoặc con đường nhân tạo qua quá trình kết tinh trong dung dịch. Quá trình kết tinh nhân tạo sẽ tạo được các khối tinh thể lớn dùng trong nghiên cứu và ứng dụng trong sản xuất. </a:t>
              </a:r>
            </a:p>
          </p:txBody>
        </p:sp>
        <p:sp>
          <p:nvSpPr>
            <p:cNvPr id="18" name="Rectangle: Rounded Corners 17">
              <a:extLst>
                <a:ext uri="{FF2B5EF4-FFF2-40B4-BE49-F238E27FC236}">
                  <a16:creationId xmlns:a16="http://schemas.microsoft.com/office/drawing/2014/main" id="{C73FE26F-3A85-B71E-DD2A-47F8AB0AFFA2}"/>
                </a:ext>
              </a:extLst>
            </p:cNvPr>
            <p:cNvSpPr/>
            <p:nvPr/>
          </p:nvSpPr>
          <p:spPr>
            <a:xfrm>
              <a:off x="975018" y="1644068"/>
              <a:ext cx="9968247" cy="1879775"/>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6" name="Picture 5">
            <a:extLst>
              <a:ext uri="{FF2B5EF4-FFF2-40B4-BE49-F238E27FC236}">
                <a16:creationId xmlns:a16="http://schemas.microsoft.com/office/drawing/2014/main" id="{31B7BE36-90A7-0397-2501-BD381D782AED}"/>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82847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1203</TotalTime>
  <Words>2181</Words>
  <PresentationFormat>Widescreen</PresentationFormat>
  <Paragraphs>192</Paragraphs>
  <Slides>29</Slides>
  <Notes>29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Roboto Black</vt:lpstr>
      <vt:lpstr>Calibri Light</vt:lpstr>
      <vt:lpstr>Roboto</vt:lpstr>
      <vt:lpstr>.VnFreeH</vt:lpstr>
      <vt:lpstr>Times New Roman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2022-09-25T07:14:35Z</dcterms:created>
  <dcterms:modified xsi:type="dcterms:W3CDTF">2022-12-03T08:57:19Z</dcterms:modified>
</cp:coreProperties>
</file>