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684" y="-18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8/11/2021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8/11/2021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8/11/2021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8/11/2021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8/11/2021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8/11/2021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8/11/2021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8/11/2021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8/11/2021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8/11/2021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8/11/2021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8/11/2021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8/11/2021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8/11/2021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8/11/2021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8/11/2021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8/11/2021</a:t>
            </a:fld>
            <a:endParaRPr lang="en-US"/>
          </a:p>
        </p:txBody>
      </p:sp>
      <p:sp>
        <p:nvSpPr>
          <p:cNvPr id="5" name="Footer Placeholder 4">
            <a:extLst>
              <a:ext uri="{FF2B5EF4-FFF2-40B4-BE49-F238E27FC236}">
                <a16:creationId xmlns=""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8/11/2021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smtClean="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endParaRPr lang="en-US" sz="3200" smtClean="0">
              <a:solidFill>
                <a:srgbClr val="0070C0"/>
              </a:solidFill>
              <a:latin typeface="Times New Roman" pitchFamily="18" charset="0"/>
              <a:cs typeface="Times New Roman" pitchFamily="18" charset="0"/>
            </a:endParaRP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smtClean="0">
                <a:solidFill>
                  <a:schemeClr val="accent6">
                    <a:lumMod val="75000"/>
                  </a:schemeClr>
                </a:solidFill>
                <a:latin typeface="Times New Roman" pitchFamily="18" charset="0"/>
                <a:cs typeface="Times New Roman" pitchFamily="18" charset="0"/>
              </a:rPr>
              <a:t>Hình lục giác đều có những đặc điểm gì?</a:t>
            </a:r>
            <a:endParaRPr lang="en-US" sz="3600" smtClean="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smtClean="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1:</a:t>
            </a:r>
            <a:r>
              <a:rPr lang="en-US" sz="2600" smtClean="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2:</a:t>
            </a:r>
            <a:r>
              <a:rPr lang="en-US" sz="2600" smtClean="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3:</a:t>
            </a:r>
            <a:r>
              <a:rPr lang="en-US" sz="2600" smtClean="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Hoạt động nhóm</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smtClean="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endParaRPr lang="en-US" sz="2800" smtClean="0">
              <a:solidFill>
                <a:srgbClr val="00B050"/>
              </a:solidFill>
              <a:latin typeface="Times New Roman" pitchFamily="18" charset="0"/>
              <a:cs typeface="Times New Roman" pitchFamily="18" charset="0"/>
            </a:endParaRP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a:t>
            </a:r>
            <a:r>
              <a:rPr lang="en-US" sz="3600" smtClean="0">
                <a:solidFill>
                  <a:srgbClr val="00B0F0"/>
                </a:solidFill>
                <a:latin typeface="Times New Roman" pitchFamily="18" charset="0"/>
                <a:cs typeface="Times New Roman" pitchFamily="18" charset="0"/>
              </a:rPr>
              <a:t>vuông, lục giác đều.</a:t>
            </a:r>
            <a:endParaRPr lang="en-US" sz="3600" smtClean="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Hoàn </a:t>
            </a:r>
            <a:r>
              <a:rPr lang="en-US" sz="3600" smtClean="0">
                <a:solidFill>
                  <a:srgbClr val="00B0F0"/>
                </a:solidFill>
                <a:latin typeface="Times New Roman" pitchFamily="18" charset="0"/>
                <a:cs typeface="Times New Roman" pitchFamily="18" charset="0"/>
              </a:rPr>
              <a:t>thành bài tập </a:t>
            </a:r>
            <a:r>
              <a:rPr lang="en-US" sz="3600" smtClean="0">
                <a:solidFill>
                  <a:srgbClr val="00B0F0"/>
                </a:solidFill>
                <a:latin typeface="Times New Roman" pitchFamily="18" charset="0"/>
                <a:cs typeface="Times New Roman" pitchFamily="18" charset="0"/>
              </a:rPr>
              <a:t>4.8 </a:t>
            </a:r>
            <a:r>
              <a:rPr lang="en-US" sz="3600" smtClean="0">
                <a:solidFill>
                  <a:srgbClr val="00B0F0"/>
                </a:solidFill>
                <a:latin typeface="Times New Roman" pitchFamily="18" charset="0"/>
                <a:cs typeface="Times New Roman" pitchFamily="18" charset="0"/>
              </a:rPr>
              <a:t>vào </a:t>
            </a:r>
            <a:r>
              <a:rPr lang="en-US" sz="3600" smtClean="0">
                <a:solidFill>
                  <a:srgbClr val="00B0F0"/>
                </a:solidFill>
                <a:latin typeface="Times New Roman" pitchFamily="18" charset="0"/>
                <a:cs typeface="Times New Roman" pitchFamily="18" charset="0"/>
              </a:rPr>
              <a:t>vở.</a:t>
            </a:r>
            <a:endParaRPr lang="en-US" sz="360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a:t>
            </a:r>
            <a:r>
              <a:rPr lang="en-US" sz="3600" smtClean="0">
                <a:solidFill>
                  <a:srgbClr val="00B0F0"/>
                </a:solidFill>
                <a:latin typeface="Times New Roman" pitchFamily="18" charset="0"/>
                <a:cs typeface="Times New Roman" pitchFamily="18" charset="0"/>
              </a:rPr>
              <a:t>Làm bài tập 4.3; 4.4; 4.7 trang 65 – 66 sách bài tập.</a:t>
            </a:r>
          </a:p>
          <a:p>
            <a:pPr algn="l">
              <a:lnSpc>
                <a:spcPct val="120000"/>
              </a:lnSpc>
            </a:pPr>
            <a:r>
              <a:rPr lang="en-US" sz="3600" smtClean="0">
                <a:solidFill>
                  <a:srgbClr val="00B0F0"/>
                </a:solidFill>
                <a:latin typeface="Times New Roman" pitchFamily="18" charset="0"/>
                <a:cs typeface="Times New Roman" pitchFamily="18" charset="0"/>
              </a:rPr>
              <a:t>- Tìm hiểu và đọc trước bài 19. Sưu tầm đồ vật, tranh, ảnh về hình chữ nhật.</a:t>
            </a:r>
            <a:endParaRPr lang="en-US" sz="3600" smtClean="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45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a:t>
            </a:r>
            <a:r>
              <a:rPr lang="en-US" sz="2900" b="1" smtClean="0">
                <a:latin typeface="Times New Roman" pitchFamily="18" charset="0"/>
                <a:cs typeface="Times New Roman" pitchFamily="18" charset="0"/>
              </a:rPr>
              <a:t>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lục </a:t>
            </a:r>
            <a:r>
              <a:rPr lang="en-US" sz="2900" b="1">
                <a:latin typeface="Times New Roman" pitchFamily="18" charset="0"/>
                <a:cs typeface="Times New Roman" pitchFamily="18" charset="0"/>
              </a:rPr>
              <a:t>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Cắt sáu hình </a:t>
            </a:r>
            <a:r>
              <a:rPr lang="en-US" sz="2900">
                <a:latin typeface="Times New Roman" pitchFamily="18" charset="0"/>
                <a:cs typeface="Times New Roman" pitchFamily="18" charset="0"/>
              </a:rPr>
              <a:t>tam giác đều </a:t>
            </a:r>
            <a:r>
              <a:rPr lang="en-US" sz="2900" smtClean="0">
                <a:latin typeface="Times New Roman" pitchFamily="18" charset="0"/>
                <a:cs typeface="Times New Roman" pitchFamily="18" charset="0"/>
              </a:rPr>
              <a:t>giống nhau và ghép lại như Hình 4.4a để được hình lục giác đều như Hình 4.4b.</a:t>
            </a:r>
            <a:endParaRPr lang="en-US" sz="2900">
              <a:latin typeface="Times New Roman" pitchFamily="18" charset="0"/>
              <a:cs typeface="Times New Roman" pitchFamily="18" charset="0"/>
            </a:endParaRP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4.4a</a:t>
            </a:r>
            <a:endParaRPr lang="en-US" sz="29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4.4b</a:t>
            </a:r>
            <a:endParaRPr lang="en-US" sz="2900">
              <a:latin typeface="Times New Roman" pitchFamily="18" charset="0"/>
              <a:cs typeface="Times New Roman" pitchFamily="18" charset="0"/>
            </a:endParaRP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a:t>
            </a:r>
            <a:r>
              <a:rPr lang="en-US" sz="2900" b="1" smtClean="0">
                <a:latin typeface="Times New Roman" pitchFamily="18" charset="0"/>
                <a:cs typeface="Times New Roman" pitchFamily="18" charset="0"/>
              </a:rPr>
              <a:t>. </a:t>
            </a:r>
            <a:r>
              <a:rPr lang="en-US" sz="2900" b="1" smtClean="0">
                <a:latin typeface="Times New Roman" pitchFamily="18" charset="0"/>
                <a:cs typeface="Times New Roman" pitchFamily="18" charset="0"/>
              </a:rPr>
              <a:t>HÌNH </a:t>
            </a:r>
            <a:r>
              <a:rPr lang="en-US" sz="2900" b="1" smtClean="0">
                <a:latin typeface="Times New Roman" pitchFamily="18" charset="0"/>
                <a:cs typeface="Times New Roman" pitchFamily="18" charset="0"/>
              </a:rPr>
              <a:t>LỤC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Kể tên các đỉnh, cạnh, góc của hình lục giác đều ABCDEF</a:t>
            </a:r>
            <a:endParaRPr lang="en-US" sz="2900">
              <a:latin typeface="Times New Roman" pitchFamily="18" charset="0"/>
              <a:cs typeface="Times New Roman" pitchFamily="18" charset="0"/>
            </a:endParaRP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smtClean="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a:t>
            </a:r>
            <a:r>
              <a:rPr lang="en-US" sz="2900" smtClean="0">
                <a:solidFill>
                  <a:srgbClr val="00B0F0"/>
                </a:solidFill>
                <a:latin typeface="Times New Roman" pitchFamily="18" charset="0"/>
                <a:cs typeface="Times New Roman" pitchFamily="18" charset="0"/>
              </a:rPr>
              <a:t>ạnh</a:t>
            </a:r>
            <a:endParaRPr lang="en-US" sz="2900" smtClean="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smtClean="0">
                <a:solidFill>
                  <a:schemeClr val="accent4">
                    <a:lumMod val="75000"/>
                  </a:schemeClr>
                </a:solidFill>
                <a:latin typeface="Times New Roman" pitchFamily="18" charset="0"/>
                <a:cs typeface="Times New Roman" pitchFamily="18" charset="0"/>
              </a:rPr>
              <a:t>góc</a:t>
            </a:r>
            <a:endParaRPr lang="en-US" sz="2900" smtClean="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cạnh của hình này có bằng nhau không?</a:t>
            </a:r>
            <a:endParaRPr lang="en-US" sz="2900">
              <a:latin typeface="Times New Roman" pitchFamily="18" charset="0"/>
              <a:cs typeface="Times New Roman" pitchFamily="18" charset="0"/>
            </a:endParaRP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góc của hình này có bằng nhau không và bằng bao nhiêu độ?</a:t>
            </a:r>
            <a:endParaRPr lang="en-US" sz="2900">
              <a:latin typeface="Times New Roman" pitchFamily="18" charset="0"/>
              <a:cs typeface="Times New Roman" pitchFamily="18" charset="0"/>
            </a:endParaRP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4</a:t>
            </a:r>
            <a:endParaRPr lang="en-US"/>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cạnh của hình này có bằng nhau.</a:t>
            </a:r>
            <a:endParaRPr lang="en-US" sz="2900">
              <a:solidFill>
                <a:srgbClr val="00B050"/>
              </a:solidFill>
              <a:latin typeface="Times New Roman" pitchFamily="18" charset="0"/>
              <a:cs typeface="Times New Roman" pitchFamily="18" charset="0"/>
            </a:endParaRP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góc của hình này có bằng nhau và bằng 120</a:t>
            </a:r>
            <a:r>
              <a:rPr lang="en-US" sz="2900" baseline="30000" smtClean="0">
                <a:solidFill>
                  <a:srgbClr val="00B050"/>
                </a:solidFill>
                <a:latin typeface="Times New Roman" pitchFamily="18" charset="0"/>
                <a:cs typeface="Times New Roman" pitchFamily="18" charset="0"/>
              </a:rPr>
              <a:t>0</a:t>
            </a:r>
            <a:r>
              <a:rPr lang="en-US" sz="2900" smtClean="0">
                <a:solidFill>
                  <a:srgbClr val="00B050"/>
                </a:solidFill>
                <a:latin typeface="Times New Roman" pitchFamily="18" charset="0"/>
                <a:cs typeface="Times New Roman" pitchFamily="18" charset="0"/>
              </a:rPr>
              <a:t>.</a:t>
            </a:r>
            <a:endParaRPr lang="en-US" sz="2900">
              <a:solidFill>
                <a:srgbClr val="00B050"/>
              </a:solidFill>
              <a:latin typeface="Times New Roman" pitchFamily="18" charset="0"/>
              <a:cs typeface="Times New Roman" pitchFamily="18" charset="0"/>
            </a:endParaRP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solidFill>
                  <a:schemeClr val="bg1"/>
                </a:solidFill>
              </a:rPr>
              <a:t>4</a:t>
            </a:r>
            <a:endParaRPr lang="en-US">
              <a:solidFill>
                <a:schemeClr val="bg1"/>
              </a:solidFill>
            </a:endParaRP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HĐ6</a:t>
            </a:r>
            <a:endParaRPr lang="en-US" sz="2900" b="1">
              <a:latin typeface="Times New Roman" pitchFamily="18" charset="0"/>
              <a:cs typeface="Times New Roman" pitchFamily="18" charset="0"/>
            </a:endParaRP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kể tên các đường chéo chính của hình lục giác đều ABCDEF.</a:t>
            </a:r>
            <a:endParaRPr lang="en-US" sz="2900">
              <a:latin typeface="Times New Roman" pitchFamily="18" charset="0"/>
              <a:cs typeface="Times New Roman" pitchFamily="18" charset="0"/>
            </a:endParaRP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Hãy quan sát hình 4.5.</a:t>
            </a:r>
            <a:endParaRPr lang="en-US" sz="2900">
              <a:latin typeface="Times New Roman" pitchFamily="18" charset="0"/>
              <a:cs typeface="Times New Roman" pitchFamily="18" charset="0"/>
            </a:endParaRP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so sánh độ dài các đường chéo chính với nhau.</a:t>
            </a:r>
            <a:endParaRPr lang="en-US" sz="2900">
              <a:latin typeface="Times New Roman" pitchFamily="18" charset="0"/>
              <a:cs typeface="Times New Roman" pitchFamily="18" charset="0"/>
            </a:endParaRP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endParaRPr lang="en-US" sz="2400" b="1" smtClean="0">
              <a:solidFill>
                <a:srgbClr val="002060"/>
              </a:solidFill>
              <a:latin typeface="Times New Roman" pitchFamily="18" charset="0"/>
              <a:cs typeface="Times New Roman" pitchFamily="18" charset="0"/>
            </a:endParaRP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smtClean="0">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a:t>
            </a:r>
            <a:r>
              <a:rPr lang="en-US" sz="2900" smtClean="0">
                <a:solidFill>
                  <a:srgbClr val="00B050"/>
                </a:solidFill>
                <a:latin typeface="Times New Roman" pitchFamily="18" charset="0"/>
                <a:cs typeface="Times New Roman" pitchFamily="18" charset="0"/>
              </a:rPr>
              <a:t>ác đường chéo chính là: AD, BE, CF</a:t>
            </a:r>
            <a:endParaRPr lang="en-US" sz="2900">
              <a:solidFill>
                <a:srgbClr val="00B050"/>
              </a:solidFill>
              <a:latin typeface="Times New Roman" pitchFamily="18" charset="0"/>
              <a:cs typeface="Times New Roman" pitchFamily="18" charset="0"/>
            </a:endParaRP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Độ dài các đường chéo chính bằng nhau.</a:t>
            </a:r>
            <a:endParaRPr lang="en-US" sz="2900">
              <a:solidFill>
                <a:srgbClr val="00B050"/>
              </a:solidFill>
              <a:latin typeface="Times New Roman" pitchFamily="18" charset="0"/>
              <a:cs typeface="Times New Roman" pitchFamily="18" charset="0"/>
            </a:endParaRP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smtClean="0">
                <a:solidFill>
                  <a:srgbClr val="0070C0"/>
                </a:solidFill>
                <a:latin typeface="Times New Roman" pitchFamily="18" charset="0"/>
                <a:cs typeface="Times New Roman" pitchFamily="18" charset="0"/>
              </a:rPr>
              <a:t>Hình lục giác đều có:</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góc bằng </a:t>
            </a:r>
            <a:r>
              <a:rPr lang="en-US" sz="3600" smtClean="0">
                <a:solidFill>
                  <a:srgbClr val="0070C0"/>
                </a:solidFill>
                <a:latin typeface="Times New Roman" pitchFamily="18" charset="0"/>
                <a:cs typeface="Times New Roman" pitchFamily="18" charset="0"/>
              </a:rPr>
              <a:t>nhau, mỗi góc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120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Ba đường chéo chính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smtClean="0">
                <a:solidFill>
                  <a:srgbClr val="0070C0"/>
                </a:solidFill>
                <a:latin typeface="Times New Roman" pitchFamily="18" charset="0"/>
                <a:cs typeface="Times New Roman" pitchFamily="18" charset="0"/>
              </a:rPr>
              <a:t>Qua tìm hiểu về hình tam giác đều, hình vuông, hình lục giác đều, em có nhận xét gì về </a:t>
            </a:r>
            <a:r>
              <a:rPr lang="en-US" sz="3200">
                <a:solidFill>
                  <a:srgbClr val="0070C0"/>
                </a:solidFill>
                <a:latin typeface="Times New Roman" pitchFamily="18" charset="0"/>
                <a:cs typeface="Times New Roman" pitchFamily="18" charset="0"/>
              </a:rPr>
              <a:t>đặc điểm </a:t>
            </a:r>
            <a:r>
              <a:rPr lang="en-US" sz="3200" smtClean="0">
                <a:solidFill>
                  <a:srgbClr val="0070C0"/>
                </a:solidFill>
                <a:latin typeface="Times New Roman" pitchFamily="18" charset="0"/>
                <a:cs typeface="Times New Roman" pitchFamily="18" charset="0"/>
              </a:rPr>
              <a:t>chung (cạnh, góc) </a:t>
            </a:r>
            <a:r>
              <a:rPr lang="en-US" sz="3200">
                <a:solidFill>
                  <a:srgbClr val="0070C0"/>
                </a:solidFill>
                <a:latin typeface="Times New Roman" pitchFamily="18" charset="0"/>
                <a:cs typeface="Times New Roman" pitchFamily="18" charset="0"/>
              </a:rPr>
              <a:t>của các hình </a:t>
            </a:r>
            <a:r>
              <a:rPr lang="en-US" sz="3200" smtClean="0">
                <a:solidFill>
                  <a:srgbClr val="0070C0"/>
                </a:solidFill>
                <a:latin typeface="Times New Roman" pitchFamily="18" charset="0"/>
                <a:cs typeface="Times New Roman" pitchFamily="18" charset="0"/>
              </a:rPr>
              <a:t>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smtClean="0">
                <a:solidFill>
                  <a:schemeClr val="accent5">
                    <a:lumMod val="75000"/>
                  </a:schemeClr>
                </a:solidFill>
                <a:latin typeface="Times New Roman" pitchFamily="18" charset="0"/>
                <a:cs typeface="Times New Roman" pitchFamily="18" charset="0"/>
              </a:rPr>
              <a:t>Trả lời:</a:t>
            </a:r>
            <a:r>
              <a:rPr lang="en-US" sz="3200" smtClean="0">
                <a:solidFill>
                  <a:schemeClr val="accent5">
                    <a:lumMod val="75000"/>
                  </a:schemeClr>
                </a:solidFill>
                <a:latin typeface="Times New Roman" pitchFamily="18" charset="0"/>
                <a:cs typeface="Times New Roman" pitchFamily="18" charset="0"/>
              </a:rPr>
              <a:t> Đặc </a:t>
            </a:r>
            <a:r>
              <a:rPr lang="en-US" sz="3200">
                <a:solidFill>
                  <a:schemeClr val="accent5">
                    <a:lumMod val="75000"/>
                  </a:schemeClr>
                </a:solidFill>
                <a:latin typeface="Times New Roman" pitchFamily="18" charset="0"/>
                <a:cs typeface="Times New Roman" pitchFamily="18" charset="0"/>
              </a:rPr>
              <a:t>điểm chung của các hình tam giác đều, hình vuông, hình lục giác đều </a:t>
            </a:r>
            <a:r>
              <a:rPr lang="en-US" sz="3200" smtClean="0">
                <a:solidFill>
                  <a:schemeClr val="accent5">
                    <a:lumMod val="75000"/>
                  </a:schemeClr>
                </a:solidFill>
                <a:latin typeface="Times New Roman" pitchFamily="18" charset="0"/>
                <a:cs typeface="Times New Roman" pitchFamily="18" charset="0"/>
              </a:rPr>
              <a:t>là </a:t>
            </a:r>
            <a:r>
              <a:rPr lang="en-US" sz="3200">
                <a:solidFill>
                  <a:schemeClr val="accent5">
                    <a:lumMod val="75000"/>
                  </a:schemeClr>
                </a:solidFill>
                <a:latin typeface="Times New Roman" pitchFamily="18" charset="0"/>
                <a:cs typeface="Times New Roman" pitchFamily="18" charset="0"/>
              </a:rPr>
              <a:t>các cạnh bằng nhau, các góc bằng nhau.</a:t>
            </a:r>
            <a:endParaRPr lang="en-US" sz="320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endParaRPr lang="en-US" sz="2800" smtClean="0">
              <a:solidFill>
                <a:srgbClr val="00B050"/>
              </a:solidFill>
              <a:latin typeface="Times New Roman" pitchFamily="18" charset="0"/>
              <a:cs typeface="Times New Roman" pitchFamily="18" charset="0"/>
            </a:endParaRP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smtClean="0">
                <a:latin typeface="Times New Roman" pitchFamily="18" charset="0"/>
                <a:cs typeface="Times New Roman" pitchFamily="18" charset="0"/>
              </a:rPr>
              <a:t>a)</a:t>
            </a:r>
            <a:endParaRPr lang="en-US" sz="3200" smtClean="0">
              <a:latin typeface="Times New Roman" pitchFamily="18" charset="0"/>
              <a:cs typeface="Times New Roman" pitchFamily="18" charset="0"/>
            </a:endParaRP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smtClean="0">
                <a:solidFill>
                  <a:srgbClr val="FF0000"/>
                </a:solidFill>
                <a:latin typeface="Times New Roman" pitchFamily="18" charset="0"/>
                <a:cs typeface="Times New Roman" pitchFamily="18" charset="0"/>
              </a:rPr>
              <a:t>Hình vuông</a:t>
            </a:r>
            <a:endParaRPr lang="en-US" sz="2800" smtClean="0">
              <a:solidFill>
                <a:srgbClr val="FF0000"/>
              </a:solidFill>
              <a:latin typeface="Times New Roman" pitchFamily="18" charset="0"/>
              <a:cs typeface="Times New Roman" pitchFamily="18" charset="0"/>
            </a:endParaRP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Tam giác đều</a:t>
            </a:r>
            <a:endParaRPr lang="en-US" sz="2800" smtClean="0">
              <a:solidFill>
                <a:srgbClr val="FF0000"/>
              </a:solidFill>
              <a:latin typeface="Times New Roman" pitchFamily="18" charset="0"/>
              <a:cs typeface="Times New Roman" pitchFamily="18" charset="0"/>
            </a:endParaRP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Lục</a:t>
            </a:r>
            <a:r>
              <a:rPr lang="en-US" sz="2800" smtClean="0">
                <a:solidFill>
                  <a:srgbClr val="FF0000"/>
                </a:solidFill>
                <a:latin typeface="Times New Roman" pitchFamily="18" charset="0"/>
                <a:cs typeface="Times New Roman" pitchFamily="18" charset="0"/>
              </a:rPr>
              <a:t> giác đều</a:t>
            </a:r>
            <a:endParaRPr lang="en-US" sz="280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2558</TotalTime>
  <Words>718</Words>
  <PresentationFormat>Custom</PresentationFormat>
  <Paragraphs>100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2021-08-08T07:52:26Z</dcterms:created>
  <dcterms:modified xsi:type="dcterms:W3CDTF">2021-08-11T11:56:20Z</dcterms:modified>
</cp:coreProperties>
</file>