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7"/>
  </p:notesMasterIdLst>
  <p:sldIdLst>
    <p:sldId id="299" r:id="rId2"/>
    <p:sldId id="301" r:id="rId3"/>
    <p:sldId id="302" r:id="rId4"/>
    <p:sldId id="322" r:id="rId5"/>
    <p:sldId id="323" r:id="rId6"/>
    <p:sldId id="324" r:id="rId7"/>
    <p:sldId id="325" r:id="rId8"/>
    <p:sldId id="326" r:id="rId9"/>
    <p:sldId id="353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54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55" r:id="rId28"/>
    <p:sldId id="343" r:id="rId29"/>
    <p:sldId id="352" r:id="rId30"/>
    <p:sldId id="351" r:id="rId31"/>
    <p:sldId id="350" r:id="rId32"/>
    <p:sldId id="356" r:id="rId33"/>
    <p:sldId id="345" r:id="rId34"/>
    <p:sldId id="349" r:id="rId35"/>
    <p:sldId id="346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CCFF"/>
    <a:srgbClr val="99FF99"/>
    <a:srgbClr val="CCFF33"/>
    <a:srgbClr val="FFFF99"/>
    <a:srgbClr val="CAF52B"/>
    <a:srgbClr val="AFFE22"/>
    <a:srgbClr val="D6E63A"/>
    <a:srgbClr val="AFFB25"/>
    <a:srgbClr val="F6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>
        <p:scale>
          <a:sx n="63" d="100"/>
          <a:sy n="63" d="100"/>
        </p:scale>
        <p:origin x="-8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93AC-8750-4E6E-935E-5B8EB4F6900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91B3-1CC7-40FE-8F46-23C4B2F0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CA4A2-E1AB-42F5-B4A1-C4AEAA63CD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8809-97C8-4CBE-9F3B-0A38F81216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309A4-C688-4B03-BAC6-F7F556B6B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1"/>
            <a:ext cx="12280860" cy="6900148"/>
            <a:chOff x="14027" y="61457"/>
            <a:chExt cx="12255521" cy="6840980"/>
          </a:xfrm>
        </p:grpSpPr>
        <p:grpSp>
          <p:nvGrpSpPr>
            <p:cNvPr id="8" name="Group 12"/>
            <p:cNvGrpSpPr>
              <a:grpSpLocks/>
            </p:cNvGrpSpPr>
            <p:nvPr userDrawn="1"/>
          </p:nvGrpSpPr>
          <p:grpSpPr bwMode="auto">
            <a:xfrm>
              <a:off x="14027" y="61457"/>
              <a:ext cx="12098481" cy="6378575"/>
              <a:chOff x="88" y="192"/>
              <a:chExt cx="4512" cy="6261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96" y="192"/>
                <a:ext cx="42" cy="6261"/>
                <a:chOff x="1248" y="816"/>
                <a:chExt cx="28" cy="3602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3" cy="3602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>
                  <a:off x="1264" y="843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1276" y="829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 rot="16200000" flipH="1">
                <a:off x="2320" y="-2040"/>
                <a:ext cx="48" cy="4512"/>
                <a:chOff x="1248" y="816"/>
                <a:chExt cx="32" cy="2016"/>
              </a:xfrm>
            </p:grpSpPr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24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0"/>
                <p:cNvSpPr>
                  <a:spLocks noChangeShapeType="1"/>
                </p:cNvSpPr>
                <p:nvPr/>
              </p:nvSpPr>
              <p:spPr bwMode="auto">
                <a:xfrm>
                  <a:off x="1264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>
                  <a:off x="1280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 userDrawn="1"/>
          </p:nvGrpSpPr>
          <p:grpSpPr bwMode="auto">
            <a:xfrm rot="10800000">
              <a:off x="150813" y="268288"/>
              <a:ext cx="11913808" cy="6553200"/>
              <a:chOff x="36" y="156"/>
              <a:chExt cx="4565" cy="3540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6" y="192"/>
                <a:ext cx="39" cy="3504"/>
                <a:chOff x="1208" y="816"/>
                <a:chExt cx="26" cy="2016"/>
              </a:xfrm>
            </p:grpSpPr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1208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222" y="865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34" y="890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6200000" flipH="1">
                <a:off x="2324" y="-2079"/>
                <a:ext cx="42" cy="4512"/>
                <a:chOff x="1224" y="816"/>
                <a:chExt cx="28" cy="2016"/>
              </a:xfrm>
            </p:grpSpPr>
            <p:sp>
              <p:nvSpPr>
                <p:cNvPr id="15" name="Line 19"/>
                <p:cNvSpPr>
                  <a:spLocks noChangeShapeType="1"/>
                </p:cNvSpPr>
                <p:nvPr/>
              </p:nvSpPr>
              <p:spPr bwMode="auto">
                <a:xfrm>
                  <a:off x="1224" y="816"/>
                  <a:ext cx="0" cy="2016"/>
                </a:xfrm>
                <a:prstGeom prst="line">
                  <a:avLst/>
                </a:prstGeom>
                <a:noFill/>
                <a:ln w="63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1236" y="816"/>
                  <a:ext cx="0" cy="1632"/>
                </a:xfrm>
                <a:prstGeom prst="line">
                  <a:avLst/>
                </a:prstGeom>
                <a:noFill/>
                <a:ln w="6350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>
                  <a:off x="1252" y="816"/>
                  <a:ext cx="0" cy="864"/>
                </a:xfrm>
                <a:prstGeom prst="line">
                  <a:avLst/>
                </a:prstGeom>
                <a:noFill/>
                <a:ln w="6350">
                  <a:solidFill>
                    <a:srgbClr val="0033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" name="Picture 293" descr="7"/>
            <p:cNvPicPr>
              <a:picLocks noChangeAspect="1" noChangeArrowheads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6553200"/>
              <a:ext cx="349782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4" descr="blumen-pflanzen042[1]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88156" y="6291935"/>
              <a:ext cx="881392" cy="6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36_2_25"/>
            <p:cNvPicPr>
              <a:picLocks noChangeAspect="1" noChangeArrowheads="1" noCrop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7052" y="82529"/>
              <a:ext cx="48545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FBD9-0F68-40D8-85AD-89D281BD1B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6F572-D46E-4183-8295-C4D6715DE1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3F071-3CA2-4A81-B177-E26C6B532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FFCC9-B903-4B94-A53F-4A3721CF5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FFFEB-3FBF-44C8-9ED1-5ABBF776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DA03B-ACFE-4D40-AE1A-1548CB616F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06DFC-E5CD-4C39-8F22-3EFCAAF6A9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EFC33D-334E-4CAA-986C-0D21B5425D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639616" y="1274914"/>
            <a:ext cx="7392382" cy="122808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BẤT ĐẲNG THỨC CÔ 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165700"/>
                  </p:ext>
                </p:extLst>
              </p:nvPr>
            </p:nvGraphicFramePr>
            <p:xfrm>
              <a:off x="898761" y="620688"/>
              <a:ext cx="10657183" cy="11447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144786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8</a:t>
                          </a:r>
                          <a:r>
                            <a:rPr lang="vi-VN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m:rPr>
                                  <m:nor/>
                                </m:rP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 , </m:t>
                              </m:r>
                              <m: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ℝ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165700"/>
                  </p:ext>
                </p:extLst>
              </p:nvPr>
            </p:nvGraphicFramePr>
            <p:xfrm>
              <a:off x="898761" y="620688"/>
              <a:ext cx="10657183" cy="11447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144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95400" y="2564904"/>
                <a:ext cx="10430466" cy="373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 err="1"/>
                  <a:t>Áp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dụng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đẳng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Côsi</a:t>
                </a:r>
                <a:r>
                  <a:rPr lang="en-US" sz="3200" b="1" dirty="0"/>
                  <a:t>, 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e>
                      </m:rad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≥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𝟏</m:t>
                              </m:r>
                            </m:e>
                          </m:rad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2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564904"/>
                <a:ext cx="10430466" cy="3739742"/>
              </a:xfrm>
              <a:prstGeom prst="rect">
                <a:avLst/>
              </a:prstGeom>
              <a:blipFill rotWithShape="1">
                <a:blip r:embed="rId3"/>
                <a:stretch>
                  <a:fillRect l="-1461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969521"/>
                  </p:ext>
                </p:extLst>
              </p:nvPr>
            </p:nvGraphicFramePr>
            <p:xfrm>
              <a:off x="911424" y="916063"/>
              <a:ext cx="10657183" cy="143281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32818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9.</a:t>
                          </a:r>
                          <a:r>
                            <a:rPr lang="pt-B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Cho a, b là các số thực dương thỏa mãn điều kiện </a:t>
                          </a:r>
                          <a14:m>
                            <m:oMath xmlns:m="http://schemas.openxmlformats.org/officeDocument/2006/math">
                              <m:r>
                                <a:rPr lang="pt-BR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pt-BR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lang="pt-BR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oMath>
                          </a14:m>
                          <a:r>
                            <a:rPr lang="pt-B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pt-BR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 </a:t>
                          </a:r>
                          <a:r>
                            <a:rPr lang="pt-B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minh rằng: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969521"/>
                  </p:ext>
                </p:extLst>
              </p:nvPr>
            </p:nvGraphicFramePr>
            <p:xfrm>
              <a:off x="911424" y="916063"/>
              <a:ext cx="10657183" cy="143281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432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9362" b="-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82327" y="2204864"/>
                <a:ext cx="10430466" cy="4677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pt-BR" sz="2800" b="1" dirty="0"/>
                  <a:t>Áp dụng bất đẳng thức Cô si cho ba số dương ta </a:t>
                </a:r>
                <a:r>
                  <a:rPr lang="pt-BR" sz="2800" b="1" dirty="0" smtClean="0"/>
                  <a:t>được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𝒂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𝒂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.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  <a:p>
                <a:r>
                  <a:rPr lang="pt-BR" sz="2800" b="1" dirty="0"/>
                  <a:t>Bất đẳng thức được chứng minh. Dấu đẳng thức xẩy ra khi và chỉ khi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  </m:t>
                    </m:r>
                    <m:r>
                      <a:rPr lang="en-US" sz="2800" b="1" i="1">
                        <a:latin typeface="Cambria Math"/>
                      </a:rPr>
                      <m:t>𝒂</m:t>
                    </m:r>
                    <m:r>
                      <a:rPr lang="en-US" sz="2800" b="1" i="1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𝒃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𝒃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en-US" sz="28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27" y="2204864"/>
                <a:ext cx="10430466" cy="4677691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304" r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0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399713"/>
                  </p:ext>
                </p:extLst>
              </p:nvPr>
            </p:nvGraphicFramePr>
            <p:xfrm>
              <a:off x="892766" y="476673"/>
              <a:ext cx="10657183" cy="14597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864096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𝒃𝒄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𝒄𝒂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𝒂𝒃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399713"/>
                  </p:ext>
                </p:extLst>
              </p:nvPr>
            </p:nvGraphicFramePr>
            <p:xfrm>
              <a:off x="892766" y="476673"/>
              <a:ext cx="10657183" cy="14597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459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417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95400" y="2420888"/>
                <a:ext cx="10430466" cy="433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𝑽𝑻</m:t>
                      </m:r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𝒃𝒄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𝒄𝒂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𝒂𝒃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  =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𝒄𝒂</m:t>
                              </m:r>
                            </m:den>
                          </m:f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3200" b="1" i="1">
                                  <a:latin typeface="Cambria Math"/>
                                </a:rPr>
                                <m:t>𝒄𝒂</m:t>
                              </m:r>
                            </m:den>
                          </m:f>
                        </m:e>
                      </m:d>
                      <m:r>
                        <a:rPr lang="en-US" sz="3200" b="1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420888"/>
                <a:ext cx="10430466" cy="4335995"/>
              </a:xfrm>
              <a:prstGeom prst="rect">
                <a:avLst/>
              </a:prstGeom>
              <a:blipFill rotWithShape="1">
                <a:blip r:embed="rId3"/>
                <a:stretch>
                  <a:fillRect l="-1461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2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5823"/>
                  </p:ext>
                </p:extLst>
              </p:nvPr>
            </p:nvGraphicFramePr>
            <p:xfrm>
              <a:off x="839416" y="188640"/>
              <a:ext cx="10657183" cy="1373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305440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 Cho 3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a, b, c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thỏa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&gt;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&gt;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n-US" sz="32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</m:t>
                                  </m:r>
                                </m:e>
                              </m:rad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5823"/>
                  </p:ext>
                </p:extLst>
              </p:nvPr>
            </p:nvGraphicFramePr>
            <p:xfrm>
              <a:off x="839416" y="188640"/>
              <a:ext cx="10657183" cy="1373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373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3"/>
                          <a:stretch>
                            <a:fillRect l="-57" t="-444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911424" y="1670064"/>
            <a:ext cx="10430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err="1"/>
              <a:t>Áp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bất</a:t>
            </a:r>
            <a:r>
              <a:rPr lang="en-US" sz="2800" b="1" dirty="0"/>
              <a:t> </a:t>
            </a:r>
            <a:r>
              <a:rPr lang="en-US" sz="2800" b="1" dirty="0" err="1"/>
              <a:t>đẳng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Si, ta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260647" y="9071440"/>
            <a:ext cx="18944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err="1"/>
              <a:t>Áp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bất</a:t>
            </a:r>
            <a:r>
              <a:rPr lang="en-US" sz="2800" b="1" dirty="0"/>
              <a:t> </a:t>
            </a:r>
            <a:r>
              <a:rPr lang="en-US" sz="2800" b="1" dirty="0" err="1"/>
              <a:t>đẳng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Si, ta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endParaRPr lang="en-US" sz="2800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349222" y="4694142"/>
            <a:ext cx="22144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b="1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29425"/>
              </p:ext>
            </p:extLst>
          </p:nvPr>
        </p:nvGraphicFramePr>
        <p:xfrm>
          <a:off x="1454532" y="2636912"/>
          <a:ext cx="5040560" cy="338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2133600" imgH="1879600" progId="Equation.DSMT4">
                  <p:embed/>
                </p:oleObj>
              </mc:Choice>
              <mc:Fallback>
                <p:oleObj name="Equation" r:id="rId4" imgW="2133600" imgH="1879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532" y="2636912"/>
                        <a:ext cx="5040560" cy="338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485927" y="7271489"/>
                <a:ext cx="6506846" cy="639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  <m:r>
                      <a:rPr lang="en-US" sz="28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27" y="7271489"/>
                <a:ext cx="6506846" cy="639534"/>
              </a:xfrm>
              <a:prstGeom prst="rect">
                <a:avLst/>
              </a:prstGeom>
              <a:blipFill rotWithShape="1">
                <a:blip r:embed="rId6"/>
                <a:stretch>
                  <a:fillRect r="-75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7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7127"/>
                  </p:ext>
                </p:extLst>
              </p:nvPr>
            </p:nvGraphicFramePr>
            <p:xfrm>
              <a:off x="911424" y="0"/>
              <a:ext cx="10657183" cy="107829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12. Cho 3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a, b, c.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ad>
                                  <m:rad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𝒂𝒃𝒄</m:t>
                                    </m:r>
                                  </m:e>
                                </m:rad>
                                <m:r>
                                  <a:rPr lang="en-US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ad>
                                  <m:rad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g>
                                  <m:e>
                                    <m:d>
                                      <m:d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𝒄</m:t>
                                        </m:r>
                                      </m:e>
                                    </m:d>
                                  </m:e>
                                </m:rad>
                              </m:oMath>
                            </m:oMathPara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7127"/>
                  </p:ext>
                </p:extLst>
              </p:nvPr>
            </p:nvGraphicFramePr>
            <p:xfrm>
              <a:off x="911424" y="0"/>
              <a:ext cx="10657183" cy="107829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0782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12429" b="-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51384" y="1046279"/>
                <a:ext cx="10903864" cy="578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err="1"/>
                  <a:t>Áp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dụng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Côsi</a:t>
                </a:r>
                <a:r>
                  <a:rPr lang="en-US" sz="2800" b="1" dirty="0"/>
                  <a:t>, ta </a:t>
                </a:r>
                <a:r>
                  <a:rPr lang="en-US" sz="2800" b="1" dirty="0" err="1"/>
                  <a:t>có</a:t>
                </a:r>
                <a:r>
                  <a:rPr lang="en-US" sz="2800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𝒂𝒃𝒄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deg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⇒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latin typeface="Cambria Math"/>
                          </a:rPr>
                          <m:t>𝒂𝒃𝒄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≤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2800" b="1" dirty="0"/>
                  <a:t> (</a:t>
                </a:r>
                <a:r>
                  <a:rPr lang="en-US" sz="2800" b="1" dirty="0" err="1"/>
                  <a:t>đpcm</a:t>
                </a:r>
                <a:r>
                  <a:rPr lang="en-US" sz="2800" b="1" dirty="0"/>
                  <a:t>) </a:t>
                </a:r>
                <a:r>
                  <a:rPr lang="en-US" sz="2800" b="1" dirty="0" smtClean="0"/>
                  <a:t>.</a:t>
                </a:r>
                <a:endParaRPr lang="en-US" sz="28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046279"/>
                <a:ext cx="10903864" cy="5781070"/>
              </a:xfrm>
              <a:prstGeom prst="rect">
                <a:avLst/>
              </a:prstGeom>
              <a:blipFill rotWithShape="1">
                <a:blip r:embed="rId3"/>
                <a:stretch>
                  <a:fillRect l="-1118" t="-1055" b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4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69062"/>
                  </p:ext>
                </p:extLst>
              </p:nvPr>
            </p:nvGraphicFramePr>
            <p:xfrm>
              <a:off x="916081" y="404665"/>
              <a:ext cx="10657183" cy="11521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152128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13. Cho 3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a, b, c.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ad>
                                <m:ra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𝒂𝒃𝒄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ad>
                                    <m:ra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𝒂𝒃𝒄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69062"/>
                  </p:ext>
                </p:extLst>
              </p:nvPr>
            </p:nvGraphicFramePr>
            <p:xfrm>
              <a:off x="916081" y="404665"/>
              <a:ext cx="10657183" cy="11521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152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11640" b="-12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6081" y="1988840"/>
                <a:ext cx="10430466" cy="4324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  <a:endParaRPr lang="en-US" sz="2800" b="1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𝒄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𝒂𝒃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𝒃𝒄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𝒄𝒂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 err="1"/>
                  <a:t>Áp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dụng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Cô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si</a:t>
                </a:r>
                <a:r>
                  <a:rPr lang="en-US" sz="2800" b="1" dirty="0"/>
                  <a:t>, 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𝒂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𝒃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𝒄</m:t>
                      </m:r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2800" b="1" i="1">
                              <a:latin typeface="Cambria Math"/>
                            </a:rPr>
                            <m:t>𝒂𝒃𝒄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𝒂𝒃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𝒃𝒄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𝒄𝒂</m:t>
                      </m:r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𝒂𝒃𝒄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𝒂𝒃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𝒃𝒄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𝒄𝒂</m:t>
                          </m:r>
                        </m:e>
                      </m:d>
                    </m:oMath>
                  </m:oMathPara>
                </a14:m>
                <a:r>
                  <a:rPr lang="en-US" sz="2800" b="1" dirty="0"/>
                  <a:t/>
                </a:r>
                <a:br>
                  <a:rPr lang="en-US" sz="2800" b="1" dirty="0"/>
                </a:b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latin typeface="Cambria Math"/>
                          </a:rPr>
                          <m:t>𝒂𝒃𝒄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𝒂𝒃𝒄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latin typeface="Cambria Math"/>
                          </a:rPr>
                          <m:t>𝒂𝒃𝒄</m:t>
                        </m:r>
                      </m:e>
                    </m:ra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ad>
                          <m:ra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𝒂𝒃𝒄</m:t>
                            </m:r>
                          </m:e>
                        </m:rad>
                      </m:e>
                    </m:d>
                    <m:r>
                      <a:rPr lang="en-US" sz="2800" b="1" i="1">
                        <a:latin typeface="Cambria Math"/>
                      </a:rPr>
                      <m:t>⇒</m:t>
                    </m:r>
                    <m:r>
                      <a:rPr lang="en-US" sz="28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𝒄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latin typeface="Cambria Math"/>
                          </a:rPr>
                          <m:t>𝒂𝒃𝒄</m:t>
                        </m:r>
                      </m:e>
                    </m:ra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𝒂𝒃𝒄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/>
                  <a:t> (</a:t>
                </a:r>
                <a:r>
                  <a:rPr lang="en-US" sz="2800" b="1" dirty="0" err="1"/>
                  <a:t>đpcm</a:t>
                </a:r>
                <a:r>
                  <a:rPr lang="en-US" sz="2800" b="1" dirty="0"/>
                  <a:t>)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1" y="1988840"/>
                <a:ext cx="10430466" cy="4324132"/>
              </a:xfrm>
              <a:prstGeom prst="rect">
                <a:avLst/>
              </a:prstGeom>
              <a:blipFill rotWithShape="1">
                <a:blip r:embed="rId3"/>
                <a:stretch>
                  <a:fillRect l="-1169" t="-1408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6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89489"/>
                  </p:ext>
                </p:extLst>
              </p:nvPr>
            </p:nvGraphicFramePr>
            <p:xfrm>
              <a:off x="906459" y="188640"/>
              <a:ext cx="10657183" cy="1909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072777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14.</a:t>
                          </a:r>
                          <a:r>
                            <a:rPr lang="pt-B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Cho các số thực dương a, b, c. Chứng minh rằng:</a:t>
                          </a:r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den>
                                </m:f>
                                <m:r>
                                  <a:rPr lang="pt-BR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den>
                                </m:f>
                                <m:r>
                                  <a:rPr lang="pt-BR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den>
                                </m:f>
                                <m:r>
                                  <a:rPr lang="pt-BR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pt-BR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489489"/>
                  </p:ext>
                </p:extLst>
              </p:nvPr>
            </p:nvGraphicFramePr>
            <p:xfrm>
              <a:off x="906459" y="188640"/>
              <a:ext cx="10657183" cy="1909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909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7348" b="-3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06459" y="1844824"/>
                <a:ext cx="10430466" cy="4437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err="1"/>
                  <a:t>Cách</a:t>
                </a:r>
                <a:r>
                  <a:rPr lang="en-US" sz="2800" b="1" dirty="0"/>
                  <a:t> 1:</a:t>
                </a:r>
              </a:p>
              <a:p>
                <a:r>
                  <a:rPr lang="en-US" sz="2800" b="1" dirty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Hay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𝟗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 err="1"/>
                  <a:t>Áp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dụng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Cô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si</a:t>
                </a:r>
                <a:r>
                  <a:rPr lang="en-US" sz="2800" b="1" dirty="0"/>
                  <a:t>, ta </a:t>
                </a:r>
                <a:r>
                  <a:rPr lang="en-US" sz="2800" b="1" dirty="0" err="1"/>
                  <a:t>được</a:t>
                </a:r>
                <a:r>
                  <a:rPr lang="en-US" sz="28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𝒂</m:t>
                          </m:r>
                          <m:r>
                            <a:rPr lang="pt-BR" sz="2800" b="1" i="1">
                              <a:latin typeface="Cambria Math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𝒃</m:t>
                          </m:r>
                          <m:r>
                            <a:rPr lang="pt-BR" sz="2800" b="1" i="1">
                              <a:latin typeface="Cambria Math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𝒂</m:t>
                          </m:r>
                          <m:r>
                            <a:rPr lang="pt-BR" sz="2800" b="1" i="1">
                              <a:latin typeface="Cambria Math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𝒃</m:t>
                          </m:r>
                          <m:r>
                            <a:rPr lang="pt-BR" sz="2800" b="1" i="1">
                              <a:latin typeface="Cambria Math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𝒄</m:t>
                          </m:r>
                          <m:r>
                            <a:rPr lang="pt-BR" sz="2800" b="1" i="1">
                              <a:latin typeface="Cambria Math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≥</m:t>
                      </m:r>
                      <m:r>
                        <a:rPr lang="pt-BR" sz="2800" b="1" i="1">
                          <a:latin typeface="Cambria Math"/>
                        </a:rPr>
                        <m:t>𝟑</m:t>
                      </m:r>
                      <m:r>
                        <a:rPr lang="pt-BR" sz="2800" b="1" i="1">
                          <a:latin typeface="Cambria Math"/>
                        </a:rPr>
                        <m:t>.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𝒄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59" y="1844824"/>
                <a:ext cx="10430466" cy="4437112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90872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b="1" i="1">
                              <a:latin typeface="Cambria Math"/>
                            </a:rPr>
                            <m:t>𝒃</m:t>
                          </m:r>
                          <m:r>
                            <a:rPr lang="pt-BR" b="1" i="1">
                              <a:latin typeface="Cambria Math"/>
                            </a:rPr>
                            <m:t>+</m:t>
                          </m:r>
                          <m:r>
                            <a:rPr lang="pt-BR" b="1" i="1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pt-BR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b="1" i="1">
                              <a:latin typeface="Cambria Math"/>
                            </a:rPr>
                            <m:t>𝒄</m:t>
                          </m:r>
                          <m:r>
                            <a:rPr lang="pt-BR" b="1" i="1">
                              <a:latin typeface="Cambria Math"/>
                            </a:rPr>
                            <m:t>+</m:t>
                          </m:r>
                          <m:r>
                            <a:rPr lang="pt-BR" b="1" i="1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pt-BR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b="1" i="1">
                              <a:latin typeface="Cambria Math"/>
                            </a:rPr>
                            <m:t>𝒂</m:t>
                          </m:r>
                          <m:r>
                            <a:rPr lang="pt-BR" b="1" i="1">
                              <a:latin typeface="Cambria Math"/>
                            </a:rPr>
                            <m:t>+</m:t>
                          </m:r>
                          <m:r>
                            <a:rPr lang="pt-BR" b="1" i="1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pt-BR" b="1" i="1">
                          <a:latin typeface="Cambria Math"/>
                        </a:rPr>
                        <m:t>≥</m:t>
                      </m:r>
                      <m:r>
                        <a:rPr lang="pt-BR" b="1" i="1">
                          <a:latin typeface="Cambria Math"/>
                        </a:rPr>
                        <m:t>𝟑</m:t>
                      </m:r>
                      <m:r>
                        <a:rPr lang="pt-BR" b="1" i="1">
                          <a:latin typeface="Cambria Math"/>
                        </a:rPr>
                        <m:t>.</m:t>
                      </m:r>
                      <m:rad>
                        <m:radPr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pt-BR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pt-BR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pt-BR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𝒄</m:t>
                                  </m:r>
                                  <m:r>
                                    <a:rPr lang="pt-BR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pt-BR" b="1" dirty="0"/>
                  <a:t>Nhân theo vế hai bất đẳng thức trên ta được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</a:rPr>
                          <m:t>𝒂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𝒃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b="1" i="1">
                                <a:latin typeface="Cambria Math"/>
                              </a:rPr>
                              <m:t>𝒃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𝒄</m:t>
                            </m:r>
                          </m:den>
                        </m:f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b="1" i="1">
                                <a:latin typeface="Cambria Math"/>
                              </a:rPr>
                              <m:t>𝒄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pt-BR" b="1" i="1">
                                <a:latin typeface="Cambria Math"/>
                              </a:rPr>
                              <m:t>𝒂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pt-BR" b="1" i="1">
                        <a:latin typeface="Cambria Math"/>
                      </a:rPr>
                      <m:t>≥</m:t>
                    </m:r>
                    <m:r>
                      <a:rPr lang="pt-BR" b="1" i="1">
                        <a:latin typeface="Cambria Math"/>
                      </a:rPr>
                      <m:t>𝟗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pt-BR" b="1" dirty="0"/>
                  <a:t>Vậy bất đẳng thức được chứng minh. Đẳng thức xẩy ra khi và chỉ khi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𝒂</m:t>
                    </m:r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𝒃</m:t>
                    </m:r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𝒄</m:t>
                    </m:r>
                  </m:oMath>
                </a14:m>
                <a:r>
                  <a:rPr lang="pt-BR" b="1" dirty="0"/>
                  <a:t> 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908720"/>
                <a:ext cx="10515600" cy="4351338"/>
              </a:xfrm>
              <a:blipFill rotWithShape="1"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63886"/>
                  </p:ext>
                </p:extLst>
              </p:nvPr>
            </p:nvGraphicFramePr>
            <p:xfrm>
              <a:off x="1055440" y="332656"/>
              <a:ext cx="10657183" cy="621652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2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Cách</a:t>
                          </a:r>
                          <a:r>
                            <a:rPr lang="en-US" sz="2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2:</a:t>
                          </a:r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t-B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Đặt: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e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e>
                                    <m:e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pt-BR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⇒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𝒛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𝒛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num>
                                        <m:den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&amp;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  <m:r>
                                        <a:rPr lang="pt-B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𝒛</m:t>
                                          </m:r>
                                        </m:num>
                                        <m:den>
                                          <m:r>
                                            <a:rPr lang="pt-B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pt-B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Khi đó bất đẳng thức (1) trở thành:</a:t>
                          </a:r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den>
                                </m:f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</m:den>
                                </m:f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Ta </a:t>
                          </a:r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có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num>
                                    <m:den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num>
                                    <m:den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den>
                                  </m:f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b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num>
                                      <m:den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𝒛</m:t>
                                        </m:r>
                                      </m:num>
                                      <m:den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𝒛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𝒛</m:t>
                                        </m:r>
                                      </m:num>
                                      <m:den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den>
                                    </m:f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num>
                                      <m:den>
                                        <m:r>
                                          <a:rPr lang="en-US" sz="28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𝒛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đpcm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 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63886"/>
                  </p:ext>
                </p:extLst>
              </p:nvPr>
            </p:nvGraphicFramePr>
            <p:xfrm>
              <a:off x="1055440" y="332656"/>
              <a:ext cx="10657183" cy="621652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6216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1668" r="-57" b="-21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09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698492"/>
                  </p:ext>
                </p:extLst>
              </p:nvPr>
            </p:nvGraphicFramePr>
            <p:xfrm>
              <a:off x="911424" y="916063"/>
              <a:ext cx="10657183" cy="141414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784746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15. 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𝜟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𝑨𝑩𝑪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𝑩𝑪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𝑪𝑨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𝒑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CMR: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𝒑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𝒑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𝒑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𝒂𝒃𝒄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698492"/>
                  </p:ext>
                </p:extLst>
              </p:nvPr>
            </p:nvGraphicFramePr>
            <p:xfrm>
              <a:off x="911424" y="916063"/>
              <a:ext cx="10657183" cy="141414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4141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3"/>
                          <a:stretch>
                            <a:fillRect l="-57" t="-862" b="-10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983432" y="2420888"/>
            <a:ext cx="10430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7302"/>
              </p:ext>
            </p:extLst>
          </p:nvPr>
        </p:nvGraphicFramePr>
        <p:xfrm>
          <a:off x="2063552" y="3138537"/>
          <a:ext cx="6480720" cy="2718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3403600" imgH="1422400" progId="Equation.DSMT4">
                  <p:embed/>
                </p:oleObj>
              </mc:Choice>
              <mc:Fallback>
                <p:oleObj name="Equation" r:id="rId4" imgW="3403600" imgH="142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3138537"/>
                        <a:ext cx="6480720" cy="2718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643108"/>
                  </p:ext>
                </p:extLst>
              </p:nvPr>
            </p:nvGraphicFramePr>
            <p:xfrm>
              <a:off x="911424" y="916063"/>
              <a:ext cx="10657183" cy="51807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745185">
                    <a:tc>
                      <a:txBody>
                        <a:bodyPr/>
                        <a:lstStyle/>
                        <a:p>
                          <a:r>
                            <a:rPr lang="en-US" sz="2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a) </a:t>
                          </a:r>
                          <a:r>
                            <a:rPr lang="en-US" sz="2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en-US" sz="2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cơ</a:t>
                          </a:r>
                          <a:r>
                            <a:rPr lang="en-US" sz="2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bản</a:t>
                          </a:r>
                          <a:r>
                            <a:rPr lang="en-US" sz="2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x, y là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các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không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âm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ta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có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1: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𝒙𝒚</m:t>
                                  </m:r>
                                </m:e>
                              </m:rad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2: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𝒙𝒚</m:t>
                                  </m:r>
                                </m:e>
                              </m:rad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num>
                                        <m:den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𝒙𝒚</m:t>
                              </m:r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Dấu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xảy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ra khi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và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chỉ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khi x = y</a:t>
                          </a:r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b.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tổng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quát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Cho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là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các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không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âm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ta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có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1: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ad>
                                <m:ra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deg>
                                <m:e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...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2:</a:t>
                          </a:r>
                          <a:r>
                            <a:rPr lang="en-US" sz="2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ad>
                                <m:ra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deg>
                                <m:e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...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3: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+...+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...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Dấu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xảy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ra khi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và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chỉ</a:t>
                          </a:r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khi 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=...=</m:t>
                              </m:r>
                              <m:sSub>
                                <m:sSub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endParaRPr lang="en-US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7643108"/>
                  </p:ext>
                </p:extLst>
              </p:nvPr>
            </p:nvGraphicFramePr>
            <p:xfrm>
              <a:off x="911424" y="916063"/>
              <a:ext cx="10657183" cy="51807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51807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1882" b="-4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Flowchart: Terminator 11"/>
          <p:cNvSpPr/>
          <p:nvPr/>
        </p:nvSpPr>
        <p:spPr>
          <a:xfrm>
            <a:off x="2968652" y="152400"/>
            <a:ext cx="6301299" cy="533400"/>
          </a:xfrm>
          <a:prstGeom prst="flowChartTerminato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vi-VN" b="1" i="1" dirty="0">
                <a:solidFill>
                  <a:srgbClr val="FF0000"/>
                </a:solidFill>
              </a:rPr>
              <a:t>Phương pháp</a:t>
            </a:r>
            <a:r>
              <a:rPr lang="en-US" b="1" i="1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2968652" y="152400"/>
            <a:ext cx="6301299" cy="533400"/>
          </a:xfrm>
          <a:prstGeom prst="flowChartTerminato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</a:t>
            </a:r>
            <a:r>
              <a:rPr lang="vi-VN" sz="3200" b="1" i="1" dirty="0" smtClean="0">
                <a:solidFill>
                  <a:srgbClr val="FF0000"/>
                </a:solidFill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trắc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nghiệm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109574"/>
                  </p:ext>
                </p:extLst>
              </p:nvPr>
            </p:nvGraphicFramePr>
            <p:xfrm>
              <a:off x="911424" y="916062"/>
              <a:ext cx="10657183" cy="381355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1.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Côsi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hai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không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âm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có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trong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dạng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được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dưới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3200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109574"/>
                  </p:ext>
                </p:extLst>
              </p:nvPr>
            </p:nvGraphicFramePr>
            <p:xfrm>
              <a:off x="911424" y="916062"/>
              <a:ext cx="10657183" cy="381355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813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3035" b="-39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/>
        </p:nvSpPr>
        <p:spPr>
          <a:xfrm>
            <a:off x="904068" y="4869160"/>
            <a:ext cx="10430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pt-BR" sz="3200" b="1" dirty="0"/>
              <a:t>Áp dụng bất đẳng thức Cô </a:t>
            </a:r>
            <a:r>
              <a:rPr lang="pt-BR" sz="3200" b="1" dirty="0" smtClean="0"/>
              <a:t>si: 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911003" y="2780928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145083"/>
                  </p:ext>
                </p:extLst>
              </p:nvPr>
            </p:nvGraphicFramePr>
            <p:xfrm>
              <a:off x="911424" y="620688"/>
              <a:ext cx="10657183" cy="31351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2.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không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âm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Khẳng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định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ad>
                                <m:ra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𝒂𝒃𝒄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𝒂𝒃𝒄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ad>
                                <m:ra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𝒂𝒃𝒄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ad>
                                <m:ra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𝒂𝒃𝒄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145083"/>
                  </p:ext>
                </p:extLst>
              </p:nvPr>
            </p:nvGraphicFramePr>
            <p:xfrm>
              <a:off x="911424" y="620688"/>
              <a:ext cx="10657183" cy="31351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1351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3891" b="-7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67408" y="4196148"/>
                <a:ext cx="10430466" cy="183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 err="1" smtClean="0"/>
                  <a:t>Áp</a:t>
                </a:r>
                <a:r>
                  <a:rPr lang="en-US" sz="3200" b="1" dirty="0" smtClean="0"/>
                  <a:t> </a:t>
                </a:r>
                <a:r>
                  <a:rPr lang="en-US" sz="3200" b="1" dirty="0" err="1"/>
                  <a:t>dụng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đẳng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côsi</a:t>
                </a:r>
                <a:r>
                  <a:rPr lang="en-US" sz="3200" b="1" dirty="0"/>
                  <a:t> 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≥</m:t>
                    </m:r>
                    <m:rad>
                      <m:radPr>
                        <m:ctrlPr>
                          <a:rPr lang="en-US" sz="32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3200" b="1" i="1">
                            <a:latin typeface="Cambria Math"/>
                          </a:rPr>
                          <m:t>𝒂𝒃𝒄</m:t>
                        </m:r>
                      </m:e>
                    </m:rad>
                    <m:r>
                      <a:rPr lang="en-US" sz="3200" b="1" i="1">
                        <a:latin typeface="Cambria Math"/>
                      </a:rPr>
                      <m:t>⇔</m:t>
                    </m:r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𝒃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𝒄</m:t>
                    </m:r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US" sz="32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sz="3200" b="1" i="1">
                            <a:latin typeface="Cambria Math"/>
                          </a:rPr>
                          <m:t>𝒂𝒃𝒄</m:t>
                        </m:r>
                      </m:e>
                    </m:rad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196148"/>
                <a:ext cx="10430466" cy="1837619"/>
              </a:xfrm>
              <a:prstGeom prst="rect">
                <a:avLst/>
              </a:prstGeom>
              <a:blipFill rotWithShape="1">
                <a:blip r:embed="rId3"/>
                <a:stretch>
                  <a:fillRect l="-1520" t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83432" y="1700808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605473"/>
                  </p:ext>
                </p:extLst>
              </p:nvPr>
            </p:nvGraphicFramePr>
            <p:xfrm>
              <a:off x="911423" y="476672"/>
              <a:ext cx="10657183" cy="330530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3.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605473"/>
                  </p:ext>
                </p:extLst>
              </p:nvPr>
            </p:nvGraphicFramePr>
            <p:xfrm>
              <a:off x="911423" y="476672"/>
              <a:ext cx="10657183" cy="330530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05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3506" b="-4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11462" y="4221088"/>
                <a:ext cx="10430466" cy="158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 err="1" smtClean="0"/>
                  <a:t>Áp</a:t>
                </a:r>
                <a:r>
                  <a:rPr lang="en-US" sz="3200" b="1" dirty="0" smtClean="0"/>
                  <a:t> </a:t>
                </a:r>
                <a:r>
                  <a:rPr lang="en-US" sz="3200" b="1" dirty="0" err="1"/>
                  <a:t>dụng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đẳng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côsi</a:t>
                </a:r>
                <a:r>
                  <a:rPr lang="en-US" sz="3200" b="1" dirty="0"/>
                  <a:t> 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62" y="4221088"/>
                <a:ext cx="10430466" cy="1586909"/>
              </a:xfrm>
              <a:prstGeom prst="rect">
                <a:avLst/>
              </a:prstGeom>
              <a:blipFill rotWithShape="1">
                <a:blip r:embed="rId3"/>
                <a:stretch>
                  <a:fillRect l="-1520" t="-4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11424" y="3212976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634868"/>
                  </p:ext>
                </p:extLst>
              </p:nvPr>
            </p:nvGraphicFramePr>
            <p:xfrm>
              <a:off x="802722" y="260648"/>
              <a:ext cx="10657183" cy="238417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4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lớn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hơn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&lt;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3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u="non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               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634868"/>
                  </p:ext>
                </p:extLst>
              </p:nvPr>
            </p:nvGraphicFramePr>
            <p:xfrm>
              <a:off x="802722" y="260648"/>
              <a:ext cx="10657183" cy="238417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38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5115" b="-6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95400" y="3183693"/>
                <a:ext cx="10430466" cy="207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 err="1"/>
                  <a:t>Chọn</a:t>
                </a:r>
                <a:r>
                  <a:rPr lang="en-US" sz="3200" b="1" dirty="0"/>
                  <a:t> C</a:t>
                </a:r>
              </a:p>
              <a:p>
                <a:r>
                  <a:rPr lang="en-US" sz="3200" b="1" dirty="0"/>
                  <a:t>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b="1" i="1">
                        <a:latin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rad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</a:rPr>
                      <m:t>𝟑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183693"/>
                <a:ext cx="10430466" cy="2079352"/>
              </a:xfrm>
              <a:prstGeom prst="rect">
                <a:avLst/>
              </a:prstGeom>
              <a:blipFill rotWithShape="1">
                <a:blip r:embed="rId3"/>
                <a:stretch>
                  <a:fillRect l="-1461" t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02722" y="2053505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730550"/>
                  </p:ext>
                </p:extLst>
              </p:nvPr>
            </p:nvGraphicFramePr>
            <p:xfrm>
              <a:off x="911424" y="916062"/>
              <a:ext cx="10657183" cy="24850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5.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lớn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hơn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1,b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lớn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hơn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                </a:t>
                          </a:r>
                          <a:r>
                            <a:rPr lang="en-US" sz="3200" b="1" u="non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                 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730550"/>
                  </p:ext>
                </p:extLst>
              </p:nvPr>
            </p:nvGraphicFramePr>
            <p:xfrm>
              <a:off x="911424" y="916062"/>
              <a:ext cx="10657183" cy="24850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85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4657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5440" y="3933056"/>
                <a:ext cx="10430466" cy="2463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pPr/>
                <a:r>
                  <a:rPr lang="en-US" sz="2800" b="1" dirty="0" smtClean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𝒃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/>
                  <a:t/>
                </a:r>
                <a:br>
                  <a:rPr lang="en-US" sz="28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ad>
                        <m:ra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3933056"/>
                <a:ext cx="10430466" cy="2463303"/>
              </a:xfrm>
              <a:prstGeom prst="rect">
                <a:avLst/>
              </a:prstGeom>
              <a:blipFill rotWithShape="1">
                <a:blip r:embed="rId3"/>
                <a:stretch>
                  <a:fillRect l="-1169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254940" y="2060848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025440"/>
                  </p:ext>
                </p:extLst>
              </p:nvPr>
            </p:nvGraphicFramePr>
            <p:xfrm>
              <a:off x="793631" y="188640"/>
              <a:ext cx="10657183" cy="25322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 6.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sai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 </m:t>
                              </m:r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fr-FR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fr-FR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fr-FR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fr-FR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𝟖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         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𝟗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𝟏𝟔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025440"/>
                  </p:ext>
                </p:extLst>
              </p:nvPr>
            </p:nvGraphicFramePr>
            <p:xfrm>
              <a:off x="793631" y="188640"/>
              <a:ext cx="10657183" cy="25322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5322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4819" r="-57" b="-3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7408" y="2636912"/>
                <a:ext cx="10430466" cy="401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</a:p>
              <a:p>
                <a:r>
                  <a:rPr lang="en-US" sz="2800" b="1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.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do </a:t>
                </a:r>
                <a:r>
                  <a:rPr lang="en-US" sz="2800" b="1" dirty="0" err="1"/>
                  <a:t>đó</a:t>
                </a:r>
                <a:r>
                  <a:rPr lang="en-US" sz="2800" b="1" dirty="0"/>
                  <a:t> A </a:t>
                </a:r>
                <a:r>
                  <a:rPr lang="en-US" sz="2800" b="1" dirty="0" err="1"/>
                  <a:t>đúng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nên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suy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ra</a:t>
                </a:r>
                <a:r>
                  <a:rPr lang="en-US" sz="2800" b="1" dirty="0"/>
                  <a:t> B </a:t>
                </a:r>
                <a:r>
                  <a:rPr lang="en-US" sz="2800" b="1" dirty="0" err="1"/>
                  <a:t>sai</a:t>
                </a:r>
                <a:endParaRPr lang="en-US" sz="2800" b="1" dirty="0"/>
              </a:p>
              <a:p>
                <a:r>
                  <a:rPr lang="en-US" sz="2800" b="1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.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do </a:t>
                </a:r>
                <a:r>
                  <a:rPr lang="en-US" sz="2800" b="1" dirty="0" err="1"/>
                  <a:t>đó</a:t>
                </a:r>
                <a:r>
                  <a:rPr lang="en-US" sz="2800" b="1" dirty="0"/>
                  <a:t> C </a:t>
                </a:r>
                <a:r>
                  <a:rPr lang="en-US" sz="2800" b="1" dirty="0" err="1"/>
                  <a:t>đúng</a:t>
                </a:r>
                <a:endParaRPr lang="en-US" sz="2800" b="1" dirty="0"/>
              </a:p>
              <a:p>
                <a:r>
                  <a:rPr lang="en-US" sz="2800" b="1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𝟏𝟔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.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𝟏𝟔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do </a:t>
                </a:r>
                <a:r>
                  <a:rPr lang="en-US" sz="2800" b="1" dirty="0" err="1"/>
                  <a:t>đó</a:t>
                </a:r>
                <a:r>
                  <a:rPr lang="en-US" sz="2800" b="1" dirty="0"/>
                  <a:t> D </a:t>
                </a:r>
                <a:r>
                  <a:rPr lang="en-US" sz="2800" b="1" dirty="0" err="1"/>
                  <a:t>đúng</a:t>
                </a:r>
                <a:endParaRPr lang="en-US" sz="28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636912"/>
                <a:ext cx="10430466" cy="4015523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88877" y="1628800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143453"/>
                  </p:ext>
                </p:extLst>
              </p:nvPr>
            </p:nvGraphicFramePr>
            <p:xfrm>
              <a:off x="905000" y="289032"/>
              <a:ext cx="10657183" cy="48600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 7.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khác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1,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pPr marL="514350" indent="-514350">
                            <a:buAutoNum type="alphaUcPeriod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514350" indent="-514350">
                            <a:buAutoNum type="alphaUcPeriod"/>
                          </a:pP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</a:t>
                          </a:r>
                          <a:endParaRPr lang="en-US" sz="3200" b="1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3143453"/>
                  </p:ext>
                </p:extLst>
              </p:nvPr>
            </p:nvGraphicFramePr>
            <p:xfrm>
              <a:off x="905000" y="289032"/>
              <a:ext cx="10657183" cy="48600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860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2381" b="-13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68151" y="3934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5000" y="1628800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222535"/>
              </p:ext>
            </p:extLst>
          </p:nvPr>
        </p:nvGraphicFramePr>
        <p:xfrm>
          <a:off x="4079776" y="1700808"/>
          <a:ext cx="3024336" cy="339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1854200" imgH="2082800" progId="Equation.DSMT4">
                  <p:embed/>
                </p:oleObj>
              </mc:Choice>
              <mc:Fallback>
                <p:oleObj r:id="rId3" imgW="1854200" imgH="2082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1700808"/>
                        <a:ext cx="3024336" cy="339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7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819193"/>
                  </p:ext>
                </p:extLst>
              </p:nvPr>
            </p:nvGraphicFramePr>
            <p:xfrm>
              <a:off x="911423" y="332656"/>
              <a:ext cx="10657183" cy="38227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8.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𝟔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819193"/>
                  </p:ext>
                </p:extLst>
              </p:nvPr>
            </p:nvGraphicFramePr>
            <p:xfrm>
              <a:off x="911423" y="332656"/>
              <a:ext cx="10657183" cy="38227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822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3190" b="-3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95400" y="4293096"/>
                <a:ext cx="10430466" cy="2243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 smtClean="0"/>
                  <a:t>: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𝒄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dirty="0" smtClean="0"/>
                  <a:t>   </a:t>
                </a:r>
                <a:r>
                  <a:rPr lang="en-US" sz="2800" b="1" dirty="0" smtClean="0"/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𝟔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293096"/>
                <a:ext cx="10430466" cy="2243819"/>
              </a:xfrm>
              <a:prstGeom prst="rect">
                <a:avLst/>
              </a:prstGeom>
              <a:blipFill rotWithShape="1">
                <a:blip r:embed="rId3"/>
                <a:stretch>
                  <a:fillRect l="-1169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60907" y="1484784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779851"/>
                  </p:ext>
                </p:extLst>
              </p:nvPr>
            </p:nvGraphicFramePr>
            <p:xfrm>
              <a:off x="802722" y="404665"/>
              <a:ext cx="10657183" cy="20427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792088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9.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khác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0,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pPr marL="514350" indent="-514350">
                            <a:buAutoNum type="alphaUcPeriod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B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.</m:t>
                              </m:r>
                            </m:oMath>
                          </a14:m>
                          <a:endParaRPr lang="en-US" sz="3200" b="1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779851"/>
                  </p:ext>
                </p:extLst>
              </p:nvPr>
            </p:nvGraphicFramePr>
            <p:xfrm>
              <a:off x="802722" y="404665"/>
              <a:ext cx="10657183" cy="20427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042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5672" b="-7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Oval 11"/>
          <p:cNvSpPr/>
          <p:nvPr/>
        </p:nvSpPr>
        <p:spPr>
          <a:xfrm>
            <a:off x="823265" y="1124744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02722" y="3068960"/>
                <a:ext cx="10430466" cy="399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err="1" smtClean="0"/>
                  <a:t>Với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∀</m:t>
                    </m:r>
                    <m:r>
                      <a:rPr lang="en-US" sz="2800" b="1" i="1">
                        <a:latin typeface="Cambria Math"/>
                      </a:rPr>
                      <m:t>𝒂</m:t>
                    </m:r>
                    <m:r>
                      <a:rPr lang="en-US" sz="2800" b="1" i="1">
                        <a:latin typeface="Cambria Math"/>
                      </a:rPr>
                      <m:t>≠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/>
                  <a:t>, </a:t>
                </a:r>
                <a:r>
                  <a:rPr lang="en-US" sz="2800" b="1" dirty="0" err="1"/>
                  <a:t>áp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dụng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Cauchy 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 ≤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22" y="3068960"/>
                <a:ext cx="10430466" cy="3997633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968652" y="152400"/>
            <a:ext cx="6301299" cy="533400"/>
          </a:xfrm>
          <a:prstGeom prst="flowChartTerminato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i="1" dirty="0">
                <a:solidFill>
                  <a:srgbClr val="FF0000"/>
                </a:solidFill>
              </a:rPr>
              <a:t>B. </a:t>
            </a:r>
            <a:r>
              <a:rPr lang="en-US" b="1" i="1" dirty="0" err="1" smtClean="0">
                <a:solidFill>
                  <a:srgbClr val="FF0000"/>
                </a:solidFill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tập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tự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luận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589020"/>
                  </p:ext>
                </p:extLst>
              </p:nvPr>
            </p:nvGraphicFramePr>
            <p:xfrm>
              <a:off x="911424" y="916062"/>
              <a:ext cx="10657183" cy="22249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vi-VN" sz="2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</a:t>
                          </a:r>
                          <a:r>
                            <a:rPr lang="vi-VN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28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&gt;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&gt;</m:t>
                                  </m:r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endParaRPr lang="en-US" sz="2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2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+...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fr-F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fr-F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+...+</m:t>
                                  </m:r>
                                  <m:f>
                                    <m:f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fr-FR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fr-FR" sz="2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fr-FR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𝐜𝐡𝐨</m:t>
                              </m:r>
                              <m:r>
                                <a:rPr lang="en-US" sz="2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,....,</m:t>
                                  </m:r>
                                  <m:func>
                                    <m:funcPr>
                                      <m:ctrlP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&gt;</m:t>
                                      </m:r>
                                    </m:e>
                                  </m:func>
                                  <m:r>
                                    <a:rPr lang="en-US" sz="2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endParaRPr lang="en-US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589020"/>
                  </p:ext>
                </p:extLst>
              </p:nvPr>
            </p:nvGraphicFramePr>
            <p:xfrm>
              <a:off x="911424" y="916062"/>
              <a:ext cx="10657183" cy="22249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5205" b="-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6081" y="3152512"/>
                <a:ext cx="10430466" cy="3376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a</a:t>
                </a:r>
                <a:r>
                  <a:rPr lang="en-US" sz="2800" b="1" dirty="0"/>
                  <a:t>) </a:t>
                </a:r>
                <a:r>
                  <a:rPr lang="en-US" sz="2800" b="1" dirty="0" err="1"/>
                  <a:t>Áp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dụng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Côsi</a:t>
                </a:r>
                <a:r>
                  <a:rPr lang="en-US" sz="2800" b="1" dirty="0"/>
                  <a:t> 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 err="1"/>
                  <a:t>Và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den>
                        </m:f>
                      </m:e>
                    </m:rad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 </a:t>
                </a:r>
                <a:r>
                  <a:rPr lang="en-US" sz="2800" b="1" dirty="0" err="1"/>
                  <a:t>đó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b, c: </a:t>
                </a:r>
                <a:r>
                  <a:rPr lang="en-US" sz="2800" b="1" dirty="0" err="1"/>
                  <a:t>chứng</a:t>
                </a:r>
                <a:r>
                  <a:rPr lang="en-US" sz="2800" b="1" dirty="0"/>
                  <a:t> minh </a:t>
                </a:r>
                <a:r>
                  <a:rPr lang="en-US" sz="2800" b="1" dirty="0" err="1"/>
                  <a:t>tương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tự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câu</a:t>
                </a:r>
                <a:r>
                  <a:rPr lang="en-US" sz="2800" b="1" dirty="0"/>
                  <a:t> a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1" y="3152512"/>
                <a:ext cx="10430466" cy="3376374"/>
              </a:xfrm>
              <a:prstGeom prst="rect">
                <a:avLst/>
              </a:prstGeom>
              <a:blipFill rotWithShape="1">
                <a:blip r:embed="rId3"/>
                <a:stretch>
                  <a:fillRect l="-1169" t="-1805" b="-4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7328860"/>
                  </p:ext>
                </p:extLst>
              </p:nvPr>
            </p:nvGraphicFramePr>
            <p:xfrm>
              <a:off x="911424" y="548680"/>
              <a:ext cx="10657183" cy="17799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10. 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0&lt;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&lt;2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𝟕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           B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𝟔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            </a:t>
                          </a:r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7328860"/>
                  </p:ext>
                </p:extLst>
              </p:nvPr>
            </p:nvGraphicFramePr>
            <p:xfrm>
              <a:off x="911424" y="548680"/>
              <a:ext cx="10657183" cy="17799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5205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  <a:tr h="2224905">
                    <a:tc>
                      <a:txBody>
                        <a:bodyPr/>
                        <a:lstStyle/>
                        <a:p>
                          <a:endParaRPr lang="en-US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51384" y="3501008"/>
                <a:ext cx="10795163" cy="1723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𝟗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𝟗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𝟗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𝟗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𝟕</m:t>
                    </m:r>
                  </m:oMath>
                </a14:m>
                <a:endParaRPr lang="en-US" sz="2800" b="1" dirty="0"/>
              </a:p>
              <a:p>
                <a:endParaRPr lang="en-US" sz="21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3501008"/>
                <a:ext cx="10795163" cy="1723229"/>
              </a:xfrm>
              <a:prstGeom prst="rect">
                <a:avLst/>
              </a:prstGeom>
              <a:blipFill rotWithShape="1">
                <a:blip r:embed="rId3"/>
                <a:stretch>
                  <a:fillRect l="-1129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752184" y="1844824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337672"/>
                  </p:ext>
                </p:extLst>
              </p:nvPr>
            </p:nvGraphicFramePr>
            <p:xfrm>
              <a:off x="916081" y="260648"/>
              <a:ext cx="10657183" cy="26520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𝒛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ba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fName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fName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</m:e>
                              </m:func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32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     </m:t>
                              </m:r>
                            </m:oMath>
                          </a14:m>
                          <a:r>
                            <a:rPr lang="en-US" sz="3200" b="1" i="0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b="1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337672"/>
                  </p:ext>
                </p:extLst>
              </p:nvPr>
            </p:nvGraphicFramePr>
            <p:xfrm>
              <a:off x="916081" y="260648"/>
              <a:ext cx="10657183" cy="26520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652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4598" b="-32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51384" y="2996952"/>
                <a:ext cx="10430466" cy="3002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Lời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𝒛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𝒛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𝒛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>
                      <a:rPr lang="en-US" sz="28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/>
                  <a:t> (1</a:t>
                </a:r>
                <a:r>
                  <a:rPr lang="en-US" sz="2800" b="1" dirty="0" smtClean="0"/>
                  <a:t>).  </a:t>
                </a:r>
                <a:r>
                  <a:rPr lang="en-US" sz="2800" b="1" dirty="0" err="1" smtClean="0"/>
                  <a:t>Tương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/>
                  <a:t>tự</a:t>
                </a:r>
                <a:r>
                  <a:rPr lang="en-US" sz="2800" b="1" dirty="0"/>
                  <a:t> ta </a:t>
                </a:r>
                <a:r>
                  <a:rPr lang="en-US" sz="2800" b="1" dirty="0" err="1"/>
                  <a:t>có</a:t>
                </a:r>
                <a:r>
                  <a:rPr lang="en-US" sz="2800" b="1" dirty="0" smtClean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𝒛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𝒛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𝒚</m:t>
                    </m:r>
                    <m:r>
                      <a:rPr lang="en-US" sz="2800" b="1" i="1">
                        <a:latin typeface="Cambria Math"/>
                      </a:rPr>
                      <m:t>     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𝒛</m:t>
                    </m:r>
                    <m:r>
                      <a:rPr lang="en-US" sz="2800" b="1" i="1">
                        <a:latin typeface="Cambria Math"/>
                      </a:rPr>
                      <m:t> (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996952"/>
                <a:ext cx="10430466" cy="3002360"/>
              </a:xfrm>
              <a:prstGeom prst="rect">
                <a:avLst/>
              </a:prstGeom>
              <a:blipFill rotWithShape="1">
                <a:blip r:embed="rId3"/>
                <a:stretch>
                  <a:fillRect l="-1169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090883" y="1484784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Cộng</a:t>
                </a:r>
                <a:r>
                  <a:rPr lang="en-US" b="1" dirty="0"/>
                  <a:t> (1), (2) </a:t>
                </a:r>
                <a:r>
                  <a:rPr lang="en-US" b="1" dirty="0" err="1"/>
                  <a:t>và</a:t>
                </a:r>
                <a:r>
                  <a:rPr lang="en-US" b="1" dirty="0"/>
                  <a:t> (3),ta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𝒛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𝒛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𝒛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𝒛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𝒛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686996"/>
                  </p:ext>
                </p:extLst>
              </p:nvPr>
            </p:nvGraphicFramePr>
            <p:xfrm>
              <a:off x="882214" y="404665"/>
              <a:ext cx="10657183" cy="238417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546528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12. 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≥6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𝟏𝟖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≥</m:t>
                              </m:r>
                              <m:r>
                                <m:rPr>
                                  <m:nor/>
                                </m:rP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39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B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𝟏𝟖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≥</m:t>
                              </m:r>
                              <m:r>
                                <m:rPr>
                                  <m:nor/>
                                </m:rP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36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𝟏𝟖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≤</m:t>
                              </m:r>
                              <m:r>
                                <m:rPr>
                                  <m:nor/>
                                </m:rP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36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                               D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𝟏𝟖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≤</m:t>
                              </m:r>
                              <m:r>
                                <m:rPr>
                                  <m:nor/>
                                </m:rPr>
                                <a:rPr lang="en-US" sz="3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39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7687">
                    <a:tc>
                      <a:txBody>
                        <a:bodyPr/>
                        <a:lstStyle/>
                        <a:p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686996"/>
                  </p:ext>
                </p:extLst>
              </p:nvPr>
            </p:nvGraphicFramePr>
            <p:xfrm>
              <a:off x="882214" y="404665"/>
              <a:ext cx="10657183" cy="238417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896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6109" b="-26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3352" y="2420888"/>
                <a:ext cx="10430466" cy="4688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càng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tăng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thì</a:t>
                </a:r>
                <a:r>
                  <a:rPr lang="en-US" sz="2800" b="1" dirty="0"/>
                  <a:t> </a:t>
                </a:r>
                <a:r>
                  <a:rPr lang="en-US" sz="2800" b="1" i="1" dirty="0"/>
                  <a:t>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càng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tăng</a:t>
                </a:r>
                <a:r>
                  <a:rPr lang="en-US" sz="2800" b="1" dirty="0"/>
                  <a:t>. Ta </a:t>
                </a:r>
                <a:r>
                  <a:rPr lang="en-US" sz="2800" b="1" dirty="0" err="1"/>
                  <a:t>dự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đoán</a:t>
                </a:r>
                <a:r>
                  <a:rPr lang="en-US" sz="2800" b="1" dirty="0"/>
                  <a:t> </a:t>
                </a:r>
                <a:r>
                  <a:rPr lang="en-US" sz="2800" b="1" i="1" dirty="0"/>
                  <a:t>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đạt</a:t>
                </a:r>
                <a:r>
                  <a:rPr lang="en-US" sz="2800" b="1" dirty="0"/>
                  <a:t> GTNN </a:t>
                </a:r>
                <a:r>
                  <a:rPr lang="en-US" sz="2800" b="1" dirty="0" err="1"/>
                  <a:t>khi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𝒂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sz="2800" b="1" dirty="0"/>
                  <a:t>. 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sơ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đồ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điểm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rơi</a:t>
                </a:r>
                <a:r>
                  <a:rPr lang="en-US" sz="2800" b="1" dirty="0"/>
                  <a:t>: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𝒂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𝟔</m:t>
                    </m:r>
                    <m:r>
                      <a:rPr lang="en-US" sz="28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>
                                    <a:latin typeface="Cambria Math"/>
                                  </a:rPr>
                                  <m:t>𝜶</m:t>
                                </m:r>
                              </m:den>
                            </m:f>
                            <m:r>
                              <a:rPr lang="en-US" sz="28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/>
                                  </a:rPr>
                                  <m:t>𝟑𝟔</m:t>
                                </m:r>
                              </m:num>
                              <m:den>
                                <m:r>
                                  <a:rPr lang="en-US" sz="2800" b="1" i="1">
                                    <a:latin typeface="Cambria Math"/>
                                  </a:rPr>
                                  <m:t>𝜶</m:t>
                                </m:r>
                              </m:den>
                            </m:f>
                          </m:e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2800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28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2800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28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800" b="1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𝟑𝟔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⇒</m:t>
                    </m:r>
                    <m:r>
                      <a:rPr lang="en-US" sz="2800" b="1" i="1">
                        <a:latin typeface="Cambria Math"/>
                      </a:rPr>
                      <m:t>𝜶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𝟐𝟒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 </a:t>
                </a:r>
                <a:r>
                  <a:rPr lang="en-US" sz="2800" b="1" dirty="0" err="1"/>
                  <a:t>đó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𝟐𝟑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ad>
                      <m:radPr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𝟐𝟒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𝟐𝟑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𝟐𝟑</m:t>
                        </m:r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r>
                          <a:rPr lang="en-US" sz="2800" b="1" i="1">
                            <a:latin typeface="Cambria Math"/>
                          </a:rPr>
                          <m:t>𝟑𝟔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𝟑𝟗</m:t>
                    </m:r>
                  </m:oMath>
                </a14:m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420888"/>
                <a:ext cx="10430466" cy="4688656"/>
              </a:xfrm>
              <a:prstGeom prst="rect">
                <a:avLst/>
              </a:prstGeom>
              <a:blipFill rotWithShape="1">
                <a:blip r:embed="rId3"/>
                <a:stretch>
                  <a:fillRect l="-1169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24523" y="1124744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835284"/>
                  </p:ext>
                </p:extLst>
              </p:nvPr>
            </p:nvGraphicFramePr>
            <p:xfrm>
              <a:off x="916081" y="476672"/>
              <a:ext cx="10657183" cy="349211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en-US" sz="3200" b="1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12. 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hai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dương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và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đẳng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thức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nào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đây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đúng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3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835284"/>
                  </p:ext>
                </p:extLst>
              </p:nvPr>
            </p:nvGraphicFramePr>
            <p:xfrm>
              <a:off x="916081" y="476672"/>
              <a:ext cx="10657183" cy="349211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921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524" b="-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16081" y="3882393"/>
                <a:ext cx="10430466" cy="270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err="1"/>
                  <a:t>Chọn</a:t>
                </a:r>
                <a:r>
                  <a:rPr lang="en-US" sz="2800" b="1" dirty="0"/>
                  <a:t> C</a:t>
                </a:r>
              </a:p>
              <a:p>
                <a:r>
                  <a:rPr lang="en-US" sz="2800" b="1" dirty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800" b="1" i="1">
                            <a:latin typeface="Cambria Math"/>
                          </a:rPr>
                          <m:t>.</m:t>
                        </m: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𝒙𝒚</m:t>
                            </m:r>
                          </m:e>
                        </m:rad>
                      </m:den>
                    </m:f>
                    <m:r>
                      <a:rPr lang="en-US" sz="2800" b="1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𝒙𝒚</m:t>
                            </m:r>
                          </m:e>
                        </m:rad>
                      </m:den>
                    </m:f>
                    <m:r>
                      <a:rPr lang="en-US" sz="2800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𝒙𝒚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𝟒</m:t>
                    </m:r>
                  </m:oMath>
                </a14:m>
                <a:endParaRPr lang="en-US" sz="2800" b="1" dirty="0"/>
              </a:p>
              <a:p>
                <a:r>
                  <a:rPr lang="en-US" sz="2800" b="1" dirty="0"/>
                  <a:t>Do </a:t>
                </a:r>
                <a:r>
                  <a:rPr lang="en-US" sz="2800" b="1" dirty="0" err="1"/>
                  <a:t>đó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e>
                        </m:rad>
                      </m:e>
                    </m:rad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𝟒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1" y="3882393"/>
                <a:ext cx="10430466" cy="2707793"/>
              </a:xfrm>
              <a:prstGeom prst="rect">
                <a:avLst/>
              </a:prstGeom>
              <a:blipFill rotWithShape="1">
                <a:blip r:embed="rId3"/>
                <a:stretch>
                  <a:fillRect l="-1169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68194" y="2996952"/>
            <a:ext cx="3993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2711624" y="3068960"/>
            <a:ext cx="6301299" cy="533400"/>
          </a:xfrm>
          <a:prstGeom prst="flowChartTerminato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Hết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611180"/>
                  </p:ext>
                </p:extLst>
              </p:nvPr>
            </p:nvGraphicFramePr>
            <p:xfrm>
              <a:off x="911424" y="916062"/>
              <a:ext cx="10657183" cy="278822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</a:t>
                          </a:r>
                          <a:r>
                            <a:rPr lang="vi-VN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&gt;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&gt;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+...+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+...</m:t>
                                  </m:r>
                                  <m:sSub>
                                    <m:sSub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,....,</m:t>
                                    </m:r>
                                    <m:func>
                                      <m:func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&gt;</m:t>
                                        </m:r>
                                      </m:e>
                                    </m:func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611180"/>
                  </p:ext>
                </p:extLst>
              </p:nvPr>
            </p:nvGraphicFramePr>
            <p:xfrm>
              <a:off x="911424" y="916062"/>
              <a:ext cx="10657183" cy="278822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8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4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916081" y="3891176"/>
            <a:ext cx="10430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a, b, c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suy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6298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710582"/>
                  </p:ext>
                </p:extLst>
              </p:nvPr>
            </p:nvGraphicFramePr>
            <p:xfrm>
              <a:off x="911424" y="916062"/>
              <a:ext cx="10657183" cy="17905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75241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</a:t>
                          </a:r>
                          <a:r>
                            <a:rPr lang="vi-VN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Cho </a:t>
                          </a:r>
                          <a:r>
                            <a:rPr lang="fr-FR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các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thực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a, b, c </a:t>
                          </a:r>
                          <a:r>
                            <a:rPr lang="fr-FR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bất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fr-FR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kì</a:t>
                          </a:r>
                          <a:r>
                            <a:rPr lang="fr-FR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</a:t>
                          </a:r>
                          <a:r>
                            <a:rPr lang="vi-VN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ứng minh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r>
                            <a:rPr lang="en-US" sz="32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𝒄</m:t>
                                        </m:r>
                                      </m:e>
                                      <m:sup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32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≥</m:t>
                                </m:r>
                                <m:r>
                                  <a:rPr lang="en-US" sz="32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32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52413">
                    <a:tc>
                      <a:txBody>
                        <a:bodyPr/>
                        <a:lstStyle/>
                        <a:p>
                          <a:pPr algn="l"/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9770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710582"/>
                  </p:ext>
                </p:extLst>
              </p:nvPr>
            </p:nvGraphicFramePr>
            <p:xfrm>
              <a:off x="911424" y="916062"/>
              <a:ext cx="10657183" cy="17905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038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12941" b="-7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752413">
                    <a:tc>
                      <a:txBody>
                        <a:bodyPr/>
                        <a:lstStyle/>
                        <a:p>
                          <a:pPr algn="l"/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977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1424" y="2132856"/>
                <a:ext cx="10430466" cy="4576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 smtClean="0"/>
                  <a:t>S</a:t>
                </a:r>
                <a:r>
                  <a:rPr lang="vi-VN" sz="2800" b="1" dirty="0"/>
                  <a:t>ử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dụng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Côsi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dạng</a:t>
                </a:r>
                <a:endParaRPr lang="en-US" sz="28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𝒙𝒚</m:t>
                        </m:r>
                      </m:e>
                    </m:d>
                  </m:oMath>
                </a14:m>
                <a:r>
                  <a:rPr lang="en-US" sz="2800" b="1" dirty="0"/>
                  <a:t>, 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𝒂𝒃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𝒃𝒄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𝒄𝒂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 err="1"/>
                  <a:t>Nhân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vế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theo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vế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của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trên</a:t>
                </a:r>
                <a:r>
                  <a:rPr lang="en-US" sz="2800" b="1" dirty="0"/>
                  <a:t> ta </a:t>
                </a:r>
                <a:r>
                  <a:rPr lang="en-US" sz="2800" b="1" dirty="0" err="1"/>
                  <a:t>được</a:t>
                </a:r>
                <a:r>
                  <a:rPr lang="en-US" sz="28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</a:rPr>
                        <m:t>𝟖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𝟖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 err="1"/>
                  <a:t>Bất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được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chứng</a:t>
                </a:r>
                <a:r>
                  <a:rPr lang="en-US" sz="2800" b="1" dirty="0"/>
                  <a:t> minh. </a:t>
                </a:r>
                <a:r>
                  <a:rPr lang="en-US" sz="2800" b="1" dirty="0" err="1"/>
                  <a:t>Dấu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đẳng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thức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xẩy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ra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khi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và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chỉ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khi</a:t>
                </a:r>
                <a:r>
                  <a:rPr lang="en-US" sz="2800" b="1" dirty="0"/>
                  <a:t> a = b = c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132856"/>
                <a:ext cx="10430466" cy="4576830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332" b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2300"/>
                  </p:ext>
                </p:extLst>
              </p:nvPr>
            </p:nvGraphicFramePr>
            <p:xfrm>
              <a:off x="916081" y="954924"/>
              <a:ext cx="10657183" cy="22249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4.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𝒂𝒃</m:t>
                                  </m:r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𝟗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𝒂𝒃</m:t>
                              </m:r>
                              <m:r>
                                <a:rPr lang="en-US" sz="32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2300"/>
                  </p:ext>
                </p:extLst>
              </p:nvPr>
            </p:nvGraphicFramePr>
            <p:xfrm>
              <a:off x="916081" y="954924"/>
              <a:ext cx="10657183" cy="22249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6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67408" y="2276872"/>
                <a:ext cx="10430466" cy="3250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 err="1"/>
                  <a:t>Áp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dụng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đẳng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Côsi</a:t>
                </a:r>
                <a:r>
                  <a:rPr lang="en-US" sz="3200" b="1" dirty="0"/>
                  <a:t> 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𝒂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𝒃</m:t>
                      </m:r>
                      <m:r>
                        <a:rPr lang="en-US" sz="3200" b="1" i="1">
                          <a:latin typeface="Cambria Math"/>
                        </a:rPr>
                        <m:t>≥</m:t>
                      </m:r>
                      <m:r>
                        <a:rPr lang="en-US" sz="3200" b="1" i="1">
                          <a:latin typeface="Cambria Math"/>
                        </a:rPr>
                        <m:t>𝟑</m:t>
                      </m:r>
                      <m:rad>
                        <m:ra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𝒂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𝒃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𝒂𝒃</m:t>
                      </m:r>
                      <m:r>
                        <a:rPr lang="en-US" sz="3200" b="1" i="1">
                          <a:latin typeface="Cambria Math"/>
                        </a:rPr>
                        <m:t>≥</m:t>
                      </m:r>
                      <m:rad>
                        <m:ra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en-US" sz="3200" b="1" dirty="0"/>
              </a:p>
              <a:p>
                <a:r>
                  <a:rPr lang="en-US" sz="3200" b="1" dirty="0"/>
                  <a:t>Do </a:t>
                </a:r>
                <a:r>
                  <a:rPr lang="en-US" sz="3200" b="1" dirty="0" err="1"/>
                  <a:t>đó</a:t>
                </a:r>
                <a:r>
                  <a:rPr lang="en-US" sz="32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(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𝒂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𝒃</m:t>
                      </m:r>
                      <m:r>
                        <a:rPr lang="en-US" sz="3200" b="1" i="1">
                          <a:latin typeface="Cambria Math"/>
                        </a:rPr>
                        <m:t>)(</m:t>
                      </m:r>
                      <m:r>
                        <a:rPr lang="en-US" sz="3200" b="1" i="1">
                          <a:latin typeface="Cambria Math"/>
                        </a:rPr>
                        <m:t>𝒂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𝒃</m:t>
                      </m:r>
                      <m:r>
                        <a:rPr lang="en-US" sz="3200" b="1" i="1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𝒂𝒃</m:t>
                      </m:r>
                      <m:r>
                        <a:rPr lang="en-US" sz="3200" b="1" i="1">
                          <a:latin typeface="Cambria Math"/>
                        </a:rPr>
                        <m:t>)≥</m:t>
                      </m:r>
                      <m:r>
                        <a:rPr lang="en-US" sz="3200" b="1" i="1">
                          <a:latin typeface="Cambria Math"/>
                        </a:rPr>
                        <m:t>𝟑</m:t>
                      </m:r>
                      <m:rad>
                        <m:ra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</m:rad>
                      <m:r>
                        <a:rPr lang="en-US" sz="3200" b="1" i="1">
                          <a:latin typeface="Cambria Math"/>
                        </a:rPr>
                        <m:t>.</m:t>
                      </m:r>
                      <m:rad>
                        <m:rad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𝒂𝒃</m:t>
                          </m:r>
                        </m:e>
                      </m:rad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𝟗</m:t>
                      </m:r>
                      <m:r>
                        <a:rPr lang="en-US" sz="3200" b="1" i="1">
                          <a:latin typeface="Cambria Math"/>
                        </a:rPr>
                        <m:t>𝒂𝒃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276872"/>
                <a:ext cx="10430466" cy="3250698"/>
              </a:xfrm>
              <a:prstGeom prst="rect">
                <a:avLst/>
              </a:prstGeom>
              <a:blipFill rotWithShape="1">
                <a:blip r:embed="rId3"/>
                <a:stretch>
                  <a:fillRect l="-152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685953"/>
                  </p:ext>
                </p:extLst>
              </p:nvPr>
            </p:nvGraphicFramePr>
            <p:xfrm>
              <a:off x="911424" y="476672"/>
              <a:ext cx="10657183" cy="211658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7164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6.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den>
                                  </m:f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∀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&gt;</m:t>
                              </m:r>
                            </m:oMath>
                          </a14:m>
                          <a:endParaRPr lang="en-US" sz="32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164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US" sz="32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128174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685953"/>
                  </p:ext>
                </p:extLst>
              </p:nvPr>
            </p:nvGraphicFramePr>
            <p:xfrm>
              <a:off x="911424" y="476672"/>
              <a:ext cx="10657183" cy="211658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400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7" t="-6957" b="-5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7164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US" sz="32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128174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34696" y="2996952"/>
                <a:ext cx="10430466" cy="301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 err="1"/>
                  <a:t>Áp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dụng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đẳng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Côsi</a:t>
                </a:r>
                <a:r>
                  <a:rPr lang="en-US" sz="3200" b="1" dirty="0"/>
                  <a:t> 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𝒃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3200" b="1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𝒄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3200" b="1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𝒂</m:t>
                    </m:r>
                    <m:r>
                      <a:rPr lang="en-US" sz="3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𝒄</m:t>
                    </m:r>
                  </m:oMath>
                </a14:m>
                <a:endParaRPr lang="en-US" sz="3200" b="1" dirty="0"/>
              </a:p>
              <a:p>
                <a:r>
                  <a:rPr lang="en-US" sz="3200" b="1" dirty="0" err="1"/>
                  <a:t>rồi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cộng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từng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vế</a:t>
                </a:r>
                <a:r>
                  <a:rPr lang="en-US" sz="32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</a:rPr>
                              <m:t>𝒄</m:t>
                            </m:r>
                          </m:den>
                        </m:f>
                      </m:e>
                    </m:d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  <m:r>
                          <a:rPr lang="en-US" sz="3200" b="1" i="1"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3200" b="1" dirty="0" smtClean="0"/>
                  <a:t> đpcm</a:t>
                </a:r>
                <a:endParaRPr lang="en-US" sz="32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96" y="2996952"/>
                <a:ext cx="10430466" cy="3017942"/>
              </a:xfrm>
              <a:prstGeom prst="rect">
                <a:avLst/>
              </a:prstGeom>
              <a:blipFill rotWithShape="1">
                <a:blip r:embed="rId3"/>
                <a:stretch>
                  <a:fillRect l="-1461" t="-2626" b="-5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5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241884"/>
                  </p:ext>
                </p:extLst>
              </p:nvPr>
            </p:nvGraphicFramePr>
            <p:xfrm>
              <a:off x="911424" y="916062"/>
              <a:ext cx="10657183" cy="22249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r>
                            <a:rPr lang="vi-VN" sz="32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Câu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7</a:t>
                          </a:r>
                          <a:r>
                            <a:rPr lang="vi-VN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Cho a, b, c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là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3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số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không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âm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Chứng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minh </a:t>
                          </a:r>
                          <a:r>
                            <a:rPr lang="en-US" sz="3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rằng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𝒂𝒃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𝒃𝒄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𝒄𝒂</m:t>
                              </m:r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32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32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241884"/>
                  </p:ext>
                </p:extLst>
              </p:nvPr>
            </p:nvGraphicFramePr>
            <p:xfrm>
              <a:off x="911424" y="916062"/>
              <a:ext cx="10657183" cy="22249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657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224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57" t="-6027" b="-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6243" y="2420888"/>
                <a:ext cx="10430466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FF0000"/>
                    </a:solidFill>
                  </a:rPr>
                  <a:t>Lời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giải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/>
                  <a:t>a) </a:t>
                </a:r>
                <a:r>
                  <a:rPr lang="en-US" sz="3200" dirty="0" err="1"/>
                  <a:t>Áp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dụng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bất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đẳng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thức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Côsi</a:t>
                </a:r>
                <a:r>
                  <a:rPr lang="en-US" sz="3200" dirty="0"/>
                  <a:t> 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≥2</m:t>
                      </m:r>
                      <m:r>
                        <a:rPr lang="en-US" sz="3200" b="0" i="1">
                          <a:latin typeface="Cambria Math"/>
                        </a:rPr>
                        <m:t>𝑎𝑏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≥2</m:t>
                      </m:r>
                      <m:r>
                        <a:rPr lang="en-US" sz="3200" b="0" i="1">
                          <a:latin typeface="Cambria Math"/>
                        </a:rPr>
                        <m:t>𝑏𝑐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≥2</m:t>
                      </m:r>
                      <m:r>
                        <a:rPr lang="en-US" sz="3200" b="0" i="1">
                          <a:latin typeface="Cambria Math"/>
                        </a:rPr>
                        <m:t>𝑐𝑎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 err="1"/>
                  <a:t>Cộng</a:t>
                </a:r>
                <a:r>
                  <a:rPr lang="en-US" sz="3200" dirty="0"/>
                  <a:t> 3 </a:t>
                </a:r>
                <a:r>
                  <a:rPr lang="en-US" sz="3200" dirty="0" err="1"/>
                  <a:t>bdt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theo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vế</a:t>
                </a:r>
                <a:r>
                  <a:rPr lang="en-US" sz="3200" dirty="0"/>
                  <a:t> ta </a:t>
                </a:r>
                <a:r>
                  <a:rPr lang="en-US" sz="3200" dirty="0" err="1"/>
                  <a:t>được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2(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)≥2(</m:t>
                    </m:r>
                    <m:r>
                      <a:rPr lang="en-US" sz="3200" b="0" i="1">
                        <a:latin typeface="Cambria Math"/>
                      </a:rPr>
                      <m:t>𝑎𝑏</m:t>
                    </m:r>
                    <m:r>
                      <a:rPr lang="en-US" sz="3200" b="0" i="1">
                        <a:latin typeface="Cambria Math"/>
                      </a:rPr>
                      <m:t>+</m:t>
                    </m:r>
                    <m:r>
                      <a:rPr lang="en-US" sz="3200" b="0" i="1">
                        <a:latin typeface="Cambria Math"/>
                      </a:rPr>
                      <m:t>𝑏𝑐</m:t>
                    </m:r>
                    <m:r>
                      <a:rPr lang="en-US" sz="3200" b="0" i="1">
                        <a:latin typeface="Cambria Math"/>
                      </a:rPr>
                      <m:t>+</m:t>
                    </m:r>
                    <m:r>
                      <a:rPr lang="en-US" sz="3200" b="0" i="1">
                        <a:latin typeface="Cambria Math"/>
                      </a:rPr>
                      <m:t>𝑐𝑎</m:t>
                    </m:r>
                    <m:r>
                      <a:rPr lang="en-US" sz="32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err="1"/>
                  <a:t>suy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ra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đpcm</a:t>
                </a:r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3" y="2420888"/>
                <a:ext cx="10430466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461" t="-2238" b="-4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/>
                  <a:t>b) </a:t>
                </a:r>
                <a:r>
                  <a:rPr lang="en-US" sz="3200" b="1" dirty="0" err="1"/>
                  <a:t>Áp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dụng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đẳng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Côsi</a:t>
                </a:r>
                <a:r>
                  <a:rPr lang="en-US" sz="3200" b="1" dirty="0"/>
                  <a:t> ta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𝟑</m:t>
                    </m:r>
                    <m:r>
                      <a:rPr lang="en-US" sz="32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/>
                  <a:t>.</a:t>
                </a: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𝟑</m:t>
                    </m:r>
                    <m:r>
                      <a:rPr lang="en-US" sz="3200" b="1" i="1">
                        <a:latin typeface="Cambria Math"/>
                      </a:rPr>
                      <m:t>𝒃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/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𝟑</m:t>
                    </m:r>
                    <m:r>
                      <a:rPr lang="en-US" sz="3200" b="1" i="1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/>
              </a:p>
              <a:p>
                <a:r>
                  <a:rPr lang="en-US" sz="3200" b="1" dirty="0" err="1" smtClean="0"/>
                  <a:t>Cộng</a:t>
                </a:r>
                <a:r>
                  <a:rPr lang="en-US" sz="3200" b="1" dirty="0" smtClean="0"/>
                  <a:t> </a:t>
                </a:r>
                <a:r>
                  <a:rPr lang="en-US" sz="3200" b="1" dirty="0" err="1"/>
                  <a:t>từng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vế</a:t>
                </a:r>
                <a:r>
                  <a:rPr lang="en-US" sz="3200" b="1" dirty="0"/>
                  <a:t> ta </a:t>
                </a:r>
                <a:r>
                  <a:rPr lang="en-US" sz="3200" b="1" dirty="0" err="1"/>
                  <a:t>được</a:t>
                </a:r>
                <a:r>
                  <a:rPr lang="en-US" sz="32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≥</m:t>
                    </m:r>
                    <m:r>
                      <a:rPr lang="en-US" sz="32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𝒃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/>
                  <a:t>đpcm</a:t>
                </a:r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5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am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4402</Words>
  <Application>Microsoft Office PowerPoint</Application>
  <PresentationFormat>Custom</PresentationFormat>
  <Paragraphs>212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sample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Win 8.1 Version 2</cp:lastModifiedBy>
  <cp:revision>57</cp:revision>
  <dcterms:created xsi:type="dcterms:W3CDTF">2015-11-29T04:28:43Z</dcterms:created>
  <dcterms:modified xsi:type="dcterms:W3CDTF">2019-10-09T14:37:31Z</dcterms:modified>
</cp:coreProperties>
</file>