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8" r:id="rId4"/>
    <p:sldMasterId id="2147483690" r:id="rId5"/>
    <p:sldMasterId id="2147483702" r:id="rId6"/>
    <p:sldMasterId id="2147483714" r:id="rId7"/>
    <p:sldMasterId id="2147483733" r:id="rId8"/>
  </p:sldMasterIdLst>
  <p:notesMasterIdLst>
    <p:notesMasterId r:id="rId11"/>
  </p:notesMasterIdLst>
  <p:sldIdLst>
    <p:sldId id="259" r:id="rId9"/>
    <p:sldId id="260" r:id="rId10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80" r:id="rId19"/>
    <p:sldId id="281" r:id="rId20"/>
    <p:sldId id="285" r:id="rId21"/>
    <p:sldId id="286" r:id="rId22"/>
    <p:sldId id="291" r:id="rId23"/>
    <p:sldId id="292" r:id="rId24"/>
    <p:sldId id="293" r:id="rId25"/>
    <p:sldId id="289" r:id="rId26"/>
    <p:sldId id="294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Hieu" initials="M" lastIdx="1" clrIdx="0"/>
  <p:cmAuthor id="2" name="Sa Nguyễn" initials="SN" lastIdx="1" clrIdx="1"/>
  <p:cmAuthor id="3" name="Thien Vo" initials="TV" lastIdx="2" clrIdx="2"/>
  <p:cmAuthor id="4" name="ACER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EDFB2-CE9E-48F6-B16E-CCD990DB3C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260648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5" y="3034492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291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09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6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0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showMasterSp="0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7367" y="61913"/>
          <a:ext cx="1202266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2" imgW="8610600" imgH="1308100" progId="">
                  <p:embed/>
                </p:oleObj>
              </mc:Choice>
              <mc:Fallback>
                <p:oleObj name="Image" r:id="rId2" imgW="8610600" imgH="1308100" progId="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367" y="61913"/>
                        <a:ext cx="12022667" cy="1031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invGray">
          <a:xfrm>
            <a:off x="84667" y="6453188"/>
            <a:ext cx="11986684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118533" y="1135063"/>
            <a:ext cx="11940117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white">
          <a:xfrm>
            <a:off x="10871200" y="261938"/>
            <a:ext cx="132080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panose="020B0604020202020204" pitchFamily="34" charset="0"/>
                <a:cs typeface="+mn-cs"/>
              </a:rPr>
              <a:t>LOGO</a:t>
            </a:r>
            <a:endParaRPr lang="en-US" sz="2000" b="1"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11277601" y="-196850"/>
            <a:ext cx="364067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" name="Group 12"/>
          <p:cNvGrpSpPr/>
          <p:nvPr/>
        </p:nvGrpSpPr>
        <p:grpSpPr bwMode="auto">
          <a:xfrm>
            <a:off x="-8467" y="0"/>
            <a:ext cx="12206817" cy="6859588"/>
            <a:chOff x="0" y="0"/>
            <a:chExt cx="5764" cy="4321"/>
          </a:xfrm>
        </p:grpSpPr>
        <p:sp>
          <p:nvSpPr>
            <p:cNvPr id="10" name="AutoShape 13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14"/>
            <p:cNvSpPr/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15"/>
            <p:cNvSpPr/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6"/>
            <p:cNvSpPr/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EB2AC-8C84-43A8-828B-1537CF7F6BFD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15"/>
          <p:cNvGrpSpPr/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/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3" name="Freeform 17"/>
            <p:cNvSpPr/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4" name="Freeform 18"/>
            <p:cNvSpPr/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5" name="Freeform 19"/>
            <p:cNvSpPr/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6" name="Freeform 20"/>
            <p:cNvSpPr/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7" name="Freeform 21"/>
            <p:cNvSpPr/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8" name="Freeform 22"/>
            <p:cNvSpPr/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9" name="Freeform 23"/>
            <p:cNvSpPr/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0" name="Freeform 24"/>
            <p:cNvSpPr/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1" name="Freeform 25"/>
            <p:cNvSpPr/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2" name="Freeform 26"/>
            <p:cNvSpPr/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3" name="Freeform 27"/>
            <p:cNvSpPr/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4" name="Freeform 28"/>
            <p:cNvSpPr/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5" name="Freeform 29"/>
            <p:cNvSpPr/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6" name="Freeform 30"/>
            <p:cNvSpPr/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7" name="Freeform 31"/>
            <p:cNvSpPr/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8" name="Freeform 32"/>
            <p:cNvSpPr/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9" name="Freeform 33"/>
            <p:cNvSpPr/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0" name="Freeform 34"/>
            <p:cNvSpPr/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1" name="Freeform 35"/>
            <p:cNvSpPr/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2" name="Freeform 36"/>
            <p:cNvSpPr/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3" name="Freeform 37"/>
            <p:cNvSpPr/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4" name="Freeform 38"/>
            <p:cNvSpPr/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5" name="Freeform 39"/>
            <p:cNvSpPr/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6" name="Freeform 40"/>
            <p:cNvSpPr/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7" name="Freeform 41"/>
            <p:cNvSpPr/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8" name="Freeform 42"/>
            <p:cNvSpPr/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9" name="Freeform 43"/>
            <p:cNvSpPr/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0" name="Freeform 44"/>
            <p:cNvSpPr/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1" name="Freeform 45"/>
            <p:cNvSpPr/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2" name="Freeform 46"/>
            <p:cNvSpPr/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3" name="Freeform 47"/>
            <p:cNvSpPr/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4" name="Freeform 48"/>
            <p:cNvSpPr/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5" name="Freeform 49"/>
            <p:cNvSpPr/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6" name="Freeform 50"/>
            <p:cNvSpPr/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7" name="Freeform 51"/>
            <p:cNvSpPr/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8" name="Freeform 52"/>
            <p:cNvSpPr/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9" name="Freeform 53"/>
            <p:cNvSpPr/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0" name="Freeform 54"/>
            <p:cNvSpPr/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1" name="Freeform 55"/>
            <p:cNvSpPr/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2" name="Freeform 56"/>
            <p:cNvSpPr/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3" name="Freeform 57"/>
            <p:cNvSpPr/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4" name="Freeform 58"/>
            <p:cNvSpPr/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5" name="Freeform 59"/>
            <p:cNvSpPr/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6" name="Freeform 60"/>
            <p:cNvSpPr/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7" name="Freeform 61"/>
            <p:cNvSpPr/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8" name="Freeform 62"/>
            <p:cNvSpPr/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9" name="Freeform 63"/>
            <p:cNvSpPr/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0" name="Freeform 64"/>
            <p:cNvSpPr/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1" name="Freeform 65"/>
            <p:cNvSpPr/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2" name="Freeform 66"/>
            <p:cNvSpPr/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3" name="Freeform 67"/>
            <p:cNvSpPr/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4" name="Freeform 68"/>
            <p:cNvSpPr/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5" name="Freeform 69"/>
            <p:cNvSpPr/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6" name="Freeform 70"/>
            <p:cNvSpPr/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7" name="Freeform 71"/>
            <p:cNvSpPr/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8" name="Freeform 72"/>
            <p:cNvSpPr/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9" name="Freeform 73"/>
            <p:cNvSpPr/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0" name="Freeform 74"/>
            <p:cNvSpPr/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1" name="Freeform 75"/>
            <p:cNvSpPr/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2" name="Freeform 76"/>
            <p:cNvSpPr/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3" name="Freeform 77"/>
            <p:cNvSpPr/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4" name="Freeform 78"/>
            <p:cNvSpPr/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5" name="Freeform 79"/>
            <p:cNvSpPr/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6" name="Freeform 80"/>
            <p:cNvSpPr/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7" name="Freeform 81"/>
            <p:cNvSpPr/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8" name="Freeform 82"/>
            <p:cNvSpPr/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9" name="Freeform 83"/>
            <p:cNvSpPr/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0" name="Freeform 84"/>
            <p:cNvSpPr/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1" name="Freeform 85"/>
            <p:cNvSpPr/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2" name="Freeform 86"/>
            <p:cNvSpPr/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3" name="Freeform 87"/>
            <p:cNvSpPr/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4" name="Freeform 88"/>
            <p:cNvSpPr/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5" name="Freeform 89"/>
            <p:cNvSpPr/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6" name="Freeform 90"/>
            <p:cNvSpPr/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7" name="Freeform 91"/>
            <p:cNvSpPr/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8" name="Freeform 92"/>
            <p:cNvSpPr/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9" name="Freeform 93"/>
            <p:cNvSpPr/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0" name="Freeform 94"/>
            <p:cNvSpPr/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1" name="Freeform 95"/>
            <p:cNvSpPr/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2" name="Freeform 96"/>
            <p:cNvSpPr/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3" name="Freeform 97"/>
            <p:cNvSpPr/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4" name="Freeform 98"/>
            <p:cNvSpPr/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5" name="Freeform 99"/>
            <p:cNvSpPr/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6" name="Freeform 100"/>
            <p:cNvSpPr/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7" name="Freeform 101"/>
            <p:cNvSpPr/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8" name="Freeform 102"/>
            <p:cNvSpPr/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9" name="Freeform 103"/>
            <p:cNvSpPr/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0" name="Freeform 104"/>
            <p:cNvSpPr/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1" name="Freeform 105"/>
            <p:cNvSpPr/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2" name="Freeform 106"/>
            <p:cNvSpPr/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3" name="Freeform 107"/>
            <p:cNvSpPr/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4" name="Freeform 108"/>
            <p:cNvSpPr/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5" name="Freeform 109"/>
            <p:cNvSpPr/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6" name="Freeform 110"/>
            <p:cNvSpPr/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7" name="Freeform 111"/>
            <p:cNvSpPr/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8" name="Freeform 112"/>
            <p:cNvSpPr/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9" name="Freeform 113"/>
            <p:cNvSpPr/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0" name="Freeform 114"/>
            <p:cNvSpPr/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1" name="Freeform 115"/>
            <p:cNvSpPr/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2" name="Freeform 116"/>
            <p:cNvSpPr/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3" name="Freeform 117"/>
            <p:cNvSpPr/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4" name="Freeform 118"/>
            <p:cNvSpPr/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5" name="Freeform 119"/>
            <p:cNvSpPr/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6" name="Freeform 120"/>
            <p:cNvSpPr/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7" name="Freeform 121"/>
            <p:cNvSpPr/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8" name="Freeform 122"/>
            <p:cNvSpPr/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9" name="Freeform 123"/>
            <p:cNvSpPr/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77000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0"/>
            <a:ext cx="3048000" cy="16827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0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933" y="3167063"/>
            <a:ext cx="5901267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5233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95200" y="2895600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033" y="4594225"/>
            <a:ext cx="6548967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419600"/>
            <a:ext cx="8534400" cy="1143000"/>
          </a:xfrm>
        </p:spPr>
        <p:txBody>
          <a:bodyPr/>
          <a:lstStyle>
            <a:lvl1pPr algn="l">
              <a:defRPr sz="322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350" b="1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1206480" y="152400"/>
            <a:ext cx="782320" cy="321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500" b="1">
                <a:solidFill>
                  <a:srgbClr val="000000"/>
                </a:solidFill>
                <a:latin typeface="Verdana" panose="020B0604030504040204" pitchFamily="34" charset="0"/>
              </a:rPr>
              <a:t>LOGO</a:t>
            </a:r>
            <a:endParaRPr lang="en-US" sz="15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1993900"/>
            <a:ext cx="2061633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1467" y="2862263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605933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0" y="6627168"/>
            <a:ext cx="1250950" cy="19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675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09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bldLvl="0" animBg="1"/>
      <p:bldP spid="4098" grpId="0" bldLvl="0" animBg="1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5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5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5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109728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 hasCustomPrompt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8E63D1-8989-4A5D-8D10-C93CD810395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2732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31" y="1752600"/>
            <a:ext cx="522732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4588" y="304800"/>
            <a:ext cx="266964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541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3"/>
            <a:ext cx="10351752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1060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9"/>
            <a:ext cx="4873475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9"/>
            <a:ext cx="4881804" cy="679995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2632852"/>
            <a:ext cx="3935689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5934969" cy="202325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2"/>
            <a:ext cx="5934949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5"/>
            <a:ext cx="10364432" cy="81161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599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7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9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  <a:endParaRPr lang="en-US" sz="6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5" y="4204820"/>
            <a:ext cx="3296409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5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5" y="4781083"/>
            <a:ext cx="3296409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204820"/>
            <a:ext cx="3300681" cy="57626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9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23" Type="http://schemas.openxmlformats.org/officeDocument/2006/relationships/image" Target="../media/image36.png"/><Relationship Id="rId22" Type="http://schemas.openxmlformats.org/officeDocument/2006/relationships/image" Target="../media/image35.png"/><Relationship Id="rId21" Type="http://schemas.openxmlformats.org/officeDocument/2006/relationships/image" Target="../media/image44.png"/><Relationship Id="rId20" Type="http://schemas.openxmlformats.org/officeDocument/2006/relationships/image" Target="../media/image43.png"/><Relationship Id="rId2" Type="http://schemas.openxmlformats.org/officeDocument/2006/relationships/slideLayout" Target="../slideLayouts/slideLayout17.xml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jpeg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0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9" Type="http://schemas.openxmlformats.org/officeDocument/2006/relationships/image" Target="../media/image47.png"/><Relationship Id="rId18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5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37325"/>
            <a:ext cx="3860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5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521951" y="5935663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42600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03467" y="5849938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292417" y="5969000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17300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568517" y="6334125"/>
            <a:ext cx="1826683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868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33351" y="328613"/>
            <a:ext cx="1257300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1320800" y="1371600"/>
            <a:ext cx="1100667" cy="3587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627168"/>
            <a:ext cx="1250950" cy="195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675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15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1" fontAlgn="base" hangingPunct="1">
        <a:spcBef>
          <a:spcPct val="15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6233" y="304800"/>
            <a:ext cx="10668000" cy="12160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755651" y="1752600"/>
            <a:ext cx="10668000" cy="426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812800" y="1566863"/>
            <a:ext cx="10610851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8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-285750"/>
            <a:r>
              <a:rPr lang="en-US" altLang="zh-CN"/>
              <a:t>Second level</a:t>
            </a:r>
            <a:endParaRPr lang="en-US" altLang="zh-CN"/>
          </a:p>
          <a:p>
            <a:pPr lvl="2" indent="-228600"/>
            <a:r>
              <a:rPr lang="en-US" altLang="zh-CN"/>
              <a:t>Third level</a:t>
            </a:r>
            <a:endParaRPr lang="en-US" altLang="zh-CN"/>
          </a:p>
          <a:p>
            <a:pPr lvl="3" indent="-228600"/>
            <a:r>
              <a:rPr lang="en-US" altLang="zh-CN"/>
              <a:t>Fourth level</a:t>
            </a:r>
            <a:endParaRPr lang="en-US" altLang="zh-CN"/>
          </a:p>
          <a:p>
            <a:pPr lvl="4" indent="-22860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6619212-C471-41A5-A535-11D0293516CA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4DD50B9-16DD-4A16-9F33-0846C46AC65A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sndAc>
      <p:stSnd>
        <p:snd r:embed="rId12" name="chimes.wav"/>
      </p:stSnd>
    </p:sndAc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7420-80DA-4F93-BA6D-F6A4F36616FF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6FF0-BAD2-475C-B703-4DED7AEFD7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154C7CF-0018-438F-8CD0-D77BAE020E5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F76A3B30-66A2-44DA-BD00-66B3102A1C9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CC28-3019-42C2-9823-43814BAC70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3191-FBB8-4069-9CA7-08D200DCF6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GIF"/><Relationship Id="rId1" Type="http://schemas.openxmlformats.org/officeDocument/2006/relationships/image" Target="../media/image6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microsoft.com/office/2007/relationships/hdphoto" Target="../media/image71.wdp"/><Relationship Id="rId1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jpeg"/><Relationship Id="rId8" Type="http://schemas.openxmlformats.org/officeDocument/2006/relationships/image" Target="../media/image82.jpeg"/><Relationship Id="rId7" Type="http://schemas.openxmlformats.org/officeDocument/2006/relationships/image" Target="../media/image81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86.xml"/><Relationship Id="rId1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audio" Target="../media/audio1.wav"/><Relationship Id="rId2" Type="http://schemas.openxmlformats.org/officeDocument/2006/relationships/image" Target="../media/image75.png"/><Relationship Id="rId1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3.xml"/><Relationship Id="rId6" Type="http://schemas.openxmlformats.org/officeDocument/2006/relationships/audio" Target="../media/audio1.wav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1.wav"/><Relationship Id="rId1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1.png"/><Relationship Id="rId1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33655"/>
            <a:ext cx="12190730" cy="682434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1" y="253862"/>
            <a:ext cx="1432656" cy="14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3145296" y="294792"/>
            <a:ext cx="5955161" cy="133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ker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ỦY BAN NHÂN DÂN QUẬN </a:t>
            </a:r>
            <a:r>
              <a:rPr lang="en-US" sz="2800" kern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7</a:t>
            </a:r>
            <a:endParaRPr lang="en-US" sz="2800" kern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 TRUNG HỌC CƠ SỞ </a:t>
            </a:r>
            <a:br>
              <a:rPr lang="en-US" sz="2800" b="1" ker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800" b="1" ker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NGUYỄN HIỀN</a:t>
            </a:r>
            <a:endParaRPr lang="en-US" sz="2800" b="1" ker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69023" y="1675146"/>
            <a:ext cx="129614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70305" y="1784985"/>
            <a:ext cx="10887075" cy="245618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Times New Roman" panose="02020603050405020304" pitchFamily="18" charset="0"/>
              </a:rPr>
              <a:t>BÁO CÁO </a:t>
            </a:r>
            <a:endParaRPr lang="en-US" altLang="en-US" sz="5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Times New Roman" panose="02020603050405020304" pitchFamily="18" charset="0"/>
              </a:rPr>
              <a:t>“MỘT SỐ GIẢI PHÁP</a:t>
            </a:r>
            <a:endParaRPr lang="en-US" altLang="en-US" sz="5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Times New Roman" panose="02020603050405020304" pitchFamily="18" charset="0"/>
              </a:rPr>
              <a:t> LÀM TỐT CÔNG TÁC CHỦ NHIỆM”</a:t>
            </a:r>
            <a:endParaRPr lang="en-US" altLang="en-US" sz="5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4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Times New Roman" panose="02020603050405020304" pitchFamily="18" charset="0"/>
              </a:rPr>
              <a:t>Giáo viên: Hà Thị Mai Trinh</a:t>
            </a:r>
            <a:endParaRPr lang="en-US" altLang="en-US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3"/>
          <p:cNvSpPr/>
          <p:nvPr/>
        </p:nvSpPr>
        <p:spPr>
          <a:xfrm rot="-5400000" flipH="1">
            <a:off x="1758950" y="6024563"/>
            <a:ext cx="685800" cy="9048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  <a:tileRect/>
          </a:gradFill>
          <a:ln w="9525">
            <a:noFill/>
          </a:ln>
        </p:spPr>
        <p:txBody>
          <a:bodyPr rot="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4"/>
          <p:cNvSpPr/>
          <p:nvPr/>
        </p:nvSpPr>
        <p:spPr>
          <a:xfrm rot="-5400000" flipH="1">
            <a:off x="1873250" y="6000750"/>
            <a:ext cx="685800" cy="1397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rot="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gray">
          <a:xfrm>
            <a:off x="1981200" y="152400"/>
            <a:ext cx="8077200" cy="14706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p>
            <a:pPr algn="ctr"/>
            <a:r>
              <a:rPr lang="en-US" sz="36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đối tượng</a:t>
            </a:r>
            <a:endParaRPr lang="en-US" sz="36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 sinh lớp chủ nhiệm</a:t>
            </a:r>
            <a:endParaRPr lang="en-US" sz="36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93" name="Group 33"/>
          <p:cNvGrpSpPr/>
          <p:nvPr/>
        </p:nvGrpSpPr>
        <p:grpSpPr>
          <a:xfrm>
            <a:off x="2038350" y="2298700"/>
            <a:ext cx="8077200" cy="1108075"/>
            <a:chOff x="900" y="990"/>
            <a:chExt cx="4512" cy="500"/>
          </a:xfrm>
        </p:grpSpPr>
        <p:sp>
          <p:nvSpPr>
            <p:cNvPr id="29730" name="AutoShape 34"/>
            <p:cNvSpPr>
              <a:spLocks noChangeArrowheads="1"/>
            </p:cNvSpPr>
            <p:nvPr/>
          </p:nvSpPr>
          <p:spPr bwMode="gray">
            <a:xfrm>
              <a:off x="926" y="1034"/>
              <a:ext cx="4416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31" name="AutoShape 35"/>
            <p:cNvSpPr>
              <a:spLocks noChangeArrowheads="1"/>
            </p:cNvSpPr>
            <p:nvPr/>
          </p:nvSpPr>
          <p:spPr bwMode="gray">
            <a:xfrm>
              <a:off x="1022" y="1069"/>
              <a:ext cx="85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32" name="Freeform 36"/>
            <p:cNvSpPr/>
            <p:nvPr/>
          </p:nvSpPr>
          <p:spPr bwMode="gray">
            <a:xfrm>
              <a:off x="1076" y="1089"/>
              <a:ext cx="427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33" name="Text Box 37"/>
            <p:cNvSpPr txBox="1">
              <a:spLocks noChangeArrowheads="1"/>
            </p:cNvSpPr>
            <p:nvPr/>
          </p:nvSpPr>
          <p:spPr bwMode="gray">
            <a:xfrm>
              <a:off x="1419" y="1143"/>
              <a:ext cx="244" cy="2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4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  <a:endPara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9" name="Rectangle 39"/>
            <p:cNvSpPr/>
            <p:nvPr/>
          </p:nvSpPr>
          <p:spPr>
            <a:xfrm>
              <a:off x="900" y="990"/>
              <a:ext cx="4512" cy="500"/>
            </a:xfrm>
            <a:prstGeom prst="rect">
              <a:avLst/>
            </a:prstGeom>
            <a:noFill/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00" name="Group 40"/>
          <p:cNvGrpSpPr/>
          <p:nvPr/>
        </p:nvGrpSpPr>
        <p:grpSpPr>
          <a:xfrm>
            <a:off x="1525588" y="2300288"/>
            <a:ext cx="1065212" cy="1068387"/>
            <a:chOff x="-143" y="1056"/>
            <a:chExt cx="585" cy="625"/>
          </a:xfrm>
        </p:grpSpPr>
        <p:grpSp>
          <p:nvGrpSpPr>
            <p:cNvPr id="15401" name="Group 41"/>
            <p:cNvGrpSpPr/>
            <p:nvPr/>
          </p:nvGrpSpPr>
          <p:grpSpPr>
            <a:xfrm rot="5400000">
              <a:off x="-30" y="1229"/>
              <a:ext cx="392" cy="326"/>
              <a:chOff x="614" y="943"/>
              <a:chExt cx="4564" cy="3428"/>
            </a:xfrm>
          </p:grpSpPr>
          <p:sp>
            <p:nvSpPr>
              <p:cNvPr id="29738" name="AutoShape 42"/>
              <p:cNvSpPr>
                <a:spLocks noChangeArrowheads="1"/>
              </p:cNvSpPr>
              <p:nvPr/>
            </p:nvSpPr>
            <p:spPr bwMode="gray">
              <a:xfrm rot="16200000" flipH="1">
                <a:off x="1822" y="2617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39" name="AutoShape 43"/>
              <p:cNvSpPr>
                <a:spLocks noChangeArrowheads="1"/>
              </p:cNvSpPr>
              <p:nvPr/>
            </p:nvSpPr>
            <p:spPr bwMode="gray">
              <a:xfrm rot="5400000" flipH="1">
                <a:off x="3623" y="2494"/>
                <a:ext cx="312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40" name="AutoShape 44"/>
              <p:cNvSpPr>
                <a:spLocks noChangeArrowheads="1"/>
              </p:cNvSpPr>
              <p:nvPr/>
            </p:nvSpPr>
            <p:spPr bwMode="gray">
              <a:xfrm rot="10800000" flipH="1">
                <a:off x="2725" y="3440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5" name="Oval 4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6" name="Oval 4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43" name="Oval 47"/>
              <p:cNvSpPr>
                <a:spLocks noChangeArrowheads="1"/>
              </p:cNvSpPr>
              <p:nvPr/>
            </p:nvSpPr>
            <p:spPr bwMode="gray">
              <a:xfrm>
                <a:off x="941" y="1758"/>
                <a:ext cx="3251" cy="228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8" name="Oval 48"/>
              <p:cNvSpPr/>
              <p:nvPr/>
            </p:nvSpPr>
            <p:spPr>
              <a:xfrm>
                <a:off x="755" y="2632"/>
                <a:ext cx="4271" cy="17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gray">
              <a:xfrm>
                <a:off x="941" y="943"/>
                <a:ext cx="3898" cy="33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10" name="Oval 50"/>
              <p:cNvSpPr/>
              <p:nvPr/>
            </p:nvSpPr>
            <p:spPr>
              <a:xfrm>
                <a:off x="614" y="2082"/>
                <a:ext cx="4564" cy="110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47" name="AutoShape 51"/>
            <p:cNvSpPr>
              <a:spLocks noChangeArrowheads="1"/>
            </p:cNvSpPr>
            <p:nvPr/>
          </p:nvSpPr>
          <p:spPr bwMode="gray">
            <a:xfrm flipH="1">
              <a:off x="132" y="1056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8" name="AutoShape 52"/>
            <p:cNvSpPr>
              <a:spLocks noChangeArrowheads="1"/>
            </p:cNvSpPr>
            <p:nvPr/>
          </p:nvSpPr>
          <p:spPr bwMode="gray">
            <a:xfrm rot="10800000" flipH="1">
              <a:off x="143" y="1617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9" name="AutoShape 53"/>
            <p:cNvSpPr>
              <a:spLocks noChangeArrowheads="1"/>
            </p:cNvSpPr>
            <p:nvPr/>
          </p:nvSpPr>
          <p:spPr bwMode="gray">
            <a:xfrm rot="16200000" flipH="1">
              <a:off x="-159" y="1334"/>
              <a:ext cx="98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14" name="Oval 54"/>
            <p:cNvSpPr/>
            <p:nvPr/>
          </p:nvSpPr>
          <p:spPr>
            <a:xfrm rot="5400000">
              <a:off x="-68" y="1110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15" name="Oval 55"/>
            <p:cNvSpPr/>
            <p:nvPr/>
          </p:nvSpPr>
          <p:spPr>
            <a:xfrm rot="5400000">
              <a:off x="-39" y="1140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2" name="Oval 56"/>
            <p:cNvSpPr>
              <a:spLocks noChangeArrowheads="1"/>
            </p:cNvSpPr>
            <p:nvPr/>
          </p:nvSpPr>
          <p:spPr bwMode="gray">
            <a:xfrm rot="5400000">
              <a:off x="-108" y="1258"/>
              <a:ext cx="279" cy="2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17" name="Oval 57"/>
            <p:cNvSpPr/>
            <p:nvPr/>
          </p:nvSpPr>
          <p:spPr>
            <a:xfrm rot="5400000">
              <a:off x="-128" y="1349"/>
              <a:ext cx="367" cy="1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4" name="Oval 58"/>
            <p:cNvSpPr>
              <a:spLocks noChangeArrowheads="1"/>
            </p:cNvSpPr>
            <p:nvPr/>
          </p:nvSpPr>
          <p:spPr bwMode="gray">
            <a:xfrm rot="5400000">
              <a:off x="15" y="1218"/>
              <a:ext cx="335" cy="3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19" name="Oval 59"/>
            <p:cNvSpPr/>
            <p:nvPr/>
          </p:nvSpPr>
          <p:spPr>
            <a:xfrm rot="5400000">
              <a:off x="-2" y="1193"/>
              <a:ext cx="367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21" name="Group 61"/>
          <p:cNvGrpSpPr/>
          <p:nvPr/>
        </p:nvGrpSpPr>
        <p:grpSpPr>
          <a:xfrm>
            <a:off x="2095500" y="4967288"/>
            <a:ext cx="8077200" cy="1108075"/>
            <a:chOff x="900" y="990"/>
            <a:chExt cx="4512" cy="500"/>
          </a:xfrm>
        </p:grpSpPr>
        <p:sp>
          <p:nvSpPr>
            <p:cNvPr id="29759" name="AutoShape 63"/>
            <p:cNvSpPr>
              <a:spLocks noChangeArrowheads="1"/>
            </p:cNvSpPr>
            <p:nvPr/>
          </p:nvSpPr>
          <p:spPr bwMode="gray">
            <a:xfrm>
              <a:off x="1022" y="1069"/>
              <a:ext cx="85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0" name="Freeform 64"/>
            <p:cNvSpPr/>
            <p:nvPr/>
          </p:nvSpPr>
          <p:spPr bwMode="gray">
            <a:xfrm>
              <a:off x="1076" y="1089"/>
              <a:ext cx="427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1" name="Text Box 65"/>
            <p:cNvSpPr txBox="1">
              <a:spLocks noChangeArrowheads="1"/>
            </p:cNvSpPr>
            <p:nvPr/>
          </p:nvSpPr>
          <p:spPr bwMode="gray">
            <a:xfrm>
              <a:off x="1394" y="1113"/>
              <a:ext cx="244" cy="2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4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  <a:endPara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27" name="Rectangle 67"/>
            <p:cNvSpPr/>
            <p:nvPr/>
          </p:nvSpPr>
          <p:spPr>
            <a:xfrm>
              <a:off x="900" y="990"/>
              <a:ext cx="4512" cy="500"/>
            </a:xfrm>
            <a:prstGeom prst="rect">
              <a:avLst/>
            </a:prstGeom>
            <a:noFill/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28" name="Group 68"/>
          <p:cNvGrpSpPr/>
          <p:nvPr/>
        </p:nvGrpSpPr>
        <p:grpSpPr>
          <a:xfrm>
            <a:off x="1582738" y="4889500"/>
            <a:ext cx="1065212" cy="1068388"/>
            <a:chOff x="-143" y="1056"/>
            <a:chExt cx="585" cy="625"/>
          </a:xfrm>
        </p:grpSpPr>
        <p:grpSp>
          <p:nvGrpSpPr>
            <p:cNvPr id="15429" name="Group 69"/>
            <p:cNvGrpSpPr/>
            <p:nvPr/>
          </p:nvGrpSpPr>
          <p:grpSpPr>
            <a:xfrm rot="5400000">
              <a:off x="-30" y="1229"/>
              <a:ext cx="392" cy="326"/>
              <a:chOff x="614" y="943"/>
              <a:chExt cx="4564" cy="3428"/>
            </a:xfrm>
          </p:grpSpPr>
          <p:sp>
            <p:nvSpPr>
              <p:cNvPr id="29766" name="AutoShape 70"/>
              <p:cNvSpPr>
                <a:spLocks noChangeArrowheads="1"/>
              </p:cNvSpPr>
              <p:nvPr/>
            </p:nvSpPr>
            <p:spPr bwMode="gray">
              <a:xfrm rot="16200000" flipH="1">
                <a:off x="1822" y="2617"/>
                <a:ext cx="303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67" name="AutoShape 71"/>
              <p:cNvSpPr>
                <a:spLocks noChangeArrowheads="1"/>
              </p:cNvSpPr>
              <p:nvPr/>
            </p:nvSpPr>
            <p:spPr bwMode="gray">
              <a:xfrm rot="5400000" flipH="1">
                <a:off x="3623" y="2494"/>
                <a:ext cx="312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68" name="AutoShape 72"/>
              <p:cNvSpPr>
                <a:spLocks noChangeArrowheads="1"/>
              </p:cNvSpPr>
              <p:nvPr/>
            </p:nvSpPr>
            <p:spPr bwMode="gray">
              <a:xfrm rot="10800000" flipH="1">
                <a:off x="2725" y="3440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33" name="Oval 73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4" name="Oval 74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vert="eaVert" wrap="none" anchor="ctr" anchorCtr="0"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71" name="Oval 75"/>
              <p:cNvSpPr>
                <a:spLocks noChangeArrowheads="1"/>
              </p:cNvSpPr>
              <p:nvPr/>
            </p:nvSpPr>
            <p:spPr bwMode="gray">
              <a:xfrm>
                <a:off x="941" y="1758"/>
                <a:ext cx="3251" cy="228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36" name="Oval 76"/>
              <p:cNvSpPr/>
              <p:nvPr/>
            </p:nvSpPr>
            <p:spPr>
              <a:xfrm>
                <a:off x="755" y="2632"/>
                <a:ext cx="4271" cy="173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wrap="none" anchor="ctr" anchorCtr="0">
                <a:spAutoFit/>
              </a:bodyPr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73" name="Oval 77"/>
              <p:cNvSpPr>
                <a:spLocks noChangeArrowheads="1"/>
              </p:cNvSpPr>
              <p:nvPr/>
            </p:nvSpPr>
            <p:spPr bwMode="gray">
              <a:xfrm>
                <a:off x="941" y="943"/>
                <a:ext cx="3898" cy="33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38" name="Oval 78"/>
              <p:cNvSpPr/>
              <p:nvPr/>
            </p:nvSpPr>
            <p:spPr>
              <a:xfrm>
                <a:off x="614" y="2082"/>
                <a:ext cx="4564" cy="110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rot="10800000" vert="eaVert" anchor="ctr" anchorCtr="0">
                <a:spAutoFit/>
              </a:bodyPr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75" name="AutoShape 79"/>
            <p:cNvSpPr>
              <a:spLocks noChangeArrowheads="1"/>
            </p:cNvSpPr>
            <p:nvPr/>
          </p:nvSpPr>
          <p:spPr bwMode="gray">
            <a:xfrm flipH="1">
              <a:off x="132" y="1056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6" name="AutoShape 80"/>
            <p:cNvSpPr>
              <a:spLocks noChangeArrowheads="1"/>
            </p:cNvSpPr>
            <p:nvPr/>
          </p:nvSpPr>
          <p:spPr bwMode="gray">
            <a:xfrm rot="10800000" flipH="1">
              <a:off x="143" y="1617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7" name="AutoShape 81"/>
            <p:cNvSpPr>
              <a:spLocks noChangeArrowheads="1"/>
            </p:cNvSpPr>
            <p:nvPr/>
          </p:nvSpPr>
          <p:spPr bwMode="gray">
            <a:xfrm rot="16200000" flipH="1">
              <a:off x="-159" y="1334"/>
              <a:ext cx="98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42" name="Oval 82"/>
            <p:cNvSpPr/>
            <p:nvPr/>
          </p:nvSpPr>
          <p:spPr>
            <a:xfrm rot="5400000">
              <a:off x="-68" y="1110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43" name="Oval 83"/>
            <p:cNvSpPr/>
            <p:nvPr/>
          </p:nvSpPr>
          <p:spPr>
            <a:xfrm rot="5400000">
              <a:off x="-39" y="1140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0" name="Oval 84"/>
            <p:cNvSpPr>
              <a:spLocks noChangeArrowheads="1"/>
            </p:cNvSpPr>
            <p:nvPr/>
          </p:nvSpPr>
          <p:spPr bwMode="gray">
            <a:xfrm rot="5400000">
              <a:off x="-108" y="1258"/>
              <a:ext cx="279" cy="2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45" name="Oval 85"/>
            <p:cNvSpPr/>
            <p:nvPr/>
          </p:nvSpPr>
          <p:spPr>
            <a:xfrm rot="5400000">
              <a:off x="-128" y="1349"/>
              <a:ext cx="367" cy="1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2" name="Oval 86"/>
            <p:cNvSpPr>
              <a:spLocks noChangeArrowheads="1"/>
            </p:cNvSpPr>
            <p:nvPr/>
          </p:nvSpPr>
          <p:spPr bwMode="gray">
            <a:xfrm rot="5400000">
              <a:off x="15" y="1218"/>
              <a:ext cx="335" cy="3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47" name="Oval 87"/>
            <p:cNvSpPr/>
            <p:nvPr/>
          </p:nvSpPr>
          <p:spPr>
            <a:xfrm rot="5400000">
              <a:off x="-2" y="1193"/>
              <a:ext cx="367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449" name="Rectangle 89"/>
          <p:cNvSpPr/>
          <p:nvPr/>
        </p:nvSpPr>
        <p:spPr>
          <a:xfrm rot="-5400000" flipH="1">
            <a:off x="1892300" y="2214563"/>
            <a:ext cx="533400" cy="90487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  <a:tileRect/>
          </a:gradFill>
          <a:ln w="9525">
            <a:noFill/>
          </a:ln>
        </p:spPr>
        <p:txBody>
          <a:bodyPr rot="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50" name="Rectangle 90"/>
          <p:cNvSpPr/>
          <p:nvPr/>
        </p:nvSpPr>
        <p:spPr>
          <a:xfrm rot="-5400000" flipH="1">
            <a:off x="2006600" y="2190750"/>
            <a:ext cx="533400" cy="1397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rot="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51" name="Text Box 91"/>
          <p:cNvSpPr txBox="1"/>
          <p:nvPr/>
        </p:nvSpPr>
        <p:spPr>
          <a:xfrm>
            <a:off x="4114800" y="4051300"/>
            <a:ext cx="6019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06" name="Group 15505"/>
          <p:cNvGrpSpPr/>
          <p:nvPr/>
        </p:nvGrpSpPr>
        <p:grpSpPr>
          <a:xfrm>
            <a:off x="2036763" y="3657600"/>
            <a:ext cx="8077200" cy="1108075"/>
            <a:chOff x="323" y="2304"/>
            <a:chExt cx="5088" cy="698"/>
          </a:xfrm>
        </p:grpSpPr>
        <p:sp>
          <p:nvSpPr>
            <p:cNvPr id="29791" name="AutoShape 95"/>
            <p:cNvSpPr>
              <a:spLocks noChangeArrowheads="1"/>
            </p:cNvSpPr>
            <p:nvPr/>
          </p:nvSpPr>
          <p:spPr bwMode="gray">
            <a:xfrm>
              <a:off x="461" y="2414"/>
              <a:ext cx="958" cy="43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2" name="Freeform 96"/>
            <p:cNvSpPr/>
            <p:nvPr/>
          </p:nvSpPr>
          <p:spPr bwMode="gray">
            <a:xfrm>
              <a:off x="521" y="2442"/>
              <a:ext cx="482" cy="21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3" name="Text Box 97"/>
            <p:cNvSpPr txBox="1">
              <a:spLocks noChangeArrowheads="1"/>
            </p:cNvSpPr>
            <p:nvPr/>
          </p:nvSpPr>
          <p:spPr bwMode="gray">
            <a:xfrm>
              <a:off x="878" y="2497"/>
              <a:ext cx="275" cy="29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buNone/>
                <a:defRPr/>
              </a:pPr>
              <a:r>
                <a:rPr kumimoji="0" lang="en-US" sz="24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  <a:endParaRPr kumimoji="0" 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59" name="Rectangle 99"/>
            <p:cNvSpPr/>
            <p:nvPr/>
          </p:nvSpPr>
          <p:spPr>
            <a:xfrm>
              <a:off x="323" y="2304"/>
              <a:ext cx="5088" cy="698"/>
            </a:xfrm>
            <a:prstGeom prst="rect">
              <a:avLst/>
            </a:prstGeom>
            <a:noFill/>
            <a:ln w="38100" cap="flat" cmpd="dbl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61" name="Group 101"/>
          <p:cNvGrpSpPr/>
          <p:nvPr/>
        </p:nvGrpSpPr>
        <p:grpSpPr>
          <a:xfrm rot="5400000">
            <a:off x="1759726" y="4006415"/>
            <a:ext cx="628482" cy="457483"/>
            <a:chOff x="756" y="1406"/>
            <a:chExt cx="4275" cy="2646"/>
          </a:xfrm>
        </p:grpSpPr>
        <p:sp>
          <p:nvSpPr>
            <p:cNvPr id="29798" name="AutoShape 102"/>
            <p:cNvSpPr>
              <a:spLocks noChangeArrowheads="1"/>
            </p:cNvSpPr>
            <p:nvPr/>
          </p:nvSpPr>
          <p:spPr bwMode="gray">
            <a:xfrm rot="16200000" flipH="1">
              <a:off x="1822" y="2617"/>
              <a:ext cx="303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9" name="AutoShape 103"/>
            <p:cNvSpPr>
              <a:spLocks noChangeArrowheads="1"/>
            </p:cNvSpPr>
            <p:nvPr/>
          </p:nvSpPr>
          <p:spPr bwMode="gray">
            <a:xfrm rot="5400000" flipH="1">
              <a:off x="3623" y="2494"/>
              <a:ext cx="312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0" name="AutoShape 104"/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3" cy="202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65" name="Oval 105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66" name="Oval 106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03" name="Oval 107"/>
            <p:cNvSpPr>
              <a:spLocks noChangeArrowheads="1"/>
            </p:cNvSpPr>
            <p:nvPr/>
          </p:nvSpPr>
          <p:spPr bwMode="gray">
            <a:xfrm>
              <a:off x="941" y="1755"/>
              <a:ext cx="3250" cy="228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68" name="Oval 108"/>
            <p:cNvSpPr/>
            <p:nvPr/>
          </p:nvSpPr>
          <p:spPr>
            <a:xfrm>
              <a:off x="756" y="2632"/>
              <a:ext cx="4269" cy="142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05" name="Oval 109"/>
            <p:cNvSpPr>
              <a:spLocks noChangeArrowheads="1"/>
            </p:cNvSpPr>
            <p:nvPr/>
          </p:nvSpPr>
          <p:spPr bwMode="gray">
            <a:xfrm>
              <a:off x="941" y="1406"/>
              <a:ext cx="3898" cy="245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70" name="Oval 110"/>
            <p:cNvSpPr/>
            <p:nvPr/>
          </p:nvSpPr>
          <p:spPr>
            <a:xfrm>
              <a:off x="759" y="2082"/>
              <a:ext cx="4272" cy="110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07" name="AutoShape 111"/>
          <p:cNvSpPr>
            <a:spLocks noChangeArrowheads="1"/>
          </p:cNvSpPr>
          <p:nvPr/>
        </p:nvSpPr>
        <p:spPr bwMode="gray">
          <a:xfrm flipH="1">
            <a:off x="2024063" y="3659188"/>
            <a:ext cx="180975" cy="109538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8" name="AutoShape 112"/>
          <p:cNvSpPr>
            <a:spLocks noChangeArrowheads="1"/>
          </p:cNvSpPr>
          <p:nvPr/>
        </p:nvSpPr>
        <p:spPr bwMode="gray">
          <a:xfrm rot="10800000" flipH="1">
            <a:off x="2044700" y="4618038"/>
            <a:ext cx="180975" cy="109538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09" name="AutoShape 113"/>
          <p:cNvSpPr>
            <a:spLocks noChangeArrowheads="1"/>
          </p:cNvSpPr>
          <p:nvPr/>
        </p:nvSpPr>
        <p:spPr bwMode="gray">
          <a:xfrm rot="16200000" flipH="1">
            <a:off x="1500188" y="4130675"/>
            <a:ext cx="168275" cy="12065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74" name="Oval 114"/>
          <p:cNvSpPr/>
          <p:nvPr/>
        </p:nvSpPr>
        <p:spPr>
          <a:xfrm rot="5400000">
            <a:off x="1687513" y="3722688"/>
            <a:ext cx="855662" cy="94615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571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75" name="Oval 115"/>
          <p:cNvSpPr/>
          <p:nvPr/>
        </p:nvSpPr>
        <p:spPr>
          <a:xfrm rot="5400000">
            <a:off x="1738313" y="3776663"/>
            <a:ext cx="758825" cy="83820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  <a:tileRect/>
          </a:gradFill>
          <a:ln w="9525">
            <a:noFill/>
          </a:ln>
        </p:spPr>
        <p:txBody>
          <a:bodyPr rot="10800000" vert="eaVert" wrap="none" anchor="ctr" anchorCtr="0"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12" name="Oval 116"/>
          <p:cNvSpPr>
            <a:spLocks noChangeArrowheads="1"/>
          </p:cNvSpPr>
          <p:nvPr/>
        </p:nvSpPr>
        <p:spPr bwMode="gray">
          <a:xfrm rot="5400000">
            <a:off x="1602581" y="3992573"/>
            <a:ext cx="477732" cy="39526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77" name="Oval 117"/>
          <p:cNvSpPr/>
          <p:nvPr/>
        </p:nvSpPr>
        <p:spPr>
          <a:xfrm rot="5400000">
            <a:off x="1571360" y="4151313"/>
            <a:ext cx="627592" cy="24587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  <a:tileRect/>
          </a:gradFill>
          <a:ln w="38100">
            <a:noFill/>
          </a:ln>
        </p:spPr>
        <p:txBody>
          <a:bodyPr rot="10800000" vert="eaVert" wrap="none" anchor="ctr" anchorCtr="0">
            <a:spAutoFit/>
          </a:bodyPr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14" name="Oval 118"/>
          <p:cNvSpPr>
            <a:spLocks noChangeArrowheads="1"/>
          </p:cNvSpPr>
          <p:nvPr/>
        </p:nvSpPr>
        <p:spPr bwMode="gray">
          <a:xfrm rot="5400000">
            <a:off x="1829594" y="3918019"/>
            <a:ext cx="573088" cy="55707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79" name="Oval 119"/>
          <p:cNvSpPr/>
          <p:nvPr/>
        </p:nvSpPr>
        <p:spPr>
          <a:xfrm rot="5400000">
            <a:off x="1801548" y="3873500"/>
            <a:ext cx="627592" cy="644525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  <a:tileRect/>
          </a:gradFill>
          <a:ln w="38100">
            <a:noFill/>
          </a:ln>
        </p:spPr>
        <p:txBody>
          <a:bodyPr rot="10800000" vert="eaVert" anchor="ctr" anchorCtr="0">
            <a:spAutoFit/>
          </a:bodyPr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08" name="Group 15507"/>
          <p:cNvGrpSpPr/>
          <p:nvPr/>
        </p:nvGrpSpPr>
        <p:grpSpPr>
          <a:xfrm>
            <a:off x="2152650" y="4527550"/>
            <a:ext cx="228600" cy="533400"/>
            <a:chOff x="396" y="2852"/>
            <a:chExt cx="144" cy="336"/>
          </a:xfrm>
        </p:grpSpPr>
        <p:sp>
          <p:nvSpPr>
            <p:cNvPr id="15481" name="Rectangle 121"/>
            <p:cNvSpPr/>
            <p:nvPr/>
          </p:nvSpPr>
          <p:spPr>
            <a:xfrm rot="-5400000" flipH="1">
              <a:off x="256" y="2991"/>
              <a:ext cx="336" cy="5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82" name="Rectangle 122"/>
            <p:cNvSpPr/>
            <p:nvPr/>
          </p:nvSpPr>
          <p:spPr>
            <a:xfrm rot="-5400000" flipH="1">
              <a:off x="328" y="2976"/>
              <a:ext cx="336" cy="88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07" name="Group 15506"/>
          <p:cNvGrpSpPr/>
          <p:nvPr/>
        </p:nvGrpSpPr>
        <p:grpSpPr>
          <a:xfrm>
            <a:off x="2152650" y="3289300"/>
            <a:ext cx="228600" cy="533400"/>
            <a:chOff x="396" y="2072"/>
            <a:chExt cx="144" cy="336"/>
          </a:xfrm>
        </p:grpSpPr>
        <p:sp>
          <p:nvSpPr>
            <p:cNvPr id="15484" name="Rectangle 124"/>
            <p:cNvSpPr/>
            <p:nvPr/>
          </p:nvSpPr>
          <p:spPr>
            <a:xfrm rot="-5400000" flipH="1">
              <a:off x="256" y="2211"/>
              <a:ext cx="336" cy="5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85" name="Rectangle 125"/>
            <p:cNvSpPr/>
            <p:nvPr/>
          </p:nvSpPr>
          <p:spPr>
            <a:xfrm rot="-5400000" flipH="1">
              <a:off x="328" y="2196"/>
              <a:ext cx="336" cy="88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rot="0" vert="eaVert" wrap="none" anchor="ctr" anchorCtr="0"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498" name="Picture 15497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257925"/>
            <a:ext cx="914400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02" name="Picture 15501" descr="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0238"/>
            <a:ext cx="1295400" cy="1147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04" name="Picture 15503" descr="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300970" y="5799773"/>
            <a:ext cx="1295400" cy="114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13"/>
          <p:cNvSpPr/>
          <p:nvPr/>
        </p:nvSpPr>
        <p:spPr>
          <a:xfrm>
            <a:off x="4114800" y="2396490"/>
            <a:ext cx="6057265" cy="7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Xem đánh giá xếp loại học lực hạnh kiểm năm học trước</a:t>
            </a:r>
            <a:endParaRPr lang="en-US" altLang="zh-CN" sz="2800" b="1" kern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矩形 13"/>
          <p:cNvSpPr/>
          <p:nvPr/>
        </p:nvSpPr>
        <p:spPr>
          <a:xfrm>
            <a:off x="3671570" y="3700780"/>
            <a:ext cx="6558280" cy="10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Nghiên cứu bảng</a:t>
            </a:r>
            <a:endParaRPr lang="en-US" altLang="zh-CN" sz="2800" b="1" kern="0" dirty="0">
              <a:solidFill>
                <a:srgbClr val="00206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2800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 sơ yếu lí lịch của học sinh  </a:t>
            </a:r>
            <a:endParaRPr lang="en-US" altLang="zh-CN" sz="2800" b="1" kern="0" dirty="0">
              <a:solidFill>
                <a:srgbClr val="00206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矩形 13"/>
          <p:cNvSpPr/>
          <p:nvPr/>
        </p:nvSpPr>
        <p:spPr>
          <a:xfrm>
            <a:off x="3818255" y="4967605"/>
            <a:ext cx="648271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b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 Chú ý đến các em có hoàn cảnh</a:t>
            </a:r>
            <a:endParaRPr lang="en-US" altLang="zh-CN" sz="2800" b="1" kern="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en-US" altLang="zh-CN" sz="2800" b="1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 gia đình khó khăn</a:t>
            </a:r>
            <a:r>
              <a:rPr lang="en-US" altLang="zh-CN" sz="2800" b="1" kern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+mn-lt"/>
              </a:rPr>
              <a:t> </a:t>
            </a:r>
            <a:endParaRPr lang="en-US" altLang="zh-CN" sz="2800" b="1" kern="0" dirty="0">
              <a:solidFill>
                <a:srgbClr val="7030A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Group 37"/>
          <p:cNvGrpSpPr/>
          <p:nvPr/>
        </p:nvGrpSpPr>
        <p:grpSpPr>
          <a:xfrm>
            <a:off x="5161280" y="1750060"/>
            <a:ext cx="5130416" cy="1298574"/>
            <a:chOff x="1317743" y="1677988"/>
            <a:chExt cx="6608672" cy="690579"/>
          </a:xfrm>
        </p:grpSpPr>
        <p:sp>
          <p:nvSpPr>
            <p:cNvPr id="28680" name="AutoShape 9"/>
            <p:cNvSpPr/>
            <p:nvPr/>
          </p:nvSpPr>
          <p:spPr>
            <a:xfrm>
              <a:off x="1685333" y="1677988"/>
              <a:ext cx="6241082" cy="690579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1440" tIns="45720" rIns="91440" bIns="45720" anchor="ctr" anchorCtr="0"/>
            <a:p>
              <a:pPr algn="ctr">
                <a:buSzTx/>
              </a:pPr>
              <a:r>
                <a:rPr lang="en-US" altLang="zh-CN" sz="2400" baseline="0">
                  <a:latin typeface="Arial" panose="020B0604020202020204" pitchFamily="34" charset="0"/>
                </a:rPr>
                <a:t>Tạo ấn tượng tốt đẹp </a:t>
              </a:r>
              <a:endParaRPr lang="en-US" altLang="zh-CN" sz="2400" baseline="0">
                <a:latin typeface="Arial" panose="020B0604020202020204" pitchFamily="34" charset="0"/>
              </a:endParaRPr>
            </a:p>
            <a:p>
              <a:pPr algn="ctr">
                <a:buSzTx/>
              </a:pPr>
              <a:r>
                <a:rPr lang="en-US" altLang="zh-CN" sz="2400" baseline="0">
                  <a:latin typeface="Arial" panose="020B0604020202020204" pitchFamily="34" charset="0"/>
                </a:rPr>
                <a:t>từ buổi tập trung học sinh đầu tiên </a:t>
              </a:r>
              <a:endParaRPr lang="en-US" altLang="zh-CN" sz="2400" baseline="0">
                <a:latin typeface="Arial" panose="020B0604020202020204" pitchFamily="34" charset="0"/>
              </a:endParaRPr>
            </a:p>
          </p:txBody>
        </p:sp>
        <p:sp>
          <p:nvSpPr>
            <p:cNvPr id="28682" name="Oval 11"/>
            <p:cNvSpPr/>
            <p:nvPr/>
          </p:nvSpPr>
          <p:spPr>
            <a:xfrm>
              <a:off x="1317743" y="1960298"/>
              <a:ext cx="337002" cy="285012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1440" tIns="45720" rIns="91440" bIns="45720" anchor="ctr" anchorCtr="0"/>
            <a:p>
              <a:pPr algn="ctr">
                <a:buSzTx/>
              </a:pPr>
              <a:endParaRPr lang="en-US" altLang="zh-CN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Group 37"/>
          <p:cNvGrpSpPr/>
          <p:nvPr/>
        </p:nvGrpSpPr>
        <p:grpSpPr>
          <a:xfrm>
            <a:off x="5021580" y="4265295"/>
            <a:ext cx="5622925" cy="1689735"/>
            <a:chOff x="1419490" y="1600538"/>
            <a:chExt cx="5796478" cy="1189076"/>
          </a:xfrm>
        </p:grpSpPr>
        <p:sp>
          <p:nvSpPr>
            <p:cNvPr id="28689" name="AutoShape 9"/>
            <p:cNvSpPr/>
            <p:nvPr/>
          </p:nvSpPr>
          <p:spPr>
            <a:xfrm>
              <a:off x="1742268" y="1600538"/>
              <a:ext cx="5473700" cy="1189076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1440" tIns="45720" rIns="91440" bIns="45720" anchor="ctr" anchorCtr="0"/>
            <a:p>
              <a:pPr algn="l">
                <a:buSzTx/>
              </a:pPr>
              <a:r>
                <a:rPr lang="en-US" altLang="zh-CN" sz="2400" baseline="0" dirty="0">
                  <a:latin typeface="Arial" panose="020B0604020202020204" pitchFamily="34" charset="0"/>
                </a:rPr>
                <a:t>Xây dựng mối quan hệ tình cảm</a:t>
              </a:r>
              <a:endParaRPr lang="en-US" altLang="zh-CN" sz="2400" baseline="0" dirty="0">
                <a:latin typeface="Arial" panose="020B0604020202020204" pitchFamily="34" charset="0"/>
              </a:endParaRPr>
            </a:p>
            <a:p>
              <a:pPr algn="l">
                <a:buSzTx/>
              </a:pPr>
              <a:r>
                <a:rPr lang="en-US" altLang="zh-CN" sz="2400" baseline="0" dirty="0">
                  <a:latin typeface="Arial" panose="020B0604020202020204" pitchFamily="34" charset="0"/>
                </a:rPr>
                <a:t> đồng thuận, thấu hiểu lẫn nhau</a:t>
              </a:r>
              <a:endParaRPr lang="en-US" altLang="zh-CN" sz="2400" baseline="0" dirty="0">
                <a:latin typeface="Arial" panose="020B0604020202020204" pitchFamily="34" charset="0"/>
              </a:endParaRPr>
            </a:p>
          </p:txBody>
        </p:sp>
        <p:grpSp>
          <p:nvGrpSpPr>
            <p:cNvPr id="28690" name="Group 10"/>
            <p:cNvGrpSpPr/>
            <p:nvPr/>
          </p:nvGrpSpPr>
          <p:grpSpPr>
            <a:xfrm>
              <a:off x="1419490" y="1909763"/>
              <a:ext cx="437619" cy="381000"/>
              <a:chOff x="1958" y="1680"/>
              <a:chExt cx="1855" cy="1615"/>
            </a:xfrm>
          </p:grpSpPr>
          <p:sp>
            <p:nvSpPr>
              <p:cNvPr id="28691" name="Oval 11"/>
              <p:cNvSpPr/>
              <p:nvPr/>
            </p:nvSpPr>
            <p:spPr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1440" tIns="45720" rIns="91440" bIns="45720" anchor="ctr" anchorCtr="0"/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692" name="Oval 12"/>
              <p:cNvSpPr/>
              <p:nvPr/>
            </p:nvSpPr>
            <p:spPr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1440" tIns="45720" rIns="91440" bIns="45720" anchor="ctr" anchorCtr="0"/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693" name="Oval 13"/>
              <p:cNvSpPr/>
              <p:nvPr/>
            </p:nvSpPr>
            <p:spPr>
              <a:xfrm>
                <a:off x="1958" y="1882"/>
                <a:ext cx="1855" cy="12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0">
                <a:spAutoFit/>
              </a:bodyPr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694" name="Oval 14"/>
              <p:cNvSpPr/>
              <p:nvPr/>
            </p:nvSpPr>
            <p:spPr>
              <a:xfrm>
                <a:off x="1958" y="1883"/>
                <a:ext cx="1854" cy="12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0">
                <a:spAutoFit/>
              </a:bodyPr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695" name="Oval 15"/>
              <p:cNvSpPr/>
              <p:nvPr/>
            </p:nvSpPr>
            <p:spPr>
              <a:xfrm>
                <a:off x="2334" y="1906"/>
                <a:ext cx="1097" cy="1163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  <a:tileRect/>
              </a:gradFill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0">
                <a:spAutoFit/>
              </a:bodyPr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696" name="Oval 16"/>
              <p:cNvSpPr/>
              <p:nvPr/>
            </p:nvSpPr>
            <p:spPr>
              <a:xfrm>
                <a:off x="2337" y="1907"/>
                <a:ext cx="1096" cy="116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ctr" anchorCtr="0">
                <a:spAutoFit/>
              </a:bodyPr>
              <a:p>
                <a:pPr algn="ctr">
                  <a:buSzTx/>
                </a:pPr>
                <a:endParaRPr lang="en-US" altLang="zh-CN" baseline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8697" name="Picture 23" descr="bulle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83058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8" name="Picture 24" descr="bulle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86106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8" name="Picture 21" descr="bulle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0" y="76200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19" name="Picture 22" descr="bulle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0" y="79248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20" name="Picture 23" descr="bullet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00" y="82296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665" y="1710055"/>
            <a:ext cx="5086985" cy="4034155"/>
          </a:xfrm>
          <a:prstGeom prst="ellipse">
            <a:avLst/>
          </a:prstGeom>
        </p:spPr>
      </p:pic>
      <p:sp>
        <p:nvSpPr>
          <p:cNvPr id="29727" name="AutoShape 31"/>
          <p:cNvSpPr>
            <a:spLocks noChangeArrowheads="1"/>
          </p:cNvSpPr>
          <p:nvPr/>
        </p:nvSpPr>
        <p:spPr bwMode="gray">
          <a:xfrm>
            <a:off x="3041650" y="218440"/>
            <a:ext cx="7347585" cy="1066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rou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p>
            <a:pPr algn="ctr"/>
            <a:r>
              <a:rPr lang="en-US" sz="36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Xây dựng tình cảm </a:t>
            </a:r>
            <a:endParaRPr lang="en-US" sz="36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thầy và trò</a:t>
            </a:r>
            <a:endParaRPr lang="en-US" sz="36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2482487" y="1111665"/>
            <a:ext cx="7380880" cy="5225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736848" y="1276475"/>
            <a:ext cx="6953226" cy="207936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7" name="Nhóm 26"/>
          <p:cNvGrpSpPr/>
          <p:nvPr/>
        </p:nvGrpSpPr>
        <p:grpSpPr>
          <a:xfrm>
            <a:off x="7110276" y="1130952"/>
            <a:ext cx="495953" cy="495953"/>
            <a:chOff x="7245050" y="491613"/>
            <a:chExt cx="432620" cy="432620"/>
          </a:xfrm>
        </p:grpSpPr>
        <p:sp>
          <p:nvSpPr>
            <p:cNvPr id="21" name="Hình Bầu dục 20"/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Hình Bầu dục 21"/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83" name="Nhóm 82"/>
          <p:cNvGrpSpPr/>
          <p:nvPr/>
        </p:nvGrpSpPr>
        <p:grpSpPr>
          <a:xfrm>
            <a:off x="2013248" y="1146974"/>
            <a:ext cx="2350772" cy="4433672"/>
            <a:chOff x="612542" y="406056"/>
            <a:chExt cx="3134362" cy="5911563"/>
          </a:xfrm>
        </p:grpSpPr>
        <p:sp>
          <p:nvSpPr>
            <p:cNvPr id="38" name="Hình tự do: Hình 37"/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Hình tự do: Hình 8"/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16" name="Nhóm 15"/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/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5" name="Hình Bầu dục 14"/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30" name="Đường nối Thẳng 29"/>
            <p:cNvCxnSpPr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/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Đường nối Thẳng 46"/>
            <p:cNvCxnSpPr/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/>
            <p:cNvCxnSpPr/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/>
          <p:cNvGrpSpPr/>
          <p:nvPr/>
        </p:nvGrpSpPr>
        <p:grpSpPr>
          <a:xfrm>
            <a:off x="4081982" y="1133437"/>
            <a:ext cx="2322935" cy="3866796"/>
            <a:chOff x="3116140" y="422514"/>
            <a:chExt cx="3097247" cy="5155728"/>
          </a:xfrm>
        </p:grpSpPr>
        <p:sp>
          <p:nvSpPr>
            <p:cNvPr id="60" name="Hình tự do: Hình 59"/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Hình tự do: Hình 9"/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26" name="Nhóm 25"/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/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Hình Bầu dục 18"/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61" name="Đường nối Thẳng 60"/>
            <p:cNvCxnSpPr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/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3" name="Đường nối Thẳng 62"/>
            <p:cNvCxnSpPr/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/>
            <p:cNvCxnSpPr/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/>
          <p:cNvGrpSpPr/>
          <p:nvPr/>
        </p:nvGrpSpPr>
        <p:grpSpPr>
          <a:xfrm>
            <a:off x="6242496" y="1626596"/>
            <a:ext cx="2163263" cy="3835361"/>
            <a:chOff x="6019185" y="1036681"/>
            <a:chExt cx="2884350" cy="5113815"/>
          </a:xfrm>
        </p:grpSpPr>
        <p:sp>
          <p:nvSpPr>
            <p:cNvPr id="66" name="Hình tự do: Hình 65"/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Hình tự do: Hình 11"/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67" name="Đường nối Thẳng 66"/>
            <p:cNvCxnSpPr/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/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9" name="Đường nối Thẳng 68"/>
            <p:cNvCxnSpPr/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/>
            <p:cNvCxnSpPr/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/>
          <p:cNvGrpSpPr/>
          <p:nvPr/>
        </p:nvGrpSpPr>
        <p:grpSpPr>
          <a:xfrm>
            <a:off x="8079023" y="1153511"/>
            <a:ext cx="2163263" cy="3656267"/>
            <a:chOff x="8367910" y="375822"/>
            <a:chExt cx="2884350" cy="4875023"/>
          </a:xfrm>
        </p:grpSpPr>
        <p:sp>
          <p:nvSpPr>
            <p:cNvPr id="72" name="Hình tự do: Hình 71"/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Hình tự do: Hình 12"/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28" name="Nhóm 27"/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/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" name="Hình Bầu dục 24"/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73" name="Đường nối Thẳng 72"/>
            <p:cNvCxnSpPr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/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5" name="Đường nối Thẳng 74"/>
            <p:cNvCxnSpPr/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/>
            <p:cNvCxnSpPr/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1" y="3406121"/>
            <a:ext cx="1022576" cy="767375"/>
          </a:xfrm>
          <a:prstGeom prst="rect">
            <a:avLst/>
          </a:prstGeom>
        </p:spPr>
      </p:pic>
      <p:pic>
        <p:nvPicPr>
          <p:cNvPr id="94" name="Hình ảnh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69" y="2712464"/>
            <a:ext cx="646022" cy="492686"/>
          </a:xfrm>
          <a:prstGeom prst="rect">
            <a:avLst/>
          </a:prstGeom>
        </p:spPr>
      </p:pic>
      <p:pic>
        <p:nvPicPr>
          <p:cNvPr id="96" name="Hình ảnh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51" y="4198868"/>
            <a:ext cx="600506" cy="449800"/>
          </a:xfrm>
          <a:prstGeom prst="rect">
            <a:avLst/>
          </a:prstGeom>
        </p:spPr>
      </p:pic>
      <p:pic>
        <p:nvPicPr>
          <p:cNvPr id="98" name="Hình ảnh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88" y="4144546"/>
            <a:ext cx="802999" cy="710753"/>
          </a:xfrm>
          <a:prstGeom prst="rect">
            <a:avLst/>
          </a:prstGeom>
        </p:spPr>
      </p:pic>
      <p:sp>
        <p:nvSpPr>
          <p:cNvPr id="100" name="Hộp Văn bản 99"/>
          <p:cNvSpPr txBox="1"/>
          <p:nvPr/>
        </p:nvSpPr>
        <p:spPr>
          <a:xfrm>
            <a:off x="6588760" y="4084955"/>
            <a:ext cx="16751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hợp với tổ chức Đội thiếu niên và quản sinh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1" name="Hộp Văn bản 100"/>
          <p:cNvSpPr txBox="1"/>
          <p:nvPr/>
        </p:nvSpPr>
        <p:spPr>
          <a:xfrm>
            <a:off x="8221345" y="3178810"/>
            <a:ext cx="2084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hợp với phụ huynh học sinh</a:t>
            </a:r>
            <a:endParaRPr lang="en-US" sz="2000" b="1" dirty="0" err="1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2641600" y="4199255"/>
            <a:ext cx="1606550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Sinh hoạt nội qui của trường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248785" y="3481705"/>
            <a:ext cx="215646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2.3.2. Lập sổ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kỉ luật cá nhân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99740" y="233998"/>
            <a:ext cx="6863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400" b="1" dirty="0" smtClean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 Xây dựng và củng cố nề nếp, kỉ luật trong lớp</a:t>
            </a:r>
            <a:r>
              <a:rPr lang="en-US" b="1" dirty="0" smtClean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b="1" dirty="0" smtClean="0">
              <a:solidFill>
                <a:srgbClr val="FFFF0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40" grpId="0" bldLvl="0" animBg="1"/>
      <p:bldP spid="719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547" b="94749" l="9746" r="97034">
                        <a14:foregroundMark x1="13559" y1="38902" x2="40678" y2="38902"/>
                        <a14:foregroundMark x1="57203" y1="39141" x2="75424" y2="38902"/>
                        <a14:foregroundMark x1="75424" y1="38902" x2="83898" y2="39618"/>
                        <a14:foregroundMark x1="86864" y1="33174" x2="97034" y2="37947"/>
                        <a14:foregroundMark x1="88559" y1="32220" x2="96186" y2="35322"/>
                        <a14:foregroundMark x1="80932" y1="39618" x2="85169" y2="73270"/>
                        <a14:foregroundMark x1="85169" y1="44869" x2="85169" y2="71122"/>
                        <a14:foregroundMark x1="12712" y1="85203" x2="25000" y2="93079"/>
                        <a14:foregroundMark x1="25000" y1="93079" x2="63983" y2="95465"/>
                        <a14:foregroundMark x1="63983" y1="95465" x2="80932" y2="94749"/>
                        <a14:foregroundMark x1="80932" y1="94749" x2="84322" y2="89499"/>
                        <a14:foregroundMark x1="36864" y1="36516" x2="53390" y2="37709"/>
                        <a14:foregroundMark x1="53390" y1="37709" x2="60169" y2="36754"/>
                        <a14:foregroundMark x1="88559" y1="31981" x2="91102" y2="32697"/>
                        <a14:foregroundMark x1="86441" y1="69690" x2="86864" y2="79236"/>
                        <a14:foregroundMark x1="86864" y1="79236" x2="86864" y2="79475"/>
                        <a14:foregroundMark x1="10169" y1="41527" x2="11864" y2="93079"/>
                        <a14:foregroundMark x1="86017" y1="80907" x2="89831" y2="8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56" y="474359"/>
            <a:ext cx="3604061" cy="5600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547" b="94749" l="9746" r="97034">
                        <a14:foregroundMark x1="13559" y1="38902" x2="40678" y2="38902"/>
                        <a14:foregroundMark x1="57203" y1="39141" x2="75424" y2="38902"/>
                        <a14:foregroundMark x1="75424" y1="38902" x2="83898" y2="39618"/>
                        <a14:foregroundMark x1="86864" y1="33174" x2="97034" y2="37947"/>
                        <a14:foregroundMark x1="88559" y1="32220" x2="96186" y2="35322"/>
                        <a14:foregroundMark x1="80932" y1="39618" x2="85169" y2="73270"/>
                        <a14:foregroundMark x1="85169" y1="44869" x2="85169" y2="71122"/>
                        <a14:foregroundMark x1="12712" y1="85203" x2="25000" y2="93079"/>
                        <a14:foregroundMark x1="25000" y1="93079" x2="63983" y2="95465"/>
                        <a14:foregroundMark x1="63983" y1="95465" x2="80932" y2="94749"/>
                        <a14:foregroundMark x1="80932" y1="94749" x2="84322" y2="89499"/>
                        <a14:foregroundMark x1="36864" y1="36516" x2="53390" y2="37709"/>
                        <a14:foregroundMark x1="53390" y1="37709" x2="60169" y2="36754"/>
                        <a14:foregroundMark x1="88559" y1="31981" x2="91102" y2="32697"/>
                        <a14:foregroundMark x1="86441" y1="69690" x2="86864" y2="79236"/>
                        <a14:foregroundMark x1="86864" y1="79236" x2="86864" y2="79475"/>
                        <a14:foregroundMark x1="10169" y1="41527" x2="11864" y2="93079"/>
                        <a14:foregroundMark x1="86017" y1="80907" x2="89831" y2="8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0" y="474386"/>
            <a:ext cx="3324639" cy="5600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1407" y="2965567"/>
            <a:ext cx="2379012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Nắm bắt được tình hình học tập của từng học sinh.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Có biện pháp hỗ trợ hoặc khen thưởng kịp thời,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1415" y="2661474"/>
            <a:ext cx="2126768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-Tìm hiểu nguyên nhân dẫn đến sự yếu kém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Có những biện pháp giúp đỡ cụ thể, phù hợp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4230" y="384810"/>
            <a:ext cx="67500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2.4. Xậy dựng nề nếp, ý thức học tập cho học sinh lớp chủ nhiệm</a:t>
            </a:r>
            <a:endParaRPr sz="2800" b="1" dirty="0">
              <a:solidFill>
                <a:srgbClr val="FF0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7680" y="1645285"/>
            <a:ext cx="4062730" cy="7372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Phối hợp với </a:t>
            </a:r>
            <a:endParaRPr lang="en-US" sz="2100" b="1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21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giáo viên bộ môn</a:t>
            </a:r>
            <a:endParaRPr lang="en-US" sz="2100" b="1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380480" y="1792605"/>
            <a:ext cx="4062730" cy="414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100" b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Đối với học sinh yếu</a:t>
            </a:r>
            <a:endParaRPr lang="en-US" sz="2100" b="1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>
            <a:fillRect/>
          </a:stretch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556423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7009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Đọc kĩ nội dung chương trình của từng hoạt động và sinh hoạt kĩ với học sinh</a:t>
              </a:r>
              <a:endParaRPr lang="en-US" altLang="zh-CN" sz="2800" smtClean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3351033"/>
            <a:ext cx="9796308" cy="885190"/>
            <a:chOff x="3952875" y="3847912"/>
            <a:chExt cx="2865291" cy="484110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847912"/>
              <a:ext cx="2855957" cy="48411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80640" y="3966886"/>
              <a:ext cx="2837526" cy="2854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chemeClr val="bg1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Chọn đối tượng giao việc</a:t>
              </a:r>
              <a:endParaRPr lang="en-US" altLang="zh-CN" sz="2800" smtClean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5159837"/>
            <a:ext cx="9840686" cy="1186542"/>
            <a:chOff x="3952875" y="5574308"/>
            <a:chExt cx="2855913" cy="50719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79248"/>
              <a:ext cx="2794334" cy="2231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srgbClr val="FDFDFD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Trình diễn và rút kinh nghiệm</a:t>
              </a:r>
              <a:endParaRPr lang="en-US" altLang="zh-CN" sz="2800" smtClean="0">
                <a:solidFill>
                  <a:srgbClr val="FDFDFD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9200" y="1675690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400285" y="3428288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6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5333288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5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0" name="Text Box 99"/>
          <p:cNvSpPr txBox="1"/>
          <p:nvPr/>
        </p:nvSpPr>
        <p:spPr>
          <a:xfrm>
            <a:off x="2096135" y="55880"/>
            <a:ext cx="64566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0">
                <a:solidFill>
                  <a:srgbClr val="FF0000"/>
                </a:solidFill>
                <a:latin typeface="Times New Roman" panose="02020603050405020304" pitchFamily="18" charset="0"/>
              </a:rPr>
              <a:t>2.5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Phát huy hiệu quả giáo dục của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tiết Hoạt động ngoài giờ lên lớp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198" y="2459990"/>
            <a:ext cx="431800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PHẦN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KẾT LUẬN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47711" y="1747540"/>
            <a:ext cx="5060950" cy="1264496"/>
            <a:chOff x="6247711" y="1413010"/>
            <a:chExt cx="5060950" cy="1264496"/>
          </a:xfrm>
        </p:grpSpPr>
        <p:sp>
          <p:nvSpPr>
            <p:cNvPr id="8" name="任意多边形 7"/>
            <p:cNvSpPr/>
            <p:nvPr/>
          </p:nvSpPr>
          <p:spPr>
            <a:xfrm flipH="1">
              <a:off x="6247711" y="1413010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80112" y="1691315"/>
              <a:ext cx="793807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32621" y="1510800"/>
              <a:ext cx="3876040" cy="11068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vi-VN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 t</a:t>
              </a:r>
              <a:r>
                <a:rPr lang="vi-VN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ham gia tốt các hoạt động của trường của Liên đội và luôn được đánh giá</a:t>
              </a:r>
              <a:r>
                <a:rPr lang="vi-VN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cao.</a:t>
              </a:r>
              <a:r>
                <a:rPr lang="vi-VN" sz="2200" dirty="0" smtClean="0">
                  <a:solidFill>
                    <a:schemeClr val="bg1"/>
                  </a:solidFill>
                  <a:latin typeface="+mj-lt"/>
                </a:rPr>
                <a:t>             </a:t>
              </a:r>
              <a:endParaRPr lang="vi-VN" sz="2200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4514" y="4269959"/>
            <a:ext cx="5506930" cy="1264496"/>
            <a:chOff x="6324514" y="3935429"/>
            <a:chExt cx="5042806" cy="1264496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6324514" y="3935429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17019" y="4213734"/>
              <a:ext cx="16916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41B11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15971" y="4128469"/>
              <a:ext cx="3776727" cy="8299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sz="2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hệ thầy trò, bạn bè ngày càng tốt đẹp hơn</a:t>
              </a:r>
              <a:endParaRPr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410" y="2843592"/>
            <a:ext cx="5339414" cy="1676831"/>
            <a:chOff x="843018" y="2509062"/>
            <a:chExt cx="5042806" cy="1676831"/>
          </a:xfrm>
        </p:grpSpPr>
        <p:sp>
          <p:nvSpPr>
            <p:cNvPr id="18" name="任意多边形 17"/>
            <p:cNvSpPr/>
            <p:nvPr/>
          </p:nvSpPr>
          <p:spPr>
            <a:xfrm>
              <a:off x="843018" y="2509062"/>
              <a:ext cx="5042806" cy="1264496"/>
            </a:xfrm>
            <a:custGeom>
              <a:avLst/>
              <a:gdLst>
                <a:gd name="connsiteX0" fmla="*/ 4112392 w 5042806"/>
                <a:gd name="connsiteY0" fmla="*/ 126700 h 1264496"/>
                <a:gd name="connsiteX1" fmla="*/ 3890923 w 5042806"/>
                <a:gd name="connsiteY1" fmla="*/ 348169 h 1264496"/>
                <a:gd name="connsiteX2" fmla="*/ 3890923 w 5042806"/>
                <a:gd name="connsiteY2" fmla="*/ 905003 h 1264496"/>
                <a:gd name="connsiteX3" fmla="*/ 4112392 w 5042806"/>
                <a:gd name="connsiteY3" fmla="*/ 1126472 h 1264496"/>
                <a:gd name="connsiteX4" fmla="*/ 4669226 w 5042806"/>
                <a:gd name="connsiteY4" fmla="*/ 1126472 h 1264496"/>
                <a:gd name="connsiteX5" fmla="*/ 4890695 w 5042806"/>
                <a:gd name="connsiteY5" fmla="*/ 905003 h 1264496"/>
                <a:gd name="connsiteX6" fmla="*/ 4890695 w 5042806"/>
                <a:gd name="connsiteY6" fmla="*/ 348169 h 1264496"/>
                <a:gd name="connsiteX7" fmla="*/ 4669226 w 5042806"/>
                <a:gd name="connsiteY7" fmla="*/ 126700 h 1264496"/>
                <a:gd name="connsiteX8" fmla="*/ 4000656 w 5042806"/>
                <a:gd name="connsiteY8" fmla="*/ 0 h 1264496"/>
                <a:gd name="connsiteX9" fmla="*/ 4831784 w 5042806"/>
                <a:gd name="connsiteY9" fmla="*/ 0 h 1264496"/>
                <a:gd name="connsiteX10" fmla="*/ 5042806 w 5042806"/>
                <a:gd name="connsiteY10" fmla="*/ 211022 h 1264496"/>
                <a:gd name="connsiteX11" fmla="*/ 5042806 w 5042806"/>
                <a:gd name="connsiteY11" fmla="*/ 1053474 h 1264496"/>
                <a:gd name="connsiteX12" fmla="*/ 4831784 w 5042806"/>
                <a:gd name="connsiteY12" fmla="*/ 1264496 h 1264496"/>
                <a:gd name="connsiteX13" fmla="*/ 4218285 w 5042806"/>
                <a:gd name="connsiteY13" fmla="*/ 1264496 h 1264496"/>
                <a:gd name="connsiteX14" fmla="*/ 4000656 w 5042806"/>
                <a:gd name="connsiteY14" fmla="*/ 1264496 h 1264496"/>
                <a:gd name="connsiteX15" fmla="*/ 632016 w 5042806"/>
                <a:gd name="connsiteY15" fmla="*/ 1264496 h 1264496"/>
                <a:gd name="connsiteX16" fmla="*/ 0 w 5042806"/>
                <a:gd name="connsiteY16" fmla="*/ 632480 h 1264496"/>
                <a:gd name="connsiteX17" fmla="*/ 632016 w 5042806"/>
                <a:gd name="connsiteY17" fmla="*/ 464 h 1264496"/>
                <a:gd name="connsiteX18" fmla="*/ 3996053 w 5042806"/>
                <a:gd name="connsiteY18" fmla="*/ 464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2806" h="1264496">
                  <a:moveTo>
                    <a:pt x="4112392" y="126700"/>
                  </a:moveTo>
                  <a:cubicBezTo>
                    <a:pt x="3990078" y="126700"/>
                    <a:pt x="3890923" y="225855"/>
                    <a:pt x="3890923" y="348169"/>
                  </a:cubicBezTo>
                  <a:lnTo>
                    <a:pt x="3890923" y="905003"/>
                  </a:lnTo>
                  <a:cubicBezTo>
                    <a:pt x="3890923" y="1027317"/>
                    <a:pt x="3990078" y="1126472"/>
                    <a:pt x="4112392" y="1126472"/>
                  </a:cubicBezTo>
                  <a:lnTo>
                    <a:pt x="4669226" y="1126472"/>
                  </a:lnTo>
                  <a:cubicBezTo>
                    <a:pt x="4791540" y="1126472"/>
                    <a:pt x="4890695" y="1027317"/>
                    <a:pt x="4890695" y="905003"/>
                  </a:cubicBezTo>
                  <a:lnTo>
                    <a:pt x="4890695" y="348169"/>
                  </a:lnTo>
                  <a:cubicBezTo>
                    <a:pt x="4890695" y="225855"/>
                    <a:pt x="4791540" y="126700"/>
                    <a:pt x="4669226" y="126700"/>
                  </a:cubicBezTo>
                  <a:close/>
                  <a:moveTo>
                    <a:pt x="4000656" y="0"/>
                  </a:moveTo>
                  <a:lnTo>
                    <a:pt x="4831784" y="0"/>
                  </a:lnTo>
                  <a:cubicBezTo>
                    <a:pt x="4948328" y="0"/>
                    <a:pt x="5042806" y="94478"/>
                    <a:pt x="5042806" y="211022"/>
                  </a:cubicBezTo>
                  <a:lnTo>
                    <a:pt x="5042806" y="1053474"/>
                  </a:lnTo>
                  <a:cubicBezTo>
                    <a:pt x="5042806" y="1170018"/>
                    <a:pt x="4948328" y="1264496"/>
                    <a:pt x="4831784" y="1264496"/>
                  </a:cubicBezTo>
                  <a:lnTo>
                    <a:pt x="4218285" y="1264496"/>
                  </a:lnTo>
                  <a:lnTo>
                    <a:pt x="4000656" y="1264496"/>
                  </a:lnTo>
                  <a:lnTo>
                    <a:pt x="632016" y="1264496"/>
                  </a:lnTo>
                  <a:cubicBezTo>
                    <a:pt x="282963" y="1264496"/>
                    <a:pt x="0" y="981533"/>
                    <a:pt x="0" y="632480"/>
                  </a:cubicBezTo>
                  <a:cubicBezTo>
                    <a:pt x="0" y="283427"/>
                    <a:pt x="282963" y="464"/>
                    <a:pt x="632016" y="464"/>
                  </a:cubicBezTo>
                  <a:lnTo>
                    <a:pt x="3996053" y="46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7906" y="2787367"/>
              <a:ext cx="749710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4400" y="2617443"/>
              <a:ext cx="4259765" cy="15684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sz="3200" smtClean="0">
                  <a:solidFill>
                    <a:schemeClr val="bg1"/>
                  </a:solidFill>
                </a:rPr>
                <a:t> Không có học sinh phải đưa ra Hội đồng Kỷ luật nh</a:t>
              </a:r>
              <a:endParaRPr sz="320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5733415" y="3903345"/>
            <a:ext cx="773430" cy="558800"/>
            <a:chOff x="5733713" y="3569022"/>
            <a:chExt cx="773510" cy="558912"/>
          </a:xfrm>
        </p:grpSpPr>
        <p:sp>
          <p:nvSpPr>
            <p:cNvPr id="33" name="矩形 32"/>
            <p:cNvSpPr/>
            <p:nvPr/>
          </p:nvSpPr>
          <p:spPr>
            <a:xfrm flipH="1">
              <a:off x="6127198" y="3935429"/>
              <a:ext cx="380025" cy="1925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5939504" y="3761527"/>
              <a:ext cx="192505" cy="1925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flipH="1">
              <a:off x="5733713" y="3569022"/>
              <a:ext cx="205789" cy="1925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5693410" y="2477135"/>
            <a:ext cx="628015" cy="558800"/>
            <a:chOff x="5693320" y="2142655"/>
            <a:chExt cx="627931" cy="558912"/>
          </a:xfrm>
        </p:grpSpPr>
        <p:sp>
          <p:nvSpPr>
            <p:cNvPr id="30" name="矩形 29"/>
            <p:cNvSpPr/>
            <p:nvPr/>
          </p:nvSpPr>
          <p:spPr>
            <a:xfrm>
              <a:off x="5693320" y="2509062"/>
              <a:ext cx="242921" cy="1925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936241" y="2335160"/>
              <a:ext cx="192505" cy="1925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28746" y="2142655"/>
              <a:ext cx="192505" cy="1925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5767070" y="4999355"/>
            <a:ext cx="628015" cy="558800"/>
            <a:chOff x="5766859" y="4665074"/>
            <a:chExt cx="627931" cy="558912"/>
          </a:xfrm>
        </p:grpSpPr>
        <p:sp>
          <p:nvSpPr>
            <p:cNvPr id="27" name="矩形 26"/>
            <p:cNvSpPr/>
            <p:nvPr/>
          </p:nvSpPr>
          <p:spPr>
            <a:xfrm>
              <a:off x="5766859" y="5031481"/>
              <a:ext cx="237933" cy="1925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009780" y="4857579"/>
              <a:ext cx="192505" cy="1925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02285" y="4665074"/>
              <a:ext cx="192505" cy="1925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4468" y="5366011"/>
            <a:ext cx="5311773" cy="1300287"/>
            <a:chOff x="624468" y="5031481"/>
            <a:chExt cx="5311773" cy="1300287"/>
          </a:xfrm>
        </p:grpSpPr>
        <p:sp>
          <p:nvSpPr>
            <p:cNvPr id="37" name="任意多边形 36"/>
            <p:cNvSpPr/>
            <p:nvPr/>
          </p:nvSpPr>
          <p:spPr>
            <a:xfrm>
              <a:off x="624468" y="5031481"/>
              <a:ext cx="5311773" cy="1264496"/>
            </a:xfrm>
            <a:custGeom>
              <a:avLst/>
              <a:gdLst>
                <a:gd name="connsiteX0" fmla="*/ 4112391 w 5019683"/>
                <a:gd name="connsiteY0" fmla="*/ 126700 h 1264496"/>
                <a:gd name="connsiteX1" fmla="*/ 3890922 w 5019683"/>
                <a:gd name="connsiteY1" fmla="*/ 348169 h 1264496"/>
                <a:gd name="connsiteX2" fmla="*/ 3890922 w 5019683"/>
                <a:gd name="connsiteY2" fmla="*/ 905003 h 1264496"/>
                <a:gd name="connsiteX3" fmla="*/ 4112391 w 5019683"/>
                <a:gd name="connsiteY3" fmla="*/ 1126472 h 1264496"/>
                <a:gd name="connsiteX4" fmla="*/ 4669225 w 5019683"/>
                <a:gd name="connsiteY4" fmla="*/ 1126472 h 1264496"/>
                <a:gd name="connsiteX5" fmla="*/ 4890694 w 5019683"/>
                <a:gd name="connsiteY5" fmla="*/ 905003 h 1264496"/>
                <a:gd name="connsiteX6" fmla="*/ 4890694 w 5019683"/>
                <a:gd name="connsiteY6" fmla="*/ 348169 h 1264496"/>
                <a:gd name="connsiteX7" fmla="*/ 4669225 w 5019683"/>
                <a:gd name="connsiteY7" fmla="*/ 126700 h 1264496"/>
                <a:gd name="connsiteX8" fmla="*/ 632248 w 5019683"/>
                <a:gd name="connsiteY8" fmla="*/ 0 h 1264496"/>
                <a:gd name="connsiteX9" fmla="*/ 3977533 w 5019683"/>
                <a:gd name="connsiteY9" fmla="*/ 0 h 1264496"/>
                <a:gd name="connsiteX10" fmla="*/ 4218053 w 5019683"/>
                <a:gd name="connsiteY10" fmla="*/ 0 h 1264496"/>
                <a:gd name="connsiteX11" fmla="*/ 4808661 w 5019683"/>
                <a:gd name="connsiteY11" fmla="*/ 0 h 1264496"/>
                <a:gd name="connsiteX12" fmla="*/ 5019683 w 5019683"/>
                <a:gd name="connsiteY12" fmla="*/ 211022 h 1264496"/>
                <a:gd name="connsiteX13" fmla="*/ 5019683 w 5019683"/>
                <a:gd name="connsiteY13" fmla="*/ 1053473 h 1264496"/>
                <a:gd name="connsiteX14" fmla="*/ 4808661 w 5019683"/>
                <a:gd name="connsiteY14" fmla="*/ 1264495 h 1264496"/>
                <a:gd name="connsiteX15" fmla="*/ 4218063 w 5019683"/>
                <a:gd name="connsiteY15" fmla="*/ 1264495 h 1264496"/>
                <a:gd name="connsiteX16" fmla="*/ 4218053 w 5019683"/>
                <a:gd name="connsiteY16" fmla="*/ 1264496 h 1264496"/>
                <a:gd name="connsiteX17" fmla="*/ 632248 w 5019683"/>
                <a:gd name="connsiteY17" fmla="*/ 1264496 h 1264496"/>
                <a:gd name="connsiteX18" fmla="*/ 0 w 5019683"/>
                <a:gd name="connsiteY18" fmla="*/ 632248 h 1264496"/>
                <a:gd name="connsiteX19" fmla="*/ 632248 w 5019683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19683" h="1264496">
                  <a:moveTo>
                    <a:pt x="4112391" y="126700"/>
                  </a:moveTo>
                  <a:cubicBezTo>
                    <a:pt x="3990077" y="126700"/>
                    <a:pt x="3890922" y="225855"/>
                    <a:pt x="3890922" y="348169"/>
                  </a:cubicBezTo>
                  <a:lnTo>
                    <a:pt x="3890922" y="905003"/>
                  </a:lnTo>
                  <a:cubicBezTo>
                    <a:pt x="3890922" y="1027317"/>
                    <a:pt x="3990077" y="1126472"/>
                    <a:pt x="4112391" y="1126472"/>
                  </a:cubicBezTo>
                  <a:lnTo>
                    <a:pt x="4669225" y="1126472"/>
                  </a:lnTo>
                  <a:cubicBezTo>
                    <a:pt x="4791539" y="1126472"/>
                    <a:pt x="4890694" y="1027317"/>
                    <a:pt x="4890694" y="905003"/>
                  </a:cubicBezTo>
                  <a:lnTo>
                    <a:pt x="4890694" y="348169"/>
                  </a:lnTo>
                  <a:cubicBezTo>
                    <a:pt x="4890694" y="225855"/>
                    <a:pt x="4791539" y="126700"/>
                    <a:pt x="4669225" y="126700"/>
                  </a:cubicBezTo>
                  <a:close/>
                  <a:moveTo>
                    <a:pt x="632248" y="0"/>
                  </a:moveTo>
                  <a:lnTo>
                    <a:pt x="3977533" y="0"/>
                  </a:lnTo>
                  <a:lnTo>
                    <a:pt x="4218053" y="0"/>
                  </a:lnTo>
                  <a:lnTo>
                    <a:pt x="4808661" y="0"/>
                  </a:lnTo>
                  <a:cubicBezTo>
                    <a:pt x="4925205" y="0"/>
                    <a:pt x="5019683" y="94478"/>
                    <a:pt x="5019683" y="211022"/>
                  </a:cubicBezTo>
                  <a:lnTo>
                    <a:pt x="5019683" y="1053473"/>
                  </a:lnTo>
                  <a:cubicBezTo>
                    <a:pt x="5019683" y="1170017"/>
                    <a:pt x="4925205" y="1264495"/>
                    <a:pt x="4808661" y="1264495"/>
                  </a:cubicBezTo>
                  <a:lnTo>
                    <a:pt x="4218063" y="1264495"/>
                  </a:lnTo>
                  <a:lnTo>
                    <a:pt x="4218053" y="1264496"/>
                  </a:lnTo>
                  <a:lnTo>
                    <a:pt x="632248" y="1264496"/>
                  </a:lnTo>
                  <a:cubicBezTo>
                    <a:pt x="283067" y="1264496"/>
                    <a:pt x="0" y="981429"/>
                    <a:pt x="0" y="632248"/>
                  </a:cubicBezTo>
                  <a:cubicBezTo>
                    <a:pt x="0" y="283067"/>
                    <a:pt x="283067" y="0"/>
                    <a:pt x="632248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99513" y="5309786"/>
              <a:ext cx="184731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206C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5187" y="5040178"/>
              <a:ext cx="4059045" cy="129159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sz="2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Uy tín được nâng cao, tạo được niềm tin trong phụ huynh học sinh</a:t>
              </a:r>
              <a:endParaRPr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6594475" y="1965325"/>
            <a:ext cx="5657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899660" y="3061335"/>
            <a:ext cx="5657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727825" y="4524375"/>
            <a:ext cx="5657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5010150" y="5558790"/>
            <a:ext cx="56578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880110" y="416560"/>
            <a:ext cx="585279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KẾT QUẢ ĐẠT ĐƯỢC </a:t>
            </a:r>
            <a:endParaRPr 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150495" y="0"/>
            <a:ext cx="5442585" cy="3689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noAutofit/>
          </a:bodyPr>
          <a:p>
            <a:pPr indent="0"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Bảng thống kê kết quả học kì 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0"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150495" y="368300"/>
          <a:ext cx="5442585" cy="3293745"/>
        </p:xfrm>
        <a:graphic>
          <a:graphicData uri="http://schemas.openxmlformats.org/drawingml/2006/table">
            <a:tbl>
              <a:tblPr/>
              <a:tblGrid>
                <a:gridCol w="1184275"/>
                <a:gridCol w="1043940"/>
                <a:gridCol w="1042035"/>
                <a:gridCol w="1130935"/>
                <a:gridCol w="1041400"/>
              </a:tblGrid>
              <a:tr h="862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 kiểm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2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lực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5860415" y="3346450"/>
            <a:ext cx="5849620" cy="45085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noAutofit/>
          </a:bodyPr>
          <a:p>
            <a:pPr indent="228600"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Bảng thống kê kết quả học kì 2: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5870575" y="3797300"/>
          <a:ext cx="5838825" cy="2552065"/>
        </p:xfrm>
        <a:graphic>
          <a:graphicData uri="http://schemas.openxmlformats.org/drawingml/2006/table">
            <a:tbl>
              <a:tblPr/>
              <a:tblGrid>
                <a:gridCol w="1280160"/>
                <a:gridCol w="1114425"/>
                <a:gridCol w="1122680"/>
                <a:gridCol w="1225550"/>
                <a:gridCol w="1096010"/>
              </a:tblGrid>
              <a:tr h="6692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 kiểm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lực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bình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2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" name="Picture 23" descr="FD00419_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316845" y="0"/>
            <a:ext cx="1875155" cy="1935480"/>
          </a:xfrm>
          <a:prstGeom prst="rect">
            <a:avLst/>
          </a:prstGeom>
          <a:noFill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" y="5948415"/>
            <a:ext cx="4178564" cy="90945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240155" y="6283325"/>
            <a:ext cx="971232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KỈ NIỆM 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845945"/>
            <a:ext cx="5384800" cy="4034155"/>
          </a:xfrm>
          <a:prstGeom prst="rect">
            <a:avLst/>
          </a:prstGeom>
        </p:spPr>
      </p:pic>
      <p:pic>
        <p:nvPicPr>
          <p:cNvPr id="7" name="Picture 6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176645"/>
          </a:xfrm>
          <a:prstGeom prst="rect">
            <a:avLst/>
          </a:prstGeom>
        </p:spPr>
      </p:pic>
      <p:pic>
        <p:nvPicPr>
          <p:cNvPr id="9" name="Content Placeholder 8" descr="5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5" y="-78105"/>
            <a:ext cx="12309475" cy="6254750"/>
          </a:xfrm>
          <a:prstGeom prst="rect">
            <a:avLst/>
          </a:prstGeom>
        </p:spPr>
      </p:pic>
      <p:pic>
        <p:nvPicPr>
          <p:cNvPr id="11" name="Picture 10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" y="-78105"/>
            <a:ext cx="12378055" cy="6254750"/>
          </a:xfrm>
          <a:prstGeom prst="rect">
            <a:avLst/>
          </a:prstGeom>
        </p:spPr>
      </p:pic>
      <p:pic>
        <p:nvPicPr>
          <p:cNvPr id="12" name="Picture 1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05" y="-78105"/>
            <a:ext cx="8355965" cy="62553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plant, bouquet&#10;&#10;Description automatically generated"/>
          <p:cNvPicPr>
            <a:picLocks noChangeAspect="1"/>
          </p:cNvPicPr>
          <p:nvPr/>
        </p:nvPicPr>
        <p:blipFill rotWithShape="1">
          <a:blip r:embed="rId1"/>
          <a:srcRect t="21005" b="22746"/>
          <a:stretch>
            <a:fillRect/>
          </a:stretch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9540" y="2979420"/>
            <a:ext cx="6633845" cy="141986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b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 LẮNG NGHE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135" y="2655570"/>
            <a:ext cx="58769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PHẦN MỞ ĐẦU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3495909" y="2264569"/>
            <a:ext cx="1214776" cy="2703910"/>
            <a:chOff x="677" y="998"/>
            <a:chExt cx="939" cy="2271"/>
          </a:xfrm>
        </p:grpSpPr>
        <p:sp>
          <p:nvSpPr>
            <p:cNvPr id="9220" name="Freeform 4"/>
            <p:cNvSpPr/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222" name="Freeform 6"/>
            <p:cNvSpPr/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4853862" y="4287203"/>
            <a:ext cx="4465160" cy="98583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4836319" y="2008585"/>
            <a:ext cx="4288631" cy="978694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30" name="Freeform 14"/>
          <p:cNvSpPr/>
          <p:nvPr/>
        </p:nvSpPr>
        <p:spPr bwMode="gray">
          <a:xfrm>
            <a:off x="4833938" y="2045494"/>
            <a:ext cx="608410" cy="48696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endParaRPr lang="en-US" sz="1350"/>
          </a:p>
        </p:txBody>
      </p:sp>
      <p:sp>
        <p:nvSpPr>
          <p:cNvPr id="9234" name="Freeform 18"/>
          <p:cNvSpPr/>
          <p:nvPr/>
        </p:nvSpPr>
        <p:spPr bwMode="gray">
          <a:xfrm>
            <a:off x="4822031" y="4306491"/>
            <a:ext cx="608410" cy="48696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</a:ln>
        </p:spPr>
        <p:txBody>
          <a:bodyPr/>
          <a:lstStyle/>
          <a:p>
            <a:endParaRPr lang="en-US" sz="1350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2853" y="2986881"/>
            <a:ext cx="1513619" cy="14097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954905" y="2008505"/>
            <a:ext cx="4728845" cy="10604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100" dirty="0" err="1" smtClean="0">
                <a:solidFill>
                  <a:srgbClr val="000000"/>
                </a:solidFill>
              </a:rPr>
              <a:t>Theo quan niệm của Bác Hồ :“</a:t>
            </a:r>
            <a:r>
              <a:rPr lang="en-US" sz="2100" i="1" dirty="0" err="1" smtClean="0">
                <a:solidFill>
                  <a:srgbClr val="000000"/>
                </a:solidFill>
              </a:rPr>
              <a:t>Hiền dữ phải đâu là tính sẵn. Phần nhiều do giáo dục mà nên”.</a:t>
            </a:r>
            <a:endParaRPr lang="en-US" sz="2100" i="1" dirty="0" err="1" smtClean="0">
              <a:solidFill>
                <a:srgbClr val="0000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2853135" y="3292096"/>
            <a:ext cx="1303734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FF0000"/>
                </a:solidFill>
              </a:rPr>
              <a:t>1. Lý do chọn đề tài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black">
          <a:xfrm>
            <a:off x="4653280" y="4457700"/>
            <a:ext cx="4288790" cy="645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AU" b="1" dirty="0">
                <a:solidFill>
                  <a:schemeClr val="bg1"/>
                </a:solidFill>
              </a:rPr>
              <a:t>Kinh nghiệm 16 năm làm công tác</a:t>
            </a:r>
            <a:endParaRPr lang="en-US" altLang="en-AU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AU" b="1" dirty="0">
                <a:solidFill>
                  <a:schemeClr val="bg1"/>
                </a:solidFill>
              </a:rPr>
              <a:t> giáo viên chủ nhiệm </a:t>
            </a:r>
            <a:endParaRPr lang="en-US" altLang="en-AU" b="1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540760" y="180975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Lý luận </a:t>
            </a:r>
            <a:endParaRPr lang="en-US" b="1"/>
          </a:p>
        </p:txBody>
      </p:sp>
      <p:sp>
        <p:nvSpPr>
          <p:cNvPr id="4" name="Text Box 3"/>
          <p:cNvSpPr txBox="1"/>
          <p:nvPr/>
        </p:nvSpPr>
        <p:spPr>
          <a:xfrm>
            <a:off x="3495675" y="4989830"/>
            <a:ext cx="1276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/>
              <a:t>Thực tiễn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bldLvl="0" animBg="1"/>
      <p:bldP spid="3" grpId="0"/>
      <p:bldP spid="9236" grpId="0" animBg="1"/>
      <p:bldP spid="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2504454"/>
            <a:ext cx="2986088" cy="2986088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rapezoid 4"/>
          <p:cNvSpPr/>
          <p:nvPr/>
        </p:nvSpPr>
        <p:spPr>
          <a:xfrm>
            <a:off x="2781300" y="2290142"/>
            <a:ext cx="414338" cy="214313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2988469" y="1404317"/>
            <a:ext cx="0" cy="8858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61556" y="3323264"/>
            <a:ext cx="257889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 vi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trường THCS Nguyễn Hiền quận 7 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96187" y="3142302"/>
            <a:ext cx="3028952" cy="28692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rapezoid 13"/>
          <p:cNvSpPr/>
          <p:nvPr/>
        </p:nvSpPr>
        <p:spPr>
          <a:xfrm>
            <a:off x="8910637" y="2913702"/>
            <a:ext cx="414338" cy="214313"/>
          </a:xfrm>
          <a:prstGeom prst="trapezoi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9099947" y="1368108"/>
            <a:ext cx="17859" cy="15455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 descr="Papyrus"/>
          <p:cNvSpPr txBox="1">
            <a:spLocks noChangeArrowheads="1"/>
          </p:cNvSpPr>
          <p:nvPr/>
        </p:nvSpPr>
        <p:spPr bwMode="auto">
          <a:xfrm>
            <a:off x="7764065" y="3883458"/>
            <a:ext cx="28003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altLang="en-US" sz="2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thực hiện</a:t>
            </a:r>
            <a:r>
              <a:rPr lang="fr-FR" altLang="en-US" sz="2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Học sinh lớp 9A8 năm học 2022-2023 </a:t>
            </a:r>
            <a:endParaRPr lang="fr-FR" altLang="en-US" sz="21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untryside clip art - Clip Art Librar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59" y="4558527"/>
            <a:ext cx="7708106" cy="25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661795" y="180340"/>
            <a:ext cx="867156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indent="450215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Phạm vi - Đối tượng thực hiện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01600"/>
            <a:ext cx="12371070" cy="6959600"/>
            <a:chOff x="-2" y="0"/>
            <a:chExt cx="9144002" cy="519330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0" cy="51435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3" y="145223"/>
              <a:ext cx="1256730" cy="151847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94800"/>
              <a:ext cx="9144000" cy="168303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3005268"/>
              <a:ext cx="3022602" cy="217256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36" y="2159000"/>
              <a:ext cx="2775741" cy="3034302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5290010" y="1323472"/>
            <a:ext cx="4624499" cy="1069538"/>
            <a:chOff x="2169951" y="965687"/>
            <a:chExt cx="4147799" cy="583903"/>
          </a:xfrm>
        </p:grpSpPr>
        <p:grpSp>
          <p:nvGrpSpPr>
            <p:cNvPr id="21" name="Group 11"/>
            <p:cNvGrpSpPr/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22" name="矩形 9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2625298" y="1116977"/>
              <a:ext cx="3527683" cy="33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vi-VN" sz="2800" dirty="0">
                  <a:ea typeface="黑体" panose="02010609060101010101" pitchFamily="49" charset="-122"/>
                  <a:cs typeface="Arial" panose="020B0604020202020204" pitchFamily="34" charset="0"/>
                </a:rPr>
                <a:t>Phương pháp quan sát </a:t>
              </a:r>
              <a:endParaRPr lang="en-US" altLang="vi-VN" sz="2800" dirty="0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8"/>
          <p:cNvGrpSpPr/>
          <p:nvPr/>
        </p:nvGrpSpPr>
        <p:grpSpPr bwMode="auto">
          <a:xfrm>
            <a:off x="3741914" y="2611207"/>
            <a:ext cx="4624499" cy="1410368"/>
            <a:chOff x="0" y="0"/>
            <a:chExt cx="3978" cy="561"/>
          </a:xfrm>
        </p:grpSpPr>
        <p:pic>
          <p:nvPicPr>
            <p:cNvPr id="19" name="矩形 2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9" y="10"/>
              <a:ext cx="39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05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5"/>
          <p:cNvGrpSpPr/>
          <p:nvPr/>
        </p:nvGrpSpPr>
        <p:grpSpPr bwMode="auto">
          <a:xfrm>
            <a:off x="2553734" y="4239592"/>
            <a:ext cx="4624499" cy="1308738"/>
            <a:chOff x="0" y="0"/>
            <a:chExt cx="3978" cy="561"/>
          </a:xfrm>
        </p:grpSpPr>
        <p:pic>
          <p:nvPicPr>
            <p:cNvPr id="16" name="矩形 2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9" y="10"/>
              <a:ext cx="39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05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12607" y="1162708"/>
            <a:ext cx="483806" cy="438026"/>
            <a:chOff x="2370146" y="833266"/>
            <a:chExt cx="483806" cy="438026"/>
          </a:xfrm>
        </p:grpSpPr>
        <p:grpSp>
          <p:nvGrpSpPr>
            <p:cNvPr id="24" name="Group 14"/>
            <p:cNvGrpSpPr/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25" name="圆角矩形 8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2432811" y="872512"/>
              <a:ext cx="23460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94146" y="2439163"/>
            <a:ext cx="483806" cy="435842"/>
            <a:chOff x="2370146" y="1581913"/>
            <a:chExt cx="483806" cy="435842"/>
          </a:xfrm>
        </p:grpSpPr>
        <p:grpSp>
          <p:nvGrpSpPr>
            <p:cNvPr id="27" name="Group 17"/>
            <p:cNvGrpSpPr/>
            <p:nvPr/>
          </p:nvGrpSpPr>
          <p:grpSpPr bwMode="auto">
            <a:xfrm>
              <a:off x="2370146" y="1581913"/>
              <a:ext cx="483806" cy="435842"/>
              <a:chOff x="0" y="0"/>
              <a:chExt cx="464" cy="418"/>
            </a:xfrm>
          </p:grpSpPr>
          <p:pic>
            <p:nvPicPr>
              <p:cNvPr id="28" name="圆角矩形 10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8" y="37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TextBox 24"/>
            <p:cNvSpPr txBox="1">
              <a:spLocks noChangeArrowheads="1"/>
            </p:cNvSpPr>
            <p:nvPr/>
          </p:nvSpPr>
          <p:spPr bwMode="auto">
            <a:xfrm>
              <a:off x="2432811" y="1598221"/>
              <a:ext cx="23460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endParaRPr lang="en-US" altLang="zh-CN" sz="2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93395" y="4026866"/>
            <a:ext cx="483806" cy="439070"/>
            <a:chOff x="2370146" y="2474451"/>
            <a:chExt cx="483806" cy="439070"/>
          </a:xfrm>
        </p:grpSpPr>
        <p:grpSp>
          <p:nvGrpSpPr>
            <p:cNvPr id="30" name="Group 20"/>
            <p:cNvGrpSpPr/>
            <p:nvPr/>
          </p:nvGrpSpPr>
          <p:grpSpPr bwMode="auto">
            <a:xfrm>
              <a:off x="2370146" y="2474451"/>
              <a:ext cx="483806" cy="432714"/>
              <a:chOff x="0" y="0"/>
              <a:chExt cx="464" cy="415"/>
            </a:xfrm>
          </p:grpSpPr>
          <p:pic>
            <p:nvPicPr>
              <p:cNvPr id="31" name="圆角矩形 12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38" y="36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TextBox 28"/>
            <p:cNvSpPr txBox="1">
              <a:spLocks noChangeArrowheads="1"/>
            </p:cNvSpPr>
            <p:nvPr/>
          </p:nvSpPr>
          <p:spPr bwMode="auto">
            <a:xfrm>
              <a:off x="2432811" y="2514741"/>
              <a:ext cx="23460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7940" y="2707005"/>
            <a:ext cx="4528185" cy="1617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Phương pháp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khảo sát, thu thập thông tin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6728" y="4228023"/>
            <a:ext cx="412085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Phương pháp thống kê,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sánh, đối chiếu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454650" y="167640"/>
            <a:ext cx="5494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>
                <a:solidFill>
                  <a:srgbClr val="FF0000"/>
                </a:solidFill>
              </a:rPr>
              <a:t>3. Phương pháp nghiên cứu 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6" name="Content Placeholder 7"/>
          <p:cNvSpPr/>
          <p:nvPr/>
        </p:nvSpPr>
        <p:spPr bwMode="auto">
          <a:xfrm>
            <a:off x="1524000" y="1143000"/>
            <a:ext cx="8991600" cy="525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533400" indent="-533400">
              <a:spcBef>
                <a:spcPts val="575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None/>
              <a:defRPr/>
            </a:pPr>
            <a:endParaRPr lang="en-US" sz="2600">
              <a:latin typeface="+mj-lt"/>
            </a:endParaRPr>
          </a:p>
          <a:p>
            <a:pPr marL="533400" indent="-5334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lang="en-US" sz="2600">
              <a:latin typeface="+mj-lt"/>
            </a:endParaRPr>
          </a:p>
          <a:p>
            <a:pPr marL="533400" indent="-5334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lang="en-US" sz="2600">
              <a:latin typeface="+mj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1524000" y="168275"/>
            <a:ext cx="9144000" cy="105568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Mục đích của giải pháp </a:t>
            </a:r>
            <a:endParaRPr lang="en-US" sz="3200" b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207260" y="3375025"/>
            <a:ext cx="2567940" cy="278003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p>
            <a:pPr algn="ctr" eaLnBrk="0" hangingPunct="0"/>
            <a:endParaRPr lang="en-US">
              <a:latin typeface="Verdana" panose="020B0604030504040204" pitchFamily="34" charset="0"/>
            </a:endParaRPr>
          </a:p>
        </p:txBody>
      </p:sp>
      <p:sp>
        <p:nvSpPr>
          <p:cNvPr id="81926" name="Freeform 6"/>
          <p:cNvSpPr/>
          <p:nvPr/>
        </p:nvSpPr>
        <p:spPr bwMode="gray">
          <a:xfrm>
            <a:off x="4746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31" name="AutoShape 7"/>
          <p:cNvSpPr>
            <a:spLocks noChangeAspect="1" noChangeArrowheads="1" noTextEdit="1"/>
          </p:cNvSpPr>
          <p:nvPr/>
        </p:nvSpPr>
        <p:spPr bwMode="gray">
          <a:xfrm flipH="1">
            <a:off x="6392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endParaRPr lang="en-US"/>
          </a:p>
        </p:txBody>
      </p:sp>
      <p:grpSp>
        <p:nvGrpSpPr>
          <p:cNvPr id="5" name="Group 9"/>
          <p:cNvGrpSpPr/>
          <p:nvPr/>
        </p:nvGrpSpPr>
        <p:grpSpPr bwMode="auto">
          <a:xfrm>
            <a:off x="4572000" y="1628775"/>
            <a:ext cx="2998788" cy="1601788"/>
            <a:chOff x="1997" y="1314"/>
            <a:chExt cx="1889" cy="1009"/>
          </a:xfrm>
        </p:grpSpPr>
        <p:grpSp>
          <p:nvGrpSpPr>
            <p:cNvPr id="6" name="Group 10"/>
            <p:cNvGrpSpPr/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1931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932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1933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4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5244710" y="1828800"/>
            <a:ext cx="1671955" cy="4603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Mục đích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8" name="Freeform 8"/>
          <p:cNvSpPr/>
          <p:nvPr/>
        </p:nvSpPr>
        <p:spPr bwMode="gray">
          <a:xfrm flipH="1">
            <a:off x="6399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3152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p>
            <a:pPr algn="ctr" eaLnBrk="0" hangingPunct="0"/>
            <a:endParaRPr lang="en-US">
              <a:latin typeface="Verdana" panose="020B060403050404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315200" y="3716655"/>
            <a:ext cx="2341245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 Giúp học sinh  tính chủ động, tự quản, sáng tạo, tích cực hợp tác với giáo viên </a:t>
            </a:r>
            <a:endParaRPr lang="en-US" sz="2000" b="1" dirty="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265680" y="3405505"/>
            <a:ext cx="26949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- Trình bày các giải pháp nhằm ổn định nề nếp lớp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chủ nhiệm, tổ chức học sinh lớp chủ nhiệm thực hiện chương trình, mục tiêu năm học. 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81926" grpId="0" animBg="1"/>
      <p:bldP spid="100" grpId="0"/>
      <p:bldP spid="2" grpId="0"/>
      <p:bldP spid="819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220" y="2655570"/>
            <a:ext cx="807275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PHẦN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itchFamily="82" charset="-122"/>
                <a:cs typeface="Times New Roman" panose="02020603050405020304" pitchFamily="18" charset="0"/>
              </a:rPr>
              <a:t>GIẢI QUYẾT VẤN ĐỀ 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康海报体W12(P)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1830705" y="0"/>
            <a:ext cx="8929370" cy="1216025"/>
          </a:xfrm>
        </p:spPr>
        <p:txBody>
          <a:bodyPr vert="horz" wrap="square" lIns="91440" tIns="45720" rIns="91440" bIns="45720" anchor="b" anchorCtr="0"/>
          <a:p>
            <a:r>
              <a:rPr b="1"/>
              <a:t> </a:t>
            </a:r>
            <a:r>
              <a:rPr lang="en-US" sz="3600" b="1"/>
              <a:t>1. Thực trạng</a:t>
            </a:r>
            <a:endParaRPr lang="en-US" sz="3600" b="1"/>
          </a:p>
        </p:txBody>
      </p:sp>
      <p:sp>
        <p:nvSpPr>
          <p:cNvPr id="266244" name="AutoShape 4"/>
          <p:cNvSpPr>
            <a:spLocks noChangeArrowheads="1"/>
          </p:cNvSpPr>
          <p:nvPr/>
        </p:nvSpPr>
        <p:spPr bwMode="gray">
          <a:xfrm>
            <a:off x="2286000" y="1828800"/>
            <a:ext cx="32004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sz="28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Thuận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28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lợi</a:t>
            </a:r>
            <a:endParaRPr sz="28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45" name="AutoShape 5"/>
          <p:cNvSpPr>
            <a:spLocks noChangeArrowheads="1"/>
          </p:cNvSpPr>
          <p:nvPr/>
        </p:nvSpPr>
        <p:spPr bwMode="gray">
          <a:xfrm>
            <a:off x="2286000" y="3276600"/>
            <a:ext cx="3200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Sự hỗ trợ của BGH,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GVBM, Quản sinh</a:t>
            </a:r>
            <a:endParaRPr lang="en-US" sz="20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47" name="AutoShape 7"/>
          <p:cNvSpPr>
            <a:spLocks noChangeArrowheads="1"/>
          </p:cNvSpPr>
          <p:nvPr/>
        </p:nvSpPr>
        <p:spPr bwMode="gray">
          <a:xfrm>
            <a:off x="2286000" y="5257800"/>
            <a:ext cx="3200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sz="20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Cơ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</a:t>
            </a:r>
            <a:r>
              <a:rPr sz="20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sở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</a:t>
            </a:r>
            <a:r>
              <a:rPr sz="20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vật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 </a:t>
            </a:r>
            <a:r>
              <a:rPr sz="20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chất</a:t>
            </a:r>
            <a:endParaRPr sz="2000" b="1">
              <a:solidFill>
                <a:schemeClr val="bg1"/>
              </a:solidFill>
            </a:endParaRPr>
          </a:p>
        </p:txBody>
      </p:sp>
      <p:sp>
        <p:nvSpPr>
          <p:cNvPr id="266249" name="AutoShape 9"/>
          <p:cNvSpPr>
            <a:spLocks noChangeArrowheads="1"/>
          </p:cNvSpPr>
          <p:nvPr/>
        </p:nvSpPr>
        <p:spPr bwMode="gray">
          <a:xfrm>
            <a:off x="6629400" y="1828800"/>
            <a:ext cx="3200400" cy="838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sz="28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Khó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2800" b="1" err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khăn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endParaRPr sz="28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50" name="AutoShape 10"/>
          <p:cNvSpPr>
            <a:spLocks noChangeArrowheads="1"/>
          </p:cNvSpPr>
          <p:nvPr/>
        </p:nvSpPr>
        <p:spPr bwMode="gray">
          <a:xfrm>
            <a:off x="6629400" y="3352800"/>
            <a:ext cx="3200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Học sinh 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nghỉ học nhiều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51" name="AutoShape 11"/>
          <p:cNvSpPr>
            <a:spLocks noChangeArrowheads="1"/>
          </p:cNvSpPr>
          <p:nvPr/>
        </p:nvSpPr>
        <p:spPr bwMode="gray">
          <a:xfrm>
            <a:off x="6629400" y="4343400"/>
            <a:ext cx="3200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Học sinh có hoàn cảnh 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gia đình khó khăn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52" name="AutoShape 12"/>
          <p:cNvSpPr>
            <a:spLocks noChangeArrowheads="1"/>
          </p:cNvSpPr>
          <p:nvPr/>
        </p:nvSpPr>
        <p:spPr bwMode="gray">
          <a:xfrm>
            <a:off x="6629400" y="5334000"/>
            <a:ext cx="3200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Ý thức học tập, lực học 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của học sinh</a:t>
            </a:r>
            <a:endParaRPr lang="en-US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66254" name="AutoShape 14"/>
          <p:cNvSpPr/>
          <p:nvPr/>
        </p:nvSpPr>
        <p:spPr>
          <a:xfrm>
            <a:off x="3505200" y="28194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b="1"/>
          </a:p>
        </p:txBody>
      </p:sp>
      <p:sp>
        <p:nvSpPr>
          <p:cNvPr id="266255" name="AutoShape 15"/>
          <p:cNvSpPr/>
          <p:nvPr/>
        </p:nvSpPr>
        <p:spPr>
          <a:xfrm>
            <a:off x="7924800" y="2819400"/>
            <a:ext cx="6096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ldLvl="0" animBg="1"/>
      <p:bldP spid="266245" grpId="0" bldLvl="0" animBg="1"/>
      <p:bldP spid="266247" grpId="0" bldLvl="0" animBg="1"/>
      <p:bldP spid="266250" grpId="0" bldLvl="0" animBg="1"/>
      <p:bldP spid="266251" grpId="0" bldLvl="0" animBg="1"/>
      <p:bldP spid="266252" grpId="0" bldLvl="0" animBg="1"/>
      <p:bldP spid="266254" grpId="0" bldLvl="0" animBg="1"/>
      <p:bldP spid="2662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 rot="5400000">
            <a:off x="187325" y="1260475"/>
            <a:ext cx="5638800" cy="47942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9525" algn="ctr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679575" y="2835275"/>
            <a:ext cx="3161030" cy="11988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 giải pháp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7"/>
          <p:cNvGrpSpPr/>
          <p:nvPr/>
        </p:nvGrpSpPr>
        <p:grpSpPr bwMode="auto">
          <a:xfrm>
            <a:off x="4495800" y="1491615"/>
            <a:ext cx="5622925" cy="674688"/>
            <a:chOff x="1698" y="1437"/>
            <a:chExt cx="3273" cy="334"/>
          </a:xfrm>
        </p:grpSpPr>
        <p:sp>
          <p:nvSpPr>
            <p:cNvPr id="41990" name="AutoShape 21"/>
            <p:cNvSpPr>
              <a:spLocks noChangeArrowheads="1"/>
            </p:cNvSpPr>
            <p:nvPr/>
          </p:nvSpPr>
          <p:spPr bwMode="gray">
            <a:xfrm>
              <a:off x="1931" y="1437"/>
              <a:ext cx="304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3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698" y="1447"/>
              <a:ext cx="316" cy="316"/>
              <a:chOff x="1583" y="1494"/>
              <a:chExt cx="526" cy="526"/>
            </a:xfrm>
          </p:grpSpPr>
          <p:sp>
            <p:nvSpPr>
              <p:cNvPr id="41992" name="Oval 23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1993" name="Oval 24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1994" name="Oval 25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1995" name="Oval 26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1996" name="Oval 27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1997" name="Text Box 43"/>
            <p:cNvSpPr txBox="1">
              <a:spLocks noChangeArrowheads="1"/>
            </p:cNvSpPr>
            <p:nvPr/>
          </p:nvSpPr>
          <p:spPr bwMode="auto">
            <a:xfrm>
              <a:off x="1748" y="1481"/>
              <a:ext cx="180" cy="18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7692" name="Text Box 48"/>
            <p:cNvSpPr txBox="1">
              <a:spLocks noChangeArrowheads="1"/>
            </p:cNvSpPr>
            <p:nvPr/>
          </p:nvSpPr>
          <p:spPr bwMode="auto">
            <a:xfrm>
              <a:off x="2064" y="1491"/>
              <a:ext cx="180" cy="18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56"/>
          <p:cNvGrpSpPr/>
          <p:nvPr/>
        </p:nvGrpSpPr>
        <p:grpSpPr bwMode="auto">
          <a:xfrm>
            <a:off x="4951413" y="2438400"/>
            <a:ext cx="5624512" cy="673100"/>
            <a:chOff x="1952" y="1896"/>
            <a:chExt cx="3274" cy="333"/>
          </a:xfrm>
        </p:grpSpPr>
        <p:sp>
          <p:nvSpPr>
            <p:cNvPr id="42000" name="AutoShape 14"/>
            <p:cNvSpPr>
              <a:spLocks noChangeArrowheads="1"/>
            </p:cNvSpPr>
            <p:nvPr/>
          </p:nvSpPr>
          <p:spPr bwMode="gray">
            <a:xfrm>
              <a:off x="2185" y="1896"/>
              <a:ext cx="304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  <p:grpSp>
          <p:nvGrpSpPr>
            <p:cNvPr id="9" name="Group 15"/>
            <p:cNvGrpSpPr/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</p:grpSpPr>
          <p:sp>
            <p:nvSpPr>
              <p:cNvPr id="42002" name="Oval 1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03" name="Oval 1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04" name="Oval 1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05" name="Oval 1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06" name="Oval 2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007" name="Text Box 44"/>
            <p:cNvSpPr txBox="1">
              <a:spLocks noChangeArrowheads="1"/>
            </p:cNvSpPr>
            <p:nvPr/>
          </p:nvSpPr>
          <p:spPr bwMode="auto">
            <a:xfrm>
              <a:off x="2010" y="1950"/>
              <a:ext cx="180" cy="18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55"/>
          <p:cNvGrpSpPr/>
          <p:nvPr/>
        </p:nvGrpSpPr>
        <p:grpSpPr bwMode="auto">
          <a:xfrm>
            <a:off x="5045075" y="3363913"/>
            <a:ext cx="5622925" cy="673100"/>
            <a:chOff x="2006" y="2354"/>
            <a:chExt cx="3274" cy="333"/>
          </a:xfrm>
        </p:grpSpPr>
        <p:sp>
          <p:nvSpPr>
            <p:cNvPr id="42009" name="AutoShape 6"/>
            <p:cNvSpPr>
              <a:spLocks noChangeArrowheads="1"/>
            </p:cNvSpPr>
            <p:nvPr/>
          </p:nvSpPr>
          <p:spPr bwMode="gray">
            <a:xfrm>
              <a:off x="2240" y="2354"/>
              <a:ext cx="3040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  <p:grpSp>
          <p:nvGrpSpPr>
            <p:cNvPr id="12" name="Group 7"/>
            <p:cNvGrpSpPr/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</p:grpSpPr>
          <p:sp>
            <p:nvSpPr>
              <p:cNvPr id="42011" name="Oval 8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12" name="Oval 9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13" name="Oval 10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14" name="Oval 11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42015" name="Oval 12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016" name="Text Box 45"/>
            <p:cNvSpPr txBox="1">
              <a:spLocks noChangeArrowheads="1"/>
            </p:cNvSpPr>
            <p:nvPr/>
          </p:nvSpPr>
          <p:spPr bwMode="auto">
            <a:xfrm>
              <a:off x="2064" y="2407"/>
              <a:ext cx="180" cy="18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54"/>
          <p:cNvGrpSpPr/>
          <p:nvPr/>
        </p:nvGrpSpPr>
        <p:grpSpPr bwMode="auto">
          <a:xfrm>
            <a:off x="4876800" y="4506913"/>
            <a:ext cx="5622925" cy="674687"/>
            <a:chOff x="1952" y="2812"/>
            <a:chExt cx="3274" cy="334"/>
          </a:xfrm>
        </p:grpSpPr>
        <p:sp>
          <p:nvSpPr>
            <p:cNvPr id="42018" name="AutoShape 28"/>
            <p:cNvSpPr>
              <a:spLocks noChangeArrowheads="1"/>
            </p:cNvSpPr>
            <p:nvPr/>
          </p:nvSpPr>
          <p:spPr bwMode="gray">
            <a:xfrm>
              <a:off x="2185" y="2812"/>
              <a:ext cx="3041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C00000"/>
                </a:solidFill>
                <a:latin typeface="Arial Black" panose="020B0A04020102020204" charset="0"/>
              </a:endParaRPr>
            </a:p>
          </p:txBody>
        </p:sp>
        <p:grpSp>
          <p:nvGrpSpPr>
            <p:cNvPr id="14" name="Group 29"/>
            <p:cNvGrpSpPr/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</p:grpSpPr>
          <p:sp>
            <p:nvSpPr>
              <p:cNvPr id="42020" name="Oval 3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21" name="Oval 3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22" name="Oval 3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23" name="Oval 3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24" name="Oval 3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</p:grpSp>
        <p:sp>
          <p:nvSpPr>
            <p:cNvPr id="42025" name="Text Box 46"/>
            <p:cNvSpPr txBox="1">
              <a:spLocks noChangeArrowheads="1"/>
            </p:cNvSpPr>
            <p:nvPr/>
          </p:nvSpPr>
          <p:spPr bwMode="auto">
            <a:xfrm>
              <a:off x="2010" y="2866"/>
              <a:ext cx="180" cy="18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C00000"/>
                </a:solidFill>
                <a:latin typeface="Arial Black" panose="020B0A04020102020204" charset="0"/>
              </a:endParaRP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12080" y="1491615"/>
            <a:ext cx="512762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smtClean="0"/>
              <a:t>Tìm hiểu đối tượng học sinh lớp chủ nhiệm</a:t>
            </a:r>
            <a:endParaRPr lang="en-US" sz="2000" b="1" smtClean="0"/>
          </a:p>
        </p:txBody>
      </p:sp>
      <p:sp>
        <p:nvSpPr>
          <p:cNvPr id="62" name="5-Point Star 61"/>
          <p:cNvSpPr/>
          <p:nvPr/>
        </p:nvSpPr>
        <p:spPr bwMode="auto">
          <a:xfrm>
            <a:off x="4572000" y="16764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3" name="5-Point Star 62"/>
          <p:cNvSpPr/>
          <p:nvPr/>
        </p:nvSpPr>
        <p:spPr bwMode="auto">
          <a:xfrm>
            <a:off x="5029200" y="25908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4" name="5-Point Star 63"/>
          <p:cNvSpPr/>
          <p:nvPr/>
        </p:nvSpPr>
        <p:spPr bwMode="auto">
          <a:xfrm>
            <a:off x="5105400" y="35052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5" name="5-Point Star 64"/>
          <p:cNvSpPr/>
          <p:nvPr/>
        </p:nvSpPr>
        <p:spPr bwMode="auto">
          <a:xfrm>
            <a:off x="4953000" y="46482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5" name="Group 54"/>
          <p:cNvGrpSpPr/>
          <p:nvPr/>
        </p:nvGrpSpPr>
        <p:grpSpPr bwMode="auto">
          <a:xfrm>
            <a:off x="4495800" y="5497513"/>
            <a:ext cx="5622925" cy="674687"/>
            <a:chOff x="1952" y="2812"/>
            <a:chExt cx="3274" cy="334"/>
          </a:xfrm>
        </p:grpSpPr>
        <p:sp>
          <p:nvSpPr>
            <p:cNvPr id="42035" name="AutoShape 28"/>
            <p:cNvSpPr>
              <a:spLocks noChangeArrowheads="1"/>
            </p:cNvSpPr>
            <p:nvPr/>
          </p:nvSpPr>
          <p:spPr bwMode="gray">
            <a:xfrm>
              <a:off x="2185" y="2812"/>
              <a:ext cx="3041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pPr eaLnBrk="0" hangingPunct="0"/>
              <a:endParaRPr lang="en-US" b="1">
                <a:solidFill>
                  <a:srgbClr val="C00000"/>
                </a:solidFill>
                <a:latin typeface="Arial Black" panose="020B0A04020102020204" charset="0"/>
              </a:endParaRPr>
            </a:p>
          </p:txBody>
        </p:sp>
        <p:grpSp>
          <p:nvGrpSpPr>
            <p:cNvPr id="16" name="Group 29"/>
            <p:cNvGrpSpPr/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</p:grpSpPr>
          <p:sp>
            <p:nvSpPr>
              <p:cNvPr id="42037" name="Oval 3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38" name="Oval 3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39" name="Oval 3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40" name="Oval 3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  <p:sp>
            <p:nvSpPr>
              <p:cNvPr id="42041" name="Oval 3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rgbClr val="C00000"/>
                  </a:solidFill>
                  <a:latin typeface="Arial Black" panose="020B0A04020102020204" charset="0"/>
                </a:endParaRPr>
              </a:p>
            </p:txBody>
          </p:sp>
        </p:grpSp>
        <p:sp>
          <p:nvSpPr>
            <p:cNvPr id="42042" name="Text Box 46"/>
            <p:cNvSpPr txBox="1">
              <a:spLocks noChangeArrowheads="1"/>
            </p:cNvSpPr>
            <p:nvPr/>
          </p:nvSpPr>
          <p:spPr bwMode="auto">
            <a:xfrm>
              <a:off x="2010" y="2866"/>
              <a:ext cx="180" cy="18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1">
                <a:solidFill>
                  <a:srgbClr val="C00000"/>
                </a:solidFill>
                <a:latin typeface="Arial Black" panose="020B0A04020102020204" charset="0"/>
              </a:endParaRPr>
            </a:p>
          </p:txBody>
        </p:sp>
      </p:grpSp>
      <p:sp>
        <p:nvSpPr>
          <p:cNvPr id="10" name="5-Point Star 64"/>
          <p:cNvSpPr/>
          <p:nvPr/>
        </p:nvSpPr>
        <p:spPr bwMode="auto">
          <a:xfrm>
            <a:off x="4572000" y="5715000"/>
            <a:ext cx="3810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TextBox 57"/>
          <p:cNvSpPr txBox="1">
            <a:spLocks noChangeArrowheads="1"/>
          </p:cNvSpPr>
          <p:nvPr/>
        </p:nvSpPr>
        <p:spPr bwMode="auto">
          <a:xfrm>
            <a:off x="5356860" y="2438400"/>
            <a:ext cx="558482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0" hangingPunct="0"/>
            <a:r>
              <a:rPr lang="en-US" sz="2000" b="1" dirty="0" err="1" smtClean="0"/>
              <a:t>Xây dựng tình cảm</a:t>
            </a:r>
            <a:endParaRPr lang="en-US" sz="2000" b="1" dirty="0" err="1" smtClean="0"/>
          </a:p>
          <a:p>
            <a:pPr eaLnBrk="0" hangingPunct="0"/>
            <a:r>
              <a:rPr lang="en-US" sz="2000" b="1" dirty="0" err="1" smtClean="0"/>
              <a:t> giữa thầy và trò</a:t>
            </a:r>
            <a:endParaRPr lang="en-US" sz="2000" b="1" dirty="0" err="1" smtClean="0"/>
          </a:p>
        </p:txBody>
      </p:sp>
      <p:sp>
        <p:nvSpPr>
          <p:cNvPr id="18" name="TextBox 57"/>
          <p:cNvSpPr txBox="1">
            <a:spLocks noChangeArrowheads="1"/>
          </p:cNvSpPr>
          <p:nvPr/>
        </p:nvSpPr>
        <p:spPr bwMode="auto">
          <a:xfrm>
            <a:off x="5588000" y="3364230"/>
            <a:ext cx="52616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smtClean="0"/>
              <a:t> Xây dựng và củng cố nề nếp, </a:t>
            </a:r>
            <a:endParaRPr lang="en-US" sz="2000" b="1" smtClean="0"/>
          </a:p>
          <a:p>
            <a:pPr eaLnBrk="0" hangingPunct="0"/>
            <a:r>
              <a:rPr lang="en-US" sz="2000" b="1" smtClean="0"/>
              <a:t>kỉ luật trong lớp </a:t>
            </a:r>
            <a:endParaRPr lang="en-US" sz="2000" b="1" smtClean="0"/>
          </a:p>
        </p:txBody>
      </p:sp>
      <p:sp>
        <p:nvSpPr>
          <p:cNvPr id="19" name="TextBox 57"/>
          <p:cNvSpPr txBox="1">
            <a:spLocks noChangeArrowheads="1"/>
          </p:cNvSpPr>
          <p:nvPr/>
        </p:nvSpPr>
        <p:spPr bwMode="auto">
          <a:xfrm>
            <a:off x="5486400" y="4474845"/>
            <a:ext cx="51816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 smtClean="0"/>
              <a:t> Xây dựng nề nếp, ý thức học tập cho học sinh lớp chủ nhiệm</a:t>
            </a:r>
            <a:endParaRPr lang="en-US" sz="2000" b="1" dirty="0" err="1" smtClean="0"/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5276850" y="5462270"/>
            <a:ext cx="516001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0" hangingPunct="0"/>
            <a:r>
              <a:rPr lang="en-US" sz="2000" b="1" dirty="0" err="1" smtClean="0"/>
              <a:t>Phát huy hiệu quả giáo dục của tiết Hoạt động ngoài giờ lên lớp </a:t>
            </a:r>
            <a:endParaRPr lang="en-US" sz="2000" b="1" dirty="0" err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hhoat chuyenmo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rnd">
          <a:solidFill>
            <a:srgbClr val="002060">
              <a:alpha val="65000"/>
            </a:srgbClr>
          </a:solidFill>
          <a:prstDash val="sysDot"/>
          <a:round/>
        </a:ln>
      </a:spPr>
      <a:bodyPr/>
      <a:lstStyle>
        <a:defPPr>
          <a:defRPr/>
        </a:defPPr>
      </a:lstStyle>
    </a:sp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2904</Words>
  <PresentationFormat>Widescreen</PresentationFormat>
  <Paragraphs>263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52" baseType="lpstr">
      <vt:lpstr>Arial</vt:lpstr>
      <vt:lpstr>SimSun</vt:lpstr>
      <vt:lpstr>Wingdings</vt:lpstr>
      <vt:lpstr>Verdana</vt:lpstr>
      <vt:lpstr>Times New Roman</vt:lpstr>
      <vt:lpstr>Cambria</vt:lpstr>
      <vt:lpstr>Calibri</vt:lpstr>
      <vt:lpstr>华康海报体W12(P)</vt:lpstr>
      <vt:lpstr>Calibri</vt:lpstr>
      <vt:lpstr>黑体</vt:lpstr>
      <vt:lpstr>Wingdings 2</vt:lpstr>
      <vt:lpstr>Arial Black</vt:lpstr>
      <vt:lpstr>Microsoft YaHei</vt:lpstr>
      <vt:lpstr>Arial Unicode MS</vt:lpstr>
      <vt:lpstr>Calibri Light</vt:lpstr>
      <vt:lpstr>Bodoni MT Condensed</vt:lpstr>
      <vt:lpstr>#9Slide05 Fourth Medium</vt:lpstr>
      <vt:lpstr>Segoe Print</vt:lpstr>
      <vt:lpstr>MS Mincho</vt:lpstr>
      <vt:lpstr>Yu Gothic UI</vt:lpstr>
      <vt:lpstr>Aachen</vt:lpstr>
      <vt:lpstr>Sitka Text</vt:lpstr>
      <vt:lpstr>Arial Unicode MS</vt:lpstr>
      <vt:lpstr>Tw Cen MT</vt:lpstr>
      <vt:lpstr>幼圆</vt:lpstr>
      <vt:lpstr>Arial Rounded MT Bold</vt:lpstr>
      <vt:lpstr>Office Theme</vt:lpstr>
      <vt:lpstr>Sinhhoat chuyenmon</vt:lpstr>
      <vt:lpstr>1_Profile</vt:lpstr>
      <vt:lpstr>1_Office Theme</vt:lpstr>
      <vt:lpstr>Chủ đề Office</vt:lpstr>
      <vt:lpstr>Droplet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1. Thực trạng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XIN CHÂN THÀNH CÁM ƠN  QUÝ THẦY CÔ ĐÃ THAM DỰ!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2024-01-22T03:34:00Z</dcterms:created>
  <dcterms:modified xsi:type="dcterms:W3CDTF">2024-01-22T05:42:21Z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70510CD705CF4BD0972E35DE9FC10852_11</vt:lpwstr>
  </property>
  <property fmtid="{D5CDD505-2E9C-101B-9397-08002B2CF9AE}" pid="3" name="KSOProductBuildVer">
    <vt:lpwstr>1033-12.2.0.13431</vt:lpwstr>
  </property>
</Properties>
</file>