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13.bin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mtClean="0"/>
              <a:t>TiẾT 67:ÔN TẬP CuỐI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idx="1"/>
          </p:nvPr>
        </p:nvSpPr>
        <p:spPr>
          <a:xfrm>
            <a:off x="457200" y="990601"/>
            <a:ext cx="4040188" cy="914399"/>
          </a:xfrm>
        </p:spPr>
        <p:txBody>
          <a:bodyPr>
            <a:normAutofit fontScale="77500" lnSpcReduction="20000"/>
          </a:bodyPr>
          <a:lstStyle/>
          <a:p>
            <a:endParaRPr lang="en-US" u="sng" smtClean="0"/>
          </a:p>
          <a:p>
            <a:r>
              <a:rPr lang="en-US" u="sng" smtClean="0"/>
              <a:t>Bài </a:t>
            </a:r>
            <a:r>
              <a:rPr lang="en-US" u="sng"/>
              <a:t>1</a:t>
            </a:r>
            <a:r>
              <a:rPr lang="en-US"/>
              <a:t>: Các khẳng định sau đây đúng hay sai ? Nếu sai hãy sửa lại cho đúng.</a:t>
            </a:r>
          </a:p>
          <a:p>
            <a:endParaRPr lang="en-US"/>
          </a:p>
        </p:txBody>
      </p:sp>
      <p:sp>
        <p:nvSpPr>
          <p:cNvPr id="5" name="Nơi giữ chỗ cho Nội dung 4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267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mtClean="0"/>
              <a:t>1)      b</a:t>
            </a:r>
            <a:r>
              <a:rPr lang="en-US" baseline="30000" smtClean="0"/>
              <a:t>2 </a:t>
            </a:r>
            <a:r>
              <a:rPr lang="en-US"/>
              <a:t>+ c</a:t>
            </a:r>
            <a:r>
              <a:rPr lang="en-US" baseline="30000"/>
              <a:t>2</a:t>
            </a:r>
            <a:r>
              <a:rPr lang="en-US"/>
              <a:t> = a</a:t>
            </a:r>
            <a:r>
              <a:rPr lang="en-US" baseline="30000"/>
              <a:t>2</a:t>
            </a:r>
            <a:r>
              <a:rPr lang="en-US"/>
              <a:t>.</a:t>
            </a:r>
          </a:p>
          <a:p>
            <a:pPr lvl="0">
              <a:buNone/>
            </a:pPr>
            <a:r>
              <a:rPr lang="en-US" smtClean="0"/>
              <a:t>2)      h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/>
              <a:t>= bc’</a:t>
            </a:r>
          </a:p>
          <a:p>
            <a:pPr lvl="0">
              <a:buNone/>
            </a:pPr>
            <a:r>
              <a:rPr lang="en-US" smtClean="0"/>
              <a:t>3)      c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/>
              <a:t>= ac’</a:t>
            </a:r>
          </a:p>
          <a:p>
            <a:pPr marL="457200" lvl="0" indent="-457200">
              <a:buAutoNum type="arabicParenR" startAt="4"/>
            </a:pPr>
            <a:r>
              <a:rPr lang="en-US" smtClean="0"/>
              <a:t>bc </a:t>
            </a:r>
            <a:r>
              <a:rPr lang="en-US"/>
              <a:t>= </a:t>
            </a:r>
            <a:r>
              <a:rPr lang="en-US" smtClean="0"/>
              <a:t>ha</a:t>
            </a:r>
            <a:endParaRPr lang="en-US"/>
          </a:p>
          <a:p>
            <a:pPr lvl="0">
              <a:buNone/>
            </a:pPr>
            <a:r>
              <a:rPr lang="en-US" smtClean="0"/>
              <a:t>5)</a:t>
            </a:r>
          </a:p>
          <a:p>
            <a:pPr lvl="0">
              <a:buNone/>
            </a:pPr>
            <a:r>
              <a:rPr lang="en-US" smtClean="0"/>
              <a:t>6)     SinB  </a:t>
            </a:r>
            <a:r>
              <a:rPr lang="en-US"/>
              <a:t>= Cos (90</a:t>
            </a:r>
            <a:r>
              <a:rPr lang="en-US" baseline="30000"/>
              <a:t>0</a:t>
            </a:r>
            <a:r>
              <a:rPr lang="en-US"/>
              <a:t> </a:t>
            </a:r>
            <a:r>
              <a:rPr lang="en-US" smtClean="0"/>
              <a:t>-B </a:t>
            </a:r>
            <a:r>
              <a:rPr lang="en-US"/>
              <a:t>)</a:t>
            </a:r>
          </a:p>
          <a:p>
            <a:pPr lvl="0">
              <a:buNone/>
            </a:pPr>
            <a:r>
              <a:rPr lang="en-US"/>
              <a:t>7</a:t>
            </a:r>
            <a:r>
              <a:rPr lang="en-US" smtClean="0"/>
              <a:t>)      b </a:t>
            </a:r>
            <a:r>
              <a:rPr lang="en-US"/>
              <a:t>= a cos </a:t>
            </a:r>
            <a:r>
              <a:rPr lang="en-US" smtClean="0"/>
              <a:t>B</a:t>
            </a:r>
            <a:endParaRPr lang="en-US"/>
          </a:p>
          <a:p>
            <a:pPr lvl="0">
              <a:buNone/>
            </a:pPr>
            <a:r>
              <a:rPr lang="en-US"/>
              <a:t>8</a:t>
            </a:r>
            <a:r>
              <a:rPr lang="en-US" smtClean="0"/>
              <a:t>)     c </a:t>
            </a:r>
            <a:r>
              <a:rPr lang="en-US"/>
              <a:t>= b tg </a:t>
            </a:r>
            <a:r>
              <a:rPr lang="en-US" smtClean="0"/>
              <a:t>C</a:t>
            </a:r>
            <a:endParaRPr lang="en-US"/>
          </a:p>
          <a:p>
            <a:endParaRPr lang="en-US"/>
          </a:p>
        </p:txBody>
      </p:sp>
      <p:sp>
        <p:nvSpPr>
          <p:cNvPr id="6" name="Nơi giữ chỗ cho Văn bản 5"/>
          <p:cNvSpPr>
            <a:spLocks noGrp="1"/>
          </p:cNvSpPr>
          <p:nvPr>
            <p:ph type="body" sz="quarter" idx="3"/>
          </p:nvPr>
        </p:nvSpPr>
        <p:spPr>
          <a:xfrm>
            <a:off x="4572001" y="990600"/>
            <a:ext cx="4114800" cy="1066799"/>
          </a:xfrm>
        </p:spPr>
        <p:txBody>
          <a:bodyPr/>
          <a:lstStyle/>
          <a:p>
            <a:r>
              <a:rPr lang="en-US"/>
              <a:t>Bài 1: </a:t>
            </a:r>
          </a:p>
          <a:p>
            <a:endParaRPr lang="en-US"/>
          </a:p>
        </p:txBody>
      </p:sp>
      <p:sp>
        <p:nvSpPr>
          <p:cNvPr id="7" name="Nơi giữ chỗ cho Nội dung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1. Đúng.</a:t>
            </a:r>
          </a:p>
          <a:p>
            <a:r>
              <a:rPr lang="en-US"/>
              <a:t>2. Sai: (Sửa đúng  h</a:t>
            </a:r>
            <a:r>
              <a:rPr lang="en-US" baseline="30000"/>
              <a:t>2</a:t>
            </a:r>
            <a:r>
              <a:rPr lang="en-US"/>
              <a:t> = b’c’)</a:t>
            </a:r>
          </a:p>
          <a:p>
            <a:r>
              <a:rPr lang="en-US"/>
              <a:t>3. Đúng</a:t>
            </a:r>
          </a:p>
          <a:p>
            <a:r>
              <a:rPr lang="en-US"/>
              <a:t>4. Đúng</a:t>
            </a:r>
          </a:p>
          <a:p>
            <a:r>
              <a:rPr lang="en-US"/>
              <a:t>5. Sai: ( Sửa đúng )</a:t>
            </a:r>
          </a:p>
          <a:p>
            <a:r>
              <a:rPr lang="en-US"/>
              <a:t>6. Đúng</a:t>
            </a:r>
          </a:p>
          <a:p>
            <a:r>
              <a:rPr lang="en-US"/>
              <a:t>7. Sai: ( Sửa đúng b = a sin </a:t>
            </a:r>
            <a:r>
              <a:rPr lang="en-US" smtClean="0"/>
              <a:t>B</a:t>
            </a:r>
            <a:endParaRPr lang="en-US"/>
          </a:p>
          <a:p>
            <a:pPr>
              <a:buNone/>
            </a:pPr>
            <a:r>
              <a:rPr lang="en-US"/>
              <a:t>                   hoặc b = a </a:t>
            </a:r>
            <a:r>
              <a:rPr lang="en-US" smtClean="0"/>
              <a:t>cosC </a:t>
            </a:r>
            <a:r>
              <a:rPr lang="en-US"/>
              <a:t>)</a:t>
            </a:r>
          </a:p>
          <a:p>
            <a:r>
              <a:rPr lang="en-US"/>
              <a:t>8. Đúng.</a:t>
            </a:r>
          </a:p>
          <a:p>
            <a:endParaRPr lang="en-US"/>
          </a:p>
        </p:txBody>
      </p:sp>
      <p:pic>
        <p:nvPicPr>
          <p:cNvPr id="8" name="Ảnh 7"/>
          <p:cNvPicPr/>
          <p:nvPr/>
        </p:nvPicPr>
        <p:blipFill>
          <a:blip r:embed="rId2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562601" y="914400"/>
            <a:ext cx="30480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̉nh 8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21336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̉nh 9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505200"/>
            <a:ext cx="1600200" cy="695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Đường kết nối thẳng 11"/>
          <p:cNvCxnSpPr/>
          <p:nvPr/>
        </p:nvCxnSpPr>
        <p:spPr>
          <a:xfrm rot="16200000" flipH="1">
            <a:off x="1981200" y="3505200"/>
            <a:ext cx="49530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ình tự do 13"/>
          <p:cNvSpPr/>
          <p:nvPr/>
        </p:nvSpPr>
        <p:spPr>
          <a:xfrm>
            <a:off x="3141133" y="4181122"/>
            <a:ext cx="220134" cy="94545"/>
          </a:xfrm>
          <a:custGeom>
            <a:avLst/>
            <a:gdLst>
              <a:gd name="connsiteX0" fmla="*/ 0 w 220134"/>
              <a:gd name="connsiteY0" fmla="*/ 94545 h 94545"/>
              <a:gd name="connsiteX1" fmla="*/ 118534 w 220134"/>
              <a:gd name="connsiteY1" fmla="*/ 1411 h 94545"/>
              <a:gd name="connsiteX2" fmla="*/ 220134 w 220134"/>
              <a:gd name="connsiteY2" fmla="*/ 86078 h 9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4" h="94545">
                <a:moveTo>
                  <a:pt x="0" y="94545"/>
                </a:moveTo>
                <a:cubicBezTo>
                  <a:pt x="40922" y="48683"/>
                  <a:pt x="81845" y="2822"/>
                  <a:pt x="118534" y="1411"/>
                </a:cubicBezTo>
                <a:cubicBezTo>
                  <a:pt x="155223" y="0"/>
                  <a:pt x="187678" y="43039"/>
                  <a:pt x="220134" y="860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smtClean="0"/>
              <a:t>TiẾT 67:ÔN TẬP CuỐI NĂM</a:t>
            </a:r>
            <a:endParaRPr lang="en-US" sz="160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381000" y="2209800"/>
            <a:ext cx="4114800" cy="4454525"/>
          </a:xfrm>
        </p:spPr>
        <p:txBody>
          <a:bodyPr/>
          <a:lstStyle/>
          <a:p>
            <a:pPr>
              <a:buNone/>
            </a:pPr>
            <a:r>
              <a:rPr lang="en-US" sz="1600" smtClean="0"/>
              <a:t>  a)</a:t>
            </a:r>
            <a:endParaRPr lang="en-US" sz="160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1600" smtClean="0"/>
              <a:t>  </a:t>
            </a:r>
            <a:endParaRPr lang="en-US" sz="1600" b="1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181600" y="2209800"/>
          <a:ext cx="1343025" cy="457200"/>
        </p:xfrm>
        <a:graphic>
          <a:graphicData uri="http://schemas.openxmlformats.org/presentationml/2006/ole">
            <p:oleObj spid="_x0000_s3082" r:id="rId3" imgW="1346200" imgH="457200" progId="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334000" y="2590800"/>
          <a:ext cx="1343025" cy="457200"/>
        </p:xfrm>
        <a:graphic>
          <a:graphicData uri="http://schemas.openxmlformats.org/presentationml/2006/ole">
            <p:oleObj spid="_x0000_s3081" r:id="rId4" imgW="1346200" imgH="457200" progId="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105400" y="2971800"/>
          <a:ext cx="1343025" cy="447675"/>
        </p:xfrm>
        <a:graphic>
          <a:graphicData uri="http://schemas.openxmlformats.org/presentationml/2006/ole">
            <p:oleObj spid="_x0000_s3080" r:id="rId5" imgW="1345616" imgH="444307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334000" y="3429000"/>
          <a:ext cx="1343025" cy="457200"/>
        </p:xfrm>
        <a:graphic>
          <a:graphicData uri="http://schemas.openxmlformats.org/presentationml/2006/ole">
            <p:oleObj spid="_x0000_s3079" r:id="rId6" imgW="1346200" imgH="457200" progId="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0" y="3886200"/>
          <a:ext cx="952500" cy="485775"/>
        </p:xfrm>
        <a:graphic>
          <a:graphicData uri="http://schemas.openxmlformats.org/presentationml/2006/ole">
            <p:oleObj spid="_x0000_s3078" r:id="rId7" imgW="952087" imgH="482391" progId="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34000" y="4343400"/>
          <a:ext cx="971550" cy="457200"/>
        </p:xfrm>
        <a:graphic>
          <a:graphicData uri="http://schemas.openxmlformats.org/presentationml/2006/ole">
            <p:oleObj spid="_x0000_s3077" r:id="rId8" imgW="965200" imgH="457200" progId="">
              <p:embed/>
            </p:oleObj>
          </a:graphicData>
        </a:graphic>
      </p:graphicFrame>
      <p:pic>
        <p:nvPicPr>
          <p:cNvPr id="3076" name="Ảnh 31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5505450"/>
            <a:ext cx="114300" cy="180975"/>
          </a:xfrm>
          <a:prstGeom prst="rect">
            <a:avLst/>
          </a:prstGeom>
          <a:noFill/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410200" y="4876800"/>
          <a:ext cx="1295400" cy="238125"/>
        </p:xfrm>
        <a:graphic>
          <a:graphicData uri="http://schemas.openxmlformats.org/presentationml/2006/ole">
            <p:oleObj spid="_x0000_s3075" r:id="rId10" imgW="1295400" imgH="228600" progId="">
              <p:embed/>
            </p:oleObj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400800" y="5334000"/>
          <a:ext cx="914400" cy="190500"/>
        </p:xfrm>
        <a:graphic>
          <a:graphicData uri="http://schemas.openxmlformats.org/presentationml/2006/ole">
            <p:oleObj spid="_x0000_s3074" r:id="rId11" imgW="609336" imgH="190417" progId="">
              <p:embed/>
            </p:oleObj>
          </a:graphicData>
        </a:graphic>
      </p:graphicFrame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6172200" y="5638800"/>
          <a:ext cx="1143000" cy="228600"/>
        </p:xfrm>
        <a:graphic>
          <a:graphicData uri="http://schemas.openxmlformats.org/presentationml/2006/ole">
            <p:oleObj spid="_x0000_s3073" r:id="rId12" imgW="634725" imgH="190417" progId="">
              <p:embed/>
            </p:oleObj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572000" y="2286000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572000" y="25146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572000" y="3048000"/>
            <a:ext cx="3505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572000" y="34290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572000" y="38862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4572000" y="4419600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550545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4572000" y="4800600"/>
            <a:ext cx="388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572000" y="5257800"/>
            <a:ext cx="236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h) Với 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nhọn thì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 rot="10800000" flipV="1">
            <a:off x="7543800" y="5257800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00" name="Object 28"/>
          <p:cNvGraphicFramePr>
            <a:graphicFrameLocks noChangeAspect="1"/>
          </p:cNvGraphicFramePr>
          <p:nvPr/>
        </p:nvGraphicFramePr>
        <p:xfrm>
          <a:off x="1676400" y="2133600"/>
          <a:ext cx="1343025" cy="457200"/>
        </p:xfrm>
        <a:graphic>
          <a:graphicData uri="http://schemas.openxmlformats.org/presentationml/2006/ole">
            <p:oleObj spid="_x0000_s3100" r:id="rId13" imgW="1346200" imgH="457200" progId="">
              <p:embed/>
            </p:oleObj>
          </a:graphicData>
        </a:graphic>
      </p:graphicFrame>
      <p:graphicFrame>
        <p:nvGraphicFramePr>
          <p:cNvPr id="3099" name="Object 27"/>
          <p:cNvGraphicFramePr>
            <a:graphicFrameLocks noChangeAspect="1"/>
          </p:cNvGraphicFramePr>
          <p:nvPr/>
        </p:nvGraphicFramePr>
        <p:xfrm>
          <a:off x="1447800" y="2819400"/>
          <a:ext cx="1495425" cy="457200"/>
        </p:xfrm>
        <a:graphic>
          <a:graphicData uri="http://schemas.openxmlformats.org/presentationml/2006/ole">
            <p:oleObj spid="_x0000_s3099" r:id="rId14" imgW="1498600" imgH="457200" progId="">
              <p:embed/>
            </p:oleObj>
          </a:graphicData>
        </a:graphic>
      </p:graphicFrame>
      <p:graphicFrame>
        <p:nvGraphicFramePr>
          <p:cNvPr id="3098" name="Object 26"/>
          <p:cNvGraphicFramePr>
            <a:graphicFrameLocks noChangeAspect="1"/>
          </p:cNvGraphicFramePr>
          <p:nvPr/>
        </p:nvGraphicFramePr>
        <p:xfrm>
          <a:off x="1676400" y="3276600"/>
          <a:ext cx="1495425" cy="457200"/>
        </p:xfrm>
        <a:graphic>
          <a:graphicData uri="http://schemas.openxmlformats.org/presentationml/2006/ole">
            <p:oleObj spid="_x0000_s3098" r:id="rId15" imgW="1498600" imgH="457200" progId="">
              <p:embed/>
            </p:oleObj>
          </a:graphicData>
        </a:graphic>
      </p:graphicFrame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1600200" y="3886200"/>
          <a:ext cx="1400175" cy="457200"/>
        </p:xfrm>
        <a:graphic>
          <a:graphicData uri="http://schemas.openxmlformats.org/presentationml/2006/ole">
            <p:oleObj spid="_x0000_s3097" r:id="rId16" imgW="1397000" imgH="457200" progId="">
              <p:embed/>
            </p:oleObj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1752600" y="4419600"/>
          <a:ext cx="952500" cy="457200"/>
        </p:xfrm>
        <a:graphic>
          <a:graphicData uri="http://schemas.openxmlformats.org/presentationml/2006/ole">
            <p:oleObj spid="_x0000_s3096" r:id="rId17" imgW="952500" imgH="457200" progId="">
              <p:embed/>
            </p:oleObj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1752600" y="4876800"/>
          <a:ext cx="942975" cy="457200"/>
        </p:xfrm>
        <a:graphic>
          <a:graphicData uri="http://schemas.openxmlformats.org/presentationml/2006/ole">
            <p:oleObj spid="_x0000_s3095" r:id="rId18" imgW="939800" imgH="457200" progId="">
              <p:embed/>
            </p:oleObj>
          </a:graphicData>
        </a:graphic>
      </p:graphicFrame>
      <p:pic>
        <p:nvPicPr>
          <p:cNvPr id="3094" name="Ảnh 167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5486400"/>
            <a:ext cx="114300" cy="180975"/>
          </a:xfrm>
          <a:prstGeom prst="rect">
            <a:avLst/>
          </a:prstGeom>
          <a:noFill/>
        </p:spPr>
      </p:pic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1447800" y="5410200"/>
          <a:ext cx="1238250" cy="238125"/>
        </p:xfrm>
        <a:graphic>
          <a:graphicData uri="http://schemas.openxmlformats.org/presentationml/2006/ole">
            <p:oleObj spid="_x0000_s3093" r:id="rId19" imgW="1231366" imgH="228501" progId="">
              <p:embed/>
            </p:oleObj>
          </a:graphicData>
        </a:graphic>
      </p:graphicFrame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81000" y="2286000"/>
            <a:ext cx="403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33400" y="2971801"/>
            <a:ext cx="403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609600" y="3352801"/>
            <a:ext cx="381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533400" y="3886201"/>
            <a:ext cx="388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609600" y="4419600"/>
            <a:ext cx="381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609600" y="4953000"/>
            <a:ext cx="365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0" y="548640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609600" y="5334000"/>
            <a:ext cx="3581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304800" y="59436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h)    Với 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nhọn thì ….. &lt; 1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hoặc ……</a:t>
            </a:r>
          </a:p>
        </p:txBody>
      </p:sp>
      <p:sp>
        <p:nvSpPr>
          <p:cNvPr id="45" name="Nơi giữ chỗ cho Văn bản 2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4040188" cy="955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 2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Cho tam giác ABC có: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Â = 90</a:t>
            </a:r>
            <a:r>
              <a:rPr kumimoji="0" lang="en-US" sz="16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0;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góc B = </a:t>
            </a:r>
            <a:r>
              <a:rPr kumimoji="0" lang="el-G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α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 góc C= </a:t>
            </a:r>
            <a:r>
              <a:rPr kumimoji="0" lang="el-G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β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Điền vào chỗ trống để được khẳng định đúng: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Nơi giữ chỗ cho Văn bản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1600"/>
              <a:t>B</a:t>
            </a:r>
            <a:r>
              <a:rPr lang="en-US" sz="1600" smtClean="0"/>
              <a:t>ài </a:t>
            </a:r>
            <a:r>
              <a:rPr lang="en-US" sz="1600"/>
              <a:t>2:</a:t>
            </a:r>
          </a:p>
        </p:txBody>
      </p:sp>
      <p:pic>
        <p:nvPicPr>
          <p:cNvPr id="47" name="Ảnh 46"/>
          <p:cNvPicPr/>
          <p:nvPr/>
        </p:nvPicPr>
        <p:blipFill>
          <a:blip r:embed="rId20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14400"/>
            <a:ext cx="2590800" cy="1228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Đường kết nối thẳng 48"/>
          <p:cNvCxnSpPr/>
          <p:nvPr/>
        </p:nvCxnSpPr>
        <p:spPr>
          <a:xfrm rot="16200000" flipH="1">
            <a:off x="1524000" y="4038600"/>
            <a:ext cx="5562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83" grpId="0"/>
      <p:bldP spid="3084" grpId="0"/>
      <p:bldP spid="3085" grpId="0"/>
      <p:bldP spid="3086" grpId="0"/>
      <p:bldP spid="3087" grpId="0"/>
      <p:bldP spid="3088" grpId="0"/>
      <p:bldP spid="3090" grpId="0"/>
      <p:bldP spid="3091" grpId="0"/>
      <p:bldP spid="3092" grpId="0"/>
      <p:bldP spid="3102" grpId="0"/>
      <p:bldP spid="3103" grpId="0"/>
      <p:bldP spid="3104" grpId="0"/>
      <p:bldP spid="3105" grpId="0"/>
      <p:bldP spid="3106" grpId="0"/>
      <p:bldP spid="3108" grpId="0"/>
      <p:bldP spid="3109" grpId="0"/>
      <p:bldP spid="45" grpId="0" build="p"/>
      <p:bldP spid="4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mtClean="0"/>
              <a:t>TiẾT 67:ÔN TẬP CuỐI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b="1"/>
              <a:t>Bài 2 (SGK - 134</a:t>
            </a:r>
            <a:r>
              <a:rPr lang="en-US" b="1" smtClean="0"/>
              <a:t>):</a:t>
            </a:r>
          </a:p>
          <a:p>
            <a:endParaRPr lang="en-US"/>
          </a:p>
          <a:p>
            <a:r>
              <a:rPr lang="fr-FR"/>
              <a:t>Ta có AH </a:t>
            </a:r>
            <a:r>
              <a:rPr lang="en-US">
                <a:sym typeface="Symbol"/>
              </a:rPr>
              <a:t></a:t>
            </a:r>
            <a:r>
              <a:rPr lang="fr-FR"/>
              <a:t> BC</a:t>
            </a:r>
            <a:endParaRPr lang="en-US"/>
          </a:p>
          <a:p>
            <a:r>
              <a:rPr lang="fr-FR" smtClean="0"/>
              <a:t>Trong </a:t>
            </a:r>
            <a:r>
              <a:rPr lang="en-US">
                <a:sym typeface="Symbol"/>
              </a:rPr>
              <a:t></a:t>
            </a:r>
            <a:r>
              <a:rPr lang="fr-FR"/>
              <a:t>AHC có </a:t>
            </a:r>
            <a:r>
              <a:rPr lang="fr-FR" smtClean="0"/>
              <a:t>góc H=90</a:t>
            </a:r>
            <a:r>
              <a:rPr lang="fr-FR" baseline="30000" smtClean="0"/>
              <a:t>0  </a:t>
            </a:r>
          </a:p>
          <a:p>
            <a:pPr>
              <a:buNone/>
            </a:pPr>
            <a:r>
              <a:rPr lang="fr-FR" smtClean="0"/>
              <a:t> =&gt; góc C = 30</a:t>
            </a:r>
            <a:r>
              <a:rPr lang="fr-FR" baseline="30000" smtClean="0"/>
              <a:t>0</a:t>
            </a:r>
            <a:endParaRPr lang="en-US"/>
          </a:p>
          <a:p>
            <a:pPr>
              <a:buNone/>
            </a:pPr>
            <a:endParaRPr lang="en-US"/>
          </a:p>
          <a:p>
            <a:endParaRPr lang="en-US" smtClean="0"/>
          </a:p>
          <a:p>
            <a:r>
              <a:rPr lang="en-US" smtClean="0"/>
              <a:t>Trong </a:t>
            </a:r>
            <a:r>
              <a:rPr lang="en-US">
                <a:sym typeface="Symbol"/>
              </a:rPr>
              <a:t></a:t>
            </a:r>
            <a:r>
              <a:rPr lang="en-US"/>
              <a:t>AHB có</a:t>
            </a:r>
            <a:r>
              <a:rPr lang="fr-FR"/>
              <a:t> </a:t>
            </a:r>
            <a:r>
              <a:rPr lang="en-US"/>
              <a:t>. </a:t>
            </a:r>
          </a:p>
          <a:p>
            <a:endParaRPr lang="en-US" smtClean="0">
              <a:sym typeface="Symbol"/>
            </a:endParaRPr>
          </a:p>
          <a:p>
            <a:pPr>
              <a:buNone/>
            </a:pPr>
            <a:r>
              <a:rPr lang="en-US" smtClean="0">
                <a:sym typeface="Symbol"/>
              </a:rPr>
              <a:t>góc H= 90</a:t>
            </a:r>
            <a:r>
              <a:rPr lang="en-US" baseline="30000" smtClean="0">
                <a:sym typeface="Symbol"/>
              </a:rPr>
              <a:t>0</a:t>
            </a:r>
            <a:r>
              <a:rPr lang="en-US" smtClean="0">
                <a:sym typeface="Symbol"/>
              </a:rPr>
              <a:t> =&gt;  góc B = 45</a:t>
            </a:r>
            <a:r>
              <a:rPr lang="en-US" baseline="30000" smtClean="0">
                <a:sym typeface="Symbol"/>
              </a:rPr>
              <a:t>0</a:t>
            </a:r>
            <a:r>
              <a:rPr lang="en-US" smtClean="0"/>
              <a:t> </a:t>
            </a:r>
          </a:p>
          <a:p>
            <a:r>
              <a:rPr lang="en-US" smtClean="0"/>
              <a:t>=&gt; góc HAB = 45</a:t>
            </a:r>
            <a:r>
              <a:rPr lang="en-US" baseline="30000" smtClean="0"/>
              <a:t>0</a:t>
            </a:r>
            <a:r>
              <a:rPr lang="en-US" smtClean="0"/>
              <a:t>  </a:t>
            </a:r>
          </a:p>
          <a:p>
            <a:r>
              <a:rPr lang="en-US" smtClean="0">
                <a:sym typeface="Symbol"/>
              </a:rPr>
              <a:t></a:t>
            </a:r>
            <a:r>
              <a:rPr lang="en-US"/>
              <a:t>AHB là </a:t>
            </a:r>
            <a:r>
              <a:rPr lang="en-US" smtClean="0">
                <a:sym typeface="Symbol"/>
              </a:rPr>
              <a:t></a:t>
            </a:r>
            <a:r>
              <a:rPr lang="en-US" smtClean="0"/>
              <a:t>cân</a:t>
            </a:r>
            <a:r>
              <a:rPr lang="en-US"/>
              <a:t>.</a:t>
            </a:r>
          </a:p>
          <a:p>
            <a:r>
              <a:rPr lang="en-US">
                <a:sym typeface="Symbol"/>
              </a:rPr>
              <a:t></a:t>
            </a:r>
            <a:r>
              <a:rPr lang="en-US"/>
              <a:t> AH = </a:t>
            </a:r>
            <a:r>
              <a:rPr lang="en-US" smtClean="0"/>
              <a:t>HB  </a:t>
            </a:r>
            <a:r>
              <a:rPr lang="en-US"/>
              <a:t>= 4</a:t>
            </a:r>
          </a:p>
          <a:p>
            <a:r>
              <a:rPr lang="en-US" smtClean="0"/>
              <a:t>                                  (</a:t>
            </a:r>
            <a:r>
              <a:rPr lang="en-US"/>
              <a:t>Py ta go)</a:t>
            </a:r>
          </a:p>
          <a:p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971800" y="3200400"/>
          <a:ext cx="838200" cy="609600"/>
        </p:xfrm>
        <a:graphic>
          <a:graphicData uri="http://schemas.openxmlformats.org/presentationml/2006/ole">
            <p:oleObj spid="_x0000_s19459" r:id="rId3" imgW="355292" imgH="253780" progId="">
              <p:embed/>
            </p:oleObj>
          </a:graphicData>
        </a:graphic>
      </p:graphicFrame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895600" y="4038600"/>
          <a:ext cx="914400" cy="457200"/>
        </p:xfrm>
        <a:graphic>
          <a:graphicData uri="http://schemas.openxmlformats.org/presentationml/2006/ole">
            <p:oleObj spid="_x0000_s19458" r:id="rId4" imgW="355292" imgH="253780" progId="">
              <p:embed/>
            </p:oleObj>
          </a:graphicData>
        </a:graphic>
      </p:graphicFrame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914400" y="3886200"/>
          <a:ext cx="990600" cy="685800"/>
        </p:xfrm>
        <a:graphic>
          <a:graphicData uri="http://schemas.openxmlformats.org/presentationml/2006/ole">
            <p:oleObj spid="_x0000_s19457" r:id="rId5" imgW="355292" imgH="253780" progId="">
              <p:embed/>
            </p:oleObj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09600" y="2971800"/>
            <a:ext cx="2794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 AC = 8 thì AB bằng: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 rot="10800000" flipV="1">
            <a:off x="2209800" y="3352800"/>
            <a:ext cx="182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C.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 rot="10800000" flipV="1">
            <a:off x="2286000" y="4191000"/>
            <a:ext cx="1905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D.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sz="half" idx="1"/>
          </p:nvPr>
        </p:nvSpPr>
        <p:spPr bwMode="auto">
          <a:xfrm>
            <a:off x="533400" y="3276601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       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304800" y="4114800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B.     </a:t>
            </a:r>
            <a:endParaRPr kumimoji="0" lang="en-US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Ảnh 12"/>
          <p:cNvPicPr/>
          <p:nvPr/>
        </p:nvPicPr>
        <p:blipFill>
          <a:blip r:embed="rId6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35814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Hình Chữ nhật 13"/>
          <p:cNvSpPr/>
          <p:nvPr/>
        </p:nvSpPr>
        <p:spPr>
          <a:xfrm>
            <a:off x="381000" y="11430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/>
              <a:t>II- Bài tập.</a:t>
            </a:r>
            <a:endParaRPr lang="en-US" smtClean="0"/>
          </a:p>
          <a:p>
            <a:r>
              <a:rPr lang="en-US" b="1" smtClean="0"/>
              <a:t>Bài 2 (SGK – 134)</a:t>
            </a:r>
            <a:endParaRPr lang="en-US"/>
          </a:p>
        </p:txBody>
      </p:sp>
      <p:cxnSp>
        <p:nvCxnSpPr>
          <p:cNvPr id="16" name="Đường kết nối thẳng 15"/>
          <p:cNvCxnSpPr/>
          <p:nvPr/>
        </p:nvCxnSpPr>
        <p:spPr>
          <a:xfrm rot="5400000">
            <a:off x="1181100" y="3924300"/>
            <a:ext cx="5867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648200" y="3200400"/>
          <a:ext cx="3276600" cy="447675"/>
        </p:xfrm>
        <a:graphic>
          <a:graphicData uri="http://schemas.openxmlformats.org/presentationml/2006/ole">
            <p:oleObj spid="_x0000_s19465" r:id="rId7" imgW="1511300" imgH="444500" progId="">
              <p:embed/>
            </p:oleObj>
          </a:graphicData>
        </a:graphic>
      </p:graphicFrame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724400" y="5867400"/>
          <a:ext cx="2609850" cy="533400"/>
        </p:xfrm>
        <a:graphic>
          <a:graphicData uri="http://schemas.openxmlformats.org/presentationml/2006/ole">
            <p:oleObj spid="_x0000_s19467" r:id="rId8" imgW="1778000" imgH="279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60" grpId="0"/>
      <p:bldP spid="19461" grpId="0"/>
      <p:bldP spid="19462" grpId="0"/>
      <p:bldP spid="11" grpId="0" build="p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000" smtClean="0"/>
              <a:t>TiẾT 67:ÔN TẬP CuỐI NĂM</a:t>
            </a:r>
            <a:endParaRPr lang="en-US" sz="2000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smtClean="0"/>
              <a:t>Bài 3: (SGK-134)</a:t>
            </a:r>
          </a:p>
          <a:p>
            <a:pPr>
              <a:buNone/>
            </a:pPr>
            <a:r>
              <a:rPr lang="en-US" sz="2000" smtClean="0"/>
              <a:t>Cho tam giác ABC vuông ở C có trung tuyến BN vuông góc với đường trung tuyến CM, cạnh BC= a . Tính độ dài đường trung tuyến BN</a:t>
            </a:r>
            <a:endParaRPr lang="en-US" sz="2000"/>
          </a:p>
        </p:txBody>
      </p:sp>
      <p:pic>
        <p:nvPicPr>
          <p:cNvPr id="8" name="Nơi giữ chỗ cho Nội dung 7"/>
          <p:cNvPicPr>
            <a:picLocks noGrp="1"/>
          </p:cNvPicPr>
          <p:nvPr>
            <p:ph sz="half" idx="2"/>
          </p:nvPr>
        </p:nvPicPr>
        <p:blipFill>
          <a:blip r:embed="rId3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09600"/>
            <a:ext cx="70104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Đường kết nối thẳng 9"/>
          <p:cNvCxnSpPr/>
          <p:nvPr/>
        </p:nvCxnSpPr>
        <p:spPr>
          <a:xfrm rot="16200000" flipH="1">
            <a:off x="1828800" y="3962400"/>
            <a:ext cx="5638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876800" y="5257800"/>
          <a:ext cx="952500" cy="485775"/>
        </p:xfrm>
        <a:graphic>
          <a:graphicData uri="http://schemas.openxmlformats.org/presentationml/2006/ole">
            <p:oleObj spid="_x0000_s21507" r:id="rId4" imgW="952087" imgH="482391" progId="">
              <p:embed/>
            </p:oleObj>
          </a:graphicData>
        </a:graphic>
      </p:graphicFrame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781800" y="5334000"/>
          <a:ext cx="1952625" cy="695325"/>
        </p:xfrm>
        <a:graphic>
          <a:graphicData uri="http://schemas.openxmlformats.org/presentationml/2006/ole">
            <p:oleObj spid="_x0000_s21506" r:id="rId5" imgW="1955800" imgH="698500" progId="">
              <p:embed/>
            </p:oleObj>
          </a:graphicData>
        </a:graphic>
      </p:graphicFrame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5257800" y="5867400"/>
          <a:ext cx="2705100" cy="695325"/>
        </p:xfrm>
        <a:graphic>
          <a:graphicData uri="http://schemas.openxmlformats.org/presentationml/2006/ole">
            <p:oleObj spid="_x0000_s21505" r:id="rId6" imgW="2908300" imgH="698500" progId="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3962400"/>
            <a:ext cx="4343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Gọi G là giao điểm của trung tuyến AM và BN.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có BG.BN = BC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(Hệ thức lượng trong tam giác vuông)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867400" y="5334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Mà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63830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1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0" y="1243548"/>
            <a:ext cx="3810000" cy="5410200"/>
          </a:xfrm>
        </p:spPr>
        <p:txBody>
          <a:bodyPr/>
          <a:lstStyle/>
          <a:p>
            <a:r>
              <a:rPr lang="en-US" sz="2000" b="1" smtClean="0"/>
              <a:t>Bài 5 (SGK - </a:t>
            </a:r>
            <a:r>
              <a:rPr lang="en-US" sz="2000" b="1" smtClean="0"/>
              <a:t>134</a:t>
            </a:r>
            <a:r>
              <a:rPr lang="en-US" sz="2000" b="1" smtClean="0"/>
              <a:t>):</a:t>
            </a:r>
          </a:p>
          <a:p>
            <a:pPr marL="55563" indent="-55563">
              <a:buNone/>
              <a:tabLst>
                <a:tab pos="0" algn="l"/>
              </a:tabLst>
            </a:pPr>
            <a:r>
              <a:rPr lang="en-US" sz="2000" b="1" smtClean="0"/>
              <a:t>Cho tam giác ABC vuông ở C có AC= 15cm, đường cao CH chia AB thành hai đoạn AH và HB. Biết HB= 16cm. Tính diện tích tam giác ABC</a:t>
            </a:r>
            <a:endParaRPr lang="en-US" sz="2000"/>
          </a:p>
        </p:txBody>
      </p:sp>
      <p:pic>
        <p:nvPicPr>
          <p:cNvPr id="5" name="Nơi giữ chỗ cho Nội dung 4"/>
          <p:cNvPicPr>
            <a:picLocks noGrp="1"/>
          </p:cNvPicPr>
          <p:nvPr>
            <p:ph sz="half" idx="2"/>
          </p:nvPr>
        </p:nvPicPr>
        <p:blipFill>
          <a:blip r:embed="rId3">
            <a:biLevel thresh="75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"/>
            <a:ext cx="5105400" cy="28582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êu đề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smtClean="0"/>
              <a:t>TiẾT 67:ÔN TẬP CuỐI NĂM</a:t>
            </a:r>
            <a:endParaRPr lang="en-US" sz="320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895600" y="5638800"/>
          <a:ext cx="2743200" cy="457200"/>
        </p:xfrm>
        <a:graphic>
          <a:graphicData uri="http://schemas.openxmlformats.org/presentationml/2006/ole">
            <p:oleObj spid="_x0000_s22530" r:id="rId4" imgW="2145369" imgH="253890" progId="Equation.DSMT4">
              <p:embed/>
            </p:oleObj>
          </a:graphicData>
        </a:graphic>
      </p:graphicFrame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971800" y="6120348"/>
          <a:ext cx="3448050" cy="737652"/>
        </p:xfrm>
        <a:graphic>
          <a:graphicData uri="http://schemas.openxmlformats.org/presentationml/2006/ole">
            <p:oleObj spid="_x0000_s22529" r:id="rId5" imgW="2286000" imgH="444500" progId="Equation.DSMT4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133600" y="3048000"/>
            <a:ext cx="7010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Gọi AH có độ dài là x (cm)  (x &gt;0).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 hệ thức lượng trong tam giác vuông ta có: AC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AH.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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x(x + 16)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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+ 16x – 225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smtClean="0"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Giải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PT ta có: x</a:t>
            </a:r>
            <a:r>
              <a:rPr kumimoji="0" lang="fr-FR" sz="2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9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(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TMĐK)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                      x</a:t>
            </a:r>
            <a:r>
              <a:rPr kumimoji="0" lang="fr-FR" sz="2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– 25   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(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loại)</a:t>
            </a:r>
            <a:r>
              <a:rPr lang="en-US" sz="2000" smtClean="0"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Vậy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AH = 9 (cm)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 = AH + HB = 9 + 16 = 25 (cm)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Theo hệ thức trong tam giác vuông ta có:BC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AB . HB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 rot="10800000" flipV="1">
            <a:off x="228600" y="6150114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Vậy diện tích tam giác ABC </a:t>
            </a: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477000" y="5967948"/>
            <a:ext cx="243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(cm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 rot="10800000" flipV="1">
            <a:off x="5638800" y="571500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cm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22532" grpId="0"/>
      <p:bldP spid="22533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ẾT 67:ÔN TẬP CuỐI NĂM&amp;quot;&quot;/&gt;&lt;property id=&quot;20307&quot; value=&quot;256&quot;/&gt;&lt;/object&gt;&lt;object type=&quot;3&quot; unique_id=&quot;10051&quot;&gt;&lt;property id=&quot;20148&quot; value=&quot;5&quot;/&gt;&lt;property id=&quot;20300&quot; value=&quot;Slide 2 - &amp;quot;TiẾT 67:ÔN TẬP CuỐI NĂM&amp;quot;&quot;/&gt;&lt;property id=&quot;20307&quot; value=&quot;258&quot;/&gt;&lt;/object&gt;&lt;object type=&quot;3&quot; unique_id=&quot;10104&quot;&gt;&lt;property id=&quot;20148&quot; value=&quot;5&quot;/&gt;&lt;property id=&quot;20300&quot; value=&quot;Slide 3 - &amp;quot;TiẾT 67:ÔN TẬP CuỐI NĂM&amp;quot;&quot;/&gt;&lt;property id=&quot;20307&quot; value=&quot;262&quot;/&gt;&lt;/object&gt;&lt;object type=&quot;3&quot; unique_id=&quot;10144&quot;&gt;&lt;property id=&quot;20148&quot; value=&quot;5&quot;/&gt;&lt;property id=&quot;20300&quot; value=&quot;Slide 4 - &amp;quot;TiẾT 67:ÔN TẬP CuỐI NĂM&amp;quot;&quot;/&gt;&lt;property id=&quot;20307&quot; value=&quot;263&quot;/&gt;&lt;/object&gt;&lt;object type=&quot;3&quot; unique_id=&quot;10153&quot;&gt;&lt;property id=&quot;20148&quot; value=&quot;5&quot;/&gt;&lt;property id=&quot;20300&quot; value=&quot;Slide 5 - &amp;quot;TiẾT 67:ÔN TẬP CuỐI NĂM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549</Words>
  <Application>Microsoft Office PowerPoint</Application>
  <PresentationFormat>Trình chiếu trên màn hình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Chủ đề</vt:lpstr>
      </vt:variant>
      <vt:variant>
        <vt:i4>1</vt:i4>
      </vt:variant>
      <vt:variant>
        <vt:lpstr>Hệ phục vụ nhúng OLE</vt:lpstr>
      </vt:variant>
      <vt:variant>
        <vt:i4>1</vt:i4>
      </vt:variant>
      <vt:variant>
        <vt:lpstr>Tiêu đề Bản chiếu</vt:lpstr>
      </vt:variant>
      <vt:variant>
        <vt:i4>5</vt:i4>
      </vt:variant>
    </vt:vector>
  </HeadingPairs>
  <TitlesOfParts>
    <vt:vector size="7" baseType="lpstr">
      <vt:lpstr>Chủ đề của Office</vt:lpstr>
      <vt:lpstr>Equation.DSMT4</vt:lpstr>
      <vt:lpstr>TiẾT 67:ÔN TẬP CuỐI NĂM</vt:lpstr>
      <vt:lpstr>TiẾT 67:ÔN TẬP CuỐI NĂM</vt:lpstr>
      <vt:lpstr>TiẾT 67:ÔN TẬP CuỐI NĂM</vt:lpstr>
      <vt:lpstr>TiẾT 67:ÔN TẬP CuỐI NĂM</vt:lpstr>
      <vt:lpstr>TiẾT 67:ÔN TẬP CuỐI NĂM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67:ÔN TẬP CuỐI NĂM</dc:title>
  <dc:creator>Admin</dc:creator>
  <cp:lastModifiedBy>Admin</cp:lastModifiedBy>
  <cp:revision>33</cp:revision>
  <dcterms:created xsi:type="dcterms:W3CDTF">2017-04-26T01:21:05Z</dcterms:created>
  <dcterms:modified xsi:type="dcterms:W3CDTF">2017-04-26T08:06:47Z</dcterms:modified>
</cp:coreProperties>
</file>