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75" r:id="rId3"/>
    <p:sldId id="268" r:id="rId4"/>
    <p:sldId id="276" r:id="rId5"/>
    <p:sldId id="277" r:id="rId6"/>
    <p:sldId id="291" r:id="rId7"/>
    <p:sldId id="278" r:id="rId8"/>
    <p:sldId id="279" r:id="rId9"/>
    <p:sldId id="292" r:id="rId10"/>
    <p:sldId id="293" r:id="rId11"/>
    <p:sldId id="295" r:id="rId12"/>
    <p:sldId id="269" r:id="rId13"/>
    <p:sldId id="294" r:id="rId14"/>
    <p:sldId id="296" r:id="rId15"/>
    <p:sldId id="274" r:id="rId16"/>
    <p:sldId id="297" r:id="rId17"/>
    <p:sldId id="280" r:id="rId18"/>
    <p:sldId id="298" r:id="rId19"/>
    <p:sldId id="299" r:id="rId20"/>
    <p:sldId id="285" r:id="rId21"/>
    <p:sldId id="300" r:id="rId22"/>
    <p:sldId id="286" r:id="rId23"/>
    <p:sldId id="287" r:id="rId24"/>
    <p:sldId id="288" r:id="rId25"/>
    <p:sldId id="290" r:id="rId2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7971" autoAdjust="0"/>
  </p:normalViewPr>
  <p:slideViewPr>
    <p:cSldViewPr snapToGrid="0">
      <p:cViewPr>
        <p:scale>
          <a:sx n="15" d="100"/>
          <a:sy n="15" d="100"/>
        </p:scale>
        <p:origin x="462" y="1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9DAF48D-FFCE-4EB8-A881-D5A19682A77F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2DF1BB8-8A95-4951-B851-137CE9CBE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b="1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275025-D1A8-4C5A-9EBB-CD8CDCB9DC5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DF1BB8-8A95-4951-B851-137CE9CBE96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0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FC500-4A11-438E-A2D2-61DE28E1DFCB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AE09F-585C-43C4-AD5E-0317DE28A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BAEA0-2A9C-4358-B4EF-E80FEBEDEA06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67539-4D39-4E11-AFA0-033CE183E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C9075-BFCA-4FC0-A879-CAF2C98D6870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2A5F7-03BC-4601-9DF3-3BAB58CF3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30BD6AE3-6324-E10C-F3AC-C7945B973EA1}"/>
              </a:ext>
            </a:extLst>
          </p:cNvPr>
          <p:cNvSpPr txBox="1"/>
          <p:nvPr userDrawn="1"/>
        </p:nvSpPr>
        <p:spPr>
          <a:xfrm>
            <a:off x="153988" y="0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55BD6E-DA1D-53FF-F825-049F3FDC8761}"/>
              </a:ext>
            </a:extLst>
          </p:cNvPr>
          <p:cNvSpPr txBox="1"/>
          <p:nvPr userDrawn="1"/>
        </p:nvSpPr>
        <p:spPr>
          <a:xfrm>
            <a:off x="11045169" y="0"/>
            <a:ext cx="1019831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Lesson 6d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9"/>
          <p:cNvSpPr txBox="1"/>
          <p:nvPr userDrawn="1"/>
        </p:nvSpPr>
        <p:spPr>
          <a:xfrm>
            <a:off x="153988" y="0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6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21417AE-B314-A971-D4D1-91DD60E26211}"/>
              </a:ext>
            </a:extLst>
          </p:cNvPr>
          <p:cNvSpPr txBox="1"/>
          <p:nvPr userDrawn="1"/>
        </p:nvSpPr>
        <p:spPr>
          <a:xfrm>
            <a:off x="11045169" y="0"/>
            <a:ext cx="1019831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Lesson 6d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30F6A-13E4-4E56-A7FB-437B33F2F54C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8C438-273F-4F30-ACC3-5D0FF1CCE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79BE8-B1E5-4FA4-B558-7F7A6DE567BC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BE769-E35C-494D-A8B4-6517D0A71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0D3E2-204E-4225-9239-03F50E6ABB87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EE84D-8D3D-42B1-8BC6-E0F392031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AA23E-B1EA-4988-B8B8-F625437F567B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0B4D3-0FF5-4918-BBBA-B9E7F4C64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93899-7932-4970-B288-ABEE14BAD678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5A160-BAB7-4CD3-B070-FA7B1E9ED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47A3A-9B40-4542-8DF0-71780EEED543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03450-D507-42D8-8BD6-4E6684EAE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14AE0-CF71-4804-8AA9-2A1FB9B03C27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7A1CB-A92E-4B17-AE69-BE1F3B99D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3F0D3-28BE-4543-8BCA-BB9217D76E1A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65EDA-5524-4DEA-8965-22839747D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64F386-79F1-4907-ACBF-17B5A3372CAD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E55227-62F2-4DC6-9B60-663492726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0735366-2E63-404E-A95B-85657863EEB7}" type="datetimeFigureOut">
              <a:rPr lang="en-US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3EE8AE9-861A-4A98-84B4-2165D06FD1F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ransition spd="med">
    <p:split orient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18" Type="http://schemas.openxmlformats.org/officeDocument/2006/relationships/audio" Target="../media/media11.mp3"/><Relationship Id="rId3" Type="http://schemas.microsoft.com/office/2007/relationships/media" Target="../media/media4.mp3"/><Relationship Id="rId21" Type="http://schemas.openxmlformats.org/officeDocument/2006/relationships/slideLayout" Target="../slideLayouts/slideLayout13.xml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microsoft.com/office/2007/relationships/media" Target="../media/media11.mp3"/><Relationship Id="rId2" Type="http://schemas.openxmlformats.org/officeDocument/2006/relationships/audio" Target="../media/media3.mp3"/><Relationship Id="rId16" Type="http://schemas.openxmlformats.org/officeDocument/2006/relationships/audio" Target="../media/media10.mp3"/><Relationship Id="rId20" Type="http://schemas.openxmlformats.org/officeDocument/2006/relationships/audio" Target="../media/media12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microsoft.com/office/2007/relationships/media" Target="../media/media10.mp3"/><Relationship Id="rId23" Type="http://schemas.openxmlformats.org/officeDocument/2006/relationships/image" Target="../media/image13.png"/><Relationship Id="rId10" Type="http://schemas.openxmlformats.org/officeDocument/2006/relationships/audio" Target="../media/media7.mp3"/><Relationship Id="rId19" Type="http://schemas.microsoft.com/office/2007/relationships/media" Target="../media/media12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Relationship Id="rId2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1800" y="-236538"/>
            <a:ext cx="13055600" cy="733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5447734" y="1905506"/>
            <a:ext cx="634365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6: Entertainment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itchFamily="34" charset="0"/>
              </a:rPr>
              <a:t>Lesson 6d: 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itchFamily="34" charset="0"/>
              </a:rPr>
              <a:t> Everyday English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 109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922" y="644577"/>
            <a:ext cx="2188564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Extra Activity </a:t>
            </a:r>
          </a:p>
        </p:txBody>
      </p:sp>
      <p:sp>
        <p:nvSpPr>
          <p:cNvPr id="3" name="Rectangle 2"/>
          <p:cNvSpPr/>
          <p:nvPr/>
        </p:nvSpPr>
        <p:spPr>
          <a:xfrm>
            <a:off x="329784" y="1167797"/>
            <a:ext cx="11427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231F20"/>
                </a:solidFill>
                <a:latin typeface="+mn-lt"/>
              </a:rPr>
              <a:t>Ss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 play in teams. Say an </a:t>
            </a:r>
            <a:r>
              <a:rPr lang="en-US" sz="3200" b="1" i="1" dirty="0">
                <a:solidFill>
                  <a:srgbClr val="231F20"/>
                </a:solidFill>
                <a:latin typeface="+mn-lt"/>
              </a:rPr>
              <a:t>-</a:t>
            </a:r>
            <a:r>
              <a:rPr lang="en-US" sz="3200" b="1" i="1" dirty="0" err="1">
                <a:solidFill>
                  <a:srgbClr val="231F20"/>
                </a:solidFill>
                <a:latin typeface="+mn-lt"/>
              </a:rPr>
              <a:t>ing</a:t>
            </a:r>
            <a:r>
              <a:rPr lang="en-US" sz="3200" b="1" i="1" dirty="0">
                <a:solidFill>
                  <a:srgbClr val="231F20"/>
                </a:solidFill>
                <a:latin typeface="+mn-lt"/>
              </a:rPr>
              <a:t>/-</a:t>
            </a:r>
            <a:r>
              <a:rPr lang="en-US" sz="3200" b="1" i="1" dirty="0" err="1">
                <a:solidFill>
                  <a:srgbClr val="231F20"/>
                </a:solidFill>
                <a:latin typeface="+mn-lt"/>
              </a:rPr>
              <a:t>ed</a:t>
            </a:r>
            <a:r>
              <a:rPr lang="en-US" sz="3200" b="1" i="1" dirty="0">
                <a:solidFill>
                  <a:srgbClr val="231F20"/>
                </a:solidFill>
                <a:latin typeface="+mn-lt"/>
              </a:rPr>
              <a:t>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adjective. </a:t>
            </a:r>
            <a:r>
              <a:rPr lang="en-US" sz="3200" b="1" dirty="0" err="1">
                <a:solidFill>
                  <a:srgbClr val="231F20"/>
                </a:solidFill>
                <a:latin typeface="+mn-lt"/>
              </a:rPr>
              <a:t>Ss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 say a sentence using the other form. Each correct answer gets 1 point. The team with the most points is the winner</a:t>
            </a:r>
            <a:r>
              <a:rPr lang="en-US" sz="3200" b="1" dirty="0">
                <a:latin typeface="+mn-lt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84093" y="3426634"/>
            <a:ext cx="103731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0099"/>
                </a:solidFill>
                <a:latin typeface="+mn-lt"/>
              </a:rPr>
              <a:t>	T: </a:t>
            </a:r>
            <a:r>
              <a:rPr lang="en-US" sz="3200" b="1" i="1" dirty="0">
                <a:solidFill>
                  <a:srgbClr val="000099"/>
                </a:solidFill>
                <a:latin typeface="+mn-lt"/>
              </a:rPr>
              <a:t>interesting</a:t>
            </a:r>
            <a:br>
              <a:rPr lang="en-US" sz="3200" i="1" dirty="0">
                <a:solidFill>
                  <a:srgbClr val="000099"/>
                </a:solidFill>
                <a:latin typeface="+mn-lt"/>
              </a:rPr>
            </a:br>
            <a:r>
              <a:rPr lang="en-US" sz="3200" i="1" dirty="0">
                <a:solidFill>
                  <a:srgbClr val="000099"/>
                </a:solidFill>
                <a:latin typeface="+mn-lt"/>
              </a:rPr>
              <a:t>	Team A S1: I am </a:t>
            </a:r>
            <a:r>
              <a:rPr lang="en-US" sz="3200" b="1" i="1" dirty="0">
                <a:solidFill>
                  <a:srgbClr val="000099"/>
                </a:solidFill>
                <a:latin typeface="+mn-lt"/>
              </a:rPr>
              <a:t>interested</a:t>
            </a:r>
            <a:r>
              <a:rPr lang="en-US" sz="3200" i="1" dirty="0">
                <a:solidFill>
                  <a:srgbClr val="000099"/>
                </a:solidFill>
                <a:latin typeface="+mn-lt"/>
              </a:rPr>
              <a:t> in documentaries.</a:t>
            </a:r>
          </a:p>
          <a:p>
            <a:r>
              <a:rPr lang="en-US" sz="3200" i="1" dirty="0">
                <a:solidFill>
                  <a:srgbClr val="000099"/>
                </a:solidFill>
                <a:latin typeface="+mn-lt"/>
              </a:rPr>
              <a:t>	T: </a:t>
            </a:r>
            <a:r>
              <a:rPr lang="en-US" sz="3200" b="1" i="1" dirty="0">
                <a:solidFill>
                  <a:srgbClr val="000099"/>
                </a:solidFill>
                <a:latin typeface="+mn-lt"/>
              </a:rPr>
              <a:t>bored</a:t>
            </a:r>
            <a:br>
              <a:rPr lang="en-US" sz="3200" i="1" dirty="0">
                <a:solidFill>
                  <a:srgbClr val="000099"/>
                </a:solidFill>
                <a:latin typeface="+mn-lt"/>
              </a:rPr>
            </a:br>
            <a:r>
              <a:rPr lang="en-US" sz="3200" i="1" dirty="0">
                <a:solidFill>
                  <a:srgbClr val="000099"/>
                </a:solidFill>
                <a:latin typeface="+mn-lt"/>
              </a:rPr>
              <a:t>	Team B S1: I think soap operas are </a:t>
            </a:r>
            <a:r>
              <a:rPr lang="en-US" sz="3200" b="1" i="1" dirty="0">
                <a:solidFill>
                  <a:srgbClr val="000099"/>
                </a:solidFill>
                <a:latin typeface="+mn-lt"/>
              </a:rPr>
              <a:t>boring</a:t>
            </a:r>
            <a:r>
              <a:rPr lang="en-US" sz="3200" i="1" dirty="0">
                <a:solidFill>
                  <a:srgbClr val="000099"/>
                </a:solidFill>
                <a:latin typeface="+mn-lt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40219" y="2737457"/>
            <a:ext cx="17088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n-lt"/>
              </a:rPr>
              <a:t>Example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72690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4322" y="689548"/>
            <a:ext cx="8274570" cy="551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8"/>
          <p:cNvSpPr txBox="1">
            <a:spLocks noChangeArrowheads="1"/>
          </p:cNvSpPr>
          <p:nvPr/>
        </p:nvSpPr>
        <p:spPr bwMode="auto">
          <a:xfrm>
            <a:off x="4065549" y="3754646"/>
            <a:ext cx="22121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020"/>
            <a:ext cx="1596530" cy="8628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6530" y="460090"/>
            <a:ext cx="104855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D1204E"/>
                </a:solidFill>
                <a:latin typeface="+mn-lt"/>
              </a:rPr>
              <a:t>3 </a:t>
            </a:r>
            <a:r>
              <a:rPr lang="en-US" sz="3000" b="1" dirty="0">
                <a:solidFill>
                  <a:srgbClr val="231F20"/>
                </a:solidFill>
                <a:latin typeface="+mn-lt"/>
              </a:rPr>
              <a:t>Act out a dialogue choosing a TV </a:t>
            </a:r>
            <a:r>
              <a:rPr lang="en-US" sz="3000" b="1" dirty="0" err="1">
                <a:solidFill>
                  <a:srgbClr val="231F20"/>
                </a:solidFill>
                <a:latin typeface="+mn-lt"/>
              </a:rPr>
              <a:t>programme</a:t>
            </a:r>
            <a:r>
              <a:rPr lang="en-US" sz="3000" b="1" dirty="0">
                <a:solidFill>
                  <a:srgbClr val="231F20"/>
                </a:solidFill>
                <a:latin typeface="+mn-lt"/>
              </a:rPr>
              <a:t>/film to watch. Use the online TV guide below and the dialogue in Exercise 1 as a model. Mind the sentence stress.</a:t>
            </a:r>
            <a:r>
              <a:rPr lang="en-US" sz="3000" dirty="0">
                <a:latin typeface="+mn-lt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143" y="1843608"/>
            <a:ext cx="9728617" cy="444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21742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0" y="1184222"/>
            <a:ext cx="5567986" cy="50310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11252" y="582067"/>
            <a:ext cx="648074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 dirty="0">
                <a:solidFill>
                  <a:srgbClr val="000099"/>
                </a:solidFill>
                <a:latin typeface="+mn-lt"/>
              </a:rPr>
              <a:t>A: Jim, your </a:t>
            </a:r>
            <a:r>
              <a:rPr lang="en-US" sz="2600" i="1" dirty="0" err="1">
                <a:solidFill>
                  <a:srgbClr val="000099"/>
                </a:solidFill>
                <a:latin typeface="+mn-lt"/>
              </a:rPr>
              <a:t>favourite</a:t>
            </a:r>
            <a:r>
              <a:rPr lang="en-US" sz="2600" i="1" dirty="0">
                <a:solidFill>
                  <a:srgbClr val="000099"/>
                </a:solidFill>
                <a:latin typeface="+mn-lt"/>
              </a:rPr>
              <a:t> sitcom is on TV. Do you want to watch it?</a:t>
            </a:r>
          </a:p>
          <a:p>
            <a:r>
              <a:rPr lang="en-US" sz="2600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B: ‘Friends’? No, not really. What else is on?</a:t>
            </a:r>
          </a:p>
          <a:p>
            <a:r>
              <a:rPr lang="en-US" sz="2600" i="1" dirty="0">
                <a:solidFill>
                  <a:srgbClr val="000099"/>
                </a:solidFill>
                <a:latin typeface="+mn-lt"/>
              </a:rPr>
              <a:t>A: Well, there’s this show on - it looks like it’s a fantasy show.</a:t>
            </a:r>
          </a:p>
          <a:p>
            <a:r>
              <a:rPr lang="en-US" sz="2600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B: Oh, I know that one. It’s called ‘Magic Forest’. Let’s watch it. </a:t>
            </a:r>
          </a:p>
          <a:p>
            <a:r>
              <a:rPr lang="en-US" sz="2600" i="1" dirty="0">
                <a:solidFill>
                  <a:srgbClr val="000099"/>
                </a:solidFill>
                <a:latin typeface="+mn-lt"/>
              </a:rPr>
              <a:t>A: OK, but I want to watch a comedy film later.</a:t>
            </a:r>
          </a:p>
          <a:p>
            <a:r>
              <a:rPr lang="en-US" sz="2600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B: What time is it on?</a:t>
            </a:r>
          </a:p>
          <a:p>
            <a:r>
              <a:rPr lang="en-US" sz="2600" i="1" dirty="0">
                <a:solidFill>
                  <a:srgbClr val="000099"/>
                </a:solidFill>
                <a:latin typeface="+mn-lt"/>
              </a:rPr>
              <a:t>A: It’s at 7:30 on Channel 4. Henry and Laura are coming over to watch it, too.</a:t>
            </a:r>
          </a:p>
          <a:p>
            <a:r>
              <a:rPr lang="en-US" sz="2600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B: Don’t worry. The show will be over before it</a:t>
            </a:r>
            <a:br>
              <a:rPr lang="en-US" sz="2600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n-US" sz="2600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starts.</a:t>
            </a:r>
          </a:p>
          <a:p>
            <a:r>
              <a:rPr lang="en-US" sz="2600" i="1" dirty="0">
                <a:solidFill>
                  <a:srgbClr val="000099"/>
                </a:solidFill>
                <a:latin typeface="+mn-lt"/>
              </a:rPr>
              <a:t>A: Great. I’ll go and get some snacks, then!</a:t>
            </a:r>
            <a:r>
              <a:rPr lang="en-US" sz="2600" dirty="0">
                <a:solidFill>
                  <a:srgbClr val="000099"/>
                </a:solidFill>
                <a:latin typeface="+mn-lt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6533" y="564045"/>
            <a:ext cx="152482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Example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12319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9449" y="595470"/>
            <a:ext cx="8004748" cy="567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1977635" y="2777578"/>
            <a:ext cx="37496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alibri" pitchFamily="34" charset="0"/>
              </a:rPr>
              <a:t>Post-speaking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3219" y="2533337"/>
            <a:ext cx="7480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n-lt"/>
              </a:rPr>
              <a:t>Act out the dialogue in front of class.</a:t>
            </a:r>
          </a:p>
        </p:txBody>
      </p:sp>
    </p:spTree>
    <p:extLst>
      <p:ext uri="{BB962C8B-B14F-4D97-AF65-F5344CB8AC3E}">
        <p14:creationId xmlns:p14="http://schemas.microsoft.com/office/powerpoint/2010/main" val="2505731895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331" y="610079"/>
            <a:ext cx="8469444" cy="5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3521648" y="3905250"/>
            <a:ext cx="346481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itchFamily="34" charset="0"/>
              </a:rPr>
              <a:t>Pronunciation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9803" y="2064409"/>
            <a:ext cx="3327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31F20"/>
                </a:solidFill>
                <a:latin typeface="+mn-lt"/>
              </a:rPr>
              <a:t>Listen and repeat. </a:t>
            </a:r>
            <a:endParaRPr lang="en-US" sz="3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02" y="2903871"/>
            <a:ext cx="10487025" cy="1123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803" y="578555"/>
            <a:ext cx="114544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D1204E"/>
                </a:solidFill>
                <a:latin typeface="+mn-lt"/>
              </a:rPr>
              <a:t>Diphthongs </a:t>
            </a:r>
            <a:r>
              <a:rPr lang="en-US" sz="3200" dirty="0">
                <a:solidFill>
                  <a:srgbClr val="D1204E"/>
                </a:solidFill>
                <a:latin typeface="+mn-lt"/>
              </a:rPr>
              <a:t>(sound that combines two vowels – when pronounced sound like one</a:t>
            </a:r>
            <a:r>
              <a:rPr lang="en-US" sz="3200" dirty="0">
                <a:solidFill>
                  <a:srgbClr val="D1204E"/>
                </a:solidFill>
                <a:latin typeface="FrutigerLTStd-Light"/>
              </a:rPr>
              <a:t>)</a:t>
            </a:r>
            <a:r>
              <a:rPr lang="en-US" sz="3200" dirty="0"/>
              <a:t> </a:t>
            </a:r>
          </a:p>
        </p:txBody>
      </p:sp>
      <p:pic>
        <p:nvPicPr>
          <p:cNvPr id="5" name="CD3-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7620" y="2066967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9802" y="4279950"/>
            <a:ext cx="97150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231F20"/>
                </a:solidFill>
                <a:latin typeface="Calibri"/>
              </a:rPr>
              <a:t>Can you think of more words with these sounds?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0082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9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316210"/>
              </p:ext>
            </p:extLst>
          </p:nvPr>
        </p:nvGraphicFramePr>
        <p:xfrm>
          <a:off x="955767" y="3368978"/>
          <a:ext cx="9658375" cy="2177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1675">
                  <a:extLst>
                    <a:ext uri="{9D8B030D-6E8A-4147-A177-3AD203B41FA5}">
                      <a16:colId xmlns:a16="http://schemas.microsoft.com/office/drawing/2014/main" val="2413162398"/>
                    </a:ext>
                  </a:extLst>
                </a:gridCol>
                <a:gridCol w="1931675">
                  <a:extLst>
                    <a:ext uri="{9D8B030D-6E8A-4147-A177-3AD203B41FA5}">
                      <a16:colId xmlns:a16="http://schemas.microsoft.com/office/drawing/2014/main" val="1256489627"/>
                    </a:ext>
                  </a:extLst>
                </a:gridCol>
                <a:gridCol w="1931675">
                  <a:extLst>
                    <a:ext uri="{9D8B030D-6E8A-4147-A177-3AD203B41FA5}">
                      <a16:colId xmlns:a16="http://schemas.microsoft.com/office/drawing/2014/main" val="254959829"/>
                    </a:ext>
                  </a:extLst>
                </a:gridCol>
                <a:gridCol w="1931675">
                  <a:extLst>
                    <a:ext uri="{9D8B030D-6E8A-4147-A177-3AD203B41FA5}">
                      <a16:colId xmlns:a16="http://schemas.microsoft.com/office/drawing/2014/main" val="333242220"/>
                    </a:ext>
                  </a:extLst>
                </a:gridCol>
                <a:gridCol w="1931675">
                  <a:extLst>
                    <a:ext uri="{9D8B030D-6E8A-4147-A177-3AD203B41FA5}">
                      <a16:colId xmlns:a16="http://schemas.microsoft.com/office/drawing/2014/main" val="4250538550"/>
                    </a:ext>
                  </a:extLst>
                </a:gridCol>
              </a:tblGrid>
              <a:tr h="763414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aʊ</a:t>
                      </a:r>
                      <a:r>
                        <a:rPr lang="en-US" sz="3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dirty="0">
                          <a:latin typeface="+mn-lt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</a:t>
                      </a:r>
                      <a:r>
                        <a:rPr lang="en-US" sz="3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dirty="0">
                          <a:latin typeface="+mn-lt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ɪə</a:t>
                      </a:r>
                      <a:r>
                        <a:rPr lang="en-US" sz="3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dirty="0">
                          <a:latin typeface="+mn-lt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/ai/</a:t>
                      </a:r>
                      <a:r>
                        <a:rPr lang="en-US" sz="3200" dirty="0">
                          <a:latin typeface="+mn-lt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eə</a:t>
                      </a:r>
                      <a:r>
                        <a:rPr lang="en-US" sz="3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endParaRPr lang="en-US" sz="32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4788915"/>
                  </a:ext>
                </a:extLst>
              </a:tr>
              <a:tr h="14139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84911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04900" y="643779"/>
            <a:ext cx="832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Listen and put the words in the correct columns.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5393" y="1199372"/>
            <a:ext cx="187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brown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5393" y="1938171"/>
            <a:ext cx="187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hear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61732" y="1199372"/>
            <a:ext cx="187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make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9865" y="1924805"/>
            <a:ext cx="187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share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8070" y="1204884"/>
            <a:ext cx="187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near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8070" y="1905848"/>
            <a:ext cx="187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say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03247" y="1199372"/>
            <a:ext cx="187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sky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03246" y="1896369"/>
            <a:ext cx="187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out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07290" y="1199372"/>
            <a:ext cx="187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fair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07290" y="1896368"/>
            <a:ext cx="187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bye</a:t>
            </a:r>
          </a:p>
        </p:txBody>
      </p:sp>
      <p:pic>
        <p:nvPicPr>
          <p:cNvPr id="17" name="m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32195" y="354767"/>
            <a:ext cx="609600" cy="609600"/>
          </a:xfrm>
          <a:prstGeom prst="rect">
            <a:avLst/>
          </a:prstGeom>
        </p:spPr>
      </p:pic>
      <p:pic>
        <p:nvPicPr>
          <p:cNvPr id="18" name="o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32195" y="1016554"/>
            <a:ext cx="609600" cy="609600"/>
          </a:xfrm>
          <a:prstGeom prst="rect">
            <a:avLst/>
          </a:prstGeom>
        </p:spPr>
      </p:pic>
      <p:pic>
        <p:nvPicPr>
          <p:cNvPr id="19" name="sa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32195" y="1679963"/>
            <a:ext cx="609600" cy="609600"/>
          </a:xfrm>
          <a:prstGeom prst="rect">
            <a:avLst/>
          </a:prstGeom>
        </p:spPr>
      </p:pic>
      <p:pic>
        <p:nvPicPr>
          <p:cNvPr id="20" name="shar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32195" y="2335596"/>
            <a:ext cx="609600" cy="609600"/>
          </a:xfrm>
          <a:prstGeom prst="rect">
            <a:avLst/>
          </a:prstGeom>
        </p:spPr>
      </p:pic>
      <p:pic>
        <p:nvPicPr>
          <p:cNvPr id="23" name="sk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32195" y="3554796"/>
            <a:ext cx="609600" cy="609600"/>
          </a:xfrm>
          <a:prstGeom prst="rect">
            <a:avLst/>
          </a:prstGeom>
        </p:spPr>
      </p:pic>
      <p:pic>
        <p:nvPicPr>
          <p:cNvPr id="24" name="by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32195" y="4164396"/>
            <a:ext cx="609600" cy="609600"/>
          </a:xfrm>
          <a:prstGeom prst="rect">
            <a:avLst/>
          </a:prstGeom>
        </p:spPr>
      </p:pic>
      <p:pic>
        <p:nvPicPr>
          <p:cNvPr id="25" name="near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56831" y="4773996"/>
            <a:ext cx="609600" cy="609600"/>
          </a:xfrm>
          <a:prstGeom prst="rect">
            <a:avLst/>
          </a:prstGeom>
        </p:spPr>
      </p:pic>
      <p:pic>
        <p:nvPicPr>
          <p:cNvPr id="26" name="hear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81467" y="5274692"/>
            <a:ext cx="609600" cy="609600"/>
          </a:xfrm>
          <a:prstGeom prst="rect">
            <a:avLst/>
          </a:prstGeom>
        </p:spPr>
      </p:pic>
      <p:pic>
        <p:nvPicPr>
          <p:cNvPr id="27" name="brown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06103" y="5788238"/>
            <a:ext cx="609600" cy="6096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19920" y="659567"/>
            <a:ext cx="2629245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Further practice</a:t>
            </a:r>
          </a:p>
        </p:txBody>
      </p:sp>
      <p:pic>
        <p:nvPicPr>
          <p:cNvPr id="14" name="fair">
            <a:hlinkClick r:id="" action="ppaction://media"/>
            <a:extLst>
              <a:ext uri="{FF2B5EF4-FFF2-40B4-BE49-F238E27FC236}">
                <a16:creationId xmlns:a16="http://schemas.microsoft.com/office/drawing/2014/main" id="{7D4F4512-CB4A-62A2-CDE9-BBB99CCC67F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81394" y="2946074"/>
            <a:ext cx="486905" cy="4869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B7EEB9-75B1-D615-7956-35E813246E7C}"/>
              </a:ext>
            </a:extLst>
          </p:cNvPr>
          <p:cNvSpPr txBox="1"/>
          <p:nvPr/>
        </p:nvSpPr>
        <p:spPr>
          <a:xfrm>
            <a:off x="2066701" y="5788238"/>
            <a:ext cx="4655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+mn-lt"/>
              </a:rPr>
              <a:t>Click the words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2824641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1172 0.45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-0.4819 0.432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02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00312 0.453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125 L -0.15846 0.438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30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833 L -0.00352 0.452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833 L 0.32266 0.429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1484 0.450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25 L -0.2013 0.4393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5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834 L -0.04883 0.4534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.01041 L 0.4776 0.4333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80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1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67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79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8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421428" y="1583018"/>
            <a:ext cx="3257550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421428" y="3593338"/>
            <a:ext cx="3257550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427778" y="4596093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440478" y="5662893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421428" y="2556156"/>
            <a:ext cx="3257550" cy="66198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 b="1">
                <a:solidFill>
                  <a:srgbClr val="FFFFFF"/>
                </a:solidFill>
                <a:cs typeface="Arial" charset="0"/>
              </a:rPr>
              <a:t>Speaking 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43653" y="562256"/>
            <a:ext cx="3255962" cy="66198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085" y="494145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871" y="520351"/>
            <a:ext cx="118921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31F20"/>
                </a:solidFill>
                <a:latin typeface="+mn-lt"/>
              </a:rPr>
              <a:t>Complete the dialogue. Use these sentences. Three sentences are extra. Read the dialogue aloud.</a:t>
            </a:r>
            <a:r>
              <a:rPr lang="en-US" sz="3200" dirty="0">
                <a:latin typeface="+mn-lt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993" y="1597569"/>
            <a:ext cx="7488075" cy="47378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871" y="1756720"/>
            <a:ext cx="41222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Do you like them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4871" y="2240871"/>
            <a:ext cx="440412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Do you want to watch it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4871" y="2759164"/>
            <a:ext cx="425720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Let’s watch that </a:t>
            </a:r>
          </a:p>
        </p:txBody>
      </p:sp>
      <p:sp>
        <p:nvSpPr>
          <p:cNvPr id="7" name="Rectangle 6"/>
          <p:cNvSpPr/>
          <p:nvPr/>
        </p:nvSpPr>
        <p:spPr>
          <a:xfrm>
            <a:off x="194871" y="3303132"/>
            <a:ext cx="37925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What time is it 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194871" y="3865997"/>
            <a:ext cx="34327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Sounds good </a:t>
            </a:r>
          </a:p>
        </p:txBody>
      </p:sp>
      <p:sp>
        <p:nvSpPr>
          <p:cNvPr id="9" name="Rectangle 8"/>
          <p:cNvSpPr/>
          <p:nvPr/>
        </p:nvSpPr>
        <p:spPr>
          <a:xfrm>
            <a:off x="194871" y="4476297"/>
            <a:ext cx="37925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What else is on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871" y="5062879"/>
            <a:ext cx="37925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I don’t think so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4871" y="5622690"/>
            <a:ext cx="41222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What’s it called </a:t>
            </a:r>
          </a:p>
        </p:txBody>
      </p:sp>
    </p:spTree>
    <p:extLst>
      <p:ext uri="{BB962C8B-B14F-4D97-AF65-F5344CB8AC3E}">
        <p14:creationId xmlns:p14="http://schemas.microsoft.com/office/powerpoint/2010/main" val="39880584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48451 -0.031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9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208 L 0.48724 -0.259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62" y="-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208 L 0.48698 0.11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0.00417 L 0.48256 0.155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62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48919 0.247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6530"/>
            <a:ext cx="10058400" cy="57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33375" y="696913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9112" y="1817688"/>
            <a:ext cx="512951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FF0000"/>
                </a:solidFill>
                <a:latin typeface="+mn-lt"/>
                <a:cs typeface="+mn-cs"/>
              </a:rPr>
              <a:t>Vocabularies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i="1" dirty="0">
              <a:solidFill>
                <a:srgbClr val="FF0000"/>
              </a:solidFill>
              <a:latin typeface="+mn-lt"/>
              <a:cs typeface="+mn-cs"/>
            </a:endParaRP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00099"/>
                </a:solidFill>
                <a:latin typeface="+mn-lt"/>
                <a:cs typeface="+mn-cs"/>
              </a:rPr>
              <a:t>TV </a:t>
            </a:r>
            <a:r>
              <a:rPr lang="en-US" sz="3600" dirty="0" err="1">
                <a:solidFill>
                  <a:srgbClr val="000099"/>
                </a:solidFill>
                <a:latin typeface="+mn-lt"/>
                <a:cs typeface="+mn-cs"/>
              </a:rPr>
              <a:t>programmes</a:t>
            </a:r>
            <a:r>
              <a:rPr lang="en-US" sz="3600" dirty="0">
                <a:solidFill>
                  <a:srgbClr val="000099"/>
                </a:solidFill>
                <a:latin typeface="+mn-lt"/>
                <a:cs typeface="+mn-cs"/>
              </a:rPr>
              <a:t>/films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0099"/>
                </a:solidFill>
                <a:latin typeface="+mn-lt"/>
              </a:rPr>
              <a:t>-</a:t>
            </a:r>
            <a:r>
              <a:rPr lang="en-US" sz="3600" i="1" dirty="0" err="1">
                <a:solidFill>
                  <a:srgbClr val="000099"/>
                </a:solidFill>
                <a:latin typeface="+mn-lt"/>
              </a:rPr>
              <a:t>ing</a:t>
            </a:r>
            <a:r>
              <a:rPr lang="en-US" sz="3600" dirty="0">
                <a:solidFill>
                  <a:srgbClr val="000099"/>
                </a:solidFill>
                <a:latin typeface="+mn-lt"/>
              </a:rPr>
              <a:t> adjectives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0099"/>
                </a:solidFill>
                <a:latin typeface="+mn-lt"/>
              </a:rPr>
              <a:t>-</a:t>
            </a:r>
            <a:r>
              <a:rPr lang="en-US" sz="3600" i="1" dirty="0" err="1">
                <a:solidFill>
                  <a:srgbClr val="000099"/>
                </a:solidFill>
                <a:latin typeface="+mn-lt"/>
              </a:rPr>
              <a:t>ed</a:t>
            </a:r>
            <a:r>
              <a:rPr lang="en-US" sz="3600" dirty="0">
                <a:solidFill>
                  <a:srgbClr val="000099"/>
                </a:solidFill>
                <a:latin typeface="+mn-lt"/>
              </a:rPr>
              <a:t> adjectives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917248" y="1817688"/>
            <a:ext cx="5892800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FF0000"/>
                </a:solidFill>
                <a:latin typeface="+mn-lt"/>
                <a:cs typeface="+mn-cs"/>
              </a:rPr>
              <a:t>Speaking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i="1" dirty="0">
              <a:solidFill>
                <a:srgbClr val="FF000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0099"/>
                </a:solidFill>
                <a:latin typeface="+mn-lt"/>
              </a:rPr>
              <a:t>- Choose a TV/</a:t>
            </a:r>
            <a:r>
              <a:rPr lang="en-US" sz="3600" dirty="0" err="1">
                <a:solidFill>
                  <a:srgbClr val="000099"/>
                </a:solidFill>
                <a:latin typeface="+mn-lt"/>
              </a:rPr>
              <a:t>programme</a:t>
            </a:r>
            <a:r>
              <a:rPr lang="en-US" sz="3600" dirty="0">
                <a:solidFill>
                  <a:srgbClr val="000099"/>
                </a:solidFill>
                <a:latin typeface="+mn-lt"/>
              </a:rPr>
              <a:t> to watch.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0099"/>
                </a:solidFill>
                <a:latin typeface="+mn-lt"/>
              </a:rPr>
              <a:t>- Pronunciation: diphthongs.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675" y="1570805"/>
            <a:ext cx="11871325" cy="19082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 fontAlgn="auto">
              <a:spcBef>
                <a:spcPts val="6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i="1" dirty="0" err="1">
                <a:solidFill>
                  <a:srgbClr val="000099"/>
                </a:solidFill>
                <a:latin typeface="+mn-lt"/>
                <a:cs typeface="+mn-cs"/>
              </a:rPr>
              <a:t>Practise</a:t>
            </a:r>
            <a:r>
              <a:rPr lang="en-US" sz="3600" i="1" dirty="0">
                <a:solidFill>
                  <a:srgbClr val="000099"/>
                </a:solidFill>
                <a:latin typeface="+mn-lt"/>
                <a:cs typeface="+mn-cs"/>
              </a:rPr>
              <a:t> the vocabularies and make sentences using them. </a:t>
            </a:r>
          </a:p>
          <a:p>
            <a:pPr marL="571500" indent="-571500" fontAlgn="auto">
              <a:spcBef>
                <a:spcPts val="6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+mn-lt"/>
                <a:cs typeface="+mn-cs"/>
              </a:rPr>
              <a:t>Do the exercises in </a:t>
            </a:r>
            <a:r>
              <a:rPr lang="en-US" sz="3600" b="1" i="1" dirty="0">
                <a:solidFill>
                  <a:srgbClr val="000099"/>
                </a:solidFill>
                <a:latin typeface="+mn-lt"/>
                <a:cs typeface="+mn-cs"/>
              </a:rPr>
              <a:t>TA 6 Right on WB </a:t>
            </a:r>
            <a:r>
              <a:rPr lang="en-US" sz="3600" i="1" dirty="0">
                <a:solidFill>
                  <a:srgbClr val="000099"/>
                </a:solidFill>
                <a:latin typeface="+mn-lt"/>
                <a:cs typeface="+mn-cs"/>
              </a:rPr>
              <a:t>(p. 57).</a:t>
            </a:r>
          </a:p>
          <a:p>
            <a:pPr marL="571500" indent="-571500" fontAlgn="auto">
              <a:spcBef>
                <a:spcPts val="6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+mn-lt"/>
                <a:cs typeface="+mn-cs"/>
              </a:rPr>
              <a:t>Prepare the next lesson (p. 110 SB).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/>
          <a:srcRect t="15280"/>
          <a:stretch>
            <a:fillRect/>
          </a:stretch>
        </p:blipFill>
        <p:spPr bwMode="auto">
          <a:xfrm>
            <a:off x="0" y="-28575"/>
            <a:ext cx="12192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666750" y="4968875"/>
            <a:ext cx="3541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Calibri" pitchFamily="34" charset="0"/>
              </a:rPr>
              <a:t>Enjoy your day!</a:t>
            </a:r>
            <a:endParaRPr lang="en-US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0" y="611188"/>
            <a:ext cx="3181350" cy="6635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338107" y="1839062"/>
            <a:ext cx="1167580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- act out a dialogue choosing a TV </a:t>
            </a:r>
            <a:r>
              <a:rPr lang="en-US" sz="3600" i="1" dirty="0" err="1">
                <a:solidFill>
                  <a:srgbClr val="000099"/>
                </a:solidFill>
                <a:latin typeface="Calibri" pitchFamily="34" charset="0"/>
              </a:rPr>
              <a:t>programme</a:t>
            </a: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/film to watch. </a:t>
            </a:r>
            <a:br>
              <a:rPr lang="en-US" sz="3600" i="1" dirty="0">
                <a:solidFill>
                  <a:srgbClr val="000099"/>
                </a:solidFill>
                <a:latin typeface="Calibri" pitchFamily="34" charset="0"/>
              </a:rPr>
            </a:b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- </a:t>
            </a:r>
            <a:r>
              <a:rPr lang="en-US" sz="3600" i="1" dirty="0" err="1">
                <a:solidFill>
                  <a:srgbClr val="000099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 pronouncing diphthongs.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52450"/>
            <a:ext cx="10156825" cy="578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685" y="479684"/>
            <a:ext cx="11467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Match the adjectives to describe types of TV </a:t>
            </a:r>
            <a:r>
              <a:rPr lang="en-US" sz="3200" b="1" dirty="0" err="1">
                <a:latin typeface="+mn-lt"/>
              </a:rPr>
              <a:t>programmes</a:t>
            </a:r>
            <a:r>
              <a:rPr lang="en-US" sz="3200" b="1" dirty="0">
                <a:latin typeface="+mn-lt"/>
              </a:rPr>
              <a:t>/films in the correct columns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9587" y="1889982"/>
            <a:ext cx="3282846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Documentary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9587" y="2765430"/>
            <a:ext cx="3282846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Action film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587" y="3640490"/>
            <a:ext cx="3282846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Cartoon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587" y="4515550"/>
            <a:ext cx="3282846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Thriller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9587" y="5390610"/>
            <a:ext cx="3282846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Science fiction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89562" y="1800042"/>
            <a:ext cx="1678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exciting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89556" y="2553594"/>
            <a:ext cx="167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amusing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89556" y="3378876"/>
            <a:ext cx="2248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educational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89555" y="4225265"/>
            <a:ext cx="2098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frightening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89555" y="5098222"/>
            <a:ext cx="2098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fantastic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94885" y="1790317"/>
            <a:ext cx="2743200" cy="398616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73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-0.00834 L -0.35899 -0.216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1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0625 L -0.35899 0.139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35899 0.159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35977 0.0439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-0.35873 0.042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8216" y="509977"/>
            <a:ext cx="8709285" cy="580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4551060" y="3935885"/>
            <a:ext cx="33091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itchFamily="34" charset="0"/>
              </a:rPr>
              <a:t>Pre-speaking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754" y="483992"/>
            <a:ext cx="116023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D1204E"/>
                </a:solidFill>
                <a:latin typeface="+mn-lt"/>
              </a:rPr>
              <a:t>1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Steve and Anna are trying to decide what to watch on TV. What do they choose to watch? Listen and read to find out.</a:t>
            </a:r>
            <a:r>
              <a:rPr lang="en-US" sz="3200" dirty="0">
                <a:latin typeface="+mn-lt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50" y="1783031"/>
            <a:ext cx="8905819" cy="4482858"/>
          </a:xfrm>
          <a:prstGeom prst="rect">
            <a:avLst/>
          </a:prstGeom>
        </p:spPr>
      </p:pic>
      <p:pic>
        <p:nvPicPr>
          <p:cNvPr id="4" name="CD3-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3613" y="1022601"/>
            <a:ext cx="609600" cy="609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59174" y="3187700"/>
            <a:ext cx="7585022" cy="7996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9493694" y="2698230"/>
            <a:ext cx="2483447" cy="629587"/>
          </a:xfrm>
          <a:prstGeom prst="wedgeRoundRectCallout">
            <a:avLst>
              <a:gd name="adj1" fmla="val -69856"/>
              <a:gd name="adj2" fmla="val 8631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Science fiction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59173" y="4036419"/>
            <a:ext cx="7585023" cy="21095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9043989" y="4036419"/>
            <a:ext cx="3118031" cy="1195148"/>
          </a:xfrm>
          <a:prstGeom prst="wedgeRoundRectCallout">
            <a:avLst>
              <a:gd name="adj1" fmla="val -53510"/>
              <a:gd name="adj2" fmla="val 737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 football match at 8:00 on Channel 4</a:t>
            </a:r>
          </a:p>
        </p:txBody>
      </p:sp>
    </p:spTree>
    <p:extLst>
      <p:ext uri="{BB962C8B-B14F-4D97-AF65-F5344CB8AC3E}">
        <p14:creationId xmlns:p14="http://schemas.microsoft.com/office/powerpoint/2010/main" val="28327792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9549" y="446197"/>
            <a:ext cx="111376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D1204E"/>
                </a:solidFill>
                <a:latin typeface="+mn-lt"/>
              </a:rPr>
              <a:t>2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Complete the gaps with </a:t>
            </a:r>
            <a:r>
              <a:rPr lang="en-US" sz="3200" b="1" i="1" dirty="0">
                <a:solidFill>
                  <a:srgbClr val="231F20"/>
                </a:solidFill>
                <a:latin typeface="+mn-lt"/>
              </a:rPr>
              <a:t>-</a:t>
            </a:r>
            <a:r>
              <a:rPr lang="en-US" sz="3200" b="1" i="1" dirty="0" err="1">
                <a:solidFill>
                  <a:srgbClr val="231F20"/>
                </a:solidFill>
                <a:latin typeface="+mn-lt"/>
              </a:rPr>
              <a:t>ing</a:t>
            </a:r>
            <a:r>
              <a:rPr lang="en-US" sz="3200" b="1" i="1" dirty="0">
                <a:solidFill>
                  <a:srgbClr val="231F20"/>
                </a:solidFill>
                <a:latin typeface="+mn-lt"/>
              </a:rPr>
              <a:t>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or </a:t>
            </a:r>
            <a:r>
              <a:rPr lang="en-US" sz="3200" b="1" i="1" dirty="0">
                <a:solidFill>
                  <a:srgbClr val="231F20"/>
                </a:solidFill>
                <a:latin typeface="+mn-lt"/>
              </a:rPr>
              <a:t>-</a:t>
            </a:r>
            <a:r>
              <a:rPr lang="en-US" sz="3200" b="1" i="1" dirty="0" err="1">
                <a:solidFill>
                  <a:srgbClr val="231F20"/>
                </a:solidFill>
                <a:latin typeface="+mn-lt"/>
              </a:rPr>
              <a:t>ed</a:t>
            </a:r>
            <a:r>
              <a:rPr lang="en-US" sz="3200" b="1" i="1" dirty="0">
                <a:solidFill>
                  <a:srgbClr val="231F20"/>
                </a:solidFill>
                <a:latin typeface="+mn-lt"/>
              </a:rPr>
              <a:t>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adjectives of the verbs in brackets.</a:t>
            </a:r>
            <a:r>
              <a:rPr lang="en-US" sz="3200" dirty="0">
                <a:latin typeface="+mn-lt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76" y="1364104"/>
            <a:ext cx="2885639" cy="50444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67724" y="1703834"/>
            <a:ext cx="861434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31F20"/>
                </a:solidFill>
                <a:latin typeface="+mn-lt"/>
              </a:rPr>
              <a:t>1 </a:t>
            </a:r>
            <a:r>
              <a:rPr lang="en-US" sz="3200" dirty="0">
                <a:solidFill>
                  <a:srgbClr val="231F20"/>
                </a:solidFill>
                <a:latin typeface="+mn-lt"/>
              </a:rPr>
              <a:t>The action film is really ______________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(excite)</a:t>
            </a:r>
            <a:r>
              <a:rPr lang="en-US" sz="3200" dirty="0">
                <a:solidFill>
                  <a:srgbClr val="231F20"/>
                </a:solidFill>
                <a:latin typeface="+mn-lt"/>
              </a:rPr>
              <a:t>.</a:t>
            </a:r>
            <a:br>
              <a:rPr lang="en-US" sz="3200" dirty="0">
                <a:solidFill>
                  <a:srgbClr val="231F20"/>
                </a:solidFill>
                <a:latin typeface="+mn-lt"/>
              </a:rPr>
            </a:br>
            <a:r>
              <a:rPr lang="en-US" sz="3200" b="1" dirty="0">
                <a:solidFill>
                  <a:srgbClr val="231F20"/>
                </a:solidFill>
                <a:latin typeface="+mn-lt"/>
              </a:rPr>
              <a:t>2 </a:t>
            </a:r>
            <a:r>
              <a:rPr lang="en-US" sz="3200" dirty="0">
                <a:solidFill>
                  <a:srgbClr val="231F20"/>
                </a:solidFill>
                <a:latin typeface="+mn-lt"/>
              </a:rPr>
              <a:t>They are </a:t>
            </a:r>
            <a:r>
              <a:rPr lang="en-US" sz="3200" dirty="0">
                <a:solidFill>
                  <a:srgbClr val="231F20"/>
                </a:solidFill>
              </a:rPr>
              <a:t>______________</a:t>
            </a:r>
            <a:r>
              <a:rPr lang="en-US" sz="3200" dirty="0">
                <a:solidFill>
                  <a:srgbClr val="231F20"/>
                </a:solidFill>
                <a:latin typeface="+mn-lt"/>
              </a:rPr>
              <a:t>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(interest) </a:t>
            </a:r>
            <a:r>
              <a:rPr lang="en-US" sz="3200" dirty="0">
                <a:solidFill>
                  <a:srgbClr val="231F20"/>
                </a:solidFill>
                <a:latin typeface="+mn-lt"/>
              </a:rPr>
              <a:t>in watching the documentary.</a:t>
            </a:r>
            <a:br>
              <a:rPr lang="en-US" sz="3200" dirty="0">
                <a:solidFill>
                  <a:srgbClr val="231F20"/>
                </a:solidFill>
                <a:latin typeface="+mn-lt"/>
              </a:rPr>
            </a:br>
            <a:r>
              <a:rPr lang="en-US" sz="3200" b="1" dirty="0">
                <a:solidFill>
                  <a:srgbClr val="231F20"/>
                </a:solidFill>
                <a:latin typeface="+mn-lt"/>
              </a:rPr>
              <a:t>3 </a:t>
            </a:r>
            <a:r>
              <a:rPr lang="en-US" sz="3200" dirty="0">
                <a:solidFill>
                  <a:srgbClr val="231F20"/>
                </a:solidFill>
                <a:latin typeface="+mn-lt"/>
              </a:rPr>
              <a:t>You’ll be </a:t>
            </a:r>
            <a:r>
              <a:rPr lang="en-US" sz="3200" dirty="0">
                <a:solidFill>
                  <a:srgbClr val="231F20"/>
                </a:solidFill>
              </a:rPr>
              <a:t>______________</a:t>
            </a:r>
            <a:r>
              <a:rPr lang="en-US" sz="3200" dirty="0">
                <a:solidFill>
                  <a:srgbClr val="231F20"/>
                </a:solidFill>
                <a:latin typeface="+mn-lt"/>
              </a:rPr>
              <a:t>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(disappoint) </a:t>
            </a:r>
            <a:r>
              <a:rPr lang="en-US" sz="3200" dirty="0">
                <a:solidFill>
                  <a:srgbClr val="231F20"/>
                </a:solidFill>
                <a:latin typeface="+mn-lt"/>
              </a:rPr>
              <a:t>by the acting.</a:t>
            </a:r>
            <a:br>
              <a:rPr lang="en-US" sz="3200" dirty="0">
                <a:solidFill>
                  <a:srgbClr val="231F20"/>
                </a:solidFill>
                <a:latin typeface="+mn-lt"/>
              </a:rPr>
            </a:br>
            <a:r>
              <a:rPr lang="en-US" sz="3200" b="1" dirty="0">
                <a:solidFill>
                  <a:srgbClr val="231F20"/>
                </a:solidFill>
                <a:latin typeface="+mn-lt"/>
              </a:rPr>
              <a:t>4 </a:t>
            </a:r>
            <a:r>
              <a:rPr lang="en-US" sz="3200" dirty="0">
                <a:solidFill>
                  <a:srgbClr val="231F20"/>
                </a:solidFill>
                <a:latin typeface="+mn-lt"/>
              </a:rPr>
              <a:t>The special effects are </a:t>
            </a:r>
            <a:r>
              <a:rPr lang="en-US" sz="3200" dirty="0">
                <a:solidFill>
                  <a:srgbClr val="231F20"/>
                </a:solidFill>
              </a:rPr>
              <a:t>______________</a:t>
            </a:r>
            <a:r>
              <a:rPr lang="en-US" sz="3200" dirty="0">
                <a:solidFill>
                  <a:srgbClr val="231F20"/>
                </a:solidFill>
                <a:latin typeface="+mn-lt"/>
              </a:rPr>
              <a:t> </a:t>
            </a:r>
            <a:r>
              <a:rPr lang="en-US" sz="3200" b="1" dirty="0">
                <a:solidFill>
                  <a:srgbClr val="231F20"/>
                </a:solidFill>
                <a:latin typeface="+mn-lt"/>
              </a:rPr>
              <a:t>(amaze)</a:t>
            </a:r>
            <a:r>
              <a:rPr lang="en-US" sz="3200" dirty="0">
                <a:solidFill>
                  <a:srgbClr val="231F20"/>
                </a:solidFill>
                <a:latin typeface="+mn-lt"/>
              </a:rPr>
              <a:t>.</a:t>
            </a:r>
            <a:r>
              <a:rPr lang="en-US" sz="3200" dirty="0">
                <a:latin typeface="+mn-lt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17565" y="1703834"/>
            <a:ext cx="3327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exciting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9060" y="2685761"/>
            <a:ext cx="3327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interested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39059" y="3667688"/>
            <a:ext cx="3327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disappointed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17565" y="4649615"/>
            <a:ext cx="3327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amazing</a:t>
            </a:r>
          </a:p>
        </p:txBody>
      </p:sp>
    </p:spTree>
    <p:extLst>
      <p:ext uri="{BB962C8B-B14F-4D97-AF65-F5344CB8AC3E}">
        <p14:creationId xmlns:p14="http://schemas.microsoft.com/office/powerpoint/2010/main" val="20505560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646</Words>
  <Application>Microsoft Office PowerPoint</Application>
  <PresentationFormat>Widescreen</PresentationFormat>
  <Paragraphs>106</Paragraphs>
  <Slides>24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FrutigerLTStd-Light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Hien Kim</cp:lastModifiedBy>
  <cp:revision>89</cp:revision>
  <dcterms:created xsi:type="dcterms:W3CDTF">2021-09-24T06:18:33Z</dcterms:created>
  <dcterms:modified xsi:type="dcterms:W3CDTF">2023-08-03T07:04:32Z</dcterms:modified>
</cp:coreProperties>
</file>