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7" r:id="rId3"/>
    <p:sldId id="257" r:id="rId4"/>
    <p:sldId id="258" r:id="rId5"/>
    <p:sldId id="259" r:id="rId6"/>
    <p:sldId id="276" r:id="rId7"/>
    <p:sldId id="260" r:id="rId8"/>
    <p:sldId id="261" r:id="rId9"/>
    <p:sldId id="262" r:id="rId10"/>
    <p:sldId id="278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80805-0F54-4623-A263-83D92846D8E5}" type="datetimeFigureOut">
              <a:rPr lang="vi-VN" smtClean="0"/>
              <a:t>13/08/2020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347DA-CE64-4859-926C-8E3290CABD4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365051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80805-0F54-4623-A263-83D92846D8E5}" type="datetimeFigureOut">
              <a:rPr lang="vi-VN" smtClean="0"/>
              <a:t>13/08/2020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347DA-CE64-4859-926C-8E3290CABD4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557796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80805-0F54-4623-A263-83D92846D8E5}" type="datetimeFigureOut">
              <a:rPr lang="vi-VN" smtClean="0"/>
              <a:t>13/08/2020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347DA-CE64-4859-926C-8E3290CABD4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971996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80805-0F54-4623-A263-83D92846D8E5}" type="datetimeFigureOut">
              <a:rPr lang="vi-VN" smtClean="0"/>
              <a:t>13/08/2020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347DA-CE64-4859-926C-8E3290CABD4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496088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80805-0F54-4623-A263-83D92846D8E5}" type="datetimeFigureOut">
              <a:rPr lang="vi-VN" smtClean="0"/>
              <a:t>13/08/2020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347DA-CE64-4859-926C-8E3290CABD4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38592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80805-0F54-4623-A263-83D92846D8E5}" type="datetimeFigureOut">
              <a:rPr lang="vi-VN" smtClean="0"/>
              <a:t>13/08/2020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347DA-CE64-4859-926C-8E3290CABD4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575741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80805-0F54-4623-A263-83D92846D8E5}" type="datetimeFigureOut">
              <a:rPr lang="vi-VN" smtClean="0"/>
              <a:t>13/08/2020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347DA-CE64-4859-926C-8E3290CABD4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85263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80805-0F54-4623-A263-83D92846D8E5}" type="datetimeFigureOut">
              <a:rPr lang="vi-VN" smtClean="0"/>
              <a:t>13/08/2020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347DA-CE64-4859-926C-8E3290CABD4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03880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80805-0F54-4623-A263-83D92846D8E5}" type="datetimeFigureOut">
              <a:rPr lang="vi-VN" smtClean="0"/>
              <a:t>13/08/2020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347DA-CE64-4859-926C-8E3290CABD4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703983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80805-0F54-4623-A263-83D92846D8E5}" type="datetimeFigureOut">
              <a:rPr lang="vi-VN" smtClean="0"/>
              <a:t>13/08/2020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347DA-CE64-4859-926C-8E3290CABD4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26820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80805-0F54-4623-A263-83D92846D8E5}" type="datetimeFigureOut">
              <a:rPr lang="vi-VN" smtClean="0"/>
              <a:t>13/08/2020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347DA-CE64-4859-926C-8E3290CABD4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59183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880805-0F54-4623-A263-83D92846D8E5}" type="datetimeFigureOut">
              <a:rPr lang="vi-VN" smtClean="0"/>
              <a:t>13/08/2020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6347DA-CE64-4859-926C-8E3290CABD4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664386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0.png"/><Relationship Id="rId2" Type="http://schemas.openxmlformats.org/officeDocument/2006/relationships/image" Target="../media/image290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4.e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emf"/><Relationship Id="rId3" Type="http://schemas.openxmlformats.org/officeDocument/2006/relationships/image" Target="../media/image330.png"/><Relationship Id="rId7" Type="http://schemas.openxmlformats.org/officeDocument/2006/relationships/image" Target="../media/image58.png"/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7.png"/><Relationship Id="rId5" Type="http://schemas.openxmlformats.org/officeDocument/2006/relationships/image" Target="../media/image56.png"/><Relationship Id="rId4" Type="http://schemas.openxmlformats.org/officeDocument/2006/relationships/image" Target="../media/image340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6.png"/><Relationship Id="rId18" Type="http://schemas.openxmlformats.org/officeDocument/2006/relationships/image" Target="../media/image21.png"/><Relationship Id="rId7" Type="http://schemas.openxmlformats.org/officeDocument/2006/relationships/image" Target="../media/image6.png"/><Relationship Id="rId12" Type="http://schemas.openxmlformats.org/officeDocument/2006/relationships/image" Target="../media/image15.png"/><Relationship Id="rId17" Type="http://schemas.openxmlformats.org/officeDocument/2006/relationships/image" Target="../media/image20.png"/><Relationship Id="rId16" Type="http://schemas.openxmlformats.org/officeDocument/2006/relationships/image" Target="../media/image19.png"/><Relationship Id="rId20" Type="http://schemas.openxmlformats.org/officeDocument/2006/relationships/image" Target="../media/image23.png"/><Relationship Id="rId1" Type="http://schemas.openxmlformats.org/officeDocument/2006/relationships/slideLayout" Target="../slideLayouts/slideLayout1.xml"/><Relationship Id="rId11" Type="http://schemas.openxmlformats.org/officeDocument/2006/relationships/image" Target="../media/image14.png"/><Relationship Id="rId15" Type="http://schemas.openxmlformats.org/officeDocument/2006/relationships/image" Target="../media/image18.png"/><Relationship Id="rId10" Type="http://schemas.openxmlformats.org/officeDocument/2006/relationships/image" Target="../media/image9.png"/><Relationship Id="rId19" Type="http://schemas.openxmlformats.org/officeDocument/2006/relationships/image" Target="../media/image22.png"/><Relationship Id="rId9" Type="http://schemas.openxmlformats.org/officeDocument/2006/relationships/image" Target="../media/image13.png"/><Relationship Id="rId14" Type="http://schemas.openxmlformats.org/officeDocument/2006/relationships/image" Target="../media/image17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1.png"/><Relationship Id="rId3" Type="http://schemas.openxmlformats.org/officeDocument/2006/relationships/image" Target="../media/image140.png"/><Relationship Id="rId7" Type="http://schemas.openxmlformats.org/officeDocument/2006/relationships/image" Target="../media/image181.png"/><Relationship Id="rId2" Type="http://schemas.openxmlformats.org/officeDocument/2006/relationships/image" Target="../media/image13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1.png"/><Relationship Id="rId5" Type="http://schemas.openxmlformats.org/officeDocument/2006/relationships/image" Target="../media/image161.png"/><Relationship Id="rId4" Type="http://schemas.openxmlformats.org/officeDocument/2006/relationships/image" Target="../media/image15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13" Type="http://schemas.openxmlformats.org/officeDocument/2006/relationships/image" Target="../media/image31.png"/><Relationship Id="rId18" Type="http://schemas.openxmlformats.org/officeDocument/2006/relationships/image" Target="../media/image36.png"/><Relationship Id="rId26" Type="http://schemas.openxmlformats.org/officeDocument/2006/relationships/image" Target="../media/image44.png"/><Relationship Id="rId3" Type="http://schemas.openxmlformats.org/officeDocument/2006/relationships/image" Target="../media/image210.png"/><Relationship Id="rId21" Type="http://schemas.openxmlformats.org/officeDocument/2006/relationships/image" Target="../media/image39.png"/><Relationship Id="rId7" Type="http://schemas.openxmlformats.org/officeDocument/2006/relationships/image" Target="../media/image25.png"/><Relationship Id="rId12" Type="http://schemas.openxmlformats.org/officeDocument/2006/relationships/image" Target="../media/image30.png"/><Relationship Id="rId17" Type="http://schemas.openxmlformats.org/officeDocument/2006/relationships/image" Target="../media/image35.png"/><Relationship Id="rId25" Type="http://schemas.openxmlformats.org/officeDocument/2006/relationships/image" Target="../media/image43.png"/><Relationship Id="rId2" Type="http://schemas.openxmlformats.org/officeDocument/2006/relationships/image" Target="../media/image201.png"/><Relationship Id="rId16" Type="http://schemas.openxmlformats.org/officeDocument/2006/relationships/image" Target="../media/image34.png"/><Relationship Id="rId20" Type="http://schemas.openxmlformats.org/officeDocument/2006/relationships/image" Target="../media/image3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4.png"/><Relationship Id="rId11" Type="http://schemas.openxmlformats.org/officeDocument/2006/relationships/image" Target="../media/image29.png"/><Relationship Id="rId24" Type="http://schemas.openxmlformats.org/officeDocument/2006/relationships/image" Target="../media/image42.png"/><Relationship Id="rId5" Type="http://schemas.openxmlformats.org/officeDocument/2006/relationships/image" Target="../media/image230.png"/><Relationship Id="rId15" Type="http://schemas.openxmlformats.org/officeDocument/2006/relationships/image" Target="../media/image33.png"/><Relationship Id="rId23" Type="http://schemas.openxmlformats.org/officeDocument/2006/relationships/image" Target="../media/image41.png"/><Relationship Id="rId10" Type="http://schemas.openxmlformats.org/officeDocument/2006/relationships/image" Target="../media/image28.png"/><Relationship Id="rId19" Type="http://schemas.openxmlformats.org/officeDocument/2006/relationships/image" Target="../media/image37.png"/><Relationship Id="rId4" Type="http://schemas.openxmlformats.org/officeDocument/2006/relationships/image" Target="../media/image220.png"/><Relationship Id="rId9" Type="http://schemas.openxmlformats.org/officeDocument/2006/relationships/image" Target="../media/image27.png"/><Relationship Id="rId14" Type="http://schemas.openxmlformats.org/officeDocument/2006/relationships/image" Target="../media/image32.png"/><Relationship Id="rId22" Type="http://schemas.openxmlformats.org/officeDocument/2006/relationships/image" Target="../media/image4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0.png"/><Relationship Id="rId3" Type="http://schemas.openxmlformats.org/officeDocument/2006/relationships/image" Target="../media/image45.png"/><Relationship Id="rId7" Type="http://schemas.openxmlformats.org/officeDocument/2006/relationships/image" Target="../media/image190.png"/><Relationship Id="rId2" Type="http://schemas.openxmlformats.org/officeDocument/2006/relationships/image" Target="../media/image15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0.png"/><Relationship Id="rId5" Type="http://schemas.openxmlformats.org/officeDocument/2006/relationships/image" Target="../media/image170.png"/><Relationship Id="rId4" Type="http://schemas.openxmlformats.org/officeDocument/2006/relationships/image" Target="../media/image160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image" Target="../media/image46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7" Type="http://schemas.openxmlformats.org/officeDocument/2006/relationships/image" Target="../media/image53.png"/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2.png"/><Relationship Id="rId5" Type="http://schemas.openxmlformats.org/officeDocument/2006/relationships/image" Target="../media/image46.emf"/><Relationship Id="rId4" Type="http://schemas.openxmlformats.org/officeDocument/2006/relationships/image" Target="../media/image5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0.png"/><Relationship Id="rId2" Type="http://schemas.openxmlformats.org/officeDocument/2006/relationships/image" Target="../media/image46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80.png"/><Relationship Id="rId5" Type="http://schemas.openxmlformats.org/officeDocument/2006/relationships/image" Target="../media/image270.png"/><Relationship Id="rId4" Type="http://schemas.openxmlformats.org/officeDocument/2006/relationships/image" Target="../media/image26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57150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123474" y="1414797"/>
                <a:ext cx="11930361" cy="147540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07000"/>
                  </a:lnSpc>
                  <a:spcAft>
                    <a:spcPts val="0"/>
                  </a:spcAft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:r>
                  <a:rPr lang="vi-VN" sz="2800" b="1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1.Xác </a:t>
                </a:r>
                <a:r>
                  <a:rPr lang="vi-VN" sz="2800" b="1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định thời gian ngắn nhất vật đi từ </a:t>
                </a:r>
                <a:r>
                  <a:rPr lang="vi-VN" sz="2800" b="1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VTCB (</a:t>
                </a:r>
                <a:r>
                  <a:rPr lang="vi-VN" sz="2800" b="1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x = 0) đến vị trí x = x</a:t>
                </a:r>
                <a:r>
                  <a:rPr lang="vi-VN" sz="2800" b="1" baseline="-250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</a:t>
                </a:r>
                <a:r>
                  <a:rPr lang="vi-VN" sz="2800" b="1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và ngược </a:t>
                </a:r>
                <a:r>
                  <a:rPr lang="vi-VN" sz="2800" b="1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lại (</a:t>
                </a:r>
                <a:r>
                  <a:rPr lang="vi-VN" sz="2800" b="1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Hoặc thời gian ngắn nhất vật đi từ vị trí x = x</a:t>
                </a:r>
                <a:r>
                  <a:rPr lang="vi-VN" sz="2800" b="1" baseline="-250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</a:t>
                </a:r>
                <a:r>
                  <a:rPr lang="vi-VN" sz="2800" b="1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đến vị trí </a:t>
                </a:r>
                <a:r>
                  <a:rPr lang="vi-VN" sz="2800" b="1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biên (</a:t>
                </a:r>
                <a14:m>
                  <m:oMath xmlns:m="http://schemas.openxmlformats.org/officeDocument/2006/math">
                    <m:r>
                      <a:rPr lang="vi-VN" sz="2800" b="1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𝒙</m:t>
                    </m:r>
                    <m:r>
                      <a:rPr lang="vi-VN" sz="2800" b="1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=±</m:t>
                    </m:r>
                    <m:r>
                      <a:rPr lang="vi-VN" sz="2800" b="1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𝑨</m:t>
                    </m:r>
                  </m:oMath>
                </a14:m>
                <a:r>
                  <a:rPr lang="vi-VN" sz="2800" b="1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 và ngược lại).</a:t>
                </a:r>
                <a:endParaRPr lang="vi-VN" sz="2800" dirty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474" y="1414797"/>
                <a:ext cx="11930361" cy="1475404"/>
              </a:xfrm>
              <a:prstGeom prst="rect">
                <a:avLst/>
              </a:prstGeom>
              <a:blipFill rotWithShape="0">
                <a:blip r:embed="rId2"/>
                <a:stretch>
                  <a:fillRect l="-1022" t="-4132" r="-1073" b="-8678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1510352" y="29401"/>
            <a:ext cx="9862782" cy="553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  <a:tabLst>
                <a:tab pos="90170" algn="l"/>
                <a:tab pos="630555" algn="l"/>
                <a:tab pos="1620520" algn="l"/>
                <a:tab pos="4860925" algn="l"/>
              </a:tabLst>
            </a:pPr>
            <a:r>
              <a:rPr lang="vi-VN" sz="2800" b="1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CHUYÊN ĐỀ 3: BÀI TOÁN LIÊN QUAN ĐẾN THỜI GIAN</a:t>
            </a:r>
            <a:endParaRPr lang="vi-VN" sz="2800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85286" y="498727"/>
            <a:ext cx="9648967" cy="10143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  <a:tabLst>
                <a:tab pos="90170" algn="l"/>
                <a:tab pos="630555" algn="l"/>
                <a:tab pos="1620520" algn="l"/>
                <a:tab pos="4860925" algn="l"/>
              </a:tabLst>
            </a:pPr>
            <a:r>
              <a:rPr lang="vi-VN" sz="2800" b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DẠNG 1: Xác định thời gian ngắn nhất vật dao động điều hòa giữa hai vị trí đã biết.</a:t>
            </a:r>
            <a:endParaRPr lang="vi-VN" sz="2800" dirty="0">
              <a:solidFill>
                <a:srgbClr val="00B05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23474" y="2727556"/>
            <a:ext cx="4116768" cy="5533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  <a:tabLst>
                <a:tab pos="90170" algn="l"/>
                <a:tab pos="630555" algn="l"/>
                <a:tab pos="1620520" algn="l"/>
                <a:tab pos="4860925" algn="l"/>
              </a:tabLst>
            </a:pPr>
            <a:r>
              <a:rPr lang="vi-VN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Cách 1:    Sử dụng VTLG</a:t>
            </a:r>
            <a:endParaRPr lang="vi-VN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242148" y="3125628"/>
                <a:ext cx="10607822" cy="55335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07000"/>
                  </a:lnSpc>
                  <a:spcAft>
                    <a:spcPts val="0"/>
                  </a:spcAft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:r>
                  <a:rPr lang="vi-VN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</a:t>
                </a:r>
                <a:r>
                  <a:rPr lang="vi-VN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Xác định trạng thái của vật khi x = 0</a:t>
                </a:r>
                <a14:m>
                  <m:oMath xmlns:m="http://schemas.openxmlformats.org/officeDocument/2006/math">
                    <m:r>
                      <a:rPr lang="fr-FR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vi-VN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vị trí tương ứng trên VTLG.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148" y="3125628"/>
                <a:ext cx="10607822" cy="553357"/>
              </a:xfrm>
              <a:prstGeom prst="rect">
                <a:avLst/>
              </a:prstGeom>
              <a:blipFill rotWithShape="0">
                <a:blip r:embed="rId3"/>
                <a:stretch>
                  <a:fillRect l="-1207" t="-12088" b="-24176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242148" y="3760735"/>
                <a:ext cx="6341555" cy="101438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07000"/>
                  </a:lnSpc>
                  <a:spcAft>
                    <a:spcPts val="0"/>
                  </a:spcAft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:r>
                  <a:rPr lang="vi-VN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</a:t>
                </a:r>
                <a:r>
                  <a:rPr lang="vi-VN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Xác định trạng thái của vật khi x = x</a:t>
                </a:r>
                <a:r>
                  <a:rPr lang="vi-VN" sz="2800" baseline="-250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</a:t>
                </a:r>
                <a14:m>
                  <m:oMath xmlns:m="http://schemas.openxmlformats.org/officeDocument/2006/math">
                    <m:r>
                      <a:rPr lang="fr-FR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vi-VN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vị trí tương ứng trên VTLG.</a:t>
                </a: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148" y="3760735"/>
                <a:ext cx="6341555" cy="1014380"/>
              </a:xfrm>
              <a:prstGeom prst="rect">
                <a:avLst/>
              </a:prstGeom>
              <a:blipFill rotWithShape="0">
                <a:blip r:embed="rId4"/>
                <a:stretch>
                  <a:fillRect l="-2019" t="-6627" r="-1923" b="-13253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Rectangle 13"/>
              <p:cNvSpPr/>
              <p:nvPr/>
            </p:nvSpPr>
            <p:spPr>
              <a:xfrm>
                <a:off x="261922" y="4769292"/>
                <a:ext cx="7286146" cy="13849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vi-VN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</a:t>
                </a:r>
                <a:r>
                  <a:rPr lang="vi-VN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Tính góc </a:t>
                </a:r>
                <a:r>
                  <a:rPr lang="vi-VN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quét </a:t>
                </a:r>
                <a14:m>
                  <m:oMath xmlns:m="http://schemas.openxmlformats.org/officeDocument/2006/math">
                    <m:r>
                      <a:rPr lang="fr-FR" sz="2800" b="1" i="1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𝜶</m:t>
                    </m:r>
                  </m:oMath>
                </a14:m>
                <a:r>
                  <a:rPr lang="vi-VN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vi-VN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tương ứng với sự dịch chuyển từ x = 0 đến vị trí x = x</a:t>
                </a:r>
                <a:r>
                  <a:rPr lang="vi-VN" sz="2800" baseline="-250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</a:t>
                </a:r>
                <a:r>
                  <a:rPr lang="vi-VN" sz="2800" b="1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vi-VN" sz="2800" dirty="0" smtClean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(Hoặc từ x = x</a:t>
                </a:r>
                <a:r>
                  <a:rPr lang="vi-VN" sz="2800" baseline="-250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</a:t>
                </a:r>
                <a:r>
                  <a:rPr lang="vi-VN" sz="28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đến vị trí biên(</a:t>
                </a:r>
                <a14:m>
                  <m:oMath xmlns:m="http://schemas.openxmlformats.org/officeDocument/2006/math">
                    <m:r>
                      <a:rPr lang="vi-VN" sz="2800" b="0" i="1">
                        <a:solidFill>
                          <a:srgbClr val="0000FF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vi-VN" sz="2800" b="0" i="1">
                        <a:solidFill>
                          <a:srgbClr val="0000FF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=±</m:t>
                    </m:r>
                    <m:r>
                      <a:rPr lang="vi-VN" sz="2800" b="0" i="1">
                        <a:solidFill>
                          <a:srgbClr val="0000FF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𝐴</m:t>
                    </m:r>
                  </m:oMath>
                </a14:m>
                <a:r>
                  <a:rPr lang="vi-VN" sz="28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 và ngược lại) </a:t>
                </a:r>
                <a:endParaRPr lang="vi-VN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922" y="4769292"/>
                <a:ext cx="7286146" cy="1384995"/>
              </a:xfrm>
              <a:prstGeom prst="rect">
                <a:avLst/>
              </a:prstGeom>
              <a:blipFill rotWithShape="0">
                <a:blip r:embed="rId5"/>
                <a:stretch>
                  <a:fillRect l="-1757" t="-4386" r="-2510" b="-10965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3923233" y="5868413"/>
                <a:ext cx="4805278" cy="9130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vi-VN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vi-VN" sz="28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vi-VN" sz="2800" i="0">
                              <a:latin typeface="Cambria Math" panose="02040503050406030204" pitchFamily="18" charset="0"/>
                            </a:rPr>
                            <m:t>min</m:t>
                          </m:r>
                        </m:sub>
                      </m:sSub>
                      <m:r>
                        <a:rPr lang="vi-VN" sz="2800" b="0" i="1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vi-VN" sz="28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fr-FR" sz="28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𝛼</m:t>
                          </m:r>
                          <m:r>
                            <a:rPr lang="fr-FR" sz="28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r>
                            <a:rPr lang="fr-FR" sz="28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𝑟𝑎𝑑</m:t>
                          </m:r>
                          <m:r>
                            <a:rPr lang="fr-FR" sz="28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fr-FR" sz="28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𝜔</m:t>
                          </m:r>
                        </m:den>
                      </m:f>
                      <m:r>
                        <a:rPr lang="vi-VN" sz="2800" b="0" i="1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vi-VN" sz="28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fr-FR" sz="28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𝛼</m:t>
                          </m:r>
                          <m:r>
                            <a:rPr lang="fr-FR" sz="28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r>
                            <a:rPr lang="fr-FR" sz="28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𝑟𝑎𝑑</m:t>
                          </m:r>
                          <m:r>
                            <a:rPr lang="fr-FR" sz="28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).</m:t>
                          </m:r>
                          <m:r>
                            <a:rPr lang="fr-FR" sz="28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𝑇</m:t>
                          </m:r>
                        </m:num>
                        <m:den>
                          <m:r>
                            <a:rPr lang="fr-FR" sz="28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fr-FR" sz="28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𝜋</m:t>
                          </m:r>
                        </m:den>
                      </m:f>
                    </m:oMath>
                  </m:oMathPara>
                </a14:m>
                <a:endParaRPr lang="vi-VN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233" y="5868413"/>
                <a:ext cx="4805278" cy="91300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8" name="Group 27"/>
          <p:cNvGrpSpPr/>
          <p:nvPr/>
        </p:nvGrpSpPr>
        <p:grpSpPr>
          <a:xfrm>
            <a:off x="7916480" y="3725150"/>
            <a:ext cx="4602546" cy="2827170"/>
            <a:chOff x="7519916" y="3202456"/>
            <a:chExt cx="4602546" cy="2827170"/>
          </a:xfrm>
        </p:grpSpPr>
        <p:sp>
          <p:nvSpPr>
            <p:cNvPr id="17" name="Oval 16"/>
            <p:cNvSpPr/>
            <p:nvPr/>
          </p:nvSpPr>
          <p:spPr>
            <a:xfrm>
              <a:off x="8240612" y="3202456"/>
              <a:ext cx="2827170" cy="2827170"/>
            </a:xfrm>
            <a:prstGeom prst="ellipse">
              <a:avLst/>
            </a:prstGeom>
            <a:noFill/>
            <a:ln w="38100">
              <a:solidFill>
                <a:srgbClr val="0000FF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27" name="Group 26"/>
            <p:cNvGrpSpPr/>
            <p:nvPr/>
          </p:nvGrpSpPr>
          <p:grpSpPr>
            <a:xfrm>
              <a:off x="7519916" y="4105432"/>
              <a:ext cx="4602546" cy="1075812"/>
              <a:chOff x="7519916" y="4105432"/>
              <a:chExt cx="4602546" cy="1075812"/>
            </a:xfrm>
          </p:grpSpPr>
          <p:grpSp>
            <p:nvGrpSpPr>
              <p:cNvPr id="22" name="Group 21"/>
              <p:cNvGrpSpPr/>
              <p:nvPr/>
            </p:nvGrpSpPr>
            <p:grpSpPr>
              <a:xfrm>
                <a:off x="7519916" y="4562663"/>
                <a:ext cx="4449170" cy="80674"/>
                <a:chOff x="7519916" y="4562663"/>
                <a:chExt cx="4449170" cy="80674"/>
              </a:xfrm>
            </p:grpSpPr>
            <p:cxnSp>
              <p:nvCxnSpPr>
                <p:cNvPr id="19" name="Straight Arrow Connector 18"/>
                <p:cNvCxnSpPr/>
                <p:nvPr/>
              </p:nvCxnSpPr>
              <p:spPr>
                <a:xfrm>
                  <a:off x="7519916" y="4616041"/>
                  <a:ext cx="4449170" cy="0"/>
                </a:xfrm>
                <a:prstGeom prst="straightConnector1">
                  <a:avLst/>
                </a:prstGeom>
                <a:ln w="5715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1" name="Oval 20"/>
                <p:cNvSpPr/>
                <p:nvPr/>
              </p:nvSpPr>
              <p:spPr>
                <a:xfrm>
                  <a:off x="9592782" y="4562663"/>
                  <a:ext cx="138072" cy="80674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vi-VN"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3" name="Rectangle 22"/>
                  <p:cNvSpPr/>
                  <p:nvPr/>
                </p:nvSpPr>
                <p:spPr>
                  <a:xfrm>
                    <a:off x="11053345" y="4105432"/>
                    <a:ext cx="521297" cy="523220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vi-VN" sz="2800" b="1" i="1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𝑨</m:t>
                          </m:r>
                        </m:oMath>
                      </m:oMathPara>
                    </a14:m>
                    <a:endParaRPr lang="vi-VN" sz="2800" dirty="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</mc:Choice>
            <mc:Fallback xmlns="">
              <p:sp>
                <p:nvSpPr>
                  <p:cNvPr id="23" name="Rectangle 22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1053345" y="4105432"/>
                    <a:ext cx="521297" cy="523220"/>
                  </a:xfrm>
                  <a:prstGeom prst="rect">
                    <a:avLst/>
                  </a:prstGeom>
                  <a:blipFill rotWithShape="0">
                    <a:blip r:embed="rId7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vi-VN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4" name="Rectangle 23"/>
                  <p:cNvSpPr/>
                  <p:nvPr/>
                </p:nvSpPr>
                <p:spPr>
                  <a:xfrm>
                    <a:off x="7551368" y="4150876"/>
                    <a:ext cx="788999" cy="523220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vi-VN" sz="2800" b="1" i="1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vi-VN" sz="2800" b="1" i="1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𝑨</m:t>
                          </m:r>
                        </m:oMath>
                      </m:oMathPara>
                    </a14:m>
                    <a:endParaRPr lang="vi-VN" sz="2800" dirty="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</mc:Choice>
            <mc:Fallback xmlns="">
              <p:sp>
                <p:nvSpPr>
                  <p:cNvPr id="24" name="Rectangle 23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551368" y="4150876"/>
                    <a:ext cx="788999" cy="523220"/>
                  </a:xfrm>
                  <a:prstGeom prst="rect">
                    <a:avLst/>
                  </a:prstGeom>
                  <a:blipFill rotWithShape="0">
                    <a:blip r:embed="rId8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vi-VN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5" name="Rectangle 24"/>
                  <p:cNvSpPr/>
                  <p:nvPr/>
                </p:nvSpPr>
                <p:spPr>
                  <a:xfrm>
                    <a:off x="9155799" y="4603000"/>
                    <a:ext cx="534890" cy="523220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vi-VN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𝑂</m:t>
                          </m:r>
                        </m:oMath>
                      </m:oMathPara>
                    </a14:m>
                    <a:endParaRPr lang="vi-VN" sz="2800" dirty="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</mc:Choice>
            <mc:Fallback xmlns="">
              <p:sp>
                <p:nvSpPr>
                  <p:cNvPr id="25" name="Rectangle 24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9155799" y="4603000"/>
                    <a:ext cx="534890" cy="523220"/>
                  </a:xfrm>
                  <a:prstGeom prst="rect">
                    <a:avLst/>
                  </a:prstGeom>
                  <a:blipFill rotWithShape="0">
                    <a:blip r:embed="rId9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vi-VN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6" name="Rectangle 25"/>
                  <p:cNvSpPr/>
                  <p:nvPr/>
                </p:nvSpPr>
                <p:spPr>
                  <a:xfrm>
                    <a:off x="11657271" y="4658024"/>
                    <a:ext cx="465191" cy="523220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vi-VN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oMath>
                      </m:oMathPara>
                    </a14:m>
                    <a:endParaRPr lang="vi-VN" sz="2800" dirty="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</mc:Choice>
            <mc:Fallback xmlns="">
              <p:sp>
                <p:nvSpPr>
                  <p:cNvPr id="26" name="Rectangle 25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1657271" y="4658024"/>
                    <a:ext cx="465191" cy="523220"/>
                  </a:xfrm>
                  <a:prstGeom prst="rect">
                    <a:avLst/>
                  </a:prstGeom>
                  <a:blipFill rotWithShape="0">
                    <a:blip r:embed="rId10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vi-VN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cxnSp>
        <p:nvCxnSpPr>
          <p:cNvPr id="30" name="Straight Connector 29"/>
          <p:cNvCxnSpPr>
            <a:stCxn id="17" idx="0"/>
            <a:endCxn id="17" idx="4"/>
          </p:cNvCxnSpPr>
          <p:nvPr/>
        </p:nvCxnSpPr>
        <p:spPr>
          <a:xfrm>
            <a:off x="10050761" y="3725150"/>
            <a:ext cx="0" cy="2827170"/>
          </a:xfrm>
          <a:prstGeom prst="line">
            <a:avLst/>
          </a:prstGeom>
          <a:ln w="38100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8902161" y="4271749"/>
            <a:ext cx="2313306" cy="1736480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Cung 10004"/>
          <p:cNvSpPr/>
          <p:nvPr/>
        </p:nvSpPr>
        <p:spPr>
          <a:xfrm>
            <a:off x="9917193" y="5245382"/>
            <a:ext cx="588999" cy="600145"/>
          </a:xfrm>
          <a:prstGeom prst="arc">
            <a:avLst>
              <a:gd name="adj1" fmla="val 20934125"/>
              <a:gd name="adj2" fmla="val 7477894"/>
            </a:avLst>
          </a:pr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vi-VN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Cung 10004"/>
          <p:cNvSpPr/>
          <p:nvPr/>
        </p:nvSpPr>
        <p:spPr>
          <a:xfrm>
            <a:off x="9461272" y="4443230"/>
            <a:ext cx="588999" cy="600145"/>
          </a:xfrm>
          <a:prstGeom prst="arc">
            <a:avLst>
              <a:gd name="adj1" fmla="val 11281512"/>
              <a:gd name="adj2" fmla="val 21111705"/>
            </a:avLst>
          </a:prstGeom>
          <a:ln w="3810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vi-VN" sz="280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/>
              <p:cNvSpPr/>
              <p:nvPr/>
            </p:nvSpPr>
            <p:spPr>
              <a:xfrm>
                <a:off x="9421808" y="4006315"/>
                <a:ext cx="50013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800" i="1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𝛼</m:t>
                      </m:r>
                    </m:oMath>
                  </m:oMathPara>
                </a14:m>
                <a:endParaRPr lang="vi-VN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2" name="Rectangle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21808" y="4006315"/>
                <a:ext cx="500137" cy="523220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3" name="Rectangle 42"/>
              <p:cNvSpPr/>
              <p:nvPr/>
            </p:nvSpPr>
            <p:spPr>
              <a:xfrm>
                <a:off x="10253856" y="5662793"/>
                <a:ext cx="50013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800" i="1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𝛼</m:t>
                      </m:r>
                    </m:oMath>
                  </m:oMathPara>
                </a14:m>
                <a:endParaRPr lang="vi-VN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3" name="Rectangle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53856" y="5662793"/>
                <a:ext cx="500137" cy="523220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Straight Arrow Connector 44"/>
          <p:cNvCxnSpPr/>
          <p:nvPr/>
        </p:nvCxnSpPr>
        <p:spPr>
          <a:xfrm flipH="1">
            <a:off x="10050761" y="5166031"/>
            <a:ext cx="7621" cy="1386289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Arc 46"/>
          <p:cNvSpPr/>
          <p:nvPr/>
        </p:nvSpPr>
        <p:spPr>
          <a:xfrm rot="18412607">
            <a:off x="8840117" y="3988333"/>
            <a:ext cx="2560320" cy="2560320"/>
          </a:xfrm>
          <a:prstGeom prst="arc">
            <a:avLst>
              <a:gd name="adj1" fmla="val 5169961"/>
              <a:gd name="adj2" fmla="val 8774696"/>
            </a:avLst>
          </a:prstGeom>
          <a:ln w="38100">
            <a:solidFill>
              <a:srgbClr val="FF0000"/>
            </a:solidFill>
            <a:headEnd type="stealth" w="lg" len="lg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10072450" y="5166031"/>
            <a:ext cx="1120939" cy="814557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47" idx="0"/>
          </p:cNvCxnSpPr>
          <p:nvPr/>
        </p:nvCxnSpPr>
        <p:spPr>
          <a:xfrm flipV="1">
            <a:off x="11193389" y="5166031"/>
            <a:ext cx="22078" cy="800489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/>
          <p:cNvSpPr/>
          <p:nvPr/>
        </p:nvSpPr>
        <p:spPr>
          <a:xfrm>
            <a:off x="11010704" y="4642610"/>
            <a:ext cx="4844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vi-VN" sz="2800" baseline="-250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Cung 10004"/>
          <p:cNvSpPr/>
          <p:nvPr/>
        </p:nvSpPr>
        <p:spPr>
          <a:xfrm>
            <a:off x="10610245" y="5577799"/>
            <a:ext cx="588999" cy="600145"/>
          </a:xfrm>
          <a:prstGeom prst="arc">
            <a:avLst>
              <a:gd name="adj1" fmla="val 13585126"/>
              <a:gd name="adj2" fmla="val 20451654"/>
            </a:avLst>
          </a:pr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vi-VN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Rectangle 54"/>
              <p:cNvSpPr/>
              <p:nvPr/>
            </p:nvSpPr>
            <p:spPr>
              <a:xfrm>
                <a:off x="10695096" y="5139573"/>
                <a:ext cx="50013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800" i="1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𝛼</m:t>
                      </m:r>
                    </m:oMath>
                  </m:oMathPara>
                </a14:m>
                <a:endParaRPr lang="vi-VN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5" name="Rectangle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95096" y="5139573"/>
                <a:ext cx="500137" cy="523220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4" name="Straight Connector 33"/>
          <p:cNvCxnSpPr/>
          <p:nvPr/>
        </p:nvCxnSpPr>
        <p:spPr>
          <a:xfrm flipV="1">
            <a:off x="8899542" y="4322765"/>
            <a:ext cx="22078" cy="800489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8744232" y="5077457"/>
            <a:ext cx="4844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vi-VN" sz="2800" baseline="-250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 flipV="1">
            <a:off x="10107198" y="5132277"/>
            <a:ext cx="1094727" cy="7872"/>
          </a:xfrm>
          <a:prstGeom prst="straightConnector1">
            <a:avLst/>
          </a:prstGeom>
          <a:ln w="5715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H="1" flipV="1">
            <a:off x="8861917" y="5120611"/>
            <a:ext cx="1158058" cy="13929"/>
          </a:xfrm>
          <a:prstGeom prst="straightConnector1">
            <a:avLst/>
          </a:prstGeom>
          <a:ln w="5715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6525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1" grpId="0"/>
      <p:bldP spid="12" grpId="0"/>
      <p:bldP spid="13" grpId="0"/>
      <p:bldP spid="14" grpId="0"/>
      <p:bldP spid="16" grpId="0"/>
      <p:bldP spid="40" grpId="0" animBg="1"/>
      <p:bldP spid="41" grpId="0" animBg="1"/>
      <p:bldP spid="42" grpId="0"/>
      <p:bldP spid="43" grpId="0"/>
      <p:bldP spid="47" grpId="0" animBg="1"/>
      <p:bldP spid="53" grpId="0"/>
      <p:bldP spid="54" grpId="0" animBg="1"/>
      <p:bldP spid="55" grpId="0"/>
      <p:bldP spid="3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57150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3033384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57150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27379" y="3045920"/>
                <a:ext cx="10981898" cy="98328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07000"/>
                  </a:lnSpc>
                  <a:spcAft>
                    <a:spcPts val="0"/>
                  </a:spcAft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:r>
                  <a:rPr lang="fr-FR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+</a:t>
                </a:r>
                <a:r>
                  <a:rPr lang="fr-FR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Véc</a:t>
                </a:r>
                <a:r>
                  <a:rPr lang="fr-FR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tơ</a:t>
                </a:r>
                <a:r>
                  <a:rPr lang="fr-FR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gia</a:t>
                </a:r>
                <a:r>
                  <a:rPr lang="fr-FR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tốc</a:t>
                </a:r>
                <a:r>
                  <a:rPr lang="fr-FR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vi-VN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fr-FR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luôn</a:t>
                </a:r>
                <a:r>
                  <a:rPr lang="fr-FR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hướng</a:t>
                </a:r>
                <a:r>
                  <a:rPr lang="fr-FR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về</a:t>
                </a:r>
                <a:r>
                  <a:rPr lang="fr-FR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VTCB </a:t>
                </a:r>
                <a14:m>
                  <m:oMath xmlns:m="http://schemas.openxmlformats.org/officeDocument/2006/math">
                    <m:r>
                      <a:rPr lang="en-US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→</m:t>
                    </m:r>
                    <m:r>
                      <a:rPr lang="en-US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&gt;0</m:t>
                    </m:r>
                  </m:oMath>
                </a14:m>
                <a:r>
                  <a:rPr lang="en-US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thì</a:t>
                </a:r>
                <a:r>
                  <a:rPr lang="fr-FR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&lt;0</m:t>
                    </m:r>
                  </m:oMath>
                </a14:m>
                <a:r>
                  <a:rPr lang="en-US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và</a:t>
                </a:r>
                <a:r>
                  <a:rPr lang="fr-FR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&lt;0</m:t>
                    </m:r>
                  </m:oMath>
                </a14:m>
                <a:r>
                  <a:rPr lang="en-US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thì</a:t>
                </a:r>
                <a:r>
                  <a:rPr lang="fr-FR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&gt;0</m:t>
                    </m:r>
                  </m:oMath>
                </a14:m>
                <a:endParaRPr lang="vi-VN" sz="3200" dirty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379" y="3045920"/>
                <a:ext cx="10981898" cy="983283"/>
              </a:xfrm>
              <a:prstGeom prst="rect">
                <a:avLst/>
              </a:prstGeom>
              <a:blipFill rotWithShape="0">
                <a:blip r:embed="rId2"/>
                <a:stretch>
                  <a:fillRect l="-1166" t="-6832" r="-1110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127379" y="183785"/>
            <a:ext cx="11582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b="1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4.Xác </a:t>
            </a:r>
            <a:r>
              <a:rPr lang="fr-FR" sz="2800" b="1" dirty="0" err="1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định</a:t>
            </a:r>
            <a:r>
              <a:rPr lang="fr-FR" sz="2800" b="1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800" b="1" dirty="0" err="1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khoảng</a:t>
            </a:r>
            <a:r>
              <a:rPr lang="fr-FR" sz="2800" b="1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800" b="1" dirty="0" err="1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thời</a:t>
            </a:r>
            <a:r>
              <a:rPr lang="fr-FR" sz="2800" b="1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800" b="1" dirty="0" err="1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gian</a:t>
            </a:r>
            <a:r>
              <a:rPr lang="fr-FR" sz="2800" b="1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800" b="1" dirty="0" err="1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fr-FR" sz="2800" b="1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800" b="1" dirty="0" err="1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fr-FR" sz="2800" b="1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chu </a:t>
            </a:r>
            <a:r>
              <a:rPr lang="fr-FR" sz="2800" b="1" dirty="0" err="1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kì</a:t>
            </a:r>
            <a:r>
              <a:rPr lang="fr-FR" sz="2800" b="1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800" b="1" dirty="0" err="1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để</a:t>
            </a:r>
            <a:r>
              <a:rPr lang="fr-FR" sz="2800" b="1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800" b="1" dirty="0" err="1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véc</a:t>
            </a:r>
            <a:r>
              <a:rPr lang="fr-FR" sz="2800" b="1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800" b="1" dirty="0" err="1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tơ</a:t>
            </a:r>
            <a:r>
              <a:rPr lang="fr-FR" sz="2800" b="1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800" b="1" dirty="0" err="1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vận</a:t>
            </a:r>
            <a:r>
              <a:rPr lang="fr-FR" sz="2800" b="1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800" b="1" dirty="0" err="1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tốc</a:t>
            </a:r>
            <a:r>
              <a:rPr lang="fr-FR" sz="2800" b="1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800" b="1" dirty="0" err="1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fr-FR" sz="2800" b="1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800" b="1" dirty="0" err="1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véc</a:t>
            </a:r>
            <a:r>
              <a:rPr lang="fr-FR" sz="2800" b="1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800" b="1" dirty="0" err="1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tơ</a:t>
            </a:r>
            <a:r>
              <a:rPr lang="fr-FR" sz="2800" b="1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800" b="1" dirty="0" err="1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gia</a:t>
            </a:r>
            <a:r>
              <a:rPr lang="fr-FR" sz="2800" b="1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800" b="1" dirty="0" err="1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tốc</a:t>
            </a:r>
            <a:r>
              <a:rPr lang="fr-FR" sz="2800" b="1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800" b="1" dirty="0" err="1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cùng</a:t>
            </a:r>
            <a:r>
              <a:rPr lang="fr-FR" sz="2800" b="1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800" b="1" dirty="0" err="1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chiều</a:t>
            </a:r>
            <a:r>
              <a:rPr lang="fr-FR" sz="2800" b="1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fr-FR" sz="2800" b="1" dirty="0" err="1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ngược</a:t>
            </a:r>
            <a:r>
              <a:rPr lang="fr-FR" sz="2800" b="1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800" b="1" dirty="0" err="1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chiều</a:t>
            </a:r>
            <a:r>
              <a:rPr lang="fr-FR" sz="2800" b="1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800" b="1" dirty="0" err="1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nhau</a:t>
            </a:r>
            <a:r>
              <a:rPr lang="fr-FR" sz="2800" b="1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vi-VN" sz="28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7379" y="1129975"/>
            <a:ext cx="1813317" cy="52225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  <a:tabLst>
                <a:tab pos="90170" algn="l"/>
                <a:tab pos="630555" algn="l"/>
                <a:tab pos="1620520" algn="l"/>
                <a:tab pos="4860925" algn="l"/>
              </a:tabLst>
            </a:pPr>
            <a:r>
              <a:rPr lang="fr-FR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fr-FR" sz="28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Nhận</a:t>
            </a:r>
            <a:r>
              <a:rPr lang="fr-FR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8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xét</a:t>
            </a:r>
            <a:r>
              <a:rPr lang="fr-FR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vi-VN" sz="3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127379" y="1691009"/>
                <a:ext cx="11677934" cy="101438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07000"/>
                  </a:lnSpc>
                  <a:spcAft>
                    <a:spcPts val="0"/>
                  </a:spcAft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:r>
                  <a:rPr lang="fr-FR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+</a:t>
                </a:r>
                <a:r>
                  <a:rPr lang="fr-FR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Véc</a:t>
                </a:r>
                <a:r>
                  <a:rPr lang="fr-FR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tơ</a:t>
                </a:r>
                <a:r>
                  <a:rPr lang="fr-FR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vận</a:t>
                </a:r>
                <a:r>
                  <a:rPr lang="fr-FR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tốc</a:t>
                </a:r>
                <a:r>
                  <a:rPr lang="fr-FR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vi-VN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𝑣</m:t>
                        </m:r>
                      </m:e>
                    </m:acc>
                  </m:oMath>
                </a14:m>
                <a:r>
                  <a:rPr lang="fr-FR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luôn</a:t>
                </a:r>
                <a:r>
                  <a:rPr lang="fr-FR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cùng</a:t>
                </a:r>
                <a:r>
                  <a:rPr lang="fr-FR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hướng</a:t>
                </a:r>
                <a:r>
                  <a:rPr lang="fr-FR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với</a:t>
                </a:r>
                <a:r>
                  <a:rPr lang="fr-FR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hướng</a:t>
                </a:r>
                <a:r>
                  <a:rPr lang="fr-FR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chuyển</a:t>
                </a:r>
                <a:r>
                  <a:rPr lang="fr-FR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động</a:t>
                </a:r>
                <a:r>
                  <a:rPr lang="fr-FR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của</a:t>
                </a:r>
                <a:r>
                  <a:rPr lang="fr-FR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vật</a:t>
                </a:r>
                <a14:m>
                  <m:oMath xmlns:m="http://schemas.openxmlformats.org/officeDocument/2006/math">
                    <m:r>
                      <a:rPr lang="en-US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→</m:t>
                    </m:r>
                  </m:oMath>
                </a14:m>
                <a:r>
                  <a:rPr lang="fr-FR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vật</a:t>
                </a:r>
                <a:r>
                  <a:rPr lang="fr-FR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chuyển</a:t>
                </a:r>
                <a:r>
                  <a:rPr lang="fr-FR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động</a:t>
                </a:r>
                <a:r>
                  <a:rPr lang="fr-FR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cùng</a:t>
                </a:r>
                <a:r>
                  <a:rPr lang="fr-FR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chiều</a:t>
                </a:r>
                <a:r>
                  <a:rPr lang="fr-FR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dương</a:t>
                </a:r>
                <a:r>
                  <a:rPr lang="fr-FR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thì</a:t>
                </a:r>
                <a:r>
                  <a:rPr lang="fr-FR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𝑣</m:t>
                    </m:r>
                    <m:r>
                      <a:rPr lang="en-US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&gt;0</m:t>
                    </m:r>
                  </m:oMath>
                </a14:m>
                <a:r>
                  <a:rPr lang="vi-VN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và</a:t>
                </a:r>
                <a:r>
                  <a:rPr lang="fr-FR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chuyển</a:t>
                </a:r>
                <a:r>
                  <a:rPr lang="fr-FR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động</a:t>
                </a:r>
                <a:r>
                  <a:rPr lang="fr-FR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ngược</a:t>
                </a:r>
                <a:r>
                  <a:rPr lang="fr-FR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chiều</a:t>
                </a:r>
                <a:r>
                  <a:rPr lang="fr-FR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dương</a:t>
                </a:r>
                <a:r>
                  <a:rPr lang="fr-FR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thì</a:t>
                </a:r>
                <a14:m>
                  <m:oMath xmlns:m="http://schemas.openxmlformats.org/officeDocument/2006/math">
                    <m:r>
                      <a:rPr lang="en-US" sz="2800" b="0" i="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𝑣</m:t>
                    </m:r>
                    <m:r>
                      <a:rPr lang="en-US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&lt;0</m:t>
                    </m:r>
                  </m:oMath>
                </a14:m>
                <a:r>
                  <a:rPr lang="fr-FR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endParaRPr lang="vi-VN" sz="3200" dirty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379" y="1691009"/>
                <a:ext cx="11677934" cy="1014380"/>
              </a:xfrm>
              <a:prstGeom prst="rect">
                <a:avLst/>
              </a:prstGeom>
              <a:blipFill rotWithShape="0">
                <a:blip r:embed="rId3"/>
                <a:stretch>
                  <a:fillRect l="-1096" t="-5988" r="-992" b="-12575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82" y="4366067"/>
            <a:ext cx="11282149" cy="20776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37995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57150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2530455"/>
            <a:ext cx="2528256" cy="52225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  <a:tabLst>
                <a:tab pos="90170" algn="l"/>
                <a:tab pos="630555" algn="l"/>
                <a:tab pos="1620520" algn="l"/>
                <a:tab pos="4860925" algn="l"/>
              </a:tabLst>
            </a:pPr>
            <a:r>
              <a:rPr lang="vi-VN" sz="2800" b="1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-Phương Pháp:</a:t>
            </a:r>
            <a:endParaRPr lang="vi-VN" sz="2800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/>
              <p:cNvSpPr/>
              <p:nvPr/>
            </p:nvSpPr>
            <p:spPr>
              <a:xfrm>
                <a:off x="237725" y="3032447"/>
                <a:ext cx="8167364" cy="52225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:r>
                  <a:rPr lang="vi-VN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*</a:t>
                </a:r>
                <a:r>
                  <a:rPr lang="vi-VN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Nếu </a:t>
                </a:r>
                <a14:m>
                  <m:oMath xmlns:m="http://schemas.openxmlformats.org/officeDocument/2006/math">
                    <m:r>
                      <a:rPr lang="vi-VN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vi-VN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  <m:r>
                      <a:rPr lang="vi-VN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𝑣</m:t>
                    </m:r>
                    <m:r>
                      <a:rPr lang="vi-VN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&gt;0 </m:t>
                    </m:r>
                  </m:oMath>
                </a14:m>
                <a:r>
                  <a:rPr lang="vi-VN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thì vật đi từ vị trí biên về vị trí cân bằng:</a:t>
                </a:r>
              </a:p>
            </p:txBody>
          </p:sp>
        </mc:Choice>
        <mc:Fallback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7725" y="3032447"/>
                <a:ext cx="8167364" cy="522259"/>
              </a:xfrm>
              <a:prstGeom prst="rect">
                <a:avLst/>
              </a:prstGeom>
              <a:blipFill rotWithShape="0">
                <a:blip r:embed="rId2"/>
                <a:stretch>
                  <a:fillRect l="-1567" t="-11628" r="-224" b="-31395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595611" y="3642848"/>
                <a:ext cx="7373044" cy="5533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:r>
                  <a:rPr lang="vi-VN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+</a:t>
                </a:r>
                <a:r>
                  <a:rPr lang="vi-VN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Nếu </a:t>
                </a:r>
                <a14:m>
                  <m:oMath xmlns:m="http://schemas.openxmlformats.org/officeDocument/2006/math">
                    <m:r>
                      <a:rPr lang="vi-VN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vi-VN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&gt;0;</m:t>
                    </m:r>
                    <m:r>
                      <a:rPr lang="vi-VN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𝑣</m:t>
                    </m:r>
                    <m:r>
                      <a:rPr lang="vi-VN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&gt;0⇔</m:t>
                    </m:r>
                  </m:oMath>
                </a14:m>
                <a:r>
                  <a:rPr lang="vi-VN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vật đi từ </a:t>
                </a:r>
                <a14:m>
                  <m:oMath xmlns:m="http://schemas.openxmlformats.org/officeDocument/2006/math">
                    <m:r>
                      <a:rPr lang="vi-VN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vi-VN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=−</m:t>
                    </m:r>
                    <m:r>
                      <a:rPr lang="vi-VN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𝐴</m:t>
                    </m:r>
                  </m:oMath>
                </a14:m>
                <a:r>
                  <a:rPr lang="vi-VN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đến </a:t>
                </a:r>
                <a14:m>
                  <m:oMath xmlns:m="http://schemas.openxmlformats.org/officeDocument/2006/math">
                    <m:r>
                      <a:rPr lang="vi-VN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vi-VN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=0</m:t>
                    </m:r>
                  </m:oMath>
                </a14:m>
                <a:endParaRPr lang="vi-VN" sz="2800" dirty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611" y="3642848"/>
                <a:ext cx="7373044" cy="553357"/>
              </a:xfrm>
              <a:prstGeom prst="rect">
                <a:avLst/>
              </a:prstGeom>
              <a:blipFill rotWithShape="0">
                <a:blip r:embed="rId3"/>
                <a:stretch>
                  <a:fillRect l="-1737" t="-12222" b="-25556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645906" y="4219281"/>
                <a:ext cx="7105343" cy="5533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:r>
                  <a:rPr lang="vi-VN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+</a:t>
                </a:r>
                <a:r>
                  <a:rPr lang="vi-VN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Nếu </a:t>
                </a:r>
                <a14:m>
                  <m:oMath xmlns:m="http://schemas.openxmlformats.org/officeDocument/2006/math">
                    <m:r>
                      <a:rPr lang="vi-VN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vi-VN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&lt;0;</m:t>
                    </m:r>
                    <m:r>
                      <a:rPr lang="vi-VN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𝑣</m:t>
                    </m:r>
                    <m:r>
                      <a:rPr lang="vi-VN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&lt;0⇔</m:t>
                    </m:r>
                  </m:oMath>
                </a14:m>
                <a:r>
                  <a:rPr lang="vi-VN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vật đi từ </a:t>
                </a:r>
                <a14:m>
                  <m:oMath xmlns:m="http://schemas.openxmlformats.org/officeDocument/2006/math">
                    <m:r>
                      <a:rPr lang="vi-VN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vi-VN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vi-VN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𝐴</m:t>
                    </m:r>
                  </m:oMath>
                </a14:m>
                <a:r>
                  <a:rPr lang="vi-VN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đến </a:t>
                </a:r>
                <a14:m>
                  <m:oMath xmlns:m="http://schemas.openxmlformats.org/officeDocument/2006/math">
                    <m:r>
                      <a:rPr lang="vi-VN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vi-VN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=0</m:t>
                    </m:r>
                  </m:oMath>
                </a14:m>
                <a:endParaRPr lang="vi-VN" sz="2800" dirty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906" y="4219281"/>
                <a:ext cx="7105343" cy="553357"/>
              </a:xfrm>
              <a:prstGeom prst="rect">
                <a:avLst/>
              </a:prstGeom>
              <a:blipFill rotWithShape="0">
                <a:blip r:embed="rId4"/>
                <a:stretch>
                  <a:fillRect l="-1801" t="-10989" b="-24176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Rectangle 7"/>
              <p:cNvSpPr/>
              <p:nvPr/>
            </p:nvSpPr>
            <p:spPr>
              <a:xfrm>
                <a:off x="237725" y="4973745"/>
                <a:ext cx="8119274" cy="5533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:r>
                  <a:rPr lang="vi-VN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*</a:t>
                </a:r>
                <a:r>
                  <a:rPr lang="vi-VN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Nếu </a:t>
                </a:r>
                <a14:m>
                  <m:oMath xmlns:m="http://schemas.openxmlformats.org/officeDocument/2006/math">
                    <m:r>
                      <a:rPr lang="vi-VN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vi-VN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  <m:r>
                      <a:rPr lang="vi-VN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𝑣</m:t>
                    </m:r>
                    <m:r>
                      <a:rPr lang="vi-VN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&lt;0</m:t>
                    </m:r>
                  </m:oMath>
                </a14:m>
                <a:r>
                  <a:rPr lang="vi-VN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vi-VN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thì vật đi từ vị trí cân bằng ra vị trí biên:</a:t>
                </a:r>
              </a:p>
            </p:txBody>
          </p:sp>
        </mc:Choice>
        <mc:Fallback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7725" y="4973745"/>
                <a:ext cx="8119274" cy="553357"/>
              </a:xfrm>
              <a:prstGeom prst="rect">
                <a:avLst/>
              </a:prstGeom>
              <a:blipFill rotWithShape="0">
                <a:blip r:embed="rId5"/>
                <a:stretch>
                  <a:fillRect l="-1577" t="-12088" r="-300" b="-24176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Rectangle 8"/>
              <p:cNvSpPr/>
              <p:nvPr/>
            </p:nvSpPr>
            <p:spPr>
              <a:xfrm>
                <a:off x="645906" y="5536972"/>
                <a:ext cx="7183890" cy="52225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:r>
                  <a:rPr lang="vi-VN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+</a:t>
                </a:r>
                <a:r>
                  <a:rPr lang="vi-VN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Nếu </a:t>
                </a:r>
                <a14:m>
                  <m:oMath xmlns:m="http://schemas.openxmlformats.org/officeDocument/2006/math">
                    <m:r>
                      <a:rPr lang="vi-VN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vi-VN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&lt;0;</m:t>
                    </m:r>
                    <m:r>
                      <a:rPr lang="vi-VN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𝑣</m:t>
                    </m:r>
                    <m:r>
                      <a:rPr lang="vi-VN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&gt;0⇔</m:t>
                    </m:r>
                  </m:oMath>
                </a14:m>
                <a:r>
                  <a:rPr lang="vi-VN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vật đi từ </a:t>
                </a:r>
                <a14:m>
                  <m:oMath xmlns:m="http://schemas.openxmlformats.org/officeDocument/2006/math">
                    <m:r>
                      <a:rPr lang="vi-VN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vi-VN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=0 </m:t>
                    </m:r>
                  </m:oMath>
                </a14:m>
                <a:r>
                  <a:rPr lang="vi-VN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đến </a:t>
                </a:r>
                <a14:m>
                  <m:oMath xmlns:m="http://schemas.openxmlformats.org/officeDocument/2006/math">
                    <m:r>
                      <a:rPr lang="vi-VN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vi-VN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vi-VN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𝐴</m:t>
                    </m:r>
                  </m:oMath>
                </a14:m>
                <a:endParaRPr lang="vi-VN" sz="2800" dirty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906" y="5536972"/>
                <a:ext cx="7183890" cy="522259"/>
              </a:xfrm>
              <a:prstGeom prst="rect">
                <a:avLst/>
              </a:prstGeom>
              <a:blipFill rotWithShape="0">
                <a:blip r:embed="rId6"/>
                <a:stretch>
                  <a:fillRect l="-1783" t="-11628" b="-31395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Rectangle 9"/>
              <p:cNvSpPr/>
              <p:nvPr/>
            </p:nvSpPr>
            <p:spPr>
              <a:xfrm>
                <a:off x="565956" y="6090329"/>
                <a:ext cx="7451592" cy="52225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:r>
                  <a:rPr lang="vi-VN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+</a:t>
                </a:r>
                <a:r>
                  <a:rPr lang="vi-VN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Nếu </a:t>
                </a:r>
                <a14:m>
                  <m:oMath xmlns:m="http://schemas.openxmlformats.org/officeDocument/2006/math">
                    <m:r>
                      <a:rPr lang="vi-VN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vi-VN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&gt;0;</m:t>
                    </m:r>
                    <m:r>
                      <a:rPr lang="vi-VN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𝑣</m:t>
                    </m:r>
                    <m:r>
                      <a:rPr lang="vi-VN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&lt;0⇔</m:t>
                    </m:r>
                  </m:oMath>
                </a14:m>
                <a:r>
                  <a:rPr lang="vi-VN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vật đi từ </a:t>
                </a:r>
                <a14:m>
                  <m:oMath xmlns:m="http://schemas.openxmlformats.org/officeDocument/2006/math">
                    <m:r>
                      <a:rPr lang="vi-VN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vi-VN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=0 </m:t>
                    </m:r>
                  </m:oMath>
                </a14:m>
                <a:r>
                  <a:rPr lang="vi-VN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đến </a:t>
                </a:r>
                <a14:m>
                  <m:oMath xmlns:m="http://schemas.openxmlformats.org/officeDocument/2006/math">
                    <m:r>
                      <a:rPr lang="vi-VN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vi-VN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=−</m:t>
                    </m:r>
                    <m:r>
                      <a:rPr lang="vi-VN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𝐴</m:t>
                    </m:r>
                  </m:oMath>
                </a14:m>
                <a:endParaRPr lang="vi-VN" sz="2800" dirty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956" y="6090329"/>
                <a:ext cx="7451592" cy="522259"/>
              </a:xfrm>
              <a:prstGeom prst="rect">
                <a:avLst/>
              </a:prstGeom>
              <a:blipFill rotWithShape="0">
                <a:blip r:embed="rId7"/>
                <a:stretch>
                  <a:fillRect l="-1718" t="-11628" b="-31395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Picture 10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1320"/>
            <a:ext cx="11282149" cy="20776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50874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57150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1601497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57150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32784862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57150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10361996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57150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17581785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57150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20348083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57150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16430579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57150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28100587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57150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 sz="2800" dirty="0"/>
          </a:p>
        </p:txBody>
      </p:sp>
      <p:grpSp>
        <p:nvGrpSpPr>
          <p:cNvPr id="16" name="Group 15"/>
          <p:cNvGrpSpPr/>
          <p:nvPr/>
        </p:nvGrpSpPr>
        <p:grpSpPr>
          <a:xfrm>
            <a:off x="7435764" y="894028"/>
            <a:ext cx="4613447" cy="2827170"/>
            <a:chOff x="5528122" y="722642"/>
            <a:chExt cx="4613447" cy="2827170"/>
          </a:xfrm>
        </p:grpSpPr>
        <p:grpSp>
          <p:nvGrpSpPr>
            <p:cNvPr id="2" name="Group 1"/>
            <p:cNvGrpSpPr/>
            <p:nvPr/>
          </p:nvGrpSpPr>
          <p:grpSpPr>
            <a:xfrm>
              <a:off x="5528122" y="722642"/>
              <a:ext cx="4613447" cy="2827170"/>
              <a:chOff x="5528122" y="722642"/>
              <a:chExt cx="4613447" cy="2827170"/>
            </a:xfrm>
          </p:grpSpPr>
          <p:grpSp>
            <p:nvGrpSpPr>
              <p:cNvPr id="3" name="Group 2"/>
              <p:cNvGrpSpPr/>
              <p:nvPr/>
            </p:nvGrpSpPr>
            <p:grpSpPr>
              <a:xfrm>
                <a:off x="5528122" y="722642"/>
                <a:ext cx="4613447" cy="2827170"/>
                <a:chOff x="7519916" y="3202456"/>
                <a:chExt cx="4613447" cy="2827170"/>
              </a:xfrm>
            </p:grpSpPr>
            <p:sp>
              <p:nvSpPr>
                <p:cNvPr id="5" name="Oval 4"/>
                <p:cNvSpPr/>
                <p:nvPr/>
              </p:nvSpPr>
              <p:spPr>
                <a:xfrm>
                  <a:off x="8240612" y="3202456"/>
                  <a:ext cx="2827170" cy="2827170"/>
                </a:xfrm>
                <a:prstGeom prst="ellipse">
                  <a:avLst/>
                </a:prstGeom>
                <a:noFill/>
                <a:ln w="38100">
                  <a:solidFill>
                    <a:srgbClr val="0000FF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vi-VN"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grpSp>
              <p:nvGrpSpPr>
                <p:cNvPr id="6" name="Group 5"/>
                <p:cNvGrpSpPr/>
                <p:nvPr/>
              </p:nvGrpSpPr>
              <p:grpSpPr>
                <a:xfrm>
                  <a:off x="7519916" y="4105432"/>
                  <a:ext cx="4613447" cy="1075812"/>
                  <a:chOff x="7519916" y="4105432"/>
                  <a:chExt cx="4613447" cy="1075812"/>
                </a:xfrm>
              </p:grpSpPr>
              <p:grpSp>
                <p:nvGrpSpPr>
                  <p:cNvPr id="7" name="Group 6"/>
                  <p:cNvGrpSpPr/>
                  <p:nvPr/>
                </p:nvGrpSpPr>
                <p:grpSpPr>
                  <a:xfrm>
                    <a:off x="7519916" y="4562663"/>
                    <a:ext cx="4449170" cy="80674"/>
                    <a:chOff x="7519916" y="4562663"/>
                    <a:chExt cx="4449170" cy="80674"/>
                  </a:xfrm>
                </p:grpSpPr>
                <p:cxnSp>
                  <p:nvCxnSpPr>
                    <p:cNvPr id="12" name="Straight Arrow Connector 11"/>
                    <p:cNvCxnSpPr/>
                    <p:nvPr/>
                  </p:nvCxnSpPr>
                  <p:spPr>
                    <a:xfrm>
                      <a:off x="7519916" y="4616041"/>
                      <a:ext cx="4449170" cy="0"/>
                    </a:xfrm>
                    <a:prstGeom prst="straightConnector1">
                      <a:avLst/>
                    </a:prstGeom>
                    <a:ln w="57150">
                      <a:solidFill>
                        <a:schemeClr val="tx1"/>
                      </a:solidFill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13" name="Oval 12"/>
                    <p:cNvSpPr/>
                    <p:nvPr/>
                  </p:nvSpPr>
                  <p:spPr>
                    <a:xfrm>
                      <a:off x="9592782" y="4562663"/>
                      <a:ext cx="138072" cy="80674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</p:spPr>
                  <p:style>
                    <a:lnRef idx="2">
                      <a:schemeClr val="dk1">
                        <a:shade val="50000"/>
                      </a:schemeClr>
                    </a:lnRef>
                    <a:fillRef idx="1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vi-VN"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</p:grp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8" name="Rectangle 7"/>
                      <p:cNvSpPr/>
                      <p:nvPr/>
                    </p:nvSpPr>
                    <p:spPr>
                      <a:xfrm>
                        <a:off x="11053345" y="4105432"/>
                        <a:ext cx="521297" cy="523220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vi-VN" sz="2800" b="1" i="1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𝑨</m:t>
                              </m:r>
                            </m:oMath>
                          </m:oMathPara>
                        </a14:m>
                        <a:endParaRPr lang="vi-VN" sz="2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endParaRPr>
                      </a:p>
                    </p:txBody>
                  </p:sp>
                </mc:Choice>
                <mc:Fallback xmlns="">
                  <p:sp>
                    <p:nvSpPr>
                      <p:cNvPr id="23" name="Rectangle 22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11053345" y="4105432"/>
                        <a:ext cx="521297" cy="523220"/>
                      </a:xfrm>
                      <a:prstGeom prst="rect">
                        <a:avLst/>
                      </a:prstGeom>
                      <a:blipFill rotWithShape="0">
                        <a:blip r:embed="rId7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vi-VN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9" name="Rectangle 8"/>
                      <p:cNvSpPr/>
                      <p:nvPr/>
                    </p:nvSpPr>
                    <p:spPr>
                      <a:xfrm>
                        <a:off x="7551368" y="4150876"/>
                        <a:ext cx="788999" cy="523220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vi-VN" sz="2800" b="1" i="1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r>
                                <a:rPr lang="vi-VN" sz="2800" b="1" i="1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𝑨</m:t>
                              </m:r>
                            </m:oMath>
                          </m:oMathPara>
                        </a14:m>
                        <a:endParaRPr lang="vi-VN" sz="2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endParaRPr>
                      </a:p>
                    </p:txBody>
                  </p:sp>
                </mc:Choice>
                <mc:Fallback xmlns="">
                  <p:sp>
                    <p:nvSpPr>
                      <p:cNvPr id="24" name="Rectangle 23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7551368" y="4150876"/>
                        <a:ext cx="788999" cy="523220"/>
                      </a:xfrm>
                      <a:prstGeom prst="rect">
                        <a:avLst/>
                      </a:prstGeom>
                      <a:blipFill rotWithShape="0">
                        <a:blip r:embed="rId8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vi-VN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mc:AlternateContent xmlns:mc="http://schemas.openxmlformats.org/markup-compatibility/2006">
                <mc:Choice xmlns:a14="http://schemas.microsoft.com/office/drawing/2010/main" Requires="a14">
                  <p:sp>
                    <p:nvSpPr>
                      <p:cNvPr id="10" name="Rectangle 9"/>
                      <p:cNvSpPr/>
                      <p:nvPr/>
                    </p:nvSpPr>
                    <p:spPr>
                      <a:xfrm>
                        <a:off x="9209611" y="4603000"/>
                        <a:ext cx="534890" cy="523220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vi-VN" sz="2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</m:oMath>
                          </m:oMathPara>
                        </a14:m>
                        <a:endParaRPr lang="vi-VN" sz="2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endParaRPr>
                      </a:p>
                    </p:txBody>
                  </p:sp>
                </mc:Choice>
                <mc:Fallback>
                  <p:sp>
                    <p:nvSpPr>
                      <p:cNvPr id="10" name="Rectangle 9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9209611" y="4603000"/>
                        <a:ext cx="534890" cy="523220"/>
                      </a:xfrm>
                      <a:prstGeom prst="rect">
                        <a:avLst/>
                      </a:prstGeom>
                      <a:blipFill rotWithShape="0">
                        <a:blip r:embed="rId9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vi-VN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11" name="Rectangle 10"/>
                      <p:cNvSpPr/>
                      <p:nvPr/>
                    </p:nvSpPr>
                    <p:spPr>
                      <a:xfrm>
                        <a:off x="11657271" y="4658024"/>
                        <a:ext cx="476092" cy="523220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vi-VN" sz="2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oMath>
                          </m:oMathPara>
                        </a14:m>
                        <a:endParaRPr lang="vi-VN" sz="2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endParaRPr>
                      </a:p>
                    </p:txBody>
                  </p:sp>
                </mc:Choice>
                <mc:Fallback xmlns="">
                  <p:sp>
                    <p:nvSpPr>
                      <p:cNvPr id="26" name="Rectangle 25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11657271" y="4658024"/>
                        <a:ext cx="465191" cy="523220"/>
                      </a:xfrm>
                      <a:prstGeom prst="rect">
                        <a:avLst/>
                      </a:prstGeom>
                      <a:blipFill rotWithShape="0">
                        <a:blip r:embed="rId10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vi-VN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</p:grpSp>
          </p:grpSp>
          <p:sp>
            <p:nvSpPr>
              <p:cNvPr id="14" name="Oval 13"/>
              <p:cNvSpPr/>
              <p:nvPr/>
            </p:nvSpPr>
            <p:spPr>
              <a:xfrm>
                <a:off x="8997557" y="2095460"/>
                <a:ext cx="138072" cy="80674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15" name="Oval 14"/>
            <p:cNvSpPr/>
            <p:nvPr/>
          </p:nvSpPr>
          <p:spPr>
            <a:xfrm>
              <a:off x="6179782" y="2097536"/>
              <a:ext cx="138072" cy="80674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17" name="Straight Arrow Connector 16"/>
          <p:cNvCxnSpPr/>
          <p:nvPr/>
        </p:nvCxnSpPr>
        <p:spPr>
          <a:xfrm flipH="1">
            <a:off x="9584136" y="2328941"/>
            <a:ext cx="7621" cy="1386289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endCxn id="19" idx="0"/>
          </p:cNvCxnSpPr>
          <p:nvPr/>
        </p:nvCxnSpPr>
        <p:spPr>
          <a:xfrm>
            <a:off x="9611207" y="2313315"/>
            <a:ext cx="884265" cy="1050258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Arc 18"/>
          <p:cNvSpPr/>
          <p:nvPr/>
        </p:nvSpPr>
        <p:spPr>
          <a:xfrm rot="18509145">
            <a:off x="8311596" y="1176711"/>
            <a:ext cx="2560320" cy="2560320"/>
          </a:xfrm>
          <a:prstGeom prst="arc">
            <a:avLst>
              <a:gd name="adj1" fmla="val 5796525"/>
              <a:gd name="adj2" fmla="val 8481282"/>
            </a:avLst>
          </a:prstGeom>
          <a:ln w="38100">
            <a:solidFill>
              <a:srgbClr val="FF0000"/>
            </a:solidFill>
            <a:headEnd type="stealth" w="lg" len="lg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Cung 10004"/>
          <p:cNvSpPr/>
          <p:nvPr/>
        </p:nvSpPr>
        <p:spPr>
          <a:xfrm rot="2640643">
            <a:off x="9386599" y="2233273"/>
            <a:ext cx="588999" cy="600145"/>
          </a:xfrm>
          <a:prstGeom prst="arc">
            <a:avLst>
              <a:gd name="adj1" fmla="val 20934125"/>
              <a:gd name="adj2" fmla="val 3950204"/>
            </a:avLst>
          </a:pr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vi-VN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Rectangle 20"/>
              <p:cNvSpPr/>
              <p:nvPr/>
            </p:nvSpPr>
            <p:spPr>
              <a:xfrm>
                <a:off x="9560005" y="2722724"/>
                <a:ext cx="50013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800" i="1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𝛼</m:t>
                      </m:r>
                    </m:oMath>
                  </m:oMathPara>
                </a14:m>
                <a:endParaRPr lang="vi-VN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60005" y="2722724"/>
                <a:ext cx="500137" cy="523220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Rectangle 22"/>
          <p:cNvSpPr/>
          <p:nvPr/>
        </p:nvSpPr>
        <p:spPr>
          <a:xfrm>
            <a:off x="10175929" y="1659461"/>
            <a:ext cx="4844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vi-VN" sz="2800" baseline="-250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10414462" y="2284583"/>
            <a:ext cx="138072" cy="1078990"/>
            <a:chOff x="8508087" y="4226478"/>
            <a:chExt cx="138072" cy="1078990"/>
          </a:xfrm>
          <a:solidFill>
            <a:srgbClr val="00B0F0"/>
          </a:solidFill>
        </p:grpSpPr>
        <p:cxnSp>
          <p:nvCxnSpPr>
            <p:cNvPr id="22" name="Straight Connector 21"/>
            <p:cNvCxnSpPr>
              <a:stCxn id="19" idx="0"/>
            </p:cNvCxnSpPr>
            <p:nvPr/>
          </p:nvCxnSpPr>
          <p:spPr>
            <a:xfrm flipH="1" flipV="1">
              <a:off x="8585553" y="4272720"/>
              <a:ext cx="3544" cy="1032748"/>
            </a:xfrm>
            <a:prstGeom prst="line">
              <a:avLst/>
            </a:prstGeom>
            <a:grpFill/>
            <a:ln w="38100"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Oval 23"/>
            <p:cNvSpPr/>
            <p:nvPr/>
          </p:nvSpPr>
          <p:spPr>
            <a:xfrm>
              <a:off x="8508087" y="4226478"/>
              <a:ext cx="138072" cy="80674"/>
            </a:xfrm>
            <a:prstGeom prst="ellipse">
              <a:avLst/>
            </a:prstGeom>
            <a:grpFill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Straight Arrow Connector 26"/>
          <p:cNvCxnSpPr/>
          <p:nvPr/>
        </p:nvCxnSpPr>
        <p:spPr>
          <a:xfrm>
            <a:off x="9618610" y="2307411"/>
            <a:ext cx="839370" cy="202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8" name="Rectangle 27"/>
              <p:cNvSpPr/>
              <p:nvPr/>
            </p:nvSpPr>
            <p:spPr>
              <a:xfrm>
                <a:off x="246308" y="77522"/>
                <a:ext cx="10686515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vi-VN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</a:t>
                </a:r>
                <a:r>
                  <a:rPr lang="vi-VN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Tính góc quét </a:t>
                </a:r>
                <a14:m>
                  <m:oMath xmlns:m="http://schemas.openxmlformats.org/officeDocument/2006/math">
                    <m:r>
                      <a:rPr lang="fr-FR" sz="2800" b="1" i="1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𝜶</m:t>
                    </m:r>
                    <m:r>
                      <a:rPr lang="fr-FR" sz="2800" b="1" i="1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vi-VN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tương ứng với sự dịch chuyển từ x = 0 đến vị trí x = </a:t>
                </a:r>
                <a:r>
                  <a:rPr lang="vi-VN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x</a:t>
                </a:r>
                <a:r>
                  <a:rPr lang="vi-VN" sz="2800" baseline="-250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</a:t>
                </a:r>
                <a:endParaRPr lang="vi-VN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308" y="77522"/>
                <a:ext cx="10686515" cy="523220"/>
              </a:xfrm>
              <a:prstGeom prst="rect">
                <a:avLst/>
              </a:prstGeom>
              <a:blipFill rotWithShape="0">
                <a:blip r:embed="rId12"/>
                <a:stretch>
                  <a:fillRect l="-1141" t="-12791" b="-31395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Oval 29"/>
          <p:cNvSpPr/>
          <p:nvPr/>
        </p:nvSpPr>
        <p:spPr>
          <a:xfrm>
            <a:off x="9501009" y="3679437"/>
            <a:ext cx="138072" cy="80674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sz="28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9334757" y="3669630"/>
            <a:ext cx="6238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vi-VN" sz="2800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10348412" y="3429000"/>
            <a:ext cx="6238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vi-VN" sz="2800" baseline="-25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Cung 10004"/>
          <p:cNvSpPr/>
          <p:nvPr/>
        </p:nvSpPr>
        <p:spPr>
          <a:xfrm rot="6596463">
            <a:off x="10080621" y="2825545"/>
            <a:ext cx="588999" cy="600145"/>
          </a:xfrm>
          <a:prstGeom prst="arc">
            <a:avLst>
              <a:gd name="adj1" fmla="val 6268367"/>
              <a:gd name="adj2" fmla="val 11192962"/>
            </a:avLst>
          </a:pr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vi-VN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8" name="Rectangle 37"/>
              <p:cNvSpPr/>
              <p:nvPr/>
            </p:nvSpPr>
            <p:spPr>
              <a:xfrm>
                <a:off x="10028033" y="2382767"/>
                <a:ext cx="50013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800" i="1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𝛼</m:t>
                      </m:r>
                    </m:oMath>
                  </m:oMathPara>
                </a14:m>
                <a:endParaRPr lang="vi-VN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8" name="Rectangle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28033" y="2382767"/>
                <a:ext cx="500137" cy="523220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9" name="Rectangle 38"/>
              <p:cNvSpPr/>
              <p:nvPr/>
            </p:nvSpPr>
            <p:spPr>
              <a:xfrm>
                <a:off x="2271177" y="1077229"/>
                <a:ext cx="2995115" cy="82747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"/>
                          <m:ctrlPr>
                            <a:rPr lang="vi-VN" sz="280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vi-VN" sz="2800" i="0">
                              <a:latin typeface="Cambria Math" panose="02040503050406030204" pitchFamily="18" charset="0"/>
                            </a:rPr>
                            <m:t>⇒</m:t>
                          </m:r>
                          <m:r>
                            <a:rPr lang="vi-VN" sz="2800" i="1"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a:rPr lang="vi-VN" sz="2800" i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m:rPr>
                              <m:sty m:val="p"/>
                            </m:rPr>
                            <a:rPr lang="vi-VN" sz="2800" i="0">
                              <a:latin typeface="Cambria Math" panose="02040503050406030204" pitchFamily="18" charset="0"/>
                            </a:rPr>
                            <m:t>arcsin</m:t>
                          </m:r>
                          <m:r>
                            <a:rPr lang="vi-VN" sz="2800" i="0">
                              <a:latin typeface="Cambria Math" panose="02040503050406030204" pitchFamily="18" charset="0"/>
                            </a:rPr>
                            <m:t>(</m:t>
                          </m:r>
                          <m:f>
                            <m:fPr>
                              <m:ctrlPr>
                                <a:rPr lang="vi-VN" sz="2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vi-VN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vi-VN" sz="28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vi-VN" sz="2800" i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vi-VN" sz="2800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vi-VN" sz="2800" dirty="0"/>
              </a:p>
            </p:txBody>
          </p:sp>
        </mc:Choice>
        <mc:Fallback>
          <p:sp>
            <p:nvSpPr>
              <p:cNvPr id="39" name="Rectangle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1177" y="1077229"/>
                <a:ext cx="2995115" cy="827471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0" name="Rectangle 39"/>
              <p:cNvSpPr/>
              <p:nvPr/>
            </p:nvSpPr>
            <p:spPr>
              <a:xfrm>
                <a:off x="494409" y="1031837"/>
                <a:ext cx="1776768" cy="82747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vi-VN" sz="2800">
                          <a:latin typeface="Cambria Math" panose="02040503050406030204" pitchFamily="18" charset="0"/>
                        </a:rPr>
                        <m:t>sin</m:t>
                      </m:r>
                      <m:r>
                        <a:rPr lang="vi-VN" sz="2800" i="1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vi-VN" sz="280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vi-VN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vi-VN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vi-VN" sz="28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vi-VN" sz="280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vi-VN" sz="2800" i="1">
                              <a:latin typeface="Cambria Math" panose="02040503050406030204" pitchFamily="18" charset="0"/>
                            </a:rPr>
                            <m:t>𝐴</m:t>
                          </m:r>
                        </m:den>
                      </m:f>
                    </m:oMath>
                  </m:oMathPara>
                </a14:m>
                <a:endParaRPr lang="vi-VN" sz="2800" dirty="0"/>
              </a:p>
            </p:txBody>
          </p:sp>
        </mc:Choice>
        <mc:Fallback>
          <p:sp>
            <p:nvSpPr>
              <p:cNvPr id="40" name="Rectangle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409" y="1031837"/>
                <a:ext cx="1776768" cy="827471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1" name="Rectangle 40"/>
              <p:cNvSpPr/>
              <p:nvPr/>
            </p:nvSpPr>
            <p:spPr>
              <a:xfrm>
                <a:off x="-26159" y="4202657"/>
                <a:ext cx="10686515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vi-VN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</a:t>
                </a:r>
                <a:r>
                  <a:rPr lang="vi-VN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Tính góc </a:t>
                </a:r>
                <a:r>
                  <a:rPr lang="vi-VN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quét </a:t>
                </a:r>
                <a14:m>
                  <m:oMath xmlns:m="http://schemas.openxmlformats.org/officeDocument/2006/math">
                    <m:r>
                      <a:rPr lang="fr-FR" sz="2800" b="1" i="1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𝜶</m:t>
                    </m:r>
                  </m:oMath>
                </a14:m>
                <a:r>
                  <a:rPr lang="vi-VN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vi-VN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tương ứng với sự dịch chuyển từ x = </a:t>
                </a:r>
                <a:r>
                  <a:rPr lang="vi-VN" sz="2800" dirty="0" smtClean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x</a:t>
                </a:r>
                <a:r>
                  <a:rPr lang="vi-VN" sz="2800" baseline="-25000" dirty="0" smtClean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</a:t>
                </a:r>
                <a:r>
                  <a:rPr lang="vi-VN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vi-VN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đến vị trí x = </a:t>
                </a:r>
                <a:r>
                  <a:rPr lang="vi-VN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</a:t>
                </a:r>
                <a:endParaRPr lang="vi-VN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1" name="Rectangle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26159" y="4202657"/>
                <a:ext cx="10686515" cy="523220"/>
              </a:xfrm>
              <a:prstGeom prst="rect">
                <a:avLst/>
              </a:prstGeom>
              <a:blipFill rotWithShape="0">
                <a:blip r:embed="rId16"/>
                <a:stretch>
                  <a:fillRect l="-1198" t="-11628" b="-31395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2" name="Rectangle 41"/>
              <p:cNvSpPr/>
              <p:nvPr/>
            </p:nvSpPr>
            <p:spPr>
              <a:xfrm>
                <a:off x="762428" y="4999109"/>
                <a:ext cx="1826462" cy="82747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vi-VN" sz="2800">
                          <a:latin typeface="Cambria Math" panose="02040503050406030204" pitchFamily="18" charset="0"/>
                        </a:rPr>
                        <m:t>c</m:t>
                      </m:r>
                      <m:r>
                        <m:rPr>
                          <m:sty m:val="p"/>
                        </m:rPr>
                        <a:rPr lang="vi-VN" sz="2800" b="0" i="0" smtClean="0">
                          <a:latin typeface="Cambria Math" panose="02040503050406030204" pitchFamily="18" charset="0"/>
                        </a:rPr>
                        <m:t>os</m:t>
                      </m:r>
                      <m:r>
                        <a:rPr lang="vi-VN" sz="2800" i="1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vi-VN" sz="280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vi-VN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vi-VN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vi-VN" sz="28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vi-VN" sz="280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vi-VN" sz="2800" i="1">
                              <a:latin typeface="Cambria Math" panose="02040503050406030204" pitchFamily="18" charset="0"/>
                            </a:rPr>
                            <m:t>𝐴</m:t>
                          </m:r>
                        </m:den>
                      </m:f>
                    </m:oMath>
                  </m:oMathPara>
                </a14:m>
                <a:endParaRPr lang="vi-VN" sz="2800" dirty="0"/>
              </a:p>
            </p:txBody>
          </p:sp>
        </mc:Choice>
        <mc:Fallback>
          <p:sp>
            <p:nvSpPr>
              <p:cNvPr id="42" name="Rectangle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428" y="4999109"/>
                <a:ext cx="1826462" cy="827471"/>
              </a:xfrm>
              <a:prstGeom prst="rect">
                <a:avLst/>
              </a:prstGeom>
              <a:blipFill rotWithShape="0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3" name="Rectangle 42"/>
              <p:cNvSpPr/>
              <p:nvPr/>
            </p:nvSpPr>
            <p:spPr>
              <a:xfrm>
                <a:off x="2658330" y="4999108"/>
                <a:ext cx="3038396" cy="82747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"/>
                          <m:ctrlPr>
                            <a:rPr lang="vi-VN" sz="280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vi-VN" sz="2800" i="0">
                              <a:latin typeface="Cambria Math" panose="02040503050406030204" pitchFamily="18" charset="0"/>
                            </a:rPr>
                            <m:t>⇒</m:t>
                          </m:r>
                          <m:r>
                            <a:rPr lang="vi-VN" sz="2800" i="1"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a:rPr lang="vi-VN" sz="2800" i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m:rPr>
                              <m:sty m:val="p"/>
                            </m:rPr>
                            <a:rPr lang="vi-VN" sz="2800" i="0">
                              <a:latin typeface="Cambria Math" panose="02040503050406030204" pitchFamily="18" charset="0"/>
                            </a:rPr>
                            <m:t>arcco</m:t>
                          </m:r>
                          <m:r>
                            <m:rPr>
                              <m:sty m:val="p"/>
                            </m:rPr>
                            <a:rPr lang="vi-VN" sz="2800" b="0" i="0" smtClean="0">
                              <a:latin typeface="Cambria Math" panose="02040503050406030204" pitchFamily="18" charset="0"/>
                            </a:rPr>
                            <m:t>s</m:t>
                          </m:r>
                          <m:r>
                            <a:rPr lang="vi-VN" sz="2800" i="0">
                              <a:latin typeface="Cambria Math" panose="02040503050406030204" pitchFamily="18" charset="0"/>
                            </a:rPr>
                            <m:t>(</m:t>
                          </m:r>
                          <m:f>
                            <m:fPr>
                              <m:ctrlPr>
                                <a:rPr lang="vi-VN" sz="2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vi-VN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vi-VN" sz="28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vi-VN" sz="2800" i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vi-VN" sz="2800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vi-VN" sz="2800" dirty="0"/>
              </a:p>
            </p:txBody>
          </p:sp>
        </mc:Choice>
        <mc:Fallback>
          <p:sp>
            <p:nvSpPr>
              <p:cNvPr id="43" name="Rectangle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8330" y="4999108"/>
                <a:ext cx="3038396" cy="827471"/>
              </a:xfrm>
              <a:prstGeom prst="rect">
                <a:avLst/>
              </a:prstGeom>
              <a:blipFill rotWithShape="0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Rectangle 43"/>
          <p:cNvSpPr/>
          <p:nvPr/>
        </p:nvSpPr>
        <p:spPr>
          <a:xfrm>
            <a:off x="10322081" y="3304067"/>
            <a:ext cx="6238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vi-VN" sz="2800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5" name="Straight Arrow Connector 44"/>
          <p:cNvCxnSpPr>
            <a:endCxn id="5" idx="6"/>
          </p:cNvCxnSpPr>
          <p:nvPr/>
        </p:nvCxnSpPr>
        <p:spPr>
          <a:xfrm flipV="1">
            <a:off x="10491928" y="2307613"/>
            <a:ext cx="491702" cy="15181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>
            <a:off x="9657809" y="2295234"/>
            <a:ext cx="1290076" cy="31575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Cung 10004"/>
          <p:cNvSpPr/>
          <p:nvPr/>
        </p:nvSpPr>
        <p:spPr>
          <a:xfrm>
            <a:off x="9467538" y="2065026"/>
            <a:ext cx="588999" cy="600145"/>
          </a:xfrm>
          <a:prstGeom prst="arc">
            <a:avLst>
              <a:gd name="adj1" fmla="val 20452850"/>
              <a:gd name="adj2" fmla="val 3846586"/>
            </a:avLst>
          </a:pr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vi-VN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1" name="Rectangle 50"/>
              <p:cNvSpPr/>
              <p:nvPr/>
            </p:nvSpPr>
            <p:spPr>
              <a:xfrm>
                <a:off x="9888593" y="2301087"/>
                <a:ext cx="50013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800" i="1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𝛼</m:t>
                      </m:r>
                    </m:oMath>
                  </m:oMathPara>
                </a14:m>
                <a:endParaRPr lang="vi-VN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51" name="Rectangle 5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88593" y="2301087"/>
                <a:ext cx="500137" cy="523220"/>
              </a:xfrm>
              <a:prstGeom prst="rect">
                <a:avLst/>
              </a:prstGeom>
              <a:blipFill rotWithShape="0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2" name="Rectangle 51"/>
              <p:cNvSpPr/>
              <p:nvPr/>
            </p:nvSpPr>
            <p:spPr>
              <a:xfrm>
                <a:off x="6424563" y="5346254"/>
                <a:ext cx="4805278" cy="9130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vi-VN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vi-VN" sz="28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  <m:sub>
                          <m:r>
                            <a:rPr lang="vi-VN" sz="2800" b="1" i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𝐦𝐢𝐧</m:t>
                          </m:r>
                        </m:sub>
                      </m:sSub>
                      <m:r>
                        <a:rPr lang="vi-VN" sz="2800" b="1" i="1" smtClean="0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vi-VN" sz="2800" b="1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fr-FR" sz="2800" b="1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𝜶</m:t>
                          </m:r>
                          <m:r>
                            <a:rPr lang="fr-FR" sz="2800" b="1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r>
                            <a:rPr lang="fr-FR" sz="2800" b="1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𝒓𝒂𝒅</m:t>
                          </m:r>
                          <m:r>
                            <a:rPr lang="fr-FR" sz="2800" b="1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fr-FR" sz="2800" b="1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𝝎</m:t>
                          </m:r>
                        </m:den>
                      </m:f>
                      <m:r>
                        <a:rPr lang="vi-VN" sz="2800" b="1" i="1" smtClean="0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vi-VN" sz="2800" b="1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fr-FR" sz="2800" b="1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𝜶</m:t>
                          </m:r>
                          <m:r>
                            <a:rPr lang="fr-FR" sz="2800" b="1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r>
                            <a:rPr lang="fr-FR" sz="2800" b="1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𝒓𝒂𝒅</m:t>
                          </m:r>
                          <m:r>
                            <a:rPr lang="fr-FR" sz="2800" b="1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).</m:t>
                          </m:r>
                          <m:r>
                            <a:rPr lang="fr-FR" sz="2800" b="1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𝑻</m:t>
                          </m:r>
                        </m:num>
                        <m:den>
                          <m:r>
                            <a:rPr lang="fr-FR" sz="2800" b="1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𝟐</m:t>
                          </m:r>
                          <m:r>
                            <a:rPr lang="fr-FR" sz="2800" b="1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𝝅</m:t>
                          </m:r>
                        </m:den>
                      </m:f>
                    </m:oMath>
                  </m:oMathPara>
                </a14:m>
                <a:endParaRPr lang="vi-VN" sz="2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52" name="Rectangle 5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4563" y="5346254"/>
                <a:ext cx="4805278" cy="913007"/>
              </a:xfrm>
              <a:prstGeom prst="rect">
                <a:avLst/>
              </a:prstGeom>
              <a:blipFill rotWithShape="0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97896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42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0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1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7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4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5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9" grpId="1" animBg="1"/>
      <p:bldP spid="20" grpId="0" animBg="1"/>
      <p:bldP spid="20" grpId="1" animBg="1"/>
      <p:bldP spid="21" grpId="0"/>
      <p:bldP spid="21" grpId="1"/>
      <p:bldP spid="23" grpId="0"/>
      <p:bldP spid="23" grpId="1"/>
      <p:bldP spid="23" grpId="2"/>
      <p:bldP spid="30" grpId="0" animBg="1"/>
      <p:bldP spid="30" grpId="1" animBg="1"/>
      <p:bldP spid="31" grpId="0"/>
      <p:bldP spid="31" grpId="1"/>
      <p:bldP spid="35" grpId="0"/>
      <p:bldP spid="35" grpId="1"/>
      <p:bldP spid="37" grpId="0" animBg="1"/>
      <p:bldP spid="37" grpId="1" animBg="1"/>
      <p:bldP spid="38" grpId="0"/>
      <p:bldP spid="38" grpId="1"/>
      <p:bldP spid="39" grpId="0"/>
      <p:bldP spid="40" grpId="0"/>
      <p:bldP spid="41" grpId="0"/>
      <p:bldP spid="42" grpId="0"/>
      <p:bldP spid="43" grpId="0"/>
      <p:bldP spid="44" grpId="0"/>
      <p:bldP spid="50" grpId="0" animBg="1"/>
      <p:bldP spid="51" grpId="0"/>
      <p:bldP spid="5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57150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3286278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57150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96628" y="48399"/>
            <a:ext cx="5899372" cy="5533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  <a:tabLst>
                <a:tab pos="90170" algn="l"/>
                <a:tab pos="630555" algn="l"/>
                <a:tab pos="1620520" algn="l"/>
                <a:tab pos="4860925" algn="l"/>
              </a:tabLst>
            </a:pPr>
            <a:r>
              <a:rPr lang="vi-VN" sz="2800" b="1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Cách 2: Sử dụng công thức tổng quát</a:t>
            </a:r>
            <a:endParaRPr lang="vi-VN" sz="2800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720093" y="1698087"/>
            <a:ext cx="10998136" cy="1190858"/>
            <a:chOff x="704541" y="1596120"/>
            <a:chExt cx="10998136" cy="119085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Rectangle 7"/>
                <p:cNvSpPr/>
                <p:nvPr/>
              </p:nvSpPr>
              <p:spPr>
                <a:xfrm>
                  <a:off x="10862382" y="1596120"/>
                  <a:ext cx="840295" cy="52322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vi-VN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(+)</m:t>
                        </m:r>
                      </m:oMath>
                    </m:oMathPara>
                  </a14:m>
                  <a:endParaRPr lang="vi-VN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8" name="Rectangle 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862382" y="1596120"/>
                  <a:ext cx="840295" cy="523220"/>
                </a:xfrm>
                <a:prstGeom prst="rect">
                  <a:avLst/>
                </a:prstGeom>
                <a:blipFill rotWithShape="0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vi-VN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9" name="Group 8"/>
            <p:cNvGrpSpPr/>
            <p:nvPr/>
          </p:nvGrpSpPr>
          <p:grpSpPr>
            <a:xfrm>
              <a:off x="704541" y="1637265"/>
              <a:ext cx="10816034" cy="1149713"/>
              <a:chOff x="704541" y="1637265"/>
              <a:chExt cx="10816034" cy="1149713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0" name="Rectangle 9"/>
                  <p:cNvSpPr/>
                  <p:nvPr/>
                </p:nvSpPr>
                <p:spPr>
                  <a:xfrm>
                    <a:off x="11044483" y="2263758"/>
                    <a:ext cx="476092" cy="523220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vi-VN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oMath>
                      </m:oMathPara>
                    </a14:m>
                    <a:endParaRPr lang="vi-VN" sz="2800" dirty="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</mc:Choice>
            <mc:Fallback xmlns="">
              <p:sp>
                <p:nvSpPr>
                  <p:cNvPr id="10" name="Rectangle 9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1044483" y="2263758"/>
                    <a:ext cx="476092" cy="523220"/>
                  </a:xfrm>
                  <a:prstGeom prst="rect">
                    <a:avLst/>
                  </a:prstGeom>
                  <a:blipFill rotWithShape="0">
                    <a:blip r:embed="rId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vi-VN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grpSp>
            <p:nvGrpSpPr>
              <p:cNvPr id="11" name="Group 10"/>
              <p:cNvGrpSpPr/>
              <p:nvPr/>
            </p:nvGrpSpPr>
            <p:grpSpPr>
              <a:xfrm>
                <a:off x="704541" y="1637265"/>
                <a:ext cx="10672549" cy="604116"/>
                <a:chOff x="704541" y="1637265"/>
                <a:chExt cx="10672549" cy="604116"/>
              </a:xfrm>
            </p:grpSpPr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2" name="Rectangle 11"/>
                    <p:cNvSpPr/>
                    <p:nvPr/>
                  </p:nvSpPr>
                  <p:spPr>
                    <a:xfrm>
                      <a:off x="783579" y="1718161"/>
                      <a:ext cx="782907" cy="523220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vi-VN" sz="28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vi-VN" sz="2800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oMath>
                        </m:oMathPara>
                      </a14:m>
                      <a:endParaRPr lang="vi-VN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</mc:Choice>
              <mc:Fallback xmlns="">
                <p:sp>
                  <p:nvSpPr>
                    <p:cNvPr id="12" name="Rectangle 11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783579" y="1718161"/>
                      <a:ext cx="782907" cy="523220"/>
                    </a:xfrm>
                    <a:prstGeom prst="rect">
                      <a:avLst/>
                    </a:prstGeom>
                    <a:blipFill rotWithShape="0">
                      <a:blip r:embed="rId4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vi-VN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grpSp>
              <p:nvGrpSpPr>
                <p:cNvPr id="13" name="Group 12"/>
                <p:cNvGrpSpPr/>
                <p:nvPr/>
              </p:nvGrpSpPr>
              <p:grpSpPr>
                <a:xfrm>
                  <a:off x="704541" y="1637265"/>
                  <a:ext cx="10672549" cy="591252"/>
                  <a:chOff x="704541" y="1637265"/>
                  <a:chExt cx="10672549" cy="591252"/>
                </a:xfrm>
              </p:grpSpPr>
              <p:grpSp>
                <p:nvGrpSpPr>
                  <p:cNvPr id="14" name="Group 13"/>
                  <p:cNvGrpSpPr/>
                  <p:nvPr/>
                </p:nvGrpSpPr>
                <p:grpSpPr>
                  <a:xfrm>
                    <a:off x="704541" y="1673064"/>
                    <a:ext cx="10672549" cy="555453"/>
                    <a:chOff x="704541" y="1673064"/>
                    <a:chExt cx="10672549" cy="555453"/>
                  </a:xfrm>
                </p:grpSpPr>
                <p:grpSp>
                  <p:nvGrpSpPr>
                    <p:cNvPr id="16" name="Group 15"/>
                    <p:cNvGrpSpPr/>
                    <p:nvPr/>
                  </p:nvGrpSpPr>
                  <p:grpSpPr>
                    <a:xfrm>
                      <a:off x="704541" y="2082944"/>
                      <a:ext cx="10672549" cy="145573"/>
                      <a:chOff x="846161" y="4894994"/>
                      <a:chExt cx="10672549" cy="145573"/>
                    </a:xfrm>
                  </p:grpSpPr>
                  <p:grpSp>
                    <p:nvGrpSpPr>
                      <p:cNvPr id="18" name="Group 17"/>
                      <p:cNvGrpSpPr/>
                      <p:nvPr/>
                    </p:nvGrpSpPr>
                    <p:grpSpPr>
                      <a:xfrm>
                        <a:off x="846161" y="4913196"/>
                        <a:ext cx="10672549" cy="122827"/>
                        <a:chOff x="846161" y="4913196"/>
                        <a:chExt cx="10672549" cy="122827"/>
                      </a:xfrm>
                    </p:grpSpPr>
                    <p:cxnSp>
                      <p:nvCxnSpPr>
                        <p:cNvPr id="27" name="Straight Arrow Connector 26"/>
                        <p:cNvCxnSpPr/>
                        <p:nvPr/>
                      </p:nvCxnSpPr>
                      <p:spPr>
                        <a:xfrm>
                          <a:off x="846161" y="4967785"/>
                          <a:ext cx="10672549" cy="0"/>
                        </a:xfrm>
                        <a:prstGeom prst="straightConnector1">
                          <a:avLst/>
                        </a:prstGeom>
                        <a:ln w="38100">
                          <a:solidFill>
                            <a:srgbClr val="0000FF"/>
                          </a:solidFill>
                          <a:tailEnd type="triangle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sp>
                      <p:nvSpPr>
                        <p:cNvPr id="28" name="Oval 27"/>
                        <p:cNvSpPr/>
                        <p:nvPr/>
                      </p:nvSpPr>
                      <p:spPr>
                        <a:xfrm>
                          <a:off x="5527343" y="4913196"/>
                          <a:ext cx="122830" cy="122827"/>
                        </a:xfrm>
                        <a:prstGeom prst="ellipse">
                          <a:avLst/>
                        </a:prstGeom>
                        <a:ln/>
                      </p:spPr>
                      <p:style>
                        <a:lnRef idx="2">
                          <a:schemeClr val="accent2">
                            <a:shade val="50000"/>
                          </a:schemeClr>
                        </a:lnRef>
                        <a:fillRef idx="1">
                          <a:schemeClr val="accent2"/>
                        </a:fillRef>
                        <a:effectRef idx="0">
                          <a:schemeClr val="accent2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vi-VN" sz="28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p:txBody>
                    </p:sp>
                  </p:grpSp>
                  <p:sp>
                    <p:nvSpPr>
                      <p:cNvPr id="19" name="Oval 18"/>
                      <p:cNvSpPr/>
                      <p:nvPr/>
                    </p:nvSpPr>
                    <p:spPr>
                      <a:xfrm>
                        <a:off x="7590427" y="4915468"/>
                        <a:ext cx="122830" cy="122827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dk1">
                          <a:shade val="50000"/>
                        </a:schemeClr>
                      </a:lnRef>
                      <a:fillRef idx="1">
                        <a:schemeClr val="dk1"/>
                      </a:fillRef>
                      <a:effectRef idx="0">
                        <a:schemeClr val="dk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vi-VN" sz="2800">
                          <a:latin typeface="Times New Roman" panose="02020603050405020304" pitchFamily="18" charset="0"/>
                          <a:cs typeface="Times New Roman" panose="02020603050405020304" pitchFamily="18" charset="0"/>
                        </a:endParaRPr>
                      </a:p>
                    </p:txBody>
                  </p:sp>
                  <p:sp>
                    <p:nvSpPr>
                      <p:cNvPr id="22" name="Oval 21"/>
                      <p:cNvSpPr/>
                      <p:nvPr/>
                    </p:nvSpPr>
                    <p:spPr>
                      <a:xfrm>
                        <a:off x="10087969" y="4906370"/>
                        <a:ext cx="122830" cy="122827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2">
                          <a:shade val="50000"/>
                        </a:schemeClr>
                      </a:lnRef>
                      <a:fillRef idx="1">
                        <a:schemeClr val="accent2"/>
                      </a:fillRef>
                      <a:effectRef idx="0">
                        <a:schemeClr val="accent2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vi-VN" sz="2800">
                          <a:latin typeface="Times New Roman" panose="02020603050405020304" pitchFamily="18" charset="0"/>
                          <a:cs typeface="Times New Roman" panose="02020603050405020304" pitchFamily="18" charset="0"/>
                        </a:endParaRPr>
                      </a:p>
                    </p:txBody>
                  </p:sp>
                  <p:sp>
                    <p:nvSpPr>
                      <p:cNvPr id="23" name="Oval 22"/>
                      <p:cNvSpPr/>
                      <p:nvPr/>
                    </p:nvSpPr>
                    <p:spPr>
                      <a:xfrm>
                        <a:off x="1123651" y="4917740"/>
                        <a:ext cx="122830" cy="122827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2">
                          <a:shade val="50000"/>
                        </a:schemeClr>
                      </a:lnRef>
                      <a:fillRef idx="1">
                        <a:schemeClr val="accent2"/>
                      </a:fillRef>
                      <a:effectRef idx="0">
                        <a:schemeClr val="accent2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vi-VN" sz="2800">
                          <a:latin typeface="Times New Roman" panose="02020603050405020304" pitchFamily="18" charset="0"/>
                          <a:cs typeface="Times New Roman" panose="02020603050405020304" pitchFamily="18" charset="0"/>
                        </a:endParaRPr>
                      </a:p>
                    </p:txBody>
                  </p:sp>
                  <p:sp>
                    <p:nvSpPr>
                      <p:cNvPr id="26" name="Oval 25"/>
                      <p:cNvSpPr/>
                      <p:nvPr/>
                    </p:nvSpPr>
                    <p:spPr>
                      <a:xfrm>
                        <a:off x="3471065" y="4894994"/>
                        <a:ext cx="122830" cy="122827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dk1">
                          <a:shade val="50000"/>
                        </a:schemeClr>
                      </a:lnRef>
                      <a:fillRef idx="1">
                        <a:schemeClr val="dk1"/>
                      </a:fillRef>
                      <a:effectRef idx="0">
                        <a:schemeClr val="dk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vi-VN" sz="2800">
                          <a:latin typeface="Times New Roman" panose="02020603050405020304" pitchFamily="18" charset="0"/>
                          <a:cs typeface="Times New Roman" panose="02020603050405020304" pitchFamily="18" charset="0"/>
                        </a:endParaRPr>
                      </a:p>
                    </p:txBody>
                  </p:sp>
                </p:grpSp>
                <mc:AlternateContent xmlns:mc="http://schemas.openxmlformats.org/markup-compatibility/2006" xmlns:a14="http://schemas.microsoft.com/office/drawing/2010/main">
                  <mc:Choice Requires="a14">
                    <p:sp>
                      <p:nvSpPr>
                        <p:cNvPr id="17" name="Rectangle 16"/>
                        <p:cNvSpPr/>
                        <p:nvPr/>
                      </p:nvSpPr>
                      <p:spPr>
                        <a:xfrm>
                          <a:off x="9857853" y="1673064"/>
                          <a:ext cx="515206" cy="523220"/>
                        </a:xfrm>
                        <a:prstGeom prst="rect">
                          <a:avLst/>
                        </a:prstGeom>
                      </p:spPr>
                      <p:txBody>
                        <a:bodyPr wrap="none">
                          <a:spAutoFit/>
                        </a:bodyPr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vi-VN" sz="2800" i="1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oMath>
                            </m:oMathPara>
                          </a14:m>
                          <a:endParaRPr lang="vi-VN" sz="2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p:txBody>
                    </p:sp>
                  </mc:Choice>
                  <mc:Fallback xmlns="">
                    <p:sp>
                      <p:nvSpPr>
                        <p:cNvPr id="17" name="Rectangle 16"/>
                        <p:cNvSpPr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>
                          <a:off x="9857853" y="1673064"/>
                          <a:ext cx="515206" cy="523220"/>
                        </a:xfrm>
                        <a:prstGeom prst="rect">
                          <a:avLst/>
                        </a:prstGeom>
                        <a:blipFill rotWithShape="0">
                          <a:blip r:embed="rId5"/>
                          <a:stretch>
                            <a:fillRect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vi-VN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</p:grp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15" name="Rectangle 14"/>
                      <p:cNvSpPr/>
                      <p:nvPr/>
                    </p:nvSpPr>
                    <p:spPr>
                      <a:xfrm>
                        <a:off x="5232739" y="1637265"/>
                        <a:ext cx="534890" cy="523220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vi-VN" sz="2800" b="0" i="1" smtClean="0"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</m:oMath>
                          </m:oMathPara>
                        </a14:m>
                        <a:endParaRPr lang="vi-VN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endParaRPr>
                      </a:p>
                    </p:txBody>
                  </p:sp>
                </mc:Choice>
                <mc:Fallback xmlns="">
                  <p:sp>
                    <p:nvSpPr>
                      <p:cNvPr id="15" name="Rectangle 14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5232739" y="1637265"/>
                        <a:ext cx="534890" cy="523220"/>
                      </a:xfrm>
                      <a:prstGeom prst="rect">
                        <a:avLst/>
                      </a:prstGeom>
                      <a:blipFill rotWithShape="0">
                        <a:blip r:embed="rId6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vi-VN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</p:grpSp>
          </p:grpSp>
        </p:grpSp>
      </p:grpSp>
      <p:sp>
        <p:nvSpPr>
          <p:cNvPr id="2" name="Rectangle 1"/>
          <p:cNvSpPr/>
          <p:nvPr/>
        </p:nvSpPr>
        <p:spPr>
          <a:xfrm>
            <a:off x="7355078" y="1682165"/>
            <a:ext cx="5437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vi-VN" sz="2800" b="1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 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13994" y="1661626"/>
            <a:ext cx="7537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x</a:t>
            </a:r>
            <a:r>
              <a:rPr lang="vi-VN" sz="2800" b="1" baseline="-25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 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9" name="Straight Connector 28"/>
          <p:cNvCxnSpPr/>
          <p:nvPr/>
        </p:nvCxnSpPr>
        <p:spPr>
          <a:xfrm>
            <a:off x="5463925" y="2286080"/>
            <a:ext cx="9438" cy="407219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3407368" y="2309911"/>
            <a:ext cx="0" cy="407219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3390860" y="2624366"/>
            <a:ext cx="2056278" cy="0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5447138" y="2626571"/>
            <a:ext cx="2056278" cy="0"/>
          </a:xfrm>
          <a:prstGeom prst="straightConnector1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7525774" y="2452810"/>
            <a:ext cx="2504348" cy="33090"/>
          </a:xfrm>
          <a:prstGeom prst="straightConnector1">
            <a:avLst/>
          </a:prstGeom>
          <a:ln w="57150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6475277" y="2654346"/>
            <a:ext cx="4844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vi-VN" sz="2800" b="1" baseline="-25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 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4319942" y="2581397"/>
            <a:ext cx="4844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vi-VN" sz="2800" b="1" baseline="-25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 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7" name="Straight Connector 36"/>
          <p:cNvCxnSpPr/>
          <p:nvPr/>
        </p:nvCxnSpPr>
        <p:spPr>
          <a:xfrm>
            <a:off x="7525774" y="2328030"/>
            <a:ext cx="9438" cy="407219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10030122" y="2307738"/>
            <a:ext cx="9438" cy="407219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1064908" y="2316825"/>
            <a:ext cx="9438" cy="407219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V="1">
            <a:off x="1034456" y="2406297"/>
            <a:ext cx="2365306" cy="2370"/>
          </a:xfrm>
          <a:prstGeom prst="straightConnector1">
            <a:avLst/>
          </a:prstGeom>
          <a:ln w="57150">
            <a:solidFill>
              <a:srgbClr val="0000FF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/>
          <p:cNvSpPr/>
          <p:nvPr/>
        </p:nvSpPr>
        <p:spPr>
          <a:xfrm>
            <a:off x="2065766" y="2475915"/>
            <a:ext cx="4844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vi-VN" sz="2800" b="1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vi-VN" sz="2800" b="1" baseline="-25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821134" y="2511347"/>
            <a:ext cx="4844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vi-VN" sz="2800" b="1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vi-VN" sz="2800" b="1" baseline="-25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Rectangle 46"/>
              <p:cNvSpPr/>
              <p:nvPr/>
            </p:nvSpPr>
            <p:spPr>
              <a:xfrm>
                <a:off x="1084145" y="5328843"/>
                <a:ext cx="3182859" cy="90172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vi-VN" sz="28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vi-VN" sz="2800" b="1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  <m:sub>
                          <m:r>
                            <a:rPr lang="vi-VN" sz="2800" b="1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vi-VN" sz="2800" b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vi-VN" sz="2800" b="1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vi-VN" sz="2800" b="1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vi-VN" sz="2800" b="1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𝝎</m:t>
                          </m:r>
                        </m:den>
                      </m:f>
                      <m:r>
                        <a:rPr lang="vi-VN" sz="2800" b="1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𝐚𝐫𝐜𝐜𝐨𝐬</m:t>
                      </m:r>
                      <m:r>
                        <a:rPr lang="vi-VN" sz="2800" b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f>
                        <m:fPr>
                          <m:ctrlPr>
                            <a:rPr lang="vi-VN" sz="2800" b="1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vi-VN" sz="2800" b="1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vi-VN" sz="2800" b="1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vi-VN" sz="2800" b="1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num>
                        <m:den>
                          <m:r>
                            <a:rPr lang="vi-VN" sz="2800" b="1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</m:den>
                      </m:f>
                      <m:r>
                        <a:rPr lang="vi-VN" sz="2800" b="1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vi-VN" sz="28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7" name="Rectangle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4145" y="5328843"/>
                <a:ext cx="3182859" cy="90172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Rectangle 47"/>
              <p:cNvSpPr/>
              <p:nvPr/>
            </p:nvSpPr>
            <p:spPr>
              <a:xfrm>
                <a:off x="1161967" y="3799687"/>
                <a:ext cx="3139577" cy="90172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vi-VN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vi-VN" sz="2800" b="1" i="1"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  <m:sub>
                          <m:r>
                            <a:rPr lang="vi-VN" sz="28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vi-VN" sz="2800" b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vi-VN" sz="28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vi-VN" sz="2800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vi-VN" sz="2800" b="1" i="1">
                              <a:latin typeface="Cambria Math" panose="02040503050406030204" pitchFamily="18" charset="0"/>
                            </a:rPr>
                            <m:t>𝝎</m:t>
                          </m:r>
                        </m:den>
                      </m:f>
                      <m:r>
                        <a:rPr lang="vi-VN" sz="2800" b="1" i="1">
                          <a:latin typeface="Cambria Math" panose="02040503050406030204" pitchFamily="18" charset="0"/>
                        </a:rPr>
                        <m:t>𝐚𝐫𝐜</m:t>
                      </m:r>
                      <m:r>
                        <a:rPr lang="vi-VN" sz="2800" b="1" i="0" smtClean="0">
                          <a:latin typeface="Cambria Math" panose="02040503050406030204" pitchFamily="18" charset="0"/>
                        </a:rPr>
                        <m:t>𝐬𝐢𝐧</m:t>
                      </m:r>
                      <m:r>
                        <a:rPr lang="vi-VN" sz="2800" b="1">
                          <a:latin typeface="Cambria Math" panose="02040503050406030204" pitchFamily="18" charset="0"/>
                        </a:rPr>
                        <m:t>(</m:t>
                      </m:r>
                      <m:f>
                        <m:fPr>
                          <m:ctrlPr>
                            <a:rPr lang="vi-VN" sz="28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vi-VN" sz="28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vi-VN" sz="2800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vi-VN" sz="2800" b="1" i="1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num>
                        <m:den>
                          <m:r>
                            <a:rPr lang="vi-VN" sz="2800" b="1" i="1">
                              <a:latin typeface="Cambria Math" panose="02040503050406030204" pitchFamily="18" charset="0"/>
                            </a:rPr>
                            <m:t>𝑨</m:t>
                          </m:r>
                        </m:den>
                      </m:f>
                      <m:r>
                        <a:rPr lang="vi-VN" sz="2800" b="1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vi-VN" sz="28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8" name="Rectangle 4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1967" y="3799687"/>
                <a:ext cx="3139577" cy="90172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39133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35" grpId="0"/>
      <p:bldP spid="36" grpId="0"/>
      <p:bldP spid="42" grpId="0"/>
      <p:bldP spid="43" grpId="0"/>
      <p:bldP spid="47" grpId="0"/>
      <p:bldP spid="4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57150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 sz="2800" dirty="0">
              <a:latin typeface="+mj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81624" y="308572"/>
            <a:ext cx="3459601" cy="5533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  <a:tabLst>
                <a:tab pos="90170" algn="l"/>
                <a:tab pos="630555" algn="l"/>
                <a:tab pos="1620520" algn="l"/>
                <a:tab pos="4860925" algn="l"/>
              </a:tabLst>
            </a:pPr>
            <a:r>
              <a:rPr lang="vi-VN" sz="2800" b="1" i="1" dirty="0" smtClean="0">
                <a:solidFill>
                  <a:srgbClr val="0000FF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SƠ ĐỒ ĐÁNG NHỚ:</a:t>
            </a:r>
            <a:r>
              <a:rPr lang="vi-VN" sz="2800" dirty="0" smtClean="0">
                <a:solidFill>
                  <a:srgbClr val="0000FF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vi-VN" sz="2800" dirty="0">
              <a:solidFill>
                <a:srgbClr val="0000FF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8081959" y="1116452"/>
                <a:ext cx="971933" cy="99732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vi-VN" sz="28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vi-VN" sz="2800" b="1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  <m:rad>
                            <m:radPr>
                              <m:degHide m:val="on"/>
                              <m:ctrlPr>
                                <a:rPr lang="vi-VN" sz="2800" b="1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vi-VN" sz="2800" b="1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e>
                          </m:rad>
                        </m:num>
                        <m:den>
                          <m:r>
                            <a:rPr lang="vi-VN" sz="2800" b="1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vi-VN" sz="2800" b="1" dirty="0">
                  <a:solidFill>
                    <a:srgbClr val="0000FF"/>
                  </a:solidFill>
                  <a:latin typeface="+mj-lt"/>
                </a:endParaRPr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81959" y="1116452"/>
                <a:ext cx="971933" cy="99732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>
              <a:xfrm>
                <a:off x="7291661" y="1158063"/>
                <a:ext cx="515206" cy="8989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vi-VN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vi-VN" sz="2800" i="1">
                              <a:latin typeface="Cambria Math" panose="02040503050406030204" pitchFamily="18" charset="0"/>
                            </a:rPr>
                            <m:t>𝐴</m:t>
                          </m:r>
                        </m:num>
                        <m:den>
                          <m:r>
                            <a:rPr lang="vi-VN" sz="280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vi-VN" sz="2800" dirty="0">
                  <a:latin typeface="+mj-lt"/>
                </a:endParaRPr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91661" y="1158063"/>
                <a:ext cx="515206" cy="89896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8854078" y="1107814"/>
                <a:ext cx="949812" cy="99591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vi-VN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vi-VN" sz="2800" i="1">
                              <a:latin typeface="Cambria Math" panose="02040503050406030204" pitchFamily="18" charset="0"/>
                            </a:rPr>
                            <m:t>𝐴</m:t>
                          </m:r>
                          <m:rad>
                            <m:radPr>
                              <m:degHide m:val="on"/>
                              <m:ctrlPr>
                                <a:rPr lang="vi-VN" sz="28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vi-VN" sz="280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vi-VN" sz="280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vi-VN" sz="2800" dirty="0">
                  <a:latin typeface="+mj-lt"/>
                </a:endParaRPr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54078" y="1107814"/>
                <a:ext cx="949812" cy="99591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2146810" y="1165202"/>
                <a:ext cx="906658" cy="78431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vi-VN" sz="2800" b="1" dirty="0" smtClean="0">
                    <a:solidFill>
                      <a:srgbClr val="0000FF"/>
                    </a:solidFill>
                    <a:latin typeface="+mj-lt"/>
                  </a:rPr>
                  <a:t>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2800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2800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𝑨</m:t>
                        </m:r>
                        <m:rad>
                          <m:radPr>
                            <m:degHide m:val="on"/>
                            <m:ctrlPr>
                              <a:rPr lang="vi-VN" sz="2800" b="1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vi-VN" sz="2800" b="1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e>
                        </m:rad>
                      </m:num>
                      <m:den>
                        <m:r>
                          <a:rPr lang="vi-VN" sz="2800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endParaRPr lang="vi-VN" sz="2800" b="1" dirty="0">
                  <a:solidFill>
                    <a:srgbClr val="0000FF"/>
                  </a:solidFill>
                  <a:latin typeface="+mj-lt"/>
                </a:endParaRPr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6810" y="1165202"/>
                <a:ext cx="906658" cy="784317"/>
              </a:xfrm>
              <a:prstGeom prst="rect">
                <a:avLst/>
              </a:prstGeom>
              <a:blipFill rotWithShape="0">
                <a:blip r:embed="rId5"/>
                <a:stretch>
                  <a:fillRect l="-13423" b="-8527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/>
              <p:nvPr/>
            </p:nvSpPr>
            <p:spPr>
              <a:xfrm>
                <a:off x="1407185" y="1183184"/>
                <a:ext cx="805029" cy="77771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vi-VN" sz="2800" dirty="0" smtClean="0">
                    <a:latin typeface="+mj-lt"/>
                  </a:rPr>
                  <a:t>-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2800" i="1">
                            <a:latin typeface="Cambria Math" panose="02040503050406030204" pitchFamily="18" charset="0"/>
                          </a:rPr>
                          <m:t>𝐴</m:t>
                        </m:r>
                        <m:rad>
                          <m:radPr>
                            <m:degHide m:val="on"/>
                            <m:ctrlPr>
                              <a:rPr lang="vi-VN" sz="2800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vi-VN" sz="280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vi-VN" sz="280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vi-VN" sz="2800" dirty="0">
                  <a:latin typeface="+mj-lt"/>
                </a:endParaRPr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7185" y="1183184"/>
                <a:ext cx="805029" cy="777713"/>
              </a:xfrm>
              <a:prstGeom prst="rect">
                <a:avLst/>
              </a:prstGeom>
              <a:blipFill rotWithShape="0">
                <a:blip r:embed="rId6"/>
                <a:stretch>
                  <a:fillRect l="-15909" b="-9375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Straight Connector 30"/>
          <p:cNvCxnSpPr/>
          <p:nvPr/>
        </p:nvCxnSpPr>
        <p:spPr>
          <a:xfrm flipH="1">
            <a:off x="5402214" y="2217147"/>
            <a:ext cx="35485" cy="3242376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7510222" y="2263758"/>
            <a:ext cx="5600" cy="360608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H="1">
            <a:off x="8513335" y="2166011"/>
            <a:ext cx="6899" cy="1365808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>
            <a:off x="9219607" y="2215649"/>
            <a:ext cx="30307" cy="2353300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10007764" y="2215649"/>
            <a:ext cx="0" cy="3254317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3407368" y="2217147"/>
            <a:ext cx="0" cy="407219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2599290" y="2144357"/>
            <a:ext cx="14875" cy="1401372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1846388" y="2223973"/>
            <a:ext cx="2275" cy="2376156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1043446" y="2232045"/>
            <a:ext cx="0" cy="3219160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3390860" y="2624366"/>
            <a:ext cx="2056278" cy="0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5447138" y="2626571"/>
            <a:ext cx="2056278" cy="0"/>
          </a:xfrm>
          <a:prstGeom prst="straightConnector1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2581312" y="3532240"/>
            <a:ext cx="2844071" cy="1141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flipV="1">
            <a:off x="5447138" y="3515901"/>
            <a:ext cx="3054824" cy="15918"/>
          </a:xfrm>
          <a:prstGeom prst="straightConnector1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flipV="1">
            <a:off x="5402214" y="4566940"/>
            <a:ext cx="3791803" cy="15919"/>
          </a:xfrm>
          <a:prstGeom prst="straightConnector1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5385723" y="5459523"/>
            <a:ext cx="4636144" cy="10443"/>
          </a:xfrm>
          <a:prstGeom prst="straightConnector1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1800896" y="4582859"/>
            <a:ext cx="3584827" cy="17270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>
            <a:off x="1003609" y="5443239"/>
            <a:ext cx="4390044" cy="7966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6" name="Group 85"/>
          <p:cNvGrpSpPr/>
          <p:nvPr/>
        </p:nvGrpSpPr>
        <p:grpSpPr>
          <a:xfrm>
            <a:off x="704541" y="1596120"/>
            <a:ext cx="10998136" cy="1190858"/>
            <a:chOff x="704541" y="1596120"/>
            <a:chExt cx="10998136" cy="119085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Rectangle 18"/>
                <p:cNvSpPr/>
                <p:nvPr/>
              </p:nvSpPr>
              <p:spPr>
                <a:xfrm>
                  <a:off x="10862382" y="1596120"/>
                  <a:ext cx="840295" cy="52322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vi-VN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(+)</m:t>
                        </m:r>
                      </m:oMath>
                    </m:oMathPara>
                  </a14:m>
                  <a:endParaRPr lang="vi-VN" sz="2800" dirty="0">
                    <a:solidFill>
                      <a:schemeClr val="tx1"/>
                    </a:solidFill>
                    <a:latin typeface="+mj-lt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19" name="Rectangle 1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862382" y="1596120"/>
                  <a:ext cx="840295" cy="523220"/>
                </a:xfrm>
                <a:prstGeom prst="rect">
                  <a:avLst/>
                </a:prstGeom>
                <a:blipFill rotWithShape="0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vi-VN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85" name="Group 84"/>
            <p:cNvGrpSpPr/>
            <p:nvPr/>
          </p:nvGrpSpPr>
          <p:grpSpPr>
            <a:xfrm>
              <a:off x="704541" y="1637265"/>
              <a:ext cx="10816034" cy="1149713"/>
              <a:chOff x="704541" y="1637265"/>
              <a:chExt cx="10816034" cy="1149713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8" name="Rectangle 17"/>
                  <p:cNvSpPr/>
                  <p:nvPr/>
                </p:nvSpPr>
                <p:spPr>
                  <a:xfrm>
                    <a:off x="11044483" y="2263758"/>
                    <a:ext cx="476092" cy="523220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vi-VN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oMath>
                      </m:oMathPara>
                    </a14:m>
                    <a:endParaRPr lang="vi-VN" sz="2800" dirty="0">
                      <a:solidFill>
                        <a:schemeClr val="tx1"/>
                      </a:solidFill>
                      <a:latin typeface="+mj-lt"/>
                      <a:cs typeface="Times New Roman" panose="02020603050405020304" pitchFamily="18" charset="0"/>
                    </a:endParaRPr>
                  </a:p>
                </p:txBody>
              </p:sp>
            </mc:Choice>
            <mc:Fallback xmlns="">
              <p:sp>
                <p:nvSpPr>
                  <p:cNvPr id="18" name="Rectangle 17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1044483" y="2263758"/>
                    <a:ext cx="476092" cy="523220"/>
                  </a:xfrm>
                  <a:prstGeom prst="rect">
                    <a:avLst/>
                  </a:prstGeom>
                  <a:blipFill rotWithShape="0">
                    <a:blip r:embed="rId8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vi-VN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grpSp>
            <p:nvGrpSpPr>
              <p:cNvPr id="64" name="Group 63"/>
              <p:cNvGrpSpPr/>
              <p:nvPr/>
            </p:nvGrpSpPr>
            <p:grpSpPr>
              <a:xfrm>
                <a:off x="704541" y="1637265"/>
                <a:ext cx="10672549" cy="591252"/>
                <a:chOff x="704541" y="1637265"/>
                <a:chExt cx="10672549" cy="591252"/>
              </a:xfrm>
            </p:grpSpPr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60" name="Rectangle 59"/>
                    <p:cNvSpPr/>
                    <p:nvPr/>
                  </p:nvSpPr>
                  <p:spPr>
                    <a:xfrm>
                      <a:off x="783579" y="1718161"/>
                      <a:ext cx="570028" cy="369332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vi-VN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vi-VN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oMath>
                        </m:oMathPara>
                      </a14:m>
                      <a:endParaRPr lang="vi-VN" dirty="0"/>
                    </a:p>
                  </p:txBody>
                </p:sp>
              </mc:Choice>
              <mc:Fallback xmlns="">
                <p:sp>
                  <p:nvSpPr>
                    <p:cNvPr id="60" name="Rectangle 59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783579" y="1718161"/>
                      <a:ext cx="570028" cy="369332"/>
                    </a:xfrm>
                    <a:prstGeom prst="rect">
                      <a:avLst/>
                    </a:prstGeom>
                    <a:blipFill rotWithShape="0">
                      <a:blip r:embed="rId9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vi-VN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grpSp>
              <p:nvGrpSpPr>
                <p:cNvPr id="63" name="Group 62"/>
                <p:cNvGrpSpPr/>
                <p:nvPr/>
              </p:nvGrpSpPr>
              <p:grpSpPr>
                <a:xfrm>
                  <a:off x="704541" y="1637265"/>
                  <a:ext cx="10672549" cy="591252"/>
                  <a:chOff x="704541" y="1637265"/>
                  <a:chExt cx="10672549" cy="591252"/>
                </a:xfrm>
              </p:grpSpPr>
              <p:grpSp>
                <p:nvGrpSpPr>
                  <p:cNvPr id="62" name="Group 61"/>
                  <p:cNvGrpSpPr/>
                  <p:nvPr/>
                </p:nvGrpSpPr>
                <p:grpSpPr>
                  <a:xfrm>
                    <a:off x="704541" y="1673064"/>
                    <a:ext cx="10672549" cy="555453"/>
                    <a:chOff x="704541" y="1673064"/>
                    <a:chExt cx="10672549" cy="555453"/>
                  </a:xfrm>
                </p:grpSpPr>
                <p:grpSp>
                  <p:nvGrpSpPr>
                    <p:cNvPr id="17" name="Group 16"/>
                    <p:cNvGrpSpPr/>
                    <p:nvPr/>
                  </p:nvGrpSpPr>
                  <p:grpSpPr>
                    <a:xfrm>
                      <a:off x="704541" y="2082944"/>
                      <a:ext cx="10672549" cy="145573"/>
                      <a:chOff x="846161" y="4894994"/>
                      <a:chExt cx="10672549" cy="145573"/>
                    </a:xfrm>
                  </p:grpSpPr>
                  <p:grpSp>
                    <p:nvGrpSpPr>
                      <p:cNvPr id="8" name="Group 7"/>
                      <p:cNvGrpSpPr/>
                      <p:nvPr/>
                    </p:nvGrpSpPr>
                    <p:grpSpPr>
                      <a:xfrm>
                        <a:off x="846161" y="4913196"/>
                        <a:ext cx="10672549" cy="122827"/>
                        <a:chOff x="846161" y="4913196"/>
                        <a:chExt cx="10672549" cy="122827"/>
                      </a:xfrm>
                    </p:grpSpPr>
                    <p:cxnSp>
                      <p:nvCxnSpPr>
                        <p:cNvPr id="6" name="Straight Arrow Connector 5"/>
                        <p:cNvCxnSpPr/>
                        <p:nvPr/>
                      </p:nvCxnSpPr>
                      <p:spPr>
                        <a:xfrm>
                          <a:off x="846161" y="4967785"/>
                          <a:ext cx="10672549" cy="0"/>
                        </a:xfrm>
                        <a:prstGeom prst="straightConnector1">
                          <a:avLst/>
                        </a:prstGeom>
                        <a:ln w="38100">
                          <a:solidFill>
                            <a:srgbClr val="0000FF"/>
                          </a:solidFill>
                          <a:tailEnd type="triangle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sp>
                      <p:nvSpPr>
                        <p:cNvPr id="7" name="Oval 6"/>
                        <p:cNvSpPr/>
                        <p:nvPr/>
                      </p:nvSpPr>
                      <p:spPr>
                        <a:xfrm>
                          <a:off x="5527343" y="4913196"/>
                          <a:ext cx="122830" cy="122827"/>
                        </a:xfrm>
                        <a:prstGeom prst="ellipse">
                          <a:avLst/>
                        </a:prstGeom>
                        <a:ln/>
                      </p:spPr>
                      <p:style>
                        <a:lnRef idx="2">
                          <a:schemeClr val="accent2">
                            <a:shade val="50000"/>
                          </a:schemeClr>
                        </a:lnRef>
                        <a:fillRef idx="1">
                          <a:schemeClr val="accent2"/>
                        </a:fillRef>
                        <a:effectRef idx="0">
                          <a:schemeClr val="accent2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vi-VN" sz="2800">
                            <a:latin typeface="+mj-lt"/>
                          </a:endParaRPr>
                        </a:p>
                      </p:txBody>
                    </p:sp>
                  </p:grpSp>
                  <p:sp>
                    <p:nvSpPr>
                      <p:cNvPr id="9" name="Oval 8"/>
                      <p:cNvSpPr/>
                      <p:nvPr/>
                    </p:nvSpPr>
                    <p:spPr>
                      <a:xfrm>
                        <a:off x="7590427" y="4915468"/>
                        <a:ext cx="122830" cy="122827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dk1">
                          <a:shade val="50000"/>
                        </a:schemeClr>
                      </a:lnRef>
                      <a:fillRef idx="1">
                        <a:schemeClr val="dk1"/>
                      </a:fillRef>
                      <a:effectRef idx="0">
                        <a:schemeClr val="dk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vi-VN" sz="2800">
                          <a:latin typeface="+mj-lt"/>
                        </a:endParaRPr>
                      </a:p>
                    </p:txBody>
                  </p:sp>
                  <p:sp>
                    <p:nvSpPr>
                      <p:cNvPr id="10" name="Oval 9"/>
                      <p:cNvSpPr/>
                      <p:nvPr/>
                    </p:nvSpPr>
                    <p:spPr>
                      <a:xfrm>
                        <a:off x="8586716" y="4913196"/>
                        <a:ext cx="122830" cy="122827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dk1">
                          <a:shade val="50000"/>
                        </a:schemeClr>
                      </a:lnRef>
                      <a:fillRef idx="1">
                        <a:schemeClr val="dk1"/>
                      </a:fillRef>
                      <a:effectRef idx="0">
                        <a:schemeClr val="dk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vi-VN" sz="2800">
                          <a:latin typeface="+mj-lt"/>
                        </a:endParaRPr>
                      </a:p>
                    </p:txBody>
                  </p:sp>
                  <p:sp>
                    <p:nvSpPr>
                      <p:cNvPr id="11" name="Oval 10"/>
                      <p:cNvSpPr/>
                      <p:nvPr/>
                    </p:nvSpPr>
                    <p:spPr>
                      <a:xfrm>
                        <a:off x="9310047" y="4906371"/>
                        <a:ext cx="122830" cy="122827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dk1">
                          <a:shade val="50000"/>
                        </a:schemeClr>
                      </a:lnRef>
                      <a:fillRef idx="1">
                        <a:schemeClr val="dk1"/>
                      </a:fillRef>
                      <a:effectRef idx="0">
                        <a:schemeClr val="dk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vi-VN" sz="2800">
                          <a:latin typeface="+mj-lt"/>
                        </a:endParaRPr>
                      </a:p>
                    </p:txBody>
                  </p:sp>
                  <p:sp>
                    <p:nvSpPr>
                      <p:cNvPr id="12" name="Oval 11"/>
                      <p:cNvSpPr/>
                      <p:nvPr/>
                    </p:nvSpPr>
                    <p:spPr>
                      <a:xfrm>
                        <a:off x="10087969" y="4906370"/>
                        <a:ext cx="122830" cy="122827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2">
                          <a:shade val="50000"/>
                        </a:schemeClr>
                      </a:lnRef>
                      <a:fillRef idx="1">
                        <a:schemeClr val="accent2"/>
                      </a:fillRef>
                      <a:effectRef idx="0">
                        <a:schemeClr val="accent2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vi-VN" sz="2800">
                          <a:latin typeface="+mj-lt"/>
                        </a:endParaRPr>
                      </a:p>
                    </p:txBody>
                  </p:sp>
                  <p:sp>
                    <p:nvSpPr>
                      <p:cNvPr id="13" name="Oval 12"/>
                      <p:cNvSpPr/>
                      <p:nvPr/>
                    </p:nvSpPr>
                    <p:spPr>
                      <a:xfrm>
                        <a:off x="1123651" y="4917740"/>
                        <a:ext cx="122830" cy="122827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2">
                          <a:shade val="50000"/>
                        </a:schemeClr>
                      </a:lnRef>
                      <a:fillRef idx="1">
                        <a:schemeClr val="accent2"/>
                      </a:fillRef>
                      <a:effectRef idx="0">
                        <a:schemeClr val="accent2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vi-VN" sz="2800">
                          <a:latin typeface="+mj-lt"/>
                        </a:endParaRPr>
                      </a:p>
                    </p:txBody>
                  </p:sp>
                  <p:sp>
                    <p:nvSpPr>
                      <p:cNvPr id="14" name="Oval 13"/>
                      <p:cNvSpPr/>
                      <p:nvPr/>
                    </p:nvSpPr>
                    <p:spPr>
                      <a:xfrm>
                        <a:off x="1928868" y="4915468"/>
                        <a:ext cx="122830" cy="122827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dk1">
                          <a:shade val="50000"/>
                        </a:schemeClr>
                      </a:lnRef>
                      <a:fillRef idx="1">
                        <a:schemeClr val="dk1"/>
                      </a:fillRef>
                      <a:effectRef idx="0">
                        <a:schemeClr val="dk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vi-VN" sz="2800">
                          <a:latin typeface="+mj-lt"/>
                        </a:endParaRPr>
                      </a:p>
                    </p:txBody>
                  </p:sp>
                  <p:sp>
                    <p:nvSpPr>
                      <p:cNvPr id="15" name="Oval 14"/>
                      <p:cNvSpPr/>
                      <p:nvPr/>
                    </p:nvSpPr>
                    <p:spPr>
                      <a:xfrm>
                        <a:off x="2679495" y="4908643"/>
                        <a:ext cx="122830" cy="122827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dk1">
                          <a:shade val="50000"/>
                        </a:schemeClr>
                      </a:lnRef>
                      <a:fillRef idx="1">
                        <a:schemeClr val="dk1"/>
                      </a:fillRef>
                      <a:effectRef idx="0">
                        <a:schemeClr val="dk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vi-VN" sz="2800">
                          <a:latin typeface="+mj-lt"/>
                        </a:endParaRPr>
                      </a:p>
                    </p:txBody>
                  </p:sp>
                  <p:sp>
                    <p:nvSpPr>
                      <p:cNvPr id="16" name="Oval 15"/>
                      <p:cNvSpPr/>
                      <p:nvPr/>
                    </p:nvSpPr>
                    <p:spPr>
                      <a:xfrm>
                        <a:off x="3471065" y="4894994"/>
                        <a:ext cx="122830" cy="122827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dk1">
                          <a:shade val="50000"/>
                        </a:schemeClr>
                      </a:lnRef>
                      <a:fillRef idx="1">
                        <a:schemeClr val="dk1"/>
                      </a:fillRef>
                      <a:effectRef idx="0">
                        <a:schemeClr val="dk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vi-VN" sz="2800">
                          <a:latin typeface="+mj-lt"/>
                        </a:endParaRPr>
                      </a:p>
                    </p:txBody>
                  </p:sp>
                </p:grpSp>
                <mc:AlternateContent xmlns:mc="http://schemas.openxmlformats.org/markup-compatibility/2006" xmlns:a14="http://schemas.microsoft.com/office/drawing/2010/main">
                  <mc:Choice Requires="a14">
                    <p:sp>
                      <p:nvSpPr>
                        <p:cNvPr id="59" name="Rectangle 58"/>
                        <p:cNvSpPr/>
                        <p:nvPr/>
                      </p:nvSpPr>
                      <p:spPr>
                        <a:xfrm>
                          <a:off x="9857853" y="1673064"/>
                          <a:ext cx="396904" cy="369332"/>
                        </a:xfrm>
                        <a:prstGeom prst="rect">
                          <a:avLst/>
                        </a:prstGeom>
                      </p:spPr>
                      <p:txBody>
                        <a:bodyPr wrap="none">
                          <a:spAutoFit/>
                        </a:bodyPr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vi-VN" i="1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oMath>
                            </m:oMathPara>
                          </a14:m>
                          <a:endParaRPr lang="vi-VN" dirty="0"/>
                        </a:p>
                      </p:txBody>
                    </p:sp>
                  </mc:Choice>
                  <mc:Fallback xmlns="">
                    <p:sp>
                      <p:nvSpPr>
                        <p:cNvPr id="59" name="Rectangle 58"/>
                        <p:cNvSpPr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>
                          <a:off x="9857853" y="1673064"/>
                          <a:ext cx="396904" cy="369332"/>
                        </a:xfrm>
                        <a:prstGeom prst="rect">
                          <a:avLst/>
                        </a:prstGeom>
                        <a:blipFill rotWithShape="0">
                          <a:blip r:embed="rId10"/>
                          <a:stretch>
                            <a:fillRect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vi-VN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</p:grp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61" name="Rectangle 60"/>
                      <p:cNvSpPr/>
                      <p:nvPr/>
                    </p:nvSpPr>
                    <p:spPr>
                      <a:xfrm>
                        <a:off x="5232739" y="1637265"/>
                        <a:ext cx="409920" cy="369332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vi-VN" b="0" i="1" smtClean="0"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</m:oMath>
                          </m:oMathPara>
                        </a14:m>
                        <a:endParaRPr lang="vi-VN" dirty="0"/>
                      </a:p>
                    </p:txBody>
                  </p:sp>
                </mc:Choice>
                <mc:Fallback xmlns="">
                  <p:sp>
                    <p:nvSpPr>
                      <p:cNvPr id="61" name="Rectangle 60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5232739" y="1637265"/>
                        <a:ext cx="409920" cy="369332"/>
                      </a:xfrm>
                      <a:prstGeom prst="rect">
                        <a:avLst/>
                      </a:prstGeom>
                      <a:blipFill rotWithShape="0">
                        <a:blip r:embed="rId11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vi-VN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</p:grpSp>
          </p:grp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Rectangle 66"/>
              <p:cNvSpPr/>
              <p:nvPr/>
            </p:nvSpPr>
            <p:spPr>
              <a:xfrm>
                <a:off x="3011330" y="1095727"/>
                <a:ext cx="693651" cy="8989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800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vi-VN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vi-VN" sz="2800" i="1">
                              <a:latin typeface="Cambria Math" panose="02040503050406030204" pitchFamily="18" charset="0"/>
                            </a:rPr>
                            <m:t>𝐴</m:t>
                          </m:r>
                        </m:num>
                        <m:den>
                          <m:r>
                            <a:rPr lang="vi-VN" sz="280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vi-VN" sz="2800" dirty="0">
                  <a:latin typeface="+mj-lt"/>
                </a:endParaRPr>
              </a:p>
            </p:txBody>
          </p:sp>
        </mc:Choice>
        <mc:Fallback xmlns="">
          <p:sp>
            <p:nvSpPr>
              <p:cNvPr id="67" name="Rectangle 6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1330" y="1095727"/>
                <a:ext cx="693651" cy="898964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Rectangle 67"/>
              <p:cNvSpPr/>
              <p:nvPr/>
            </p:nvSpPr>
            <p:spPr>
              <a:xfrm>
                <a:off x="6107264" y="2606112"/>
                <a:ext cx="671979" cy="8961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vi-VN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vi-VN" sz="28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num>
                        <m:den>
                          <m:r>
                            <a:rPr lang="vi-VN" sz="2800" b="0" i="0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vi-VN" sz="280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vi-VN" sz="2800" dirty="0">
                  <a:latin typeface="+mj-lt"/>
                </a:endParaRPr>
              </a:p>
            </p:txBody>
          </p:sp>
        </mc:Choice>
        <mc:Fallback xmlns="">
          <p:sp>
            <p:nvSpPr>
              <p:cNvPr id="68" name="Rectangle 6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07264" y="2606112"/>
                <a:ext cx="671979" cy="896143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Rectangle 69"/>
              <p:cNvSpPr/>
              <p:nvPr/>
            </p:nvSpPr>
            <p:spPr>
              <a:xfrm>
                <a:off x="4034851" y="2612783"/>
                <a:ext cx="671979" cy="8961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vi-VN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vi-VN" sz="28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num>
                        <m:den>
                          <m:r>
                            <a:rPr lang="vi-VN" sz="2800" b="0" i="0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vi-VN" sz="280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vi-VN" sz="2800" dirty="0">
                  <a:latin typeface="+mj-lt"/>
                </a:endParaRPr>
              </a:p>
            </p:txBody>
          </p:sp>
        </mc:Choice>
        <mc:Fallback xmlns="">
          <p:sp>
            <p:nvSpPr>
              <p:cNvPr id="70" name="Rectangle 6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4851" y="2612783"/>
                <a:ext cx="671979" cy="896143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Rectangle 71"/>
              <p:cNvSpPr/>
              <p:nvPr/>
            </p:nvSpPr>
            <p:spPr>
              <a:xfrm>
                <a:off x="6899658" y="3508926"/>
                <a:ext cx="495520" cy="8989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vi-VN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vi-VN" sz="28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num>
                        <m:den>
                          <m:r>
                            <a:rPr lang="vi-VN" sz="2800" b="0" i="0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vi-VN" sz="2800" dirty="0">
                  <a:latin typeface="+mj-lt"/>
                </a:endParaRPr>
              </a:p>
            </p:txBody>
          </p:sp>
        </mc:Choice>
        <mc:Fallback xmlns="">
          <p:sp>
            <p:nvSpPr>
              <p:cNvPr id="72" name="Rectangle 7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9658" y="3508926"/>
                <a:ext cx="495520" cy="898964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Rectangle 73"/>
              <p:cNvSpPr/>
              <p:nvPr/>
            </p:nvSpPr>
            <p:spPr>
              <a:xfrm>
                <a:off x="3039435" y="3544129"/>
                <a:ext cx="495520" cy="8989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vi-VN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vi-VN" sz="28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num>
                        <m:den>
                          <m:r>
                            <a:rPr lang="vi-VN" sz="2800" b="0" i="0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vi-VN" sz="2800" dirty="0">
                  <a:latin typeface="+mj-lt"/>
                </a:endParaRPr>
              </a:p>
            </p:txBody>
          </p:sp>
        </mc:Choice>
        <mc:Fallback xmlns="">
          <p:sp>
            <p:nvSpPr>
              <p:cNvPr id="74" name="Rectangle 7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9435" y="3544129"/>
                <a:ext cx="495520" cy="898964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Rectangle 76"/>
              <p:cNvSpPr/>
              <p:nvPr/>
            </p:nvSpPr>
            <p:spPr>
              <a:xfrm>
                <a:off x="7797348" y="4560559"/>
                <a:ext cx="495520" cy="8989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vi-VN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vi-VN" sz="28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num>
                        <m:den>
                          <m:r>
                            <a:rPr lang="vi-VN" sz="2800" b="0" i="0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vi-VN" sz="2800" dirty="0">
                  <a:latin typeface="+mj-lt"/>
                </a:endParaRPr>
              </a:p>
            </p:txBody>
          </p:sp>
        </mc:Choice>
        <mc:Fallback xmlns="">
          <p:sp>
            <p:nvSpPr>
              <p:cNvPr id="77" name="Rectangle 7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97348" y="4560559"/>
                <a:ext cx="495520" cy="898964"/>
              </a:xfrm>
              <a:prstGeom prst="rect">
                <a:avLst/>
              </a:prstGeom>
              <a:blipFill rotWithShape="0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9" name="Rectangle 78"/>
              <p:cNvSpPr/>
              <p:nvPr/>
            </p:nvSpPr>
            <p:spPr>
              <a:xfrm>
                <a:off x="2412945" y="4571002"/>
                <a:ext cx="495520" cy="8989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vi-VN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vi-VN" sz="28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num>
                        <m:den>
                          <m:r>
                            <a:rPr lang="vi-VN" sz="2800" b="0" i="0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vi-VN" sz="2800" dirty="0">
                  <a:latin typeface="+mj-lt"/>
                </a:endParaRPr>
              </a:p>
            </p:txBody>
          </p:sp>
        </mc:Choice>
        <mc:Fallback xmlns="">
          <p:sp>
            <p:nvSpPr>
              <p:cNvPr id="79" name="Rectangle 7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2945" y="4571002"/>
                <a:ext cx="495520" cy="898964"/>
              </a:xfrm>
              <a:prstGeom prst="rect">
                <a:avLst/>
              </a:prstGeom>
              <a:blipFill rotWithShape="0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Rectangle 80"/>
              <p:cNvSpPr/>
              <p:nvPr/>
            </p:nvSpPr>
            <p:spPr>
              <a:xfrm>
                <a:off x="8672907" y="5459523"/>
                <a:ext cx="495520" cy="8961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vi-VN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vi-VN" sz="28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num>
                        <m:den>
                          <m:r>
                            <a:rPr lang="vi-VN" sz="2800" b="0" i="0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vi-VN" sz="2800" dirty="0">
                  <a:latin typeface="+mj-lt"/>
                </a:endParaRPr>
              </a:p>
            </p:txBody>
          </p:sp>
        </mc:Choice>
        <mc:Fallback xmlns="">
          <p:sp>
            <p:nvSpPr>
              <p:cNvPr id="81" name="Rectangle 8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72907" y="5459523"/>
                <a:ext cx="495520" cy="896143"/>
              </a:xfrm>
              <a:prstGeom prst="rect">
                <a:avLst/>
              </a:prstGeom>
              <a:blipFill rotWithShape="0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4" name="Rectangle 83"/>
              <p:cNvSpPr/>
              <p:nvPr/>
            </p:nvSpPr>
            <p:spPr>
              <a:xfrm>
                <a:off x="1591373" y="5443239"/>
                <a:ext cx="495520" cy="8961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vi-VN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vi-VN" sz="28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num>
                        <m:den>
                          <m:r>
                            <a:rPr lang="vi-VN" sz="2800" b="0" i="0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vi-VN" sz="2800" dirty="0">
                  <a:latin typeface="+mj-lt"/>
                </a:endParaRPr>
              </a:p>
            </p:txBody>
          </p:sp>
        </mc:Choice>
        <mc:Fallback xmlns="">
          <p:sp>
            <p:nvSpPr>
              <p:cNvPr id="84" name="Rectangle 8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1373" y="5443239"/>
                <a:ext cx="495520" cy="896143"/>
              </a:xfrm>
              <a:prstGeom prst="rect">
                <a:avLst/>
              </a:prstGeom>
              <a:blipFill rotWithShape="0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8" name="Straight Arrow Connector 87"/>
          <p:cNvCxnSpPr/>
          <p:nvPr/>
        </p:nvCxnSpPr>
        <p:spPr>
          <a:xfrm flipV="1">
            <a:off x="8490315" y="3343026"/>
            <a:ext cx="1517449" cy="2237"/>
          </a:xfrm>
          <a:prstGeom prst="straightConnector1">
            <a:avLst/>
          </a:prstGeom>
          <a:ln w="57150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/>
          <p:nvPr/>
        </p:nvCxnSpPr>
        <p:spPr>
          <a:xfrm>
            <a:off x="7503416" y="2452365"/>
            <a:ext cx="2504348" cy="33090"/>
          </a:xfrm>
          <a:prstGeom prst="straightConnector1">
            <a:avLst/>
          </a:prstGeom>
          <a:ln w="57150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4" name="Rectangle 93"/>
              <p:cNvSpPr/>
              <p:nvPr/>
            </p:nvSpPr>
            <p:spPr>
              <a:xfrm>
                <a:off x="8645657" y="2444062"/>
                <a:ext cx="495520" cy="8989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vi-VN" sz="28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vi-VN" sz="28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𝑻</m:t>
                          </m:r>
                        </m:num>
                        <m:den>
                          <m:r>
                            <a:rPr lang="vi-VN" sz="2800" b="1" i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𝟔</m:t>
                          </m:r>
                        </m:den>
                      </m:f>
                    </m:oMath>
                  </m:oMathPara>
                </a14:m>
                <a:endParaRPr lang="vi-VN" sz="2800" b="1" dirty="0">
                  <a:solidFill>
                    <a:srgbClr val="00B050"/>
                  </a:solidFill>
                  <a:latin typeface="+mj-lt"/>
                </a:endParaRPr>
              </a:p>
            </p:txBody>
          </p:sp>
        </mc:Choice>
        <mc:Fallback xmlns="">
          <p:sp>
            <p:nvSpPr>
              <p:cNvPr id="94" name="Rectangle 9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45657" y="2444062"/>
                <a:ext cx="495520" cy="898964"/>
              </a:xfrm>
              <a:prstGeom prst="rect">
                <a:avLst/>
              </a:prstGeom>
              <a:blipFill rotWithShape="0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6" name="Rectangle 95"/>
              <p:cNvSpPr/>
              <p:nvPr/>
            </p:nvSpPr>
            <p:spPr>
              <a:xfrm>
                <a:off x="9233777" y="3357544"/>
                <a:ext cx="498855" cy="8991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vi-VN" sz="28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vi-VN" sz="28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𝑻</m:t>
                          </m:r>
                        </m:num>
                        <m:den>
                          <m:r>
                            <a:rPr lang="vi-VN" sz="28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</m:den>
                      </m:f>
                    </m:oMath>
                  </m:oMathPara>
                </a14:m>
                <a:endParaRPr lang="vi-VN" sz="2800" b="1" dirty="0">
                  <a:solidFill>
                    <a:srgbClr val="00B050"/>
                  </a:solidFill>
                  <a:latin typeface="+mj-lt"/>
                </a:endParaRPr>
              </a:p>
            </p:txBody>
          </p:sp>
        </mc:Choice>
        <mc:Fallback xmlns="">
          <p:sp>
            <p:nvSpPr>
              <p:cNvPr id="96" name="Rectangle 9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33777" y="3357544"/>
                <a:ext cx="498855" cy="899157"/>
              </a:xfrm>
              <a:prstGeom prst="rect">
                <a:avLst/>
              </a:prstGeom>
              <a:blipFill rotWithShape="0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7" name="Straight Arrow Connector 96"/>
          <p:cNvCxnSpPr/>
          <p:nvPr/>
        </p:nvCxnSpPr>
        <p:spPr>
          <a:xfrm flipV="1">
            <a:off x="9219607" y="4423036"/>
            <a:ext cx="788157" cy="1119"/>
          </a:xfrm>
          <a:prstGeom prst="straightConnector1">
            <a:avLst/>
          </a:prstGeom>
          <a:ln w="57150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9" name="Rectangle 98"/>
              <p:cNvSpPr/>
              <p:nvPr/>
            </p:nvSpPr>
            <p:spPr>
              <a:xfrm>
                <a:off x="9379687" y="4492260"/>
                <a:ext cx="704039" cy="8961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vi-VN" sz="28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vi-VN" sz="28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𝑻</m:t>
                          </m:r>
                        </m:num>
                        <m:den>
                          <m:r>
                            <a:rPr lang="vi-VN" sz="28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𝟏𝟐</m:t>
                          </m:r>
                        </m:den>
                      </m:f>
                    </m:oMath>
                  </m:oMathPara>
                </a14:m>
                <a:endParaRPr lang="vi-VN" sz="2800" b="1" dirty="0">
                  <a:solidFill>
                    <a:srgbClr val="00B050"/>
                  </a:solidFill>
                  <a:latin typeface="+mj-lt"/>
                </a:endParaRPr>
              </a:p>
            </p:txBody>
          </p:sp>
        </mc:Choice>
        <mc:Fallback xmlns="">
          <p:sp>
            <p:nvSpPr>
              <p:cNvPr id="99" name="Rectangle 9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79687" y="4492260"/>
                <a:ext cx="704039" cy="896143"/>
              </a:xfrm>
              <a:prstGeom prst="rect">
                <a:avLst/>
              </a:prstGeom>
              <a:blipFill rotWithShape="0"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0" name="Straight Arrow Connector 99"/>
          <p:cNvCxnSpPr/>
          <p:nvPr/>
        </p:nvCxnSpPr>
        <p:spPr>
          <a:xfrm flipV="1">
            <a:off x="1025554" y="2424879"/>
            <a:ext cx="2365306" cy="2370"/>
          </a:xfrm>
          <a:prstGeom prst="straightConnector1">
            <a:avLst/>
          </a:prstGeom>
          <a:ln w="57150">
            <a:solidFill>
              <a:srgbClr val="0000FF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3" name="Rectangle 102"/>
              <p:cNvSpPr/>
              <p:nvPr/>
            </p:nvSpPr>
            <p:spPr>
              <a:xfrm>
                <a:off x="2021876" y="2425034"/>
                <a:ext cx="495520" cy="8989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vi-VN" sz="28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vi-VN" sz="28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𝑻</m:t>
                          </m:r>
                        </m:num>
                        <m:den>
                          <m:r>
                            <a:rPr lang="vi-VN" sz="2800" b="1" i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𝟔</m:t>
                          </m:r>
                        </m:den>
                      </m:f>
                    </m:oMath>
                  </m:oMathPara>
                </a14:m>
                <a:endParaRPr lang="vi-VN" sz="2800" b="1" dirty="0">
                  <a:solidFill>
                    <a:srgbClr val="0000FF"/>
                  </a:solidFill>
                  <a:latin typeface="+mj-lt"/>
                </a:endParaRPr>
              </a:p>
            </p:txBody>
          </p:sp>
        </mc:Choice>
        <mc:Fallback xmlns="">
          <p:sp>
            <p:nvSpPr>
              <p:cNvPr id="103" name="Rectangle 10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1876" y="2425034"/>
                <a:ext cx="495520" cy="898964"/>
              </a:xfrm>
              <a:prstGeom prst="rect">
                <a:avLst/>
              </a:prstGeom>
              <a:blipFill rotWithShape="0"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4" name="Straight Arrow Connector 103"/>
          <p:cNvCxnSpPr/>
          <p:nvPr/>
        </p:nvCxnSpPr>
        <p:spPr>
          <a:xfrm flipV="1">
            <a:off x="1047712" y="3305137"/>
            <a:ext cx="1566453" cy="1185"/>
          </a:xfrm>
          <a:prstGeom prst="straightConnector1">
            <a:avLst/>
          </a:prstGeom>
          <a:ln w="57150">
            <a:solidFill>
              <a:srgbClr val="0000FF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6" name="Rectangle 105"/>
              <p:cNvSpPr/>
              <p:nvPr/>
            </p:nvSpPr>
            <p:spPr>
              <a:xfrm>
                <a:off x="1316749" y="3303750"/>
                <a:ext cx="498855" cy="8991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vi-VN" sz="28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vi-VN" sz="28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𝑻</m:t>
                          </m:r>
                        </m:num>
                        <m:den>
                          <m:r>
                            <a:rPr lang="vi-VN" sz="28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</m:den>
                      </m:f>
                    </m:oMath>
                  </m:oMathPara>
                </a14:m>
                <a:endParaRPr lang="vi-VN" sz="2800" b="1" dirty="0">
                  <a:solidFill>
                    <a:srgbClr val="0000FF"/>
                  </a:solidFill>
                  <a:latin typeface="+mj-lt"/>
                </a:endParaRPr>
              </a:p>
            </p:txBody>
          </p:sp>
        </mc:Choice>
        <mc:Fallback xmlns="">
          <p:sp>
            <p:nvSpPr>
              <p:cNvPr id="106" name="Rectangle 10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6749" y="3303750"/>
                <a:ext cx="498855" cy="899157"/>
              </a:xfrm>
              <a:prstGeom prst="rect">
                <a:avLst/>
              </a:prstGeom>
              <a:blipFill rotWithShape="0"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7" name="Straight Arrow Connector 106"/>
          <p:cNvCxnSpPr/>
          <p:nvPr/>
        </p:nvCxnSpPr>
        <p:spPr>
          <a:xfrm>
            <a:off x="1047712" y="4232464"/>
            <a:ext cx="798676" cy="6689"/>
          </a:xfrm>
          <a:prstGeom prst="straightConnector1">
            <a:avLst/>
          </a:prstGeom>
          <a:ln w="57150">
            <a:solidFill>
              <a:srgbClr val="0000FF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9" name="Rectangle 108"/>
              <p:cNvSpPr/>
              <p:nvPr/>
            </p:nvSpPr>
            <p:spPr>
              <a:xfrm>
                <a:off x="1067982" y="4272569"/>
                <a:ext cx="704039" cy="8961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vi-VN" sz="28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vi-VN" sz="28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𝑻</m:t>
                          </m:r>
                        </m:num>
                        <m:den>
                          <m:r>
                            <a:rPr lang="vi-VN" sz="28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𝟏𝟐</m:t>
                          </m:r>
                        </m:den>
                      </m:f>
                    </m:oMath>
                  </m:oMathPara>
                </a14:m>
                <a:endParaRPr lang="vi-VN" sz="2800" b="1" dirty="0">
                  <a:solidFill>
                    <a:srgbClr val="0000FF"/>
                  </a:solidFill>
                  <a:latin typeface="+mj-lt"/>
                </a:endParaRPr>
              </a:p>
            </p:txBody>
          </p:sp>
        </mc:Choice>
        <mc:Fallback xmlns="">
          <p:sp>
            <p:nvSpPr>
              <p:cNvPr id="109" name="Rectangle 10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7982" y="4272569"/>
                <a:ext cx="704039" cy="896143"/>
              </a:xfrm>
              <a:prstGeom prst="rect">
                <a:avLst/>
              </a:prstGeom>
              <a:blipFill rotWithShape="0"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35284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9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4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5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1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6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7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8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9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5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0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1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7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2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3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4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9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4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5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  <p:bldP spid="25" grpId="0"/>
      <p:bldP spid="27" grpId="0"/>
      <p:bldP spid="67" grpId="0"/>
      <p:bldP spid="68" grpId="0"/>
      <p:bldP spid="70" grpId="0"/>
      <p:bldP spid="72" grpId="0"/>
      <p:bldP spid="74" grpId="0"/>
      <p:bldP spid="77" grpId="0"/>
      <p:bldP spid="79" grpId="0"/>
      <p:bldP spid="81" grpId="0"/>
      <p:bldP spid="84" grpId="0"/>
      <p:bldP spid="94" grpId="0"/>
      <p:bldP spid="96" grpId="0"/>
      <p:bldP spid="99" grpId="0"/>
      <p:bldP spid="103" grpId="0"/>
      <p:bldP spid="106" grpId="0"/>
      <p:bldP spid="10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57150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69180" y="101861"/>
            <a:ext cx="112044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  <a:tabLst>
                <a:tab pos="90170" algn="l"/>
                <a:tab pos="630555" algn="l"/>
                <a:tab pos="1620520" algn="l"/>
                <a:tab pos="4860925" algn="l"/>
              </a:tabLst>
            </a:pPr>
            <a:r>
              <a:rPr lang="vi-VN" sz="2800" b="1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2.Xác định thời gian ngắn nhất vật đi từ vị trí có li độ x = x</a:t>
            </a:r>
            <a:r>
              <a:rPr lang="vi-VN" sz="2800" b="1" baseline="-25000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vi-VN" sz="2800" b="1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đến x = x</a:t>
            </a:r>
            <a:r>
              <a:rPr lang="vi-VN" sz="2800" b="1" baseline="-25000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vi-VN" sz="2800" b="1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2800" dirty="0">
              <a:solidFill>
                <a:srgbClr val="0000FF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69180" y="983939"/>
            <a:ext cx="340182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  <a:tabLst>
                <a:tab pos="90170" algn="l"/>
                <a:tab pos="630555" algn="l"/>
                <a:tab pos="1620520" algn="l"/>
                <a:tab pos="4860925" algn="l"/>
              </a:tabLst>
            </a:pPr>
            <a:r>
              <a:rPr lang="vi-VN" sz="28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Cách 1: Dùng VTLG</a:t>
            </a:r>
            <a:endParaRPr lang="vi-VN" sz="28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286980" y="1849010"/>
                <a:ext cx="6250167" cy="101438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:r>
                  <a:rPr lang="vi-VN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</a:t>
                </a:r>
                <a:r>
                  <a:rPr lang="vi-VN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Xác định trạng thái của vật khi </a:t>
                </a:r>
                <a:r>
                  <a:rPr lang="vi-VN" sz="2800" b="1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x = x</a:t>
                </a:r>
                <a:r>
                  <a:rPr lang="vi-VN" sz="2800" b="1" baseline="-250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 </a:t>
                </a:r>
                <a:r>
                  <a:rPr lang="vi-VN" sz="2800" b="1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và x = x</a:t>
                </a:r>
                <a:r>
                  <a:rPr lang="vi-VN" sz="2800" b="1" baseline="-250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vi-VN" sz="2800" b="1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fr-FR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vi-VN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vị trí tương ứng trên VTLG.</a:t>
                </a: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980" y="1849010"/>
                <a:ext cx="6250167" cy="1014380"/>
              </a:xfrm>
              <a:prstGeom prst="rect">
                <a:avLst/>
              </a:prstGeom>
              <a:blipFill rotWithShape="0">
                <a:blip r:embed="rId2"/>
                <a:stretch>
                  <a:fillRect l="-1951" t="-5988" r="-98" b="-12575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Rectangle 7"/>
              <p:cNvSpPr/>
              <p:nvPr/>
            </p:nvSpPr>
            <p:spPr>
              <a:xfrm>
                <a:off x="119300" y="3365534"/>
                <a:ext cx="7157608" cy="9541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vi-VN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</a:t>
                </a:r>
                <a:r>
                  <a:rPr lang="vi-VN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Tính góc </a:t>
                </a:r>
                <a:r>
                  <a:rPr lang="vi-VN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quét </a:t>
                </a:r>
                <a14:m>
                  <m:oMath xmlns:m="http://schemas.openxmlformats.org/officeDocument/2006/math">
                    <m:r>
                      <a:rPr lang="fr-FR" sz="2800" b="1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𝜶</m:t>
                    </m:r>
                  </m:oMath>
                </a14:m>
                <a:r>
                  <a:rPr lang="vi-VN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vi-VN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tương ứng với sự dịch chuyển từ </a:t>
                </a:r>
                <a:r>
                  <a:rPr lang="vi-VN" sz="2800" b="1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x = x</a:t>
                </a:r>
                <a:r>
                  <a:rPr lang="vi-VN" sz="2800" b="1" baseline="-250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</a:t>
                </a:r>
                <a:r>
                  <a:rPr lang="vi-VN" sz="2800" b="1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đến x = </a:t>
                </a:r>
                <a:r>
                  <a:rPr lang="vi-VN" sz="2800" b="1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x</a:t>
                </a:r>
                <a:r>
                  <a:rPr lang="vi-VN" sz="2800" b="1" baseline="-250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endParaRPr lang="vi-VN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300" y="3365534"/>
                <a:ext cx="7157608" cy="954107"/>
              </a:xfrm>
              <a:prstGeom prst="rect">
                <a:avLst/>
              </a:prstGeom>
              <a:blipFill rotWithShape="0">
                <a:blip r:embed="rId3"/>
                <a:stretch>
                  <a:fillRect l="-1789" t="-6369" b="-16561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369180" y="4675813"/>
                <a:ext cx="4805278" cy="9130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vi-VN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i="1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⇒</m:t>
                          </m:r>
                          <m:r>
                            <m:rPr>
                              <m:nor/>
                            </m:rPr>
                            <a:rPr lang="vi-VN" sz="28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vi-VN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vi-VN" sz="2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min</m:t>
                          </m:r>
                        </m:sub>
                      </m:sSub>
                      <m:r>
                        <a:rPr lang="vi-VN" sz="2800" b="0" i="1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vi-VN" sz="28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fr-FR" sz="28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𝛼</m:t>
                          </m:r>
                          <m:r>
                            <a:rPr lang="fr-FR" sz="28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r>
                            <a:rPr lang="fr-FR" sz="28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𝑟𝑎𝑑</m:t>
                          </m:r>
                          <m:r>
                            <a:rPr lang="fr-FR" sz="28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fr-FR" sz="28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𝜔</m:t>
                          </m:r>
                        </m:den>
                      </m:f>
                      <m:r>
                        <a:rPr lang="vi-VN" sz="2800" b="0" i="1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vi-VN" sz="28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fr-FR" sz="28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𝛼</m:t>
                          </m:r>
                          <m:r>
                            <a:rPr lang="fr-FR" sz="28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r>
                            <a:rPr lang="fr-FR" sz="28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𝑟𝑎𝑑</m:t>
                          </m:r>
                          <m:r>
                            <a:rPr lang="fr-FR" sz="28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).</m:t>
                          </m:r>
                          <m:r>
                            <a:rPr lang="fr-FR" sz="28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𝑇</m:t>
                          </m:r>
                        </m:num>
                        <m:den>
                          <m:r>
                            <a:rPr lang="fr-FR" sz="28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fr-FR" sz="28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𝜋</m:t>
                          </m:r>
                        </m:den>
                      </m:f>
                    </m:oMath>
                  </m:oMathPara>
                </a14:m>
                <a:endParaRPr lang="vi-VN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9180" y="4675813"/>
                <a:ext cx="4805278" cy="91300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0" name="Group 9"/>
          <p:cNvGrpSpPr/>
          <p:nvPr/>
        </p:nvGrpSpPr>
        <p:grpSpPr>
          <a:xfrm>
            <a:off x="7442272" y="914399"/>
            <a:ext cx="4602546" cy="2949676"/>
            <a:chOff x="7519916" y="3202456"/>
            <a:chExt cx="4602546" cy="2827170"/>
          </a:xfrm>
        </p:grpSpPr>
        <p:sp>
          <p:nvSpPr>
            <p:cNvPr id="11" name="Oval 10"/>
            <p:cNvSpPr/>
            <p:nvPr/>
          </p:nvSpPr>
          <p:spPr>
            <a:xfrm>
              <a:off x="8240612" y="3202456"/>
              <a:ext cx="2827170" cy="2827170"/>
            </a:xfrm>
            <a:prstGeom prst="ellipse">
              <a:avLst/>
            </a:prstGeom>
            <a:noFill/>
            <a:ln w="38100">
              <a:solidFill>
                <a:srgbClr val="0000FF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2" name="Group 11"/>
            <p:cNvGrpSpPr/>
            <p:nvPr/>
          </p:nvGrpSpPr>
          <p:grpSpPr>
            <a:xfrm>
              <a:off x="7519916" y="4105432"/>
              <a:ext cx="4602546" cy="1054081"/>
              <a:chOff x="7519916" y="4105432"/>
              <a:chExt cx="4602546" cy="1054081"/>
            </a:xfrm>
          </p:grpSpPr>
          <p:grpSp>
            <p:nvGrpSpPr>
              <p:cNvPr id="13" name="Group 12"/>
              <p:cNvGrpSpPr/>
              <p:nvPr/>
            </p:nvGrpSpPr>
            <p:grpSpPr>
              <a:xfrm>
                <a:off x="7519916" y="4562663"/>
                <a:ext cx="4449170" cy="80674"/>
                <a:chOff x="7519916" y="4562663"/>
                <a:chExt cx="4449170" cy="80674"/>
              </a:xfrm>
            </p:grpSpPr>
            <p:cxnSp>
              <p:nvCxnSpPr>
                <p:cNvPr id="18" name="Straight Arrow Connector 17"/>
                <p:cNvCxnSpPr/>
                <p:nvPr/>
              </p:nvCxnSpPr>
              <p:spPr>
                <a:xfrm>
                  <a:off x="7519916" y="4616041"/>
                  <a:ext cx="4449170" cy="0"/>
                </a:xfrm>
                <a:prstGeom prst="straightConnector1">
                  <a:avLst/>
                </a:prstGeom>
                <a:ln w="5715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9" name="Oval 18"/>
                <p:cNvSpPr/>
                <p:nvPr/>
              </p:nvSpPr>
              <p:spPr>
                <a:xfrm>
                  <a:off x="9592782" y="4562663"/>
                  <a:ext cx="138072" cy="80674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vi-VN"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4" name="Rectangle 13"/>
                  <p:cNvSpPr/>
                  <p:nvPr/>
                </p:nvSpPr>
                <p:spPr>
                  <a:xfrm>
                    <a:off x="11053345" y="4105432"/>
                    <a:ext cx="511679" cy="501489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vi-VN" sz="2800" b="1" i="1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𝑨</m:t>
                          </m:r>
                        </m:oMath>
                      </m:oMathPara>
                    </a14:m>
                    <a:endParaRPr lang="vi-VN" sz="2800" dirty="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</mc:Choice>
            <mc:Fallback xmlns="">
              <p:sp>
                <p:nvSpPr>
                  <p:cNvPr id="14" name="Rectangle 13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1053345" y="4105432"/>
                    <a:ext cx="511679" cy="501489"/>
                  </a:xfrm>
                  <a:prstGeom prst="rect">
                    <a:avLst/>
                  </a:prstGeom>
                  <a:blipFill rotWithShape="0">
                    <a:blip r:embed="rId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vi-VN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5" name="Rectangle 14"/>
                  <p:cNvSpPr/>
                  <p:nvPr/>
                </p:nvSpPr>
                <p:spPr>
                  <a:xfrm>
                    <a:off x="7551368" y="4150876"/>
                    <a:ext cx="779380" cy="501489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vi-VN" sz="2800" b="1" i="1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vi-VN" sz="2800" b="1" i="1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𝑨</m:t>
                          </m:r>
                        </m:oMath>
                      </m:oMathPara>
                    </a14:m>
                    <a:endParaRPr lang="vi-VN" sz="2800" dirty="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</mc:Choice>
            <mc:Fallback xmlns="">
              <p:sp>
                <p:nvSpPr>
                  <p:cNvPr id="15" name="Rectangle 14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551368" y="4150876"/>
                    <a:ext cx="779380" cy="501489"/>
                  </a:xfrm>
                  <a:prstGeom prst="rect">
                    <a:avLst/>
                  </a:prstGeom>
                  <a:blipFill rotWithShape="0">
                    <a:blip r:embed="rId6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vi-VN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6" name="Rectangle 15"/>
                  <p:cNvSpPr/>
                  <p:nvPr/>
                </p:nvSpPr>
                <p:spPr>
                  <a:xfrm>
                    <a:off x="9155799" y="4603000"/>
                    <a:ext cx="516487" cy="501489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vi-VN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𝑂</m:t>
                          </m:r>
                        </m:oMath>
                      </m:oMathPara>
                    </a14:m>
                    <a:endParaRPr lang="vi-VN" sz="2800" dirty="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</mc:Choice>
            <mc:Fallback xmlns="">
              <p:sp>
                <p:nvSpPr>
                  <p:cNvPr id="16" name="Rectangle 15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9155799" y="4603000"/>
                    <a:ext cx="516487" cy="501489"/>
                  </a:xfrm>
                  <a:prstGeom prst="rect">
                    <a:avLst/>
                  </a:prstGeom>
                  <a:blipFill rotWithShape="0">
                    <a:blip r:embed="rId7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vi-VN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7" name="Rectangle 16"/>
                  <p:cNvSpPr/>
                  <p:nvPr/>
                </p:nvSpPr>
                <p:spPr>
                  <a:xfrm>
                    <a:off x="11657271" y="4658024"/>
                    <a:ext cx="465191" cy="501489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vi-VN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oMath>
                      </m:oMathPara>
                    </a14:m>
                    <a:endParaRPr lang="vi-VN" sz="2800" dirty="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</mc:Choice>
            <mc:Fallback xmlns="">
              <p:sp>
                <p:nvSpPr>
                  <p:cNvPr id="17" name="Rectangle 16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1657271" y="4658024"/>
                    <a:ext cx="465191" cy="501489"/>
                  </a:xfrm>
                  <a:prstGeom prst="rect">
                    <a:avLst/>
                  </a:prstGeom>
                  <a:blipFill rotWithShape="0">
                    <a:blip r:embed="rId8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vi-VN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cxnSp>
        <p:nvCxnSpPr>
          <p:cNvPr id="21" name="Straight Arrow Connector 20"/>
          <p:cNvCxnSpPr>
            <a:stCxn id="19" idx="0"/>
            <a:endCxn id="11" idx="7"/>
          </p:cNvCxnSpPr>
          <p:nvPr/>
        </p:nvCxnSpPr>
        <p:spPr>
          <a:xfrm flipV="1">
            <a:off x="9584174" y="1346369"/>
            <a:ext cx="991935" cy="987177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19" idx="0"/>
          </p:cNvCxnSpPr>
          <p:nvPr/>
        </p:nvCxnSpPr>
        <p:spPr>
          <a:xfrm flipH="1" flipV="1">
            <a:off x="8355115" y="1605856"/>
            <a:ext cx="1229059" cy="727690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10572030" y="1405212"/>
            <a:ext cx="0" cy="986515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8401661" y="1648443"/>
            <a:ext cx="0" cy="729216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Arc 28"/>
          <p:cNvSpPr/>
          <p:nvPr/>
        </p:nvSpPr>
        <p:spPr>
          <a:xfrm rot="18412607">
            <a:off x="8302858" y="899552"/>
            <a:ext cx="2562633" cy="2620268"/>
          </a:xfrm>
          <a:prstGeom prst="arc">
            <a:avLst>
              <a:gd name="adj1" fmla="val 15645822"/>
              <a:gd name="adj2" fmla="val 649277"/>
            </a:avLst>
          </a:prstGeom>
          <a:ln w="38100">
            <a:solidFill>
              <a:srgbClr val="FF0000"/>
            </a:solidFill>
            <a:headEnd type="stealth" w="lg" len="lg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Text Box 2700"/>
          <p:cNvSpPr txBox="1">
            <a:spLocks noChangeAspect="1" noChangeArrowheads="1"/>
          </p:cNvSpPr>
          <p:nvPr/>
        </p:nvSpPr>
        <p:spPr bwMode="auto">
          <a:xfrm>
            <a:off x="9306787" y="1457948"/>
            <a:ext cx="456114" cy="310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lumMod val="100000"/>
                    <a:lumOff val="0"/>
                  </a:schemeClr>
                </a:solidFill>
              </a14:hiddenFill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el-GR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Cung 10004"/>
          <p:cNvSpPr/>
          <p:nvPr/>
        </p:nvSpPr>
        <p:spPr>
          <a:xfrm>
            <a:off x="9240345" y="1865451"/>
            <a:ext cx="588999" cy="600145"/>
          </a:xfrm>
          <a:prstGeom prst="arc">
            <a:avLst>
              <a:gd name="adj1" fmla="val 11281512"/>
              <a:gd name="adj2" fmla="val 21111705"/>
            </a:avLst>
          </a:prstGeom>
          <a:ln w="3810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vi-VN" sz="280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10419693" y="2387505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vi-VN" b="1" baseline="-250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endParaRPr lang="vi-VN" dirty="0"/>
          </a:p>
        </p:txBody>
      </p:sp>
      <p:sp>
        <p:nvSpPr>
          <p:cNvPr id="38" name="Rectangle 37"/>
          <p:cNvSpPr/>
          <p:nvPr/>
        </p:nvSpPr>
        <p:spPr>
          <a:xfrm>
            <a:off x="8242902" y="2426268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vi-VN" b="1" baseline="-250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vi-VN" dirty="0"/>
          </a:p>
        </p:txBody>
      </p:sp>
      <p:cxnSp>
        <p:nvCxnSpPr>
          <p:cNvPr id="40" name="Straight Arrow Connector 39"/>
          <p:cNvCxnSpPr>
            <a:stCxn id="37" idx="0"/>
          </p:cNvCxnSpPr>
          <p:nvPr/>
        </p:nvCxnSpPr>
        <p:spPr>
          <a:xfrm flipH="1" flipV="1">
            <a:off x="8403280" y="2384064"/>
            <a:ext cx="2204926" cy="344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/>
          <p:cNvSpPr/>
          <p:nvPr/>
        </p:nvSpPr>
        <p:spPr>
          <a:xfrm>
            <a:off x="346800" y="6044258"/>
            <a:ext cx="49327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  <a:tabLst>
                <a:tab pos="90170" algn="l"/>
                <a:tab pos="630555" algn="l"/>
                <a:tab pos="1620520" algn="l"/>
                <a:tab pos="4860925" algn="l"/>
              </a:tabLst>
            </a:pPr>
            <a:r>
              <a:rPr lang="en-US" sz="2800" b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2800" b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8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trục</a:t>
            </a:r>
            <a:r>
              <a:rPr lang="en-US" sz="28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8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endParaRPr lang="vi-VN" sz="28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1971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5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0" dur="1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29" grpId="0" animBg="1"/>
      <p:bldP spid="32" grpId="0"/>
      <p:bldP spid="36" grpId="0" animBg="1"/>
      <p:bldP spid="37" grpId="0"/>
      <p:bldP spid="3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57150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3995283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57150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22785" y="36789"/>
            <a:ext cx="7388497" cy="5533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  <a:tabLst>
                <a:tab pos="90170" algn="l"/>
                <a:tab pos="630555" algn="l"/>
                <a:tab pos="1620520" algn="l"/>
                <a:tab pos="4860925" algn="l"/>
              </a:tabLst>
            </a:pPr>
            <a:r>
              <a:rPr lang="vi-VN" sz="2800" b="1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3.Xác định khoảng thời gian trong một chu kì :</a:t>
            </a:r>
            <a:endParaRPr lang="vi-VN" sz="2800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9245"/>
            <a:ext cx="11422967" cy="2249611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angle 5"/>
          <p:cNvSpPr/>
          <p:nvPr/>
        </p:nvSpPr>
        <p:spPr>
          <a:xfrm>
            <a:off x="207191" y="2778208"/>
            <a:ext cx="8374344" cy="5533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  <a:tabLst>
                <a:tab pos="90170" algn="l"/>
                <a:tab pos="630555" algn="l"/>
                <a:tab pos="1620520" algn="l"/>
                <a:tab pos="4860925" algn="l"/>
              </a:tabLst>
            </a:pPr>
            <a:r>
              <a:rPr lang="en-US" sz="28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a.Vật</a:t>
            </a:r>
            <a:r>
              <a:rPr lang="en-US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cách</a:t>
            </a:r>
            <a:r>
              <a:rPr lang="en-US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VTCB </a:t>
            </a:r>
            <a:r>
              <a:rPr lang="en-US" sz="28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đoạn</a:t>
            </a:r>
            <a:r>
              <a:rPr lang="en-US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nhỏ</a:t>
            </a:r>
            <a:r>
              <a:rPr lang="en-US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hơn</a:t>
            </a:r>
            <a:r>
              <a:rPr lang="en-US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x</a:t>
            </a:r>
            <a:r>
              <a:rPr lang="en-US" sz="2800" b="1" baseline="-25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28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hoặc</a:t>
            </a:r>
            <a:r>
              <a:rPr lang="en-US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lớn</a:t>
            </a:r>
            <a:r>
              <a:rPr lang="en-US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hơn</a:t>
            </a:r>
            <a:r>
              <a:rPr lang="en-US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x</a:t>
            </a:r>
            <a:r>
              <a:rPr lang="en-US" sz="2800" b="1" baseline="-25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.</a:t>
            </a:r>
            <a:endParaRPr lang="vi-VN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41790" y="3309791"/>
            <a:ext cx="592699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fr-FR" sz="280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Thời</a:t>
            </a:r>
            <a:r>
              <a:rPr lang="fr-FR" sz="2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gian</a:t>
            </a:r>
            <a:r>
              <a:rPr lang="fr-FR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fr-FR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fr-FR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chu </a:t>
            </a:r>
            <a:r>
              <a:rPr lang="fr-FR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kì</a:t>
            </a:r>
            <a:r>
              <a:rPr lang="fr-FR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(t = T) </a:t>
            </a:r>
            <a:r>
              <a:rPr lang="fr-FR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để</a:t>
            </a:r>
            <a:r>
              <a:rPr lang="fr-FR" sz="2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vi-VN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angle 2"/>
              <p:cNvSpPr/>
              <p:nvPr/>
            </p:nvSpPr>
            <p:spPr>
              <a:xfrm>
                <a:off x="1227653" y="4012018"/>
                <a:ext cx="354347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vi-VN" sz="2800" dirty="0" smtClean="0">
                    <a:ea typeface="Calibri" panose="020F0502020204030204" pitchFamily="34" charset="0"/>
                    <a:cs typeface="Times New Roman" panose="02020603050405020304" pitchFamily="18" charset="0"/>
                  </a:rPr>
                  <a:t>+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vi-VN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800" b="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en-US" sz="2800" b="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≤</m:t>
                    </m:r>
                    <m:sSub>
                      <m:sSubPr>
                        <m:ctrlPr>
                          <a:rPr lang="vi-VN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800" b="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800" b="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fr-FR" sz="2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là </a:t>
                </a:r>
                <a14:m>
                  <m:oMath xmlns:m="http://schemas.openxmlformats.org/officeDocument/2006/math">
                    <m:r>
                      <a:rPr lang="fr-FR" sz="2800" b="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𝛥</m:t>
                    </m:r>
                    <m:r>
                      <a:rPr lang="fr-FR" sz="2800" b="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fr-FR" sz="2800" b="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=4</m:t>
                    </m:r>
                    <m:sSub>
                      <m:sSubPr>
                        <m:ctrlPr>
                          <a:rPr lang="vi-VN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fr-FR" sz="2800" b="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  <m:sub>
                        <m:r>
                          <a:rPr lang="fr-FR" sz="2800" b="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vi-VN" sz="2800" dirty="0"/>
              </a:p>
            </p:txBody>
          </p:sp>
        </mc:Choice>
        <mc:Fallback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7653" y="4012018"/>
                <a:ext cx="3543471" cy="523220"/>
              </a:xfrm>
              <a:prstGeom prst="rect">
                <a:avLst/>
              </a:prstGeom>
              <a:blipFill rotWithShape="0">
                <a:blip r:embed="rId3"/>
                <a:stretch>
                  <a:fillRect l="-3436" t="-12791" b="-31395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Rectangle 7"/>
              <p:cNvSpPr/>
              <p:nvPr/>
            </p:nvSpPr>
            <p:spPr>
              <a:xfrm>
                <a:off x="1237015" y="4822285"/>
                <a:ext cx="361714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vi-VN" sz="2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+</a:t>
                </a:r>
                <a:r>
                  <a:rPr lang="fr-FR" sz="2800" dirty="0" smtClean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vi-VN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800" b="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en-US" sz="2800" b="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≥</m:t>
                    </m:r>
                    <m:sSub>
                      <m:sSubPr>
                        <m:ctrlPr>
                          <a:rPr lang="vi-VN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800" b="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800" b="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fr-FR" sz="2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là </a:t>
                </a:r>
                <a14:m>
                  <m:oMath xmlns:m="http://schemas.openxmlformats.org/officeDocument/2006/math">
                    <m:r>
                      <a:rPr lang="fr-FR" sz="2800" b="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𝛥</m:t>
                    </m:r>
                    <m:r>
                      <a:rPr lang="fr-FR" sz="2800" b="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fr-FR" sz="2800" b="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=4</m:t>
                    </m:r>
                    <m:sSub>
                      <m:sSubPr>
                        <m:ctrlPr>
                          <a:rPr lang="vi-VN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fr-FR" sz="2800" b="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  <m:sub>
                        <m:r>
                          <a:rPr lang="fr-FR" sz="2800" b="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vi-VN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7015" y="4822285"/>
                <a:ext cx="3617144" cy="523220"/>
              </a:xfrm>
              <a:prstGeom prst="rect">
                <a:avLst/>
              </a:prstGeom>
              <a:blipFill rotWithShape="0">
                <a:blip r:embed="rId4"/>
                <a:stretch>
                  <a:fillRect l="-3541" t="-11628" b="-31395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41523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3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57150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 sz="28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angle 2"/>
              <p:cNvSpPr/>
              <p:nvPr/>
            </p:nvSpPr>
            <p:spPr>
              <a:xfrm>
                <a:off x="196755" y="5367381"/>
                <a:ext cx="7336810" cy="52225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07000"/>
                  </a:lnSpc>
                  <a:spcAft>
                    <a:spcPts val="0"/>
                  </a:spcAft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14:m>
                  <m:oMath xmlns:m="http://schemas.openxmlformats.org/officeDocument/2006/math">
                    <m:r>
                      <a:rPr lang="fr-FR" sz="2800" i="1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⇒</m:t>
                    </m:r>
                  </m:oMath>
                </a14:m>
                <a:r>
                  <a:rPr lang="fr-FR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Khoảng</a:t>
                </a:r>
                <a:r>
                  <a:rPr lang="fr-FR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thời</a:t>
                </a:r>
                <a:r>
                  <a:rPr lang="fr-FR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gian</a:t>
                </a:r>
                <a:r>
                  <a:rPr lang="fr-FR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trong</a:t>
                </a:r>
                <a:r>
                  <a:rPr lang="fr-FR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một</a:t>
                </a:r>
                <a:r>
                  <a:rPr lang="fr-FR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chu </a:t>
                </a:r>
                <a:r>
                  <a:rPr lang="fr-FR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kì</a:t>
                </a:r>
                <a:r>
                  <a:rPr lang="fr-FR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vật</a:t>
                </a:r>
                <a:r>
                  <a:rPr lang="fr-FR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có</a:t>
                </a:r>
                <a:r>
                  <a:rPr lang="fr-FR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tốc</a:t>
                </a:r>
                <a:r>
                  <a:rPr lang="fr-FR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2800" dirty="0" err="1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độ</a:t>
                </a:r>
                <a:endParaRPr lang="vi-VN" sz="2800" dirty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6755" y="5367381"/>
                <a:ext cx="7336810" cy="522259"/>
              </a:xfrm>
              <a:prstGeom prst="rect">
                <a:avLst/>
              </a:prstGeom>
              <a:blipFill rotWithShape="0">
                <a:blip r:embed="rId2"/>
                <a:stretch>
                  <a:fillRect t="-11628" r="-1578" b="-31395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/>
              <p:cNvSpPr/>
              <p:nvPr/>
            </p:nvSpPr>
            <p:spPr>
              <a:xfrm>
                <a:off x="229096" y="4201470"/>
                <a:ext cx="11422967" cy="9541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fr-FR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</a:t>
                </a:r>
                <a:r>
                  <a:rPr lang="fr-FR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Vùng</a:t>
                </a:r>
                <a:r>
                  <a:rPr lang="fr-FR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vật</a:t>
                </a:r>
                <a:r>
                  <a:rPr lang="fr-FR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có</a:t>
                </a:r>
                <a:r>
                  <a:rPr lang="fr-FR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tốc</a:t>
                </a:r>
                <a:r>
                  <a:rPr lang="fr-FR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độ</a:t>
                </a:r>
                <a:r>
                  <a:rPr lang="fr-FR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lớn</a:t>
                </a:r>
                <a:r>
                  <a:rPr lang="fr-FR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hơn</a:t>
                </a:r>
                <a:r>
                  <a:rPr lang="fr-FR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2800" b="1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</a:t>
                </a:r>
                <a:r>
                  <a:rPr lang="fr-FR" sz="2800" b="1" baseline="-250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</a:t>
                </a:r>
                <a:r>
                  <a:rPr lang="fr-FR" sz="2800" b="1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nằm</a:t>
                </a:r>
                <a:r>
                  <a:rPr lang="fr-FR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trong</a:t>
                </a:r>
                <a:r>
                  <a:rPr lang="fr-FR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đoạn</a:t>
                </a:r>
                <a:r>
                  <a:rPr lang="fr-FR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vi-VN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fr-FR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vi-VN" sz="28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fr-FR" sz="28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fr-FR" sz="28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fr-FR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vi-VN" sz="28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fr-FR" sz="28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fr-FR" sz="28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lang="fr-FR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và</a:t>
                </a:r>
                <a:r>
                  <a:rPr lang="fr-FR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vùng</a:t>
                </a:r>
                <a:r>
                  <a:rPr lang="fr-FR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vật</a:t>
                </a:r>
                <a:r>
                  <a:rPr lang="fr-FR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có</a:t>
                </a:r>
                <a:r>
                  <a:rPr lang="fr-FR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tốc</a:t>
                </a:r>
                <a:r>
                  <a:rPr lang="fr-FR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độ</a:t>
                </a:r>
                <a:r>
                  <a:rPr lang="fr-FR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nhỏ</a:t>
                </a:r>
                <a:r>
                  <a:rPr lang="fr-FR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hơn</a:t>
                </a:r>
                <a:r>
                  <a:rPr lang="fr-FR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2800" b="1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</a:t>
                </a:r>
                <a:r>
                  <a:rPr lang="fr-FR" sz="2800" b="1" baseline="-250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</a:t>
                </a:r>
                <a:r>
                  <a:rPr lang="fr-FR" sz="2800" b="1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nằm</a:t>
                </a:r>
                <a:r>
                  <a:rPr lang="fr-FR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ngoài</a:t>
                </a:r>
                <a:r>
                  <a:rPr lang="fr-FR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đoạn</a:t>
                </a:r>
                <a:r>
                  <a:rPr lang="fr-FR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vi-VN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fr-FR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vi-VN" sz="28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fr-FR" sz="28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fr-FR" sz="28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fr-FR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vi-VN" sz="28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fr-FR" sz="28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fr-FR" sz="28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endParaRPr lang="vi-VN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9096" y="4201470"/>
                <a:ext cx="11422967" cy="954107"/>
              </a:xfrm>
              <a:prstGeom prst="rect">
                <a:avLst/>
              </a:prstGeom>
              <a:blipFill rotWithShape="0">
                <a:blip r:embed="rId3"/>
                <a:stretch>
                  <a:fillRect l="-1121" t="-6369" b="-16561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/>
          <p:cNvSpPr/>
          <p:nvPr/>
        </p:nvSpPr>
        <p:spPr>
          <a:xfrm>
            <a:off x="196754" y="2477415"/>
            <a:ext cx="7124066" cy="5533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  <a:tabLst>
                <a:tab pos="90170" algn="l"/>
                <a:tab pos="630555" algn="l"/>
                <a:tab pos="1620520" algn="l"/>
                <a:tab pos="4860925" algn="l"/>
              </a:tabLst>
            </a:pPr>
            <a:r>
              <a:rPr lang="fr-FR" sz="28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b.Vật</a:t>
            </a:r>
            <a:r>
              <a:rPr lang="fr-FR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8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fr-FR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8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tốc</a:t>
            </a:r>
            <a:r>
              <a:rPr lang="fr-FR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8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</a:t>
            </a:r>
            <a:r>
              <a:rPr lang="fr-FR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8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nhỏ</a:t>
            </a:r>
            <a:r>
              <a:rPr lang="fr-FR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8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hơn</a:t>
            </a:r>
            <a:r>
              <a:rPr lang="fr-FR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</a:t>
            </a:r>
            <a:r>
              <a:rPr lang="fr-FR" sz="2800" b="1" baseline="-25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fr-FR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fr-FR" sz="28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hoặc</a:t>
            </a:r>
            <a:r>
              <a:rPr lang="fr-FR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8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lớn</a:t>
            </a:r>
            <a:r>
              <a:rPr lang="fr-FR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8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hơn</a:t>
            </a:r>
            <a:r>
              <a:rPr lang="fr-FR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</a:t>
            </a:r>
            <a:r>
              <a:rPr lang="fr-FR" sz="2800" b="1" baseline="-25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fr-FR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.</a:t>
            </a:r>
            <a:endParaRPr lang="vi-VN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6"/>
              <p:cNvSpPr/>
              <p:nvPr/>
            </p:nvSpPr>
            <p:spPr>
              <a:xfrm>
                <a:off x="229096" y="3067807"/>
                <a:ext cx="5143075" cy="9691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fr-FR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</a:t>
                </a:r>
                <a:r>
                  <a:rPr lang="fr-FR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Từ</a:t>
                </a:r>
                <a:r>
                  <a:rPr lang="fr-FR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vi-VN" sz="2800" b="1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800" b="1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𝒗</m:t>
                        </m:r>
                      </m:e>
                    </m:d>
                    <m:r>
                      <a:rPr lang="en-US" sz="2800" b="1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vi-VN" sz="2800" b="1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800" b="1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𝒗</m:t>
                        </m:r>
                      </m:e>
                      <m:sub>
                        <m:r>
                          <a:rPr lang="en-US" sz="2800" b="1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</m:sSub>
                    <m:r>
                      <a:rPr lang="en-US" sz="2800" b="1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mbria Math" panose="02040503050406030204" pitchFamily="18" charset="0"/>
                      </a:rPr>
                      <m:t>⇒</m:t>
                    </m:r>
                    <m:d>
                      <m:dPr>
                        <m:begChr m:val="|"/>
                        <m:endChr m:val="|"/>
                        <m:ctrlPr>
                          <a:rPr lang="vi-VN" sz="2800" b="1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vi-VN" sz="2800" b="1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1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n-US" sz="2800" b="1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sub>
                        </m:sSub>
                      </m:e>
                    </m:d>
                    <m:r>
                      <a:rPr lang="en-US" sz="2800" b="1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vi-VN" sz="2800" b="1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vi-VN" sz="2800" b="1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1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𝑨</m:t>
                            </m:r>
                          </m:e>
                          <m:sup>
                            <m:r>
                              <a:rPr lang="en-US" sz="2800" b="1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2800" b="1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vi-VN" sz="2800" b="1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sSubSup>
                              <m:sSubSupPr>
                                <m:ctrlPr>
                                  <a:rPr lang="vi-VN" sz="2800" b="1" i="1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sz="2800" b="1" i="1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𝒗</m:t>
                                </m:r>
                              </m:e>
                              <m:sub>
                                <m:r>
                                  <a:rPr lang="en-US" sz="2800" b="1" i="1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𝟏</m:t>
                                </m:r>
                              </m:sub>
                              <m:sup>
                                <m:r>
                                  <a:rPr lang="en-US" sz="2800" b="1" i="1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𝟐</m:t>
                                </m:r>
                              </m:sup>
                            </m:sSubSup>
                          </m:num>
                          <m:den>
                            <m:sSup>
                              <m:sSupPr>
                                <m:ctrlPr>
                                  <a:rPr lang="vi-VN" sz="2800" b="1" i="1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800" b="1" i="1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𝝎</m:t>
                                </m:r>
                              </m:e>
                              <m:sup>
                                <m:r>
                                  <a:rPr lang="en-US" sz="2800" b="1" i="1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𝟐</m:t>
                                </m:r>
                              </m:sup>
                            </m:sSup>
                          </m:den>
                        </m:f>
                      </m:e>
                    </m:rad>
                  </m:oMath>
                </a14:m>
                <a:endParaRPr lang="vi-VN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9096" y="3067807"/>
                <a:ext cx="5143075" cy="969176"/>
              </a:xfrm>
              <a:prstGeom prst="rect">
                <a:avLst/>
              </a:prstGeom>
              <a:blipFill rotWithShape="0">
                <a:blip r:embed="rId4"/>
                <a:stretch>
                  <a:fillRect l="-2491" b="-1258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7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754" y="165903"/>
            <a:ext cx="11422967" cy="2249611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/>
              <p:cNvSpPr/>
              <p:nvPr/>
            </p:nvSpPr>
            <p:spPr>
              <a:xfrm>
                <a:off x="7944031" y="5320064"/>
                <a:ext cx="355950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vi-VN" sz="2800" dirty="0" smtClean="0">
                    <a:ea typeface="Calibri" panose="020F0502020204030204" pitchFamily="34" charset="0"/>
                    <a:cs typeface="Times New Roman" panose="02020603050405020304" pitchFamily="18" charset="0"/>
                  </a:rPr>
                  <a:t>+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vi-VN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800" b="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𝑣</m:t>
                        </m:r>
                      </m:e>
                    </m:d>
                    <m:r>
                      <a:rPr lang="en-US" sz="2800" b="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≥</m:t>
                    </m:r>
                    <m:sSub>
                      <m:sSubPr>
                        <m:ctrlPr>
                          <a:rPr lang="vi-VN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800" b="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𝑣</m:t>
                        </m:r>
                      </m:e>
                      <m:sub>
                        <m:r>
                          <a:rPr lang="en-US" sz="2800" b="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fr-FR" sz="2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là </a:t>
                </a:r>
                <a14:m>
                  <m:oMath xmlns:m="http://schemas.openxmlformats.org/officeDocument/2006/math">
                    <m:r>
                      <a:rPr lang="fr-FR" sz="2800" b="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𝛥</m:t>
                    </m:r>
                    <m:r>
                      <a:rPr lang="fr-FR" sz="2800" b="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fr-FR" sz="2800" b="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=4</m:t>
                    </m:r>
                    <m:sSub>
                      <m:sSubPr>
                        <m:ctrlPr>
                          <a:rPr lang="vi-VN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fr-FR" sz="2800" b="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  <m:sub>
                        <m:r>
                          <a:rPr lang="fr-FR" sz="2800" b="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vi-VN" sz="2800" dirty="0"/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44031" y="5320064"/>
                <a:ext cx="3559501" cy="523220"/>
              </a:xfrm>
              <a:prstGeom prst="rect">
                <a:avLst/>
              </a:prstGeom>
              <a:blipFill rotWithShape="0">
                <a:blip r:embed="rId6"/>
                <a:stretch>
                  <a:fillRect l="-3425" t="-13953" b="-31395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Rectangle 8"/>
              <p:cNvSpPr/>
              <p:nvPr/>
            </p:nvSpPr>
            <p:spPr>
              <a:xfrm>
                <a:off x="8011869" y="6007771"/>
                <a:ext cx="3423822" cy="5218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just">
                  <a:lnSpc>
                    <a:spcPct val="107000"/>
                  </a:lnSpc>
                  <a:spcAft>
                    <a:spcPts val="0"/>
                  </a:spcAft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:r>
                  <a:rPr lang="vi-VN" sz="2800" dirty="0" smtClean="0">
                    <a:ea typeface="Calibri" panose="020F0502020204030204" pitchFamily="34" charset="0"/>
                    <a:cs typeface="Times New Roman" panose="02020603050405020304" pitchFamily="18" charset="0"/>
                  </a:rPr>
                  <a:t>+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vi-VN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800" b="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𝑣</m:t>
                        </m:r>
                      </m:e>
                    </m:d>
                    <m:r>
                      <a:rPr lang="en-US" sz="2800" b="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≤</m:t>
                    </m:r>
                    <m:sSub>
                      <m:sSubPr>
                        <m:ctrlPr>
                          <a:rPr lang="vi-VN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800" b="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𝑣</m:t>
                        </m:r>
                      </m:e>
                      <m:sub>
                        <m:r>
                          <a:rPr lang="en-US" sz="2800" b="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fr-FR" sz="2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là </a:t>
                </a:r>
                <a14:m>
                  <m:oMath xmlns:m="http://schemas.openxmlformats.org/officeDocument/2006/math">
                    <m:r>
                      <a:rPr lang="fr-FR" sz="2800" b="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𝛥</m:t>
                    </m:r>
                    <m:r>
                      <a:rPr lang="fr-FR" sz="2800" b="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fr-FR" sz="2800" b="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=4</m:t>
                    </m:r>
                    <m:sSub>
                      <m:sSubPr>
                        <m:ctrlPr>
                          <a:rPr lang="vi-VN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fr-FR" sz="2800" b="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  <m:sub>
                        <m:r>
                          <a:rPr lang="fr-FR" sz="2800" b="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vi-VN" sz="28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11869" y="6007771"/>
                <a:ext cx="3423822" cy="521810"/>
              </a:xfrm>
              <a:prstGeom prst="rect">
                <a:avLst/>
              </a:prstGeom>
              <a:blipFill rotWithShape="0">
                <a:blip r:embed="rId7"/>
                <a:stretch>
                  <a:fillRect l="-3559" t="-14118" b="-32941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6626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  <p:bldP spid="2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57150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4278"/>
            <a:ext cx="11422967" cy="2249611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456669" y="5615792"/>
                <a:ext cx="11172968" cy="98328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07000"/>
                  </a:lnSpc>
                  <a:spcAft>
                    <a:spcPts val="0"/>
                  </a:spcAft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14:m>
                  <m:oMath xmlns:m="http://schemas.openxmlformats.org/officeDocument/2006/math">
                    <m:r>
                      <a:rPr lang="fr-FR" sz="2800" i="1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⇒</m:t>
                    </m:r>
                  </m:oMath>
                </a14:m>
                <a:r>
                  <a:rPr lang="fr-FR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Khoảng</a:t>
                </a:r>
                <a:r>
                  <a:rPr lang="fr-FR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thời</a:t>
                </a:r>
                <a:r>
                  <a:rPr lang="fr-FR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gian</a:t>
                </a:r>
                <a:r>
                  <a:rPr lang="fr-FR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trong</a:t>
                </a:r>
                <a:r>
                  <a:rPr lang="fr-FR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một</a:t>
                </a:r>
                <a:r>
                  <a:rPr lang="fr-FR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chu </a:t>
                </a:r>
                <a:r>
                  <a:rPr lang="fr-FR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kì</a:t>
                </a:r>
                <a:r>
                  <a:rPr lang="fr-FR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vật</a:t>
                </a:r>
                <a:r>
                  <a:rPr lang="fr-FR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có</a:t>
                </a:r>
                <a:r>
                  <a:rPr lang="fr-FR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độ</a:t>
                </a:r>
                <a:r>
                  <a:rPr lang="fr-FR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lớn</a:t>
                </a:r>
                <a:r>
                  <a:rPr lang="fr-FR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gia</a:t>
                </a:r>
                <a:r>
                  <a:rPr lang="fr-FR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tốc</a:t>
                </a:r>
                <a:r>
                  <a:rPr lang="fr-FR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vi-VN" sz="2800" b="1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800" b="1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𝒂</m:t>
                        </m:r>
                      </m:e>
                    </m:d>
                    <m:r>
                      <a:rPr lang="en-US" sz="2800" b="1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≤</m:t>
                    </m:r>
                    <m:d>
                      <m:dPr>
                        <m:begChr m:val="|"/>
                        <m:endChr m:val="|"/>
                        <m:ctrlPr>
                          <a:rPr lang="vi-VN" sz="2800" b="1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vi-VN" sz="2800" b="1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1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𝒂</m:t>
                            </m:r>
                          </m:e>
                          <m:sub>
                            <m:r>
                              <a:rPr lang="en-US" sz="2800" b="1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sub>
                        </m:sSub>
                      </m:e>
                    </m:d>
                  </m:oMath>
                </a14:m>
                <a:r>
                  <a:rPr lang="fr-FR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là </a:t>
                </a:r>
                <a14:m>
                  <m:oMath xmlns:m="http://schemas.openxmlformats.org/officeDocument/2006/math">
                    <m:r>
                      <a:rPr lang="fr-FR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𝛥</m:t>
                    </m:r>
                    <m:r>
                      <a:rPr lang="fr-FR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fr-FR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=4</m:t>
                    </m:r>
                    <m:sSub>
                      <m:sSubPr>
                        <m:ctrlPr>
                          <a:rPr lang="vi-VN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fr-FR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  <m:sub>
                        <m:r>
                          <a:rPr lang="fr-FR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fr-FR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và</a:t>
                </a:r>
                <a:r>
                  <a:rPr lang="fr-FR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vi-VN" sz="2800" b="1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800" b="1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𝒂</m:t>
                        </m:r>
                      </m:e>
                    </m:d>
                    <m:r>
                      <a:rPr lang="en-US" sz="2800" b="1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≥</m:t>
                    </m:r>
                    <m:d>
                      <m:dPr>
                        <m:begChr m:val="|"/>
                        <m:endChr m:val="|"/>
                        <m:ctrlPr>
                          <a:rPr lang="vi-VN" sz="2800" b="1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vi-VN" sz="2800" b="1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1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𝒂</m:t>
                            </m:r>
                          </m:e>
                          <m:sub>
                            <m:r>
                              <a:rPr lang="en-US" sz="2800" b="1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sub>
                        </m:sSub>
                      </m:e>
                    </m:d>
                  </m:oMath>
                </a14:m>
                <a:r>
                  <a:rPr lang="fr-FR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là </a:t>
                </a:r>
                <a14:m>
                  <m:oMath xmlns:m="http://schemas.openxmlformats.org/officeDocument/2006/math">
                    <m:r>
                      <a:rPr lang="fr-FR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𝛥</m:t>
                    </m:r>
                    <m:r>
                      <a:rPr lang="fr-FR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fr-FR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=4</m:t>
                    </m:r>
                    <m:sSub>
                      <m:sSubPr>
                        <m:ctrlPr>
                          <a:rPr lang="vi-VN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fr-FR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  <m:sub>
                        <m:r>
                          <a:rPr lang="fr-FR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vi-VN" sz="3200" dirty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69" y="5615792"/>
                <a:ext cx="11172968" cy="983283"/>
              </a:xfrm>
              <a:prstGeom prst="rect">
                <a:avLst/>
              </a:prstGeom>
              <a:blipFill rotWithShape="0">
                <a:blip r:embed="rId3"/>
                <a:stretch>
                  <a:fillRect t="-6173" r="-1091" b="-16049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127379" y="2728983"/>
                <a:ext cx="10313158" cy="52225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07000"/>
                  </a:lnSpc>
                  <a:spcAft>
                    <a:spcPts val="0"/>
                  </a:spcAft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:r>
                  <a:rPr lang="fr-FR" sz="2800" b="1" dirty="0" smtClean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c.Vật </a:t>
                </a:r>
                <a:r>
                  <a:rPr lang="fr-FR" sz="2800" b="1" dirty="0" err="1" smtClean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có</a:t>
                </a:r>
                <a:r>
                  <a:rPr lang="fr-FR" sz="2800" b="1" dirty="0" smtClean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2800" b="1" dirty="0" err="1" smtClean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độ</a:t>
                </a:r>
                <a:r>
                  <a:rPr lang="fr-FR" sz="2800" b="1" dirty="0" smtClean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2800" b="1" dirty="0" err="1" smtClean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lớn</a:t>
                </a:r>
                <a:r>
                  <a:rPr lang="fr-FR" sz="2800" b="1" dirty="0" smtClean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2800" b="1" dirty="0" err="1" smtClean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gia</a:t>
                </a:r>
                <a:r>
                  <a:rPr lang="fr-FR" sz="2800" b="1" dirty="0" smtClean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2800" b="1" dirty="0" err="1" smtClean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tốc</a:t>
                </a:r>
                <a:r>
                  <a:rPr lang="fr-FR" sz="2800" b="1" dirty="0" smtClean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1" i="1">
                        <a:solidFill>
                          <a:srgbClr val="0000FF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</m:t>
                    </m:r>
                    <m:d>
                      <m:dPr>
                        <m:begChr m:val="|"/>
                        <m:endChr m:val="|"/>
                        <m:ctrlPr>
                          <a:rPr lang="vi-VN" sz="2800" b="1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800" b="1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𝒂</m:t>
                        </m:r>
                      </m:e>
                    </m:d>
                    <m:r>
                      <a:rPr lang="en-US" sz="2800" b="1" i="1">
                        <a:solidFill>
                          <a:srgbClr val="0000FF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sz="2800" b="1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2800" b="1" dirty="0" err="1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lớn</a:t>
                </a:r>
                <a:r>
                  <a:rPr lang="fr-FR" sz="2800" b="1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2800" b="1" dirty="0" err="1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hơn</a:t>
                </a:r>
                <a:r>
                  <a:rPr lang="fr-FR" sz="2800" b="1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1" i="1">
                        <a:solidFill>
                          <a:srgbClr val="0000FF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</m:t>
                    </m:r>
                    <m:d>
                      <m:dPr>
                        <m:begChr m:val="|"/>
                        <m:endChr m:val="|"/>
                        <m:ctrlPr>
                          <a:rPr lang="vi-VN" sz="2800" b="1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vi-VN" sz="2800" b="1" i="1">
                                <a:solidFill>
                                  <a:srgbClr val="0000FF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1" i="1">
                                <a:solidFill>
                                  <a:srgbClr val="0000FF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𝒂</m:t>
                            </m:r>
                          </m:e>
                          <m:sub>
                            <m:r>
                              <a:rPr lang="en-US" sz="2800" b="1" i="1">
                                <a:solidFill>
                                  <a:srgbClr val="0000FF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sub>
                        </m:sSub>
                      </m:e>
                    </m:d>
                    <m:r>
                      <a:rPr lang="en-US" sz="2800" b="1" i="1">
                        <a:solidFill>
                          <a:srgbClr val="0000FF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sz="2800" b="1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2800" b="1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(</a:t>
                </a:r>
                <a:r>
                  <a:rPr lang="fr-FR" sz="2800" b="1" dirty="0" err="1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hoặc</a:t>
                </a:r>
                <a:r>
                  <a:rPr lang="fr-FR" sz="2800" b="1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2800" b="1" dirty="0" err="1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nhỏ</a:t>
                </a:r>
                <a:r>
                  <a:rPr lang="fr-FR" sz="2800" b="1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2800" b="1" dirty="0" err="1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hơn</a:t>
                </a:r>
                <a:r>
                  <a:rPr lang="fr-FR" sz="2800" b="1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1" i="1">
                        <a:solidFill>
                          <a:srgbClr val="0000FF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</m:t>
                    </m:r>
                    <m:d>
                      <m:dPr>
                        <m:begChr m:val="|"/>
                        <m:endChr m:val="|"/>
                        <m:ctrlPr>
                          <a:rPr lang="vi-VN" sz="2800" b="1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vi-VN" sz="2800" b="1" i="1">
                                <a:solidFill>
                                  <a:srgbClr val="0000FF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1" i="1">
                                <a:solidFill>
                                  <a:srgbClr val="0000FF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𝒂</m:t>
                            </m:r>
                          </m:e>
                          <m:sub>
                            <m:r>
                              <a:rPr lang="en-US" sz="2800" b="1" i="1">
                                <a:solidFill>
                                  <a:srgbClr val="0000FF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sub>
                        </m:sSub>
                      </m:e>
                    </m:d>
                    <m:r>
                      <a:rPr lang="en-US" sz="2800" b="1" i="1">
                        <a:solidFill>
                          <a:srgbClr val="0000FF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endParaRPr lang="vi-VN" sz="3200" dirty="0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379" y="2728983"/>
                <a:ext cx="10313158" cy="522259"/>
              </a:xfrm>
              <a:prstGeom prst="rect">
                <a:avLst/>
              </a:prstGeom>
              <a:blipFill rotWithShape="0">
                <a:blip r:embed="rId4"/>
                <a:stretch>
                  <a:fillRect l="-1241" t="-12941" b="-32941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456669" y="3468172"/>
                <a:ext cx="5931880" cy="7316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fr-FR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</a:t>
                </a:r>
                <a:r>
                  <a:rPr lang="fr-FR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Từ</a:t>
                </a:r>
                <a:r>
                  <a:rPr lang="fr-FR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vi-VN" sz="2800" b="1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800" b="1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𝒂</m:t>
                        </m:r>
                      </m:e>
                    </m:d>
                    <m:r>
                      <a:rPr lang="en-US" sz="2800" b="1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vi-VN" sz="2800" b="1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vi-VN" sz="2800" b="1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1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𝒂</m:t>
                            </m:r>
                          </m:e>
                          <m:sub>
                            <m:r>
                              <a:rPr lang="en-US" sz="2800" b="1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sub>
                        </m:sSub>
                      </m:e>
                    </m:d>
                    <m:r>
                      <a:rPr lang="en-US" sz="2800" b="1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vi-VN" sz="2800" b="1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800" b="1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𝝎</m:t>
                        </m:r>
                      </m:e>
                      <m:sup>
                        <m:r>
                          <a:rPr lang="en-US" sz="2800" b="1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d>
                      <m:dPr>
                        <m:begChr m:val="|"/>
                        <m:endChr m:val="|"/>
                        <m:ctrlPr>
                          <a:rPr lang="vi-VN" sz="2800" b="1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vi-VN" sz="2800" b="1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1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n-US" sz="2800" b="1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sub>
                        </m:sSub>
                      </m:e>
                    </m:d>
                    <m:r>
                      <a:rPr lang="en-US" sz="2800" b="1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mbria Math" panose="02040503050406030204" pitchFamily="18" charset="0"/>
                      </a:rPr>
                      <m:t>⇒</m:t>
                    </m:r>
                    <m:d>
                      <m:dPr>
                        <m:begChr m:val="|"/>
                        <m:endChr m:val="|"/>
                        <m:ctrlPr>
                          <a:rPr lang="vi-VN" sz="2800" b="1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vi-VN" sz="2800" b="1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1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n-US" sz="2800" b="1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sub>
                        </m:sSub>
                      </m:e>
                    </m:d>
                    <m:r>
                      <a:rPr lang="en-US" sz="2800" b="1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vi-VN" sz="2800" b="1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d>
                          <m:dPr>
                            <m:begChr m:val="|"/>
                            <m:endChr m:val="|"/>
                            <m:ctrlPr>
                              <a:rPr lang="vi-VN" sz="2800" b="1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vi-VN" sz="2800" b="1" i="1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b="1" i="1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𝒂</m:t>
                                </m:r>
                              </m:e>
                              <m:sub>
                                <m:r>
                                  <a:rPr lang="en-US" sz="2800" b="1" i="1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𝟏</m:t>
                                </m:r>
                              </m:sub>
                            </m:sSub>
                          </m:e>
                        </m:d>
                      </m:num>
                      <m:den>
                        <m:sSup>
                          <m:sSupPr>
                            <m:ctrlPr>
                              <a:rPr lang="vi-VN" sz="2800" b="1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1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𝝎</m:t>
                            </m:r>
                          </m:e>
                          <m:sup>
                            <m:r>
                              <a:rPr lang="en-US" sz="2800" b="1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</m:oMath>
                </a14:m>
                <a:endParaRPr lang="vi-VN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69" y="3468172"/>
                <a:ext cx="5931880" cy="731675"/>
              </a:xfrm>
              <a:prstGeom prst="rect">
                <a:avLst/>
              </a:prstGeom>
              <a:blipFill rotWithShape="0">
                <a:blip r:embed="rId5"/>
                <a:stretch>
                  <a:fillRect l="-2158" b="-9167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400334" y="4316438"/>
                <a:ext cx="11321349" cy="9541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fr-FR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</a:t>
                </a:r>
                <a:r>
                  <a:rPr lang="fr-FR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Vùng</a:t>
                </a:r>
                <a:r>
                  <a:rPr lang="fr-FR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vật</a:t>
                </a:r>
                <a:r>
                  <a:rPr lang="fr-FR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có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vi-VN" sz="2800" b="1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800" b="1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𝒂</m:t>
                        </m:r>
                      </m:e>
                    </m:d>
                    <m:r>
                      <a:rPr lang="en-US" sz="2800" b="1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≤</m:t>
                    </m:r>
                    <m:d>
                      <m:dPr>
                        <m:begChr m:val="|"/>
                        <m:endChr m:val="|"/>
                        <m:ctrlPr>
                          <a:rPr lang="vi-VN" sz="2800" b="1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vi-VN" sz="2800" b="1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1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𝒂</m:t>
                            </m:r>
                          </m:e>
                          <m:sub>
                            <m:r>
                              <a:rPr lang="en-US" sz="2800" b="1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sub>
                        </m:sSub>
                      </m:e>
                    </m:d>
                  </m:oMath>
                </a14:m>
                <a:r>
                  <a:rPr lang="fr-FR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nằm</a:t>
                </a:r>
                <a:r>
                  <a:rPr lang="fr-FR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trong</a:t>
                </a:r>
                <a:r>
                  <a:rPr lang="fr-FR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đoạn</a:t>
                </a:r>
                <a:r>
                  <a:rPr lang="fr-FR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vi-VN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fr-FR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vi-VN" sz="28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fr-FR" sz="28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fr-FR" sz="28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fr-FR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vi-VN" sz="28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fr-FR" sz="28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fr-FR" sz="28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lang="fr-FR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và</a:t>
                </a:r>
                <a:r>
                  <a:rPr lang="fr-FR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vùng</a:t>
                </a:r>
                <a:r>
                  <a:rPr lang="fr-FR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vật</a:t>
                </a:r>
                <a:r>
                  <a:rPr lang="fr-FR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có</a:t>
                </a:r>
                <a:r>
                  <a:rPr lang="fr-FR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vi-VN" sz="2800" b="1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800" b="1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𝒂</m:t>
                        </m:r>
                      </m:e>
                    </m:d>
                    <m:r>
                      <a:rPr lang="en-US" sz="2800" b="1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≥</m:t>
                    </m:r>
                    <m:d>
                      <m:dPr>
                        <m:begChr m:val="|"/>
                        <m:endChr m:val="|"/>
                        <m:ctrlPr>
                          <a:rPr lang="vi-VN" sz="2800" b="1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vi-VN" sz="2800" b="1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1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𝒂</m:t>
                            </m:r>
                          </m:e>
                          <m:sub>
                            <m:r>
                              <a:rPr lang="en-US" sz="2800" b="1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sub>
                        </m:sSub>
                      </m:e>
                    </m:d>
                  </m:oMath>
                </a14:m>
                <a:r>
                  <a:rPr lang="fr-FR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nằm</a:t>
                </a:r>
                <a:r>
                  <a:rPr lang="fr-FR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ngoài</a:t>
                </a:r>
                <a:r>
                  <a:rPr lang="fr-FR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đoạn</a:t>
                </a:r>
                <a:r>
                  <a:rPr lang="fr-FR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vi-VN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fr-FR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vi-VN" sz="28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fr-FR" sz="28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fr-FR" sz="28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fr-FR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vi-VN" sz="28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fr-FR" sz="28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fr-FR" sz="28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endParaRPr lang="vi-VN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334" y="4316438"/>
                <a:ext cx="11321349" cy="954107"/>
              </a:xfrm>
              <a:prstGeom prst="rect">
                <a:avLst/>
              </a:prstGeom>
              <a:blipFill rotWithShape="0">
                <a:blip r:embed="rId6"/>
                <a:stretch>
                  <a:fillRect l="-1131" t="-6369" b="-16561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48319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</TotalTime>
  <Words>638</Words>
  <PresentationFormat>Widescreen</PresentationFormat>
  <Paragraphs>114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Calibri</vt:lpstr>
      <vt:lpstr>Calibri Light</vt:lpstr>
      <vt:lpstr>Cambria Math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2020-08-09T09:18:35Z</dcterms:created>
  <dcterms:modified xsi:type="dcterms:W3CDTF">2020-08-13T16:02:10Z</dcterms:modified>
</cp:coreProperties>
</file>