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6"/>
  </p:notesMasterIdLst>
  <p:sldIdLst>
    <p:sldId id="313" r:id="rId3"/>
    <p:sldId id="301" r:id="rId4"/>
    <p:sldId id="317" r:id="rId5"/>
    <p:sldId id="341" r:id="rId6"/>
    <p:sldId id="334" r:id="rId7"/>
    <p:sldId id="335" r:id="rId8"/>
    <p:sldId id="319" r:id="rId9"/>
    <p:sldId id="320" r:id="rId10"/>
    <p:sldId id="321" r:id="rId11"/>
    <p:sldId id="322" r:id="rId12"/>
    <p:sldId id="336" r:id="rId13"/>
    <p:sldId id="324" r:id="rId14"/>
    <p:sldId id="328" r:id="rId15"/>
    <p:sldId id="329" r:id="rId16"/>
    <p:sldId id="330" r:id="rId17"/>
    <p:sldId id="331" r:id="rId18"/>
    <p:sldId id="332" r:id="rId19"/>
    <p:sldId id="315" r:id="rId20"/>
    <p:sldId id="342" r:id="rId21"/>
    <p:sldId id="343" r:id="rId22"/>
    <p:sldId id="344" r:id="rId23"/>
    <p:sldId id="318" r:id="rId24"/>
    <p:sldId id="337" r:id="rId25"/>
    <p:sldId id="316" r:id="rId26"/>
    <p:sldId id="338" r:id="rId27"/>
    <p:sldId id="345" r:id="rId28"/>
    <p:sldId id="346" r:id="rId29"/>
    <p:sldId id="347" r:id="rId30"/>
    <p:sldId id="340" r:id="rId31"/>
    <p:sldId id="348" r:id="rId32"/>
    <p:sldId id="349" r:id="rId33"/>
    <p:sldId id="326" r:id="rId34"/>
    <p:sldId id="327" r:id="rId35"/>
  </p:sldIdLst>
  <p:sldSz cx="24384000" cy="13716000"/>
  <p:notesSz cx="6858000" cy="9144000"/>
  <p:custDataLst>
    <p:tags r:id="rId3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417BEF"/>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5" d="100"/>
          <a:sy n="35" d="100"/>
        </p:scale>
        <p:origin x="222"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9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77948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364054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928048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25</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26</a:t>
            </a:fld>
            <a:endParaRPr lang="en-US"/>
          </a:p>
        </p:txBody>
      </p:sp>
    </p:spTree>
    <p:extLst>
      <p:ext uri="{BB962C8B-B14F-4D97-AF65-F5344CB8AC3E}">
        <p14:creationId xmlns:p14="http://schemas.microsoft.com/office/powerpoint/2010/main" val="2717183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27</a:t>
            </a:fld>
            <a:endParaRPr lang="en-US"/>
          </a:p>
        </p:txBody>
      </p:sp>
    </p:spTree>
    <p:extLst>
      <p:ext uri="{BB962C8B-B14F-4D97-AF65-F5344CB8AC3E}">
        <p14:creationId xmlns:p14="http://schemas.microsoft.com/office/powerpoint/2010/main" val="3666482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28</a:t>
            </a:fld>
            <a:endParaRPr lang="en-US"/>
          </a:p>
        </p:txBody>
      </p:sp>
    </p:spTree>
    <p:extLst>
      <p:ext uri="{BB962C8B-B14F-4D97-AF65-F5344CB8AC3E}">
        <p14:creationId xmlns:p14="http://schemas.microsoft.com/office/powerpoint/2010/main" val="275556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29</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30</a:t>
            </a:fld>
            <a:endParaRPr lang="en-US"/>
          </a:p>
        </p:txBody>
      </p:sp>
    </p:spTree>
    <p:extLst>
      <p:ext uri="{BB962C8B-B14F-4D97-AF65-F5344CB8AC3E}">
        <p14:creationId xmlns:p14="http://schemas.microsoft.com/office/powerpoint/2010/main" val="173268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53566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31</a:t>
            </a:fld>
            <a:endParaRPr lang="en-US"/>
          </a:p>
        </p:txBody>
      </p:sp>
    </p:spTree>
    <p:extLst>
      <p:ext uri="{BB962C8B-B14F-4D97-AF65-F5344CB8AC3E}">
        <p14:creationId xmlns:p14="http://schemas.microsoft.com/office/powerpoint/2010/main" val="95485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3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0.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oleObject" Target="../embeddings/oleObject1.bin"/><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§12.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Gần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Đúng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Và</a:t>
              </a:r>
              <a:r>
                <a:rPr lang="en-US" sz="6000" b="1" dirty="0">
                  <a:solidFill>
                    <a:srgbClr val="0000FF"/>
                  </a:solidFill>
                  <a:latin typeface="Tahoma" pitchFamily="34" charset="0"/>
                  <a:ea typeface="Tahoma" pitchFamily="34" charset="0"/>
                  <a:cs typeface="Tahoma" pitchFamily="34" charset="0"/>
                </a:rPr>
                <a:t> Sai </a:t>
              </a:r>
              <a:r>
                <a:rPr lang="en-US" sz="6000" b="1" dirty="0" err="1">
                  <a:solidFill>
                    <a:srgbClr val="0000FF"/>
                  </a:solidFill>
                  <a:latin typeface="Tahoma" pitchFamily="34" charset="0"/>
                  <a:ea typeface="Tahoma" pitchFamily="34" charset="0"/>
                  <a:cs typeface="Tahoma" pitchFamily="34" charset="0"/>
                </a:rPr>
                <a:t>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§13.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Xu </a:t>
              </a:r>
              <a:r>
                <a:rPr lang="en-US" sz="6000" b="1" dirty="0" err="1">
                  <a:solidFill>
                    <a:srgbClr val="0000FF"/>
                  </a:solidFill>
                  <a:latin typeface="Tahoma" pitchFamily="34" charset="0"/>
                  <a:ea typeface="Tahoma" pitchFamily="34" charset="0"/>
                  <a:cs typeface="Tahoma" pitchFamily="34" charset="0"/>
                </a:rPr>
                <a:t>Thế</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Trung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FF0000"/>
                  </a:solidFill>
                  <a:latin typeface="Tahoma" pitchFamily="34" charset="0"/>
                  <a:ea typeface="Tahoma" pitchFamily="34" charset="0"/>
                  <a:cs typeface="Tahoma" pitchFamily="34" charset="0"/>
                </a:rPr>
                <a:t>§14. </a:t>
              </a:r>
              <a:r>
                <a:rPr lang="en-US" sz="6000" b="1" dirty="0" err="1">
                  <a:solidFill>
                    <a:srgbClr val="FF0000"/>
                  </a:solidFill>
                  <a:latin typeface="Tahoma" pitchFamily="34" charset="0"/>
                  <a:ea typeface="Tahoma" pitchFamily="34" charset="0"/>
                  <a:cs typeface="Tahoma" pitchFamily="34" charset="0"/>
                </a:rPr>
                <a:t>Các</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Số</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Đặc</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Trưng</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Đo</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Độ</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Phân</a:t>
              </a:r>
              <a:r>
                <a:rPr lang="en-US" sz="6000" b="1" dirty="0">
                  <a:solidFill>
                    <a:srgbClr val="FF0000"/>
                  </a:solidFill>
                  <a:latin typeface="Tahoma" pitchFamily="34" charset="0"/>
                  <a:ea typeface="Tahoma" pitchFamily="34" charset="0"/>
                  <a:cs typeface="Tahoma" pitchFamily="34" charset="0"/>
                </a:rPr>
                <a:t> </a:t>
              </a:r>
              <a:r>
                <a:rPr lang="en-US" sz="6000" b="1" dirty="0" err="1">
                  <a:solidFill>
                    <a:srgbClr val="FF0000"/>
                  </a:solidFill>
                  <a:latin typeface="Tahoma" pitchFamily="34" charset="0"/>
                  <a:ea typeface="Tahoma" pitchFamily="34" charset="0"/>
                  <a:cs typeface="Tahoma" pitchFamily="34" charset="0"/>
                </a:rPr>
                <a:t>Tán</a:t>
              </a:r>
              <a:endParaRPr lang="en-US" sz="6000" b="1" dirty="0">
                <a:solidFill>
                  <a:srgbClr val="FF0000"/>
                </a:solidFill>
                <a:latin typeface="Tahoma" pitchFamily="34" charset="0"/>
                <a:ea typeface="Tahoma" pitchFamily="34" charset="0"/>
                <a:cs typeface="Tahoma" pitchFamily="34"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FF0000"/>
                    </a:solidFill>
                    <a:effectLst/>
                    <a:uLnTx/>
                    <a:uFillTx/>
                    <a:ea typeface="Tahoma" panose="020B0604030504040204" pitchFamily="34" charset="0"/>
                    <a:cs typeface="Tahoma" panose="020B0604030504040204" pitchFamily="34" charset="0"/>
                  </a:rPr>
                  <a:t>Hà Nội:</a:t>
                </a: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FF0000"/>
                    </a:solidFill>
                    <a:effectLst/>
                    <a:uLnTx/>
                    <a:uFillTx/>
                    <a:ea typeface="Tahoma" panose="020B0604030504040204" pitchFamily="34" charset="0"/>
                    <a:cs typeface="Tahoma" panose="020B0604030504040204" pitchFamily="34" charset="0"/>
                  </a:rPr>
                  <a:t>Điện Biên:	</a:t>
                </a:r>
                <a:r>
                  <a:rPr kumimoji="0" lang="en-US" sz="4400" b="1" i="0" u="none" strike="noStrike" kern="1200" cap="none" spc="0" normalizeH="0" baseline="0" noProof="0" dirty="0">
                    <a:ln>
                      <a:noFill/>
                    </a:ln>
                    <a:solidFill>
                      <a:srgbClr val="FF0000"/>
                    </a:solidFill>
                    <a:effectLst/>
                    <a:uLnTx/>
                    <a:uFillTx/>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16	24	26	26	26</a:t>
                </a:r>
                <a:r>
                  <a:rPr kumimoji="0" lang="en-US"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27	</a:t>
                </a:r>
                <a:r>
                  <a:rPr kumimoji="0" lang="en-US"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a) Tính các khoảng biến thiên của mỗi mẫu số liệu và so sánh.</a:t>
                </a:r>
                <a:endParaRPr kumimoji="0" lang="en-US"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b) Em có nhận xét gì về sự ảnh hưởng của giá trị 16 đến khoảng biến thiên của mẫu số liệu về nhiệt độ cao nhất trong ngày tại Điện Biên?</a:t>
                </a:r>
                <a:endParaRPr kumimoji="0" lang="en-US"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a:t>
                </a:r>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Tính các tứ phân vị và hiệu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𝑄</m:t>
                        </m:r>
                      </m:e>
                      <m:sub>
                        <m:r>
                          <a:rPr lang="en-US" sz="4400" i="1">
                            <a:latin typeface="Cambria Math" panose="02040503050406030204" pitchFamily="18" charset="0"/>
                          </a:rPr>
                          <m:t>3</m:t>
                        </m:r>
                      </m:sub>
                    </m:sSub>
                    <m:r>
                      <a:rPr lang="en-US" sz="4400" i="1">
                        <a:latin typeface="Cambria Math" panose="02040503050406030204" pitchFamily="18" charset="0"/>
                      </a:rPr>
                      <m:t>−</m:t>
                    </m:r>
                    <m:sSub>
                      <m:sSubPr>
                        <m:ctrlPr>
                          <a:rPr lang="en-US" sz="4400" i="1">
                            <a:latin typeface="Cambria Math" panose="02040503050406030204" pitchFamily="18" charset="0"/>
                          </a:rPr>
                        </m:ctrlPr>
                      </m:sSubPr>
                      <m:e>
                        <m:r>
                          <a:rPr lang="en-US" sz="4400" i="1">
                            <a:latin typeface="Cambria Math" panose="02040503050406030204" pitchFamily="18" charset="0"/>
                          </a:rPr>
                          <m:t>𝑄</m:t>
                        </m:r>
                      </m:e>
                      <m:sub>
                        <m:r>
                          <a:rPr lang="en-US" sz="4400" i="1">
                            <a:latin typeface="Cambria Math" panose="02040503050406030204" pitchFamily="18" charset="0"/>
                          </a:rPr>
                          <m:t>1</m:t>
                        </m:r>
                      </m:sub>
                    </m:sSub>
                  </m:oMath>
                </a14:m>
                <a:r>
                  <a:rPr kumimoji="0" lang="vi-VN"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cho mỗi mẫu số liệu. Có thể dùng hiệu này để đo độ phân tán của mẫu số liệu không?</a:t>
                </a:r>
                <a:endParaRPr kumimoji="0" lang="en-US" sz="44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0" y="1148172"/>
                <a:ext cx="23591181" cy="8229601"/>
              </a:xfrm>
              <a:prstGeom prst="rect">
                <a:avLst/>
              </a:prstGeom>
              <a:blipFill>
                <a:blip r:embed="rId3"/>
                <a:stretch>
                  <a:fillRect l="-1214" t="-2145" r="-878"/>
                </a:stretch>
              </a:blipFill>
              <a:ln>
                <a:solidFill>
                  <a:schemeClr val="tx2">
                    <a:lumMod val="20000"/>
                    <a:lumOff val="80000"/>
                  </a:schemeClr>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𝑹</m:t>
                        </m:r>
                      </m:e>
                      <m:sub>
                        <m:r>
                          <a:rPr lang="en-US" sz="4400" b="1" i="1">
                            <a:solidFill>
                              <a:prstClr val="black"/>
                            </a:solidFill>
                            <a:latin typeface="Cambria Math" panose="02040503050406030204" pitchFamily="18" charset="0"/>
                          </a:rPr>
                          <m:t>𝟏</m:t>
                        </m:r>
                      </m:sub>
                    </m:sSub>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𝟑𝟓</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𝟐𝟑</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𝟏𝟐</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prstClr val="black"/>
                            </a:solidFill>
                            <a:latin typeface="Cambria Math" panose="02040503050406030204" pitchFamily="18" charset="0"/>
                          </a:rPr>
                        </m:ctrlPr>
                      </m:sSubPr>
                      <m:e>
                        <m:r>
                          <a:rPr lang="en-US" sz="4400" b="1" i="1">
                            <a:solidFill>
                              <a:prstClr val="black"/>
                            </a:solidFill>
                            <a:latin typeface="Cambria Math" panose="02040503050406030204" pitchFamily="18" charset="0"/>
                          </a:rPr>
                          <m:t>𝑹</m:t>
                        </m:r>
                      </m:e>
                      <m:sub>
                        <m:r>
                          <a:rPr lang="en-US" sz="4400" b="1" i="1">
                            <a:solidFill>
                              <a:prstClr val="black"/>
                            </a:solidFill>
                            <a:latin typeface="Cambria Math" panose="02040503050406030204" pitchFamily="18" charset="0"/>
                          </a:rPr>
                          <m:t>𝟐</m:t>
                        </m:r>
                      </m:sub>
                    </m:sSub>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𝟐𝟖</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𝟏𝟔</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𝟏𝟐</m:t>
                    </m:r>
                    <m:r>
                      <a:rPr lang="en-US" sz="4400" b="1" i="1">
                        <a:solidFill>
                          <a:prstClr val="black"/>
                        </a:solidFill>
                        <a:latin typeface="Cambria Math" panose="02040503050406030204" pitchFamily="18" charset="0"/>
                      </a:rPr>
                      <m:t>.</m:t>
                    </m:r>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4"/>
                <a:stretch>
                  <a:fillRect l="-1003" t="-3322"/>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46530" y="8903917"/>
            <a:ext cx="3782008" cy="1550398"/>
            <a:chOff x="22440" y="58831"/>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0734" y="58831"/>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left)">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wipe(left)">
                                      <p:cBhvr>
                                        <p:cTn id="5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a:blip r:embed="rId3"/>
                <a:stretch>
                  <a:fillRect l="-1153"/>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wipe(left)">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4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02F4547-9306-479D-9872-250E83DC4597}"/>
              </a:ext>
            </a:extLst>
          </p:cNvPr>
          <p:cNvSpPr txBox="1"/>
          <p:nvPr/>
        </p:nvSpPr>
        <p:spPr>
          <a:xfrm>
            <a:off x="600799" y="3037079"/>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sp>
        <p:nvSpPr>
          <p:cNvPr id="4" name="TextBox 3">
            <a:extLst>
              <a:ext uri="{FF2B5EF4-FFF2-40B4-BE49-F238E27FC236}">
                <a16:creationId xmlns:a16="http://schemas.microsoft.com/office/drawing/2014/main" id="{5071D9D3-2FD8-452D-BB90-429B7E38D791}"/>
              </a:ext>
            </a:extLst>
          </p:cNvPr>
          <p:cNvSpPr txBox="1"/>
          <p:nvPr/>
        </p:nvSpPr>
        <p:spPr>
          <a:xfrm>
            <a:off x="438150" y="11147061"/>
            <a:ext cx="13649898" cy="2108269"/>
          </a:xfrm>
          <a:prstGeom prst="rect">
            <a:avLst/>
          </a:prstGeom>
          <a:noFill/>
        </p:spPr>
        <p:txBody>
          <a:bodyPr wrap="square" rtlCol="0">
            <a:spAutoFit/>
          </a:bodyPr>
          <a:lstStyle/>
          <a:p>
            <a:r>
              <a:rPr lang="en-US" sz="4400" dirty="0">
                <a:latin typeface="Tomaho"/>
              </a:rPr>
              <a:t> </a:t>
            </a:r>
            <a:r>
              <a:rPr lang="en-US" sz="4400" b="1" dirty="0" err="1">
                <a:latin typeface="Tomaho"/>
                <a:ea typeface="Tahoma" panose="020B0604030504040204" pitchFamily="34" charset="0"/>
                <a:cs typeface="Tahoma" panose="020B0604030504040204" pitchFamily="34" charset="0"/>
              </a:rPr>
              <a:t>Một</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số</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tài</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liệu</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gọi</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khoảng</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biến</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thiên</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là</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biên</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độ</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và</a:t>
            </a:r>
            <a:r>
              <a:rPr lang="en-US" sz="4400" b="1" dirty="0">
                <a:latin typeface="Tomaho"/>
                <a:ea typeface="Tahoma" panose="020B0604030504040204" pitchFamily="34" charset="0"/>
                <a:cs typeface="Tahoma" panose="020B0604030504040204" pitchFamily="34" charset="0"/>
              </a:rPr>
              <a:t> </a:t>
            </a:r>
            <a:r>
              <a:rPr lang="en-US" sz="4400" b="1" dirty="0" err="1">
                <a:solidFill>
                  <a:srgbClr val="FF0000"/>
                </a:solidFill>
                <a:latin typeface="Tomaho"/>
                <a:ea typeface="Tahoma" panose="020B0604030504040204" pitchFamily="34" charset="0"/>
                <a:cs typeface="Tahoma" panose="020B0604030504040204" pitchFamily="34" charset="0"/>
              </a:rPr>
              <a:t>khoảng</a:t>
            </a:r>
            <a:r>
              <a:rPr lang="en-US" sz="4400" b="1" dirty="0">
                <a:solidFill>
                  <a:srgbClr val="FF0000"/>
                </a:solidFill>
                <a:latin typeface="Tomaho"/>
                <a:ea typeface="Tahoma" panose="020B0604030504040204" pitchFamily="34" charset="0"/>
                <a:cs typeface="Tahoma" panose="020B0604030504040204" pitchFamily="34" charset="0"/>
              </a:rPr>
              <a:t> </a:t>
            </a:r>
            <a:r>
              <a:rPr lang="en-US" sz="4400" b="1" dirty="0" err="1">
                <a:solidFill>
                  <a:srgbClr val="FF0000"/>
                </a:solidFill>
                <a:latin typeface="Tomaho"/>
                <a:ea typeface="Tahoma" panose="020B0604030504040204" pitchFamily="34" charset="0"/>
                <a:cs typeface="Tahoma" panose="020B0604030504040204" pitchFamily="34" charset="0"/>
              </a:rPr>
              <a:t>tứ</a:t>
            </a:r>
            <a:r>
              <a:rPr lang="en-US" sz="4400" b="1" dirty="0">
                <a:solidFill>
                  <a:srgbClr val="FF0000"/>
                </a:solidFill>
                <a:latin typeface="Tomaho"/>
                <a:ea typeface="Tahoma" panose="020B0604030504040204" pitchFamily="34" charset="0"/>
                <a:cs typeface="Tahoma" panose="020B0604030504040204" pitchFamily="34" charset="0"/>
              </a:rPr>
              <a:t> </a:t>
            </a:r>
            <a:r>
              <a:rPr lang="en-US" sz="4400" b="1" dirty="0" err="1">
                <a:solidFill>
                  <a:srgbClr val="FF0000"/>
                </a:solidFill>
                <a:latin typeface="Tomaho"/>
                <a:ea typeface="Tahoma" panose="020B0604030504040204" pitchFamily="34" charset="0"/>
                <a:cs typeface="Tahoma" panose="020B0604030504040204" pitchFamily="34" charset="0"/>
              </a:rPr>
              <a:t>phân</a:t>
            </a:r>
            <a:r>
              <a:rPr lang="en-US" sz="4400" b="1" dirty="0">
                <a:solidFill>
                  <a:srgbClr val="FF0000"/>
                </a:solidFill>
                <a:latin typeface="Tomaho"/>
                <a:ea typeface="Tahoma" panose="020B0604030504040204" pitchFamily="34" charset="0"/>
                <a:cs typeface="Tahoma" panose="020B0604030504040204" pitchFamily="34" charset="0"/>
              </a:rPr>
              <a:t> </a:t>
            </a:r>
            <a:r>
              <a:rPr lang="en-US" sz="4400" b="1" dirty="0" err="1">
                <a:solidFill>
                  <a:srgbClr val="FF0000"/>
                </a:solidFill>
                <a:latin typeface="Tomaho"/>
                <a:ea typeface="Tahoma" panose="020B0604030504040204" pitchFamily="34" charset="0"/>
                <a:cs typeface="Tahoma" panose="020B0604030504040204" pitchFamily="34" charset="0"/>
              </a:rPr>
              <a:t>vị</a:t>
            </a:r>
            <a:r>
              <a:rPr lang="en-US" sz="4400" b="1" dirty="0">
                <a:solidFill>
                  <a:srgbClr val="FF0000"/>
                </a:solidFill>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là</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độ</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trải</a:t>
            </a:r>
            <a:r>
              <a:rPr lang="en-US" sz="4400" b="1" dirty="0">
                <a:latin typeface="Tomaho"/>
                <a:ea typeface="Tahoma" panose="020B0604030504040204" pitchFamily="34" charset="0"/>
                <a:cs typeface="Tahoma" panose="020B0604030504040204" pitchFamily="34" charset="0"/>
              </a:rPr>
              <a:t> </a:t>
            </a:r>
            <a:r>
              <a:rPr lang="en-US" sz="4400" b="1" dirty="0" err="1">
                <a:latin typeface="Tomaho"/>
                <a:ea typeface="Tahoma" panose="020B0604030504040204" pitchFamily="34" charset="0"/>
                <a:cs typeface="Tahoma" panose="020B0604030504040204" pitchFamily="34" charset="0"/>
              </a:rPr>
              <a:t>giữa</a:t>
            </a:r>
            <a:r>
              <a:rPr lang="en-US" sz="4400" b="1" dirty="0">
                <a:latin typeface="Tomaho"/>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id="{5BDBE67A-1A58-4320-A81B-18A90526481F}"/>
              </a:ext>
            </a:extLst>
          </p:cNvPr>
          <p:cNvSpPr txBox="1"/>
          <p:nvPr/>
        </p:nvSpPr>
        <p:spPr>
          <a:xfrm>
            <a:off x="411818" y="7848600"/>
            <a:ext cx="13761382" cy="2123658"/>
          </a:xfrm>
          <a:prstGeom prst="rect">
            <a:avLst/>
          </a:prstGeom>
          <a:noFill/>
        </p:spPr>
        <p:txBody>
          <a:bodyPr wrap="square" rtlCol="0">
            <a:spAutoFit/>
          </a:bodyPr>
          <a:lstStyle/>
          <a:p>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tán</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giữa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phân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phân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nhất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túc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3"/>
                <a:stretch>
                  <a:fillRect l="-817" b="-897"/>
                </a:stretch>
              </a:blipFill>
              <a:ln w="19050">
                <a:solidFill>
                  <a:schemeClr val="accent4">
                    <a:lumMod val="60000"/>
                    <a:lumOff val="40000"/>
                  </a:schemeClr>
                </a:solid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5071D9D3-2FD8-452D-BB90-429B7E38D791}"/>
              </a:ext>
            </a:extLst>
          </p:cNvPr>
          <p:cNvSpPr txBox="1"/>
          <p:nvPr/>
        </p:nvSpPr>
        <p:spPr>
          <a:xfrm>
            <a:off x="14325600" y="3872605"/>
            <a:ext cx="9634089" cy="2800767"/>
          </a:xfrm>
          <a:prstGeom prst="rect">
            <a:avLst/>
          </a:prstGeom>
          <a:noFill/>
        </p:spPr>
        <p:txBody>
          <a:bodyPr wrap="square" rtlCol="0">
            <a:spAutoFit/>
          </a:bodyPr>
          <a:lstStyle/>
          <a:p>
            <a:pPr algn="just"/>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50%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giữa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sắp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776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wipe(left)">
                                      <p:cBhvr>
                                        <p:cTn id="5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sz="4400"/>
              <a:t>                           </a:t>
            </a:r>
            <a:r>
              <a:rPr lang="en-US" sz="4400" b="1">
                <a:ea typeface="Tahoma" panose="020B0604030504040204" pitchFamily="34" charset="0"/>
                <a:cs typeface="Tahoma" panose="020B0604030504040204" pitchFamily="34" charset="0"/>
              </a:rPr>
              <a:t>Mẫu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sau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biết</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ghế</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trống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tại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một</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rạp</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chiếu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phim</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trong</a:t>
            </a:r>
            <a:r>
              <a:rPr lang="en-US" sz="4400" b="1" dirty="0">
                <a:ea typeface="Tahoma" panose="020B0604030504040204" pitchFamily="34" charset="0"/>
                <a:cs typeface="Tahoma" panose="020B0604030504040204" pitchFamily="34" charset="0"/>
              </a:rPr>
              <a:t> 9 </a:t>
            </a:r>
            <a:r>
              <a:rPr lang="en-US" sz="4400" b="1" dirty="0" err="1">
                <a:ea typeface="Tahoma" panose="020B0604030504040204" pitchFamily="34" charset="0"/>
                <a:cs typeface="Tahoma" panose="020B0604030504040204" pitchFamily="34" charset="0"/>
              </a:rPr>
              <a:t>ngày</a:t>
            </a:r>
            <a:r>
              <a:rPr lang="en-US" sz="4400" b="1" dirty="0">
                <a:ea typeface="Tahoma" panose="020B0604030504040204" pitchFamily="34" charset="0"/>
                <a:cs typeface="Tahoma" panose="020B0604030504040204" pitchFamily="34" charset="0"/>
              </a:rPr>
              <a:t>:        7</a:t>
            </a:r>
            <a:r>
              <a:rPr lang="en-US" sz="4400" b="1">
                <a:ea typeface="Tahoma" panose="020B0604030504040204" pitchFamily="34" charset="0"/>
                <a:cs typeface="Tahoma" panose="020B0604030504040204" pitchFamily="34" charset="0"/>
              </a:rPr>
              <a:t>	        8</a:t>
            </a:r>
            <a:r>
              <a:rPr lang="en-US" sz="4400" b="1" dirty="0">
                <a:ea typeface="Tahoma" panose="020B0604030504040204" pitchFamily="34" charset="0"/>
                <a:cs typeface="Tahoma" panose="020B0604030504040204" pitchFamily="34" charset="0"/>
              </a:rPr>
              <a:t>	22	20	15	18	19	13	11.</a:t>
            </a:r>
          </a:p>
          <a:p>
            <a:r>
              <a:rPr lang="en-US" sz="4400" b="1" dirty="0" err="1">
                <a:ea typeface="Tahoma" panose="020B0604030504040204" pitchFamily="34" charset="0"/>
                <a:cs typeface="Tahoma" panose="020B0604030504040204" pitchFamily="34" charset="0"/>
              </a:rPr>
              <a:t>Tìm</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khoảng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tứ</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phân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vị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này</a:t>
            </a:r>
            <a:r>
              <a:rPr lang="en-US" sz="4400" b="1" dirty="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sz="4400" b="1" dirty="0" err="1">
                    <a:ea typeface="Tahoma" panose="020B0604030504040204" pitchFamily="34" charset="0"/>
                    <a:cs typeface="Tahoma" panose="020B0604030504040204" pitchFamily="34" charset="0"/>
                  </a:rPr>
                  <a:t>Trước</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hết</a:t>
                </a:r>
                <a:r>
                  <a:rPr lang="en-US" sz="4400" b="1" dirty="0">
                    <a:ea typeface="Tahoma" panose="020B0604030504040204" pitchFamily="34" charset="0"/>
                    <a:cs typeface="Tahoma" panose="020B0604030504040204" pitchFamily="34" charset="0"/>
                  </a:rPr>
                  <a:t>, ta </a:t>
                </a:r>
                <a:r>
                  <a:rPr lang="en-US" sz="4400" b="1" dirty="0" err="1">
                    <a:ea typeface="Tahoma" panose="020B0604030504040204" pitchFamily="34" charset="0"/>
                    <a:cs typeface="Tahoma" panose="020B0604030504040204" pitchFamily="34" charset="0"/>
                  </a:rPr>
                  <a:t>sắp</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xếp</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theo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thứ</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tự</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không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giảm</a:t>
                </a:r>
                <a:r>
                  <a:rPr lang="en-US" sz="4400" b="1" dirty="0">
                    <a:ea typeface="Tahoma" panose="020B0604030504040204" pitchFamily="34" charset="0"/>
                    <a:cs typeface="Tahoma" panose="020B0604030504040204" pitchFamily="34" charset="0"/>
                  </a:rPr>
                  <a:t>:</a:t>
                </a:r>
              </a:p>
              <a:p>
                <a:r>
                  <a:rPr lang="en-US" sz="4400" b="1" dirty="0">
                    <a:ea typeface="Tahoma" panose="020B0604030504040204" pitchFamily="34" charset="0"/>
                    <a:cs typeface="Tahoma" panose="020B0604030504040204" pitchFamily="34" charset="0"/>
                  </a:rPr>
                  <a:t>7	8	11	13	15        18	   19	 20	22.</a:t>
                </a:r>
              </a:p>
              <a:p>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gồm</a:t>
                </a:r>
                <a:r>
                  <a:rPr lang="en-US" sz="4400" b="1" dirty="0">
                    <a:ea typeface="Tahoma" panose="020B0604030504040204" pitchFamily="34" charset="0"/>
                    <a:cs typeface="Tahoma" panose="020B0604030504040204" pitchFamily="34" charset="0"/>
                  </a:rPr>
                  <a:t> 9 </a:t>
                </a:r>
                <a:r>
                  <a:rPr lang="en-US" sz="4400" b="1" dirty="0" err="1">
                    <a:ea typeface="Tahoma" panose="020B0604030504040204" pitchFamily="34" charset="0"/>
                    <a:cs typeface="Tahoma" panose="020B0604030504040204" pitchFamily="34" charset="0"/>
                  </a:rPr>
                  <a:t>giá</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nên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trung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vị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ở </a:t>
                </a:r>
                <a:r>
                  <a:rPr lang="en-US" sz="4400" b="1" dirty="0" err="1">
                    <a:ea typeface="Tahoma" panose="020B0604030504040204" pitchFamily="34" charset="0"/>
                    <a:cs typeface="Tahoma" panose="020B0604030504040204" pitchFamily="34" charset="0"/>
                  </a:rPr>
                  <a:t>vị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trí</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chính</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giữa</a:t>
                </a:r>
                <a:r>
                  <a:rPr lang="en-US" sz="4400" b="1" dirty="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𝑸</m:t>
                        </m:r>
                      </m:e>
                      <m:sub>
                        <m:r>
                          <a:rPr lang="en-US" sz="4400" b="1" i="1">
                            <a:latin typeface="Cambria Math" panose="02040503050406030204" pitchFamily="18" charset="0"/>
                          </a:rPr>
                          <m:t>𝟐</m:t>
                        </m:r>
                      </m:sub>
                    </m:sSub>
                    <m:r>
                      <a:rPr lang="en-US" sz="4400" b="1" i="1">
                        <a:latin typeface="Cambria Math" panose="02040503050406030204" pitchFamily="18" charset="0"/>
                      </a:rPr>
                      <m:t>=</m:t>
                    </m:r>
                    <m:r>
                      <a:rPr lang="en-US" sz="4400" b="1" i="1">
                        <a:latin typeface="Cambria Math" panose="02040503050406030204" pitchFamily="18" charset="0"/>
                      </a:rPr>
                      <m:t>𝟏𝟓</m:t>
                    </m:r>
                  </m:oMath>
                </a14:m>
                <a:r>
                  <a:rPr lang="en-US" sz="4400" b="1" dirty="0">
                    <a:ea typeface="Tahoma" panose="020B0604030504040204" pitchFamily="34" charset="0"/>
                    <a:cs typeface="Tahoma" panose="020B0604030504040204" pitchFamily="34" charset="0"/>
                  </a:rPr>
                  <a:t>.</a:t>
                </a:r>
              </a:p>
              <a:p>
                <a:pPr>
                  <a:defRPr/>
                </a:pPr>
                <a:r>
                  <a:rPr lang="en-US" sz="4400" b="1" dirty="0" err="1">
                    <a:ea typeface="Tahoma" panose="020B0604030504040204" pitchFamily="34" charset="0"/>
                    <a:cs typeface="Tahoma" panose="020B0604030504040204" pitchFamily="34" charset="0"/>
                  </a:rPr>
                  <a:t>Nửa</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bên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trái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7, 8, 11, 13 </a:t>
                </a:r>
                <a:r>
                  <a:rPr lang="en-US" sz="4400" b="1" dirty="0" err="1">
                    <a:ea typeface="Tahoma" panose="020B0604030504040204" pitchFamily="34" charset="0"/>
                    <a:cs typeface="Tahoma" panose="020B0604030504040204" pitchFamily="34" charset="0"/>
                  </a:rPr>
                  <a:t>gồm</a:t>
                </a:r>
                <a:r>
                  <a:rPr lang="en-US" sz="4400" b="1" dirty="0">
                    <a:ea typeface="Tahoma" panose="020B0604030504040204" pitchFamily="34" charset="0"/>
                    <a:cs typeface="Tahoma" panose="020B0604030504040204" pitchFamily="34" charset="0"/>
                  </a:rPr>
                  <a:t> 4 </a:t>
                </a:r>
                <a:r>
                  <a:rPr lang="en-US" sz="4400" b="1" dirty="0" err="1">
                    <a:ea typeface="Tahoma" panose="020B0604030504040204" pitchFamily="34" charset="0"/>
                    <a:cs typeface="Tahoma" panose="020B0604030504040204" pitchFamily="34" charset="0"/>
                  </a:rPr>
                  <a:t>giá</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hai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phần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tử</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chính</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giữa</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8, 11.</a:t>
                </a:r>
              </a:p>
              <a:p>
                <a:pPr>
                  <a:defRPr/>
                </a:pPr>
                <a:r>
                  <a:rPr lang="en-US" sz="4400" b="1" dirty="0">
                    <a:solidFill>
                      <a:prstClr val="black"/>
                    </a:solidFill>
                    <a:ea typeface="Tahoma" panose="020B0604030504040204" pitchFamily="34" charset="0"/>
                    <a:cs typeface="Tahoma" panose="020B0604030504040204" pitchFamily="34" charset="0"/>
                  </a:rPr>
                  <a:t>Do </a:t>
                </a:r>
                <a:r>
                  <a:rPr lang="en-US" sz="4400" b="1" dirty="0" err="1">
                    <a:solidFill>
                      <a:prstClr val="black"/>
                    </a:solidFill>
                    <a:ea typeface="Tahoma" panose="020B0604030504040204" pitchFamily="34" charset="0"/>
                    <a:cs typeface="Tahoma" panose="020B0604030504040204" pitchFamily="34" charset="0"/>
                  </a:rPr>
                  <a:t>đó</a:t>
                </a:r>
                <a:r>
                  <a:rPr lang="en-US" sz="4400" b="1" dirty="0">
                    <a:solidFill>
                      <a:prstClr val="black"/>
                    </a:solidFill>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𝑸</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𝟏𝟏</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dirty="0">
                    <a:ea typeface="Tahoma" panose="020B0604030504040204" pitchFamily="34" charset="0"/>
                    <a:cs typeface="Tahoma" panose="020B0604030504040204" pitchFamily="34" charset="0"/>
                  </a:rPr>
                  <a:t>.</a:t>
                </a:r>
                <a:endParaRPr lang="en-US" sz="4400" b="1" dirty="0">
                  <a:solidFill>
                    <a:prstClr val="black"/>
                  </a:solidFill>
                  <a:ea typeface="Tahoma" panose="020B0604030504040204" pitchFamily="34" charset="0"/>
                  <a:cs typeface="Tahoma" panose="020B0604030504040204" pitchFamily="34" charset="0"/>
                </a:endParaRPr>
              </a:p>
              <a:p>
                <a:pPr lvl="0">
                  <a:defRPr/>
                </a:pPr>
                <a:r>
                  <a:rPr lang="en-US" sz="4400" b="1" dirty="0" err="1">
                    <a:solidFill>
                      <a:prstClr val="black"/>
                    </a:solidFill>
                    <a:ea typeface="Tahoma" panose="020B0604030504040204" pitchFamily="34" charset="0"/>
                    <a:cs typeface="Tahoma" panose="020B0604030504040204" pitchFamily="34" charset="0"/>
                  </a:rPr>
                  <a:t>Nửa</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số</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liệu</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bên</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phải</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là</a:t>
                </a:r>
                <a:r>
                  <a:rPr lang="en-US" sz="4400" b="1" dirty="0">
                    <a:solidFill>
                      <a:prstClr val="black"/>
                    </a:solidFill>
                    <a:ea typeface="Tahoma" panose="020B0604030504040204" pitchFamily="34" charset="0"/>
                    <a:cs typeface="Tahoma" panose="020B0604030504040204" pitchFamily="34" charset="0"/>
                  </a:rPr>
                  <a:t> 18, 19, 20, 22 </a:t>
                </a:r>
                <a:r>
                  <a:rPr lang="en-US" sz="4400" b="1" dirty="0" err="1">
                    <a:solidFill>
                      <a:prstClr val="black"/>
                    </a:solidFill>
                    <a:ea typeface="Tahoma" panose="020B0604030504040204" pitchFamily="34" charset="0"/>
                    <a:cs typeface="Tahoma" panose="020B0604030504040204" pitchFamily="34" charset="0"/>
                  </a:rPr>
                  <a:t>gồm</a:t>
                </a:r>
                <a:r>
                  <a:rPr lang="en-US" sz="4400" b="1" dirty="0">
                    <a:solidFill>
                      <a:prstClr val="black"/>
                    </a:solidFill>
                    <a:ea typeface="Tahoma" panose="020B0604030504040204" pitchFamily="34" charset="0"/>
                    <a:cs typeface="Tahoma" panose="020B0604030504040204" pitchFamily="34" charset="0"/>
                  </a:rPr>
                  <a:t> 4 </a:t>
                </a:r>
                <a:r>
                  <a:rPr lang="en-US" sz="4400" b="1" dirty="0" err="1">
                    <a:solidFill>
                      <a:prstClr val="black"/>
                    </a:solidFill>
                    <a:ea typeface="Tahoma" panose="020B0604030504040204" pitchFamily="34" charset="0"/>
                    <a:cs typeface="Tahoma" panose="020B0604030504040204" pitchFamily="34" charset="0"/>
                  </a:rPr>
                  <a:t>giá</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trị</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hai</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phần</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tử</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chính</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giữa</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là</a:t>
                </a:r>
                <a:r>
                  <a:rPr lang="en-US" sz="4400" b="1" dirty="0">
                    <a:solidFill>
                      <a:prstClr val="black"/>
                    </a:solidFill>
                    <a:ea typeface="Tahoma" panose="020B0604030504040204" pitchFamily="34" charset="0"/>
                    <a:cs typeface="Tahoma" panose="020B0604030504040204" pitchFamily="34" charset="0"/>
                  </a:rPr>
                  <a:t> 19, 20.</a:t>
                </a:r>
              </a:p>
              <a:p>
                <a:pPr lvl="0">
                  <a:defRPr/>
                </a:pPr>
                <a:r>
                  <a:rPr lang="en-US" sz="4400" b="1" dirty="0">
                    <a:solidFill>
                      <a:prstClr val="black"/>
                    </a:solidFill>
                    <a:ea typeface="Tahoma" panose="020B0604030504040204" pitchFamily="34" charset="0"/>
                    <a:cs typeface="Tahoma" panose="020B0604030504040204" pitchFamily="34" charset="0"/>
                  </a:rPr>
                  <a:t>Do </a:t>
                </a:r>
                <a:r>
                  <a:rPr lang="en-US" sz="4400" b="1" dirty="0" err="1">
                    <a:solidFill>
                      <a:prstClr val="black"/>
                    </a:solidFill>
                    <a:ea typeface="Tahoma" panose="020B0604030504040204" pitchFamily="34" charset="0"/>
                    <a:cs typeface="Tahoma" panose="020B0604030504040204" pitchFamily="34" charset="0"/>
                  </a:rPr>
                  <a:t>đó</a:t>
                </a:r>
                <a:r>
                  <a:rPr lang="en-US" sz="4400" b="1" dirty="0">
                    <a:solidFill>
                      <a:prstClr val="black"/>
                    </a:solidFill>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𝑸</m:t>
                        </m:r>
                      </m:e>
                      <m:sub>
                        <m:r>
                          <a:rPr lang="en-US" sz="4400" b="1" i="1">
                            <a:latin typeface="Cambria Math" panose="02040503050406030204" pitchFamily="18" charset="0"/>
                          </a:rPr>
                          <m:t>𝟑</m:t>
                        </m:r>
                      </m:sub>
                    </m:sSub>
                    <m:r>
                      <a:rPr lang="en-US" sz="4400" b="1" i="1">
                        <a:latin typeface="Cambria Math" panose="02040503050406030204" pitchFamily="18" charset="0"/>
                      </a:rPr>
                      <m:t>=(</m:t>
                    </m:r>
                    <m:r>
                      <a:rPr lang="en-US" sz="4400" b="1" i="1">
                        <a:latin typeface="Cambria Math" panose="02040503050406030204" pitchFamily="18" charset="0"/>
                      </a:rPr>
                      <m:t>𝟏𝟗</m:t>
                    </m:r>
                    <m:r>
                      <a:rPr lang="en-US" sz="4400" b="1" i="1">
                        <a:latin typeface="Cambria Math" panose="02040503050406030204" pitchFamily="18" charset="0"/>
                      </a:rPr>
                      <m:t>+</m:t>
                    </m:r>
                    <m:r>
                      <a:rPr lang="en-US" sz="4400" b="1" i="1">
                        <a:latin typeface="Cambria Math" panose="02040503050406030204" pitchFamily="18" charset="0"/>
                      </a:rPr>
                      <m:t>𝟐𝟎</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𝟏𝟗</m:t>
                    </m:r>
                    <m:r>
                      <a:rPr lang="en-US" sz="4400" b="1" i="1">
                        <a:latin typeface="Cambria Math" panose="02040503050406030204" pitchFamily="18" charset="0"/>
                      </a:rPr>
                      <m:t>,</m:t>
                    </m:r>
                    <m:r>
                      <a:rPr lang="en-US" sz="4400" b="1" i="1">
                        <a:latin typeface="Cambria Math" panose="02040503050406030204" pitchFamily="18" charset="0"/>
                      </a:rPr>
                      <m:t>𝟓</m:t>
                    </m:r>
                  </m:oMath>
                </a14:m>
                <a:r>
                  <a:rPr lang="en-US" sz="4400" b="1" dirty="0">
                    <a:ea typeface="Tahoma" panose="020B0604030504040204" pitchFamily="34" charset="0"/>
                    <a:cs typeface="Tahoma" panose="020B0604030504040204" pitchFamily="34" charset="0"/>
                  </a:rPr>
                  <a:t>.</a:t>
                </a:r>
                <a:endParaRPr lang="en-US" sz="4400" b="1" dirty="0">
                  <a:solidFill>
                    <a:prstClr val="black"/>
                  </a:solidFill>
                  <a:ea typeface="Tahoma" panose="020B0604030504040204" pitchFamily="34" charset="0"/>
                  <a:cs typeface="Tahoma" panose="020B0604030504040204" pitchFamily="34" charset="0"/>
                </a:endParaRPr>
              </a:p>
              <a:p>
                <a:pPr lvl="0">
                  <a:defRPr/>
                </a:pPr>
                <a:r>
                  <a:rPr lang="en-US" sz="4400" b="1" dirty="0" err="1">
                    <a:solidFill>
                      <a:prstClr val="black"/>
                    </a:solidFill>
                    <a:ea typeface="Tahoma" panose="020B0604030504040204" pitchFamily="34" charset="0"/>
                    <a:cs typeface="Tahoma" panose="020B0604030504040204" pitchFamily="34" charset="0"/>
                  </a:rPr>
                  <a:t>Vậy</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khoảng</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tứ</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phân</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vị</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cho</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mẫu</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số</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liệu</a:t>
                </a:r>
                <a:r>
                  <a:rPr lang="en-US" sz="4400" b="1" dirty="0">
                    <a:solidFill>
                      <a:prstClr val="black"/>
                    </a:solidFill>
                    <a:ea typeface="Tahoma" panose="020B0604030504040204" pitchFamily="34" charset="0"/>
                    <a:cs typeface="Tahoma" panose="020B0604030504040204" pitchFamily="34" charset="0"/>
                  </a:rPr>
                  <a:t> </a:t>
                </a:r>
                <a:r>
                  <a:rPr lang="en-US" sz="4400" b="1" dirty="0" err="1">
                    <a:solidFill>
                      <a:prstClr val="black"/>
                    </a:solidFill>
                    <a:ea typeface="Tahoma" panose="020B0604030504040204" pitchFamily="34" charset="0"/>
                    <a:cs typeface="Tahoma" panose="020B0604030504040204" pitchFamily="34" charset="0"/>
                  </a:rPr>
                  <a:t>là</a:t>
                </a:r>
                <a:r>
                  <a:rPr lang="en-US" sz="4400" b="1" dirty="0">
                    <a:solidFill>
                      <a:prstClr val="black"/>
                    </a:solidFill>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𝜟</m:t>
                        </m:r>
                      </m:e>
                      <m:sub>
                        <m:r>
                          <a:rPr lang="en-US" sz="4400" b="1" i="1">
                            <a:latin typeface="Cambria Math" panose="02040503050406030204" pitchFamily="18" charset="0"/>
                          </a:rPr>
                          <m:t>𝑸</m:t>
                        </m:r>
                      </m:sub>
                    </m:sSub>
                    <m:r>
                      <a:rPr lang="en-US" sz="4400" b="1" i="1">
                        <a:latin typeface="Cambria Math" panose="02040503050406030204" pitchFamily="18" charset="0"/>
                      </a:rPr>
                      <m:t>=</m:t>
                    </m:r>
                    <m:r>
                      <a:rPr lang="en-US" sz="4400" b="1" i="1">
                        <a:latin typeface="Cambria Math" panose="02040503050406030204" pitchFamily="18" charset="0"/>
                      </a:rPr>
                      <m:t>𝟏𝟗</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𝟏𝟎</m:t>
                    </m:r>
                  </m:oMath>
                </a14:m>
                <a:r>
                  <a:rPr lang="en-US" sz="4400" b="1" dirty="0">
                    <a:ea typeface="Tahoma" panose="020B0604030504040204" pitchFamily="34" charset="0"/>
                    <a:cs typeface="Tahoma" panose="020B0604030504040204" pitchFamily="34" charset="0"/>
                  </a:rPr>
                  <a:t>.</a:t>
                </a:r>
                <a:endParaRPr lang="en-US" sz="4400" b="1" dirty="0">
                  <a:solidFill>
                    <a:prstClr val="black"/>
                  </a:solidFill>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906"/>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71C8DC7-7994-4286-90B8-7ABC7A0D19D8}"/>
              </a:ext>
            </a:extLst>
          </p:cNvPr>
          <p:cNvGrpSpPr/>
          <p:nvPr/>
        </p:nvGrpSpPr>
        <p:grpSpPr>
          <a:xfrm>
            <a:off x="-1555" y="1676400"/>
            <a:ext cx="3506755" cy="1295400"/>
            <a:chOff x="22440" y="59288"/>
            <a:chExt cx="1205828" cy="292052"/>
          </a:xfrm>
        </p:grpSpPr>
        <p:grpSp>
          <p:nvGrpSpPr>
            <p:cNvPr id="12" name="Group 11">
              <a:extLst>
                <a:ext uri="{FF2B5EF4-FFF2-40B4-BE49-F238E27FC236}">
                  <a16:creationId xmlns:a16="http://schemas.microsoft.com/office/drawing/2014/main"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81BB9948-5CF7-4623-9292-034797F88922}"/>
              </a:ext>
            </a:extLst>
          </p:cNvPr>
          <p:cNvGrpSpPr/>
          <p:nvPr/>
        </p:nvGrpSpPr>
        <p:grpSpPr>
          <a:xfrm>
            <a:off x="268699" y="4196260"/>
            <a:ext cx="4138330" cy="1598277"/>
            <a:chOff x="22440" y="59288"/>
            <a:chExt cx="1205828" cy="301071"/>
          </a:xfrm>
        </p:grpSpPr>
        <p:grpSp>
          <p:nvGrpSpPr>
            <p:cNvPr id="18" name="Group 17">
              <a:extLst>
                <a:ext uri="{FF2B5EF4-FFF2-40B4-BE49-F238E27FC236}">
                  <a16:creationId xmlns:a16="http://schemas.microsoft.com/office/drawing/2014/main"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omaho"/>
                  <a:ea typeface="Tahoma" panose="020B0604030504040204" pitchFamily="34" charset="0"/>
                  <a:cs typeface="Tahoma" panose="020B0604030504040204" pitchFamily="34" charset="0"/>
                </a:rPr>
                <a:t>Lời</a:t>
              </a:r>
              <a:r>
                <a:rPr lang="en-US" sz="4400" b="1" dirty="0">
                  <a:solidFill>
                    <a:srgbClr val="0000CC"/>
                  </a:solidFill>
                  <a:latin typeface="Tomaho"/>
                  <a:ea typeface="Tahoma" panose="020B0604030504040204" pitchFamily="34" charset="0"/>
                  <a:cs typeface="Tahoma" panose="020B0604030504040204" pitchFamily="34" charset="0"/>
                </a:rPr>
                <a:t> </a:t>
              </a:r>
              <a:r>
                <a:rPr lang="en-US" sz="4400" b="1" dirty="0" err="1">
                  <a:solidFill>
                    <a:srgbClr val="0000CC"/>
                  </a:solidFill>
                  <a:latin typeface="Tomaho"/>
                  <a:ea typeface="Tahoma" panose="020B0604030504040204" pitchFamily="34" charset="0"/>
                  <a:cs typeface="Tahoma" panose="020B0604030504040204" pitchFamily="34" charset="0"/>
                </a:rPr>
                <a:t>Giải</a:t>
              </a:r>
              <a:r>
                <a:rPr lang="en-US" sz="4400" b="1" kern="1200" dirty="0">
                  <a:solidFill>
                    <a:srgbClr val="0000CC"/>
                  </a:solidFill>
                  <a:effectLst/>
                  <a:latin typeface="Tomaho"/>
                  <a:ea typeface="Calibri" panose="020F0502020204030204" pitchFamily="34" charset="0"/>
                  <a:cs typeface="Times New Roman" panose="02020603050405020304" pitchFamily="18" charset="0"/>
                </a:rPr>
                <a:t>.</a:t>
              </a:r>
              <a:endParaRPr lang="en-US" sz="4400" dirty="0">
                <a:effectLst/>
                <a:latin typeface="Tomaho"/>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a:t>                                       </a:t>
            </a:r>
            <a:r>
              <a:rPr lang="en-US" sz="4400" b="1">
                <a:ea typeface="Tahoma" panose="020B0604030504040204" pitchFamily="34" charset="0"/>
                <a:cs typeface="Tahoma" panose="020B0604030504040204" pitchFamily="34" charset="0"/>
              </a:rPr>
              <a:t>Mẫu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sau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đây</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biết</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bài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hát</a:t>
            </a:r>
            <a:r>
              <a:rPr lang="en-US" sz="4400" b="1" dirty="0">
                <a:ea typeface="Tahoma" panose="020B0604030504040204" pitchFamily="34" charset="0"/>
                <a:cs typeface="Tahoma" panose="020B0604030504040204" pitchFamily="34" charset="0"/>
              </a:rPr>
              <a:t> ở </a:t>
            </a:r>
            <a:r>
              <a:rPr lang="en-US" sz="4400" b="1" dirty="0" err="1">
                <a:ea typeface="Tahoma" panose="020B0604030504040204" pitchFamily="34" charset="0"/>
                <a:cs typeface="Tahoma" panose="020B0604030504040204" pitchFamily="34" charset="0"/>
              </a:rPr>
              <a:t>mỗi</a:t>
            </a:r>
            <a:r>
              <a:rPr lang="en-US" sz="4400" b="1" dirty="0">
                <a:ea typeface="Tahoma" panose="020B0604030504040204" pitchFamily="34" charset="0"/>
                <a:cs typeface="Tahoma" panose="020B0604030504040204" pitchFamily="34" charset="0"/>
              </a:rPr>
              <a:t> album </a:t>
            </a:r>
            <a:r>
              <a:rPr lang="en-US" sz="4400" b="1" dirty="0" err="1">
                <a:ea typeface="Tahoma" panose="020B0604030504040204" pitchFamily="34" charset="0"/>
                <a:cs typeface="Tahoma" panose="020B0604030504040204" pitchFamily="34" charset="0"/>
              </a:rPr>
              <a:t>trong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bộ</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sưu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tập</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của</a:t>
            </a:r>
            <a:r>
              <a:rPr lang="en-US" sz="4400" b="1" dirty="0">
                <a:ea typeface="Tahoma" panose="020B0604030504040204" pitchFamily="34" charset="0"/>
                <a:cs typeface="Tahoma" panose="020B0604030504040204" pitchFamily="34" charset="0"/>
              </a:rPr>
              <a:t> An: 12	7	10	9	12	9	10	11	10	14.</a:t>
            </a:r>
          </a:p>
          <a:p>
            <a:pPr marL="0" indent="0">
              <a:lnSpc>
                <a:spcPct val="100000"/>
              </a:lnSpc>
              <a:buNone/>
            </a:pPr>
            <a:r>
              <a:rPr lang="en-US" sz="4400" b="1" dirty="0" err="1">
                <a:ea typeface="Tahoma" panose="020B0604030504040204" pitchFamily="34" charset="0"/>
                <a:cs typeface="Tahoma" panose="020B0604030504040204" pitchFamily="34" charset="0"/>
              </a:rPr>
              <a:t>Hãy</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tìm</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khoảng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tứ</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phân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này</a:t>
            </a:r>
            <a:r>
              <a:rPr lang="en-US" sz="4400" b="1" dirty="0">
                <a:ea typeface="Tahoma" panose="020B0604030504040204" pitchFamily="34" charset="0"/>
                <a:cs typeface="Tahoma" panose="020B0604030504040204" pitchFamily="34" charset="0"/>
              </a:rPr>
              <a:t>.</a:t>
            </a:r>
            <a:endParaRPr lang="en-US" sz="4400"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sz="4400" b="1" dirty="0" err="1">
                    <a:ea typeface="Tahoma" panose="020B0604030504040204" pitchFamily="34" charset="0"/>
                    <a:cs typeface="Tahoma" panose="020B0604030504040204" pitchFamily="34" charset="0"/>
                  </a:rPr>
                  <a:t>Trước</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hết</a:t>
                </a:r>
                <a:r>
                  <a:rPr lang="en-US" sz="4400" b="1" dirty="0">
                    <a:ea typeface="Tahoma" panose="020B0604030504040204" pitchFamily="34" charset="0"/>
                    <a:cs typeface="Tahoma" panose="020B0604030504040204" pitchFamily="34" charset="0"/>
                  </a:rPr>
                  <a:t>, ta </a:t>
                </a:r>
                <a:r>
                  <a:rPr lang="en-US" sz="4400" b="1" dirty="0" err="1">
                    <a:ea typeface="Tahoma" panose="020B0604030504040204" pitchFamily="34" charset="0"/>
                    <a:cs typeface="Tahoma" panose="020B0604030504040204" pitchFamily="34" charset="0"/>
                  </a:rPr>
                  <a:t>sắp</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xếp</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theo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thứ</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tự</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không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giảm</a:t>
                </a:r>
                <a:r>
                  <a:rPr lang="en-US" sz="4400" b="1" dirty="0">
                    <a:ea typeface="Tahoma" panose="020B0604030504040204" pitchFamily="34" charset="0"/>
                    <a:cs typeface="Tahoma" panose="020B0604030504040204" pitchFamily="34" charset="0"/>
                  </a:rPr>
                  <a:t>:</a:t>
                </a:r>
              </a:p>
              <a:p>
                <a:r>
                  <a:rPr lang="en-US" sz="4400" b="1" dirty="0">
                    <a:ea typeface="Tahoma" panose="020B0604030504040204" pitchFamily="34" charset="0"/>
                    <a:cs typeface="Tahoma" panose="020B0604030504040204" pitchFamily="34" charset="0"/>
                  </a:rPr>
                  <a:t>7	9	9	10	10	10	11	12	12	14.</a:t>
                </a:r>
              </a:p>
              <a:p>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gồm</a:t>
                </a:r>
                <a:r>
                  <a:rPr lang="en-US" sz="4400" b="1" dirty="0">
                    <a:ea typeface="Tahoma" panose="020B0604030504040204" pitchFamily="34" charset="0"/>
                    <a:cs typeface="Tahoma" panose="020B0604030504040204" pitchFamily="34" charset="0"/>
                  </a:rPr>
                  <a:t> 10 </a:t>
                </a:r>
                <a:r>
                  <a:rPr lang="en-US" sz="4400" b="1" dirty="0" err="1">
                    <a:ea typeface="Tahoma" panose="020B0604030504040204" pitchFamily="34" charset="0"/>
                    <a:cs typeface="Tahoma" panose="020B0604030504040204" pitchFamily="34" charset="0"/>
                  </a:rPr>
                  <a:t>giá</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nên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trung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vị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𝑸</m:t>
                        </m:r>
                      </m:e>
                      <m:sub>
                        <m:r>
                          <a:rPr lang="en-US" sz="4400" b="1" i="1">
                            <a:latin typeface="Cambria Math" panose="02040503050406030204" pitchFamily="18" charset="0"/>
                          </a:rPr>
                          <m:t>𝟐</m:t>
                        </m:r>
                      </m:sub>
                    </m:sSub>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𝟏𝟎</m:t>
                        </m:r>
                      </m:num>
                      <m:den>
                        <m:r>
                          <a:rPr lang="en-US" sz="4400" b="1" i="1">
                            <a:latin typeface="Cambria Math" panose="02040503050406030204" pitchFamily="18" charset="0"/>
                          </a:rPr>
                          <m:t>𝟐</m:t>
                        </m:r>
                      </m:den>
                    </m:f>
                    <m:r>
                      <a:rPr lang="en-US" sz="4400" b="1" i="1">
                        <a:latin typeface="Cambria Math" panose="02040503050406030204" pitchFamily="18" charset="0"/>
                      </a:rPr>
                      <m:t>=</m:t>
                    </m:r>
                    <m:r>
                      <a:rPr lang="en-US" sz="4400" b="1" i="1">
                        <a:latin typeface="Cambria Math" panose="02040503050406030204" pitchFamily="18" charset="0"/>
                      </a:rPr>
                      <m:t>𝟏𝟎</m:t>
                    </m:r>
                  </m:oMath>
                </a14:m>
                <a:r>
                  <a:rPr lang="en-US" sz="4400" b="1" dirty="0">
                    <a:ea typeface="Tahoma" panose="020B0604030504040204" pitchFamily="34" charset="0"/>
                    <a:cs typeface="Tahoma" panose="020B0604030504040204" pitchFamily="34" charset="0"/>
                  </a:rPr>
                  <a:t>.</a:t>
                </a:r>
              </a:p>
              <a:p>
                <a:r>
                  <a:rPr lang="en-US" sz="4400" b="1" dirty="0" err="1">
                    <a:ea typeface="Tahoma" panose="020B0604030504040204" pitchFamily="34" charset="0"/>
                    <a:cs typeface="Tahoma" panose="020B0604030504040204" pitchFamily="34" charset="0"/>
                  </a:rPr>
                  <a:t>Nửa</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bên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trái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7; 9; 9 ; 10 </a:t>
                </a:r>
                <a:r>
                  <a:rPr lang="en-US" sz="4400" b="1" dirty="0" err="1">
                    <a:ea typeface="Tahoma" panose="020B0604030504040204" pitchFamily="34" charset="0"/>
                    <a:cs typeface="Tahoma" panose="020B0604030504040204" pitchFamily="34" charset="0"/>
                  </a:rPr>
                  <a:t>gồm</a:t>
                </a:r>
                <a:r>
                  <a:rPr lang="en-US" sz="4400" b="1" dirty="0">
                    <a:ea typeface="Tahoma" panose="020B0604030504040204" pitchFamily="34" charset="0"/>
                    <a:cs typeface="Tahoma" panose="020B0604030504040204" pitchFamily="34" charset="0"/>
                  </a:rPr>
                  <a:t> 4 </a:t>
                </a:r>
                <a:r>
                  <a:rPr lang="en-US" sz="4400" b="1" dirty="0" err="1">
                    <a:ea typeface="Tahoma" panose="020B0604030504040204" pitchFamily="34" charset="0"/>
                    <a:cs typeface="Tahoma" panose="020B0604030504040204" pitchFamily="34" charset="0"/>
                  </a:rPr>
                  <a:t>giá</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hai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phần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tử</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chính</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giữa</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9; 9.</a:t>
                </a:r>
              </a:p>
              <a:p>
                <a:r>
                  <a:rPr lang="en-US" sz="4400" b="1" dirty="0">
                    <a:ea typeface="Tahoma" panose="020B0604030504040204" pitchFamily="34" charset="0"/>
                    <a:cs typeface="Tahoma" panose="020B0604030504040204" pitchFamily="34" charset="0"/>
                  </a:rPr>
                  <a:t>Do </a:t>
                </a:r>
                <a:r>
                  <a:rPr lang="en-US" sz="4400" b="1" dirty="0" err="1">
                    <a:ea typeface="Tahoma" panose="020B0604030504040204" pitchFamily="34" charset="0"/>
                    <a:cs typeface="Tahoma" panose="020B0604030504040204" pitchFamily="34" charset="0"/>
                  </a:rPr>
                  <a:t>đó</a:t>
                </a:r>
                <a:r>
                  <a:rPr lang="en-US" sz="4400" b="1" dirty="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𝑸</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𝟗</m:t>
                    </m:r>
                  </m:oMath>
                </a14:m>
                <a:r>
                  <a:rPr lang="en-US" sz="4400" b="1" dirty="0">
                    <a:ea typeface="Tahoma" panose="020B0604030504040204" pitchFamily="34" charset="0"/>
                    <a:cs typeface="Tahoma" panose="020B0604030504040204" pitchFamily="34" charset="0"/>
                  </a:rPr>
                  <a:t>.</a:t>
                </a:r>
              </a:p>
              <a:p>
                <a:r>
                  <a:rPr lang="en-US" sz="4400" b="1" dirty="0" err="1">
                    <a:ea typeface="Tahoma" panose="020B0604030504040204" pitchFamily="34" charset="0"/>
                    <a:cs typeface="Tahoma" panose="020B0604030504040204" pitchFamily="34" charset="0"/>
                  </a:rPr>
                  <a:t>Nửa</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bên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phải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11; 12; 12; 14 </a:t>
                </a:r>
                <a:r>
                  <a:rPr lang="en-US" sz="4400" b="1" dirty="0" err="1">
                    <a:ea typeface="Tahoma" panose="020B0604030504040204" pitchFamily="34" charset="0"/>
                    <a:cs typeface="Tahoma" panose="020B0604030504040204" pitchFamily="34" charset="0"/>
                  </a:rPr>
                  <a:t>gồm</a:t>
                </a:r>
                <a:r>
                  <a:rPr lang="en-US" sz="4400" b="1" dirty="0">
                    <a:ea typeface="Tahoma" panose="020B0604030504040204" pitchFamily="34" charset="0"/>
                    <a:cs typeface="Tahoma" panose="020B0604030504040204" pitchFamily="34" charset="0"/>
                  </a:rPr>
                  <a:t> 4 </a:t>
                </a:r>
                <a:r>
                  <a:rPr lang="en-US" sz="4400" b="1" dirty="0" err="1">
                    <a:ea typeface="Tahoma" panose="020B0604030504040204" pitchFamily="34" charset="0"/>
                    <a:cs typeface="Tahoma" panose="020B0604030504040204" pitchFamily="34" charset="0"/>
                  </a:rPr>
                  <a:t>giá</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trị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hai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phần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tử</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chính</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giữa</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 12; 12.</a:t>
                </a:r>
              </a:p>
              <a:p>
                <a:r>
                  <a:rPr lang="en-US" sz="4400" b="1" dirty="0">
                    <a:ea typeface="Tahoma" panose="020B0604030504040204" pitchFamily="34" charset="0"/>
                    <a:cs typeface="Tahoma" panose="020B0604030504040204" pitchFamily="34" charset="0"/>
                  </a:rPr>
                  <a:t>Do </a:t>
                </a:r>
                <a:r>
                  <a:rPr lang="en-US" sz="4400" b="1" dirty="0" err="1">
                    <a:ea typeface="Tahoma" panose="020B0604030504040204" pitchFamily="34" charset="0"/>
                    <a:cs typeface="Tahoma" panose="020B0604030504040204" pitchFamily="34" charset="0"/>
                  </a:rPr>
                  <a:t>đó</a:t>
                </a:r>
                <a:r>
                  <a:rPr lang="en-US" sz="4400" b="1" dirty="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𝑸</m:t>
                        </m:r>
                      </m:e>
                      <m:sub>
                        <m:r>
                          <a:rPr lang="en-US" sz="4400" b="1" i="1">
                            <a:latin typeface="Cambria Math" panose="02040503050406030204" pitchFamily="18" charset="0"/>
                          </a:rPr>
                          <m:t>𝟑</m:t>
                        </m:r>
                      </m:sub>
                    </m:sSub>
                    <m:r>
                      <a:rPr lang="en-US" sz="4400" b="1" i="1">
                        <a:latin typeface="Cambria Math" panose="02040503050406030204" pitchFamily="18" charset="0"/>
                      </a:rPr>
                      <m:t>=(</m:t>
                    </m:r>
                    <m:r>
                      <a:rPr lang="en-US" sz="4400" b="1" i="1">
                        <a:latin typeface="Cambria Math" panose="02040503050406030204" pitchFamily="18" charset="0"/>
                      </a:rPr>
                      <m:t>𝟏𝟐</m:t>
                    </m:r>
                    <m:r>
                      <a:rPr lang="en-US" sz="4400" b="1" i="1">
                        <a:latin typeface="Cambria Math" panose="02040503050406030204" pitchFamily="18" charset="0"/>
                      </a:rPr>
                      <m:t>+</m:t>
                    </m:r>
                    <m:r>
                      <a:rPr lang="en-US" sz="4400" b="1" i="1">
                        <a:latin typeface="Cambria Math" panose="02040503050406030204" pitchFamily="18" charset="0"/>
                      </a:rPr>
                      <m:t>𝟏𝟐</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𝟏𝟐</m:t>
                    </m:r>
                  </m:oMath>
                </a14:m>
                <a:r>
                  <a:rPr lang="en-US" sz="4400" b="1" dirty="0">
                    <a:ea typeface="Tahoma" panose="020B0604030504040204" pitchFamily="34" charset="0"/>
                    <a:cs typeface="Tahoma" panose="020B0604030504040204" pitchFamily="34" charset="0"/>
                  </a:rPr>
                  <a:t>.</a:t>
                </a:r>
              </a:p>
              <a:p>
                <a:r>
                  <a:rPr lang="en-US" sz="4400" b="1" dirty="0" err="1">
                    <a:ea typeface="Tahoma" panose="020B0604030504040204" pitchFamily="34" charset="0"/>
                    <a:cs typeface="Tahoma" panose="020B0604030504040204" pitchFamily="34" charset="0"/>
                  </a:rPr>
                  <a:t>Vậy</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khoảng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tứ</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phân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vị</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cho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là</a:t>
                </a:r>
                <a:r>
                  <a:rPr lang="en-US" sz="4400" b="1" dirty="0">
                    <a:ea typeface="Tahoma" panose="020B0604030504040204" pitchFamily="34" charset="0"/>
                    <a:cs typeface="Tahoma" panose="020B0604030504040204" pitchFamily="34" charset="0"/>
                  </a:rPr>
                  <a:t>:</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𝜟</m:t>
                        </m:r>
                      </m:e>
                      <m:sub>
                        <m:r>
                          <a:rPr lang="en-US" sz="4400" b="1" i="1">
                            <a:latin typeface="Cambria Math" panose="02040503050406030204" pitchFamily="18" charset="0"/>
                          </a:rPr>
                          <m:t>𝑸</m:t>
                        </m:r>
                      </m:sub>
                    </m:sSub>
                    <m:r>
                      <a:rPr lang="en-US" sz="4400" b="1" i="1">
                        <a:latin typeface="Cambria Math" panose="02040503050406030204" pitchFamily="18" charset="0"/>
                      </a:rPr>
                      <m:t>=</m:t>
                    </m:r>
                    <m:r>
                      <a:rPr lang="en-US" sz="4400" b="1" i="1">
                        <a:latin typeface="Cambria Math" panose="02040503050406030204" pitchFamily="18" charset="0"/>
                      </a:rPr>
                      <m:t>𝟏𝟐</m:t>
                    </m:r>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dirty="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886" t="-1675"/>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44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905000"/>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sz="4400" b="1" dirty="0"/>
              <a:t>2. PHƯƠNG SAI VÀ ĐỘ LỆCH CHUẨN</a:t>
            </a:r>
            <a:endParaRPr lang="en-US" sz="4400"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3981" y="2844800"/>
                <a:ext cx="11613219"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ea typeface="Tahoma" panose="020B0604030504040204" pitchFamily="34" charset="0"/>
                    <a:cs typeface="Tahoma" panose="020B0604030504040204" pitchFamily="34" charset="0"/>
                  </a:rPr>
                  <a:t>Khoảng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biến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thiên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chỉ</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sử</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dụng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thông</a:t>
                </a:r>
                <a:r>
                  <a:rPr lang="en-US" b="1" dirty="0">
                    <a:ea typeface="Tahoma" panose="020B0604030504040204" pitchFamily="34" charset="0"/>
                    <a:cs typeface="Tahoma" panose="020B0604030504040204" pitchFamily="34" charset="0"/>
                  </a:rPr>
                  <a:t> tin </a:t>
                </a:r>
                <a:r>
                  <a:rPr lang="en-US" b="1" dirty="0" err="1">
                    <a:ea typeface="Tahoma" panose="020B0604030504040204" pitchFamily="34" charset="0"/>
                    <a:cs typeface="Tahoma" panose="020B0604030504040204" pitchFamily="34" charset="0"/>
                  </a:rPr>
                  <a:t>của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giá</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trị</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lớn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nhất</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và</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nhỏ</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nhất</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của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mẫu</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số</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liệu</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bỏ</a:t>
                </a:r>
                <a:r>
                  <a:rPr lang="en-US" b="1" dirty="0">
                    <a:ea typeface="Tahoma" panose="020B0604030504040204" pitchFamily="34" charset="0"/>
                    <a:cs typeface="Tahoma" panose="020B0604030504040204" pitchFamily="34" charset="0"/>
                  </a:rPr>
                  <a:t> qua </a:t>
                </a:r>
                <a:r>
                  <a:rPr lang="en-US" b="1" dirty="0" err="1">
                    <a:ea typeface="Tahoma" panose="020B0604030504040204" pitchFamily="34" charset="0"/>
                    <a:cs typeface="Tahoma" panose="020B0604030504040204" pitchFamily="34" charset="0"/>
                  </a:rPr>
                  <a:t>thông</a:t>
                </a:r>
                <a:r>
                  <a:rPr lang="en-US" b="1" dirty="0">
                    <a:ea typeface="Tahoma" panose="020B0604030504040204" pitchFamily="34" charset="0"/>
                    <a:cs typeface="Tahoma" panose="020B0604030504040204" pitchFamily="34" charset="0"/>
                  </a:rPr>
                  <a:t> tin </a:t>
                </a:r>
                <a:r>
                  <a:rPr lang="en-US" b="1" dirty="0" err="1">
                    <a:ea typeface="Tahoma" panose="020B0604030504040204" pitchFamily="34" charset="0"/>
                    <a:cs typeface="Tahoma" panose="020B0604030504040204" pitchFamily="34" charset="0"/>
                  </a:rPr>
                  <a:t>của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tất</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cả</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các</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giá</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trị</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khác</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còn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khoảng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tứ</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phân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vị</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chỉ</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sử</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dụng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thông</a:t>
                </a:r>
                <a:r>
                  <a:rPr lang="en-US" b="1" dirty="0">
                    <a:ea typeface="Tahoma" panose="020B0604030504040204" pitchFamily="34" charset="0"/>
                    <a:cs typeface="Tahoma" panose="020B0604030504040204" pitchFamily="34" charset="0"/>
                  </a:rPr>
                  <a:t> tin </a:t>
                </a:r>
                <a:r>
                  <a:rPr lang="en-US" b="1" dirty="0" err="1">
                    <a:ea typeface="Tahoma" panose="020B0604030504040204" pitchFamily="34" charset="0"/>
                    <a:cs typeface="Tahoma" panose="020B0604030504040204" pitchFamily="34" charset="0"/>
                  </a:rPr>
                  <a:t>của</a:t>
                </a:r>
                <a:r>
                  <a:rPr lang="en-US" b="1" dirty="0">
                    <a:ea typeface="Tahoma" panose="020B0604030504040204" pitchFamily="34" charset="0"/>
                    <a:cs typeface="Tahoma" panose="020B0604030504040204" pitchFamily="34" charset="0"/>
                  </a:rPr>
                  <a:t> 50% </a:t>
                </a:r>
                <a:r>
                  <a:rPr lang="en-US" b="1" dirty="0" err="1">
                    <a:ea typeface="Tahoma" panose="020B0604030504040204" pitchFamily="34" charset="0"/>
                    <a:cs typeface="Tahoma" panose="020B0604030504040204" pitchFamily="34" charset="0"/>
                  </a:rPr>
                  <a:t>số</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liệu</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chính</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giữa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Có</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một</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vài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số</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đặc</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trưng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khác</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đo</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độ</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phân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tán</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sử</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dụng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thông</a:t>
                </a:r>
                <a:r>
                  <a:rPr lang="en-US" b="1" dirty="0">
                    <a:ea typeface="Tahoma" panose="020B0604030504040204" pitchFamily="34" charset="0"/>
                    <a:cs typeface="Tahoma" panose="020B0604030504040204" pitchFamily="34" charset="0"/>
                  </a:rPr>
                  <a:t> tin </a:t>
                </a:r>
                <a:r>
                  <a:rPr lang="en-US" b="1" dirty="0" err="1">
                    <a:ea typeface="Tahoma" panose="020B0604030504040204" pitchFamily="34" charset="0"/>
                    <a:cs typeface="Tahoma" panose="020B0604030504040204" pitchFamily="34" charset="0"/>
                  </a:rPr>
                  <a:t>của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tất</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cả</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các</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giá</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trị</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trong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mẫu</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số</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liệu</a:t>
                </a:r>
                <a:r>
                  <a:rPr lang="en-US" b="1" dirty="0">
                    <a:ea typeface="Tahoma" panose="020B0604030504040204" pitchFamily="34" charset="0"/>
                    <a:cs typeface="Tahoma" panose="020B0604030504040204" pitchFamily="34" charset="0"/>
                  </a:rPr>
                  <a:t>. Hai </a:t>
                </a:r>
                <a:r>
                  <a:rPr lang="en-US" b="1" dirty="0" err="1">
                    <a:ea typeface="Tahoma" panose="020B0604030504040204" pitchFamily="34" charset="0"/>
                    <a:cs typeface="Tahoma" panose="020B0604030504040204" pitchFamily="34" charset="0"/>
                  </a:rPr>
                  <a:t>trong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số</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đó</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r>
                  <a:rPr lang="en-US" b="1" dirty="0" err="1">
                    <a:solidFill>
                      <a:srgbClr val="FF0000"/>
                    </a:solidFill>
                    <a:ea typeface="Tahoma" panose="020B0604030504040204" pitchFamily="34" charset="0"/>
                    <a:cs typeface="Tahoma" panose="020B0604030504040204" pitchFamily="34" charset="0"/>
                  </a:rPr>
                  <a:t>phương</a:t>
                </a:r>
                <a:r>
                  <a:rPr lang="en-US" b="1" dirty="0">
                    <a:solidFill>
                      <a:srgbClr val="FF0000"/>
                    </a:solidFill>
                    <a:ea typeface="Tahoma" panose="020B0604030504040204" pitchFamily="34" charset="0"/>
                    <a:cs typeface="Tahoma" panose="020B0604030504040204" pitchFamily="34" charset="0"/>
                  </a:rPr>
                  <a:t> </a:t>
                </a:r>
                <a:r>
                  <a:rPr lang="en-US" b="1" dirty="0" err="1">
                    <a:solidFill>
                      <a:srgbClr val="FF0000"/>
                    </a:solidFill>
                    <a:ea typeface="Tahoma" panose="020B0604030504040204" pitchFamily="34" charset="0"/>
                    <a:cs typeface="Tahoma" panose="020B0604030504040204" pitchFamily="34" charset="0"/>
                  </a:rPr>
                  <a:t>sai</a:t>
                </a:r>
                <a:r>
                  <a:rPr lang="en-US" b="1" dirty="0">
                    <a:solidFill>
                      <a:srgbClr val="FF0000"/>
                    </a:solidFill>
                    <a:ea typeface="Tahoma" panose="020B0604030504040204" pitchFamily="34" charset="0"/>
                    <a:cs typeface="Tahoma" panose="020B0604030504040204" pitchFamily="34" charset="0"/>
                  </a:rPr>
                  <a:t> </a:t>
                </a:r>
                <a:r>
                  <a:rPr lang="en-US" b="1" dirty="0" err="1">
                    <a:solidFill>
                      <a:srgbClr val="FF0000"/>
                    </a:solidFill>
                    <a:ea typeface="Tahoma" panose="020B0604030504040204" pitchFamily="34" charset="0"/>
                    <a:cs typeface="Tahoma" panose="020B0604030504040204" pitchFamily="34" charset="0"/>
                  </a:rPr>
                  <a:t>và</a:t>
                </a:r>
                <a:r>
                  <a:rPr lang="en-US" b="1" dirty="0">
                    <a:solidFill>
                      <a:srgbClr val="FF0000"/>
                    </a:solidFill>
                    <a:ea typeface="Tahoma" panose="020B0604030504040204" pitchFamily="34" charset="0"/>
                    <a:cs typeface="Tahoma" panose="020B0604030504040204" pitchFamily="34" charset="0"/>
                  </a:rPr>
                  <a:t> </a:t>
                </a:r>
                <a:r>
                  <a:rPr lang="en-US" b="1" dirty="0" err="1">
                    <a:solidFill>
                      <a:srgbClr val="FF0000"/>
                    </a:solidFill>
                    <a:ea typeface="Tahoma" panose="020B0604030504040204" pitchFamily="34" charset="0"/>
                    <a:cs typeface="Tahoma" panose="020B0604030504040204" pitchFamily="34" charset="0"/>
                  </a:rPr>
                  <a:t>độ</a:t>
                </a:r>
                <a:r>
                  <a:rPr lang="en-US" b="1" dirty="0">
                    <a:solidFill>
                      <a:srgbClr val="FF0000"/>
                    </a:solidFill>
                    <a:ea typeface="Tahoma" panose="020B0604030504040204" pitchFamily="34" charset="0"/>
                    <a:cs typeface="Tahoma" panose="020B0604030504040204" pitchFamily="34" charset="0"/>
                  </a:rPr>
                  <a:t> </a:t>
                </a:r>
                <a:r>
                  <a:rPr lang="en-US" b="1" dirty="0" err="1">
                    <a:solidFill>
                      <a:srgbClr val="FF0000"/>
                    </a:solidFill>
                    <a:ea typeface="Tahoma" panose="020B0604030504040204" pitchFamily="34" charset="0"/>
                    <a:cs typeface="Tahoma" panose="020B0604030504040204" pitchFamily="34" charset="0"/>
                  </a:rPr>
                  <a:t>lệch</a:t>
                </a:r>
                <a:r>
                  <a:rPr lang="en-US" b="1" dirty="0">
                    <a:solidFill>
                      <a:srgbClr val="FF0000"/>
                    </a:solidFill>
                    <a:ea typeface="Tahoma" panose="020B0604030504040204" pitchFamily="34" charset="0"/>
                    <a:cs typeface="Tahoma" panose="020B0604030504040204" pitchFamily="34" charset="0"/>
                  </a:rPr>
                  <a:t> </a:t>
                </a:r>
                <a:r>
                  <a:rPr lang="en-US" b="1" dirty="0" err="1">
                    <a:solidFill>
                      <a:srgbClr val="FF0000"/>
                    </a:solidFill>
                    <a:ea typeface="Tahoma" panose="020B0604030504040204" pitchFamily="34" charset="0"/>
                    <a:cs typeface="Tahoma" panose="020B0604030504040204" pitchFamily="34" charset="0"/>
                  </a:rPr>
                  <a:t>chuẩn</a:t>
                </a:r>
                <a:r>
                  <a:rPr lang="en-US" b="1" dirty="0">
                    <a:solidFill>
                      <a:srgbClr val="FF0000"/>
                    </a:solidFill>
                    <a:ea typeface="Tahoma" panose="020B0604030504040204" pitchFamily="34" charset="0"/>
                    <a:cs typeface="Tahoma" panose="020B0604030504040204" pitchFamily="34" charset="0"/>
                  </a:rPr>
                  <a:t>.</a:t>
                </a:r>
              </a:p>
              <a:p>
                <a:r>
                  <a:rPr lang="en-US" b="1" dirty="0" err="1">
                    <a:ea typeface="Tahoma" panose="020B0604030504040204" pitchFamily="34" charset="0"/>
                    <a:cs typeface="Tahoma" panose="020B0604030504040204" pitchFamily="34" charset="0"/>
                  </a:rPr>
                  <a:t>Cụ</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thể</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với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mẫu</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số</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liệu</a:t>
                </a:r>
                <a:r>
                  <a:rPr lang="en-US" b="1" dirty="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oMath>
                </a14:m>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nếu</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gọi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số</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trung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bình</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thì</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với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mỗi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giá</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trị</a:t>
                </a:r>
                <a:r>
                  <a:rPr lang="en-US" b="1" dirty="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oMath>
                </a14:m>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độ</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lệch</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của</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nó</a:t>
                </a:r>
                <a:r>
                  <a:rPr lang="en-US" b="1" dirty="0">
                    <a:ea typeface="Tahoma" panose="020B0604030504040204" pitchFamily="34" charset="0"/>
                    <a:cs typeface="Tahoma" panose="020B0604030504040204" pitchFamily="34" charset="0"/>
                  </a:rPr>
                  <a:t> so </a:t>
                </a:r>
                <a:r>
                  <a:rPr lang="en-US" b="1" dirty="0" err="1">
                    <a:ea typeface="Tahoma" panose="020B0604030504040204" pitchFamily="34" charset="0"/>
                    <a:cs typeface="Tahoma" panose="020B0604030504040204" pitchFamily="34" charset="0"/>
                  </a:rPr>
                  <a:t>với</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giá</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trị</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trung</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bình</a:t>
                </a:r>
                <a:r>
                  <a:rPr lang="en-US" b="1" dirty="0">
                    <a:ea typeface="Tahoma" panose="020B0604030504040204" pitchFamily="34" charset="0"/>
                    <a:cs typeface="Tahoma" panose="020B0604030504040204" pitchFamily="34" charset="0"/>
                  </a:rPr>
                  <a:t> </a:t>
                </a:r>
                <a:r>
                  <a:rPr lang="en-US" b="1" dirty="0" err="1">
                    <a:ea typeface="Tahoma" panose="020B0604030504040204" pitchFamily="34" charset="0"/>
                    <a:cs typeface="Tahoma" panose="020B0604030504040204" pitchFamily="34" charset="0"/>
                  </a:rPr>
                  <a:t>là</a:t>
                </a:r>
                <a:r>
                  <a:rPr lang="en-US" b="1" dirty="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3981" y="2844800"/>
                <a:ext cx="11613219" cy="10574340"/>
              </a:xfrm>
              <a:prstGeom prst="rect">
                <a:avLst/>
              </a:prstGeom>
              <a:blipFill>
                <a:blip r:embed="rId3"/>
                <a:stretch>
                  <a:fillRect l="-2150" t="-2016" r="-288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36964" y="2844800"/>
                <a:ext cx="12038327"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srgbClr val="FF0000"/>
                  </a:solidFill>
                </a:endParaRPr>
              </a:p>
              <a:p>
                <a:endParaRPr lang="en-US" dirty="0"/>
              </a:p>
              <a:p>
                <a:endParaRPr lang="en-US" dirty="0"/>
              </a:p>
              <a:p>
                <a:endParaRPr lang="en-US" dirty="0"/>
              </a:p>
              <a:p>
                <a:endParaRPr lang="en-US" dirty="0"/>
              </a:p>
              <a:p>
                <a:pPr marL="0" indent="0">
                  <a:buNone/>
                </a:pPr>
                <a:r>
                  <a:rPr lang="en-US" sz="4400" b="1" dirty="0" err="1">
                    <a:ea typeface="Tahoma" panose="020B0604030504040204" pitchFamily="34" charset="0"/>
                    <a:cs typeface="Tahoma" panose="020B0604030504040204" pitchFamily="34" charset="0"/>
                  </a:rPr>
                  <a:t>Người</a:t>
                </a:r>
                <a:r>
                  <a:rPr lang="en-US" sz="4400" b="1" dirty="0">
                    <a:ea typeface="Tahoma" panose="020B0604030504040204" pitchFamily="34" charset="0"/>
                    <a:cs typeface="Tahoma" panose="020B0604030504040204" pitchFamily="34" charset="0"/>
                  </a:rPr>
                  <a:t> ta </a:t>
                </a:r>
                <a:r>
                  <a:rPr lang="en-US" sz="4400" b="1" dirty="0" err="1">
                    <a:ea typeface="Tahoma" panose="020B0604030504040204" pitchFamily="34" charset="0"/>
                    <a:cs typeface="Tahoma" panose="020B0604030504040204" pitchFamily="34" charset="0"/>
                  </a:rPr>
                  <a:t>còn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sử</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dụng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đại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lượng</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để</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đo</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độ</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phân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tán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của</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mẫu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số</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liệu</a:t>
                </a:r>
                <a:r>
                  <a:rPr lang="en-US" sz="4400" b="1" dirty="0">
                    <a:ea typeface="Tahoma" panose="020B0604030504040204" pitchFamily="34" charset="0"/>
                    <a:cs typeface="Tahoma" panose="020B0604030504040204" pitchFamily="34" charset="0"/>
                  </a:rPr>
                  <a:t>:</a:t>
                </a:r>
              </a:p>
              <a:p>
                <a14:m>
                  <m:oMath xmlns:m="http://schemas.openxmlformats.org/officeDocument/2006/math">
                    <m:sSup>
                      <m:sSupPr>
                        <m:ctrlPr>
                          <a:rPr lang="en-US" sz="4400" b="1" i="1">
                            <a:latin typeface="Cambria Math" panose="02040503050406030204" pitchFamily="18" charset="0"/>
                          </a:rPr>
                        </m:ctrlPr>
                      </m:sSup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𝒔</m:t>
                            </m:r>
                          </m:e>
                        </m:acc>
                      </m:e>
                      <m:sup>
                        <m:r>
                          <a:rPr lang="en-US" sz="4400" b="1" i="1">
                            <a:latin typeface="Cambria Math" panose="02040503050406030204" pitchFamily="18" charset="0"/>
                          </a:rPr>
                          <m:t>𝟐</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𝟏</m:t>
                                    </m:r>
                                  </m:sub>
                                </m:sSub>
                                <m:r>
                                  <a:rPr lang="en-US" sz="4400" b="1" i="1">
                                    <a:latin typeface="Cambria Math" panose="02040503050406030204" pitchFamily="18" charset="0"/>
                                  </a:rPr>
                                  <m:t>−</m:t>
                                </m:r>
                                <m:bar>
                                  <m:barPr>
                                    <m:pos m:val="top"/>
                                    <m:ctrlPr>
                                      <a:rPr lang="en-US" sz="4400" b="1" i="1">
                                        <a:latin typeface="Cambria Math" panose="02040503050406030204" pitchFamily="18" charset="0"/>
                                      </a:rPr>
                                    </m:ctrlPr>
                                  </m:barPr>
                                  <m:e>
                                    <m:r>
                                      <a:rPr lang="en-US" sz="4400" b="1" i="1">
                                        <a:latin typeface="Cambria Math" panose="02040503050406030204" pitchFamily="18" charset="0"/>
                                      </a:rPr>
                                      <m:t>𝒙</m:t>
                                    </m:r>
                                  </m:e>
                                </m:bar>
                              </m:e>
                            </m:d>
                          </m:e>
                          <m:sup>
                            <m:r>
                              <a:rPr lang="en-US" sz="4400" b="1" i="1">
                                <a:latin typeface="Cambria Math" panose="02040503050406030204" pitchFamily="18" charset="0"/>
                              </a:rPr>
                              <m:t>𝟐</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𝟐</m:t>
                                    </m:r>
                                  </m:sub>
                                </m:sSub>
                                <m:r>
                                  <a:rPr lang="en-US" sz="4400" b="1" i="1">
                                    <a:latin typeface="Cambria Math" panose="02040503050406030204" pitchFamily="18" charset="0"/>
                                  </a:rPr>
                                  <m:t>−</m:t>
                                </m:r>
                                <m:bar>
                                  <m:barPr>
                                    <m:pos m:val="top"/>
                                    <m:ctrlPr>
                                      <a:rPr lang="en-US" sz="4400" b="1" i="1">
                                        <a:latin typeface="Cambria Math" panose="02040503050406030204" pitchFamily="18" charset="0"/>
                                      </a:rPr>
                                    </m:ctrlPr>
                                  </m:barPr>
                                  <m:e>
                                    <m:r>
                                      <a:rPr lang="en-US" sz="4400" b="1" i="1">
                                        <a:latin typeface="Cambria Math" panose="02040503050406030204" pitchFamily="18" charset="0"/>
                                      </a:rPr>
                                      <m:t>𝒙</m:t>
                                    </m:r>
                                  </m:e>
                                </m:bar>
                              </m:e>
                            </m:d>
                          </m:e>
                          <m:sup>
                            <m:r>
                              <a:rPr lang="en-US" sz="4400" b="1" i="1">
                                <a:latin typeface="Cambria Math" panose="02040503050406030204" pitchFamily="18" charset="0"/>
                              </a:rPr>
                              <m:t>𝟐</m:t>
                            </m:r>
                          </m:sup>
                        </m:sSup>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panose="02040503050406030204" pitchFamily="18" charset="0"/>
                                      </a:rPr>
                                      <m:t>𝒙</m:t>
                                    </m:r>
                                  </m:e>
                                  <m:sub>
                                    <m:r>
                                      <a:rPr lang="en-US" sz="4400" b="1" i="1">
                                        <a:latin typeface="Cambria Math" panose="02040503050406030204" pitchFamily="18" charset="0"/>
                                      </a:rPr>
                                      <m:t>𝒏</m:t>
                                    </m:r>
                                  </m:sub>
                                </m:sSub>
                                <m:r>
                                  <a:rPr lang="en-US" sz="4400" b="1" i="1">
                                    <a:latin typeface="Cambria Math" panose="02040503050406030204" pitchFamily="18" charset="0"/>
                                  </a:rPr>
                                  <m:t>−</m:t>
                                </m:r>
                                <m:bar>
                                  <m:barPr>
                                    <m:pos m:val="top"/>
                                    <m:ctrlPr>
                                      <a:rPr lang="en-US" sz="4400" b="1" i="1">
                                        <a:latin typeface="Cambria Math" panose="02040503050406030204" pitchFamily="18" charset="0"/>
                                      </a:rPr>
                                    </m:ctrlPr>
                                  </m:barPr>
                                  <m:e>
                                    <m:r>
                                      <a:rPr lang="en-US" sz="4400" b="1" i="1">
                                        <a:latin typeface="Cambria Math" panose="02040503050406030204" pitchFamily="18" charset="0"/>
                                      </a:rPr>
                                      <m:t>𝒙</m:t>
                                    </m:r>
                                  </m:e>
                                </m:bar>
                              </m:e>
                            </m:d>
                          </m:e>
                          <m:sup>
                            <m:r>
                              <a:rPr lang="en-US" sz="4400" b="1" i="1">
                                <a:latin typeface="Cambria Math" panose="02040503050406030204" pitchFamily="18" charset="0"/>
                              </a:rPr>
                              <m:t>𝟐</m:t>
                            </m:r>
                          </m:sup>
                        </m:sSup>
                      </m:num>
                      <m:den>
                        <m: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den>
                    </m:f>
                  </m:oMath>
                </a14:m>
                <a:r>
                  <a:rPr lang="en-US" sz="4400" dirty="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lệch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chuẩn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lớn</a:t>
                </a:r>
                <a:r>
                  <a:rPr lang="en-US" sz="4400" b="1" dirty="0">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black"/>
                  </a:solidFill>
                  <a:effectLst/>
                  <a:uLnTx/>
                  <a:uFillTx/>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36964" y="2844800"/>
                <a:ext cx="12038327" cy="10574340"/>
              </a:xfrm>
              <a:prstGeom prst="rect">
                <a:avLst/>
              </a:prstGeom>
              <a:blipFill>
                <a:blip r:embed="rId4"/>
                <a:stretch>
                  <a:fillRect l="-1973"/>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id="{3B23C098-CA4F-41D8-A93A-D74A175D32EC}"/>
              </a:ext>
            </a:extLst>
          </p:cNvPr>
          <p:cNvSpPr>
            <a:spLocks/>
          </p:cNvSpPr>
          <p:nvPr/>
        </p:nvSpPr>
        <p:spPr bwMode="auto">
          <a:xfrm>
            <a:off x="12039600" y="100584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AEAE51A-1D4A-4970-A0DB-B66121D5B481}"/>
              </a:ext>
            </a:extLst>
          </p:cNvPr>
          <p:cNvSpPr txBox="1"/>
          <p:nvPr/>
        </p:nvSpPr>
        <p:spPr>
          <a:xfrm>
            <a:off x="12375943" y="101061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E10D8376-D1B7-4E09-92C3-962C5406E0B0}"/>
              </a:ext>
            </a:extLst>
          </p:cNvPr>
          <p:cNvSpPr>
            <a:spLocks/>
          </p:cNvSpPr>
          <p:nvPr/>
        </p:nvSpPr>
        <p:spPr bwMode="auto">
          <a:xfrm>
            <a:off x="11994219" y="6553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511915D-FC4B-43BA-A90A-F702E60C980E}"/>
              </a:ext>
            </a:extLst>
          </p:cNvPr>
          <p:cNvSpPr txBox="1"/>
          <p:nvPr/>
        </p:nvSpPr>
        <p:spPr>
          <a:xfrm>
            <a:off x="12192000" y="6581192"/>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id="{1E6B5F7B-5569-44EF-9639-B6154D42C702}"/>
                  </a:ext>
                </a:extLst>
              </p:cNvPr>
              <p:cNvSpPr/>
              <p:nvPr/>
            </p:nvSpPr>
            <p:spPr>
              <a:xfrm>
                <a:off x="11952517" y="2895600"/>
                <a:ext cx="12038326" cy="346829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spcBef>
                    <a:spcPts val="0"/>
                  </a:spcBef>
                  <a:spcAft>
                    <a:spcPts val="0"/>
                  </a:spcAft>
                  <a:buFont typeface="Symbol" panose="05050102010706020507" pitchFamily="18" charset="2"/>
                  <a:buChar char=""/>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trị</a:t>
                </a:r>
                <a:r>
                  <a:rPr lang="en-US" sz="4400" b="1" dirty="0">
                    <a:effectLst/>
                    <a:latin typeface="Tahoma" panose="020B0604030504040204" pitchFamily="34" charset="0"/>
                    <a:ea typeface="Tahoma" panose="020B0604030504040204" pitchFamily="34" charset="0"/>
                    <a:cs typeface="Tahoma" panose="020B0604030504040204" pitchFamily="34" charset="0"/>
                  </a:rPr>
                  <a:t> </a:t>
                </a:r>
                <a:br>
                  <a:rPr lang="en-US" sz="4400" b="1" dirty="0">
                    <a:effectLst/>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𝒔</m:t>
                        </m:r>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ea typeface="Calibri" panose="020F0502020204030204" pitchFamily="34" charset="0"/>
                          </a:rPr>
                        </m:ctrlPr>
                      </m:fPr>
                      <m:num>
                        <m:sSup>
                          <m:sSupPr>
                            <m:ctrlPr>
                              <a:rPr lang="en-US" sz="4400" b="1" i="1">
                                <a:effectLst/>
                                <a:latin typeface="Cambria Math" panose="02040503050406030204" pitchFamily="18" charset="0"/>
                                <a:ea typeface="Calibri" panose="020F0502020204030204" pitchFamily="34" charset="0"/>
                              </a:rPr>
                            </m:ctrlPr>
                          </m:sSupPr>
                          <m:e>
                            <m:d>
                              <m:dPr>
                                <m:ctrlPr>
                                  <a:rPr lang="en-US" sz="4400" b="1" i="1">
                                    <a:effectLst/>
                                    <a:latin typeface="Cambria Math" panose="02040503050406030204" pitchFamily="18" charset="0"/>
                                    <a:ea typeface="Calibri" panose="020F0502020204030204" pitchFamily="34" charset="0"/>
                                  </a:rPr>
                                </m:ctrlPr>
                              </m:dPr>
                              <m:e>
                                <m:sSub>
                                  <m:sSubPr>
                                    <m:ctrlPr>
                                      <a:rPr lang="en-US" sz="4400" b="1" i="1">
                                        <a:effectLst/>
                                        <a:latin typeface="Cambria Math" panose="02040503050406030204" pitchFamily="18" charset="0"/>
                                        <a:ea typeface="Calibri" panose="020F0502020204030204" pitchFamily="34" charset="0"/>
                                      </a:rPr>
                                    </m:ctrlPr>
                                  </m:sSubPr>
                                  <m:e>
                                    <m:r>
                                      <a:rPr lang="en-US" sz="4400" b="1" i="1">
                                        <a:effectLst/>
                                        <a:latin typeface="Cambria Math" panose="02040503050406030204" pitchFamily="18" charset="0"/>
                                        <a:ea typeface="Calibri" panose="020F0502020204030204" pitchFamily="34" charset="0"/>
                                      </a:rPr>
                                      <m:t>𝒙</m:t>
                                    </m:r>
                                  </m:e>
                                  <m:sub>
                                    <m:r>
                                      <a:rPr lang="en-US" sz="4400" b="1" i="1">
                                        <a:effectLst/>
                                        <a:latin typeface="Cambria Math" panose="02040503050406030204" pitchFamily="18" charset="0"/>
                                        <a:ea typeface="Calibri" panose="020F0502020204030204" pitchFamily="34" charset="0"/>
                                      </a:rPr>
                                      <m:t>𝟏</m:t>
                                    </m:r>
                                  </m:sub>
                                </m:sSub>
                                <m:r>
                                  <a:rPr lang="en-US" sz="4400" b="1" i="1">
                                    <a:effectLst/>
                                    <a:latin typeface="Cambria Math" panose="02040503050406030204" pitchFamily="18" charset="0"/>
                                    <a:ea typeface="Calibri" panose="020F0502020204030204" pitchFamily="34" charset="0"/>
                                  </a:rPr>
                                  <m:t>−</m:t>
                                </m:r>
                                <m:bar>
                                  <m:barPr>
                                    <m:pos m:val="top"/>
                                    <m:ctrlPr>
                                      <a:rPr lang="en-US" sz="4400" b="1" i="1">
                                        <a:effectLst/>
                                        <a:latin typeface="Cambria Math" panose="02040503050406030204" pitchFamily="18" charset="0"/>
                                        <a:ea typeface="Calibri" panose="020F0502020204030204" pitchFamily="34" charset="0"/>
                                      </a:rPr>
                                    </m:ctrlPr>
                                  </m:barPr>
                                  <m:e>
                                    <m:r>
                                      <a:rPr lang="en-US" sz="4400" b="1" i="1">
                                        <a:effectLst/>
                                        <a:latin typeface="Cambria Math" panose="02040503050406030204" pitchFamily="18" charset="0"/>
                                        <a:ea typeface="Calibri" panose="020F0502020204030204" pitchFamily="34" charset="0"/>
                                      </a:rPr>
                                      <m:t>𝒙</m:t>
                                    </m:r>
                                  </m:e>
                                </m:bar>
                              </m:e>
                            </m:d>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rPr>
                            </m:ctrlPr>
                          </m:sSupPr>
                          <m:e>
                            <m:d>
                              <m:dPr>
                                <m:ctrlPr>
                                  <a:rPr lang="en-US" sz="4400" b="1" i="1">
                                    <a:effectLst/>
                                    <a:latin typeface="Cambria Math" panose="02040503050406030204" pitchFamily="18" charset="0"/>
                                    <a:ea typeface="Calibri" panose="020F0502020204030204" pitchFamily="34" charset="0"/>
                                  </a:rPr>
                                </m:ctrlPr>
                              </m:dPr>
                              <m:e>
                                <m:sSub>
                                  <m:sSubPr>
                                    <m:ctrlPr>
                                      <a:rPr lang="en-US" sz="4400" b="1" i="1">
                                        <a:effectLst/>
                                        <a:latin typeface="Cambria Math" panose="02040503050406030204" pitchFamily="18" charset="0"/>
                                        <a:ea typeface="Calibri" panose="020F0502020204030204" pitchFamily="34" charset="0"/>
                                      </a:rPr>
                                    </m:ctrlPr>
                                  </m:sSubPr>
                                  <m:e>
                                    <m:r>
                                      <a:rPr lang="en-US" sz="4400" b="1" i="1">
                                        <a:effectLst/>
                                        <a:latin typeface="Cambria Math" panose="02040503050406030204" pitchFamily="18" charset="0"/>
                                        <a:ea typeface="Calibri" panose="020F0502020204030204" pitchFamily="34" charset="0"/>
                                      </a:rPr>
                                      <m:t>𝒙</m:t>
                                    </m:r>
                                  </m:e>
                                  <m:sub>
                                    <m:r>
                                      <a:rPr lang="en-US" sz="4400" b="1" i="1">
                                        <a:effectLst/>
                                        <a:latin typeface="Cambria Math" panose="02040503050406030204" pitchFamily="18" charset="0"/>
                                        <a:ea typeface="Calibri" panose="020F0502020204030204" pitchFamily="34" charset="0"/>
                                      </a:rPr>
                                      <m:t>𝟐</m:t>
                                    </m:r>
                                  </m:sub>
                                </m:sSub>
                                <m:r>
                                  <a:rPr lang="en-US" sz="4400" b="1" i="1">
                                    <a:effectLst/>
                                    <a:latin typeface="Cambria Math" panose="02040503050406030204" pitchFamily="18" charset="0"/>
                                    <a:ea typeface="Calibri" panose="020F0502020204030204" pitchFamily="34" charset="0"/>
                                  </a:rPr>
                                  <m:t>−</m:t>
                                </m:r>
                                <m:bar>
                                  <m:barPr>
                                    <m:pos m:val="top"/>
                                    <m:ctrlPr>
                                      <a:rPr lang="en-US" sz="4400" b="1" i="1">
                                        <a:effectLst/>
                                        <a:latin typeface="Cambria Math" panose="02040503050406030204" pitchFamily="18" charset="0"/>
                                        <a:ea typeface="Calibri" panose="020F0502020204030204" pitchFamily="34" charset="0"/>
                                      </a:rPr>
                                    </m:ctrlPr>
                                  </m:barPr>
                                  <m:e>
                                    <m:r>
                                      <a:rPr lang="en-US" sz="4400" b="1" i="1">
                                        <a:effectLst/>
                                        <a:latin typeface="Cambria Math" panose="02040503050406030204" pitchFamily="18" charset="0"/>
                                        <a:ea typeface="Calibri" panose="020F0502020204030204" pitchFamily="34" charset="0"/>
                                      </a:rPr>
                                      <m:t>𝒙</m:t>
                                    </m:r>
                                  </m:e>
                                </m:bar>
                              </m:e>
                            </m:d>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rPr>
                            </m:ctrlPr>
                          </m:sSupPr>
                          <m:e>
                            <m:d>
                              <m:dPr>
                                <m:ctrlPr>
                                  <a:rPr lang="en-US" sz="4400" b="1" i="1">
                                    <a:effectLst/>
                                    <a:latin typeface="Cambria Math" panose="02040503050406030204" pitchFamily="18" charset="0"/>
                                    <a:ea typeface="Calibri" panose="020F0502020204030204" pitchFamily="34" charset="0"/>
                                  </a:rPr>
                                </m:ctrlPr>
                              </m:dPr>
                              <m:e>
                                <m:sSub>
                                  <m:sSubPr>
                                    <m:ctrlPr>
                                      <a:rPr lang="en-US" sz="4400" b="1" i="1">
                                        <a:effectLst/>
                                        <a:latin typeface="Cambria Math" panose="02040503050406030204" pitchFamily="18" charset="0"/>
                                        <a:ea typeface="Calibri" panose="020F0502020204030204" pitchFamily="34" charset="0"/>
                                      </a:rPr>
                                    </m:ctrlPr>
                                  </m:sSubPr>
                                  <m:e>
                                    <m:r>
                                      <a:rPr lang="en-US" sz="4400" b="1" i="1">
                                        <a:effectLst/>
                                        <a:latin typeface="Cambria Math" panose="02040503050406030204" pitchFamily="18" charset="0"/>
                                        <a:ea typeface="Calibri" panose="020F0502020204030204" pitchFamily="34" charset="0"/>
                                      </a:rPr>
                                      <m:t>𝒙</m:t>
                                    </m:r>
                                  </m:e>
                                  <m:sub>
                                    <m:r>
                                      <a:rPr lang="en-US" sz="4400" b="1" i="1">
                                        <a:effectLst/>
                                        <a:latin typeface="Cambria Math" panose="02040503050406030204" pitchFamily="18" charset="0"/>
                                        <a:ea typeface="Calibri" panose="020F0502020204030204" pitchFamily="34" charset="0"/>
                                      </a:rPr>
                                      <m:t>𝒏</m:t>
                                    </m:r>
                                  </m:sub>
                                </m:sSub>
                                <m:r>
                                  <a:rPr lang="en-US" sz="4400" b="1" i="1">
                                    <a:effectLst/>
                                    <a:latin typeface="Cambria Math" panose="02040503050406030204" pitchFamily="18" charset="0"/>
                                    <a:ea typeface="Calibri" panose="020F0502020204030204" pitchFamily="34" charset="0"/>
                                  </a:rPr>
                                  <m:t>−</m:t>
                                </m:r>
                                <m:bar>
                                  <m:barPr>
                                    <m:pos m:val="top"/>
                                    <m:ctrlPr>
                                      <a:rPr lang="en-US" sz="4400" b="1" i="1">
                                        <a:effectLst/>
                                        <a:latin typeface="Cambria Math" panose="02040503050406030204" pitchFamily="18" charset="0"/>
                                        <a:ea typeface="Calibri" panose="020F0502020204030204" pitchFamily="34" charset="0"/>
                                      </a:rPr>
                                    </m:ctrlPr>
                                  </m:barPr>
                                  <m:e>
                                    <m:r>
                                      <a:rPr lang="en-US" sz="4400" b="1" i="1">
                                        <a:effectLst/>
                                        <a:latin typeface="Cambria Math" panose="02040503050406030204" pitchFamily="18" charset="0"/>
                                        <a:ea typeface="Calibri" panose="020F0502020204030204" pitchFamily="34" charset="0"/>
                                      </a:rPr>
                                      <m:t>𝒙</m:t>
                                    </m:r>
                                  </m:e>
                                </m:bar>
                              </m:e>
                            </m:d>
                          </m:e>
                          <m:sup>
                            <m:r>
                              <a:rPr lang="en-US" sz="4400" b="1" i="1">
                                <a:effectLst/>
                                <a:latin typeface="Cambria Math" panose="02040503050406030204" pitchFamily="18" charset="0"/>
                                <a:ea typeface="Calibri" panose="020F0502020204030204" pitchFamily="34" charset="0"/>
                              </a:rPr>
                              <m:t>𝟐</m:t>
                            </m:r>
                          </m:sup>
                        </m:sSup>
                      </m:num>
                      <m:den>
                        <m:r>
                          <a:rPr lang="en-US" sz="4400" b="1" i="1">
                            <a:effectLst/>
                            <a:latin typeface="Cambria Math" panose="02040503050406030204" pitchFamily="18" charset="0"/>
                            <a:ea typeface="Calibri" panose="020F0502020204030204" pitchFamily="34" charset="0"/>
                          </a:rPr>
                          <m:t>𝒏</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a:spcBef>
                    <a:spcPts val="0"/>
                  </a:spcBef>
                  <a:spcAft>
                    <a:spcPts val="0"/>
                  </a:spcAft>
                  <a:buFont typeface="Symbol" panose="05050102010706020507" pitchFamily="18" charset="2"/>
                  <a:buChar char=""/>
                </a:pPr>
                <a:r>
                  <a:rPr lang="en-US" sz="4400" b="1" dirty="0" err="1">
                    <a:effectLst/>
                    <a:latin typeface="Tahoma" panose="020B0604030504040204" pitchFamily="34" charset="0"/>
                    <a:ea typeface="Tahoma" panose="020B0604030504040204" pitchFamily="34" charset="0"/>
                    <a:cs typeface="Tahoma" panose="020B0604030504040204" pitchFamily="34" charset="0"/>
                  </a:rPr>
                  <a:t>Căn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bậc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rPr>
                      <m:t>𝒔</m:t>
                    </m:r>
                    <m:r>
                      <a:rPr lang="en-US" sz="4400" b="1" i="1">
                        <a:effectLst/>
                        <a:latin typeface="Cambria Math" panose="02040503050406030204" pitchFamily="18" charset="0"/>
                        <a:ea typeface="Calibri" panose="020F0502020204030204" pitchFamily="34" charset="0"/>
                      </a:rPr>
                      <m:t>=</m:t>
                    </m:r>
                    <m:rad>
                      <m:radPr>
                        <m:degHide m:val="on"/>
                        <m:ctrlPr>
                          <a:rPr lang="en-US" sz="4400" b="1" i="1">
                            <a:effectLst/>
                            <a:latin typeface="Cambria Math" panose="02040503050406030204" pitchFamily="18" charset="0"/>
                            <a:ea typeface="Calibri" panose="020F0502020204030204" pitchFamily="34" charset="0"/>
                          </a:rPr>
                        </m:ctrlPr>
                      </m:radPr>
                      <m:deg/>
                      <m:e>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𝒔</m:t>
                            </m:r>
                          </m:e>
                          <m:sup>
                            <m:r>
                              <a:rPr lang="en-US" sz="4400" b="1" i="1">
                                <a:effectLst/>
                                <a:latin typeface="Cambria Math" panose="02040503050406030204" pitchFamily="18" charset="0"/>
                                <a:ea typeface="Calibri" panose="020F0502020204030204" pitchFamily="34" charset="0"/>
                              </a:rPr>
                              <m:t>𝟐</m:t>
                            </m:r>
                          </m:sup>
                        </m:sSup>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gọi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lệch</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chuẩn</a:t>
                </a:r>
                <a:r>
                  <a:rPr lang="en-US" sz="44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ounded Rectangle 57">
                <a:extLst>
                  <a:ext uri="{FF2B5EF4-FFF2-40B4-BE49-F238E27FC236}">
                    <a16:creationId xmlns:a16="http://schemas.microsoft.com/office/drawing/2014/main" id="{1E6B5F7B-5569-44EF-9639-B6154D42C702}"/>
                  </a:ext>
                </a:extLst>
              </p:cNvPr>
              <p:cNvSpPr>
                <a:spLocks noRot="1" noChangeAspect="1" noMove="1" noResize="1" noEditPoints="1" noAdjustHandles="1" noChangeArrowheads="1" noChangeShapeType="1" noTextEdit="1"/>
              </p:cNvSpPr>
              <p:nvPr/>
            </p:nvSpPr>
            <p:spPr>
              <a:xfrm>
                <a:off x="11952517" y="2895600"/>
                <a:ext cx="12038326" cy="3468290"/>
              </a:xfrm>
              <a:prstGeom prst="roundRect">
                <a:avLst/>
              </a:prstGeom>
              <a:blipFill>
                <a:blip r:embed="rId5"/>
                <a:stretch>
                  <a:fillRect l="-657" t="-874" r="-506" b="-507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6611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wipe(left)">
                                      <p:cBhvr>
                                        <p:cTn id="6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706592" cy="317455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43	45	46	41	40</a:t>
            </a:r>
          </a:p>
          <a:p>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lệch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chuẩn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700" y="5105400"/>
                <a:ext cx="23706592" cy="83135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sz="4400" dirty="0"/>
              </a:p>
              <a:p>
                <a:r>
                  <a:rPr lang="vi-VN" sz="4400" b="1" dirty="0">
                    <a:ea typeface="Tahoma" panose="020B0604030504040204" pitchFamily="34" charset="0"/>
                    <a:cs typeface="Tahoma" panose="020B0604030504040204" pitchFamily="34" charset="0"/>
                  </a:rPr>
                  <a:t>Số trung bình của mẫu số liệu là </a:t>
                </a:r>
                <a:endParaRPr lang="en-US" sz="4400" b="1" dirty="0">
                  <a:ea typeface="Tahoma" panose="020B0604030504040204" pitchFamily="34" charset="0"/>
                  <a:cs typeface="Tahoma" panose="020B0604030504040204" pitchFamily="34" charset="0"/>
                </a:endParaRPr>
              </a:p>
              <a:p>
                <a14:m>
                  <m:oMath xmlns:m="http://schemas.openxmlformats.org/officeDocument/2006/math">
                    <m:bar>
                      <m:barPr>
                        <m:pos m:val="top"/>
                        <m:ctrlPr>
                          <a:rPr lang="en-US" sz="4400" b="1" i="1">
                            <a:latin typeface="Cambria Math" panose="02040503050406030204" pitchFamily="18" charset="0"/>
                          </a:rPr>
                        </m:ctrlPr>
                      </m:barPr>
                      <m:e>
                        <m:r>
                          <a:rPr lang="en-US" sz="4400" b="1" i="1">
                            <a:latin typeface="Cambria Math" panose="02040503050406030204" pitchFamily="18" charset="0"/>
                          </a:rPr>
                          <m:t>𝒙</m:t>
                        </m:r>
                      </m:e>
                    </m:ba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𝟒𝟑</m:t>
                        </m:r>
                        <m:r>
                          <a:rPr lang="en-US" sz="4400" b="1" i="1">
                            <a:latin typeface="Cambria Math" panose="02040503050406030204" pitchFamily="18" charset="0"/>
                          </a:rPr>
                          <m:t>+</m:t>
                        </m:r>
                        <m:r>
                          <a:rPr lang="en-US" sz="4400" b="1" i="1">
                            <a:latin typeface="Cambria Math" panose="02040503050406030204" pitchFamily="18" charset="0"/>
                          </a:rPr>
                          <m:t>𝟒𝟓</m:t>
                        </m:r>
                        <m:r>
                          <a:rPr lang="en-US" sz="4400" b="1" i="1">
                            <a:latin typeface="Cambria Math" panose="02040503050406030204" pitchFamily="18" charset="0"/>
                          </a:rPr>
                          <m:t>+</m:t>
                        </m:r>
                        <m:r>
                          <a:rPr lang="en-US" sz="4400" b="1" i="1">
                            <a:latin typeface="Cambria Math" panose="02040503050406030204" pitchFamily="18" charset="0"/>
                          </a:rPr>
                          <m:t>𝟒𝟔</m:t>
                        </m:r>
                        <m:r>
                          <a:rPr lang="en-US" sz="4400" b="1" i="1">
                            <a:latin typeface="Cambria Math" panose="02040503050406030204" pitchFamily="18" charset="0"/>
                          </a:rPr>
                          <m:t>+</m:t>
                        </m:r>
                        <m:r>
                          <a:rPr lang="en-US" sz="4400" b="1" i="1">
                            <a:latin typeface="Cambria Math" panose="02040503050406030204" pitchFamily="18" charset="0"/>
                          </a:rPr>
                          <m:t>𝟒𝟏</m:t>
                        </m:r>
                        <m:r>
                          <a:rPr lang="en-US" sz="4400" b="1" i="1">
                            <a:latin typeface="Cambria Math" panose="02040503050406030204" pitchFamily="18" charset="0"/>
                          </a:rPr>
                          <m:t>+</m:t>
                        </m:r>
                        <m:r>
                          <a:rPr lang="en-US" sz="4400" b="1" i="1">
                            <a:latin typeface="Cambria Math" panose="02040503050406030204" pitchFamily="18" charset="0"/>
                          </a:rPr>
                          <m:t>𝟒𝟎</m:t>
                        </m:r>
                      </m:num>
                      <m:den>
                        <m:r>
                          <a:rPr lang="en-US" sz="4400" b="1" i="1">
                            <a:latin typeface="Cambria Math" panose="02040503050406030204" pitchFamily="18" charset="0"/>
                          </a:rPr>
                          <m:t>𝟓</m:t>
                        </m:r>
                      </m:den>
                    </m:f>
                    <m:r>
                      <a:rPr lang="en-US" sz="4400" b="1" i="1">
                        <a:latin typeface="Cambria Math" panose="02040503050406030204" pitchFamily="18" charset="0"/>
                      </a:rPr>
                      <m:t>=</m:t>
                    </m:r>
                    <m:r>
                      <a:rPr lang="en-US" sz="4400" b="1" i="1">
                        <a:latin typeface="Cambria Math" panose="02040503050406030204" pitchFamily="18" charset="0"/>
                      </a:rPr>
                      <m:t>𝟒𝟑</m:t>
                    </m:r>
                    <m:r>
                      <a:rPr lang="en-US" sz="4400" b="1" i="1">
                        <a:latin typeface="Cambria Math" panose="02040503050406030204" pitchFamily="18" charset="0"/>
                      </a:rPr>
                      <m:t>.</m:t>
                    </m:r>
                  </m:oMath>
                </a14:m>
                <a:endParaRPr lang="vi-VN" sz="4400" b="1" dirty="0">
                  <a:ea typeface="Tahoma" panose="020B0604030504040204" pitchFamily="34" charset="0"/>
                  <a:cs typeface="Tahoma" panose="020B0604030504040204" pitchFamily="34" charset="0"/>
                </a:endParaRPr>
              </a:p>
              <a:p>
                <a:r>
                  <a:rPr lang="vi-VN" sz="4400" b="1" dirty="0">
                    <a:ea typeface="Tahoma" panose="020B0604030504040204" pitchFamily="34" charset="0"/>
                    <a:cs typeface="Tahoma" panose="020B0604030504040204" pitchFamily="34" charset="0"/>
                  </a:rPr>
                  <a:t>Ta có bảng sau: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700" y="5105400"/>
                <a:ext cx="23706592" cy="8313510"/>
              </a:xfrm>
              <a:prstGeom prst="rect">
                <a:avLst/>
              </a:prstGeom>
              <a:blipFill>
                <a:blip r:embed="rId3"/>
                <a:stretch>
                  <a:fillRect l="-900"/>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D690AABB-B99B-4ECB-BFE0-6E7D19668DAD}"/>
              </a:ext>
            </a:extLst>
          </p:cNvPr>
          <p:cNvGraphicFramePr>
            <a:graphicFrameLocks noGrp="1"/>
          </p:cNvGraphicFramePr>
          <p:nvPr>
            <p:extLst>
              <p:ext uri="{D42A27DB-BD31-4B8C-83A1-F6EECF244321}">
                <p14:modId xmlns:p14="http://schemas.microsoft.com/office/powerpoint/2010/main" val="1787516956"/>
              </p:ext>
            </p:extLst>
          </p:nvPr>
        </p:nvGraphicFramePr>
        <p:xfrm>
          <a:off x="10813970" y="4953000"/>
          <a:ext cx="13341430" cy="8316737"/>
        </p:xfrm>
        <a:graphic>
          <a:graphicData uri="http://schemas.openxmlformats.org/drawingml/2006/table">
            <a:tbl>
              <a:tblPr firstRow="1" firstCol="1" bandRow="1">
                <a:tableStyleId>{5C22544A-7EE6-4342-B048-85BDC9FD1C3A}</a:tableStyleId>
              </a:tblPr>
              <a:tblGrid>
                <a:gridCol w="3224288">
                  <a:extLst>
                    <a:ext uri="{9D8B030D-6E8A-4147-A177-3AD203B41FA5}">
                      <a16:colId xmlns:a16="http://schemas.microsoft.com/office/drawing/2014/main" val="1239520022"/>
                    </a:ext>
                  </a:extLst>
                </a:gridCol>
                <a:gridCol w="4165882">
                  <a:extLst>
                    <a:ext uri="{9D8B030D-6E8A-4147-A177-3AD203B41FA5}">
                      <a16:colId xmlns:a16="http://schemas.microsoft.com/office/drawing/2014/main" val="359679352"/>
                    </a:ext>
                  </a:extLst>
                </a:gridCol>
                <a:gridCol w="5951260">
                  <a:extLst>
                    <a:ext uri="{9D8B030D-6E8A-4147-A177-3AD203B41FA5}">
                      <a16:colId xmlns:a16="http://schemas.microsoft.com/office/drawing/2014/main" val="2995493238"/>
                    </a:ext>
                  </a:extLst>
                </a:gridCol>
              </a:tblGrid>
              <a:tr h="1277305">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Giá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38084615"/>
                  </a:ext>
                </a:extLst>
              </a:tr>
              <a:tr h="1277305">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3804512191"/>
                  </a:ext>
                </a:extLst>
              </a:tr>
              <a:tr h="1277305">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81103007"/>
                  </a:ext>
                </a:extLst>
              </a:tr>
              <a:tr h="1277305">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007047130"/>
                  </a:ext>
                </a:extLst>
              </a:tr>
              <a:tr h="1277305">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92116986"/>
                  </a:ext>
                </a:extLst>
              </a:tr>
              <a:tr h="1277305">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1383744620"/>
                  </a:ext>
                </a:extLst>
              </a:tr>
              <a:tr h="649677">
                <a:tc gridSpan="2">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2625127278"/>
                  </a:ext>
                </a:extLst>
              </a:tr>
            </a:tbl>
          </a:graphicData>
        </a:graphic>
      </p:graphicFrame>
      <p:grpSp>
        <p:nvGrpSpPr>
          <p:cNvPr id="18" name="Group 17">
            <a:extLst>
              <a:ext uri="{FF2B5EF4-FFF2-40B4-BE49-F238E27FC236}">
                <a16:creationId xmlns:a16="http://schemas.microsoft.com/office/drawing/2014/main" id="{C592BC17-12CD-446C-ABE4-8BCA62D2C6CE}"/>
              </a:ext>
            </a:extLst>
          </p:cNvPr>
          <p:cNvGrpSpPr/>
          <p:nvPr/>
        </p:nvGrpSpPr>
        <p:grpSpPr>
          <a:xfrm>
            <a:off x="198853" y="5029200"/>
            <a:ext cx="4138330" cy="1598277"/>
            <a:chOff x="22440" y="59288"/>
            <a:chExt cx="1205828" cy="301071"/>
          </a:xfrm>
        </p:grpSpPr>
        <p:grpSp>
          <p:nvGrpSpPr>
            <p:cNvPr id="19" name="Group 18">
              <a:extLst>
                <a:ext uri="{FF2B5EF4-FFF2-40B4-BE49-F238E27FC236}">
                  <a16:creationId xmlns:a16="http://schemas.microsoft.com/office/drawing/2014/main"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4E09F16F-0A52-4D2C-89B7-F1DF3A60024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40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87E640D9-884D-4363-AB78-A585EE4B69AD}"/>
              </a:ext>
            </a:extLst>
          </p:cNvPr>
          <p:cNvCxnSpPr>
            <a:cxnSpLocks/>
          </p:cNvCxnSpPr>
          <p:nvPr/>
        </p:nvCxnSpPr>
        <p:spPr>
          <a:xfrm>
            <a:off x="10668000" y="5257800"/>
            <a:ext cx="0" cy="82329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1DE8AA-82CF-43C3-B474-31FA6EBE50BC}"/>
              </a:ext>
            </a:extLst>
          </p:cNvPr>
          <p:cNvGrpSpPr/>
          <p:nvPr/>
        </p:nvGrpSpPr>
        <p:grpSpPr>
          <a:xfrm>
            <a:off x="304800" y="1828800"/>
            <a:ext cx="3238501" cy="1629438"/>
            <a:chOff x="22440" y="59288"/>
            <a:chExt cx="1205828" cy="306941"/>
          </a:xfrm>
        </p:grpSpPr>
        <p:grpSp>
          <p:nvGrpSpPr>
            <p:cNvPr id="28" name="Group 27">
              <a:extLst>
                <a:ext uri="{FF2B5EF4-FFF2-40B4-BE49-F238E27FC236}">
                  <a16:creationId xmlns:a16="http://schemas.microsoft.com/office/drawing/2014/main"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id="{4E5FCD56-A7A7-4B81-8969-DD370B50D2FA}"/>
                </a:ext>
              </a:extLst>
            </p:cNvPr>
            <p:cNvSpPr txBox="1"/>
            <p:nvPr/>
          </p:nvSpPr>
          <p:spPr>
            <a:xfrm>
              <a:off x="168416" y="74177"/>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omaho"/>
                  <a:ea typeface="Tahoma" panose="020B0604030504040204" pitchFamily="34" charset="0"/>
                  <a:cs typeface="Tahoma" panose="020B0604030504040204" pitchFamily="34" charset="0"/>
                </a:rPr>
                <a:t>Ví</a:t>
              </a:r>
              <a:r>
                <a:rPr lang="en-US" sz="4400" b="1" dirty="0">
                  <a:solidFill>
                    <a:srgbClr val="0000CC"/>
                  </a:solidFill>
                  <a:latin typeface="Tomaho"/>
                  <a:ea typeface="Tahoma" panose="020B0604030504040204" pitchFamily="34" charset="0"/>
                  <a:cs typeface="Tahoma" panose="020B0604030504040204" pitchFamily="34" charset="0"/>
                </a:rPr>
                <a:t> </a:t>
              </a:r>
              <a:r>
                <a:rPr lang="en-US" sz="4400" b="1" dirty="0" err="1">
                  <a:solidFill>
                    <a:srgbClr val="0000CC"/>
                  </a:solidFill>
                  <a:latin typeface="Tomaho"/>
                  <a:ea typeface="Tahoma" panose="020B0604030504040204" pitchFamily="34" charset="0"/>
                  <a:cs typeface="Tahoma" panose="020B0604030504040204" pitchFamily="34" charset="0"/>
                </a:rPr>
                <a:t>dụ</a:t>
              </a:r>
              <a:r>
                <a:rPr lang="en-US" sz="4400" b="1" kern="1200" dirty="0">
                  <a:solidFill>
                    <a:srgbClr val="0000CC"/>
                  </a:solidFill>
                  <a:effectLst/>
                  <a:latin typeface="Tomaho"/>
                  <a:ea typeface="Tahoma" panose="020B0604030504040204" pitchFamily="34" charset="0"/>
                  <a:cs typeface="Tahoma" panose="020B0604030504040204" pitchFamily="34" charset="0"/>
                </a:rPr>
                <a:t> </a:t>
              </a:r>
              <a:r>
                <a:rPr lang="en-US" sz="4400" b="1" dirty="0">
                  <a:solidFill>
                    <a:srgbClr val="0000CC"/>
                  </a:solidFill>
                  <a:latin typeface="Tomaho"/>
                  <a:ea typeface="Tahoma" panose="020B0604030504040204" pitchFamily="34" charset="0"/>
                  <a:cs typeface="Tahoma" panose="020B0604030504040204" pitchFamily="34" charset="0"/>
                </a:rPr>
                <a:t>3</a:t>
              </a:r>
              <a:r>
                <a:rPr lang="en-US" sz="4400" b="1" kern="1200" dirty="0">
                  <a:solidFill>
                    <a:srgbClr val="0000CC"/>
                  </a:solidFill>
                  <a:effectLst/>
                  <a:latin typeface="Tomaho"/>
                  <a:ea typeface="Calibri" panose="020F0502020204030204" pitchFamily="34" charset="0"/>
                  <a:cs typeface="Times New Roman" panose="02020603050405020304" pitchFamily="18" charset="0"/>
                </a:rPr>
                <a:t>.</a:t>
              </a:r>
              <a:endParaRPr lang="en-US" sz="4400" dirty="0">
                <a:effectLst/>
                <a:latin typeface="Tomaho"/>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088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7">
                                            <p:txEl>
                                              <p:pRg st="2" end="2"/>
                                            </p:txEl>
                                          </p:spTgt>
                                        </p:tgtEl>
                                        <p:attrNameLst>
                                          <p:attrName>style.visibility</p:attrName>
                                        </p:attrNameLst>
                                      </p:cBhvr>
                                      <p:to>
                                        <p:strVal val="visible"/>
                                      </p:to>
                                    </p:set>
                                    <p:animEffect transition="in" filter="wipe(left)">
                                      <p:cBhvr>
                                        <p:cTn id="21" dur="500"/>
                                        <p:tgtEl>
                                          <p:spTgt spid="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sz="4400" b="1" dirty="0"/>
              <a:t>2. PHƯƠNG SAI VÀ ĐỘ LỆCH CHUẨN</a:t>
            </a:r>
            <a:endParaRPr lang="en-US" sz="4400"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3192464"/>
            <a:ext cx="11691502"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192464"/>
                <a:ext cx="1163089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𝒔</m:t>
                        </m:r>
                      </m:e>
                      <m:sup>
                        <m:r>
                          <a:rPr lang="en-US" sz="4400" b="1" i="1">
                            <a:latin typeface="Cambria Math" panose="02040503050406030204" pitchFamily="18" charset="0"/>
                          </a:rPr>
                          <m:t>𝟐</m:t>
                        </m:r>
                      </m:sup>
                    </m:sSup>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𝟐𝟔</m:t>
                        </m:r>
                      </m:num>
                      <m:den>
                        <m:r>
                          <a:rPr lang="en-US" sz="4400" b="1" i="1">
                            <a:latin typeface="Cambria Math" panose="02040503050406030204" pitchFamily="18" charset="0"/>
                          </a:rPr>
                          <m:t>𝟓</m:t>
                        </m:r>
                      </m:den>
                    </m:f>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oMath>
                </a14:m>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sz="4400" b="1" i="1">
                        <a:latin typeface="Cambria Math" panose="02040503050406030204" pitchFamily="18" charset="0"/>
                      </a:rPr>
                      <m:t>𝒔</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𝟐</m:t>
                        </m:r>
                      </m:e>
                    </m:rad>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𝟐𝟖</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sz="44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1832" t="-1846"/>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3627230E-3FF9-4DB5-9280-5505BF428C2C}"/>
              </a:ext>
            </a:extLst>
          </p:cNvPr>
          <p:cNvGraphicFramePr>
            <a:graphicFrameLocks noGrp="1"/>
          </p:cNvGraphicFramePr>
          <p:nvPr>
            <p:extLst>
              <p:ext uri="{D42A27DB-BD31-4B8C-83A1-F6EECF244321}">
                <p14:modId xmlns:p14="http://schemas.microsoft.com/office/powerpoint/2010/main" val="2890247448"/>
              </p:ext>
            </p:extLst>
          </p:nvPr>
        </p:nvGraphicFramePr>
        <p:xfrm>
          <a:off x="564069" y="4585571"/>
          <a:ext cx="11783291" cy="6884099"/>
        </p:xfrm>
        <a:graphic>
          <a:graphicData uri="http://schemas.openxmlformats.org/drawingml/2006/table">
            <a:tbl>
              <a:tblPr firstRow="1" firstCol="1" bandRow="1">
                <a:tableStyleId>{5C22544A-7EE6-4342-B048-85BDC9FD1C3A}</a:tableStyleId>
              </a:tblPr>
              <a:tblGrid>
                <a:gridCol w="2530031">
                  <a:extLst>
                    <a:ext uri="{9D8B030D-6E8A-4147-A177-3AD203B41FA5}">
                      <a16:colId xmlns:a16="http://schemas.microsoft.com/office/drawing/2014/main" val="2981108087"/>
                    </a:ext>
                  </a:extLst>
                </a:gridCol>
                <a:gridCol w="4986061">
                  <a:extLst>
                    <a:ext uri="{9D8B030D-6E8A-4147-A177-3AD203B41FA5}">
                      <a16:colId xmlns:a16="http://schemas.microsoft.com/office/drawing/2014/main" val="2140332938"/>
                    </a:ext>
                  </a:extLst>
                </a:gridCol>
                <a:gridCol w="4267199">
                  <a:extLst>
                    <a:ext uri="{9D8B030D-6E8A-4147-A177-3AD203B41FA5}">
                      <a16:colId xmlns:a16="http://schemas.microsoft.com/office/drawing/2014/main" val="1474270119"/>
                    </a:ext>
                  </a:extLst>
                </a:gridCol>
              </a:tblGrid>
              <a:tr h="1661333">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Giá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60681358"/>
                  </a:ext>
                </a:extLst>
              </a:tr>
              <a:tr h="791500">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547229772"/>
                  </a:ext>
                </a:extLst>
              </a:tr>
              <a:tr h="791500">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3111268231"/>
                  </a:ext>
                </a:extLst>
              </a:tr>
              <a:tr h="791500">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3224737739"/>
                  </a:ext>
                </a:extLst>
              </a:tr>
              <a:tr h="1142366">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892204999"/>
                  </a:ext>
                </a:extLst>
              </a:tr>
              <a:tr h="914400">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40592889"/>
                  </a:ext>
                </a:extLst>
              </a:tr>
              <a:tr h="791500">
                <a:tc gridSpan="2">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1576772884"/>
                  </a:ext>
                </a:extLst>
              </a:tr>
            </a:tbl>
          </a:graphicData>
        </a:graphic>
      </p:graphicFrame>
      <p:pic>
        <p:nvPicPr>
          <p:cNvPr id="9" name="Picture 8">
            <a:extLst>
              <a:ext uri="{FF2B5EF4-FFF2-40B4-BE49-F238E27FC236}">
                <a16:creationId xmlns:a16="http://schemas.microsoft.com/office/drawing/2014/main"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1" y="6248400"/>
            <a:ext cx="9067800" cy="7010399"/>
          </a:xfrm>
          <a:prstGeom prst="rect">
            <a:avLst/>
          </a:prstGeom>
        </p:spPr>
      </p:pic>
      <p:grpSp>
        <p:nvGrpSpPr>
          <p:cNvPr id="8" name="Group 7">
            <a:extLst>
              <a:ext uri="{FF2B5EF4-FFF2-40B4-BE49-F238E27FC236}">
                <a16:creationId xmlns:a16="http://schemas.microsoft.com/office/drawing/2014/main" id="{43F108C9-6422-43BF-A3FF-BE9FAE09899A}"/>
              </a:ext>
            </a:extLst>
          </p:cNvPr>
          <p:cNvGrpSpPr/>
          <p:nvPr/>
        </p:nvGrpSpPr>
        <p:grpSpPr>
          <a:xfrm>
            <a:off x="357470" y="3124200"/>
            <a:ext cx="4138330" cy="1598277"/>
            <a:chOff x="22440" y="59288"/>
            <a:chExt cx="1205828" cy="301071"/>
          </a:xfrm>
        </p:grpSpPr>
        <p:grpSp>
          <p:nvGrpSpPr>
            <p:cNvPr id="10" name="Group 9">
              <a:extLst>
                <a:ext uri="{FF2B5EF4-FFF2-40B4-BE49-F238E27FC236}">
                  <a16:creationId xmlns:a16="http://schemas.microsoft.com/office/drawing/2014/main"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4A17E01D-F08B-4A74-B6CC-A0A0E8321515}"/>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44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0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35182" y="1932332"/>
            <a:ext cx="23164800" cy="30113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213242" y="6553200"/>
                <a:ext cx="22886740" cy="2209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400" b="1" dirty="0" err="1"/>
                  <a:t>Giải</a:t>
                </a:r>
                <a:endParaRPr lang="en-US" sz="4400" b="1" dirty="0"/>
              </a:p>
              <a:p>
                <a:r>
                  <a:rPr lang="en-US" sz="4400" b="1" dirty="0" err="1">
                    <a:cs typeface="Tahoma" panose="020B0604030504040204" pitchFamily="34" charset="0"/>
                  </a:rPr>
                  <a:t>Số</a:t>
                </a:r>
                <a:r>
                  <a:rPr lang="en-US" sz="4400" b="1" dirty="0">
                    <a:cs typeface="Tahoma" panose="020B0604030504040204" pitchFamily="34" charset="0"/>
                  </a:rPr>
                  <a:t> </a:t>
                </a:r>
                <a:r>
                  <a:rPr lang="en-US" sz="4400" b="1" dirty="0" err="1">
                    <a:cs typeface="Tahoma" panose="020B0604030504040204" pitchFamily="34" charset="0"/>
                  </a:rPr>
                  <a:t>trung</a:t>
                </a:r>
                <a:r>
                  <a:rPr lang="en-US" sz="4400" b="1" dirty="0">
                    <a:cs typeface="Tahoma" panose="020B0604030504040204" pitchFamily="34" charset="0"/>
                  </a:rPr>
                  <a:t> </a:t>
                </a:r>
                <a:r>
                  <a:rPr lang="en-US" sz="4400" b="1" dirty="0" err="1">
                    <a:cs typeface="Tahoma" panose="020B0604030504040204" pitchFamily="34" charset="0"/>
                  </a:rPr>
                  <a:t>bình</a:t>
                </a:r>
                <a:r>
                  <a:rPr lang="en-US" sz="4400" b="1" dirty="0">
                    <a:cs typeface="Tahoma" panose="020B0604030504040204" pitchFamily="34" charset="0"/>
                  </a:rPr>
                  <a:t> </a:t>
                </a:r>
                <a:r>
                  <a:rPr lang="en-US" sz="4400" b="1" dirty="0" err="1">
                    <a:cs typeface="Tahoma" panose="020B0604030504040204" pitchFamily="34" charset="0"/>
                  </a:rPr>
                  <a:t>của</a:t>
                </a:r>
                <a:r>
                  <a:rPr lang="en-US" sz="4400" b="1" dirty="0">
                    <a:cs typeface="Tahoma" panose="020B0604030504040204" pitchFamily="34" charset="0"/>
                  </a:rPr>
                  <a:t> </a:t>
                </a:r>
                <a:r>
                  <a:rPr lang="en-US" sz="4400" b="1" dirty="0" err="1">
                    <a:cs typeface="Tahoma" panose="020B0604030504040204" pitchFamily="34" charset="0"/>
                  </a:rPr>
                  <a:t>số</a:t>
                </a:r>
                <a:r>
                  <a:rPr lang="en-US" sz="4400" b="1" dirty="0">
                    <a:cs typeface="Tahoma" panose="020B0604030504040204" pitchFamily="34" charset="0"/>
                  </a:rPr>
                  <a:t> </a:t>
                </a:r>
                <a:r>
                  <a:rPr lang="en-US" sz="4400" b="1" dirty="0" err="1">
                    <a:cs typeface="Tahoma" panose="020B0604030504040204" pitchFamily="34" charset="0"/>
                  </a:rPr>
                  <a:t>liệu</a:t>
                </a:r>
                <a:r>
                  <a:rPr lang="en-US" sz="4400" b="1" dirty="0">
                    <a:cs typeface="Tahoma" panose="020B0604030504040204" pitchFamily="34" charset="0"/>
                  </a:rPr>
                  <a:t> </a:t>
                </a:r>
                <a:r>
                  <a:rPr lang="en-US" sz="4400" b="1" dirty="0" err="1">
                    <a:cs typeface="Tahoma" panose="020B0604030504040204" pitchFamily="34" charset="0"/>
                  </a:rPr>
                  <a:t>là</a:t>
                </a:r>
                <a:r>
                  <a:rPr lang="en-US" sz="4400" b="1" dirty="0">
                    <a:cs typeface="Tahoma" panose="020B0604030504040204" pitchFamily="34" charset="0"/>
                  </a:rPr>
                  <a:t>: </a:t>
                </a:r>
                <a14:m>
                  <m:oMath xmlns:m="http://schemas.openxmlformats.org/officeDocument/2006/math">
                    <m:r>
                      <a:rPr lang="en-US" sz="4400" b="1" i="0" smtClean="0">
                        <a:latin typeface="Cambria Math" panose="02040503050406030204" pitchFamily="18" charset="0"/>
                      </a:rPr>
                      <m:t> </m:t>
                    </m:r>
                    <m:bar>
                      <m:barPr>
                        <m:pos m:val="top"/>
                        <m:ctrlPr>
                          <a:rPr lang="en-US" sz="4400" b="1" i="1">
                            <a:latin typeface="Cambria Math" panose="02040503050406030204" pitchFamily="18" charset="0"/>
                          </a:rPr>
                        </m:ctrlPr>
                      </m:barPr>
                      <m:e>
                        <m:r>
                          <a:rPr lang="vi-VN" sz="4400" b="1" i="1">
                            <a:latin typeface="Cambria Math" panose="02040503050406030204" pitchFamily="18" charset="0"/>
                          </a:rPr>
                          <m:t>𝒙</m:t>
                        </m:r>
                      </m:e>
                    </m:ba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𝟑𝟗𝟖</m:t>
                        </m:r>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𝟑𝟗𝟗</m:t>
                        </m:r>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𝟒𝟎𝟖</m:t>
                        </m:r>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𝟒𝟏𝟎</m:t>
                        </m:r>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𝟒𝟎𝟔</m:t>
                        </m:r>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𝟒𝟎𝟓</m:t>
                        </m:r>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𝟒𝟎𝟐</m:t>
                        </m:r>
                      </m:num>
                      <m:den>
                        <m:r>
                          <a:rPr lang="vi-VN" sz="4400" b="1" i="1">
                            <a:latin typeface="Cambria Math" panose="02040503050406030204" pitchFamily="18" charset="0"/>
                          </a:rPr>
                          <m:t>𝟕</m:t>
                        </m:r>
                      </m:den>
                    </m:f>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𝟒𝟎𝟒</m:t>
                    </m:r>
                  </m:oMath>
                </a14:m>
                <a:endParaRPr lang="en-US" sz="4400" b="1" dirty="0">
                  <a:cs typeface="Tahoma" panose="020B0604030504040204" pitchFamily="34" charset="0"/>
                </a:endParaRPr>
              </a:p>
              <a:p>
                <a:pPr marL="2743200" lvl="3" indent="0">
                  <a:buNone/>
                </a:pPr>
                <a:endParaRPr lang="en-US" sz="44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13242" y="6553200"/>
                <a:ext cx="22886740" cy="2209800"/>
              </a:xfrm>
              <a:prstGeom prst="rect">
                <a:avLst/>
              </a:prstGeom>
              <a:blipFill>
                <a:blip r:embed="rId3"/>
                <a:stretch>
                  <a:fillRect l="-932" t="-8493"/>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EDC0754-7203-4793-9AB7-D9EAED237F60}"/>
              </a:ext>
            </a:extLst>
          </p:cNvPr>
          <p:cNvGrpSpPr/>
          <p:nvPr/>
        </p:nvGrpSpPr>
        <p:grpSpPr>
          <a:xfrm>
            <a:off x="1057938" y="1942321"/>
            <a:ext cx="23207300" cy="4915677"/>
            <a:chOff x="-438734" y="-3538265"/>
            <a:chExt cx="6496561" cy="1689671"/>
          </a:xfrm>
        </p:grpSpPr>
        <p:grpSp>
          <p:nvGrpSpPr>
            <p:cNvPr id="23" name="Group 22">
              <a:extLst>
                <a:ext uri="{FF2B5EF4-FFF2-40B4-BE49-F238E27FC236}">
                  <a16:creationId xmlns:a16="http://schemas.microsoft.com/office/drawing/2014/main"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ahoma" panose="020B0604030504040204" pitchFamily="34" charset="0"/>
                  </a:rPr>
                  <a:t> </a:t>
                </a:r>
                <a:endParaRPr lang="en-US" sz="1100">
                  <a:effectLst/>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id="{DA260AA1-42D1-42CA-831D-5D6CDA038FA7}"/>
                    </a:ext>
                  </a:extLst>
                </p:cNvPr>
                <p:cNvSpPr txBox="1"/>
                <p:nvPr/>
              </p:nvSpPr>
              <p:spPr>
                <a:xfrm>
                  <a:off x="-317419" y="-3538265"/>
                  <a:ext cx="6375246" cy="1689671"/>
                </a:xfrm>
                <a:prstGeom prst="rect">
                  <a:avLst/>
                </a:prstGeom>
                <a:noFill/>
              </p:spPr>
              <p:txBody>
                <a:bodyPr wrap="square">
                  <a:noAutofit/>
                </a:bodyPr>
                <a:lstStyle/>
                <a:p>
                  <a:pPr marL="0" marR="0" algn="just">
                    <a:lnSpc>
                      <a:spcPct val="107000"/>
                    </a:lnSpc>
                    <a:spcBef>
                      <a:spcPts val="0"/>
                    </a:spcBef>
                    <a:spcAft>
                      <a:spcPts val="800"/>
                    </a:spcAft>
                  </a:pPr>
                  <a:r>
                    <a:rPr lang="en-US" sz="4400" b="1" kern="1200" dirty="0" err="1">
                      <a:solidFill>
                        <a:srgbClr val="0000CC"/>
                      </a:solidFill>
                      <a:effectLst/>
                      <a:latin typeface="Tomaho"/>
                      <a:ea typeface="Calibri" panose="020F0502020204030204" pitchFamily="34" charset="0"/>
                      <a:cs typeface="Tahoma" panose="020B0604030504040204" pitchFamily="34" charset="0"/>
                    </a:rPr>
                    <a:t>Luyện</a:t>
                  </a:r>
                  <a:r>
                    <a:rPr lang="en-US" sz="4400" b="1" kern="1200" dirty="0">
                      <a:solidFill>
                        <a:srgbClr val="0000CC"/>
                      </a:solidFill>
                      <a:effectLst/>
                      <a:latin typeface="Tomaho"/>
                      <a:ea typeface="Calibri" panose="020F0502020204030204" pitchFamily="34" charset="0"/>
                      <a:cs typeface="Tahoma" panose="020B0604030504040204" pitchFamily="34" charset="0"/>
                    </a:rPr>
                    <a:t> </a:t>
                  </a:r>
                  <a:r>
                    <a:rPr lang="en-US" sz="4400" b="1" kern="1200" dirty="0" err="1">
                      <a:solidFill>
                        <a:srgbClr val="0000CC"/>
                      </a:solidFill>
                      <a:effectLst/>
                      <a:latin typeface="Tomaho"/>
                      <a:ea typeface="Calibri" panose="020F0502020204030204" pitchFamily="34" charset="0"/>
                      <a:cs typeface="Tahoma" panose="020B0604030504040204" pitchFamily="34" charset="0"/>
                    </a:rPr>
                    <a:t>tập</a:t>
                  </a:r>
                  <a:r>
                    <a:rPr lang="en-US" sz="4400" b="1" kern="1200" dirty="0">
                      <a:solidFill>
                        <a:srgbClr val="0000CC"/>
                      </a:solidFill>
                      <a:effectLst/>
                      <a:latin typeface="Tomaho"/>
                      <a:ea typeface="Calibri" panose="020F0502020204030204" pitchFamily="34" charset="0"/>
                      <a:cs typeface="Tahoma" panose="020B0604030504040204" pitchFamily="34" charset="0"/>
                    </a:rPr>
                    <a:t> 3.</a:t>
                  </a:r>
                  <a:r>
                    <a:rPr lang="vi-VN" sz="4400" b="1" kern="1200" dirty="0">
                      <a:solidFill>
                        <a:srgbClr val="0000CC"/>
                      </a:solidFill>
                      <a:effectLst/>
                      <a:latin typeface="Tomaho"/>
                      <a:ea typeface="Calibri" panose="020F0502020204030204" pitchFamily="34" charset="0"/>
                      <a:cs typeface="Tahoma" panose="020B0604030504040204" pitchFamily="34" charset="0"/>
                    </a:rPr>
                    <a:t> </a:t>
                  </a:r>
                  <a:r>
                    <a:rPr lang="vi-VN" sz="4400" b="1" dirty="0">
                      <a:solidFill>
                        <a:srgbClr val="000000"/>
                      </a:solidFill>
                      <a:effectLst/>
                      <a:latin typeface="Tomaho"/>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𝟎𝟎𝟏</m:t>
                      </m:r>
                    </m:oMath>
                  </a14:m>
                  <a:r>
                    <a:rPr lang="vi-VN" sz="4400" b="1" dirty="0">
                      <a:solidFill>
                        <a:srgbClr val="000000"/>
                      </a:solidFill>
                      <a:effectLst/>
                      <a:latin typeface="Tomaho"/>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𝒗</m:t>
                          </m:r>
                        </m:e>
                        <m:sub>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solidFill>
                        <a:srgbClr val="000000"/>
                      </a:solidFill>
                      <a:effectLst/>
                      <a:latin typeface="Tomaho"/>
                      <a:ea typeface="Calibri" panose="020F0502020204030204" pitchFamily="34" charset="0"/>
                      <a:cs typeface="Tahoma" panose="020B0604030504040204" pitchFamily="34" charset="0"/>
                    </a:rPr>
                    <a:t> đến điểm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oMath>
                  </a14:m>
                  <a:r>
                    <a:rPr lang="vi-VN" sz="4400" b="1" dirty="0">
                      <a:solidFill>
                        <a:srgbClr val="000000"/>
                      </a:solidFill>
                      <a:effectLst/>
                      <a:latin typeface="Tomaho"/>
                      <a:ea typeface="Calibri" panose="020F0502020204030204" pitchFamily="34" charset="0"/>
                      <a:cs typeface="Tahoma" panose="020B0604030504040204" pitchFamily="34" charset="0"/>
                    </a:rPr>
                    <a:t>. Kết quả đo như sau:</a:t>
                  </a:r>
                  <a:r>
                    <a:rPr lang="en-US" sz="4400" b="1" dirty="0">
                      <a:solidFill>
                        <a:srgbClr val="000000"/>
                      </a:solidFill>
                      <a:effectLst/>
                      <a:latin typeface="Tomaho"/>
                      <a:ea typeface="Calibri" panose="020F0502020204030204" pitchFamily="34" charset="0"/>
                      <a:cs typeface="Tahoma" panose="020B0604030504040204" pitchFamily="34" charset="0"/>
                    </a:rPr>
                    <a:t> </a:t>
                  </a:r>
                  <a14:m>
                    <m:oMath xmlns:m="http://schemas.openxmlformats.org/officeDocument/2006/math">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𝟑𝟗𝟖</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𝟑𝟗𝟗</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𝟒𝟎𝟖</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𝟒𝟏𝟎</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𝟒𝟎𝟔</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𝟒𝟎𝟓</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𝟒𝟎𝟐</m:t>
                      </m:r>
                    </m:oMath>
                  </a14:m>
                  <a:endParaRPr lang="en-US" sz="4400" b="1" dirty="0">
                    <a:effectLst/>
                    <a:latin typeface="Tomaho"/>
                    <a:ea typeface="Calibri" panose="020F0502020204030204" pitchFamily="34" charset="0"/>
                    <a:cs typeface="Tahoma" panose="020B0604030504040204" pitchFamily="34" charset="0"/>
                  </a:endParaRPr>
                </a:p>
                <a:p>
                  <a:pPr algn="r">
                    <a:lnSpc>
                      <a:spcPct val="107000"/>
                    </a:lnSpc>
                    <a:spcAft>
                      <a:spcPts val="800"/>
                    </a:spcAft>
                  </a:pPr>
                  <a:r>
                    <a:rPr lang="vi-VN" sz="4400" b="1" dirty="0">
                      <a:effectLst/>
                      <a:latin typeface="Tomaho"/>
                      <a:ea typeface="Calibri" panose="020F0502020204030204" pitchFamily="34" charset="0"/>
                    </a:rPr>
                    <a:t>(Theo </a:t>
                  </a:r>
                  <a:r>
                    <a:rPr lang="vi-VN" sz="4400" b="1" i="1" dirty="0">
                      <a:effectLst/>
                      <a:latin typeface="Tomaho"/>
                      <a:ea typeface="Calibri" panose="020F0502020204030204" pitchFamily="34" charset="0"/>
                    </a:rPr>
                    <a:t>Bài tập Vật lí 10, Nhà xuất bản Giáo dục Việt Nam, 2018</a:t>
                  </a:r>
                  <a:r>
                    <a:rPr lang="vi-VN" sz="4400" b="1" dirty="0">
                      <a:effectLst/>
                      <a:latin typeface="Tomaho"/>
                      <a:ea typeface="Calibri" panose="020F0502020204030204" pitchFamily="34" charset="0"/>
                    </a:rPr>
                    <a:t>)</a:t>
                  </a:r>
                  <a:endParaRPr lang="en-US" sz="4400" b="1" dirty="0">
                    <a:latin typeface="Tomaho"/>
                    <a:ea typeface="Calibri" panose="020F0502020204030204" pitchFamily="34" charset="0"/>
                  </a:endParaRPr>
                </a:p>
                <a:p>
                  <a:pPr algn="just">
                    <a:lnSpc>
                      <a:spcPct val="107000"/>
                    </a:lnSpc>
                    <a:spcAft>
                      <a:spcPts val="800"/>
                    </a:spcAft>
                  </a:pPr>
                  <a:r>
                    <a:rPr lang="vi-VN" sz="4400" b="1" dirty="0" err="1">
                      <a:effectLst/>
                      <a:latin typeface="Tomaho"/>
                      <a:ea typeface="Calibri" panose="020F0502020204030204" pitchFamily="34" charset="0"/>
                      <a:cs typeface="Tahoma" panose="020B0604030504040204" pitchFamily="34" charset="0"/>
                    </a:rPr>
                    <a:t>Hãy</a:t>
                  </a:r>
                  <a:r>
                    <a:rPr lang="vi-VN" sz="4400" b="1" dirty="0">
                      <a:effectLst/>
                      <a:latin typeface="Tomaho"/>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4400" b="1" dirty="0" err="1">
                      <a:latin typeface="Tomaho"/>
                      <a:ea typeface="Calibri" panose="020F0502020204030204" pitchFamily="34" charset="0"/>
                      <a:cs typeface="Tahoma" panose="020B0604030504040204" pitchFamily="34" charset="0"/>
                    </a:rPr>
                    <a:t>ên</a:t>
                  </a:r>
                  <a:r>
                    <a:rPr lang="en-US" sz="4400" b="1" dirty="0">
                      <a:latin typeface="Tomaho"/>
                      <a:ea typeface="Calibri" panose="020F0502020204030204" pitchFamily="34" charset="0"/>
                      <a:cs typeface="Tahoma" panose="020B0604030504040204" pitchFamily="34" charset="0"/>
                    </a:rPr>
                    <a:t>?</a:t>
                  </a:r>
                  <a:endParaRPr lang="en-US" sz="4400" b="1" dirty="0">
                    <a:effectLst/>
                    <a:latin typeface="Tomaho"/>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689671"/>
                </a:xfrm>
                <a:prstGeom prst="rect">
                  <a:avLst/>
                </a:prstGeom>
                <a:blipFill>
                  <a:blip r:embed="rId4"/>
                  <a:stretch>
                    <a:fillRect l="-1097" t="-2854" r="-10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1210514634"/>
                  </p:ext>
                </p:extLst>
              </p:nvPr>
            </p:nvGraphicFramePr>
            <p:xfrm>
              <a:off x="2286000" y="9220200"/>
              <a:ext cx="7696199" cy="4088829"/>
            </p:xfrm>
            <a:graphic>
              <a:graphicData uri="http://schemas.openxmlformats.org/drawingml/2006/table">
                <a:tbl>
                  <a:tblPr firstRow="1" firstCol="1" bandRow="1">
                    <a:tableStyleId>{5C22544A-7EE6-4342-B048-85BDC9FD1C3A}</a:tableStyleId>
                  </a:tblPr>
                  <a:tblGrid>
                    <a:gridCol w="1652477">
                      <a:extLst>
                        <a:ext uri="{9D8B030D-6E8A-4147-A177-3AD203B41FA5}">
                          <a16:colId xmlns:a16="http://schemas.microsoft.com/office/drawing/2014/main" val="3798042943"/>
                        </a:ext>
                      </a:extLst>
                    </a:gridCol>
                    <a:gridCol w="2488592">
                      <a:extLst>
                        <a:ext uri="{9D8B030D-6E8A-4147-A177-3AD203B41FA5}">
                          <a16:colId xmlns:a16="http://schemas.microsoft.com/office/drawing/2014/main" val="1763880533"/>
                        </a:ext>
                      </a:extLst>
                    </a:gridCol>
                    <a:gridCol w="3555130">
                      <a:extLst>
                        <a:ext uri="{9D8B030D-6E8A-4147-A177-3AD203B41FA5}">
                          <a16:colId xmlns:a16="http://schemas.microsoft.com/office/drawing/2014/main" val="546233257"/>
                        </a:ext>
                      </a:extLst>
                    </a:gridCol>
                  </a:tblGrid>
                  <a:tr h="326512">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dirty="0" err="1">
                              <a:effectLst/>
                              <a:latin typeface="Tahoma" panose="020B0604030504040204" pitchFamily="34" charset="0"/>
                              <a:cs typeface="Tahoma" panose="020B0604030504040204" pitchFamily="34" charset="0"/>
                            </a:rPr>
                            <a:t>Độ</a:t>
                          </a:r>
                          <a:r>
                            <a:rPr lang="en-US" sz="2800" b="0" dirty="0">
                              <a:effectLst/>
                              <a:latin typeface="Tahoma" panose="020B0604030504040204" pitchFamily="34" charset="0"/>
                              <a:cs typeface="Tahoma" panose="020B0604030504040204" pitchFamily="34" charset="0"/>
                            </a:rPr>
                            <a:t> </a:t>
                          </a:r>
                          <a:r>
                            <a:rPr lang="en-US" sz="2800" b="0" dirty="0" err="1">
                              <a:effectLst/>
                              <a:latin typeface="Tahoma" panose="020B0604030504040204" pitchFamily="34" charset="0"/>
                              <a:cs typeface="Tahoma" panose="020B0604030504040204" pitchFamily="34" charset="0"/>
                            </a:rPr>
                            <a:t>lệch</a:t>
                          </a:r>
                          <a:endParaRPr lang="en-US" sz="2800" b="0" dirty="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81558483"/>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005</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2</m:t>
                                </m:r>
                                <m:r>
                                  <a:rPr lang="en-US" sz="2800" b="0">
                                    <a:effectLst/>
                                    <a:latin typeface="Cambria Math" panose="02040503050406030204" pitchFamily="18" charset="0"/>
                                  </a:rPr>
                                  <m:t>,</m:t>
                                </m:r>
                                <m:r>
                                  <a:rPr lang="en-US" sz="2800" b="0" i="1">
                                    <a:effectLst/>
                                    <a:latin typeface="Cambria Math" panose="02040503050406030204" pitchFamily="18" charset="0"/>
                                  </a:rPr>
                                  <m:t>5</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8953946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004</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533466884"/>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9735194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2142796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001</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875335047"/>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31855269"/>
                      </a:ext>
                    </a:extLst>
                  </a:tr>
                  <a:tr h="348457">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22</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4</m:t>
                                    </m:r>
                                  </m:sup>
                                </m:sSup>
                              </m:oMath>
                            </m:oMathPara>
                          </a14:m>
                          <a:endParaRPr lang="en-US" sz="2800" b="0" dirty="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1210514634"/>
                  </p:ext>
                </p:extLst>
              </p:nvPr>
            </p:nvGraphicFramePr>
            <p:xfrm>
              <a:off x="2286000" y="9220200"/>
              <a:ext cx="7696199" cy="4088829"/>
            </p:xfrm>
            <a:graphic>
              <a:graphicData uri="http://schemas.openxmlformats.org/drawingml/2006/table">
                <a:tbl>
                  <a:tblPr firstRow="1" firstCol="1" bandRow="1">
                    <a:tableStyleId>{5C22544A-7EE6-4342-B048-85BDC9FD1C3A}</a:tableStyleId>
                  </a:tblPr>
                  <a:tblGrid>
                    <a:gridCol w="1652477">
                      <a:extLst>
                        <a:ext uri="{9D8B030D-6E8A-4147-A177-3AD203B41FA5}">
                          <a16:colId xmlns:a16="http://schemas.microsoft.com/office/drawing/2014/main" val="3798042943"/>
                        </a:ext>
                      </a:extLst>
                    </a:gridCol>
                    <a:gridCol w="2488592">
                      <a:extLst>
                        <a:ext uri="{9D8B030D-6E8A-4147-A177-3AD203B41FA5}">
                          <a16:colId xmlns:a16="http://schemas.microsoft.com/office/drawing/2014/main" val="1763880533"/>
                        </a:ext>
                      </a:extLst>
                    </a:gridCol>
                    <a:gridCol w="3555130">
                      <a:extLst>
                        <a:ext uri="{9D8B030D-6E8A-4147-A177-3AD203B41FA5}">
                          <a16:colId xmlns:a16="http://schemas.microsoft.com/office/drawing/2014/main" val="546233257"/>
                        </a:ext>
                      </a:extLst>
                    </a:gridCol>
                  </a:tblGrid>
                  <a:tr h="415481">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dirty="0" err="1">
                              <a:effectLst/>
                              <a:latin typeface="Tahoma" panose="020B0604030504040204" pitchFamily="34" charset="0"/>
                              <a:cs typeface="Tahoma" panose="020B0604030504040204" pitchFamily="34" charset="0"/>
                            </a:rPr>
                            <a:t>Độ</a:t>
                          </a:r>
                          <a:r>
                            <a:rPr lang="en-US" sz="2800" b="0" dirty="0">
                              <a:effectLst/>
                              <a:latin typeface="Tahoma" panose="020B0604030504040204" pitchFamily="34" charset="0"/>
                              <a:cs typeface="Tahoma" panose="020B0604030504040204" pitchFamily="34" charset="0"/>
                            </a:rPr>
                            <a:t> </a:t>
                          </a:r>
                          <a:r>
                            <a:rPr lang="en-US" sz="2800" b="0" dirty="0" err="1">
                              <a:effectLst/>
                              <a:latin typeface="Tahoma" panose="020B0604030504040204" pitchFamily="34" charset="0"/>
                              <a:cs typeface="Tahoma" panose="020B0604030504040204" pitchFamily="34" charset="0"/>
                            </a:rPr>
                            <a:t>lệch</a:t>
                          </a:r>
                          <a:endParaRPr lang="en-US" sz="2800" b="0" dirty="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748" t="-114474" r="-143521" b="-731579"/>
                          </a:stretch>
                        </a:blipFill>
                      </a:tcPr>
                    </a:tc>
                    <a:tc>
                      <a:txBody>
                        <a:bodyPr/>
                        <a:lstStyle/>
                        <a:p>
                          <a:endParaRPr lang="en-US"/>
                        </a:p>
                      </a:txBody>
                      <a:tcPr marL="68580" marR="68580" marT="0" marB="0">
                        <a:blipFill>
                          <a:blip r:embed="rId5"/>
                          <a:stretch>
                            <a:fillRect l="-116981" t="-114474" r="-686" b="-731579"/>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748" t="-214474" r="-143521" b="-631579"/>
                          </a:stretch>
                        </a:blipFill>
                      </a:tcPr>
                    </a:tc>
                    <a:tc>
                      <a:txBody>
                        <a:bodyPr/>
                        <a:lstStyle/>
                        <a:p>
                          <a:endParaRPr lang="en-US"/>
                        </a:p>
                      </a:txBody>
                      <a:tcPr marL="68580" marR="68580" marT="0" marB="0">
                        <a:blipFill>
                          <a:blip r:embed="rId5"/>
                          <a:stretch>
                            <a:fillRect l="-116981" t="-214474" r="-686" b="-631579"/>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748" t="-314474" r="-143521" b="-531579"/>
                          </a:stretch>
                        </a:blipFill>
                      </a:tcPr>
                    </a:tc>
                    <a:tc>
                      <a:txBody>
                        <a:bodyPr/>
                        <a:lstStyle/>
                        <a:p>
                          <a:endParaRPr lang="en-US"/>
                        </a:p>
                      </a:txBody>
                      <a:tcPr marL="68580" marR="68580" marT="0" marB="0">
                        <a:blipFill>
                          <a:blip r:embed="rId5"/>
                          <a:stretch>
                            <a:fillRect l="-116981" t="-314474" r="-686" b="-531579"/>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748" t="-414474" r="-143521" b="-431579"/>
                          </a:stretch>
                        </a:blipFill>
                      </a:tcPr>
                    </a:tc>
                    <a:tc>
                      <a:txBody>
                        <a:bodyPr/>
                        <a:lstStyle/>
                        <a:p>
                          <a:endParaRPr lang="en-US"/>
                        </a:p>
                      </a:txBody>
                      <a:tcPr marL="68580" marR="68580" marT="0" marB="0">
                        <a:blipFill>
                          <a:blip r:embed="rId5"/>
                          <a:stretch>
                            <a:fillRect l="-116981" t="-414474" r="-686"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748" t="-521333" r="-143521" b="-337333"/>
                          </a:stretch>
                        </a:blipFill>
                      </a:tcPr>
                    </a:tc>
                    <a:tc>
                      <a:txBody>
                        <a:bodyPr/>
                        <a:lstStyle/>
                        <a:p>
                          <a:endParaRPr lang="en-US"/>
                        </a:p>
                      </a:txBody>
                      <a:tcPr marL="68580" marR="68580" marT="0" marB="0">
                        <a:blipFill>
                          <a:blip r:embed="rId5"/>
                          <a:stretch>
                            <a:fillRect l="-116981" t="-521333" r="-686"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748" t="-621333" r="-143521" b="-237333"/>
                          </a:stretch>
                        </a:blipFill>
                      </a:tcPr>
                    </a:tc>
                    <a:tc>
                      <a:txBody>
                        <a:bodyPr/>
                        <a:lstStyle/>
                        <a:p>
                          <a:endParaRPr lang="en-US"/>
                        </a:p>
                      </a:txBody>
                      <a:tcPr marL="68580" marR="68580" marT="0" marB="0">
                        <a:blipFill>
                          <a:blip r:embed="rId5"/>
                          <a:stretch>
                            <a:fillRect l="-116981" t="-621333" r="-686"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748" t="-721333" r="-143521" b="-137333"/>
                          </a:stretch>
                        </a:blipFill>
                      </a:tcPr>
                    </a:tc>
                    <a:tc>
                      <a:txBody>
                        <a:bodyPr/>
                        <a:lstStyle/>
                        <a:p>
                          <a:endParaRPr lang="en-US"/>
                        </a:p>
                      </a:txBody>
                      <a:tcPr marL="68580" marR="68580" marT="0" marB="0">
                        <a:blipFill>
                          <a:blip r:embed="rId5"/>
                          <a:stretch>
                            <a:fillRect l="-116981" t="-721333" r="-686"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981" t="-821333" r="-686" b="-37333"/>
                          </a:stretch>
                        </a:blipFill>
                      </a:tcPr>
                    </a:tc>
                    <a:extLst>
                      <a:ext uri="{0D108BD9-81ED-4DB2-BD59-A6C34878D82A}">
                        <a16:rowId xmlns:a16="http://schemas.microsoft.com/office/drawing/2014/main" val="2342436700"/>
                      </a:ext>
                    </a:extLst>
                  </a:tr>
                </a:tbl>
              </a:graphicData>
            </a:graphic>
          </p:graphicFrame>
        </mc:Fallback>
      </mc:AlternateContent>
      <p:sp>
        <p:nvSpPr>
          <p:cNvPr id="12" name="Content Placeholder 2">
            <a:extLst>
              <a:ext uri="{FF2B5EF4-FFF2-40B4-BE49-F238E27FC236}">
                <a16:creationId xmlns:a16="http://schemas.microsoft.com/office/drawing/2014/main" id="{14822BB7-DB89-4357-87F0-6E511FC44A6A}"/>
              </a:ext>
            </a:extLst>
          </p:cNvPr>
          <p:cNvSpPr txBox="1">
            <a:spLocks/>
          </p:cNvSpPr>
          <p:nvPr/>
        </p:nvSpPr>
        <p:spPr>
          <a:xfrm>
            <a:off x="1213242" y="8467513"/>
            <a:ext cx="22886740" cy="66200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dirty="0">
                <a:latin typeface="Tahoma" panose="020B0604030504040204" pitchFamily="34" charset="0"/>
                <a:cs typeface="Tahoma" panose="020B0604030504040204" pitchFamily="34" charset="0"/>
              </a:rPr>
              <a:t>Ta </a:t>
            </a:r>
            <a:r>
              <a:rPr lang="en-US" sz="4400" b="1" dirty="0" err="1">
                <a:latin typeface="Tahoma" panose="020B0604030504040204" pitchFamily="34" charset="0"/>
                <a:cs typeface="Tahoma" panose="020B0604030504040204" pitchFamily="34" charset="0"/>
              </a:rPr>
              <a:t>có</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bảng</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sau</a:t>
            </a:r>
            <a:r>
              <a:rPr lang="en-US" sz="4400" b="1" dirty="0">
                <a:latin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14822BB7-DB89-4357-87F0-6E511FC44A6A}"/>
                  </a:ext>
                </a:extLst>
              </p:cNvPr>
              <p:cNvSpPr txBox="1">
                <a:spLocks/>
              </p:cNvSpPr>
              <p:nvPr/>
            </p:nvSpPr>
            <p:spPr>
              <a:xfrm>
                <a:off x="9982199" y="9220199"/>
                <a:ext cx="13498136" cy="18236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dirty="0">
                    <a:latin typeface="Tahoma" panose="020B0604030504040204" pitchFamily="34" charset="0"/>
                    <a:cs typeface="Tahoma" panose="020B0604030504040204" pitchFamily="34" charset="0"/>
                  </a:rPr>
                  <a:t>Mẫu </a:t>
                </a:r>
                <a:r>
                  <a:rPr lang="en-US" sz="4400" b="1" dirty="0" err="1">
                    <a:latin typeface="Tahoma" panose="020B0604030504040204" pitchFamily="34" charset="0"/>
                    <a:cs typeface="Tahoma" panose="020B0604030504040204" pitchFamily="34" charset="0"/>
                  </a:rPr>
                  <a:t>số</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liệu</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gồm</a:t>
                </a:r>
                <a:r>
                  <a:rPr lang="en-US" sz="4400" b="1" dirty="0">
                    <a:latin typeface="Tahoma" panose="020B0604030504040204" pitchFamily="34" charset="0"/>
                    <a:cs typeface="Tahoma" panose="020B0604030504040204" pitchFamily="34" charset="0"/>
                  </a:rPr>
                  <a:t> 7 </a:t>
                </a:r>
                <a:r>
                  <a:rPr lang="en-US" sz="4400" b="1" dirty="0" err="1">
                    <a:latin typeface="Tahoma" panose="020B0604030504040204" pitchFamily="34" charset="0"/>
                    <a:cs typeface="Tahoma" panose="020B0604030504040204" pitchFamily="34" charset="0"/>
                  </a:rPr>
                  <a:t>giá</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trị</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nên</a:t>
                </a:r>
                <a:r>
                  <a:rPr lang="en-US" sz="4400" b="1" dirty="0">
                    <a:latin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cs typeface="Tahoma" panose="020B0604030504040204" pitchFamily="34" charset="0"/>
                      </a:rPr>
                      <m:t>𝑛</m:t>
                    </m:r>
                    <m:r>
                      <a:rPr lang="en-US" sz="4400" b="1">
                        <a:latin typeface="Cambria Math" panose="02040503050406030204" pitchFamily="18" charset="0"/>
                        <a:cs typeface="Tahoma" panose="020B0604030504040204" pitchFamily="34" charset="0"/>
                      </a:rPr>
                      <m:t>=7</m:t>
                    </m:r>
                  </m:oMath>
                </a14:m>
                <a:r>
                  <a:rPr lang="en-US" sz="4400" b="1" dirty="0">
                    <a:latin typeface="Tahoma" panose="020B0604030504040204" pitchFamily="34" charset="0"/>
                    <a:cs typeface="Tahoma" panose="020B0604030504040204" pitchFamily="34" charset="0"/>
                  </a:rPr>
                  <a:t>. Do </a:t>
                </a:r>
                <a:r>
                  <a:rPr lang="en-US" sz="4400" b="1" dirty="0" err="1">
                    <a:latin typeface="Tahoma" panose="020B0604030504040204" pitchFamily="34" charset="0"/>
                    <a:cs typeface="Tahoma" panose="020B0604030504040204" pitchFamily="34" charset="0"/>
                  </a:rPr>
                  <a:t>đó</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phương</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sai</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là</a:t>
                </a:r>
                <a:r>
                  <a:rPr lang="en-US" sz="4400" b="1" dirty="0">
                    <a:latin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cs typeface="Tahoma" panose="020B0604030504040204" pitchFamily="34" charset="0"/>
                          </a:rPr>
                        </m:ctrlPr>
                      </m:sSupPr>
                      <m:e>
                        <m:r>
                          <a:rPr lang="vi-VN" sz="4400" b="1">
                            <a:latin typeface="Cambria Math" panose="02040503050406030204" pitchFamily="18" charset="0"/>
                            <a:cs typeface="Tahoma" panose="020B0604030504040204" pitchFamily="34" charset="0"/>
                          </a:rPr>
                          <m:t>𝑠</m:t>
                        </m:r>
                      </m:e>
                      <m:sup>
                        <m:r>
                          <a:rPr lang="vi-VN" sz="4400" b="1">
                            <a:latin typeface="Cambria Math" panose="02040503050406030204" pitchFamily="18" charset="0"/>
                            <a:cs typeface="Tahoma" panose="020B0604030504040204" pitchFamily="34" charset="0"/>
                          </a:rPr>
                          <m:t>2</m:t>
                        </m:r>
                      </m:sup>
                    </m:sSup>
                    <m:r>
                      <a:rPr lang="vi-VN" sz="4400" b="1">
                        <a:latin typeface="Cambria Math" panose="02040503050406030204" pitchFamily="18" charset="0"/>
                        <a:cs typeface="Tahoma" panose="020B0604030504040204" pitchFamily="34" charset="0"/>
                      </a:rPr>
                      <m:t>=</m:t>
                    </m:r>
                    <m:f>
                      <m:fPr>
                        <m:ctrlPr>
                          <a:rPr lang="en-US" sz="4400" b="1" i="1">
                            <a:latin typeface="Cambria Math" panose="02040503050406030204" pitchFamily="18" charset="0"/>
                            <a:cs typeface="Tahoma" panose="020B0604030504040204" pitchFamily="34" charset="0"/>
                          </a:rPr>
                        </m:ctrlPr>
                      </m:fPr>
                      <m:num>
                        <m:r>
                          <a:rPr lang="vi-VN" sz="4400" b="1">
                            <a:latin typeface="Cambria Math" panose="02040503050406030204" pitchFamily="18" charset="0"/>
                            <a:cs typeface="Tahoma" panose="020B0604030504040204" pitchFamily="34" charset="0"/>
                          </a:rPr>
                          <m:t>1,22.1</m:t>
                        </m:r>
                        <m:sSup>
                          <m:sSupPr>
                            <m:ctrlPr>
                              <a:rPr lang="en-US" sz="4400" b="1" i="1">
                                <a:latin typeface="Cambria Math" panose="02040503050406030204" pitchFamily="18" charset="0"/>
                                <a:cs typeface="Tahoma" panose="020B0604030504040204" pitchFamily="34" charset="0"/>
                              </a:rPr>
                            </m:ctrlPr>
                          </m:sSupPr>
                          <m:e>
                            <m:r>
                              <a:rPr lang="vi-VN" sz="4400" b="1">
                                <a:latin typeface="Cambria Math" panose="02040503050406030204" pitchFamily="18" charset="0"/>
                                <a:cs typeface="Tahoma" panose="020B0604030504040204" pitchFamily="34" charset="0"/>
                              </a:rPr>
                              <m:t>0</m:t>
                            </m:r>
                          </m:e>
                          <m:sup>
                            <m:r>
                              <a:rPr lang="vi-VN" sz="4400" b="1">
                                <a:latin typeface="Cambria Math" panose="02040503050406030204" pitchFamily="18" charset="0"/>
                                <a:cs typeface="Tahoma" panose="020B0604030504040204" pitchFamily="34" charset="0"/>
                              </a:rPr>
                              <m:t>−4</m:t>
                            </m:r>
                          </m:sup>
                        </m:sSup>
                      </m:num>
                      <m:den>
                        <m:r>
                          <a:rPr lang="vi-VN" sz="4400" b="1">
                            <a:latin typeface="Cambria Math" panose="02040503050406030204" pitchFamily="18" charset="0"/>
                            <a:cs typeface="Tahoma" panose="020B0604030504040204" pitchFamily="34" charset="0"/>
                          </a:rPr>
                          <m:t>7</m:t>
                        </m:r>
                      </m:den>
                    </m:f>
                    <m:r>
                      <a:rPr lang="vi-VN" sz="4400" b="1">
                        <a:latin typeface="Cambria Math" panose="02040503050406030204" pitchFamily="18" charset="0"/>
                        <a:cs typeface="Tahoma" panose="020B0604030504040204" pitchFamily="34" charset="0"/>
                      </a:rPr>
                      <m:t>≈1,74.1</m:t>
                    </m:r>
                    <m:sSup>
                      <m:sSupPr>
                        <m:ctrlPr>
                          <a:rPr lang="en-US" sz="4400" b="1" i="1">
                            <a:latin typeface="Cambria Math" panose="02040503050406030204" pitchFamily="18" charset="0"/>
                            <a:cs typeface="Tahoma" panose="020B0604030504040204" pitchFamily="34" charset="0"/>
                          </a:rPr>
                        </m:ctrlPr>
                      </m:sSupPr>
                      <m:e>
                        <m:r>
                          <a:rPr lang="vi-VN" sz="4400" b="1">
                            <a:latin typeface="Cambria Math" panose="02040503050406030204" pitchFamily="18" charset="0"/>
                            <a:cs typeface="Tahoma" panose="020B0604030504040204" pitchFamily="34" charset="0"/>
                          </a:rPr>
                          <m:t>0</m:t>
                        </m:r>
                      </m:e>
                      <m:sup>
                        <m:r>
                          <a:rPr lang="vi-VN" sz="4400" b="1">
                            <a:latin typeface="Cambria Math" panose="02040503050406030204" pitchFamily="18" charset="0"/>
                            <a:cs typeface="Tahoma" panose="020B0604030504040204" pitchFamily="34" charset="0"/>
                          </a:rPr>
                          <m:t>−5</m:t>
                        </m:r>
                      </m:sup>
                    </m:sSup>
                  </m:oMath>
                </a14:m>
                <a:endParaRPr lang="en-US" sz="4400" b="1" dirty="0">
                  <a:latin typeface="Tahoma" panose="020B0604030504040204" pitchFamily="34" charset="0"/>
                  <a:cs typeface="Tahoma" panose="020B0604030504040204" pitchFamily="34" charset="0"/>
                </a:endParaRPr>
              </a:p>
            </p:txBody>
          </p:sp>
        </mc:Choice>
        <mc:Fallback xmlns="">
          <p:sp>
            <p:nvSpPr>
              <p:cNvPr id="13"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982199" y="9220199"/>
                <a:ext cx="13498136" cy="1823635"/>
              </a:xfrm>
              <a:prstGeom prst="rect">
                <a:avLst/>
              </a:prstGeom>
              <a:blipFill>
                <a:blip r:embed="rId6"/>
                <a:stretch>
                  <a:fillRect l="-1579" t="-1026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4822BB7-DB89-4357-87F0-6E511FC44A6A}"/>
                  </a:ext>
                </a:extLst>
              </p:cNvPr>
              <p:cNvSpPr txBox="1">
                <a:spLocks/>
              </p:cNvSpPr>
              <p:nvPr/>
            </p:nvSpPr>
            <p:spPr>
              <a:xfrm>
                <a:off x="10005847" y="11254104"/>
                <a:ext cx="13498136" cy="18236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dirty="0">
                    <a:latin typeface="Tahoma" panose="020B0604030504040204" pitchFamily="34" charset="0"/>
                    <a:cs typeface="Tahoma" panose="020B0604030504040204" pitchFamily="34" charset="0"/>
                  </a:rPr>
                  <a:t>Độ </a:t>
                </a:r>
                <a:r>
                  <a:rPr lang="en-US" sz="4400" b="1" dirty="0" err="1">
                    <a:latin typeface="Tahoma" panose="020B0604030504040204" pitchFamily="34" charset="0"/>
                    <a:cs typeface="Tahoma" panose="020B0604030504040204" pitchFamily="34" charset="0"/>
                  </a:rPr>
                  <a:t>lệch</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chuẩn</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là</a:t>
                </a:r>
                <a:r>
                  <a:rPr lang="en-US" sz="4400" b="1" dirty="0">
                    <a:latin typeface="Tahoma" panose="020B0604030504040204" pitchFamily="34" charset="0"/>
                    <a:cs typeface="Tahoma" panose="020B0604030504040204" pitchFamily="34" charset="0"/>
                  </a:rPr>
                  <a:t> </a:t>
                </a:r>
                <a14:m>
                  <m:oMath xmlns:m="http://schemas.openxmlformats.org/officeDocument/2006/math">
                    <m:r>
                      <a:rPr lang="vi-VN" sz="4400" b="1">
                        <a:latin typeface="Cambria Math" panose="02040503050406030204" pitchFamily="18" charset="0"/>
                        <a:cs typeface="Tahoma" panose="020B0604030504040204" pitchFamily="34" charset="0"/>
                      </a:rPr>
                      <m:t>𝑠</m:t>
                    </m:r>
                    <m:r>
                      <a:rPr lang="vi-VN" sz="4400" b="1">
                        <a:latin typeface="Cambria Math" panose="02040503050406030204" pitchFamily="18" charset="0"/>
                        <a:cs typeface="Tahoma" panose="020B0604030504040204" pitchFamily="34" charset="0"/>
                      </a:rPr>
                      <m:t>=</m:t>
                    </m:r>
                    <m:rad>
                      <m:radPr>
                        <m:degHide m:val="on"/>
                        <m:ctrlPr>
                          <a:rPr lang="en-US" sz="4400" b="1" i="1">
                            <a:latin typeface="Cambria Math" panose="02040503050406030204" pitchFamily="18" charset="0"/>
                            <a:cs typeface="Tahoma" panose="020B0604030504040204" pitchFamily="34" charset="0"/>
                          </a:rPr>
                        </m:ctrlPr>
                      </m:radPr>
                      <m:deg/>
                      <m:e>
                        <m:r>
                          <a:rPr lang="vi-VN" sz="4400" b="1">
                            <a:latin typeface="Cambria Math" panose="02040503050406030204" pitchFamily="18" charset="0"/>
                            <a:cs typeface="Tahoma" panose="020B0604030504040204" pitchFamily="34" charset="0"/>
                          </a:rPr>
                          <m:t>1,74.1</m:t>
                        </m:r>
                        <m:sSup>
                          <m:sSupPr>
                            <m:ctrlPr>
                              <a:rPr lang="en-US" sz="4400" b="1" i="1">
                                <a:latin typeface="Cambria Math" panose="02040503050406030204" pitchFamily="18" charset="0"/>
                                <a:cs typeface="Tahoma" panose="020B0604030504040204" pitchFamily="34" charset="0"/>
                              </a:rPr>
                            </m:ctrlPr>
                          </m:sSupPr>
                          <m:e>
                            <m:r>
                              <a:rPr lang="vi-VN" sz="4400" b="1">
                                <a:latin typeface="Cambria Math" panose="02040503050406030204" pitchFamily="18" charset="0"/>
                                <a:cs typeface="Tahoma" panose="020B0604030504040204" pitchFamily="34" charset="0"/>
                              </a:rPr>
                              <m:t>0</m:t>
                            </m:r>
                          </m:e>
                          <m:sup>
                            <m:r>
                              <a:rPr lang="vi-VN" sz="4400" b="1">
                                <a:latin typeface="Cambria Math" panose="02040503050406030204" pitchFamily="18" charset="0"/>
                                <a:cs typeface="Tahoma" panose="020B0604030504040204" pitchFamily="34" charset="0"/>
                              </a:rPr>
                              <m:t>−5</m:t>
                            </m:r>
                          </m:sup>
                        </m:sSup>
                      </m:e>
                    </m:rad>
                    <m:r>
                      <a:rPr lang="vi-VN" sz="4400" b="1">
                        <a:latin typeface="Cambria Math" panose="02040503050406030204" pitchFamily="18" charset="0"/>
                        <a:cs typeface="Tahoma" panose="020B0604030504040204" pitchFamily="34" charset="0"/>
                      </a:rPr>
                      <m:t>≈4,17.1</m:t>
                    </m:r>
                    <m:sSup>
                      <m:sSupPr>
                        <m:ctrlPr>
                          <a:rPr lang="en-US" sz="4400" b="1" i="1">
                            <a:latin typeface="Cambria Math" panose="02040503050406030204" pitchFamily="18" charset="0"/>
                            <a:cs typeface="Tahoma" panose="020B0604030504040204" pitchFamily="34" charset="0"/>
                          </a:rPr>
                        </m:ctrlPr>
                      </m:sSupPr>
                      <m:e>
                        <m:r>
                          <a:rPr lang="vi-VN" sz="4400" b="1">
                            <a:latin typeface="Cambria Math" panose="02040503050406030204" pitchFamily="18" charset="0"/>
                            <a:cs typeface="Tahoma" panose="020B0604030504040204" pitchFamily="34" charset="0"/>
                          </a:rPr>
                          <m:t>0</m:t>
                        </m:r>
                      </m:e>
                      <m:sup>
                        <m:r>
                          <a:rPr lang="vi-VN" sz="4400" b="1">
                            <a:latin typeface="Cambria Math" panose="02040503050406030204" pitchFamily="18" charset="0"/>
                            <a:cs typeface="Tahoma" panose="020B0604030504040204" pitchFamily="34" charset="0"/>
                          </a:rPr>
                          <m:t>−3</m:t>
                        </m:r>
                      </m:sup>
                    </m:sSup>
                  </m:oMath>
                </a14:m>
                <a:endParaRPr lang="en-US" sz="4400" b="1" dirty="0">
                  <a:latin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0005847" y="11254104"/>
                <a:ext cx="13498136" cy="1823635"/>
              </a:xfrm>
              <a:prstGeom prst="rect">
                <a:avLst/>
              </a:prstGeom>
              <a:blipFill>
                <a:blip r:embed="rId7"/>
                <a:stretch>
                  <a:fillRect l="-1579" t="-332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up)">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wipe(up)">
                                      <p:cBhvr>
                                        <p:cTn id="46" dur="500"/>
                                        <p:tgtEl>
                                          <p:spTgt spid="1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wipe(up)">
                                      <p:cBhvr>
                                        <p:cTn id="56" dur="500"/>
                                        <p:tgtEl>
                                          <p:spTgt spid="1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877276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1606827" y="1967230"/>
                <a:ext cx="22479000" cy="8685134"/>
              </a:xfrm>
              <a:prstGeom prst="rect">
                <a:avLst/>
              </a:prstGeom>
            </p:spPr>
            <p:txBody>
              <a:bodyPr wrap="square">
                <a:spAutoFit/>
              </a:bodyPr>
              <a:lstStyle/>
              <a:p>
                <a:pPr>
                  <a:lnSpc>
                    <a:spcPct val="107000"/>
                  </a:lnSpc>
                  <a:spcAft>
                    <a:spcPts val="800"/>
                  </a:spcAft>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43	   45	46	41	40</a:t>
                </a: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𝒙</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Điền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c.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lệch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chuẩn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Rectangle 28"/>
              <p:cNvSpPr>
                <a:spLocks noRot="1" noChangeAspect="1" noMove="1" noResize="1" noEditPoints="1" noAdjustHandles="1" noChangeArrowheads="1" noChangeShapeType="1" noTextEdit="1"/>
              </p:cNvSpPr>
              <p:nvPr/>
            </p:nvSpPr>
            <p:spPr>
              <a:xfrm>
                <a:off x="1606827" y="1967230"/>
                <a:ext cx="22479000" cy="8685134"/>
              </a:xfrm>
              <a:prstGeom prst="rect">
                <a:avLst/>
              </a:prstGeom>
              <a:blipFill>
                <a:blip r:embed="rId3"/>
                <a:stretch>
                  <a:fillRect l="-1112" t="-1685" b="-1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276237851"/>
                  </p:ext>
                </p:extLst>
              </p:nvPr>
            </p:nvGraphicFramePr>
            <p:xfrm>
              <a:off x="5867400" y="4821266"/>
              <a:ext cx="17602201" cy="4578033"/>
            </p:xfrm>
            <a:graphic>
              <a:graphicData uri="http://schemas.openxmlformats.org/drawingml/2006/table">
                <a:tbl>
                  <a:tblPr firstRow="1" firstCol="1" bandRow="1">
                    <a:tableStyleId>{5C22544A-7EE6-4342-B048-85BDC9FD1C3A}</a:tableStyleId>
                  </a:tblPr>
                  <a:tblGrid>
                    <a:gridCol w="2925541">
                      <a:extLst>
                        <a:ext uri="{9D8B030D-6E8A-4147-A177-3AD203B41FA5}">
                          <a16:colId xmlns:a16="http://schemas.microsoft.com/office/drawing/2014/main" val="2895570698"/>
                        </a:ext>
                      </a:extLst>
                    </a:gridCol>
                    <a:gridCol w="4664549">
                      <a:extLst>
                        <a:ext uri="{9D8B030D-6E8A-4147-A177-3AD203B41FA5}">
                          <a16:colId xmlns:a16="http://schemas.microsoft.com/office/drawing/2014/main" val="3920992638"/>
                        </a:ext>
                      </a:extLst>
                    </a:gridCol>
                    <a:gridCol w="10012111">
                      <a:extLst>
                        <a:ext uri="{9D8B030D-6E8A-4147-A177-3AD203B41FA5}">
                          <a16:colId xmlns:a16="http://schemas.microsoft.com/office/drawing/2014/main" val="1845460586"/>
                        </a:ext>
                      </a:extLst>
                    </a:gridCol>
                  </a:tblGrid>
                  <a:tr h="628814">
                    <a:tc>
                      <a:txBody>
                        <a:bodyPr/>
                        <a:lstStyle/>
                        <a:p>
                          <a:pPr marL="111760" algn="ctr">
                            <a:lnSpc>
                              <a:spcPct val="107000"/>
                            </a:lnSpc>
                            <a:spcAft>
                              <a:spcPts val="0"/>
                            </a:spcAft>
                          </a:pPr>
                          <a:r>
                            <a:rPr lang="en-US" sz="44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Giá</a:t>
                          </a: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trị</a:t>
                          </a:r>
                          <a:endPar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1750" algn="ctr">
                            <a:lnSpc>
                              <a:spcPct val="107000"/>
                            </a:lnSpc>
                            <a:spcAft>
                              <a:spcPts val="0"/>
                            </a:spcAft>
                          </a:pPr>
                          <a:r>
                            <a:rPr lang="en-US" sz="44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lệch</a:t>
                          </a: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kern="120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𝑥</m:t>
                                  </m:r>
                                </m:e>
                                <m:sub>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𝑖</m:t>
                                  </m:r>
                                </m:sub>
                              </m:sSub>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kern="1200">
                                      <a:solidFill>
                                        <a:schemeClr val="tx1"/>
                                      </a:solidFill>
                                      <a:latin typeface="Cambria Math" panose="02040503050406030204" pitchFamily="18" charset="0"/>
                                      <a:ea typeface="Tahoma" panose="020B0604030504040204" pitchFamily="34" charset="0"/>
                                      <a:cs typeface="Tahoma" panose="020B0604030504040204" pitchFamily="34" charset="0"/>
                                    </a:rPr>
                                  </m:ctrlPr>
                                </m:accPr>
                                <m:e>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𝑥</m:t>
                                  </m:r>
                                </m:e>
                              </m:acc>
                            </m:oMath>
                          </a14:m>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Bình phương độ lệch</a:t>
                          </a:r>
                          <a14:m>
                            <m:oMath xmlns:m="http://schemas.openxmlformats.org/officeDocument/2006/math">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kern="120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sSub>
                                    <m:sSubPr>
                                      <m:ctrlPr>
                                        <a:rPr lang="en-US" sz="4400" b="1" i="1" kern="120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𝑥</m:t>
                                      </m:r>
                                    </m:e>
                                    <m:sub>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𝑖</m:t>
                                      </m:r>
                                    </m:sub>
                                  </m:sSub>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kern="1200">
                                          <a:solidFill>
                                            <a:schemeClr val="tx1"/>
                                          </a:solidFill>
                                          <a:latin typeface="Cambria Math" panose="02040503050406030204" pitchFamily="18" charset="0"/>
                                          <a:ea typeface="Tahoma" panose="020B0604030504040204" pitchFamily="34" charset="0"/>
                                          <a:cs typeface="Tahoma" panose="020B0604030504040204" pitchFamily="34" charset="0"/>
                                        </a:rPr>
                                      </m:ctrlPr>
                                    </m:accPr>
                                    <m:e>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𝑥</m:t>
                                      </m:r>
                                    </m:e>
                                  </m:acc>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m:t>
                                  </m:r>
                                </m:e>
                                <m:sup>
                                  <m:r>
                                    <a:rPr lang="en-US" sz="4400" b="1" kern="1200">
                                      <a:solidFill>
                                        <a:schemeClr val="tx1"/>
                                      </a:solidFill>
                                      <a:latin typeface="Cambria Math" panose="02040503050406030204" pitchFamily="18" charset="0"/>
                                      <a:ea typeface="Tahoma" panose="020B0604030504040204" pitchFamily="34" charset="0"/>
                                      <a:cs typeface="Tahoma" panose="020B0604030504040204" pitchFamily="34" charset="0"/>
                                    </a:rPr>
                                    <m:t>2</m:t>
                                  </m:r>
                                </m:sup>
                              </m:sSup>
                            </m:oMath>
                          </a14:m>
                          <a:endPar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931037790"/>
                      </a:ext>
                    </a:extLst>
                  </a:tr>
                  <a:tr h="619097">
                    <a:tc>
                      <a:txBody>
                        <a:bodyPr/>
                        <a:lstStyle/>
                        <a:p>
                          <a:pPr marL="111760"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4127352215"/>
                      </a:ext>
                    </a:extLst>
                  </a:tr>
                  <a:tr h="61909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160745888"/>
                      </a:ext>
                    </a:extLst>
                  </a:tr>
                  <a:tr h="61909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1735554396"/>
                      </a:ext>
                    </a:extLst>
                  </a:tr>
                  <a:tr h="61909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1226709840"/>
                      </a:ext>
                    </a:extLst>
                  </a:tr>
                  <a:tr h="61909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40</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1555450518"/>
                      </a:ext>
                    </a:extLst>
                  </a:tr>
                  <a:tr h="619097">
                    <a:tc gridSpan="2">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295483363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276237851"/>
                  </p:ext>
                </p:extLst>
              </p:nvPr>
            </p:nvGraphicFramePr>
            <p:xfrm>
              <a:off x="5867400" y="4821266"/>
              <a:ext cx="17602201" cy="5038665"/>
            </p:xfrm>
            <a:graphic>
              <a:graphicData uri="http://schemas.openxmlformats.org/drawingml/2006/table">
                <a:tbl>
                  <a:tblPr firstRow="1" firstCol="1" bandRow="1">
                    <a:tableStyleId>{5C22544A-7EE6-4342-B048-85BDC9FD1C3A}</a:tableStyleId>
                  </a:tblPr>
                  <a:tblGrid>
                    <a:gridCol w="2925541">
                      <a:extLst>
                        <a:ext uri="{9D8B030D-6E8A-4147-A177-3AD203B41FA5}">
                          <a16:colId xmlns:a16="http://schemas.microsoft.com/office/drawing/2014/main" val="2895570698"/>
                        </a:ext>
                      </a:extLst>
                    </a:gridCol>
                    <a:gridCol w="4664549">
                      <a:extLst>
                        <a:ext uri="{9D8B030D-6E8A-4147-A177-3AD203B41FA5}">
                          <a16:colId xmlns:a16="http://schemas.microsoft.com/office/drawing/2014/main" val="3920992638"/>
                        </a:ext>
                      </a:extLst>
                    </a:gridCol>
                    <a:gridCol w="10012111">
                      <a:extLst>
                        <a:ext uri="{9D8B030D-6E8A-4147-A177-3AD203B41FA5}">
                          <a16:colId xmlns:a16="http://schemas.microsoft.com/office/drawing/2014/main" val="1845460586"/>
                        </a:ext>
                      </a:extLst>
                    </a:gridCol>
                  </a:tblGrid>
                  <a:tr h="733743">
                    <a:tc>
                      <a:txBody>
                        <a:bodyPr/>
                        <a:lstStyle/>
                        <a:p>
                          <a:pPr marL="111760" algn="ctr">
                            <a:lnSpc>
                              <a:spcPct val="107000"/>
                            </a:lnSpc>
                            <a:spcAft>
                              <a:spcPts val="0"/>
                            </a:spcAft>
                          </a:pPr>
                          <a:r>
                            <a:rPr lang="en-US" sz="44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Giá</a:t>
                          </a: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tx1"/>
                              </a:solidFill>
                              <a:latin typeface="Tahoma" panose="020B0604030504040204" pitchFamily="34" charset="0"/>
                              <a:ea typeface="Tahoma" panose="020B0604030504040204" pitchFamily="34" charset="0"/>
                              <a:cs typeface="Tahoma" panose="020B0604030504040204" pitchFamily="34" charset="0"/>
                            </a:rPr>
                            <a:t>trị</a:t>
                          </a:r>
                          <a:endPar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endParaRPr lang="en-US"/>
                        </a:p>
                      </a:txBody>
                      <a:tcPr marL="68580" marR="68580" marT="0" marB="0" anchor="ctr">
                        <a:blipFill>
                          <a:blip r:embed="rId4"/>
                          <a:stretch>
                            <a:fillRect l="-62794" t="-23967" r="-215013" b="-620661"/>
                          </a:stretch>
                        </a:blipFill>
                      </a:tcPr>
                    </a:tc>
                    <a:tc>
                      <a:txBody>
                        <a:bodyPr/>
                        <a:lstStyle/>
                        <a:p>
                          <a:endParaRPr lang="en-US"/>
                        </a:p>
                      </a:txBody>
                      <a:tcPr marL="68580" marR="68580" marT="0" marB="0" anchor="ctr">
                        <a:blipFill>
                          <a:blip r:embed="rId4"/>
                          <a:stretch>
                            <a:fillRect l="-75898" t="-23967" r="-243" b="-620661"/>
                          </a:stretch>
                        </a:blipFill>
                      </a:tcPr>
                    </a:tc>
                    <a:extLst>
                      <a:ext uri="{0D108BD9-81ED-4DB2-BD59-A6C34878D82A}">
                        <a16:rowId xmlns:a16="http://schemas.microsoft.com/office/drawing/2014/main" val="2931037790"/>
                      </a:ext>
                    </a:extLst>
                  </a:tr>
                  <a:tr h="717487">
                    <a:tc>
                      <a:txBody>
                        <a:bodyPr/>
                        <a:lstStyle/>
                        <a:p>
                          <a:pPr marL="111760"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4127352215"/>
                      </a:ext>
                    </a:extLst>
                  </a:tr>
                  <a:tr h="71748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160745888"/>
                      </a:ext>
                    </a:extLst>
                  </a:tr>
                  <a:tr h="71748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1735554396"/>
                      </a:ext>
                    </a:extLst>
                  </a:tr>
                  <a:tr h="71748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1226709840"/>
                      </a:ext>
                    </a:extLst>
                  </a:tr>
                  <a:tr h="71748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40</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1555450518"/>
                      </a:ext>
                    </a:extLst>
                  </a:tr>
                  <a:tr h="717487">
                    <a:tc gridSpan="2">
                      <a:txBody>
                        <a:bodyPr/>
                        <a:lstStyle/>
                        <a:p>
                          <a:pPr algn="ctr">
                            <a:lnSpc>
                              <a:spcPct val="107000"/>
                            </a:lnSpc>
                            <a:spcAft>
                              <a:spcPts val="0"/>
                            </a:spcAft>
                          </a:pPr>
                          <a:r>
                            <a:rPr lang="en-US" sz="4400" b="1" kern="1200">
                              <a:solidFill>
                                <a:schemeClr val="tx1"/>
                              </a:solidFill>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2954833636"/>
                      </a:ext>
                    </a:extLst>
                  </a:tr>
                </a:tbl>
              </a:graphicData>
            </a:graphic>
          </p:graphicFrame>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14822BB7-DB89-4357-87F0-6E511FC44A6A}"/>
                  </a:ext>
                </a:extLst>
              </p:cNvPr>
              <p:cNvSpPr txBox="1">
                <a:spLocks/>
              </p:cNvSpPr>
              <p:nvPr/>
            </p:nvSpPr>
            <p:spPr>
              <a:xfrm>
                <a:off x="1274635" y="10744200"/>
                <a:ext cx="22886740" cy="2209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400" b="1" dirty="0" err="1"/>
                  <a:t>Giải</a:t>
                </a:r>
                <a:endParaRPr lang="en-US" sz="4400" b="1" dirty="0"/>
              </a:p>
              <a:p>
                <a:pPr marL="0" indent="0">
                  <a:buNone/>
                </a:pPr>
                <a:r>
                  <a:rPr lang="en-US" sz="4400" b="1" dirty="0">
                    <a:latin typeface="Tahoma" panose="020B0604030504040204" pitchFamily="34" charset="0"/>
                    <a:cs typeface="Tahoma" panose="020B0604030504040204" pitchFamily="34" charset="0"/>
                  </a:rPr>
                  <a:t>a. </a:t>
                </a:r>
                <a:r>
                  <a:rPr lang="en-US" sz="4400" b="1" dirty="0" err="1">
                    <a:latin typeface="Tahoma" panose="020B0604030504040204" pitchFamily="34" charset="0"/>
                    <a:cs typeface="Tahoma" panose="020B0604030504040204" pitchFamily="34" charset="0"/>
                  </a:rPr>
                  <a:t>Số</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trung</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bình</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của</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mẫu</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số</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liệu</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là</a:t>
                </a:r>
                <a:r>
                  <a:rPr lang="en-US" sz="4400" b="1" dirty="0">
                    <a:latin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cs typeface="Tahoma" panose="020B0604030504040204" pitchFamily="34" charset="0"/>
                          </a:rPr>
                        </m:ctrlPr>
                      </m:accPr>
                      <m:e>
                        <m:r>
                          <a:rPr lang="en-US" sz="4400" b="1">
                            <a:latin typeface="Cambria Math" panose="02040503050406030204" pitchFamily="18" charset="0"/>
                            <a:cs typeface="Tahoma" panose="020B0604030504040204" pitchFamily="34" charset="0"/>
                          </a:rPr>
                          <m:t>𝑥</m:t>
                        </m:r>
                      </m:e>
                    </m:acc>
                    <m:r>
                      <a:rPr lang="en-US" sz="4400" b="1">
                        <a:latin typeface="Cambria Math" panose="02040503050406030204" pitchFamily="18" charset="0"/>
                        <a:cs typeface="Tahoma" panose="020B0604030504040204" pitchFamily="34" charset="0"/>
                      </a:rPr>
                      <m:t>=</m:t>
                    </m:r>
                    <m:f>
                      <m:fPr>
                        <m:ctrlPr>
                          <a:rPr lang="en-US" sz="4400" b="1" i="1">
                            <a:latin typeface="Cambria Math" panose="02040503050406030204" pitchFamily="18" charset="0"/>
                            <a:cs typeface="Tahoma" panose="020B0604030504040204" pitchFamily="34" charset="0"/>
                          </a:rPr>
                        </m:ctrlPr>
                      </m:fPr>
                      <m:num>
                        <m:r>
                          <a:rPr lang="en-US" sz="4400" b="1">
                            <a:latin typeface="Cambria Math" panose="02040503050406030204" pitchFamily="18" charset="0"/>
                            <a:cs typeface="Tahoma" panose="020B0604030504040204" pitchFamily="34" charset="0"/>
                          </a:rPr>
                          <m:t>43+45+46+41+40</m:t>
                        </m:r>
                      </m:num>
                      <m:den>
                        <m:r>
                          <a:rPr lang="en-US" sz="4400" b="1">
                            <a:latin typeface="Cambria Math" panose="02040503050406030204" pitchFamily="18" charset="0"/>
                            <a:cs typeface="Tahoma" panose="020B0604030504040204" pitchFamily="34" charset="0"/>
                          </a:rPr>
                          <m:t>5</m:t>
                        </m:r>
                      </m:den>
                    </m:f>
                    <m:r>
                      <a:rPr lang="en-US" sz="4400" b="1">
                        <a:latin typeface="Cambria Math" panose="02040503050406030204" pitchFamily="18" charset="0"/>
                        <a:cs typeface="Tahoma" panose="020B0604030504040204" pitchFamily="34" charset="0"/>
                      </a:rPr>
                      <m:t>=43.</m:t>
                    </m:r>
                  </m:oMath>
                </a14:m>
                <a:endParaRPr lang="en-US" sz="4400" b="1" dirty="0">
                  <a:latin typeface="Tahoma" panose="020B0604030504040204" pitchFamily="34" charset="0"/>
                  <a:cs typeface="Tahoma" panose="020B0604030504040204" pitchFamily="34" charset="0"/>
                </a:endParaRPr>
              </a:p>
            </p:txBody>
          </p:sp>
        </mc:Choice>
        <mc:Fallback xmlns="">
          <p:sp>
            <p:nvSpPr>
              <p:cNvPr id="1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74635" y="10744200"/>
                <a:ext cx="22886740" cy="2209800"/>
              </a:xfrm>
              <a:prstGeom prst="rect">
                <a:avLst/>
              </a:prstGeom>
              <a:blipFill>
                <a:blip r:embed="rId5"/>
                <a:stretch>
                  <a:fillRect l="-1038" t="-879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4139361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up)">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up)">
                                      <p:cBhvr>
                                        <p:cTn id="2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6"/>
                <a:ext cx="15466833" cy="2034560"/>
                <a:chOff x="7459670" y="7086600"/>
                <a:chExt cx="15468626" cy="2034798"/>
              </a:xfrm>
            </p:grpSpPr>
            <p:sp>
              <p:nvSpPr>
                <p:cNvPr id="57" name="Rectangle 56"/>
                <p:cNvSpPr/>
                <p:nvPr/>
              </p:nvSpPr>
              <p:spPr>
                <a:xfrm>
                  <a:off x="9092456" y="8305696"/>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374802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1606827" y="1905000"/>
                <a:ext cx="22479000" cy="3722622"/>
              </a:xfrm>
              <a:prstGeom prst="rect">
                <a:avLst/>
              </a:prstGeom>
            </p:spPr>
            <p:txBody>
              <a:bodyPr wrap="square">
                <a:spAutoFit/>
              </a:bodyPr>
              <a:lstStyle/>
              <a:p>
                <a:pPr>
                  <a:lnSpc>
                    <a:spcPct val="107000"/>
                  </a:lnSpc>
                  <a:spcAft>
                    <a:spcPts val="800"/>
                  </a:spcAft>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khối</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43	   45	46	41	40</a:t>
                </a: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𝒙</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Điền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c.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lệch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chuẩn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Rectangle 28"/>
              <p:cNvSpPr>
                <a:spLocks noRot="1" noChangeAspect="1" noMove="1" noResize="1" noEditPoints="1" noAdjustHandles="1" noChangeArrowheads="1" noChangeShapeType="1" noTextEdit="1"/>
              </p:cNvSpPr>
              <p:nvPr/>
            </p:nvSpPr>
            <p:spPr>
              <a:xfrm>
                <a:off x="1606827" y="1905000"/>
                <a:ext cx="22479000" cy="3722622"/>
              </a:xfrm>
              <a:prstGeom prst="rect">
                <a:avLst/>
              </a:prstGeom>
              <a:blipFill>
                <a:blip r:embed="rId3"/>
                <a:stretch>
                  <a:fillRect l="-1112" t="-3934" b="-5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215286464"/>
                  </p:ext>
                </p:extLst>
              </p:nvPr>
            </p:nvGraphicFramePr>
            <p:xfrm>
              <a:off x="228598" y="8229600"/>
              <a:ext cx="13792201" cy="5295519"/>
            </p:xfrm>
            <a:graphic>
              <a:graphicData uri="http://schemas.openxmlformats.org/drawingml/2006/table">
                <a:tbl>
                  <a:tblPr firstRow="1" firstCol="1" bandRow="1">
                    <a:tableStyleId>{5C22544A-7EE6-4342-B048-85BDC9FD1C3A}</a:tableStyleId>
                  </a:tblPr>
                  <a:tblGrid>
                    <a:gridCol w="2292307">
                      <a:extLst>
                        <a:ext uri="{9D8B030D-6E8A-4147-A177-3AD203B41FA5}">
                          <a16:colId xmlns:a16="http://schemas.microsoft.com/office/drawing/2014/main" val="2895570698"/>
                        </a:ext>
                      </a:extLst>
                    </a:gridCol>
                    <a:gridCol w="4430524">
                      <a:extLst>
                        <a:ext uri="{9D8B030D-6E8A-4147-A177-3AD203B41FA5}">
                          <a16:colId xmlns:a16="http://schemas.microsoft.com/office/drawing/2014/main" val="3920992638"/>
                        </a:ext>
                      </a:extLst>
                    </a:gridCol>
                    <a:gridCol w="7069370">
                      <a:extLst>
                        <a:ext uri="{9D8B030D-6E8A-4147-A177-3AD203B41FA5}">
                          <a16:colId xmlns:a16="http://schemas.microsoft.com/office/drawing/2014/main" val="1845460586"/>
                        </a:ext>
                      </a:extLst>
                    </a:gridCol>
                  </a:tblGrid>
                  <a:tr h="1294237">
                    <a:tc>
                      <a:txBody>
                        <a:bodyPr/>
                        <a:lstStyle/>
                        <a:p>
                          <a:pPr marL="111760" algn="ctr">
                            <a:lnSpc>
                              <a:spcPct val="107000"/>
                            </a:lnSpc>
                            <a:spcAft>
                              <a:spcPts val="0"/>
                            </a:spcAft>
                          </a:pPr>
                          <a:r>
                            <a:rPr lang="en-US" sz="4400" b="1" kern="1200" dirty="0" err="1">
                              <a:solidFill>
                                <a:schemeClr val="tx1"/>
                              </a:solidFill>
                              <a:latin typeface="Tahoma" panose="020B0604030504040204" pitchFamily="34" charset="0"/>
                              <a:ea typeface="+mn-ea"/>
                              <a:cs typeface="Tahoma" panose="020B0604030504040204" pitchFamily="34" charset="0"/>
                            </a:rPr>
                            <a:t>Giá</a:t>
                          </a:r>
                          <a:r>
                            <a:rPr lang="en-US" sz="4400" b="1" kern="1200" dirty="0">
                              <a:solidFill>
                                <a:schemeClr val="tx1"/>
                              </a:solidFill>
                              <a:latin typeface="Tahoma" panose="020B0604030504040204" pitchFamily="34" charset="0"/>
                              <a:ea typeface="+mn-ea"/>
                              <a:cs typeface="Tahoma" panose="020B0604030504040204" pitchFamily="34" charset="0"/>
                            </a:rPr>
                            <a:t> </a:t>
                          </a:r>
                          <a:r>
                            <a:rPr lang="en-US" sz="4400" b="1" kern="1200" dirty="0" err="1">
                              <a:solidFill>
                                <a:schemeClr val="tx1"/>
                              </a:solidFill>
                              <a:latin typeface="Tahoma" panose="020B0604030504040204" pitchFamily="34" charset="0"/>
                              <a:ea typeface="+mn-ea"/>
                              <a:cs typeface="Tahoma" panose="020B0604030504040204" pitchFamily="34" charset="0"/>
                            </a:rPr>
                            <a:t>trị</a:t>
                          </a:r>
                          <a:endParaRPr lang="en-US" sz="4400" b="1" kern="1200" dirty="0">
                            <a:solidFill>
                              <a:schemeClr val="tx1"/>
                            </a:solidFill>
                            <a:latin typeface="Tahoma" panose="020B0604030504040204" pitchFamily="34" charset="0"/>
                            <a:ea typeface="+mn-ea"/>
                            <a:cs typeface="Tahoma" panose="020B0604030504040204" pitchFamily="34" charset="0"/>
                          </a:endParaRPr>
                        </a:p>
                      </a:txBody>
                      <a:tcPr marL="68580" marR="68580" marT="0" marB="0" anchor="ctr"/>
                    </a:tc>
                    <a:tc>
                      <a:txBody>
                        <a:bodyPr/>
                        <a:lstStyle/>
                        <a:p>
                          <a:pPr marL="31750" algn="ctr">
                            <a:lnSpc>
                              <a:spcPct val="107000"/>
                            </a:lnSpc>
                            <a:spcAft>
                              <a:spcPts val="0"/>
                            </a:spcAft>
                          </a:pPr>
                          <a:r>
                            <a:rPr lang="en-US" sz="4400" b="1" kern="1200" dirty="0" err="1">
                              <a:solidFill>
                                <a:schemeClr val="tx1"/>
                              </a:solidFill>
                              <a:latin typeface="Tahoma" panose="020B0604030504040204" pitchFamily="34" charset="0"/>
                              <a:ea typeface="+mn-ea"/>
                              <a:cs typeface="Tahoma" panose="020B0604030504040204" pitchFamily="34" charset="0"/>
                            </a:rPr>
                            <a:t>Độ</a:t>
                          </a:r>
                          <a:r>
                            <a:rPr lang="en-US" sz="4400" b="1" kern="1200" dirty="0">
                              <a:solidFill>
                                <a:schemeClr val="tx1"/>
                              </a:solidFill>
                              <a:latin typeface="Tahoma" panose="020B0604030504040204" pitchFamily="34" charset="0"/>
                              <a:ea typeface="+mn-ea"/>
                              <a:cs typeface="Tahoma" panose="020B0604030504040204" pitchFamily="34" charset="0"/>
                            </a:rPr>
                            <a:t> </a:t>
                          </a:r>
                          <a:r>
                            <a:rPr lang="en-US" sz="4400" b="1" kern="1200" dirty="0" err="1">
                              <a:solidFill>
                                <a:schemeClr val="tx1"/>
                              </a:solidFill>
                              <a:latin typeface="Tahoma" panose="020B0604030504040204" pitchFamily="34" charset="0"/>
                              <a:ea typeface="+mn-ea"/>
                              <a:cs typeface="Tahoma" panose="020B0604030504040204" pitchFamily="34" charset="0"/>
                            </a:rPr>
                            <a:t>lệch</a:t>
                          </a:r>
                          <a:r>
                            <a:rPr lang="en-US" sz="4400" b="1" kern="1200" dirty="0">
                              <a:solidFill>
                                <a:schemeClr val="tx1"/>
                              </a:solidFill>
                              <a:latin typeface="Tahoma" panose="020B0604030504040204" pitchFamily="34" charset="0"/>
                              <a:ea typeface="+mn-ea"/>
                              <a:cs typeface="Tahoma" panose="020B0604030504040204" pitchFamily="34" charset="0"/>
                            </a:rPr>
                            <a:t> (</a:t>
                          </a:r>
                          <a14:m>
                            <m:oMath xmlns:m="http://schemas.openxmlformats.org/officeDocument/2006/math">
                              <m:sSub>
                                <m:sSubPr>
                                  <m:ctrlPr>
                                    <a:rPr lang="en-US" sz="4400" b="1" i="1" kern="1200">
                                      <a:solidFill>
                                        <a:schemeClr val="tx1"/>
                                      </a:solidFill>
                                      <a:latin typeface="Cambria Math" panose="02040503050406030204" pitchFamily="18" charset="0"/>
                                      <a:ea typeface="+mn-ea"/>
                                      <a:cs typeface="Tahoma" panose="020B0604030504040204" pitchFamily="34" charset="0"/>
                                    </a:rPr>
                                  </m:ctrlPr>
                                </m:sSubPr>
                                <m:e>
                                  <m:r>
                                    <a:rPr lang="en-US" sz="4400" b="1" kern="1200">
                                      <a:solidFill>
                                        <a:schemeClr val="tx1"/>
                                      </a:solidFill>
                                      <a:latin typeface="Cambria Math" panose="02040503050406030204" pitchFamily="18" charset="0"/>
                                      <a:ea typeface="+mn-ea"/>
                                      <a:cs typeface="Tahoma" panose="020B0604030504040204" pitchFamily="34" charset="0"/>
                                    </a:rPr>
                                    <m:t>𝑥</m:t>
                                  </m:r>
                                </m:e>
                                <m:sub>
                                  <m:r>
                                    <a:rPr lang="en-US" sz="4400" b="1" kern="1200">
                                      <a:solidFill>
                                        <a:schemeClr val="tx1"/>
                                      </a:solidFill>
                                      <a:latin typeface="Cambria Math" panose="02040503050406030204" pitchFamily="18" charset="0"/>
                                      <a:ea typeface="+mn-ea"/>
                                      <a:cs typeface="Tahoma" panose="020B0604030504040204" pitchFamily="34" charset="0"/>
                                    </a:rPr>
                                    <m:t>𝑖</m:t>
                                  </m:r>
                                </m:sub>
                              </m:sSub>
                              <m:r>
                                <a:rPr lang="en-US" sz="4400" b="1" kern="1200">
                                  <a:solidFill>
                                    <a:schemeClr val="tx1"/>
                                  </a:solidFill>
                                  <a:latin typeface="Cambria Math" panose="02040503050406030204" pitchFamily="18" charset="0"/>
                                  <a:ea typeface="+mn-ea"/>
                                  <a:cs typeface="Tahoma" panose="020B0604030504040204" pitchFamily="34" charset="0"/>
                                </a:rPr>
                                <m:t>−</m:t>
                              </m:r>
                              <m:acc>
                                <m:accPr>
                                  <m:chr m:val="̅"/>
                                  <m:ctrlPr>
                                    <a:rPr lang="en-US" sz="4400" b="1" i="1" kern="1200">
                                      <a:solidFill>
                                        <a:schemeClr val="tx1"/>
                                      </a:solidFill>
                                      <a:latin typeface="Cambria Math" panose="02040503050406030204" pitchFamily="18" charset="0"/>
                                      <a:ea typeface="+mn-ea"/>
                                      <a:cs typeface="Tahoma" panose="020B0604030504040204" pitchFamily="34" charset="0"/>
                                    </a:rPr>
                                  </m:ctrlPr>
                                </m:accPr>
                                <m:e>
                                  <m:r>
                                    <a:rPr lang="en-US" sz="4400" b="1" kern="1200">
                                      <a:solidFill>
                                        <a:schemeClr val="tx1"/>
                                      </a:solidFill>
                                      <a:latin typeface="Cambria Math" panose="02040503050406030204" pitchFamily="18" charset="0"/>
                                      <a:ea typeface="+mn-ea"/>
                                      <a:cs typeface="Tahoma" panose="020B0604030504040204" pitchFamily="34" charset="0"/>
                                    </a:rPr>
                                    <m:t>𝑥</m:t>
                                  </m:r>
                                </m:e>
                              </m:acc>
                            </m:oMath>
                          </a14:m>
                          <a:r>
                            <a:rPr lang="en-US" sz="4400" b="1" kern="1200" dirty="0">
                              <a:solidFill>
                                <a:schemeClr val="tx1"/>
                              </a:solidFill>
                              <a:latin typeface="Tahoma" panose="020B0604030504040204" pitchFamily="34" charset="0"/>
                              <a:ea typeface="+mn-ea"/>
                              <a:cs typeface="Tahoma" panose="020B0604030504040204" pitchFamily="34" charset="0"/>
                            </a:rPr>
                            <a:t>)</a:t>
                          </a:r>
                        </a:p>
                      </a:txBody>
                      <a:tcPr marL="68580" marR="68580" marT="0" marB="0" anchor="ctr"/>
                    </a:tc>
                    <a:tc>
                      <a:txBody>
                        <a:bodyPr/>
                        <a:lstStyle/>
                        <a:p>
                          <a:pPr algn="ctr">
                            <a:lnSpc>
                              <a:spcPct val="107000"/>
                            </a:lnSpc>
                            <a:spcAft>
                              <a:spcPts val="0"/>
                            </a:spcAft>
                          </a:pPr>
                          <a:r>
                            <a:rPr lang="en-US" sz="4400" b="1" kern="1200" dirty="0" err="1">
                              <a:solidFill>
                                <a:schemeClr val="tx1"/>
                              </a:solidFill>
                              <a:latin typeface="Tahoma" panose="020B0604030504040204" pitchFamily="34" charset="0"/>
                              <a:ea typeface="+mn-ea"/>
                              <a:cs typeface="Tahoma" panose="020B0604030504040204" pitchFamily="34" charset="0"/>
                            </a:rPr>
                            <a:t>Bình</a:t>
                          </a:r>
                          <a:r>
                            <a:rPr lang="en-US" sz="4400" b="1" kern="1200" dirty="0">
                              <a:solidFill>
                                <a:schemeClr val="tx1"/>
                              </a:solidFill>
                              <a:latin typeface="Tahoma" panose="020B0604030504040204" pitchFamily="34" charset="0"/>
                              <a:ea typeface="+mn-ea"/>
                              <a:cs typeface="Tahoma" panose="020B0604030504040204" pitchFamily="34" charset="0"/>
                            </a:rPr>
                            <a:t> </a:t>
                          </a:r>
                          <a:r>
                            <a:rPr lang="en-US" sz="4400" b="1" kern="1200" dirty="0" err="1">
                              <a:solidFill>
                                <a:schemeClr val="tx1"/>
                              </a:solidFill>
                              <a:latin typeface="Tahoma" panose="020B0604030504040204" pitchFamily="34" charset="0"/>
                              <a:ea typeface="+mn-ea"/>
                              <a:cs typeface="Tahoma" panose="020B0604030504040204" pitchFamily="34" charset="0"/>
                            </a:rPr>
                            <a:t>phương</a:t>
                          </a:r>
                          <a:r>
                            <a:rPr lang="en-US" sz="4400" b="1" kern="1200" dirty="0">
                              <a:solidFill>
                                <a:schemeClr val="tx1"/>
                              </a:solidFill>
                              <a:latin typeface="Tahoma" panose="020B0604030504040204" pitchFamily="34" charset="0"/>
                              <a:ea typeface="+mn-ea"/>
                              <a:cs typeface="Tahoma" panose="020B0604030504040204" pitchFamily="34" charset="0"/>
                            </a:rPr>
                            <a:t> </a:t>
                          </a:r>
                          <a:r>
                            <a:rPr lang="en-US" sz="4400" b="1" kern="1200" dirty="0" err="1">
                              <a:solidFill>
                                <a:schemeClr val="tx1"/>
                              </a:solidFill>
                              <a:latin typeface="Tahoma" panose="020B0604030504040204" pitchFamily="34" charset="0"/>
                              <a:ea typeface="+mn-ea"/>
                              <a:cs typeface="Tahoma" panose="020B0604030504040204" pitchFamily="34" charset="0"/>
                            </a:rPr>
                            <a:t>độ</a:t>
                          </a:r>
                          <a:r>
                            <a:rPr lang="en-US" sz="4400" b="1" kern="1200" dirty="0">
                              <a:solidFill>
                                <a:schemeClr val="tx1"/>
                              </a:solidFill>
                              <a:latin typeface="Tahoma" panose="020B0604030504040204" pitchFamily="34" charset="0"/>
                              <a:ea typeface="+mn-ea"/>
                              <a:cs typeface="Tahoma" panose="020B0604030504040204" pitchFamily="34" charset="0"/>
                            </a:rPr>
                            <a:t> </a:t>
                          </a:r>
                          <a:r>
                            <a:rPr lang="en-US" sz="4400" b="1" kern="1200" dirty="0" err="1">
                              <a:solidFill>
                                <a:schemeClr val="tx1"/>
                              </a:solidFill>
                              <a:latin typeface="Tahoma" panose="020B0604030504040204" pitchFamily="34" charset="0"/>
                              <a:ea typeface="+mn-ea"/>
                              <a:cs typeface="Tahoma" panose="020B0604030504040204" pitchFamily="34" charset="0"/>
                            </a:rPr>
                            <a:t>lệch</a:t>
                          </a:r>
                          <a14:m>
                            <m:oMath xmlns:m="http://schemas.openxmlformats.org/officeDocument/2006/math">
                              <m:r>
                                <a:rPr lang="en-US" sz="4400" b="1" kern="1200">
                                  <a:solidFill>
                                    <a:schemeClr val="tx1"/>
                                  </a:solidFill>
                                  <a:latin typeface="Cambria Math" panose="02040503050406030204" pitchFamily="18" charset="0"/>
                                  <a:ea typeface="+mn-ea"/>
                                  <a:cs typeface="Tahoma" panose="020B0604030504040204" pitchFamily="34" charset="0"/>
                                </a:rPr>
                                <m:t>(</m:t>
                              </m:r>
                              <m:sSup>
                                <m:sSupPr>
                                  <m:ctrlPr>
                                    <a:rPr lang="en-US" sz="4400" b="1" i="1" kern="1200">
                                      <a:solidFill>
                                        <a:schemeClr val="tx1"/>
                                      </a:solidFill>
                                      <a:latin typeface="Cambria Math" panose="02040503050406030204" pitchFamily="18" charset="0"/>
                                      <a:ea typeface="+mn-ea"/>
                                      <a:cs typeface="Tahoma" panose="020B0604030504040204" pitchFamily="34" charset="0"/>
                                    </a:rPr>
                                  </m:ctrlPr>
                                </m:sSupPr>
                                <m:e>
                                  <m:sSub>
                                    <m:sSubPr>
                                      <m:ctrlPr>
                                        <a:rPr lang="en-US" sz="4400" b="1" i="1" kern="1200">
                                          <a:solidFill>
                                            <a:schemeClr val="tx1"/>
                                          </a:solidFill>
                                          <a:latin typeface="Cambria Math" panose="02040503050406030204" pitchFamily="18" charset="0"/>
                                          <a:ea typeface="+mn-ea"/>
                                          <a:cs typeface="Tahoma" panose="020B0604030504040204" pitchFamily="34" charset="0"/>
                                        </a:rPr>
                                      </m:ctrlPr>
                                    </m:sSubPr>
                                    <m:e>
                                      <m:r>
                                        <a:rPr lang="en-US" sz="4400" b="1" kern="1200">
                                          <a:solidFill>
                                            <a:schemeClr val="tx1"/>
                                          </a:solidFill>
                                          <a:latin typeface="Cambria Math" panose="02040503050406030204" pitchFamily="18" charset="0"/>
                                          <a:ea typeface="+mn-ea"/>
                                          <a:cs typeface="Tahoma" panose="020B0604030504040204" pitchFamily="34" charset="0"/>
                                        </a:rPr>
                                        <m:t>𝑥</m:t>
                                      </m:r>
                                    </m:e>
                                    <m:sub>
                                      <m:r>
                                        <a:rPr lang="en-US" sz="4400" b="1" kern="1200">
                                          <a:solidFill>
                                            <a:schemeClr val="tx1"/>
                                          </a:solidFill>
                                          <a:latin typeface="Cambria Math" panose="02040503050406030204" pitchFamily="18" charset="0"/>
                                          <a:ea typeface="+mn-ea"/>
                                          <a:cs typeface="Tahoma" panose="020B0604030504040204" pitchFamily="34" charset="0"/>
                                        </a:rPr>
                                        <m:t>𝑖</m:t>
                                      </m:r>
                                    </m:sub>
                                  </m:sSub>
                                  <m:r>
                                    <a:rPr lang="en-US" sz="4400" b="1" kern="1200">
                                      <a:solidFill>
                                        <a:schemeClr val="tx1"/>
                                      </a:solidFill>
                                      <a:latin typeface="Cambria Math" panose="02040503050406030204" pitchFamily="18" charset="0"/>
                                      <a:ea typeface="+mn-ea"/>
                                      <a:cs typeface="Tahoma" panose="020B0604030504040204" pitchFamily="34" charset="0"/>
                                    </a:rPr>
                                    <m:t>−</m:t>
                                  </m:r>
                                  <m:acc>
                                    <m:accPr>
                                      <m:chr m:val="̅"/>
                                      <m:ctrlPr>
                                        <a:rPr lang="en-US" sz="4400" b="1" i="1" kern="1200">
                                          <a:solidFill>
                                            <a:schemeClr val="tx1"/>
                                          </a:solidFill>
                                          <a:latin typeface="Cambria Math" panose="02040503050406030204" pitchFamily="18" charset="0"/>
                                          <a:ea typeface="+mn-ea"/>
                                          <a:cs typeface="Tahoma" panose="020B0604030504040204" pitchFamily="34" charset="0"/>
                                        </a:rPr>
                                      </m:ctrlPr>
                                    </m:accPr>
                                    <m:e>
                                      <m:r>
                                        <a:rPr lang="en-US" sz="4400" b="1" kern="1200">
                                          <a:solidFill>
                                            <a:schemeClr val="tx1"/>
                                          </a:solidFill>
                                          <a:latin typeface="Cambria Math" panose="02040503050406030204" pitchFamily="18" charset="0"/>
                                          <a:ea typeface="+mn-ea"/>
                                          <a:cs typeface="Tahoma" panose="020B0604030504040204" pitchFamily="34" charset="0"/>
                                        </a:rPr>
                                        <m:t>𝑥</m:t>
                                      </m:r>
                                    </m:e>
                                  </m:acc>
                                  <m:r>
                                    <a:rPr lang="en-US" sz="4400" b="1" kern="1200">
                                      <a:solidFill>
                                        <a:schemeClr val="tx1"/>
                                      </a:solidFill>
                                      <a:latin typeface="Cambria Math" panose="02040503050406030204" pitchFamily="18" charset="0"/>
                                      <a:ea typeface="+mn-ea"/>
                                      <a:cs typeface="Tahoma" panose="020B0604030504040204" pitchFamily="34" charset="0"/>
                                    </a:rPr>
                                    <m:t>)</m:t>
                                  </m:r>
                                </m:e>
                                <m:sup>
                                  <m:r>
                                    <a:rPr lang="en-US" sz="4400" b="1" kern="1200">
                                      <a:solidFill>
                                        <a:schemeClr val="tx1"/>
                                      </a:solidFill>
                                      <a:latin typeface="Cambria Math" panose="02040503050406030204" pitchFamily="18" charset="0"/>
                                      <a:ea typeface="+mn-ea"/>
                                      <a:cs typeface="Tahoma" panose="020B0604030504040204" pitchFamily="34" charset="0"/>
                                    </a:rPr>
                                    <m:t>2</m:t>
                                  </m:r>
                                </m:sup>
                              </m:sSup>
                            </m:oMath>
                          </a14:m>
                          <a:endParaRPr lang="en-US" sz="4400" b="1" kern="1200" dirty="0">
                            <a:solidFill>
                              <a:schemeClr val="tx1"/>
                            </a:solidFill>
                            <a:latin typeface="Tahoma" panose="020B0604030504040204" pitchFamily="34" charset="0"/>
                            <a:ea typeface="+mn-ea"/>
                            <a:cs typeface="Tahoma" panose="020B0604030504040204" pitchFamily="34" charset="0"/>
                          </a:endParaRPr>
                        </a:p>
                      </a:txBody>
                      <a:tcPr marL="68580" marR="68580" marT="0" marB="0" anchor="ctr"/>
                    </a:tc>
                    <a:extLst>
                      <a:ext uri="{0D108BD9-81ED-4DB2-BD59-A6C34878D82A}">
                        <a16:rowId xmlns:a16="http://schemas.microsoft.com/office/drawing/2014/main" val="2931037790"/>
                      </a:ext>
                    </a:extLst>
                  </a:tr>
                  <a:tr h="625080">
                    <a:tc>
                      <a:txBody>
                        <a:bodyPr/>
                        <a:lstStyle/>
                        <a:p>
                          <a:pPr marL="111760"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43</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4127352215"/>
                      </a:ext>
                    </a:extLst>
                  </a:tr>
                  <a:tr h="625080">
                    <a:tc>
                      <a:txBody>
                        <a:bodyPr/>
                        <a:lstStyle/>
                        <a:p>
                          <a:pPr marL="111760"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45</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3160745888"/>
                      </a:ext>
                    </a:extLst>
                  </a:tr>
                  <a:tr h="625080">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46</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1735554396"/>
                      </a:ext>
                    </a:extLst>
                  </a:tr>
                  <a:tr h="625080">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41</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1226709840"/>
                      </a:ext>
                    </a:extLst>
                  </a:tr>
                  <a:tr h="625080">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40</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1555450518"/>
                      </a:ext>
                    </a:extLst>
                  </a:tr>
                  <a:tr h="625080">
                    <a:tc gridSpan="2">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Tổng</a:t>
                          </a:r>
                        </a:p>
                      </a:txBody>
                      <a:tcPr marL="68580" marR="68580" marT="0" marB="0"/>
                    </a:tc>
                    <a:tc hMerge="1">
                      <a:txBody>
                        <a:bodyPr/>
                        <a:lstStyle/>
                        <a:p>
                          <a:endParaRPr lang="en-US"/>
                        </a:p>
                      </a:txBody>
                      <a:tcPr/>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295483363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215286464"/>
                  </p:ext>
                </p:extLst>
              </p:nvPr>
            </p:nvGraphicFramePr>
            <p:xfrm>
              <a:off x="228598" y="8229600"/>
              <a:ext cx="13792201" cy="5309426"/>
            </p:xfrm>
            <a:graphic>
              <a:graphicData uri="http://schemas.openxmlformats.org/drawingml/2006/table">
                <a:tbl>
                  <a:tblPr firstRow="1" firstCol="1" bandRow="1">
                    <a:tableStyleId>{5C22544A-7EE6-4342-B048-85BDC9FD1C3A}</a:tableStyleId>
                  </a:tblPr>
                  <a:tblGrid>
                    <a:gridCol w="2292307">
                      <a:extLst>
                        <a:ext uri="{9D8B030D-6E8A-4147-A177-3AD203B41FA5}">
                          <a16:colId xmlns:a16="http://schemas.microsoft.com/office/drawing/2014/main" val="2895570698"/>
                        </a:ext>
                      </a:extLst>
                    </a:gridCol>
                    <a:gridCol w="4430524">
                      <a:extLst>
                        <a:ext uri="{9D8B030D-6E8A-4147-A177-3AD203B41FA5}">
                          <a16:colId xmlns:a16="http://schemas.microsoft.com/office/drawing/2014/main" val="3920992638"/>
                        </a:ext>
                      </a:extLst>
                    </a:gridCol>
                    <a:gridCol w="7069370">
                      <a:extLst>
                        <a:ext uri="{9D8B030D-6E8A-4147-A177-3AD203B41FA5}">
                          <a16:colId xmlns:a16="http://schemas.microsoft.com/office/drawing/2014/main" val="1845460586"/>
                        </a:ext>
                      </a:extLst>
                    </a:gridCol>
                  </a:tblGrid>
                  <a:tr h="1391984">
                    <a:tc>
                      <a:txBody>
                        <a:bodyPr/>
                        <a:lstStyle/>
                        <a:p>
                          <a:pPr marL="111760" algn="ctr">
                            <a:lnSpc>
                              <a:spcPct val="107000"/>
                            </a:lnSpc>
                            <a:spcAft>
                              <a:spcPts val="0"/>
                            </a:spcAft>
                          </a:pPr>
                          <a:r>
                            <a:rPr lang="en-US" sz="4400" b="1" kern="1200" dirty="0" err="1">
                              <a:solidFill>
                                <a:schemeClr val="tx1"/>
                              </a:solidFill>
                              <a:latin typeface="Tahoma" panose="020B0604030504040204" pitchFamily="34" charset="0"/>
                              <a:ea typeface="+mn-ea"/>
                              <a:cs typeface="Tahoma" panose="020B0604030504040204" pitchFamily="34" charset="0"/>
                            </a:rPr>
                            <a:t>Giá</a:t>
                          </a:r>
                          <a:r>
                            <a:rPr lang="en-US" sz="4400" b="1" kern="1200" dirty="0">
                              <a:solidFill>
                                <a:schemeClr val="tx1"/>
                              </a:solidFill>
                              <a:latin typeface="Tahoma" panose="020B0604030504040204" pitchFamily="34" charset="0"/>
                              <a:ea typeface="+mn-ea"/>
                              <a:cs typeface="Tahoma" panose="020B0604030504040204" pitchFamily="34" charset="0"/>
                            </a:rPr>
                            <a:t> </a:t>
                          </a:r>
                          <a:r>
                            <a:rPr lang="en-US" sz="4400" b="1" kern="1200" dirty="0" err="1">
                              <a:solidFill>
                                <a:schemeClr val="tx1"/>
                              </a:solidFill>
                              <a:latin typeface="Tahoma" panose="020B0604030504040204" pitchFamily="34" charset="0"/>
                              <a:ea typeface="+mn-ea"/>
                              <a:cs typeface="Tahoma" panose="020B0604030504040204" pitchFamily="34" charset="0"/>
                            </a:rPr>
                            <a:t>trị</a:t>
                          </a:r>
                          <a:endParaRPr lang="en-US" sz="4400" b="1" kern="1200" dirty="0">
                            <a:solidFill>
                              <a:schemeClr val="tx1"/>
                            </a:solidFill>
                            <a:latin typeface="Tahoma" panose="020B0604030504040204" pitchFamily="34" charset="0"/>
                            <a:ea typeface="+mn-ea"/>
                            <a:cs typeface="Tahoma" panose="020B0604030504040204" pitchFamily="34" charset="0"/>
                          </a:endParaRPr>
                        </a:p>
                      </a:txBody>
                      <a:tcPr marL="68580" marR="68580" marT="0" marB="0" anchor="ctr"/>
                    </a:tc>
                    <a:tc>
                      <a:txBody>
                        <a:bodyPr/>
                        <a:lstStyle/>
                        <a:p>
                          <a:endParaRPr lang="en-US"/>
                        </a:p>
                      </a:txBody>
                      <a:tcPr marL="68580" marR="68580" marT="0" marB="0" anchor="ctr">
                        <a:blipFill>
                          <a:blip r:embed="rId4"/>
                          <a:stretch>
                            <a:fillRect l="-51857" t="-13596" r="-160248" b="-306140"/>
                          </a:stretch>
                        </a:blipFill>
                      </a:tcPr>
                    </a:tc>
                    <a:tc>
                      <a:txBody>
                        <a:bodyPr/>
                        <a:lstStyle/>
                        <a:p>
                          <a:endParaRPr lang="en-US"/>
                        </a:p>
                      </a:txBody>
                      <a:tcPr marL="68580" marR="68580" marT="0" marB="0" anchor="ctr">
                        <a:blipFill>
                          <a:blip r:embed="rId4"/>
                          <a:stretch>
                            <a:fillRect l="-95172" t="-13596" r="-431" b="-306140"/>
                          </a:stretch>
                        </a:blipFill>
                      </a:tcPr>
                    </a:tc>
                    <a:extLst>
                      <a:ext uri="{0D108BD9-81ED-4DB2-BD59-A6C34878D82A}">
                        <a16:rowId xmlns:a16="http://schemas.microsoft.com/office/drawing/2014/main" val="2931037790"/>
                      </a:ext>
                    </a:extLst>
                  </a:tr>
                  <a:tr h="652907">
                    <a:tc>
                      <a:txBody>
                        <a:bodyPr/>
                        <a:lstStyle/>
                        <a:p>
                          <a:pPr marL="111760"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43</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4127352215"/>
                      </a:ext>
                    </a:extLst>
                  </a:tr>
                  <a:tr h="652907">
                    <a:tc>
                      <a:txBody>
                        <a:bodyPr/>
                        <a:lstStyle/>
                        <a:p>
                          <a:pPr marL="111760"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45</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3160745888"/>
                      </a:ext>
                    </a:extLst>
                  </a:tr>
                  <a:tr h="65290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46</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1735554396"/>
                      </a:ext>
                    </a:extLst>
                  </a:tr>
                  <a:tr h="65290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41</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1226709840"/>
                      </a:ext>
                    </a:extLst>
                  </a:tr>
                  <a:tr h="652907">
                    <a:tc>
                      <a:txBody>
                        <a:bodyPr/>
                        <a:lstStyle/>
                        <a:p>
                          <a:pPr marL="111760"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40</a:t>
                          </a:r>
                        </a:p>
                      </a:txBody>
                      <a:tcPr marL="68580" marR="68580" marT="0" marB="0"/>
                    </a:tc>
                    <a:tc>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 </a:t>
                          </a:r>
                        </a:p>
                      </a:txBody>
                      <a:tcPr marL="68580" marR="68580" marT="0" marB="0"/>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1555450518"/>
                      </a:ext>
                    </a:extLst>
                  </a:tr>
                  <a:tr h="652907">
                    <a:tc gridSpan="2">
                      <a:txBody>
                        <a:bodyPr/>
                        <a:lstStyle/>
                        <a:p>
                          <a:pPr algn="ctr">
                            <a:lnSpc>
                              <a:spcPct val="107000"/>
                            </a:lnSpc>
                            <a:spcAft>
                              <a:spcPts val="0"/>
                            </a:spcAft>
                          </a:pPr>
                          <a:r>
                            <a:rPr lang="en-US" sz="4400" b="1" kern="1200">
                              <a:solidFill>
                                <a:schemeClr val="tx1"/>
                              </a:solidFill>
                              <a:latin typeface="Tahoma" panose="020B0604030504040204" pitchFamily="34" charset="0"/>
                              <a:ea typeface="+mn-ea"/>
                              <a:cs typeface="Tahoma" panose="020B0604030504040204" pitchFamily="34" charset="0"/>
                            </a:rPr>
                            <a:t>Tổng</a:t>
                          </a:r>
                        </a:p>
                      </a:txBody>
                      <a:tcPr marL="68580" marR="68580" marT="0" marB="0"/>
                    </a:tc>
                    <a:tc hMerge="1">
                      <a:txBody>
                        <a:bodyPr/>
                        <a:lstStyle/>
                        <a:p>
                          <a:endParaRPr lang="en-US"/>
                        </a:p>
                      </a:txBody>
                      <a:tcPr/>
                    </a:tc>
                    <a:tc>
                      <a:txBody>
                        <a:bodyPr/>
                        <a:lstStyle/>
                        <a:p>
                          <a:pPr algn="ctr">
                            <a:lnSpc>
                              <a:spcPct val="107000"/>
                            </a:lnSpc>
                            <a:spcAft>
                              <a:spcPts val="0"/>
                            </a:spcAft>
                          </a:pPr>
                          <a:r>
                            <a:rPr lang="en-US" sz="4400" b="1" kern="1200" dirty="0">
                              <a:solidFill>
                                <a:schemeClr val="tx1"/>
                              </a:solidFill>
                              <a:latin typeface="Tahoma" panose="020B0604030504040204" pitchFamily="34" charset="0"/>
                              <a:ea typeface="+mn-ea"/>
                              <a:cs typeface="Tahoma" panose="020B0604030504040204" pitchFamily="34" charset="0"/>
                            </a:rPr>
                            <a:t> </a:t>
                          </a:r>
                        </a:p>
                      </a:txBody>
                      <a:tcPr marL="68580" marR="68580" marT="0" marB="0"/>
                    </a:tc>
                    <a:extLst>
                      <a:ext uri="{0D108BD9-81ED-4DB2-BD59-A6C34878D82A}">
                        <a16:rowId xmlns:a16="http://schemas.microsoft.com/office/drawing/2014/main" val="2954833636"/>
                      </a:ext>
                    </a:extLst>
                  </a:tr>
                </a:tbl>
              </a:graphicData>
            </a:graphic>
          </p:graphicFrame>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14822BB7-DB89-4357-87F0-6E511FC44A6A}"/>
                  </a:ext>
                </a:extLst>
              </p:cNvPr>
              <p:cNvSpPr txBox="1">
                <a:spLocks/>
              </p:cNvSpPr>
              <p:nvPr/>
            </p:nvSpPr>
            <p:spPr>
              <a:xfrm>
                <a:off x="1143000" y="5638799"/>
                <a:ext cx="22886740" cy="252181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400" b="1" dirty="0" err="1"/>
                  <a:t>Giải</a:t>
                </a:r>
                <a:endParaRPr lang="en-US" sz="4400" b="1" dirty="0"/>
              </a:p>
              <a:p>
                <a:pPr marL="742950" indent="-742950">
                  <a:buAutoNum type="alphaLcPeriod"/>
                </a:pPr>
                <a:r>
                  <a:rPr lang="en-US" sz="4400" b="1" dirty="0" err="1">
                    <a:latin typeface="Tahoma" panose="020B0604030504040204" pitchFamily="34" charset="0"/>
                    <a:cs typeface="Tahoma" panose="020B0604030504040204" pitchFamily="34" charset="0"/>
                  </a:rPr>
                  <a:t>Số</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trung</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bình</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của</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mẫu</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số</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liệu</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là</a:t>
                </a:r>
                <a:r>
                  <a:rPr lang="en-US" sz="4400" b="1" dirty="0">
                    <a:latin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cs typeface="Tahoma" panose="020B0604030504040204" pitchFamily="34" charset="0"/>
                          </a:rPr>
                        </m:ctrlPr>
                      </m:accPr>
                      <m:e>
                        <m:r>
                          <a:rPr lang="en-US" sz="4400" b="1">
                            <a:latin typeface="Cambria Math" panose="02040503050406030204" pitchFamily="18" charset="0"/>
                            <a:cs typeface="Tahoma" panose="020B0604030504040204" pitchFamily="34" charset="0"/>
                          </a:rPr>
                          <m:t>𝑥</m:t>
                        </m:r>
                      </m:e>
                    </m:acc>
                    <m:r>
                      <a:rPr lang="en-US" sz="4400" b="1">
                        <a:latin typeface="Cambria Math" panose="02040503050406030204" pitchFamily="18" charset="0"/>
                        <a:cs typeface="Tahoma" panose="020B0604030504040204" pitchFamily="34" charset="0"/>
                      </a:rPr>
                      <m:t>=</m:t>
                    </m:r>
                    <m:f>
                      <m:fPr>
                        <m:ctrlPr>
                          <a:rPr lang="en-US" sz="4400" b="1" i="1">
                            <a:latin typeface="Cambria Math" panose="02040503050406030204" pitchFamily="18" charset="0"/>
                            <a:cs typeface="Tahoma" panose="020B0604030504040204" pitchFamily="34" charset="0"/>
                          </a:rPr>
                        </m:ctrlPr>
                      </m:fPr>
                      <m:num>
                        <m:r>
                          <a:rPr lang="en-US" sz="4400" b="1">
                            <a:latin typeface="Cambria Math" panose="02040503050406030204" pitchFamily="18" charset="0"/>
                            <a:cs typeface="Tahoma" panose="020B0604030504040204" pitchFamily="34" charset="0"/>
                          </a:rPr>
                          <m:t>43+45+46+41+40</m:t>
                        </m:r>
                      </m:num>
                      <m:den>
                        <m:r>
                          <a:rPr lang="en-US" sz="4400" b="1">
                            <a:latin typeface="Cambria Math" panose="02040503050406030204" pitchFamily="18" charset="0"/>
                            <a:cs typeface="Tahoma" panose="020B0604030504040204" pitchFamily="34" charset="0"/>
                          </a:rPr>
                          <m:t>5</m:t>
                        </m:r>
                      </m:den>
                    </m:f>
                    <m:r>
                      <a:rPr lang="en-US" sz="4400" b="1">
                        <a:latin typeface="Cambria Math" panose="02040503050406030204" pitchFamily="18" charset="0"/>
                        <a:cs typeface="Tahoma" panose="020B0604030504040204" pitchFamily="34" charset="0"/>
                      </a:rPr>
                      <m:t>=43.</m:t>
                    </m:r>
                  </m:oMath>
                </a14:m>
                <a:endParaRPr lang="en-US" sz="4400" b="1" dirty="0">
                  <a:latin typeface="Tahoma" panose="020B0604030504040204" pitchFamily="34" charset="0"/>
                  <a:cs typeface="Tahoma" panose="020B0604030504040204" pitchFamily="34" charset="0"/>
                </a:endParaRPr>
              </a:p>
              <a:p>
                <a:pPr marL="742950" indent="-742950">
                  <a:buAutoNum type="alphaLcPeriod"/>
                </a:pPr>
                <a:r>
                  <a:rPr lang="en-US" sz="4400" b="1" dirty="0">
                    <a:latin typeface="Tahoma" panose="020B0604030504040204" pitchFamily="34" charset="0"/>
                    <a:cs typeface="Tahoma" panose="020B0604030504040204" pitchFamily="34" charset="0"/>
                  </a:rPr>
                  <a:t>Ta </a:t>
                </a:r>
                <a:r>
                  <a:rPr lang="en-US" sz="4400" b="1" dirty="0" err="1">
                    <a:latin typeface="Tahoma" panose="020B0604030504040204" pitchFamily="34" charset="0"/>
                    <a:cs typeface="Tahoma" panose="020B0604030504040204" pitchFamily="34" charset="0"/>
                  </a:rPr>
                  <a:t>có</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bảng</a:t>
                </a:r>
                <a:r>
                  <a:rPr lang="en-US" sz="4400" b="1" dirty="0">
                    <a:latin typeface="Tahoma" panose="020B0604030504040204" pitchFamily="34" charset="0"/>
                    <a:cs typeface="Tahoma" panose="020B0604030504040204" pitchFamily="34" charset="0"/>
                  </a:rPr>
                  <a:t> </a:t>
                </a:r>
                <a:r>
                  <a:rPr lang="en-US" sz="4400" b="1" dirty="0" err="1">
                    <a:latin typeface="Tahoma" panose="020B0604030504040204" pitchFamily="34" charset="0"/>
                    <a:cs typeface="Tahoma" panose="020B0604030504040204" pitchFamily="34" charset="0"/>
                  </a:rPr>
                  <a:t>sau</a:t>
                </a:r>
                <a:r>
                  <a:rPr lang="en-US" sz="4400" b="1" dirty="0">
                    <a:latin typeface="Tahoma" panose="020B0604030504040204" pitchFamily="34" charset="0"/>
                    <a:cs typeface="Tahoma" panose="020B0604030504040204" pitchFamily="34" charset="0"/>
                  </a:rPr>
                  <a:t>:</a:t>
                </a:r>
              </a:p>
              <a:p>
                <a:pPr marL="0" indent="0">
                  <a:buNone/>
                </a:pPr>
                <a:endParaRPr lang="en-US" sz="4400" b="1" dirty="0">
                  <a:latin typeface="Tahoma" panose="020B0604030504040204" pitchFamily="34" charset="0"/>
                  <a:cs typeface="Tahoma" panose="020B0604030504040204" pitchFamily="34" charset="0"/>
                </a:endParaRPr>
              </a:p>
            </p:txBody>
          </p:sp>
        </mc:Choice>
        <mc:Fallback xmlns="">
          <p:sp>
            <p:nvSpPr>
              <p:cNvPr id="1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143000" y="5638799"/>
                <a:ext cx="22886740" cy="2521819"/>
              </a:xfrm>
              <a:prstGeom prst="rect">
                <a:avLst/>
              </a:prstGeom>
              <a:blipFill>
                <a:blip r:embed="rId5"/>
                <a:stretch>
                  <a:fillRect l="-1065" t="-7452" b="-17788"/>
                </a:stretch>
              </a:blipFill>
              <a:ln>
                <a:solidFill>
                  <a:srgbClr val="00B0F0"/>
                </a:solidFill>
              </a:ln>
            </p:spPr>
            <p:txBody>
              <a:bodyPr/>
              <a:lstStyle/>
              <a:p>
                <a:r>
                  <a:rPr lang="en-US">
                    <a:noFill/>
                  </a:rPr>
                  <a:t> </a:t>
                </a:r>
              </a:p>
            </p:txBody>
          </p:sp>
        </mc:Fallback>
      </mc:AlternateContent>
      <p:sp>
        <p:nvSpPr>
          <p:cNvPr id="2" name="Rectangle 1"/>
          <p:cNvSpPr/>
          <p:nvPr/>
        </p:nvSpPr>
        <p:spPr>
          <a:xfrm>
            <a:off x="2971800" y="9601200"/>
            <a:ext cx="3461204" cy="1446550"/>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43 – 43 = 0</a:t>
            </a:r>
          </a:p>
          <a:p>
            <a:endParaRPr lang="en-US" sz="4400" b="1" dirty="0">
              <a:latin typeface="Tahoma" panose="020B0604030504040204" pitchFamily="34" charset="0"/>
              <a:cs typeface="Tahoma" panose="020B0604030504040204" pitchFamily="34" charset="0"/>
            </a:endParaRPr>
          </a:p>
        </p:txBody>
      </p:sp>
      <p:sp>
        <p:nvSpPr>
          <p:cNvPr id="3" name="Rectangle 2"/>
          <p:cNvSpPr/>
          <p:nvPr/>
        </p:nvSpPr>
        <p:spPr>
          <a:xfrm>
            <a:off x="2895600" y="10287000"/>
            <a:ext cx="3461204"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45 – 43 = 2</a:t>
            </a:r>
          </a:p>
        </p:txBody>
      </p:sp>
      <p:sp>
        <p:nvSpPr>
          <p:cNvPr id="4" name="Rectangle 3"/>
          <p:cNvSpPr/>
          <p:nvPr/>
        </p:nvSpPr>
        <p:spPr>
          <a:xfrm>
            <a:off x="2895600" y="10898140"/>
            <a:ext cx="3461204"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46 – 43 = 3</a:t>
            </a:r>
          </a:p>
        </p:txBody>
      </p:sp>
      <p:sp>
        <p:nvSpPr>
          <p:cNvPr id="6" name="Rectangle 5"/>
          <p:cNvSpPr/>
          <p:nvPr/>
        </p:nvSpPr>
        <p:spPr>
          <a:xfrm>
            <a:off x="2874579" y="11523946"/>
            <a:ext cx="3869970"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41 – 43 = - 2</a:t>
            </a:r>
          </a:p>
        </p:txBody>
      </p:sp>
      <p:sp>
        <p:nvSpPr>
          <p:cNvPr id="7" name="Rectangle 6"/>
          <p:cNvSpPr/>
          <p:nvPr/>
        </p:nvSpPr>
        <p:spPr>
          <a:xfrm>
            <a:off x="2767417" y="12135086"/>
            <a:ext cx="3869970"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40 – 43 = - 3</a:t>
            </a:r>
          </a:p>
        </p:txBody>
      </p:sp>
      <p:sp>
        <p:nvSpPr>
          <p:cNvPr id="8" name="Rectangle 7"/>
          <p:cNvSpPr/>
          <p:nvPr/>
        </p:nvSpPr>
        <p:spPr>
          <a:xfrm>
            <a:off x="9842046" y="9601200"/>
            <a:ext cx="543739"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0</a:t>
            </a:r>
          </a:p>
        </p:txBody>
      </p:sp>
      <p:sp>
        <p:nvSpPr>
          <p:cNvPr id="17" name="Rectangle 16"/>
          <p:cNvSpPr/>
          <p:nvPr/>
        </p:nvSpPr>
        <p:spPr>
          <a:xfrm>
            <a:off x="9819461" y="10279559"/>
            <a:ext cx="543739"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4</a:t>
            </a:r>
          </a:p>
        </p:txBody>
      </p:sp>
      <p:sp>
        <p:nvSpPr>
          <p:cNvPr id="18" name="Rectangle 17"/>
          <p:cNvSpPr/>
          <p:nvPr/>
        </p:nvSpPr>
        <p:spPr>
          <a:xfrm>
            <a:off x="9829800" y="10820400"/>
            <a:ext cx="543739"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9</a:t>
            </a:r>
          </a:p>
        </p:txBody>
      </p:sp>
      <p:sp>
        <p:nvSpPr>
          <p:cNvPr id="19" name="Rectangle 18"/>
          <p:cNvSpPr/>
          <p:nvPr/>
        </p:nvSpPr>
        <p:spPr>
          <a:xfrm>
            <a:off x="9819461" y="11498759"/>
            <a:ext cx="543739"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4</a:t>
            </a:r>
          </a:p>
        </p:txBody>
      </p:sp>
      <p:sp>
        <p:nvSpPr>
          <p:cNvPr id="20" name="Rectangle 19"/>
          <p:cNvSpPr/>
          <p:nvPr/>
        </p:nvSpPr>
        <p:spPr>
          <a:xfrm>
            <a:off x="9819461" y="12115800"/>
            <a:ext cx="543739"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9</a:t>
            </a:r>
          </a:p>
        </p:txBody>
      </p:sp>
      <p:sp>
        <p:nvSpPr>
          <p:cNvPr id="21" name="Rectangle 20"/>
          <p:cNvSpPr/>
          <p:nvPr/>
        </p:nvSpPr>
        <p:spPr>
          <a:xfrm>
            <a:off x="9601200" y="12725400"/>
            <a:ext cx="902811" cy="769441"/>
          </a:xfrm>
          <a:prstGeom prst="rect">
            <a:avLst/>
          </a:prstGeom>
        </p:spPr>
        <p:txBody>
          <a:bodyPr wrap="none">
            <a:spAutoFit/>
          </a:bodyPr>
          <a:lstStyle/>
          <a:p>
            <a:r>
              <a:rPr lang="en-US" sz="4400" b="1" dirty="0">
                <a:latin typeface="Tahoma" panose="020B0604030504040204" pitchFamily="34" charset="0"/>
                <a:cs typeface="Tahoma" panose="020B0604030504040204" pitchFamily="34" charset="0"/>
              </a:rPr>
              <a:t>26</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14822BB7-DB89-4357-87F0-6E511FC44A6A}"/>
                  </a:ext>
                </a:extLst>
              </p:cNvPr>
              <p:cNvSpPr txBox="1">
                <a:spLocks/>
              </p:cNvSpPr>
              <p:nvPr/>
            </p:nvSpPr>
            <p:spPr>
              <a:xfrm>
                <a:off x="14096999" y="8476168"/>
                <a:ext cx="10064376" cy="442835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a:t>c. </a:t>
                </a:r>
                <a:r>
                  <a:rPr lang="en-US" sz="4400" b="1" dirty="0" err="1"/>
                  <a:t>Mẫu</a:t>
                </a:r>
                <a:r>
                  <a:rPr lang="en-US" sz="4400" b="1" dirty="0"/>
                  <a:t> </a:t>
                </a:r>
                <a:r>
                  <a:rPr lang="en-US" sz="4400" b="1" dirty="0" err="1"/>
                  <a:t>số</a:t>
                </a:r>
                <a:r>
                  <a:rPr lang="en-US" sz="4400" b="1" dirty="0"/>
                  <a:t> </a:t>
                </a:r>
                <a:r>
                  <a:rPr lang="en-US" sz="4400" b="1" dirty="0" err="1"/>
                  <a:t>liệu</a:t>
                </a:r>
                <a:r>
                  <a:rPr lang="en-US" sz="4400" b="1" dirty="0"/>
                  <a:t> </a:t>
                </a:r>
                <a:r>
                  <a:rPr lang="en-US" sz="4400" b="1" dirty="0" err="1"/>
                  <a:t>gồm</a:t>
                </a:r>
                <a:r>
                  <a:rPr lang="en-US" sz="4400" b="1" dirty="0"/>
                  <a:t> 5 </a:t>
                </a:r>
                <a:r>
                  <a:rPr lang="en-US" sz="4400" b="1" dirty="0" err="1"/>
                  <a:t>giá</a:t>
                </a:r>
                <a:r>
                  <a:rPr lang="en-US" sz="4400" b="1" dirty="0"/>
                  <a:t> </a:t>
                </a:r>
                <a:r>
                  <a:rPr lang="en-US" sz="4400" b="1" dirty="0" err="1"/>
                  <a:t>trị</a:t>
                </a:r>
                <a:r>
                  <a:rPr lang="en-US" sz="4400" b="1" dirty="0"/>
                  <a:t> </a:t>
                </a:r>
                <a:r>
                  <a:rPr lang="en-US" sz="4400" b="1" dirty="0" err="1"/>
                  <a:t>nên</a:t>
                </a:r>
                <a:r>
                  <a:rPr lang="en-US" sz="4400" b="1" dirty="0"/>
                  <a:t> </a:t>
                </a:r>
                <a14:m>
                  <m:oMath xmlns:m="http://schemas.openxmlformats.org/officeDocument/2006/math">
                    <m:r>
                      <a:rPr lang="en-US" sz="4400" b="1" i="1">
                        <a:latin typeface="Cambria Math" panose="02040503050406030204" pitchFamily="18" charset="0"/>
                      </a:rPr>
                      <m:t>𝐧</m:t>
                    </m:r>
                    <m:r>
                      <a:rPr lang="en-US" sz="4400" b="1">
                        <a:latin typeface="Cambria Math" panose="02040503050406030204" pitchFamily="18" charset="0"/>
                      </a:rPr>
                      <m:t>=</m:t>
                    </m:r>
                    <m:r>
                      <a:rPr lang="en-US" sz="4400" b="1" i="1">
                        <a:latin typeface="Cambria Math" panose="02040503050406030204" pitchFamily="18" charset="0"/>
                      </a:rPr>
                      <m:t>𝟓</m:t>
                    </m:r>
                  </m:oMath>
                </a14:m>
                <a:r>
                  <a:rPr lang="en-US" sz="4400" b="1" dirty="0"/>
                  <a:t>. Do </a:t>
                </a:r>
                <a:r>
                  <a:rPr lang="en-US" sz="4400" b="1" dirty="0" err="1"/>
                  <a:t>đó</a:t>
                </a:r>
                <a:r>
                  <a:rPr lang="en-US" sz="4400" b="1" dirty="0"/>
                  <a:t> </a:t>
                </a:r>
                <a:r>
                  <a:rPr lang="en-US" sz="4400" b="1" dirty="0" err="1"/>
                  <a:t>phương</a:t>
                </a:r>
                <a:r>
                  <a:rPr lang="en-US" sz="4400" b="1" dirty="0"/>
                  <a:t> </a:t>
                </a:r>
                <a:r>
                  <a:rPr lang="en-US" sz="4400" b="1" dirty="0" err="1"/>
                  <a:t>sai</a:t>
                </a:r>
                <a:r>
                  <a:rPr lang="en-US" sz="4400" b="1" dirty="0"/>
                  <a:t> </a:t>
                </a:r>
                <a:r>
                  <a:rPr lang="en-US" sz="4400" b="1" dirty="0" err="1"/>
                  <a:t>là</a:t>
                </a:r>
                <a:r>
                  <a:rPr lang="en-US" sz="4400" b="1" dirty="0"/>
                  <a:t> </a:t>
                </a:r>
                <a:br>
                  <a:rPr lang="en-US" sz="4400" b="1" dirty="0"/>
                </a:br>
                <a14:m>
                  <m:oMathPara xmlns:m="http://schemas.openxmlformats.org/officeDocument/2006/math">
                    <m:oMathParaPr>
                      <m:jc m:val="centerGroup"/>
                    </m:oMathParaPr>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𝐬</m:t>
                          </m:r>
                        </m:e>
                        <m:sup>
                          <m:r>
                            <a:rPr lang="en-US" sz="4400" b="1" i="1">
                              <a:latin typeface="Cambria Math" panose="02040503050406030204" pitchFamily="18" charset="0"/>
                            </a:rPr>
                            <m:t>𝟐</m:t>
                          </m:r>
                        </m:sup>
                      </m:sSup>
                      <m:r>
                        <a:rPr lang="en-US" sz="4400" b="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𝟐𝟔</m:t>
                          </m:r>
                        </m:num>
                        <m:den>
                          <m:r>
                            <a:rPr lang="en-US" sz="4400" b="1" i="1">
                              <a:latin typeface="Cambria Math" panose="02040503050406030204" pitchFamily="18" charset="0"/>
                            </a:rPr>
                            <m:t>𝟓</m:t>
                          </m:r>
                        </m:den>
                      </m:f>
                      <m:r>
                        <a:rPr lang="en-US" sz="4400" b="1">
                          <a:latin typeface="Cambria Math" panose="02040503050406030204" pitchFamily="18" charset="0"/>
                        </a:rPr>
                        <m:t>=</m:t>
                      </m:r>
                      <m:r>
                        <a:rPr lang="en-US" sz="4400" b="1" i="1">
                          <a:latin typeface="Cambria Math" panose="02040503050406030204" pitchFamily="18" charset="0"/>
                        </a:rPr>
                        <m:t>𝟓</m:t>
                      </m:r>
                      <m:r>
                        <a:rPr lang="en-US" sz="4400" b="1">
                          <a:latin typeface="Cambria Math" panose="02040503050406030204" pitchFamily="18" charset="0"/>
                        </a:rPr>
                        <m:t>,</m:t>
                      </m:r>
                      <m:r>
                        <a:rPr lang="en-US" sz="4400" b="1" i="1">
                          <a:latin typeface="Cambria Math" panose="02040503050406030204" pitchFamily="18" charset="0"/>
                        </a:rPr>
                        <m:t>𝟐</m:t>
                      </m:r>
                      <m:r>
                        <a:rPr lang="en-US" sz="4400" b="1">
                          <a:latin typeface="Cambria Math" panose="02040503050406030204" pitchFamily="18" charset="0"/>
                        </a:rPr>
                        <m:t>.</m:t>
                      </m:r>
                    </m:oMath>
                  </m:oMathPara>
                </a14:m>
                <a:endParaRPr lang="en-US" sz="4400" b="1" dirty="0"/>
              </a:p>
              <a:p>
                <a:pPr marL="0" indent="0">
                  <a:buNone/>
                </a:pPr>
                <a:r>
                  <a:rPr lang="en-US" sz="4400" b="1" dirty="0" err="1"/>
                  <a:t>Độ</a:t>
                </a:r>
                <a:r>
                  <a:rPr lang="en-US" sz="4400" b="1" dirty="0"/>
                  <a:t> </a:t>
                </a:r>
                <a:r>
                  <a:rPr lang="en-US" sz="4400" b="1" dirty="0" err="1"/>
                  <a:t>lệch</a:t>
                </a:r>
                <a:r>
                  <a:rPr lang="en-US" sz="4400" b="1" dirty="0"/>
                  <a:t> </a:t>
                </a:r>
                <a:r>
                  <a:rPr lang="en-US" sz="4400" b="1" dirty="0" err="1"/>
                  <a:t>chuẩn</a:t>
                </a:r>
                <a:r>
                  <a:rPr lang="en-US" sz="4400" b="1" dirty="0"/>
                  <a:t> </a:t>
                </a:r>
                <a:r>
                  <a:rPr lang="en-US" sz="4400" b="1" dirty="0" err="1"/>
                  <a:t>là</a:t>
                </a:r>
                <a:r>
                  <a:rPr lang="en-US" sz="4400" b="1" dirty="0"/>
                  <a:t>: </a:t>
                </a:r>
                <a:br>
                  <a:rPr lang="en-US" sz="4400" b="1" i="1" dirty="0"/>
                </a:br>
                <a14:m>
                  <m:oMath xmlns:m="http://schemas.openxmlformats.org/officeDocument/2006/math">
                    <m:r>
                      <a:rPr lang="en-US" sz="4400" b="1" i="1">
                        <a:latin typeface="Cambria Math" panose="02040503050406030204" pitchFamily="18" charset="0"/>
                      </a:rPr>
                      <m:t>𝐬</m:t>
                    </m:r>
                    <m:r>
                      <a:rPr lang="en-US" sz="4400" b="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𝟓</m:t>
                        </m:r>
                        <m:r>
                          <a:rPr lang="en-US" sz="4400" b="1">
                            <a:latin typeface="Cambria Math" panose="02040503050406030204" pitchFamily="18" charset="0"/>
                          </a:rPr>
                          <m:t>,</m:t>
                        </m:r>
                        <m:r>
                          <a:rPr lang="en-US" sz="4400" b="1" i="1">
                            <a:latin typeface="Cambria Math" panose="02040503050406030204" pitchFamily="18" charset="0"/>
                          </a:rPr>
                          <m:t>𝟐</m:t>
                        </m:r>
                      </m:e>
                    </m:rad>
                    <m:r>
                      <a:rPr lang="en-US" sz="4400" b="1">
                        <a:latin typeface="Cambria Math" panose="02040503050406030204" pitchFamily="18" charset="0"/>
                      </a:rPr>
                      <m:t>≈ </m:t>
                    </m:r>
                    <m:r>
                      <a:rPr lang="en-US" sz="4400" b="1" i="1">
                        <a:latin typeface="Cambria Math" panose="02040503050406030204" pitchFamily="18" charset="0"/>
                      </a:rPr>
                      <m:t>𝟐</m:t>
                    </m:r>
                    <m:r>
                      <a:rPr lang="en-US" sz="4400" b="1">
                        <a:latin typeface="Cambria Math" panose="02040503050406030204" pitchFamily="18" charset="0"/>
                      </a:rPr>
                      <m:t>,</m:t>
                    </m:r>
                    <m:r>
                      <a:rPr lang="en-US" sz="4400" b="1" i="1">
                        <a:latin typeface="Cambria Math" panose="02040503050406030204" pitchFamily="18" charset="0"/>
                      </a:rPr>
                      <m:t>𝟐𝟖</m:t>
                    </m:r>
                    <m:r>
                      <a:rPr lang="en-US" sz="4400" b="1">
                        <a:latin typeface="Cambria Math" panose="02040503050406030204" pitchFamily="18" charset="0"/>
                      </a:rPr>
                      <m:t>.</m:t>
                    </m:r>
                  </m:oMath>
                </a14:m>
                <a:r>
                  <a:rPr lang="en-US" sz="4400" b="1" dirty="0"/>
                  <a:t> </a:t>
                </a:r>
                <a:endParaRPr lang="en-US" sz="4400" b="1" dirty="0">
                  <a:cs typeface="Tahoma" panose="020B0604030504040204" pitchFamily="34" charset="0"/>
                </a:endParaRPr>
              </a:p>
            </p:txBody>
          </p:sp>
        </mc:Choice>
        <mc:Fallback xmlns="">
          <p:sp>
            <p:nvSpPr>
              <p:cNvPr id="22"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4096999" y="8476168"/>
                <a:ext cx="10064376" cy="4428359"/>
              </a:xfrm>
              <a:prstGeom prst="rect">
                <a:avLst/>
              </a:prstGeom>
              <a:blipFill>
                <a:blip r:embed="rId6"/>
                <a:stretch>
                  <a:fillRect l="-2359" t="-425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009481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up)">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up)">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up)">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down)">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down)">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down)">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wipe(down)">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down)">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wipe(down)">
                                      <p:cBhvr>
                                        <p:cTn id="72" dur="500"/>
                                        <p:tgtEl>
                                          <p:spTgt spid="1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Effect transition="in" filter="wipe(down)">
                                      <p:cBhvr>
                                        <p:cTn id="77" dur="500"/>
                                        <p:tgtEl>
                                          <p:spTgt spid="19">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0">
                                            <p:txEl>
                                              <p:pRg st="0" end="0"/>
                                            </p:txEl>
                                          </p:spTgt>
                                        </p:tgtEl>
                                        <p:attrNameLst>
                                          <p:attrName>style.visibility</p:attrName>
                                        </p:attrNameLst>
                                      </p:cBhvr>
                                      <p:to>
                                        <p:strVal val="visible"/>
                                      </p:to>
                                    </p:set>
                                    <p:animEffect transition="in" filter="wipe(down)">
                                      <p:cBhvr>
                                        <p:cTn id="82" dur="500"/>
                                        <p:tgtEl>
                                          <p:spTgt spid="2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Effect transition="in" filter="wipe(down)">
                                      <p:cBhvr>
                                        <p:cTn id="87" dur="500"/>
                                        <p:tgtEl>
                                          <p:spTgt spid="21">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up)">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2">
                                            <p:txEl>
                                              <p:pRg st="0" end="0"/>
                                            </p:txEl>
                                          </p:spTgt>
                                        </p:tgtEl>
                                        <p:attrNameLst>
                                          <p:attrName>style.visibility</p:attrName>
                                        </p:attrNameLst>
                                      </p:cBhvr>
                                      <p:to>
                                        <p:strVal val="visible"/>
                                      </p:to>
                                    </p:set>
                                    <p:animEffect transition="in" filter="wipe(up)">
                                      <p:cBhvr>
                                        <p:cTn id="97" dur="500"/>
                                        <p:tgtEl>
                                          <p:spTgt spid="22">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22">
                                            <p:txEl>
                                              <p:pRg st="1" end="1"/>
                                            </p:txEl>
                                          </p:spTgt>
                                        </p:tgtEl>
                                        <p:attrNameLst>
                                          <p:attrName>style.visibility</p:attrName>
                                        </p:attrNameLst>
                                      </p:cBhvr>
                                      <p:to>
                                        <p:strVal val="visible"/>
                                      </p:to>
                                    </p:set>
                                    <p:animEffect transition="in" filter="wipe(up)">
                                      <p:cBhvr>
                                        <p:cTn id="102"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6" grpId="0" animBg="1"/>
      <p:bldP spid="2" grpId="0"/>
      <p:bldP spid="3"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Content Placeholder 2">
                <a:extLst>
                  <a:ext uri="{FF2B5EF4-FFF2-40B4-BE49-F238E27FC236}">
                    <a16:creationId xmlns:a16="http://schemas.microsoft.com/office/drawing/2014/main" id="{14822BB7-DB89-4357-87F0-6E511FC44A6A}"/>
                  </a:ext>
                </a:extLst>
              </p:cNvPr>
              <p:cNvSpPr txBox="1">
                <a:spLocks/>
              </p:cNvSpPr>
              <p:nvPr/>
            </p:nvSpPr>
            <p:spPr>
              <a:xfrm>
                <a:off x="838200" y="2209800"/>
                <a:ext cx="22886740" cy="9144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lệch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chuẩn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lớn</a:t>
                </a:r>
                <a:r>
                  <a:rPr lang="en-US" sz="4400" b="1" dirty="0">
                    <a:latin typeface="Tahoma" panose="020B0604030504040204" pitchFamily="34" charset="0"/>
                    <a:ea typeface="Tahoma" panose="020B0604030504040204" pitchFamily="34" charset="0"/>
                    <a:cs typeface="Tahoma" panose="020B0604030504040204" pitchFamily="34" charset="0"/>
                  </a:rPr>
                  <a:t>.</a:t>
                </a:r>
              </a:p>
              <a:p>
                <a:r>
                  <a:rPr lang="en-US" sz="4400" b="1" dirty="0">
                    <a:latin typeface="Tahoma" panose="020B0604030504040204" pitchFamily="34" charset="0"/>
                    <a:ea typeface="Tahoma" panose="020B0604030504040204" pitchFamily="34" charset="0"/>
                    <a:cs typeface="Tahoma" panose="020B0604030504040204" pitchFamily="34" charset="0"/>
                  </a:rPr>
                  <a:t>Phương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a:latin typeface="Cambria Math" panose="02040503050406030204" pitchFamily="18" charset="0"/>
                            <a:ea typeface="Tahoma" panose="020B0604030504040204" pitchFamily="34" charset="0"/>
                            <a:cs typeface="Tahoma" panose="020B0604030504040204" pitchFamily="34" charset="0"/>
                          </a:rPr>
                          <m:t>𝑠</m:t>
                        </m:r>
                      </m:e>
                      <m:sup>
                        <m:r>
                          <a:rPr lang="en-US" sz="4400" b="1">
                            <a:latin typeface="Cambria Math" panose="02040503050406030204" pitchFamily="18" charset="0"/>
                            <a:ea typeface="Tahoma" panose="020B0604030504040204" pitchFamily="34" charset="0"/>
                            <a:cs typeface="Tahoma" panose="020B0604030504040204" pitchFamily="34" charset="0"/>
                          </a:rPr>
                          <m:t>2</m:t>
                        </m:r>
                      </m:sup>
                    </m:sSup>
                    <m:r>
                      <a:rPr lang="en-US" sz="4400" b="1">
                        <a:latin typeface="Cambria Math" panose="02040503050406030204" pitchFamily="18" charset="0"/>
                        <a:ea typeface="Tahoma" panose="020B0604030504040204" pitchFamily="34" charset="0"/>
                        <a:cs typeface="Tahoma" panose="020B0604030504040204" pitchFamily="34" charset="0"/>
                      </a:rPr>
                      <m:t>=</m:t>
                    </m:r>
                    <m:f>
                      <m:fPr>
                        <m:ctrlPr>
                          <a:rPr lang="en-US" sz="4400" b="1" i="1">
                            <a:latin typeface="Cambria Math" panose="02040503050406030204" pitchFamily="18" charset="0"/>
                            <a:ea typeface="Tahoma" panose="020B0604030504040204" pitchFamily="34" charset="0"/>
                            <a:cs typeface="Tahoma" panose="020B0604030504040204" pitchFamily="34" charset="0"/>
                          </a:rPr>
                        </m:ctrlPr>
                      </m:fPr>
                      <m:num>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a:latin typeface="Cambria Math" panose="02040503050406030204" pitchFamily="18" charset="0"/>
                                        <a:ea typeface="Tahoma" panose="020B0604030504040204" pitchFamily="34" charset="0"/>
                                        <a:cs typeface="Tahoma" panose="020B0604030504040204" pitchFamily="34" charset="0"/>
                                      </a:rPr>
                                      <m:t>𝑥</m:t>
                                    </m:r>
                                  </m:e>
                                  <m:sub>
                                    <m:r>
                                      <a:rPr lang="en-US" sz="4400" b="1">
                                        <a:latin typeface="Cambria Math" panose="02040503050406030204" pitchFamily="18" charset="0"/>
                                        <a:ea typeface="Tahoma" panose="020B0604030504040204" pitchFamily="34" charset="0"/>
                                        <a:cs typeface="Tahoma" panose="020B0604030504040204" pitchFamily="34" charset="0"/>
                                      </a:rPr>
                                      <m:t>1</m:t>
                                    </m:r>
                                  </m:sub>
                                </m:sSub>
                                <m:r>
                                  <a:rPr lang="en-US" sz="4400" b="1">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a:latin typeface="Cambria Math" panose="02040503050406030204" pitchFamily="18" charset="0"/>
                                        <a:ea typeface="Tahoma" panose="020B0604030504040204" pitchFamily="34" charset="0"/>
                                        <a:cs typeface="Tahoma" panose="020B0604030504040204" pitchFamily="34" charset="0"/>
                                      </a:rPr>
                                      <m:t>𝑥</m:t>
                                    </m:r>
                                  </m:e>
                                </m:acc>
                              </m:e>
                            </m:d>
                          </m:e>
                          <m:sup>
                            <m:r>
                              <a:rPr lang="en-US" sz="4400" b="1">
                                <a:latin typeface="Cambria Math" panose="02040503050406030204" pitchFamily="18" charset="0"/>
                                <a:ea typeface="Tahoma" panose="020B0604030504040204" pitchFamily="34" charset="0"/>
                                <a:cs typeface="Tahoma" panose="020B0604030504040204" pitchFamily="34" charset="0"/>
                              </a:rPr>
                              <m:t>2</m:t>
                            </m:r>
                          </m:sup>
                        </m:sSup>
                        <m:r>
                          <a:rPr lang="en-US" sz="4400" b="1">
                            <a:latin typeface="Cambria Math" panose="02040503050406030204" pitchFamily="18" charset="0"/>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a:latin typeface="Cambria Math" panose="02040503050406030204" pitchFamily="18" charset="0"/>
                                        <a:ea typeface="Tahoma" panose="020B0604030504040204" pitchFamily="34" charset="0"/>
                                        <a:cs typeface="Tahoma" panose="020B0604030504040204" pitchFamily="34" charset="0"/>
                                      </a:rPr>
                                      <m:t>𝑥</m:t>
                                    </m:r>
                                  </m:e>
                                  <m:sub>
                                    <m:r>
                                      <a:rPr lang="en-US" sz="4400" b="1">
                                        <a:latin typeface="Cambria Math" panose="02040503050406030204" pitchFamily="18" charset="0"/>
                                        <a:ea typeface="Tahoma" panose="020B0604030504040204" pitchFamily="34" charset="0"/>
                                        <a:cs typeface="Tahoma" panose="020B0604030504040204" pitchFamily="34" charset="0"/>
                                      </a:rPr>
                                      <m:t>2</m:t>
                                    </m:r>
                                  </m:sub>
                                </m:sSub>
                                <m:r>
                                  <a:rPr lang="en-US" sz="4400" b="1">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a:latin typeface="Cambria Math" panose="02040503050406030204" pitchFamily="18" charset="0"/>
                                        <a:ea typeface="Tahoma" panose="020B0604030504040204" pitchFamily="34" charset="0"/>
                                        <a:cs typeface="Tahoma" panose="020B0604030504040204" pitchFamily="34" charset="0"/>
                                      </a:rPr>
                                      <m:t>𝑥</m:t>
                                    </m:r>
                                  </m:e>
                                </m:acc>
                              </m:e>
                            </m:d>
                          </m:e>
                          <m:sup>
                            <m:r>
                              <a:rPr lang="en-US" sz="4400" b="1">
                                <a:latin typeface="Cambria Math" panose="02040503050406030204" pitchFamily="18" charset="0"/>
                                <a:ea typeface="Tahoma" panose="020B0604030504040204" pitchFamily="34" charset="0"/>
                                <a:cs typeface="Tahoma" panose="020B0604030504040204" pitchFamily="34" charset="0"/>
                              </a:rPr>
                              <m:t>2</m:t>
                            </m:r>
                          </m:sup>
                        </m:sSup>
                        <m:r>
                          <a:rPr lang="en-US" sz="4400" b="1">
                            <a:latin typeface="Cambria Math" panose="02040503050406030204" pitchFamily="18" charset="0"/>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a:latin typeface="Cambria Math" panose="02040503050406030204" pitchFamily="18" charset="0"/>
                                        <a:ea typeface="Tahoma" panose="020B0604030504040204" pitchFamily="34" charset="0"/>
                                        <a:cs typeface="Tahoma" panose="020B0604030504040204" pitchFamily="34" charset="0"/>
                                      </a:rPr>
                                      <m:t>𝑥</m:t>
                                    </m:r>
                                  </m:e>
                                  <m:sub>
                                    <m:r>
                                      <a:rPr lang="en-US" sz="4400" b="1">
                                        <a:latin typeface="Cambria Math" panose="02040503050406030204" pitchFamily="18" charset="0"/>
                                        <a:ea typeface="Tahoma" panose="020B0604030504040204" pitchFamily="34" charset="0"/>
                                        <a:cs typeface="Tahoma" panose="020B0604030504040204" pitchFamily="34" charset="0"/>
                                      </a:rPr>
                                      <m:t>𝑛</m:t>
                                    </m:r>
                                  </m:sub>
                                </m:sSub>
                                <m:r>
                                  <a:rPr lang="en-US" sz="4400" b="1">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a:latin typeface="Cambria Math" panose="02040503050406030204" pitchFamily="18" charset="0"/>
                                        <a:ea typeface="Tahoma" panose="020B0604030504040204" pitchFamily="34" charset="0"/>
                                        <a:cs typeface="Tahoma" panose="020B0604030504040204" pitchFamily="34" charset="0"/>
                                      </a:rPr>
                                      <m:t>𝑥</m:t>
                                    </m:r>
                                  </m:e>
                                </m:acc>
                              </m:e>
                            </m:d>
                          </m:e>
                          <m:sup>
                            <m:r>
                              <a:rPr lang="en-US" sz="4400" b="1">
                                <a:latin typeface="Cambria Math" panose="02040503050406030204" pitchFamily="18" charset="0"/>
                                <a:ea typeface="Tahoma" panose="020B0604030504040204" pitchFamily="34" charset="0"/>
                                <a:cs typeface="Tahoma" panose="020B0604030504040204" pitchFamily="34" charset="0"/>
                              </a:rPr>
                              <m:t>2</m:t>
                            </m:r>
                          </m:sup>
                        </m:sSup>
                      </m:num>
                      <m:den>
                        <m:r>
                          <a:rPr lang="en-US" sz="4400" b="1">
                            <a:latin typeface="Cambria Math" panose="02040503050406030204" pitchFamily="18" charset="0"/>
                            <a:ea typeface="Tahoma" panose="020B0604030504040204" pitchFamily="34" charset="0"/>
                            <a:cs typeface="Tahoma" panose="020B0604030504040204" pitchFamily="34" charset="0"/>
                          </a:rPr>
                          <m:t>𝑛</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Căn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ea typeface="Tahoma" panose="020B0604030504040204" pitchFamily="34" charset="0"/>
                        <a:cs typeface="Tahoma" panose="020B0604030504040204" pitchFamily="34" charset="0"/>
                      </a:rPr>
                      <m:t>𝑠</m:t>
                    </m:r>
                    <m:r>
                      <a:rPr lang="en-US" sz="4400" b="1">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a:latin typeface="Cambria Math" panose="02040503050406030204" pitchFamily="18" charset="0"/>
                            <a:ea typeface="Tahoma" panose="020B0604030504040204" pitchFamily="34" charset="0"/>
                            <a:cs typeface="Tahoma" panose="020B0604030504040204" pitchFamily="34" charset="0"/>
                          </a:rPr>
                        </m:ctrlPr>
                      </m:radPr>
                      <m:deg/>
                      <m:e>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r>
                              <a:rPr lang="en-US" sz="4400" b="1">
                                <a:latin typeface="Cambria Math" panose="02040503050406030204" pitchFamily="18" charset="0"/>
                                <a:ea typeface="Tahoma" panose="020B0604030504040204" pitchFamily="34" charset="0"/>
                                <a:cs typeface="Tahoma" panose="020B0604030504040204" pitchFamily="34" charset="0"/>
                              </a:rPr>
                              <m:t>𝑠</m:t>
                            </m:r>
                          </m:e>
                          <m:sup>
                            <m:r>
                              <a:rPr lang="en-US" sz="4400" b="1">
                                <a:latin typeface="Cambria Math" panose="02040503050406030204" pitchFamily="18" charset="0"/>
                                <a:ea typeface="Tahoma" panose="020B0604030504040204" pitchFamily="34" charset="0"/>
                                <a:cs typeface="Tahoma" panose="020B0604030504040204" pitchFamily="34" charset="0"/>
                              </a:rPr>
                              <m:t>2</m:t>
                            </m:r>
                          </m:sup>
                        </m:sSup>
                      </m:e>
                    </m:ra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lệch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chuẩn</a:t>
                </a:r>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Chú</a:t>
                </a:r>
                <a:r>
                  <a:rPr lang="en-US" sz="4400" b="1" dirty="0">
                    <a:latin typeface="Tahoma" panose="020B0604030504040204" pitchFamily="34" charset="0"/>
                    <a:ea typeface="Tahoma" panose="020B0604030504040204" pitchFamily="34" charset="0"/>
                    <a:cs typeface="Tahoma" panose="020B0604030504040204" pitchFamily="34" charset="0"/>
                  </a:rPr>
                  <a:t> ý. </a:t>
                </a:r>
                <a:r>
                  <a:rPr lang="en-US" sz="4400" b="1" dirty="0" err="1">
                    <a:latin typeface="Tahoma" panose="020B0604030504040204" pitchFamily="34" charset="0"/>
                    <a:ea typeface="Tahoma" panose="020B0604030504040204" pitchFamily="34" charset="0"/>
                    <a:cs typeface="Tahoma" panose="020B0604030504040204" pitchFamily="34" charset="0"/>
                  </a:rPr>
                  <a:t>Người</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mẫu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liệu</a:t>
                </a:r>
                <a:r>
                  <a:rPr lang="en-US" sz="4400"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a:latin typeface="Cambria Math" panose="02040503050406030204" pitchFamily="18" charset="0"/>
                                <a:ea typeface="Tahoma" panose="020B0604030504040204" pitchFamily="34" charset="0"/>
                                <a:cs typeface="Tahoma" panose="020B0604030504040204" pitchFamily="34" charset="0"/>
                              </a:rPr>
                              <m:t>𝑠</m:t>
                            </m:r>
                          </m:e>
                        </m:acc>
                      </m:e>
                      <m:sup>
                        <m:r>
                          <a:rPr lang="en-US" sz="4400" b="1">
                            <a:latin typeface="Cambria Math" panose="02040503050406030204" pitchFamily="18" charset="0"/>
                            <a:ea typeface="Tahoma" panose="020B0604030504040204" pitchFamily="34" charset="0"/>
                            <a:cs typeface="Tahoma" panose="020B0604030504040204" pitchFamily="34" charset="0"/>
                          </a:rPr>
                          <m:t>2</m:t>
                        </m:r>
                      </m:sup>
                    </m:sSup>
                    <m:r>
                      <a:rPr lang="en-US" sz="4400" b="1">
                        <a:latin typeface="Cambria Math" panose="02040503050406030204" pitchFamily="18" charset="0"/>
                        <a:ea typeface="Tahoma" panose="020B0604030504040204" pitchFamily="34" charset="0"/>
                        <a:cs typeface="Tahoma" panose="020B0604030504040204" pitchFamily="34" charset="0"/>
                      </a:rPr>
                      <m:t>=</m:t>
                    </m:r>
                    <m:f>
                      <m:fPr>
                        <m:ctrlPr>
                          <a:rPr lang="en-US" sz="4400" b="1" i="1">
                            <a:latin typeface="Cambria Math" panose="02040503050406030204" pitchFamily="18" charset="0"/>
                            <a:ea typeface="Tahoma" panose="020B0604030504040204" pitchFamily="34" charset="0"/>
                            <a:cs typeface="Tahoma" panose="020B0604030504040204" pitchFamily="34" charset="0"/>
                          </a:rPr>
                        </m:ctrlPr>
                      </m:fPr>
                      <m:num>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a:latin typeface="Cambria Math" panose="02040503050406030204" pitchFamily="18" charset="0"/>
                                        <a:ea typeface="Tahoma" panose="020B0604030504040204" pitchFamily="34" charset="0"/>
                                        <a:cs typeface="Tahoma" panose="020B0604030504040204" pitchFamily="34" charset="0"/>
                                      </a:rPr>
                                      <m:t>𝑥</m:t>
                                    </m:r>
                                  </m:e>
                                  <m:sub>
                                    <m:r>
                                      <a:rPr lang="en-US" sz="4400" b="1">
                                        <a:latin typeface="Cambria Math" panose="02040503050406030204" pitchFamily="18" charset="0"/>
                                        <a:ea typeface="Tahoma" panose="020B0604030504040204" pitchFamily="34" charset="0"/>
                                        <a:cs typeface="Tahoma" panose="020B0604030504040204" pitchFamily="34" charset="0"/>
                                      </a:rPr>
                                      <m:t>1</m:t>
                                    </m:r>
                                  </m:sub>
                                </m:sSub>
                                <m:r>
                                  <a:rPr lang="en-US" sz="4400" b="1">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a:latin typeface="Cambria Math" panose="02040503050406030204" pitchFamily="18" charset="0"/>
                                        <a:ea typeface="Tahoma" panose="020B0604030504040204" pitchFamily="34" charset="0"/>
                                        <a:cs typeface="Tahoma" panose="020B0604030504040204" pitchFamily="34" charset="0"/>
                                      </a:rPr>
                                      <m:t>𝑥</m:t>
                                    </m:r>
                                  </m:e>
                                </m:acc>
                              </m:e>
                            </m:d>
                          </m:e>
                          <m:sup>
                            <m:r>
                              <a:rPr lang="en-US" sz="4400" b="1">
                                <a:latin typeface="Cambria Math" panose="02040503050406030204" pitchFamily="18" charset="0"/>
                                <a:ea typeface="Tahoma" panose="020B0604030504040204" pitchFamily="34" charset="0"/>
                                <a:cs typeface="Tahoma" panose="020B0604030504040204" pitchFamily="34" charset="0"/>
                              </a:rPr>
                              <m:t>2</m:t>
                            </m:r>
                          </m:sup>
                        </m:sSup>
                        <m:r>
                          <a:rPr lang="en-US" sz="4400" b="1">
                            <a:latin typeface="Cambria Math" panose="02040503050406030204" pitchFamily="18" charset="0"/>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a:latin typeface="Cambria Math" panose="02040503050406030204" pitchFamily="18" charset="0"/>
                                        <a:ea typeface="Tahoma" panose="020B0604030504040204" pitchFamily="34" charset="0"/>
                                        <a:cs typeface="Tahoma" panose="020B0604030504040204" pitchFamily="34" charset="0"/>
                                      </a:rPr>
                                      <m:t>𝑥</m:t>
                                    </m:r>
                                  </m:e>
                                  <m:sub>
                                    <m:r>
                                      <a:rPr lang="en-US" sz="4400" b="1">
                                        <a:latin typeface="Cambria Math" panose="02040503050406030204" pitchFamily="18" charset="0"/>
                                        <a:ea typeface="Tahoma" panose="020B0604030504040204" pitchFamily="34" charset="0"/>
                                        <a:cs typeface="Tahoma" panose="020B0604030504040204" pitchFamily="34" charset="0"/>
                                      </a:rPr>
                                      <m:t>2</m:t>
                                    </m:r>
                                  </m:sub>
                                </m:sSub>
                                <m:r>
                                  <a:rPr lang="en-US" sz="4400" b="1">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a:latin typeface="Cambria Math" panose="02040503050406030204" pitchFamily="18" charset="0"/>
                                        <a:ea typeface="Tahoma" panose="020B0604030504040204" pitchFamily="34" charset="0"/>
                                        <a:cs typeface="Tahoma" panose="020B0604030504040204" pitchFamily="34" charset="0"/>
                                      </a:rPr>
                                      <m:t>𝑥</m:t>
                                    </m:r>
                                  </m:e>
                                </m:acc>
                              </m:e>
                            </m:d>
                          </m:e>
                          <m:sup>
                            <m:r>
                              <a:rPr lang="en-US" sz="4400" b="1">
                                <a:latin typeface="Cambria Math" panose="02040503050406030204" pitchFamily="18" charset="0"/>
                                <a:ea typeface="Tahoma" panose="020B0604030504040204" pitchFamily="34" charset="0"/>
                                <a:cs typeface="Tahoma" panose="020B0604030504040204" pitchFamily="34" charset="0"/>
                              </a:rPr>
                              <m:t>2</m:t>
                            </m:r>
                          </m:sup>
                        </m:sSup>
                        <m:r>
                          <a:rPr lang="en-US" sz="4400" b="1">
                            <a:latin typeface="Cambria Math" panose="02040503050406030204" pitchFamily="18" charset="0"/>
                            <a:ea typeface="Tahoma" panose="020B0604030504040204" pitchFamily="34" charset="0"/>
                            <a:cs typeface="Tahoma" panose="020B0604030504040204" pitchFamily="34" charset="0"/>
                          </a:rPr>
                          <m:t>+…+</m:t>
                        </m:r>
                        <m:sSup>
                          <m:sSupPr>
                            <m:ctrlPr>
                              <a:rPr lang="en-US" sz="4400" b="1" i="1">
                                <a:latin typeface="Cambria Math" panose="02040503050406030204" pitchFamily="18" charset="0"/>
                                <a:ea typeface="Tahoma" panose="020B0604030504040204" pitchFamily="34" charset="0"/>
                                <a:cs typeface="Tahoma" panose="020B0604030504040204" pitchFamily="34" charset="0"/>
                              </a:rPr>
                            </m:ctrlPr>
                          </m:sSupPr>
                          <m:e>
                            <m:d>
                              <m:dPr>
                                <m:ctrlPr>
                                  <a:rPr lang="en-US" sz="4400" b="1" i="1">
                                    <a:latin typeface="Cambria Math" panose="02040503050406030204" pitchFamily="18" charset="0"/>
                                    <a:ea typeface="Tahoma" panose="020B0604030504040204" pitchFamily="34" charset="0"/>
                                    <a:cs typeface="Tahoma" panose="020B0604030504040204" pitchFamily="34" charset="0"/>
                                  </a:rPr>
                                </m:ctrlPr>
                              </m:dPr>
                              <m:e>
                                <m:sSub>
                                  <m:sSubPr>
                                    <m:ctrlPr>
                                      <a:rPr lang="en-US" sz="4400" b="1" i="1">
                                        <a:latin typeface="Cambria Math" panose="02040503050406030204" pitchFamily="18" charset="0"/>
                                        <a:ea typeface="Tahoma" panose="020B0604030504040204" pitchFamily="34" charset="0"/>
                                        <a:cs typeface="Tahoma" panose="020B0604030504040204" pitchFamily="34" charset="0"/>
                                      </a:rPr>
                                    </m:ctrlPr>
                                  </m:sSubPr>
                                  <m:e>
                                    <m:r>
                                      <a:rPr lang="en-US" sz="4400" b="1">
                                        <a:latin typeface="Cambria Math" panose="02040503050406030204" pitchFamily="18" charset="0"/>
                                        <a:ea typeface="Tahoma" panose="020B0604030504040204" pitchFamily="34" charset="0"/>
                                        <a:cs typeface="Tahoma" panose="020B0604030504040204" pitchFamily="34" charset="0"/>
                                      </a:rPr>
                                      <m:t>𝑥</m:t>
                                    </m:r>
                                  </m:e>
                                  <m:sub>
                                    <m:r>
                                      <a:rPr lang="en-US" sz="4400" b="1">
                                        <a:latin typeface="Cambria Math" panose="02040503050406030204" pitchFamily="18" charset="0"/>
                                        <a:ea typeface="Tahoma" panose="020B0604030504040204" pitchFamily="34" charset="0"/>
                                        <a:cs typeface="Tahoma" panose="020B0604030504040204" pitchFamily="34" charset="0"/>
                                      </a:rPr>
                                      <m:t>𝑛</m:t>
                                    </m:r>
                                  </m:sub>
                                </m:sSub>
                                <m:r>
                                  <a:rPr lang="en-US" sz="4400" b="1">
                                    <a:latin typeface="Cambria Math" panose="02040503050406030204" pitchFamily="18" charset="0"/>
                                    <a:ea typeface="Tahoma" panose="020B0604030504040204" pitchFamily="34" charset="0"/>
                                    <a:cs typeface="Tahoma" panose="020B0604030504040204" pitchFamily="34" charset="0"/>
                                  </a:rPr>
                                  <m:t>−</m:t>
                                </m:r>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a:latin typeface="Cambria Math" panose="02040503050406030204" pitchFamily="18" charset="0"/>
                                        <a:ea typeface="Tahoma" panose="020B0604030504040204" pitchFamily="34" charset="0"/>
                                        <a:cs typeface="Tahoma" panose="020B0604030504040204" pitchFamily="34" charset="0"/>
                                      </a:rPr>
                                      <m:t>𝑥</m:t>
                                    </m:r>
                                  </m:e>
                                </m:acc>
                              </m:e>
                            </m:d>
                          </m:e>
                          <m:sup>
                            <m:r>
                              <a:rPr lang="en-US" sz="4400" b="1">
                                <a:latin typeface="Cambria Math" panose="02040503050406030204" pitchFamily="18" charset="0"/>
                                <a:ea typeface="Tahoma" panose="020B0604030504040204" pitchFamily="34" charset="0"/>
                                <a:cs typeface="Tahoma" panose="020B0604030504040204" pitchFamily="34" charset="0"/>
                              </a:rPr>
                              <m:t>2</m:t>
                            </m:r>
                          </m:sup>
                        </m:sSup>
                      </m:num>
                      <m:den>
                        <m:r>
                          <a:rPr lang="en-US" sz="4400" b="1">
                            <a:latin typeface="Cambria Math" panose="02040503050406030204" pitchFamily="18" charset="0"/>
                            <a:ea typeface="Tahoma" panose="020B0604030504040204" pitchFamily="34" charset="0"/>
                            <a:cs typeface="Tahoma" panose="020B0604030504040204" pitchFamily="34" charset="0"/>
                          </a:rPr>
                          <m:t>𝑛</m:t>
                        </m:r>
                        <m:r>
                          <a:rPr lang="en-US" sz="4400" b="1">
                            <a:latin typeface="Cambria Math" panose="02040503050406030204" pitchFamily="18" charset="0"/>
                            <a:ea typeface="Tahoma" panose="020B0604030504040204" pitchFamily="34" charset="0"/>
                            <a:cs typeface="Tahoma" panose="020B0604030504040204" pitchFamily="34" charset="0"/>
                          </a:rPr>
                          <m:t>−1</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Ý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số</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liệu</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càng</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phân</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tán</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err="1">
                    <a:highlight>
                      <a:srgbClr val="FFFF00"/>
                    </a:highlight>
                    <a:latin typeface="Tahoma" panose="020B0604030504040204" pitchFamily="34" charset="0"/>
                    <a:ea typeface="Tahoma" panose="020B0604030504040204" pitchFamily="34" charset="0"/>
                    <a:cs typeface="Tahoma" panose="020B0604030504040204" pitchFamily="34" charset="0"/>
                  </a:rPr>
                  <a:t>thì</a:t>
                </a:r>
                <a:r>
                  <a:rPr lang="en-US" sz="4400" b="1">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a:highlight>
                      <a:srgbClr val="FF0000"/>
                    </a:highlight>
                    <a:latin typeface="Tahoma" panose="020B0604030504040204" pitchFamily="34" charset="0"/>
                    <a:ea typeface="Tahoma" panose="020B0604030504040204" pitchFamily="34" charset="0"/>
                    <a:cs typeface="Tahoma" panose="020B0604030504040204" pitchFamily="34" charset="0"/>
                  </a:rPr>
                  <a:t>phương sai và độ lệch chuẩn càng lớn.</a:t>
                </a:r>
                <a:endParaRPr lang="en-US" sz="4400" b="1" dirty="0">
                  <a:highlight>
                    <a:srgbClr val="FF0000"/>
                  </a:highligh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1"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2209800"/>
                <a:ext cx="22886740" cy="9144000"/>
              </a:xfrm>
              <a:prstGeom prst="rect">
                <a:avLst/>
              </a:prstGeom>
              <a:blipFill>
                <a:blip r:embed="rId3"/>
                <a:stretch>
                  <a:fillRect l="-958" t="-206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561158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8" end="8"/>
                                            </p:txEl>
                                          </p:spTgt>
                                        </p:tgtEl>
                                        <p:attrNameLst>
                                          <p:attrName>style.visibility</p:attrName>
                                        </p:attrNameLst>
                                      </p:cBhvr>
                                      <p:to>
                                        <p:strVal val="visible"/>
                                      </p:to>
                                    </p:set>
                                    <p:animEffect transition="in" filter="wipe(up)">
                                      <p:cBhvr>
                                        <p:cTn id="17" dur="500"/>
                                        <p:tgtEl>
                                          <p:spTgt spid="11">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up)">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up)">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up)">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up)">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38107" y="3886200"/>
                <a:ext cx="23317200" cy="93725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t>Trong mẫu số liệu thống kê, có khi gặp những giá trị quá lớn hoặc quá nhỏ so với đa số các giá trị khác. Những giá trị này được gọi là </a:t>
                </a:r>
                <a:r>
                  <a:rPr lang="vi-VN" sz="4400" b="1" dirty="0">
                    <a:solidFill>
                      <a:srgbClr val="FF0000"/>
                    </a:solidFill>
                  </a:rPr>
                  <a:t>giá trị bất thường</a:t>
                </a:r>
                <a:r>
                  <a:rPr lang="vi-VN" sz="4400" b="1" dirty="0"/>
                  <a:t>. Chúng xuất hiện trong mẫu số liệu có thể do nhầm lẫn hay sai sót nào đó. Ta có thể dùng biểu đồ hộp để phát hiện những giá trị bất thường này.</a:t>
                </a:r>
                <a:endParaRPr lang="en-US" sz="4400" b="1" dirty="0"/>
              </a:p>
              <a:p>
                <a:pPr marL="0" indent="0">
                  <a:buNone/>
                </a:pPr>
                <a:endParaRPr lang="en-US" sz="4400" b="1" dirty="0"/>
              </a:p>
              <a:p>
                <a:pPr marL="0" indent="0">
                  <a:buNone/>
                </a:pPr>
                <a:endParaRPr lang="en-US" sz="4400" b="1" dirty="0"/>
              </a:p>
              <a:p>
                <a:pPr marL="0" indent="0">
                  <a:buNone/>
                </a:pPr>
                <a:endParaRPr lang="en-US" sz="4400" b="1" dirty="0"/>
              </a:p>
              <a:p>
                <a:pPr marL="0" indent="0">
                  <a:buNone/>
                </a:pPr>
                <a:endParaRPr lang="en-US" sz="4400" b="1" dirty="0"/>
              </a:p>
              <a:p>
                <a:pPr marL="0" indent="0">
                  <a:buNone/>
                </a:pPr>
                <a:endParaRPr lang="en-US" sz="4400" b="1" dirty="0"/>
              </a:p>
              <a:p>
                <a:pPr marL="0" indent="0">
                  <a:buNone/>
                </a:pPr>
                <a:endParaRPr lang="en-US" sz="4400" b="1" dirty="0"/>
              </a:p>
              <a:p>
                <a:pPr marL="0" indent="0">
                  <a:buNone/>
                </a:pPr>
                <a:r>
                  <a:rPr lang="vi-VN" sz="4400" b="1" dirty="0"/>
                  <a:t>Các giá trị lớn hơn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𝟓</m:t>
                    </m:r>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oMath>
                </a14:m>
                <a:r>
                  <a:rPr lang="vi-VN" sz="4400" b="1" dirty="0"/>
                  <a:t> hoặc bé hơn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𝟓</m:t>
                    </m:r>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oMath>
                </a14:m>
                <a:r>
                  <a:rPr lang="vi-VN" sz="4400" b="1" dirty="0"/>
                  <a:t> được xem là </a:t>
                </a:r>
                <a:r>
                  <a:rPr lang="vi-VN" sz="4400" b="1" dirty="0">
                    <a:solidFill>
                      <a:srgbClr val="FF0000"/>
                    </a:solidFill>
                  </a:rPr>
                  <a:t>giá trị bất thường</a:t>
                </a:r>
                <a:r>
                  <a:rPr lang="vi-VN" sz="4400" b="1" dirty="0"/>
                  <a:t>.</a:t>
                </a:r>
                <a:endParaRPr lang="en-US" sz="4400" b="1"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372599"/>
              </a:xfrm>
              <a:prstGeom prst="rect">
                <a:avLst/>
              </a:prstGeom>
              <a:blipFill>
                <a:blip r:embed="rId4"/>
                <a:stretch>
                  <a:fillRect l="-1045" t="-2079" b="-650"/>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A0CA9706-4BA9-4D33-AB10-406737A2E699}"/>
              </a:ext>
            </a:extLst>
          </p:cNvPr>
          <p:cNvSpPr/>
          <p:nvPr/>
        </p:nvSpPr>
        <p:spPr>
          <a:xfrm>
            <a:off x="2057400" y="1828800"/>
            <a:ext cx="19593825" cy="1446550"/>
          </a:xfrm>
          <a:prstGeom prst="rect">
            <a:avLst/>
          </a:prstGeom>
        </p:spPr>
        <p:txBody>
          <a:bodyPr wrap="none">
            <a:spAutoFit/>
          </a:bodyPr>
          <a:lstStyle/>
          <a:p>
            <a:pPr>
              <a:lnSpc>
                <a:spcPct val="100000"/>
              </a:lnSpc>
              <a:spcBef>
                <a:spcPct val="0"/>
              </a:spcBef>
              <a:buNone/>
              <a:defRPr/>
            </a:pPr>
            <a:r>
              <a:rPr lang="en-US" sz="44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4400" b="1" spc="-150"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id="{FD1F51BA-1F82-4B52-AE42-3BD50F72DE4B}"/>
              </a:ext>
            </a:extLst>
          </p:cNvPr>
          <p:cNvSpPr/>
          <p:nvPr/>
        </p:nvSpPr>
        <p:spPr>
          <a:xfrm rot="5400000">
            <a:off x="757683" y="1644389"/>
            <a:ext cx="788466" cy="138502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13C3DD6-30AD-48C4-85E8-163049FAAC5A}"/>
              </a:ext>
            </a:extLst>
          </p:cNvPr>
          <p:cNvSpPr txBox="1"/>
          <p:nvPr/>
        </p:nvSpPr>
        <p:spPr>
          <a:xfrm>
            <a:off x="955213" y="1982962"/>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2"/>
          <p:cNvSpPr>
            <a:spLocks noChangeArrowheads="1"/>
          </p:cNvSpPr>
          <p:nvPr/>
        </p:nvSpPr>
        <p:spPr bwMode="auto">
          <a:xfrm>
            <a:off x="7315200" y="107442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528179166"/>
              </p:ext>
            </p:extLst>
          </p:nvPr>
        </p:nvGraphicFramePr>
        <p:xfrm>
          <a:off x="2488936" y="6118093"/>
          <a:ext cx="19406128" cy="4626107"/>
        </p:xfrm>
        <a:graphic>
          <a:graphicData uri="http://schemas.openxmlformats.org/presentationml/2006/ole">
            <mc:AlternateContent xmlns:mc="http://schemas.openxmlformats.org/markup-compatibility/2006">
              <mc:Choice xmlns:v="urn:schemas-microsoft-com:vml" Requires="v">
                <p:oleObj spid="_x0000_s1027" name="Bitmap Image" r:id="rId5" imgW="8807903" imgH="2050794" progId="Paint.Picture">
                  <p:embed/>
                </p:oleObj>
              </mc:Choice>
              <mc:Fallback>
                <p:oleObj name="Bitmap Image" r:id="rId5" imgW="8807903" imgH="2050794"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8936" y="6118093"/>
                        <a:ext cx="19406128" cy="4626107"/>
                      </a:xfrm>
                      <a:prstGeom prst="rect">
                        <a:avLst/>
                      </a:prstGeom>
                      <a:noFill/>
                    </p:spPr>
                  </p:pic>
                </p:oleObj>
              </mc:Fallback>
            </mc:AlternateContent>
          </a:graphicData>
        </a:graphic>
      </p:graphicFrame>
    </p:spTree>
    <p:extLst>
      <p:ext uri="{BB962C8B-B14F-4D97-AF65-F5344CB8AC3E}">
        <p14:creationId xmlns:p14="http://schemas.microsoft.com/office/powerpoint/2010/main" val="1880313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308011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001907"/>
            <a:ext cx="23164800" cy="83330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9" name="Rectangle 28"/>
          <p:cNvSpPr/>
          <p:nvPr/>
        </p:nvSpPr>
        <p:spPr>
          <a:xfrm>
            <a:off x="1606827" y="1967230"/>
            <a:ext cx="22479000" cy="3195490"/>
          </a:xfrm>
          <a:prstGeom prst="rect">
            <a:avLst/>
          </a:prstGeom>
        </p:spPr>
        <p:txBody>
          <a:bodyPr wrap="square">
            <a:spAutoFit/>
          </a:bodyPr>
          <a:lstStyle/>
          <a:p>
            <a:pPr>
              <a:lnSpc>
                <a:spcPct val="107000"/>
              </a:lnSpc>
              <a:spcAft>
                <a:spcPts val="800"/>
              </a:spcAft>
            </a:pPr>
            <a:r>
              <a:rPr lang="en-US" sz="44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44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44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4400" b="1"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4400" b="1"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400" b="1"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b="1"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4400" b="1" dirty="0">
              <a:effectLst/>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5877122" y="2715161"/>
                <a:ext cx="16525678" cy="144655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4400" b="1" i="1" smtClean="0">
                          <a:latin typeface="Cambria Math" panose="02040503050406030204" pitchFamily="18" charset="0"/>
                        </a:rPr>
                        <m:t>𝟎</m:t>
                      </m:r>
                      <m:r>
                        <a:rPr lang="en-US" sz="4400" b="1" i="0" smtClean="0">
                          <a:latin typeface="Cambria Math" panose="02040503050406030204" pitchFamily="18" charset="0"/>
                        </a:rPr>
                        <m:t>           </m:t>
                      </m:r>
                      <m:r>
                        <a:rPr lang="en-US" sz="4400" b="1" i="1" smtClean="0">
                          <a:latin typeface="Cambria Math" panose="02040503050406030204" pitchFamily="18" charset="0"/>
                        </a:rPr>
                        <m:t>𝟑𝟒𝟎</m:t>
                      </m:r>
                      <m:r>
                        <a:rPr lang="en-US" sz="4400" b="1" i="0" smtClean="0">
                          <a:latin typeface="Cambria Math" panose="02040503050406030204" pitchFamily="18" charset="0"/>
                        </a:rPr>
                        <m:t>      </m:t>
                      </m:r>
                      <m:r>
                        <a:rPr lang="en-US" sz="4400" b="1" i="1" smtClean="0">
                          <a:latin typeface="Cambria Math" panose="02040503050406030204" pitchFamily="18" charset="0"/>
                        </a:rPr>
                        <m:t>𝟕𝟎</m:t>
                      </m:r>
                      <m:r>
                        <a:rPr lang="en-US" sz="4400" b="1" i="0" smtClean="0">
                          <a:latin typeface="Cambria Math" panose="02040503050406030204" pitchFamily="18" charset="0"/>
                        </a:rPr>
                        <m:t>          </m:t>
                      </m:r>
                      <m:r>
                        <a:rPr lang="en-US" sz="4400" b="1" i="1" smtClean="0">
                          <a:latin typeface="Cambria Math" panose="02040503050406030204" pitchFamily="18" charset="0"/>
                        </a:rPr>
                        <m:t>𝟏𝟒𝟎</m:t>
                      </m:r>
                      <m:r>
                        <a:rPr lang="en-US" sz="4400" b="1" i="0" smtClean="0">
                          <a:latin typeface="Cambria Math" panose="02040503050406030204" pitchFamily="18" charset="0"/>
                        </a:rPr>
                        <m:t>    </m:t>
                      </m:r>
                      <m:r>
                        <a:rPr lang="en-US" sz="4400" b="1" i="1" smtClean="0">
                          <a:latin typeface="Cambria Math" panose="02040503050406030204" pitchFamily="18" charset="0"/>
                        </a:rPr>
                        <m:t>𝟐𝟎𝟎</m:t>
                      </m:r>
                      <m:r>
                        <a:rPr lang="en-US" sz="4400" b="1" i="0" smtClean="0">
                          <a:latin typeface="Cambria Math" panose="02040503050406030204" pitchFamily="18" charset="0"/>
                        </a:rPr>
                        <m:t>    </m:t>
                      </m:r>
                      <m:r>
                        <a:rPr lang="en-US" sz="4400" b="1" i="1" smtClean="0">
                          <a:latin typeface="Cambria Math" panose="02040503050406030204" pitchFamily="18" charset="0"/>
                        </a:rPr>
                        <m:t>𝟏𝟖𝟎</m:t>
                      </m:r>
                      <m:r>
                        <a:rPr lang="en-US" sz="4400" b="1" i="0" smtClean="0">
                          <a:latin typeface="Cambria Math" panose="02040503050406030204" pitchFamily="18" charset="0"/>
                        </a:rPr>
                        <m:t>    </m:t>
                      </m:r>
                      <m:r>
                        <a:rPr lang="en-US" sz="4400" b="1" i="1" smtClean="0">
                          <a:latin typeface="Cambria Math" panose="02040503050406030204" pitchFamily="18" charset="0"/>
                        </a:rPr>
                        <m:t>𝟐𝟏𝟎</m:t>
                      </m:r>
                      <m:r>
                        <a:rPr lang="en-US" sz="4400" b="1" i="0" smtClean="0">
                          <a:latin typeface="Cambria Math" panose="02040503050406030204" pitchFamily="18" charset="0"/>
                        </a:rPr>
                        <m:t>     </m:t>
                      </m:r>
                      <m:r>
                        <a:rPr lang="en-US" sz="4400" b="1" i="1" smtClean="0">
                          <a:latin typeface="Cambria Math" panose="02040503050406030204" pitchFamily="18" charset="0"/>
                        </a:rPr>
                        <m:t>𝟏𝟓𝟎</m:t>
                      </m:r>
                      <m:r>
                        <a:rPr lang="en-US" sz="4400" b="1" i="0" smtClean="0">
                          <a:latin typeface="Cambria Math" panose="02040503050406030204" pitchFamily="18" charset="0"/>
                        </a:rPr>
                        <m:t>    </m:t>
                      </m:r>
                      <m:r>
                        <a:rPr lang="en-US" sz="4400" b="1" i="1" smtClean="0">
                          <a:latin typeface="Cambria Math" panose="02040503050406030204" pitchFamily="18" charset="0"/>
                        </a:rPr>
                        <m:t>𝟏𝟎𝟎</m:t>
                      </m:r>
                      <m:r>
                        <a:rPr lang="en-US" sz="4400" b="1" i="0" smtClean="0">
                          <a:latin typeface="Cambria Math" panose="02040503050406030204" pitchFamily="18" charset="0"/>
                        </a:rPr>
                        <m:t>      </m:t>
                      </m:r>
                      <m:r>
                        <a:rPr lang="en-US" sz="4400" b="1" i="1" smtClean="0">
                          <a:latin typeface="Cambria Math" panose="02040503050406030204" pitchFamily="18" charset="0"/>
                        </a:rPr>
                        <m:t>𝟏𝟑𝟎</m:t>
                      </m:r>
                    </m:oMath>
                  </m:oMathPara>
                </a14:m>
                <a:endParaRPr lang="en-US" sz="4400" b="1"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4400" b="1" i="0">
                          <a:latin typeface="Cambria Math" panose="02040503050406030204" pitchFamily="18" charset="0"/>
                        </a:rPr>
                        <m:t>𝟏𝟒𝟎</m:t>
                      </m:r>
                      <m:r>
                        <a:rPr lang="en-US" sz="4400" b="1" i="0" smtClean="0">
                          <a:latin typeface="Cambria Math" panose="02040503050406030204" pitchFamily="18" charset="0"/>
                        </a:rPr>
                        <m:t>     </m:t>
                      </m:r>
                      <m:r>
                        <a:rPr lang="en-US" sz="4400" b="1" i="0">
                          <a:latin typeface="Cambria Math" panose="02040503050406030204" pitchFamily="18" charset="0"/>
                        </a:rPr>
                        <m:t>𝟏𝟖𝟎</m:t>
                      </m:r>
                      <m:r>
                        <a:rPr lang="en-US" sz="4400" b="1" i="0" smtClean="0">
                          <a:latin typeface="Cambria Math" panose="02040503050406030204" pitchFamily="18" charset="0"/>
                        </a:rPr>
                        <m:t>       </m:t>
                      </m:r>
                      <m:r>
                        <a:rPr lang="en-US" sz="4400" b="1" i="0">
                          <a:latin typeface="Cambria Math" panose="02040503050406030204" pitchFamily="18" charset="0"/>
                        </a:rPr>
                        <m:t>𝟏𝟗𝟎</m:t>
                      </m:r>
                      <m:r>
                        <a:rPr lang="en-US" sz="4400" b="1" i="0" smtClean="0">
                          <a:latin typeface="Cambria Math" panose="02040503050406030204" pitchFamily="18" charset="0"/>
                        </a:rPr>
                        <m:t>       </m:t>
                      </m:r>
                      <m:r>
                        <a:rPr lang="en-US" sz="4400" b="1" i="0">
                          <a:latin typeface="Cambria Math" panose="02040503050406030204" pitchFamily="18" charset="0"/>
                        </a:rPr>
                        <m:t>𝟏𝟔𝟎</m:t>
                      </m:r>
                      <m:r>
                        <a:rPr lang="en-US" sz="4400" b="1" i="0" smtClean="0">
                          <a:latin typeface="Cambria Math" panose="02040503050406030204" pitchFamily="18" charset="0"/>
                        </a:rPr>
                        <m:t>     </m:t>
                      </m:r>
                      <m:r>
                        <a:rPr lang="en-US" sz="4400" b="1" i="0">
                          <a:latin typeface="Cambria Math" panose="02040503050406030204" pitchFamily="18" charset="0"/>
                        </a:rPr>
                        <m:t>𝟐𝟗𝟎</m:t>
                      </m:r>
                      <m:r>
                        <a:rPr lang="en-US" sz="4400" b="1" i="0" smtClean="0">
                          <a:latin typeface="Cambria Math" panose="02040503050406030204" pitchFamily="18" charset="0"/>
                        </a:rPr>
                        <m:t>    </m:t>
                      </m:r>
                      <m:r>
                        <a:rPr lang="en-US" sz="4400" b="1" i="0">
                          <a:latin typeface="Cambria Math" panose="02040503050406030204" pitchFamily="18" charset="0"/>
                        </a:rPr>
                        <m:t>𝟓𝟎</m:t>
                      </m:r>
                      <m:r>
                        <a:rPr lang="en-US" sz="4400" b="1" i="0" smtClean="0">
                          <a:latin typeface="Cambria Math" panose="02040503050406030204" pitchFamily="18" charset="0"/>
                        </a:rPr>
                        <m:t>      </m:t>
                      </m:r>
                      <m:r>
                        <a:rPr lang="en-US" sz="4400" b="1" i="0">
                          <a:latin typeface="Cambria Math" panose="02040503050406030204" pitchFamily="18" charset="0"/>
                        </a:rPr>
                        <m:t>𝟐𝟐𝟎</m:t>
                      </m:r>
                      <m:r>
                        <a:rPr lang="en-US" sz="4400" b="1" i="0" smtClean="0">
                          <a:latin typeface="Cambria Math" panose="02040503050406030204" pitchFamily="18" charset="0"/>
                        </a:rPr>
                        <m:t>     </m:t>
                      </m:r>
                      <m:r>
                        <a:rPr lang="en-US" sz="4400" b="1" i="0">
                          <a:latin typeface="Cambria Math" panose="02040503050406030204" pitchFamily="18" charset="0"/>
                        </a:rPr>
                        <m:t>𝟏𝟖𝟎</m:t>
                      </m:r>
                      <m:r>
                        <a:rPr lang="en-US" sz="4400" b="1" i="0" smtClean="0">
                          <a:latin typeface="Cambria Math" panose="02040503050406030204" pitchFamily="18" charset="0"/>
                        </a:rPr>
                        <m:t>    </m:t>
                      </m:r>
                      <m:r>
                        <a:rPr lang="en-US" sz="4400" b="1" i="0">
                          <a:latin typeface="Cambria Math" panose="02040503050406030204" pitchFamily="18" charset="0"/>
                        </a:rPr>
                        <m:t>𝟐𝟎𝟎</m:t>
                      </m:r>
                      <m:r>
                        <a:rPr lang="en-US" sz="4400" b="1" i="0" smtClean="0">
                          <a:latin typeface="Cambria Math" panose="02040503050406030204" pitchFamily="18" charset="0"/>
                        </a:rPr>
                        <m:t>      </m:t>
                      </m:r>
                      <m:r>
                        <a:rPr lang="en-US" sz="4400" b="1" i="0">
                          <a:latin typeface="Cambria Math" panose="02040503050406030204" pitchFamily="18" charset="0"/>
                        </a:rPr>
                        <m:t>𝟐𝟏𝟎</m:t>
                      </m:r>
                      <m:r>
                        <a:rPr lang="en-US" sz="4400" b="1" i="0" smtClean="0">
                          <a:latin typeface="Cambria Math" panose="02040503050406030204" pitchFamily="18" charset="0"/>
                        </a:rPr>
                        <m:t>.  </m:t>
                      </m:r>
                    </m:oMath>
                  </m:oMathPara>
                </a14:m>
                <a:endParaRPr lang="en-US" sz="4400" b="1"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5877122" y="2715161"/>
                <a:ext cx="16525678" cy="14465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38200" y="4959718"/>
                <a:ext cx="23164800" cy="2513124"/>
              </a:xfrm>
              <a:prstGeom prst="rect">
                <a:avLst/>
              </a:prstGeom>
            </p:spPr>
            <p:txBody>
              <a:bodyPr wrap="square">
                <a:spAutoFit/>
              </a:bodyPr>
              <a:lstStyle/>
              <a:p>
                <a:pPr algn="ctr">
                  <a:lnSpc>
                    <a:spcPct val="107000"/>
                  </a:lnSpc>
                  <a:spcAft>
                    <a:spcPts val="800"/>
                  </a:spcAft>
                </a:pPr>
                <a:r>
                  <a:rPr lang="vi-VN" sz="4400" b="1" dirty="0">
                    <a:latin typeface="Tahoma" panose="020B0604030504040204" pitchFamily="34" charset="0"/>
                    <a:ea typeface="Calibri" panose="020F0502020204030204" pitchFamily="34" charset="0"/>
                    <a:cs typeface="Tahoma" panose="020B0604030504040204" pitchFamily="34" charset="0"/>
                  </a:rPr>
                  <a:t>Giải </a:t>
                </a:r>
                <a:endParaRPr lang="en-US" sz="4400" b="1"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sub>
                    </m:s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𝟏𝟑𝟓</m:t>
                    </m:r>
                  </m:oMath>
                </a14:m>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sub>
                    </m:s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𝟐𝟎𝟓</m:t>
                    </m:r>
                  </m:oMath>
                </a14:m>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400" b="1"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e>
                      <m: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𝑸</m:t>
                        </m:r>
                      </m:sub>
                    </m:s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𝟐𝟎𝟓</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𝟏𝟑𝟓</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𝟕𝟎</m:t>
                    </m:r>
                    <m: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4400" b="1"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2513124"/>
              </a:xfrm>
              <a:prstGeom prst="rect">
                <a:avLst/>
              </a:prstGeom>
              <a:blipFill>
                <a:blip r:embed="rId4"/>
                <a:stretch>
                  <a:fillRect l="-1079" t="-5825" b="-8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873868" y="11811000"/>
                <a:ext cx="23129132" cy="1494383"/>
              </a:xfrm>
              <a:prstGeom prst="rect">
                <a:avLst/>
              </a:prstGeom>
            </p:spPr>
            <p:txBody>
              <a:bodyPr wrap="square">
                <a:spAutoFit/>
              </a:bodyPr>
              <a:lstStyle/>
              <a:p>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400" b="1" i="1">
                            <a:solidFill>
                              <a:srgbClr val="000000"/>
                            </a:solidFill>
                            <a:latin typeface="Cambria Math" panose="02040503050406030204" pitchFamily="18" charset="0"/>
                            <a:cs typeface="Times New Roman" panose="02020603050405020304" pitchFamily="18" charset="0"/>
                          </a:rPr>
                        </m:ctrlPr>
                      </m:sSubPr>
                      <m:e>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sub>
                    </m:sSub>
                    <m:r>
                      <a:rPr lang="vi-VN" sz="4400" b="1" i="1">
                        <a:solidFill>
                          <a:srgbClr val="000000"/>
                        </a:solidFill>
                        <a:latin typeface="Cambria Math" panose="02040503050406030204" pitchFamily="18" charset="0"/>
                        <a:ea typeface="Calibri" panose="020F0502020204030204" pitchFamily="34"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000000"/>
                            </a:solidFill>
                            <a:latin typeface="Cambria Math" panose="02040503050406030204" pitchFamily="18" charset="0"/>
                            <a:cs typeface="Times New Roman" panose="02020603050405020304" pitchFamily="18" charset="0"/>
                          </a:rPr>
                        </m:ctrlPr>
                      </m:sSubPr>
                      <m:e>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e>
                      <m: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𝑸</m:t>
                        </m:r>
                      </m:sub>
                    </m:s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𝟑𝟎</m:t>
                    </m:r>
                  </m:oMath>
                </a14:m>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400" b="1" i="1">
                            <a:solidFill>
                              <a:srgbClr val="000000"/>
                            </a:solidFill>
                            <a:latin typeface="Cambria Math" panose="02040503050406030204" pitchFamily="18" charset="0"/>
                            <a:cs typeface="Times New Roman" panose="02020603050405020304" pitchFamily="18" charset="0"/>
                          </a:rPr>
                        </m:ctrlPr>
                      </m:sSubPr>
                      <m:e>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sub>
                    </m:s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000000"/>
                            </a:solidFill>
                            <a:latin typeface="Cambria Math" panose="02040503050406030204" pitchFamily="18" charset="0"/>
                            <a:cs typeface="Times New Roman" panose="02020603050405020304" pitchFamily="18" charset="0"/>
                          </a:rPr>
                        </m:ctrlPr>
                      </m:sSubPr>
                      <m:e>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e>
                      <m: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𝑸</m:t>
                        </m:r>
                      </m:sub>
                    </m:sSub>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𝟑𝟏𝟎</m:t>
                    </m:r>
                  </m:oMath>
                </a14:m>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4400" b="1"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494383"/>
              </a:xfrm>
              <a:prstGeom prst="rect">
                <a:avLst/>
              </a:prstGeom>
              <a:blipFill>
                <a:blip r:embed="rId5"/>
                <a:stretch>
                  <a:fillRect l="-1054" t="-9796" b="-18776"/>
                </a:stretch>
              </a:blipFill>
            </p:spPr>
            <p:txBody>
              <a:bodyPr/>
              <a:lstStyle/>
              <a:p>
                <a:r>
                  <a:rPr lang="en-US">
                    <a:noFill/>
                  </a:rPr>
                  <a:t> </a:t>
                </a:r>
              </a:p>
            </p:txBody>
          </p:sp>
        </mc:Fallback>
      </mc:AlternateContent>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7624455"/>
            <a:ext cx="16154400" cy="3729346"/>
          </a:xfrm>
          <a:prstGeom prst="rect">
            <a:avLst/>
          </a:prstGeom>
          <a:noFill/>
        </p:spPr>
      </p:pic>
    </p:spTree>
    <p:extLst>
      <p:ext uri="{BB962C8B-B14F-4D97-AF65-F5344CB8AC3E}">
        <p14:creationId xmlns:p14="http://schemas.microsoft.com/office/powerpoint/2010/main" val="170456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7ADF89-46F9-4713-9744-A644701231B8}"/>
              </a:ext>
            </a:extLst>
          </p:cNvPr>
          <p:cNvSpPr txBox="1">
            <a:spLocks/>
          </p:cNvSpPr>
          <p:nvPr/>
        </p:nvSpPr>
        <p:spPr>
          <a:xfrm>
            <a:off x="2590800" y="2743199"/>
            <a:ext cx="19197468" cy="23409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2590800" y="6113475"/>
            <a:ext cx="19197467" cy="464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latin typeface="Tahoma" panose="020B0604030504040204" pitchFamily="34" charset="0"/>
                <a:cs typeface="Tahoma" panose="020B0604030504040204" pitchFamily="34" charset="0"/>
              </a:rPr>
              <a:t>Giải</a:t>
            </a:r>
            <a:endParaRPr lang="en-US" sz="4000" dirty="0">
              <a:latin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EDC0754-7203-4793-9AB7-D9EAED237F60}"/>
              </a:ext>
            </a:extLst>
          </p:cNvPr>
          <p:cNvGrpSpPr/>
          <p:nvPr/>
        </p:nvGrpSpPr>
        <p:grpSpPr>
          <a:xfrm>
            <a:off x="2590800" y="2852819"/>
            <a:ext cx="18892981" cy="2231346"/>
            <a:chOff x="-520696" y="-3520054"/>
            <a:chExt cx="5321214" cy="1734045"/>
          </a:xfrm>
        </p:grpSpPr>
        <p:grpSp>
          <p:nvGrpSpPr>
            <p:cNvPr id="8" name="Group 7">
              <a:extLst>
                <a:ext uri="{FF2B5EF4-FFF2-40B4-BE49-F238E27FC236}">
                  <a16:creationId xmlns:a16="http://schemas.microsoft.com/office/drawing/2014/main"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800"/>
                </a:spcAft>
              </a:pPr>
              <a:r>
                <a:rPr lang="en-US" sz="44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44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44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44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4.  </a:t>
              </a: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44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400" b="1" dirty="0">
                <a:effectLst/>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Rectangle 14"/>
              <p:cNvSpPr/>
              <p:nvPr/>
            </p:nvSpPr>
            <p:spPr>
              <a:xfrm>
                <a:off x="2881806" y="6947263"/>
                <a:ext cx="18601975" cy="3305136"/>
              </a:xfrm>
              <a:prstGeom prst="rect">
                <a:avLst/>
              </a:prstGeom>
            </p:spPr>
            <p:txBody>
              <a:bodyPr wrap="square">
                <a:spAutoFit/>
              </a:bodyPr>
              <a:lstStyle/>
              <a:p>
                <a:pPr>
                  <a:lnSpc>
                    <a:spcPct val="107000"/>
                  </a:lnSpc>
                  <a:spcAft>
                    <a:spcPts val="800"/>
                  </a:spcAft>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𝟓𝟔</m:t>
                    </m:r>
                  </m:oMath>
                </a14:m>
                <a:r>
                  <a:rPr lang="vi-VN" sz="4400" b="1"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𝟖𝟒</m:t>
                    </m:r>
                  </m:oMath>
                </a14:m>
                <a:r>
                  <a:rPr lang="vi-VN" sz="4400" b="1" dirty="0">
                    <a:solidFill>
                      <a:srgbClr val="000000"/>
                    </a:solidFill>
                    <a:effectLst/>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400" b="1"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sub>
                      </m:s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𝟖𝟒</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𝟓𝟔</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𝟐𝟖</m:t>
                      </m:r>
                    </m:oMath>
                  </m:oMathPara>
                </a14:m>
                <a:endParaRPr lang="en-US" sz="4400" b="1"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b="1" dirty="0">
                    <a:solidFill>
                      <a:srgbClr val="000000"/>
                    </a:solidFill>
                    <a:effectLst/>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sub>
                    </m:s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𝟏𝟒</m:t>
                    </m:r>
                  </m:oMath>
                </a14:m>
                <a:r>
                  <a:rPr lang="vi-VN" sz="4400" b="1"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sub>
                    </m:s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𝜟</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𝑸</m:t>
                        </m:r>
                      </m:sub>
                    </m:s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𝟏𝟐𝟔</m:t>
                    </m:r>
                  </m:oMath>
                </a14:m>
                <a:r>
                  <a:rPr lang="vi-VN" sz="4400" b="1" dirty="0">
                    <a:solidFill>
                      <a:srgbClr val="000000"/>
                    </a:solidFill>
                    <a:effectLst/>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4400" b="1" dirty="0">
                  <a:effectLst/>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881806" y="6947263"/>
                <a:ext cx="18601975" cy="3305136"/>
              </a:xfrm>
              <a:prstGeom prst="rect">
                <a:avLst/>
              </a:prstGeom>
              <a:blipFill>
                <a:blip r:embed="rId3"/>
                <a:stretch>
                  <a:fillRect l="-1344" t="-4428" r="-524" b="-6089"/>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sz="4400" b="1" dirty="0">
                <a:solidFill>
                  <a:srgbClr val="385623"/>
                </a:solidFill>
                <a:ea typeface="Calibri" panose="020F0502020204030204" pitchFamily="34" charset="0"/>
                <a:cs typeface="Tahoma" panose="020B0604030504040204" pitchFamily="34" charset="0"/>
              </a:rPr>
              <a:t>BÀI TẬP</a:t>
            </a:r>
            <a:r>
              <a:rPr lang="en-US" sz="4400" b="1" dirty="0">
                <a:solidFill>
                  <a:srgbClr val="385623"/>
                </a:solidFill>
                <a:ea typeface="Calibri" panose="020F0502020204030204" pitchFamily="34" charset="0"/>
                <a:cs typeface="Tahoma" panose="020B0604030504040204" pitchFamily="34" charset="0"/>
              </a:rPr>
              <a:t> </a:t>
            </a:r>
            <a:r>
              <a:rPr lang="vi-VN" sz="4400" b="1" dirty="0">
                <a:solidFill>
                  <a:srgbClr val="ED7D31"/>
                </a:solidFill>
                <a:ea typeface="Calibri" panose="020F0502020204030204" pitchFamily="34" charset="0"/>
                <a:cs typeface="Tahoma" panose="020B0604030504040204" pitchFamily="34" charset="0"/>
              </a:rPr>
              <a:t>5.11. </a:t>
            </a:r>
            <a:r>
              <a:rPr lang="vi-VN" sz="4400" b="1" dirty="0">
                <a:solidFill>
                  <a:srgbClr val="000000"/>
                </a:solidFill>
                <a:ea typeface="Calibri" panose="020F0502020204030204" pitchFamily="34" charset="0"/>
                <a:cs typeface="Tahoma" panose="020B0604030504040204" pitchFamily="34" charset="0"/>
              </a:rPr>
              <a:t>Mỗi khẳng định sau đúng hay sai?</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ea typeface="Calibri" panose="020F0502020204030204" pitchFamily="34" charset="0"/>
                <a:cs typeface="Tahoma" panose="020B0604030504040204" pitchFamily="34" charset="0"/>
              </a:rPr>
              <a:t>(3) Khoảng tứ phân vị có sử dụng thông tin của giá trị lớn nhất, giá trị bé nhất.</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ea typeface="Calibri" panose="020F0502020204030204" pitchFamily="34" charset="0"/>
                <a:cs typeface="Tahoma" panose="020B0604030504040204" pitchFamily="34" charset="0"/>
              </a:rPr>
              <a:t>(5) Các số đo độ phân tán đều không âm.</a:t>
            </a:r>
            <a:endParaRPr lang="en-US" sz="4400" b="1" dirty="0">
              <a:solidFill>
                <a:srgbClr val="000000"/>
              </a:solidFill>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dirty="0">
                <a:solidFill>
                  <a:srgbClr val="000000"/>
                </a:solidFill>
                <a:ea typeface="Calibri" panose="020F0502020204030204" pitchFamily="34" charset="0"/>
                <a:cs typeface="Tahoma" panose="020B0604030504040204" pitchFamily="34" charset="0"/>
              </a:rPr>
              <a:t>                                                                     </a:t>
            </a:r>
            <a:r>
              <a:rPr lang="vi-VN" sz="4400" b="1" dirty="0" err="1">
                <a:solidFill>
                  <a:srgbClr val="000000"/>
                </a:solidFill>
                <a:ea typeface="Calibri" panose="020F0502020204030204" pitchFamily="34" charset="0"/>
                <a:cs typeface="Tahoma" panose="020B0604030504040204" pitchFamily="34" charset="0"/>
              </a:rPr>
              <a:t>Giải</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ea typeface="Calibri" panose="020F0502020204030204" pitchFamily="34" charset="0"/>
                <a:cs typeface="Tahoma" panose="020B0604030504040204" pitchFamily="34" charset="0"/>
              </a:rPr>
              <a:t>Các khẳng định đúng: (2), (5).</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ea typeface="Calibri" panose="020F0502020204030204" pitchFamily="34" charset="0"/>
                <a:cs typeface="Tahoma" panose="020B0604030504040204" pitchFamily="34" charset="0"/>
              </a:rPr>
              <a:t>Các khẳng định sai: (1), (3), (4).</a:t>
            </a:r>
            <a:endParaRPr lang="en-US" sz="4400" b="1" dirty="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b="1"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36899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gn="ctr">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sz="4400" b="1" dirty="0">
              <a:latin typeface="Calibri" panose="020F0502020204030204" pitchFamily="34" charset="0"/>
              <a:ea typeface="Calibri" panose="020F0502020204030204" pitchFamily="34" charset="0"/>
              <a:cs typeface="Tahoma" panose="020B0604030504040204" pitchFamily="34" charset="0"/>
            </a:endParaRPr>
          </a:p>
          <a:p>
            <a:pPr marL="0" indent="0">
              <a:buNone/>
            </a:pP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Nếu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các</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của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mẫu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càng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tập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quanh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của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mỗi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so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với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càng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nhỏ</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dẫn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đến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chuẩn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càng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nhỏ</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⇒(1) Sai</a:t>
            </a:r>
          </a:p>
          <a:p>
            <a:pPr marL="0" indent="0">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biến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thiên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kí</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hiệu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R,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hiệu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giữa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lớn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nhỏ</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trong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mẫu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p>
        </p:txBody>
      </p:sp>
    </p:spTree>
    <p:extLst>
      <p:ext uri="{BB962C8B-B14F-4D97-AF65-F5344CB8AC3E}">
        <p14:creationId xmlns:p14="http://schemas.microsoft.com/office/powerpoint/2010/main" val="1053429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6" end="6"/>
                                            </p:txEl>
                                          </p:spTgt>
                                        </p:tgtEl>
                                        <p:attrNameLst>
                                          <p:attrName>style.visibility</p:attrName>
                                        </p:attrNameLst>
                                      </p:cBhvr>
                                      <p:to>
                                        <p:strVal val="visible"/>
                                      </p:to>
                                    </p:set>
                                    <p:animEffect transition="in" filter="wipe(up)">
                                      <p:cBhvr>
                                        <p:cTn id="3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gn="ctr">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sz="4400" b="1"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(3)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(4)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đều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kí</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hiệu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hiệu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giữa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tức</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3</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1</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p>
              <a:p>
                <a:pPr marL="0" marR="0" indent="0">
                  <a:lnSpc>
                    <a:spcPct val="107000"/>
                  </a:lnSpc>
                  <a:spcBef>
                    <a:spcPts val="0"/>
                  </a:spcBef>
                  <a:spcAft>
                    <a:spcPts val="800"/>
                  </a:spcAft>
                  <a:buNone/>
                </a:pPr>
                <a:endParaRPr lang="en-US" b="1" dirty="0">
                  <a:solidFill>
                    <a:srgbClr val="000000"/>
                  </a:solidFill>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22860000" cy="11125200"/>
              </a:xfrm>
              <a:prstGeom prst="rect">
                <a:avLst/>
              </a:prstGeom>
              <a:blipFill>
                <a:blip r:embed="rId3"/>
                <a:stretch>
                  <a:fillRect l="-1066" t="-1204" r="-1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846058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gn="ctr">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Các</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đo</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tán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biến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thiên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R =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lớn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nhỏ</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&gt; 0</a:t>
                </a:r>
              </a:p>
              <a:p>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Trước</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tính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mẫu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được</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sắp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xếp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theo</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tự</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giảm</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𝑸</m:t>
                        </m:r>
                      </m:e>
                      <m:sub>
                        <m:r>
                          <a:rPr lang="vi-VN"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𝟑</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&gt;</m:t>
                    </m:r>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𝑸</m:t>
                        </m:r>
                      </m:e>
                      <m:sub>
                        <m:r>
                          <a:rPr lang="vi-VN"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𝟏</m:t>
                        </m:r>
                      </m:sub>
                    </m:sSub>
                    <m:box>
                      <m:box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boxPr>
                      <m:e>
                        <m:groupChr>
                          <m:groupChrPr>
                            <m:chr m:val="⇒"/>
                            <m:pos m:val="top"/>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groupChrPr>
                          <m:e/>
                        </m:groupChr>
                      </m:e>
                    </m:box>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e>
                      <m:sub>
                        <m:r>
                          <a:rPr lang="vi-VN"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𝑸</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&gt;</m:t>
                    </m:r>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𝟎</m:t>
                    </m:r>
                  </m:oMath>
                </a14:m>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Phương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p>
                      <m:sSup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p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𝒔</m:t>
                        </m:r>
                      </m:e>
                      <m:sup>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𝟐</m:t>
                        </m:r>
                      </m:sup>
                    </m:sSup>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f>
                      <m:f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fPr>
                      <m:num>
                        <m:sSup>
                          <m:sSup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pPr>
                          <m:e>
                            <m:d>
                              <m:d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dPr>
                              <m:e>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𝒙</m:t>
                                    </m:r>
                                  </m:e>
                                  <m:sub>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𝟏</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acc>
                                  <m:accPr>
                                    <m:chr m:val="̅"/>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acc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𝒙</m:t>
                                    </m:r>
                                  </m:e>
                                </m:acc>
                              </m:e>
                            </m:d>
                          </m:e>
                          <m:sup>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𝟐</m:t>
                            </m:r>
                          </m:sup>
                        </m:sSup>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p>
                          <m:sSup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pPr>
                          <m:e>
                            <m:d>
                              <m:d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dPr>
                              <m:e>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𝒙</m:t>
                                    </m:r>
                                  </m:e>
                                  <m:sub>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𝟐</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acc>
                                  <m:accPr>
                                    <m:chr m:val="̅"/>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acc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𝒙</m:t>
                                    </m:r>
                                  </m:e>
                                </m:acc>
                              </m:e>
                            </m:d>
                          </m:e>
                          <m:sup>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𝟐</m:t>
                            </m:r>
                          </m:sup>
                        </m:sSup>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p>
                          <m:sSup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pPr>
                          <m:e>
                            <m:d>
                              <m:d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dPr>
                              <m:e>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𝒙</m:t>
                                    </m:r>
                                  </m:e>
                                  <m:sub>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𝒏</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acc>
                                  <m:accPr>
                                    <m:chr m:val="̅"/>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acc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𝒙</m:t>
                                    </m:r>
                                  </m:e>
                                </m:acc>
                              </m:e>
                            </m:d>
                          </m:e>
                          <m:sup>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𝟐</m:t>
                            </m:r>
                          </m:sup>
                        </m:sSup>
                      </m:num>
                      <m:den>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𝒏</m:t>
                        </m:r>
                      </m:den>
                    </m:f>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&gt;</m:t>
                    </m:r>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𝟎</m:t>
                    </m:r>
                  </m:oMath>
                </a14:m>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chuẩn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𝒔</m:t>
                    </m:r>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rad>
                      <m:radPr>
                        <m:degHide m:val="on"/>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radPr>
                      <m:deg/>
                      <m:e>
                        <m:sSup>
                          <m:sSup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pPr>
                          <m:e>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𝒔</m:t>
                            </m:r>
                          </m:e>
                          <m:sup>
                            <m: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t>𝟐</m:t>
                            </m:r>
                          </m:sup>
                        </m:sSup>
                      </m:e>
                    </m:rad>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&gt;</m:t>
                    </m:r>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0</a:t>
                </a:r>
              </a:p>
              <a:p>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Các</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đo</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tán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đều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âm</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(5)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marR="0" indent="0">
                  <a:lnSpc>
                    <a:spcPct val="107000"/>
                  </a:lnSpc>
                  <a:spcBef>
                    <a:spcPts val="0"/>
                  </a:spcBef>
                  <a:spcAft>
                    <a:spcPts val="800"/>
                  </a:spcAft>
                  <a:buNone/>
                </a:pPr>
                <a:endParaRPr lang="en-US" b="1" dirty="0">
                  <a:solidFill>
                    <a:srgbClr val="000000"/>
                  </a:solidFill>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22860000" cy="11125200"/>
              </a:xfrm>
              <a:prstGeom prst="rect">
                <a:avLst/>
              </a:prstGeom>
              <a:blipFill>
                <a:blip r:embed="rId3"/>
                <a:stretch>
                  <a:fillRect l="-1066" t="-120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78989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5" end="5"/>
                                            </p:txEl>
                                          </p:spTgt>
                                        </p:tgtEl>
                                        <p:attrNameLst>
                                          <p:attrName>style.visibility</p:attrName>
                                        </p:attrNameLst>
                                      </p:cBhvr>
                                      <p:to>
                                        <p:strVal val="visible"/>
                                      </p:to>
                                    </p:set>
                                    <p:animEffect transition="in" filter="wipe(up)">
                                      <p:cBhvr>
                                        <p:cTn id="32" dur="500"/>
                                        <p:tgtEl>
                                          <p:spTgt spid="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6" end="6"/>
                                            </p:txEl>
                                          </p:spTgt>
                                        </p:tgtEl>
                                        <p:attrNameLst>
                                          <p:attrName>style.visibility</p:attrName>
                                        </p:attrNameLst>
                                      </p:cBhvr>
                                      <p:to>
                                        <p:strVal val="visible"/>
                                      </p:to>
                                    </p:set>
                                    <p:animEffect transition="in" filter="wipe(up)">
                                      <p:cBhvr>
                                        <p:cTn id="37" dur="500"/>
                                        <p:tgtEl>
                                          <p:spTgt spid="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7" end="7"/>
                                            </p:txEl>
                                          </p:spTgt>
                                        </p:tgtEl>
                                        <p:attrNameLst>
                                          <p:attrName>style.visibility</p:attrName>
                                        </p:attrNameLst>
                                      </p:cBhvr>
                                      <p:to>
                                        <p:strVal val="visible"/>
                                      </p:to>
                                    </p:set>
                                    <p:animEffect transition="in" filter="wipe(up)">
                                      <p:cBhvr>
                                        <p:cTn id="42" dur="500"/>
                                        <p:tgtEl>
                                          <p:spTgt spid="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8" end="8"/>
                                            </p:txEl>
                                          </p:spTgt>
                                        </p:tgtEl>
                                        <p:attrNameLst>
                                          <p:attrName>style.visibility</p:attrName>
                                        </p:attrNameLst>
                                      </p:cBhvr>
                                      <p:to>
                                        <p:strVal val="visible"/>
                                      </p:to>
                                    </p:set>
                                    <p:animEffect transition="in" filter="wipe(up)">
                                      <p:cBhvr>
                                        <p:cTn id="47"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4822BB7-DB89-4357-87F0-6E511FC44A6A}"/>
              </a:ext>
            </a:extLst>
          </p:cNvPr>
          <p:cNvSpPr txBox="1">
            <a:spLocks/>
          </p:cNvSpPr>
          <p:nvPr/>
        </p:nvSpPr>
        <p:spPr>
          <a:xfrm>
            <a:off x="1066800" y="1676400"/>
            <a:ext cx="22860000" cy="11658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vi-VN" sz="4400" b="1" dirty="0">
                <a:solidFill>
                  <a:srgbClr val="ED7D31"/>
                </a:solidFill>
                <a:latin typeface="Tahoma" panose="020B0604030504040204" pitchFamily="34" charset="0"/>
                <a:ea typeface="Calibri" panose="020F0502020204030204" pitchFamily="34" charset="0"/>
                <a:cs typeface="Tahoma" panose="020B0604030504040204" pitchFamily="34" charset="0"/>
              </a:rPr>
              <a:t>5.13. </a:t>
            </a: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4400" b="1"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4400" b="1" dirty="0">
              <a:latin typeface="Calibri" panose="020F0502020204030204" pitchFamily="34" charset="0"/>
              <a:ea typeface="Calibri" panose="020F0502020204030204" pitchFamily="34" charset="0"/>
              <a:cs typeface="Tahoma" panose="020B0604030504040204" pitchFamily="34" charset="0"/>
            </a:endParaRPr>
          </a:p>
          <a:p>
            <a:pPr marL="0" indent="0">
              <a:lnSpc>
                <a:spcPct val="107000"/>
              </a:lnSpc>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4400" b="1" dirty="0">
              <a:latin typeface="Calibri" panose="020F0502020204030204" pitchFamily="34" charset="0"/>
              <a:ea typeface="Calibri" panose="020F0502020204030204" pitchFamily="34" charset="0"/>
              <a:cs typeface="Tahoma" panose="020B0604030504040204" pitchFamily="34" charset="0"/>
            </a:endParaRPr>
          </a:p>
          <a:p>
            <a:pPr marL="0" marR="0" indent="0" algn="ctr">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endParaRPr lang="en-US" dirty="0"/>
          </a:p>
          <a:p>
            <a:pPr marL="0" marR="0" indent="0">
              <a:lnSpc>
                <a:spcPct val="107000"/>
              </a:lnSpc>
              <a:spcBef>
                <a:spcPts val="0"/>
              </a:spcBef>
              <a:spcAft>
                <a:spcPts val="800"/>
              </a:spcAft>
              <a:buNone/>
            </a:pPr>
            <a:endParaRPr lang="en-US" b="1" dirty="0">
              <a:solidFill>
                <a:srgbClr val="000000"/>
              </a:solidFill>
              <a:latin typeface="Tahoma" panose="020B060403050404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88516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CB7BE3-3FEF-4584-80EA-207774F41EA5}"/>
              </a:ext>
            </a:extLst>
          </p:cNvPr>
          <p:cNvSpPr txBox="1"/>
          <p:nvPr/>
        </p:nvSpPr>
        <p:spPr>
          <a:xfrm>
            <a:off x="1211916" y="1905000"/>
            <a:ext cx="20490473" cy="751616"/>
          </a:xfrm>
          <a:prstGeom prst="rect">
            <a:avLst/>
          </a:prstGeom>
          <a:noFill/>
        </p:spPr>
        <p:txBody>
          <a:bodyPr wrap="square" rtlCol="0">
            <a:spAutoFit/>
          </a:bodyPr>
          <a:lstStyle/>
          <a:p>
            <a:pPr marL="0" marR="0">
              <a:lnSpc>
                <a:spcPct val="107000"/>
              </a:lnSpc>
              <a:spcBef>
                <a:spcPts val="0"/>
              </a:spcBef>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Dưới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đây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trung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môn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kỳ</a:t>
            </a:r>
            <a:r>
              <a:rPr lang="en-US" sz="4400" b="1" dirty="0">
                <a:effectLst/>
                <a:latin typeface="Tahoma" panose="020B0604030504040204" pitchFamily="34" charset="0"/>
                <a:ea typeface="Tahoma" panose="020B0604030504040204" pitchFamily="34" charset="0"/>
                <a:cs typeface="Tahoma" panose="020B0604030504040204" pitchFamily="34" charset="0"/>
              </a:rPr>
              <a:t> I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bạn</a:t>
            </a:r>
            <a:r>
              <a:rPr lang="en-US" sz="4400" b="1" dirty="0">
                <a:effectLst/>
                <a:latin typeface="Tahoma" panose="020B0604030504040204" pitchFamily="34" charset="0"/>
                <a:ea typeface="Tahoma" panose="020B0604030504040204" pitchFamily="34" charset="0"/>
                <a:cs typeface="Tahoma" panose="020B0604030504040204" pitchFamily="34" charset="0"/>
              </a:rPr>
              <a:t> An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352693320"/>
              </p:ext>
            </p:extLst>
          </p:nvPr>
        </p:nvGraphicFramePr>
        <p:xfrm>
          <a:off x="605837" y="2740453"/>
          <a:ext cx="23092363" cy="6022548"/>
        </p:xfrm>
        <a:graphic>
          <a:graphicData uri="http://schemas.openxmlformats.org/drawingml/2006/table">
            <a:tbl>
              <a:tblPr firstRow="1" firstCol="1" bandRow="1">
                <a:tableStyleId>{5C22544A-7EE6-4342-B048-85BDC9FD1C3A}</a:tableStyleId>
              </a:tblPr>
              <a:tblGrid>
                <a:gridCol w="2526876">
                  <a:extLst>
                    <a:ext uri="{9D8B030D-6E8A-4147-A177-3AD203B41FA5}">
                      <a16:colId xmlns:a16="http://schemas.microsoft.com/office/drawing/2014/main" val="794777122"/>
                    </a:ext>
                  </a:extLst>
                </a:gridCol>
                <a:gridCol w="2526876">
                  <a:extLst>
                    <a:ext uri="{9D8B030D-6E8A-4147-A177-3AD203B41FA5}">
                      <a16:colId xmlns:a16="http://schemas.microsoft.com/office/drawing/2014/main" val="4059842175"/>
                    </a:ext>
                  </a:extLst>
                </a:gridCol>
                <a:gridCol w="2526876">
                  <a:extLst>
                    <a:ext uri="{9D8B030D-6E8A-4147-A177-3AD203B41FA5}">
                      <a16:colId xmlns:a16="http://schemas.microsoft.com/office/drawing/2014/main" val="88625742"/>
                    </a:ext>
                  </a:extLst>
                </a:gridCol>
                <a:gridCol w="2529112">
                  <a:extLst>
                    <a:ext uri="{9D8B030D-6E8A-4147-A177-3AD203B41FA5}">
                      <a16:colId xmlns:a16="http://schemas.microsoft.com/office/drawing/2014/main" val="2944742779"/>
                    </a:ext>
                  </a:extLst>
                </a:gridCol>
                <a:gridCol w="2529112">
                  <a:extLst>
                    <a:ext uri="{9D8B030D-6E8A-4147-A177-3AD203B41FA5}">
                      <a16:colId xmlns:a16="http://schemas.microsoft.com/office/drawing/2014/main" val="403898101"/>
                    </a:ext>
                  </a:extLst>
                </a:gridCol>
                <a:gridCol w="2529112">
                  <a:extLst>
                    <a:ext uri="{9D8B030D-6E8A-4147-A177-3AD203B41FA5}">
                      <a16:colId xmlns:a16="http://schemas.microsoft.com/office/drawing/2014/main" val="4090547929"/>
                    </a:ext>
                  </a:extLst>
                </a:gridCol>
                <a:gridCol w="2529112">
                  <a:extLst>
                    <a:ext uri="{9D8B030D-6E8A-4147-A177-3AD203B41FA5}">
                      <a16:colId xmlns:a16="http://schemas.microsoft.com/office/drawing/2014/main" val="1645398538"/>
                    </a:ext>
                  </a:extLst>
                </a:gridCol>
                <a:gridCol w="2529112">
                  <a:extLst>
                    <a:ext uri="{9D8B030D-6E8A-4147-A177-3AD203B41FA5}">
                      <a16:colId xmlns:a16="http://schemas.microsoft.com/office/drawing/2014/main" val="1768726452"/>
                    </a:ext>
                  </a:extLst>
                </a:gridCol>
                <a:gridCol w="2866175">
                  <a:extLst>
                    <a:ext uri="{9D8B030D-6E8A-4147-A177-3AD203B41FA5}">
                      <a16:colId xmlns:a16="http://schemas.microsoft.com/office/drawing/2014/main" val="2442847782"/>
                    </a:ext>
                  </a:extLst>
                </a:gridCol>
              </a:tblGrid>
              <a:tr h="1933778">
                <a:tc>
                  <a:txBody>
                    <a:bodyPr/>
                    <a:lstStyle/>
                    <a:p>
                      <a:pPr marL="0" marR="0" algn="ctr">
                        <a:lnSpc>
                          <a:spcPct val="107000"/>
                        </a:lnSpc>
                        <a:spcBef>
                          <a:spcPts val="0"/>
                        </a:spcBef>
                        <a:spcAft>
                          <a:spcPts val="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40513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Toán</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Vật</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lí</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32131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Hóa</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học</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Ngữ</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văn</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33655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Lịch</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sử</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31750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Địa</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lí</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600"/>
                        </a:spcAft>
                      </a:pP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Tin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học</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33528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Tiếng</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Anh</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149589993"/>
                  </a:ext>
                </a:extLst>
              </a:tr>
              <a:tr h="2044385">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63659491"/>
                  </a:ext>
                </a:extLst>
              </a:tr>
              <a:tr h="2044385">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val="1988301792"/>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990600" y="9220200"/>
            <a:ext cx="19662037"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An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35" name="TextBox 34">
            <a:extLst>
              <a:ext uri="{FF2B5EF4-FFF2-40B4-BE49-F238E27FC236}">
                <a16:creationId xmlns:a16="http://schemas.microsoft.com/office/drawing/2014/main" id="{5C528EC0-CEE3-4BFE-B1CE-D9EAFBA12080}"/>
              </a:ext>
            </a:extLst>
          </p:cNvPr>
          <p:cNvSpPr txBox="1"/>
          <p:nvPr/>
        </p:nvSpPr>
        <p:spPr>
          <a:xfrm>
            <a:off x="990599" y="10744200"/>
            <a:ext cx="19662037"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b) Theo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55276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4822BB7-DB89-4357-87F0-6E511FC44A6A}"/>
                  </a:ext>
                </a:extLst>
              </p:cNvPr>
              <p:cNvSpPr txBox="1">
                <a:spLocks/>
              </p:cNvSpPr>
              <p:nvPr/>
            </p:nvSpPr>
            <p:spPr>
              <a:xfrm>
                <a:off x="1066800" y="1676400"/>
                <a:ext cx="22860000" cy="11658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gn="ctr">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sử</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sau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sắp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xếp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10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dương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theo</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tự</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giảm</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được</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của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5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6.</a:t>
                </a:r>
              </a:p>
              <a:p>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Suy</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ra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1</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3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3</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8.</a:t>
                </a: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mỗi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của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mẫu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với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lớn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nhỏ</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R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1</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3</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3</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1</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=&gt;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của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mỗi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so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với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cũng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phương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gấp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4,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suy</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ra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phương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gấp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4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chuẩn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gấp</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a:t>
                </a:r>
              </a:p>
              <a:p>
                <a:pPr marL="0" indent="0">
                  <a:buNone/>
                </a:pP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Vậy</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R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chuẩn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marR="0" indent="0">
                  <a:lnSpc>
                    <a:spcPct val="107000"/>
                  </a:lnSpc>
                  <a:spcBef>
                    <a:spcPts val="0"/>
                  </a:spcBef>
                  <a:spcAft>
                    <a:spcPts val="800"/>
                  </a:spcAft>
                  <a:buNone/>
                </a:pPr>
                <a:endParaRPr lang="en-US" b="1" dirty="0">
                  <a:solidFill>
                    <a:srgbClr val="000000"/>
                  </a:solidFill>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066800" y="1676400"/>
                <a:ext cx="22860000" cy="11658600"/>
              </a:xfrm>
              <a:prstGeom prst="rect">
                <a:avLst/>
              </a:prstGeom>
              <a:blipFill>
                <a:blip r:embed="rId3"/>
                <a:stretch>
                  <a:fillRect l="-1039" t="-114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69644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wipe(up)">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wipe(up)">
                                      <p:cBhvr>
                                        <p:cTn id="5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4822BB7-DB89-4357-87F0-6E511FC44A6A}"/>
                  </a:ext>
                </a:extLst>
              </p:cNvPr>
              <p:cNvSpPr txBox="1">
                <a:spLocks/>
              </p:cNvSpPr>
              <p:nvPr/>
            </p:nvSpPr>
            <p:spPr>
              <a:xfrm>
                <a:off x="1066800" y="1676400"/>
                <a:ext cx="22860000" cy="11658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gn="ctr">
                  <a:lnSpc>
                    <a:spcPct val="107000"/>
                  </a:lnSpc>
                  <a:spcBef>
                    <a:spcPts val="0"/>
                  </a:spcBef>
                  <a:spcAft>
                    <a:spcPts val="800"/>
                  </a:spcAft>
                  <a:buNone/>
                </a:pPr>
                <a:r>
                  <a:rPr lang="vi-VN" sz="4400" b="1" dirty="0">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b)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Cộng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mỗi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của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mẫu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liệu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với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thì</a:t>
                </a: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lớn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đơn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số</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nhỏ</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nhất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đơn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R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đổi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thêm</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triệt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tiêu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cho</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nhau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1</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3</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đơn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14:m>
                  <m:oMath xmlns:m="http://schemas.openxmlformats.org/officeDocument/2006/math">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3</m:t>
                        </m:r>
                      </m:sub>
                    </m:sSub>
                    <m:r>
                      <a:rPr lang="en-US" sz="4400" b="1">
                        <a:solidFill>
                          <a:srgbClr val="000000"/>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400" b="1" i="1">
                            <a:solidFill>
                              <a:srgbClr val="000000"/>
                            </a:solidFill>
                            <a:latin typeface="Cambria Math" panose="02040503050406030204" pitchFamily="18" charset="0"/>
                            <a:ea typeface="Calibri" panose="020F0502020204030204" pitchFamily="34" charset="0"/>
                            <a:cs typeface="Tahoma" panose="020B0604030504040204" pitchFamily="34" charset="0"/>
                          </a:rPr>
                        </m:ctrlPr>
                      </m:sSubPr>
                      <m:e>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𝑄</m:t>
                        </m:r>
                      </m:e>
                      <m:sub>
                        <m:r>
                          <a:rPr lang="vi-VN" sz="4400" b="1">
                            <a:solidFill>
                              <a:srgbClr val="000000"/>
                            </a:solidFill>
                            <a:latin typeface="Cambria Math" panose="02040503050406030204" pitchFamily="18" charset="0"/>
                            <a:ea typeface="Calibri" panose="020F0502020204030204" pitchFamily="34" charset="0"/>
                            <a:cs typeface="Tahoma" panose="020B0604030504040204" pitchFamily="34" charset="0"/>
                          </a:rPr>
                          <m:t>1</m:t>
                        </m:r>
                      </m:sub>
                    </m:sSub>
                  </m:oMath>
                </a14:m>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đổi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thêm</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triệt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tiêu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cho</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nhau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indent="0">
                  <a:buNone/>
                </a:pP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2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đơn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của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mỗi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so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với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giá</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trung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đổi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vì</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phần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tăng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thêm</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triệt</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tiêu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cho</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nhau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indent="0">
                  <a:buNone/>
                </a:pP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Suy</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ra</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bình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phương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đổi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nên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phương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đổi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indent="0">
                  <a:buNone/>
                </a:pP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Vậy</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chuẩn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đổi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indent="0">
                  <a:buNone/>
                </a:pP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Vậy</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biến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thiên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khoảng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tứ</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phân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vị</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và</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độ</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lệch</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chuẩn</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đều</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không</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en-US" sz="4400" b="1" dirty="0" err="1">
                    <a:solidFill>
                      <a:srgbClr val="000000"/>
                    </a:solidFill>
                    <a:latin typeface="Tahoma" panose="020B0604030504040204" pitchFamily="34" charset="0"/>
                    <a:ea typeface="Calibri" panose="020F0502020204030204" pitchFamily="34" charset="0"/>
                    <a:cs typeface="Tahoma" panose="020B0604030504040204" pitchFamily="34" charset="0"/>
                  </a:rPr>
                  <a:t>đổi</a:t>
                </a:r>
                <a:r>
                  <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rPr>
                  <a:t>.</a:t>
                </a:r>
              </a:p>
              <a:p>
                <a:pPr marL="0" marR="0" indent="0">
                  <a:lnSpc>
                    <a:spcPct val="107000"/>
                  </a:lnSpc>
                  <a:spcBef>
                    <a:spcPts val="0"/>
                  </a:spcBef>
                  <a:spcAft>
                    <a:spcPts val="800"/>
                  </a:spcAft>
                  <a:buNone/>
                </a:pPr>
                <a:endParaRPr lang="en-US" b="1" dirty="0">
                  <a:solidFill>
                    <a:srgbClr val="000000"/>
                  </a:solidFill>
                  <a:latin typeface="Tahoma" panose="020B0604030504040204" pitchFamily="34" charset="0"/>
                  <a:ea typeface="Calibri" panose="020F050202020403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066800" y="1676400"/>
                <a:ext cx="22860000" cy="11658600"/>
              </a:xfrm>
              <a:prstGeom prst="rect">
                <a:avLst/>
              </a:prstGeom>
              <a:blipFill>
                <a:blip r:embed="rId3"/>
                <a:stretch>
                  <a:fillRect l="-1039" t="-114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555043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wipe(up)">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up)">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up)">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wipe(up)">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wipe(up)">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wipe(up)">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latin typeface="Tahoma" panose="020B0604030504040204" pitchFamily="34" charset="0"/>
                  </a:rPr>
                  <a:t>5.15. </a:t>
                </a:r>
                <a:r>
                  <a:rPr lang="vi-VN" sz="4400" b="1" dirty="0" err="1">
                    <a:latin typeface="Tahoma" panose="020B0604030504040204" pitchFamily="34" charset="0"/>
                  </a:rPr>
                  <a:t>Mẫu</a:t>
                </a:r>
                <a:r>
                  <a:rPr lang="vi-VN" sz="4400" b="1" dirty="0">
                    <a:latin typeface="Tahoma" panose="020B0604030504040204" pitchFamily="34" charset="0"/>
                  </a:rPr>
                  <a:t> </a:t>
                </a:r>
                <a:r>
                  <a:rPr lang="vi-VN" sz="4400" b="1" dirty="0" err="1">
                    <a:latin typeface="Tahoma" panose="020B0604030504040204" pitchFamily="34" charset="0"/>
                  </a:rPr>
                  <a:t>số</a:t>
                </a:r>
                <a:r>
                  <a:rPr lang="vi-VN" sz="4400" b="1" dirty="0">
                    <a:latin typeface="Tahoma" panose="020B0604030504040204" pitchFamily="34" charset="0"/>
                  </a:rPr>
                  <a:t> </a:t>
                </a:r>
                <a:r>
                  <a:rPr lang="vi-VN" sz="4400" b="1" dirty="0" err="1">
                    <a:latin typeface="Tahoma" panose="020B0604030504040204" pitchFamily="34" charset="0"/>
                  </a:rPr>
                  <a:t>liệu</a:t>
                </a:r>
                <a:r>
                  <a:rPr lang="vi-VN" sz="4400" b="1" dirty="0">
                    <a:latin typeface="Tahoma" panose="020B0604030504040204" pitchFamily="34" charset="0"/>
                  </a:rPr>
                  <a:t> sau đây cho </a:t>
                </a:r>
                <a:r>
                  <a:rPr lang="vi-VN" sz="4400" b="1" dirty="0" err="1">
                    <a:latin typeface="Tahoma" panose="020B0604030504040204" pitchFamily="34" charset="0"/>
                  </a:rPr>
                  <a:t>biết</a:t>
                </a:r>
                <a:r>
                  <a:rPr lang="vi-VN" sz="4400" b="1" dirty="0">
                    <a:latin typeface="Tahoma" panose="020B0604030504040204" pitchFamily="34" charset="0"/>
                  </a:rPr>
                  <a:t> cân </a:t>
                </a:r>
                <a:r>
                  <a:rPr lang="vi-VN" sz="4400" b="1" dirty="0" err="1">
                    <a:latin typeface="Tahoma" panose="020B0604030504040204" pitchFamily="34" charset="0"/>
                  </a:rPr>
                  <a:t>nặng</a:t>
                </a:r>
                <a:r>
                  <a:rPr lang="vi-VN" sz="4400" b="1" dirty="0">
                    <a:latin typeface="Tahoma" panose="020B0604030504040204" pitchFamily="34" charset="0"/>
                  </a:rPr>
                  <a:t> </a:t>
                </a:r>
                <a:r>
                  <a:rPr lang="vi-VN" sz="4400" b="1" dirty="0" err="1">
                    <a:latin typeface="Tahoma" panose="020B0604030504040204" pitchFamily="34" charset="0"/>
                  </a:rPr>
                  <a:t>của</a:t>
                </a:r>
                <a:r>
                  <a:rPr lang="vi-VN" sz="4400" b="1" dirty="0">
                    <a:latin typeface="Tahoma" panose="020B0604030504040204" pitchFamily="34" charset="0"/>
                  </a:rPr>
                  <a:t> 10 </a:t>
                </a:r>
                <a:r>
                  <a:rPr lang="vi-VN" sz="4400" b="1" dirty="0" err="1">
                    <a:latin typeface="Tahoma" panose="020B0604030504040204" pitchFamily="34" charset="0"/>
                  </a:rPr>
                  <a:t>trẻ</a:t>
                </a:r>
                <a:r>
                  <a:rPr lang="vi-VN" sz="4400" b="1" dirty="0">
                    <a:latin typeface="Tahoma" panose="020B0604030504040204" pitchFamily="34" charset="0"/>
                  </a:rPr>
                  <a:t> sơ sinh (đơn </a:t>
                </a:r>
                <a:r>
                  <a:rPr lang="vi-VN" sz="4400" b="1" dirty="0" err="1">
                    <a:latin typeface="Tahoma" panose="020B0604030504040204" pitchFamily="34" charset="0"/>
                  </a:rPr>
                  <a:t>vị</a:t>
                </a:r>
                <a:r>
                  <a:rPr lang="vi-VN" sz="4400" b="1" dirty="0">
                    <a:latin typeface="Tahoma" panose="020B0604030504040204" pitchFamily="34" charset="0"/>
                  </a:rPr>
                  <a:t> </a:t>
                </a:r>
                <a:r>
                  <a:rPr lang="vi-VN" sz="4400" b="1" dirty="0" err="1">
                    <a:latin typeface="Tahoma" panose="020B0604030504040204" pitchFamily="34" charset="0"/>
                  </a:rPr>
                  <a:t>kg</a:t>
                </a:r>
                <a:r>
                  <a:rPr lang="vi-VN" sz="4400" b="1" dirty="0">
                    <a:latin typeface="Tahoma" panose="020B0604030504040204" pitchFamily="34" charset="0"/>
                  </a:rPr>
                  <a:t>):</a:t>
                </a:r>
                <a:endParaRPr lang="en-US" sz="4400" b="1" dirty="0">
                  <a:latin typeface="+mj-lt"/>
                </a:endParaRPr>
              </a:p>
              <a:p>
                <a:pPr marL="0" indent="0">
                  <a:buNone/>
                </a:pPr>
                <a14:m>
                  <m:oMathPara xmlns:m="http://schemas.openxmlformats.org/officeDocument/2006/math">
                    <m:oMathParaPr>
                      <m:jc m:val="centerGroup"/>
                    </m:oMathParaPr>
                    <m:oMath xmlns:m="http://schemas.openxmlformats.org/officeDocument/2006/math">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𝟗𝟕𝟕</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𝟏𝟓𝟓</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𝟗𝟐𝟎</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𝟒𝟏𝟐</m:t>
                      </m:r>
                      <m:r>
                        <a:rPr lang="en-US" sz="4400" b="1" i="1" smtClean="0">
                          <a:latin typeface="Cambria Math" panose="02040503050406030204" pitchFamily="18" charset="0"/>
                        </a:rPr>
                        <m:t>     </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𝟐𝟑𝟔</m:t>
                      </m:r>
                    </m:oMath>
                    <m:oMath xmlns:m="http://schemas.openxmlformats.org/officeDocument/2006/math">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𝟓𝟗𝟑</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𝟐𝟕𝟎</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𝟖𝟏𝟑</m:t>
                      </m:r>
                      <m:r>
                        <a:rPr lang="en-US" sz="4400" b="1" i="1" smtClean="0">
                          <a:latin typeface="Cambria Math" panose="02040503050406030204" pitchFamily="18" charset="0"/>
                        </a:rPr>
                        <m:t>      </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𝟎𝟒𝟐</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𝟑𝟖𝟕</m:t>
                      </m:r>
                    </m:oMath>
                  </m:oMathPara>
                </a14:m>
                <a:endParaRPr lang="en-US" sz="4400" b="1" dirty="0">
                  <a:latin typeface="+mj-lt"/>
                </a:endParaRPr>
              </a:p>
              <a:p>
                <a:pPr marL="0" indent="0">
                  <a:buNone/>
                </a:pPr>
                <a:r>
                  <a:rPr lang="vi-VN" sz="4400" b="1" dirty="0" err="1">
                    <a:latin typeface="Tahoma" panose="020B0604030504040204" pitchFamily="34" charset="0"/>
                  </a:rPr>
                  <a:t>Hãy</a:t>
                </a:r>
                <a:r>
                  <a:rPr lang="vi-VN" sz="4400" b="1" dirty="0">
                    <a:latin typeface="Tahoma" panose="020B0604030504040204" pitchFamily="34" charset="0"/>
                  </a:rPr>
                  <a:t> </a:t>
                </a:r>
                <a:r>
                  <a:rPr lang="vi-VN" sz="4400" b="1" dirty="0" err="1">
                    <a:latin typeface="Tahoma" panose="020B0604030504040204" pitchFamily="34" charset="0"/>
                  </a:rPr>
                  <a:t>tính</a:t>
                </a:r>
                <a:r>
                  <a:rPr lang="vi-VN" sz="4400" b="1" dirty="0">
                    <a:latin typeface="Tahoma" panose="020B0604030504040204" pitchFamily="34" charset="0"/>
                  </a:rPr>
                  <a:t> </a:t>
                </a:r>
                <a:r>
                  <a:rPr lang="vi-VN" sz="4400" b="1" dirty="0" err="1">
                    <a:latin typeface="Tahoma" panose="020B0604030504040204" pitchFamily="34" charset="0"/>
                  </a:rPr>
                  <a:t>khoảng</a:t>
                </a:r>
                <a:r>
                  <a:rPr lang="vi-VN" sz="4400" b="1" dirty="0">
                    <a:latin typeface="Tahoma" panose="020B0604030504040204" pitchFamily="34" charset="0"/>
                  </a:rPr>
                  <a:t> </a:t>
                </a:r>
                <a:r>
                  <a:rPr lang="vi-VN" sz="4400" b="1" dirty="0" err="1">
                    <a:latin typeface="Tahoma" panose="020B0604030504040204" pitchFamily="34" charset="0"/>
                  </a:rPr>
                  <a:t>biến</a:t>
                </a:r>
                <a:r>
                  <a:rPr lang="vi-VN" sz="4400" b="1" dirty="0">
                    <a:latin typeface="Tahoma" panose="020B0604030504040204" pitchFamily="34" charset="0"/>
                  </a:rPr>
                  <a:t> thiên, </a:t>
                </a:r>
                <a:r>
                  <a:rPr lang="vi-VN" sz="4400" b="1" dirty="0" err="1">
                    <a:latin typeface="Tahoma" panose="020B0604030504040204" pitchFamily="34" charset="0"/>
                  </a:rPr>
                  <a:t>khoảng</a:t>
                </a:r>
                <a:r>
                  <a:rPr lang="vi-VN" sz="4400" b="1" dirty="0">
                    <a:latin typeface="Tahoma" panose="020B0604030504040204" pitchFamily="34" charset="0"/>
                  </a:rPr>
                  <a:t> </a:t>
                </a:r>
                <a:r>
                  <a:rPr lang="vi-VN" sz="4400" b="1" dirty="0" err="1">
                    <a:latin typeface="Tahoma" panose="020B0604030504040204" pitchFamily="34" charset="0"/>
                  </a:rPr>
                  <a:t>tứ</a:t>
                </a:r>
                <a:r>
                  <a:rPr lang="vi-VN" sz="4400" b="1" dirty="0">
                    <a:latin typeface="Tahoma" panose="020B0604030504040204" pitchFamily="34" charset="0"/>
                  </a:rPr>
                  <a:t> phân </a:t>
                </a:r>
                <a:r>
                  <a:rPr lang="vi-VN" sz="4400" b="1" dirty="0" err="1">
                    <a:latin typeface="Tahoma" panose="020B0604030504040204" pitchFamily="34" charset="0"/>
                  </a:rPr>
                  <a:t>vị</a:t>
                </a:r>
                <a:r>
                  <a:rPr lang="vi-VN" sz="4400" b="1" dirty="0">
                    <a:latin typeface="Tahoma" panose="020B0604030504040204" pitchFamily="34" charset="0"/>
                  </a:rPr>
                  <a:t> </a:t>
                </a:r>
                <a:r>
                  <a:rPr lang="vi-VN" sz="4400" b="1" dirty="0" err="1">
                    <a:latin typeface="Tahoma" panose="020B0604030504040204" pitchFamily="34" charset="0"/>
                  </a:rPr>
                  <a:t>và</a:t>
                </a:r>
                <a:r>
                  <a:rPr lang="vi-VN" sz="4400" b="1" dirty="0">
                    <a:latin typeface="Tahoma" panose="020B0604030504040204" pitchFamily="34" charset="0"/>
                  </a:rPr>
                  <a:t> </a:t>
                </a:r>
                <a:r>
                  <a:rPr lang="vi-VN" sz="4400" b="1" dirty="0" err="1">
                    <a:latin typeface="Tahoma" panose="020B0604030504040204" pitchFamily="34" charset="0"/>
                  </a:rPr>
                  <a:t>độ</a:t>
                </a:r>
                <a:r>
                  <a:rPr lang="vi-VN" sz="4400" b="1" dirty="0">
                    <a:latin typeface="Tahoma" panose="020B0604030504040204" pitchFamily="34" charset="0"/>
                  </a:rPr>
                  <a:t> </a:t>
                </a:r>
                <a:r>
                  <a:rPr lang="vi-VN" sz="4400" b="1" dirty="0" err="1">
                    <a:latin typeface="Tahoma" panose="020B0604030504040204" pitchFamily="34" charset="0"/>
                  </a:rPr>
                  <a:t>lệch</a:t>
                </a:r>
                <a:r>
                  <a:rPr lang="vi-VN" sz="4400" b="1" dirty="0">
                    <a:latin typeface="Tahoma" panose="020B0604030504040204" pitchFamily="34" charset="0"/>
                  </a:rPr>
                  <a:t> </a:t>
                </a:r>
                <a:r>
                  <a:rPr lang="vi-VN" sz="4400" b="1" dirty="0" err="1">
                    <a:latin typeface="Tahoma" panose="020B0604030504040204" pitchFamily="34" charset="0"/>
                  </a:rPr>
                  <a:t>chuẩn</a:t>
                </a:r>
                <a:r>
                  <a:rPr lang="vi-VN" sz="4400" b="1" dirty="0">
                    <a:latin typeface="Tahoma" panose="020B0604030504040204" pitchFamily="34" charset="0"/>
                  </a:rPr>
                  <a:t> cho </a:t>
                </a:r>
                <a:r>
                  <a:rPr lang="vi-VN" sz="4400" b="1" dirty="0" err="1">
                    <a:latin typeface="Tahoma" panose="020B0604030504040204" pitchFamily="34" charset="0"/>
                  </a:rPr>
                  <a:t>mẫu</a:t>
                </a:r>
                <a:r>
                  <a:rPr lang="vi-VN" sz="4400" b="1" dirty="0">
                    <a:latin typeface="Tahoma" panose="020B0604030504040204" pitchFamily="34" charset="0"/>
                  </a:rPr>
                  <a:t> </a:t>
                </a:r>
                <a:r>
                  <a:rPr lang="vi-VN" sz="4400" b="1" dirty="0" err="1">
                    <a:latin typeface="Tahoma" panose="020B0604030504040204" pitchFamily="34" charset="0"/>
                  </a:rPr>
                  <a:t>số</a:t>
                </a:r>
                <a:r>
                  <a:rPr lang="vi-VN" sz="4400" b="1" dirty="0">
                    <a:latin typeface="Tahoma" panose="020B0604030504040204" pitchFamily="34" charset="0"/>
                  </a:rPr>
                  <a:t> </a:t>
                </a:r>
                <a:r>
                  <a:rPr lang="vi-VN" sz="4400" b="1" dirty="0" err="1">
                    <a:latin typeface="Tahoma" panose="020B0604030504040204" pitchFamily="34" charset="0"/>
                  </a:rPr>
                  <a:t>liệu</a:t>
                </a:r>
                <a:r>
                  <a:rPr lang="vi-VN" sz="4400" b="1" dirty="0">
                    <a:latin typeface="Tahoma" panose="020B0604030504040204" pitchFamily="34" charset="0"/>
                  </a:rPr>
                  <a:t> </a:t>
                </a:r>
                <a:r>
                  <a:rPr lang="vi-VN" sz="4400" b="1" dirty="0" err="1">
                    <a:latin typeface="Tahoma" panose="020B0604030504040204" pitchFamily="34" charset="0"/>
                  </a:rPr>
                  <a:t>này</a:t>
                </a:r>
                <a:r>
                  <a:rPr lang="vi-VN" sz="4400" b="1" dirty="0">
                    <a:latin typeface="Tahoma" panose="020B0604030504040204" pitchFamily="34" charset="0"/>
                  </a:rPr>
                  <a:t>.</a:t>
                </a:r>
              </a:p>
              <a:p>
                <a:pPr marL="0" indent="0">
                  <a:buNone/>
                </a:pPr>
                <a:r>
                  <a:rPr lang="en-US" sz="4400" b="1" dirty="0">
                    <a:latin typeface="+mj-lt"/>
                  </a:rPr>
                  <a:t>                                                                         </a:t>
                </a:r>
                <a:r>
                  <a:rPr lang="vi-VN" sz="4400" b="1" dirty="0" err="1">
                    <a:latin typeface="Tahoma" panose="020B0604030504040204" pitchFamily="34" charset="0"/>
                  </a:rPr>
                  <a:t>Giải</a:t>
                </a:r>
                <a:endParaRPr lang="en-US" sz="4400" b="1" dirty="0">
                  <a:latin typeface="+mj-lt"/>
                </a:endParaRPr>
              </a:p>
              <a:p>
                <a:pPr marL="0" indent="0">
                  <a:buNone/>
                </a:pPr>
                <a:r>
                  <a:rPr lang="vi-VN" sz="4400" b="1" dirty="0" err="1">
                    <a:latin typeface="Tahoma" panose="020B0604030504040204" pitchFamily="34" charset="0"/>
                  </a:rPr>
                  <a:t>Trước</a:t>
                </a:r>
                <a:r>
                  <a:rPr lang="vi-VN" sz="4400" b="1" dirty="0">
                    <a:latin typeface="Tahoma" panose="020B0604030504040204" pitchFamily="34" charset="0"/>
                  </a:rPr>
                  <a:t> </a:t>
                </a:r>
                <a:r>
                  <a:rPr lang="vi-VN" sz="4400" b="1" dirty="0" err="1">
                    <a:latin typeface="Tahoma" panose="020B0604030504040204" pitchFamily="34" charset="0"/>
                  </a:rPr>
                  <a:t>hết</a:t>
                </a:r>
                <a:r>
                  <a:rPr lang="vi-VN" sz="4400" b="1" dirty="0">
                    <a:latin typeface="Tahoma" panose="020B0604030504040204" pitchFamily="34" charset="0"/>
                  </a:rPr>
                  <a:t>, ta </a:t>
                </a:r>
                <a:r>
                  <a:rPr lang="vi-VN" sz="4400" b="1" dirty="0" err="1">
                    <a:latin typeface="Tahoma" panose="020B0604030504040204" pitchFamily="34" charset="0"/>
                  </a:rPr>
                  <a:t>sẽ</a:t>
                </a:r>
                <a:r>
                  <a:rPr lang="vi-VN" sz="4400" b="1" dirty="0">
                    <a:latin typeface="Tahoma" panose="020B0604030504040204" pitchFamily="34" charset="0"/>
                  </a:rPr>
                  <a:t> </a:t>
                </a:r>
                <a:r>
                  <a:rPr lang="vi-VN" sz="4400" b="1" dirty="0" err="1">
                    <a:latin typeface="Tahoma" panose="020B0604030504040204" pitchFamily="34" charset="0"/>
                  </a:rPr>
                  <a:t>sắp</a:t>
                </a:r>
                <a:r>
                  <a:rPr lang="vi-VN" sz="4400" b="1" dirty="0">
                    <a:latin typeface="Tahoma" panose="020B0604030504040204" pitchFamily="34" charset="0"/>
                  </a:rPr>
                  <a:t> </a:t>
                </a:r>
                <a:r>
                  <a:rPr lang="vi-VN" sz="4400" b="1" dirty="0" err="1">
                    <a:latin typeface="Tahoma" panose="020B0604030504040204" pitchFamily="34" charset="0"/>
                  </a:rPr>
                  <a:t>xếp</a:t>
                </a:r>
                <a:r>
                  <a:rPr lang="vi-VN" sz="4400" b="1" dirty="0">
                    <a:latin typeface="Tahoma" panose="020B0604030504040204" pitchFamily="34" charset="0"/>
                  </a:rPr>
                  <a:t> </a:t>
                </a:r>
                <a:r>
                  <a:rPr lang="vi-VN" sz="4400" b="1" dirty="0" err="1">
                    <a:latin typeface="Tahoma" panose="020B0604030504040204" pitchFamily="34" charset="0"/>
                  </a:rPr>
                  <a:t>mẫu</a:t>
                </a:r>
                <a:r>
                  <a:rPr lang="vi-VN" sz="4400" b="1" dirty="0">
                    <a:latin typeface="Tahoma" panose="020B0604030504040204" pitchFamily="34" charset="0"/>
                  </a:rPr>
                  <a:t> </a:t>
                </a:r>
                <a:r>
                  <a:rPr lang="vi-VN" sz="4400" b="1" dirty="0" err="1">
                    <a:latin typeface="Tahoma" panose="020B0604030504040204" pitchFamily="34" charset="0"/>
                  </a:rPr>
                  <a:t>số</a:t>
                </a:r>
                <a:r>
                  <a:rPr lang="vi-VN" sz="4400" b="1" dirty="0">
                    <a:latin typeface="Tahoma" panose="020B0604030504040204" pitchFamily="34" charset="0"/>
                  </a:rPr>
                  <a:t> </a:t>
                </a:r>
                <a:r>
                  <a:rPr lang="vi-VN" sz="4400" b="1" dirty="0" err="1">
                    <a:latin typeface="Tahoma" panose="020B0604030504040204" pitchFamily="34" charset="0"/>
                  </a:rPr>
                  <a:t>liệu</a:t>
                </a:r>
                <a:r>
                  <a:rPr lang="vi-VN" sz="4400" b="1" dirty="0">
                    <a:latin typeface="Tahoma" panose="020B0604030504040204" pitchFamily="34" charset="0"/>
                  </a:rPr>
                  <a:t> theo </a:t>
                </a:r>
                <a:r>
                  <a:rPr lang="vi-VN" sz="4400" b="1" dirty="0" err="1">
                    <a:latin typeface="Tahoma" panose="020B0604030504040204" pitchFamily="34" charset="0"/>
                  </a:rPr>
                  <a:t>thứ</a:t>
                </a:r>
                <a:r>
                  <a:rPr lang="vi-VN" sz="4400" b="1" dirty="0">
                    <a:latin typeface="Tahoma" panose="020B0604030504040204" pitchFamily="34" charset="0"/>
                  </a:rPr>
                  <a:t> </a:t>
                </a:r>
                <a:r>
                  <a:rPr lang="vi-VN" sz="4400" b="1" dirty="0" err="1">
                    <a:latin typeface="Tahoma" panose="020B0604030504040204" pitchFamily="34" charset="0"/>
                  </a:rPr>
                  <a:t>tự</a:t>
                </a:r>
                <a:r>
                  <a:rPr lang="vi-VN" sz="4400" b="1" dirty="0">
                    <a:latin typeface="Tahoma" panose="020B0604030504040204" pitchFamily="34" charset="0"/>
                  </a:rPr>
                  <a:t> không </a:t>
                </a:r>
                <a:r>
                  <a:rPr lang="vi-VN" sz="4400" b="1" dirty="0" err="1">
                    <a:latin typeface="Tahoma" panose="020B0604030504040204" pitchFamily="34" charset="0"/>
                  </a:rPr>
                  <a:t>giảm</a:t>
                </a:r>
                <a:r>
                  <a:rPr lang="vi-VN" sz="4400" b="1" dirty="0">
                    <a:latin typeface="Tahoma" panose="020B0604030504040204" pitchFamily="34" charset="0"/>
                  </a:rPr>
                  <a:t>:</a:t>
                </a:r>
                <a:endParaRPr lang="en-US" sz="4400" b="1" dirty="0">
                  <a:latin typeface="+mj-lt"/>
                </a:endParaRPr>
              </a:p>
              <a:p>
                <a:pPr marL="0" indent="0">
                  <a:buNone/>
                </a:pPr>
                <a14:m>
                  <m:oMathPara xmlns:m="http://schemas.openxmlformats.org/officeDocument/2006/math">
                    <m:oMathParaPr>
                      <m:jc m:val="centerGroup"/>
                    </m:oMathParaPr>
                    <m:oMath xmlns:m="http://schemas.openxmlformats.org/officeDocument/2006/math">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𝟓𝟗𝟑</m:t>
                      </m:r>
                      <m:r>
                        <a:rPr lang="en-US" sz="4400" b="1" i="1" smtClean="0">
                          <a:latin typeface="Cambria Math" panose="02040503050406030204" pitchFamily="18" charset="0"/>
                        </a:rPr>
                        <m:t>   </m:t>
                      </m:r>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𝟗𝟕𝟕</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𝟏𝟓𝟓</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𝟐𝟕𝟎</m:t>
                      </m:r>
                      <m:r>
                        <a:rPr lang="en-US" sz="4400" b="1" i="1" smtClean="0">
                          <a:latin typeface="Cambria Math" panose="02040503050406030204" pitchFamily="18" charset="0"/>
                        </a:rPr>
                        <m:t>   </m:t>
                      </m:r>
                      <m:r>
                        <a:rPr lang="vi-VN" sz="4400" b="1" i="1">
                          <a:latin typeface="Cambria Math" panose="02040503050406030204" pitchFamily="18" charset="0"/>
                        </a:rPr>
                        <m:t>𝟑</m:t>
                      </m:r>
                      <m:r>
                        <a:rPr lang="en-US" sz="4400" b="1" i="1" smtClean="0">
                          <a:latin typeface="Cambria Math" panose="02040503050406030204" pitchFamily="18" charset="0"/>
                        </a:rPr>
                        <m:t>,</m:t>
                      </m:r>
                      <m:r>
                        <a:rPr lang="vi-VN" sz="4400" b="1" i="1">
                          <a:latin typeface="Cambria Math" panose="02040503050406030204" pitchFamily="18" charset="0"/>
                        </a:rPr>
                        <m:t>𝟑𝟖𝟕</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𝟒𝟏𝟐</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𝟖𝟏𝟑</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𝟗𝟐𝟎</m:t>
                      </m:r>
                      <m:r>
                        <a:rPr lang="en-US" sz="4400" b="1" i="1" smtClean="0">
                          <a:latin typeface="Cambria Math" panose="02040503050406030204" pitchFamily="18" charset="0"/>
                        </a:rPr>
                        <m:t>   </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𝟎𝟒𝟐</m:t>
                      </m:r>
                      <m:r>
                        <a:rPr lang="en-US" sz="4400" b="1" i="1" smtClean="0">
                          <a:latin typeface="Cambria Math" panose="02040503050406030204" pitchFamily="18" charset="0"/>
                        </a:rPr>
                        <m:t>   </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𝟐𝟑𝟔</m:t>
                      </m:r>
                    </m:oMath>
                  </m:oMathPara>
                </a14:m>
                <a:endParaRPr lang="en-US" sz="4400" b="1" dirty="0">
                  <a:latin typeface="+mj-lt"/>
                </a:endParaRPr>
              </a:p>
              <a:p>
                <a:pPr marL="0" indent="0">
                  <a:buNone/>
                </a:pPr>
                <a:r>
                  <a:rPr lang="vi-VN" sz="4400" b="1" dirty="0" err="1">
                    <a:latin typeface="Tahoma" panose="020B0604030504040204" pitchFamily="34" charset="0"/>
                  </a:rPr>
                  <a:t>Khoảng</a:t>
                </a:r>
                <a:r>
                  <a:rPr lang="vi-VN" sz="4400" b="1" dirty="0">
                    <a:latin typeface="Tahoma" panose="020B0604030504040204" pitchFamily="34" charset="0"/>
                  </a:rPr>
                  <a:t> </a:t>
                </a:r>
                <a:r>
                  <a:rPr lang="vi-VN" sz="4400" b="1" dirty="0" err="1">
                    <a:latin typeface="Tahoma" panose="020B0604030504040204" pitchFamily="34" charset="0"/>
                  </a:rPr>
                  <a:t>biến</a:t>
                </a:r>
                <a:r>
                  <a:rPr lang="vi-VN" sz="4400" b="1" dirty="0">
                    <a:latin typeface="Tahoma" panose="020B0604030504040204" pitchFamily="34" charset="0"/>
                  </a:rPr>
                  <a:t> thiên </a:t>
                </a:r>
                <a:r>
                  <a:rPr lang="vi-VN" sz="4400" b="1" dirty="0" err="1">
                    <a:latin typeface="Tahoma" panose="020B0604030504040204" pitchFamily="34" charset="0"/>
                  </a:rPr>
                  <a:t>là</a:t>
                </a:r>
                <a:r>
                  <a:rPr lang="vi-VN" sz="4400" b="1" dirty="0">
                    <a:latin typeface="Tahoma" panose="020B0604030504040204" pitchFamily="34" charset="0"/>
                  </a:rPr>
                  <a:t> </a:t>
                </a:r>
                <a14:m>
                  <m:oMath xmlns:m="http://schemas.openxmlformats.org/officeDocument/2006/math">
                    <m:r>
                      <a:rPr lang="vi-VN" sz="4400" b="1" i="1">
                        <a:latin typeface="Cambria Math" panose="02040503050406030204" pitchFamily="18" charset="0"/>
                      </a:rPr>
                      <m:t>𝑹</m:t>
                    </m:r>
                    <m:r>
                      <a:rPr lang="vi-VN" sz="4400" b="1" i="1">
                        <a:latin typeface="Cambria Math" panose="02040503050406030204" pitchFamily="18" charset="0"/>
                      </a:rPr>
                      <m:t>=</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𝟐𝟑𝟔</m:t>
                    </m:r>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𝟓𝟗𝟑</m:t>
                    </m:r>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𝟔𝟒𝟑</m:t>
                    </m:r>
                  </m:oMath>
                </a14:m>
                <a:r>
                  <a:rPr lang="vi-VN" sz="4400" b="1" dirty="0">
                    <a:latin typeface="Tahoma" panose="020B0604030504040204" pitchFamily="34" charset="0"/>
                  </a:rPr>
                  <a:t>.</a:t>
                </a:r>
                <a:endParaRPr lang="en-US" sz="4400" b="1" dirty="0">
                  <a:latin typeface="+mj-lt"/>
                </a:endParaRPr>
              </a:p>
              <a:p>
                <a:pPr marL="0" indent="0">
                  <a:buNone/>
                </a:pPr>
                <a:r>
                  <a:rPr lang="vi-VN" sz="4400" b="1" dirty="0">
                    <a:latin typeface="Tahoma" panose="020B0604030504040204" pitchFamily="34" charset="0"/>
                  </a:rPr>
                  <a:t>Ta </a:t>
                </a:r>
                <a:r>
                  <a:rPr lang="vi-VN" sz="4400" b="1" dirty="0" err="1">
                    <a:latin typeface="Tahoma" panose="020B0604030504040204" pitchFamily="34" charset="0"/>
                  </a:rPr>
                  <a:t>có</a:t>
                </a:r>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𝟐</m:t>
                        </m:r>
                      </m:sub>
                    </m:sSub>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𝟑𝟗𝟗𝟓</m:t>
                    </m:r>
                  </m:oMath>
                </a14:m>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𝟏𝟓𝟓</m:t>
                    </m:r>
                  </m:oMath>
                </a14:m>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𝟗𝟐𝟎</m:t>
                    </m:r>
                  </m:oMath>
                </a14:m>
                <a:endParaRPr lang="en-US" sz="4400" b="1" dirty="0">
                  <a:latin typeface="+mj-lt"/>
                </a:endParaRPr>
              </a:p>
              <a:p>
                <a:pPr marL="0" indent="0">
                  <a:buNone/>
                </a:pPr>
                <a:r>
                  <a:rPr lang="vi-VN" sz="4400" b="1" dirty="0" err="1">
                    <a:latin typeface="Tahoma" panose="020B0604030504040204" pitchFamily="34" charset="0"/>
                  </a:rPr>
                  <a:t>Khoảng</a:t>
                </a:r>
                <a:r>
                  <a:rPr lang="vi-VN" sz="4400" b="1" dirty="0">
                    <a:latin typeface="Tahoma" panose="020B0604030504040204" pitchFamily="34" charset="0"/>
                  </a:rPr>
                  <a:t> </a:t>
                </a:r>
                <a:r>
                  <a:rPr lang="vi-VN" sz="4400" b="1" dirty="0" err="1">
                    <a:latin typeface="Tahoma" panose="020B0604030504040204" pitchFamily="34" charset="0"/>
                  </a:rPr>
                  <a:t>tứ</a:t>
                </a:r>
                <a:r>
                  <a:rPr lang="vi-VN" sz="4400" b="1" dirty="0">
                    <a:latin typeface="Tahoma" panose="020B0604030504040204" pitchFamily="34" charset="0"/>
                  </a:rPr>
                  <a:t> phân </a:t>
                </a:r>
                <a:r>
                  <a:rPr lang="vi-VN" sz="4400" b="1" dirty="0" err="1">
                    <a:latin typeface="Tahoma" panose="020B0604030504040204" pitchFamily="34" charset="0"/>
                  </a:rPr>
                  <a:t>vị</a:t>
                </a:r>
                <a:r>
                  <a:rPr lang="vi-VN" sz="4400" b="1" dirty="0">
                    <a:latin typeface="Tahoma" panose="020B0604030504040204" pitchFamily="34" charset="0"/>
                  </a:rPr>
                  <a:t> </a:t>
                </a:r>
                <a:r>
                  <a:rPr lang="vi-VN" sz="4400" b="1" dirty="0" err="1">
                    <a:latin typeface="Tahoma" panose="020B0604030504040204" pitchFamily="34" charset="0"/>
                  </a:rPr>
                  <a:t>là</a:t>
                </a:r>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𝟕𝟔𝟓</m:t>
                    </m:r>
                  </m:oMath>
                </a14:m>
                <a:r>
                  <a:rPr lang="vi-VN" sz="4400" b="1" dirty="0">
                    <a:latin typeface="Tahoma" panose="020B0604030504040204" pitchFamily="34" charset="0"/>
                  </a:rPr>
                  <a:t>.</a:t>
                </a:r>
                <a:endParaRPr lang="en-US" sz="4400" b="1" dirty="0">
                  <a:latin typeface="+mj-lt"/>
                </a:endParaRPr>
              </a:p>
              <a:p>
                <a:pPr marL="0" indent="0">
                  <a:buNone/>
                </a:pPr>
                <a:r>
                  <a:rPr lang="vi-VN" sz="4400" b="1" dirty="0" err="1">
                    <a:latin typeface="Tahoma" panose="020B0604030504040204" pitchFamily="34" charset="0"/>
                  </a:rPr>
                  <a:t>Độ</a:t>
                </a:r>
                <a:r>
                  <a:rPr lang="vi-VN" sz="4400" b="1" dirty="0">
                    <a:latin typeface="Tahoma" panose="020B0604030504040204" pitchFamily="34" charset="0"/>
                  </a:rPr>
                  <a:t> </a:t>
                </a:r>
                <a:r>
                  <a:rPr lang="vi-VN" sz="4400" b="1" dirty="0" err="1">
                    <a:latin typeface="Tahoma" panose="020B0604030504040204" pitchFamily="34" charset="0"/>
                  </a:rPr>
                  <a:t>lệch</a:t>
                </a:r>
                <a:r>
                  <a:rPr lang="vi-VN" sz="4400" b="1" dirty="0">
                    <a:latin typeface="Tahoma" panose="020B0604030504040204" pitchFamily="34" charset="0"/>
                  </a:rPr>
                  <a:t> </a:t>
                </a:r>
                <a:r>
                  <a:rPr lang="vi-VN" sz="4400" b="1" dirty="0" err="1">
                    <a:latin typeface="Tahoma" panose="020B0604030504040204" pitchFamily="34" charset="0"/>
                  </a:rPr>
                  <a:t>chuẩn</a:t>
                </a:r>
                <a:r>
                  <a:rPr lang="vi-VN" sz="4400" b="1" dirty="0">
                    <a:latin typeface="Tahoma" panose="020B0604030504040204" pitchFamily="34" charset="0"/>
                  </a:rPr>
                  <a:t> </a:t>
                </a:r>
                <a:r>
                  <a:rPr lang="vi-VN" sz="4400" b="1" dirty="0" err="1">
                    <a:latin typeface="Tahoma" panose="020B0604030504040204" pitchFamily="34" charset="0"/>
                  </a:rPr>
                  <a:t>là</a:t>
                </a:r>
                <a:r>
                  <a:rPr lang="vi-VN" sz="4400" b="1" dirty="0">
                    <a:latin typeface="Tahoma" panose="020B0604030504040204" pitchFamily="34" charset="0"/>
                  </a:rPr>
                  <a:t> </a:t>
                </a:r>
                <a14:m>
                  <m:oMath xmlns:m="http://schemas.openxmlformats.org/officeDocument/2006/math">
                    <m:r>
                      <a:rPr lang="vi-VN" sz="4400" b="1" i="1">
                        <a:latin typeface="Cambria Math" panose="02040503050406030204" pitchFamily="18" charset="0"/>
                      </a:rPr>
                      <m:t>𝒔</m:t>
                    </m:r>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𝟓𝟐</m:t>
                    </m:r>
                  </m:oMath>
                </a14:m>
                <a:r>
                  <a:rPr lang="vi-VN" sz="4400" b="1" dirty="0">
                    <a:latin typeface="Tahoma" panose="020B0604030504040204" pitchFamily="34" charset="0"/>
                  </a:rPr>
                  <a:t>.</a:t>
                </a:r>
                <a:endParaRPr lang="en-US" sz="4400" b="1" dirty="0">
                  <a:latin typeface="+mj-lt"/>
                </a:endParaRPr>
              </a:p>
              <a:p>
                <a:pPr marL="0" indent="0">
                  <a:buNone/>
                </a:pPr>
                <a:endParaRPr lang="en-US" b="1"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040" t="-1773" r="-8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9286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08114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latin typeface="Tahoma" panose="020B0604030504040204" pitchFamily="34" charset="0"/>
                  </a:rPr>
                  <a:t>5.16. </a:t>
                </a:r>
                <a:r>
                  <a:rPr lang="vi-VN" sz="4400" b="1" dirty="0" err="1">
                    <a:latin typeface="Tahoma" panose="020B0604030504040204" pitchFamily="34" charset="0"/>
                  </a:rPr>
                  <a:t>Tỉ</a:t>
                </a:r>
                <a:r>
                  <a:rPr lang="vi-VN" sz="4400" b="1" dirty="0">
                    <a:latin typeface="Tahoma" panose="020B0604030504040204" pitchFamily="34" charset="0"/>
                  </a:rPr>
                  <a:t> </a:t>
                </a:r>
                <a:r>
                  <a:rPr lang="vi-VN" sz="4400" b="1" dirty="0" err="1">
                    <a:latin typeface="Tahoma" panose="020B0604030504040204" pitchFamily="34" charset="0"/>
                  </a:rPr>
                  <a:t>lệ</a:t>
                </a:r>
                <a:r>
                  <a:rPr lang="vi-VN" sz="4400" b="1" dirty="0">
                    <a:latin typeface="Tahoma" panose="020B0604030504040204" pitchFamily="34" charset="0"/>
                  </a:rPr>
                  <a:t> </a:t>
                </a:r>
                <a:r>
                  <a:rPr lang="vi-VN" sz="4400" b="1" dirty="0" err="1">
                    <a:latin typeface="Tahoma" panose="020B0604030504040204" pitchFamily="34" charset="0"/>
                  </a:rPr>
                  <a:t>thất</a:t>
                </a:r>
                <a:r>
                  <a:rPr lang="vi-VN" sz="4400" b="1" dirty="0">
                    <a:latin typeface="Tahoma" panose="020B0604030504040204" pitchFamily="34" charset="0"/>
                  </a:rPr>
                  <a:t> </a:t>
                </a:r>
                <a:r>
                  <a:rPr lang="vi-VN" sz="4400" b="1" dirty="0" err="1">
                    <a:latin typeface="Tahoma" panose="020B0604030504040204" pitchFamily="34" charset="0"/>
                  </a:rPr>
                  <a:t>nghiệp</a:t>
                </a:r>
                <a:r>
                  <a:rPr lang="vi-VN" sz="4400" b="1" dirty="0">
                    <a:latin typeface="Tahoma" panose="020B0604030504040204" pitchFamily="34" charset="0"/>
                  </a:rPr>
                  <a:t> ở </a:t>
                </a:r>
                <a:r>
                  <a:rPr lang="vi-VN" sz="4400" b="1" dirty="0" err="1">
                    <a:latin typeface="Tahoma" panose="020B0604030504040204" pitchFamily="34" charset="0"/>
                  </a:rPr>
                  <a:t>một</a:t>
                </a:r>
                <a:r>
                  <a:rPr lang="vi-VN" sz="4400" b="1" dirty="0">
                    <a:latin typeface="Tahoma" panose="020B0604030504040204" pitchFamily="34" charset="0"/>
                  </a:rPr>
                  <a:t> </a:t>
                </a:r>
                <a:r>
                  <a:rPr lang="vi-VN" sz="4400" b="1" dirty="0" err="1">
                    <a:latin typeface="Tahoma" panose="020B0604030504040204" pitchFamily="34" charset="0"/>
                  </a:rPr>
                  <a:t>số</a:t>
                </a:r>
                <a:r>
                  <a:rPr lang="vi-VN" sz="4400" b="1" dirty="0">
                    <a:latin typeface="Tahoma" panose="020B0604030504040204" pitchFamily="34" charset="0"/>
                  </a:rPr>
                  <a:t> </a:t>
                </a:r>
                <a:r>
                  <a:rPr lang="vi-VN" sz="4400" b="1" dirty="0" err="1">
                    <a:latin typeface="Tahoma" panose="020B0604030504040204" pitchFamily="34" charset="0"/>
                  </a:rPr>
                  <a:t>quốc</a:t>
                </a:r>
                <a:r>
                  <a:rPr lang="vi-VN" sz="4400" b="1" dirty="0">
                    <a:latin typeface="Tahoma" panose="020B0604030504040204" pitchFamily="34" charset="0"/>
                  </a:rPr>
                  <a:t> gia </a:t>
                </a:r>
                <a:r>
                  <a:rPr lang="vi-VN" sz="4400" b="1" dirty="0" err="1">
                    <a:latin typeface="Tahoma" panose="020B0604030504040204" pitchFamily="34" charset="0"/>
                  </a:rPr>
                  <a:t>vào</a:t>
                </a:r>
                <a:r>
                  <a:rPr lang="vi-VN" sz="4400" b="1" dirty="0">
                    <a:latin typeface="Tahoma" panose="020B0604030504040204" pitchFamily="34" charset="0"/>
                  </a:rPr>
                  <a:t> năm 2007 (đơn </a:t>
                </a:r>
                <a:r>
                  <a:rPr lang="vi-VN" sz="4400" b="1" dirty="0" err="1">
                    <a:latin typeface="Tahoma" panose="020B0604030504040204" pitchFamily="34" charset="0"/>
                  </a:rPr>
                  <a:t>vị</a:t>
                </a:r>
                <a:r>
                  <a:rPr lang="vi-VN" sz="4400" b="1" dirty="0">
                    <a:latin typeface="Tahoma" panose="020B0604030504040204" pitchFamily="34" charset="0"/>
                  </a:rPr>
                  <a:t> %) </a:t>
                </a:r>
                <a:r>
                  <a:rPr lang="vi-VN" sz="4400" b="1" dirty="0" err="1">
                    <a:latin typeface="Tahoma" panose="020B0604030504040204" pitchFamily="34" charset="0"/>
                  </a:rPr>
                  <a:t>được</a:t>
                </a:r>
                <a:r>
                  <a:rPr lang="vi-VN" sz="4400" b="1" dirty="0">
                    <a:latin typeface="Tahoma" panose="020B0604030504040204" pitchFamily="34" charset="0"/>
                  </a:rPr>
                  <a:t> cho như sau:</a:t>
                </a:r>
                <a:endParaRPr lang="en-US" sz="4400" b="1" dirty="0">
                  <a:latin typeface="+mj-lt"/>
                </a:endParaRPr>
              </a:p>
              <a:p>
                <a:pPr marL="0" indent="0">
                  <a:buNone/>
                </a:pPr>
                <a14:m>
                  <m:oMathPara xmlns:m="http://schemas.openxmlformats.org/officeDocument/2006/math">
                    <m:oMathParaPr>
                      <m:jc m:val="centerGroup"/>
                    </m:oMathParaPr>
                    <m:oMath xmlns:m="http://schemas.openxmlformats.org/officeDocument/2006/math">
                      <m:r>
                        <a:rPr lang="vi-VN" sz="4400" b="1" i="1">
                          <a:latin typeface="Cambria Math" panose="02040503050406030204" pitchFamily="18" charset="0"/>
                        </a:rPr>
                        <m:t>𝟕</m:t>
                      </m:r>
                      <m:r>
                        <a:rPr lang="vi-VN" sz="4400" b="1" i="1">
                          <a:latin typeface="Cambria Math" panose="02040503050406030204" pitchFamily="18" charset="0"/>
                        </a:rPr>
                        <m:t>,</m:t>
                      </m:r>
                      <m:r>
                        <a:rPr lang="vi-VN" sz="4400" b="1" i="1">
                          <a:latin typeface="Cambria Math" panose="02040503050406030204" pitchFamily="18" charset="0"/>
                        </a:rPr>
                        <m:t>𝟖</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𝟐</m:t>
                      </m:r>
                      <m:r>
                        <a:rPr lang="en-US" sz="4400" b="1" i="1" smtClean="0">
                          <a:latin typeface="Cambria Math" panose="02040503050406030204" pitchFamily="18" charset="0"/>
                        </a:rPr>
                        <m:t>      </m:t>
                      </m:r>
                      <m:r>
                        <a:rPr lang="vi-VN" sz="4400" b="1" i="1">
                          <a:latin typeface="Cambria Math" panose="02040503050406030204" pitchFamily="18" charset="0"/>
                        </a:rPr>
                        <m:t>𝟕</m:t>
                      </m:r>
                      <m:r>
                        <a:rPr lang="vi-VN" sz="4400" b="1" i="1">
                          <a:latin typeface="Cambria Math" panose="02040503050406030204" pitchFamily="18" charset="0"/>
                        </a:rPr>
                        <m:t>,</m:t>
                      </m:r>
                      <m:r>
                        <a:rPr lang="vi-VN" sz="4400" b="1" i="1">
                          <a:latin typeface="Cambria Math" panose="02040503050406030204" pitchFamily="18" charset="0"/>
                        </a:rPr>
                        <m:t>𝟕</m:t>
                      </m:r>
                      <m:r>
                        <a:rPr lang="en-US" sz="4400" b="1" i="1" smtClean="0">
                          <a:latin typeface="Cambria Math" panose="02040503050406030204" pitchFamily="18" charset="0"/>
                        </a:rPr>
                        <m:t>     </m:t>
                      </m:r>
                      <m:r>
                        <a:rPr lang="vi-VN" sz="4400" b="1" i="1">
                          <a:latin typeface="Cambria Math" panose="02040503050406030204" pitchFamily="18" charset="0"/>
                        </a:rPr>
                        <m:t>𝟖</m:t>
                      </m:r>
                      <m:r>
                        <a:rPr lang="vi-VN" sz="4400" b="1" i="1">
                          <a:latin typeface="Cambria Math" panose="02040503050406030204" pitchFamily="18" charset="0"/>
                        </a:rPr>
                        <m:t>,</m:t>
                      </m:r>
                      <m:r>
                        <a:rPr lang="vi-VN" sz="4400" b="1" i="1">
                          <a:latin typeface="Cambria Math" panose="02040503050406030204" pitchFamily="18" charset="0"/>
                        </a:rPr>
                        <m:t>𝟕</m:t>
                      </m:r>
                      <m:r>
                        <a:rPr lang="en-US" sz="4400" b="1" i="1" smtClean="0">
                          <a:latin typeface="Cambria Math" panose="02040503050406030204" pitchFamily="18" charset="0"/>
                        </a:rPr>
                        <m:t>      </m:t>
                      </m:r>
                      <m:r>
                        <a:rPr lang="vi-VN" sz="4400" b="1" i="1">
                          <a:latin typeface="Cambria Math" panose="02040503050406030204" pitchFamily="18" charset="0"/>
                        </a:rPr>
                        <m:t>𝟖</m:t>
                      </m:r>
                      <m:r>
                        <a:rPr lang="vi-VN" sz="4400" b="1" i="1">
                          <a:latin typeface="Cambria Math" panose="02040503050406030204" pitchFamily="18" charset="0"/>
                        </a:rPr>
                        <m:t>,</m:t>
                      </m:r>
                      <m:r>
                        <a:rPr lang="vi-VN" sz="4400" b="1" i="1">
                          <a:latin typeface="Cambria Math" panose="02040503050406030204" pitchFamily="18" charset="0"/>
                        </a:rPr>
                        <m:t>𝟔</m:t>
                      </m:r>
                      <m:r>
                        <a:rPr lang="en-US" sz="4400" b="1" i="1" smtClean="0">
                          <a:latin typeface="Cambria Math" panose="02040503050406030204" pitchFamily="18" charset="0"/>
                        </a:rPr>
                        <m:t>      </m:t>
                      </m:r>
                      <m:r>
                        <a:rPr lang="vi-VN" sz="4400" b="1" i="1">
                          <a:latin typeface="Cambria Math" panose="02040503050406030204" pitchFamily="18" charset="0"/>
                        </a:rPr>
                        <m:t>𝟖</m:t>
                      </m:r>
                      <m:r>
                        <a:rPr lang="vi-VN" sz="4400" b="1" i="1">
                          <a:latin typeface="Cambria Math" panose="02040503050406030204" pitchFamily="18" charset="0"/>
                        </a:rPr>
                        <m:t>,</m:t>
                      </m:r>
                      <m:r>
                        <a:rPr lang="vi-VN" sz="4400" b="1" i="1">
                          <a:latin typeface="Cambria Math" panose="02040503050406030204" pitchFamily="18" charset="0"/>
                        </a:rPr>
                        <m:t>𝟒</m:t>
                      </m:r>
                      <m:r>
                        <a:rPr lang="en-US" sz="4400" b="1" i="1" smtClean="0">
                          <a:latin typeface="Cambria Math" panose="02040503050406030204" pitchFamily="18" charset="0"/>
                        </a:rPr>
                        <m:t>      </m:t>
                      </m:r>
                      <m:r>
                        <a:rPr lang="vi-VN" sz="4400" b="1" i="1">
                          <a:latin typeface="Cambria Math" panose="02040503050406030204" pitchFamily="18" charset="0"/>
                        </a:rPr>
                        <m:t>𝟕</m:t>
                      </m:r>
                      <m:r>
                        <a:rPr lang="vi-VN" sz="4400" b="1" i="1">
                          <a:latin typeface="Cambria Math" panose="02040503050406030204" pitchFamily="18" charset="0"/>
                        </a:rPr>
                        <m:t>,</m:t>
                      </m:r>
                      <m:r>
                        <a:rPr lang="vi-VN" sz="4400" b="1" i="1">
                          <a:latin typeface="Cambria Math" panose="02040503050406030204" pitchFamily="18" charset="0"/>
                        </a:rPr>
                        <m:t>𝟐</m:t>
                      </m:r>
                      <m:r>
                        <a:rPr lang="en-US" sz="4400" b="1" i="1" smtClean="0">
                          <a:latin typeface="Cambria Math" panose="02040503050406030204" pitchFamily="18" charset="0"/>
                        </a:rPr>
                        <m:t>     </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𝟔</m:t>
                      </m:r>
                    </m:oMath>
                    <m:oMath xmlns:m="http://schemas.openxmlformats.org/officeDocument/2006/math">
                      <m:r>
                        <a:rPr lang="vi-VN" sz="4400" b="1" i="1">
                          <a:latin typeface="Cambria Math" panose="02040503050406030204" pitchFamily="18" charset="0"/>
                        </a:rPr>
                        <m:t>𝟓</m:t>
                      </m:r>
                      <m:r>
                        <a:rPr lang="vi-VN" sz="4400" b="1" i="1">
                          <a:latin typeface="Cambria Math" panose="02040503050406030204" pitchFamily="18" charset="0"/>
                        </a:rPr>
                        <m:t>,</m:t>
                      </m:r>
                      <m:r>
                        <a:rPr lang="vi-VN" sz="4400" b="1" i="1">
                          <a:latin typeface="Cambria Math" panose="02040503050406030204" pitchFamily="18" charset="0"/>
                        </a:rPr>
                        <m:t>𝟎</m:t>
                      </m:r>
                      <m:r>
                        <a:rPr lang="en-US" sz="4400" b="1" i="1" smtClean="0">
                          <a:latin typeface="Cambria Math" panose="02040503050406030204" pitchFamily="18" charset="0"/>
                        </a:rPr>
                        <m:t>      </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𝟒</m:t>
                      </m:r>
                      <m:r>
                        <a:rPr lang="en-US" sz="4400" b="1" i="1" smtClean="0">
                          <a:latin typeface="Cambria Math" panose="02040503050406030204" pitchFamily="18" charset="0"/>
                        </a:rPr>
                        <m:t>      </m:t>
                      </m:r>
                      <m:r>
                        <a:rPr lang="vi-VN" sz="4400" b="1" i="1">
                          <a:latin typeface="Cambria Math" panose="02040503050406030204" pitchFamily="18" charset="0"/>
                        </a:rPr>
                        <m:t>𝟔</m:t>
                      </m:r>
                      <m:r>
                        <a:rPr lang="vi-VN" sz="4400" b="1" i="1">
                          <a:latin typeface="Cambria Math" panose="02040503050406030204" pitchFamily="18" charset="0"/>
                        </a:rPr>
                        <m:t>,</m:t>
                      </m:r>
                      <m:r>
                        <a:rPr lang="vi-VN" sz="4400" b="1" i="1">
                          <a:latin typeface="Cambria Math" panose="02040503050406030204" pitchFamily="18" charset="0"/>
                        </a:rPr>
                        <m:t>𝟕</m:t>
                      </m:r>
                      <m:r>
                        <a:rPr lang="en-US" sz="4400" b="1" i="1" smtClean="0">
                          <a:latin typeface="Cambria Math" panose="02040503050406030204" pitchFamily="18" charset="0"/>
                        </a:rPr>
                        <m:t>     </m:t>
                      </m:r>
                      <m:r>
                        <a:rPr lang="vi-VN" sz="4400" b="1" i="1">
                          <a:latin typeface="Cambria Math" panose="02040503050406030204" pitchFamily="18" charset="0"/>
                        </a:rPr>
                        <m:t>𝟕</m:t>
                      </m:r>
                      <m:r>
                        <a:rPr lang="vi-VN" sz="4400" b="1" i="1">
                          <a:latin typeface="Cambria Math" panose="02040503050406030204" pitchFamily="18" charset="0"/>
                        </a:rPr>
                        <m:t>,</m:t>
                      </m:r>
                      <m:r>
                        <a:rPr lang="vi-VN" sz="4400" b="1" i="1">
                          <a:latin typeface="Cambria Math" panose="02040503050406030204" pitchFamily="18" charset="0"/>
                        </a:rPr>
                        <m:t>𝟎</m:t>
                      </m:r>
                      <m:r>
                        <a:rPr lang="en-US" sz="4400" b="1" i="1" smtClean="0">
                          <a:latin typeface="Cambria Math" panose="02040503050406030204" pitchFamily="18" charset="0"/>
                        </a:rPr>
                        <m:t>      </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𝟓</m:t>
                      </m:r>
                      <m:r>
                        <a:rPr lang="en-US" sz="4400" b="1" i="1" smtClean="0">
                          <a:latin typeface="Cambria Math" panose="02040503050406030204" pitchFamily="18" charset="0"/>
                        </a:rPr>
                        <m:t>      </m:t>
                      </m:r>
                      <m:r>
                        <a:rPr lang="vi-VN" sz="4400" b="1" i="1">
                          <a:latin typeface="Cambria Math" panose="02040503050406030204" pitchFamily="18" charset="0"/>
                        </a:rPr>
                        <m:t>𝟔</m:t>
                      </m:r>
                      <m:r>
                        <a:rPr lang="vi-VN" sz="4400" b="1" i="1">
                          <a:latin typeface="Cambria Math" panose="02040503050406030204" pitchFamily="18" charset="0"/>
                        </a:rPr>
                        <m:t>,</m:t>
                      </m:r>
                      <m:r>
                        <a:rPr lang="vi-VN" sz="4400" b="1" i="1">
                          <a:latin typeface="Cambria Math" panose="02040503050406030204" pitchFamily="18" charset="0"/>
                        </a:rPr>
                        <m:t>𝟎</m:t>
                      </m:r>
                      <m:r>
                        <a:rPr lang="en-US" sz="4400" b="1" i="1" smtClean="0">
                          <a:latin typeface="Cambria Math" panose="02040503050406030204" pitchFamily="18" charset="0"/>
                        </a:rPr>
                        <m:t>      </m:t>
                      </m:r>
                      <m:r>
                        <a:rPr lang="vi-VN" sz="4400" b="1" i="1">
                          <a:latin typeface="Cambria Math" panose="02040503050406030204" pitchFamily="18" charset="0"/>
                        </a:rPr>
                        <m:t>𝟓</m:t>
                      </m:r>
                      <m:r>
                        <a:rPr lang="vi-VN" sz="4400" b="1" i="1">
                          <a:latin typeface="Cambria Math" panose="02040503050406030204" pitchFamily="18" charset="0"/>
                        </a:rPr>
                        <m:t>,</m:t>
                      </m:r>
                      <m:r>
                        <a:rPr lang="vi-VN" sz="4400" b="1" i="1">
                          <a:latin typeface="Cambria Math" panose="02040503050406030204" pitchFamily="18" charset="0"/>
                        </a:rPr>
                        <m:t>𝟒</m:t>
                      </m:r>
                      <m:r>
                        <a:rPr lang="vi-VN" sz="4400" b="1" i="1">
                          <a:latin typeface="Cambria Math" panose="02040503050406030204" pitchFamily="18" charset="0"/>
                        </a:rPr>
                        <m:t>.</m:t>
                      </m:r>
                    </m:oMath>
                  </m:oMathPara>
                </a14:m>
                <a:endParaRPr lang="en-US" sz="4400" b="1" dirty="0">
                  <a:latin typeface="+mj-lt"/>
                </a:endParaRPr>
              </a:p>
              <a:p>
                <a:pPr marL="0" indent="0">
                  <a:buNone/>
                </a:pPr>
                <a:r>
                  <a:rPr lang="vi-VN" sz="4400" b="1" dirty="0" err="1">
                    <a:latin typeface="Tahoma" panose="020B0604030504040204" pitchFamily="34" charset="0"/>
                  </a:rPr>
                  <a:t>Hãy</a:t>
                </a:r>
                <a:r>
                  <a:rPr lang="vi-VN" sz="4400" b="1" dirty="0">
                    <a:latin typeface="Tahoma" panose="020B0604030504040204" pitchFamily="34" charset="0"/>
                  </a:rPr>
                  <a:t> </a:t>
                </a:r>
                <a:r>
                  <a:rPr lang="vi-VN" sz="4400" b="1" dirty="0" err="1">
                    <a:latin typeface="Tahoma" panose="020B0604030504040204" pitchFamily="34" charset="0"/>
                  </a:rPr>
                  <a:t>tìm</a:t>
                </a:r>
                <a:r>
                  <a:rPr lang="vi-VN" sz="4400" b="1" dirty="0">
                    <a:latin typeface="Tahoma" panose="020B0604030504040204" pitchFamily="34" charset="0"/>
                  </a:rPr>
                  <a:t> </a:t>
                </a:r>
                <a:r>
                  <a:rPr lang="vi-VN" sz="4400" b="1" dirty="0" err="1">
                    <a:latin typeface="Tahoma" panose="020B0604030504040204" pitchFamily="34" charset="0"/>
                  </a:rPr>
                  <a:t>các</a:t>
                </a:r>
                <a:r>
                  <a:rPr lang="vi-VN" sz="4400" b="1" dirty="0">
                    <a:latin typeface="Tahoma" panose="020B0604030504040204" pitchFamily="34" charset="0"/>
                  </a:rPr>
                  <a:t> </a:t>
                </a:r>
                <a:r>
                  <a:rPr lang="vi-VN" sz="4400" b="1" dirty="0" err="1">
                    <a:latin typeface="Tahoma" panose="020B0604030504040204" pitchFamily="34" charset="0"/>
                  </a:rPr>
                  <a:t>giá</a:t>
                </a:r>
                <a:r>
                  <a:rPr lang="vi-VN" sz="4400" b="1" dirty="0">
                    <a:latin typeface="Tahoma" panose="020B0604030504040204" pitchFamily="34" charset="0"/>
                  </a:rPr>
                  <a:t> </a:t>
                </a:r>
                <a:r>
                  <a:rPr lang="vi-VN" sz="4400" b="1" dirty="0" err="1">
                    <a:latin typeface="Tahoma" panose="020B0604030504040204" pitchFamily="34" charset="0"/>
                  </a:rPr>
                  <a:t>trị</a:t>
                </a:r>
                <a:r>
                  <a:rPr lang="vi-VN" sz="4400" b="1" dirty="0">
                    <a:latin typeface="Tahoma" panose="020B0604030504040204" pitchFamily="34" charset="0"/>
                  </a:rPr>
                  <a:t> </a:t>
                </a:r>
                <a:r>
                  <a:rPr lang="vi-VN" sz="4400" b="1" dirty="0" err="1">
                    <a:latin typeface="Tahoma" panose="020B0604030504040204" pitchFamily="34" charset="0"/>
                  </a:rPr>
                  <a:t>bất</a:t>
                </a:r>
                <a:r>
                  <a:rPr lang="vi-VN" sz="4400" b="1" dirty="0">
                    <a:latin typeface="Tahoma" panose="020B0604030504040204" pitchFamily="34" charset="0"/>
                  </a:rPr>
                  <a:t> </a:t>
                </a:r>
                <a:r>
                  <a:rPr lang="vi-VN" sz="4400" b="1" dirty="0" err="1">
                    <a:latin typeface="Tahoma" panose="020B0604030504040204" pitchFamily="34" charset="0"/>
                  </a:rPr>
                  <a:t>thường</a:t>
                </a:r>
                <a:r>
                  <a:rPr lang="vi-VN" sz="4400" b="1" dirty="0">
                    <a:latin typeface="Tahoma" panose="020B0604030504040204" pitchFamily="34" charset="0"/>
                  </a:rPr>
                  <a:t> (</a:t>
                </a:r>
                <a:r>
                  <a:rPr lang="vi-VN" sz="4400" b="1" dirty="0" err="1">
                    <a:latin typeface="Tahoma" panose="020B0604030504040204" pitchFamily="34" charset="0"/>
                  </a:rPr>
                  <a:t>nếu</a:t>
                </a:r>
                <a:r>
                  <a:rPr lang="vi-VN" sz="4400" b="1" dirty="0">
                    <a:latin typeface="Tahoma" panose="020B0604030504040204" pitchFamily="34" charset="0"/>
                  </a:rPr>
                  <a:t> </a:t>
                </a:r>
                <a:r>
                  <a:rPr lang="vi-VN" sz="4400" b="1" dirty="0" err="1">
                    <a:latin typeface="Tahoma" panose="020B0604030504040204" pitchFamily="34" charset="0"/>
                  </a:rPr>
                  <a:t>có</a:t>
                </a:r>
                <a:r>
                  <a:rPr lang="vi-VN" sz="4400" b="1" dirty="0">
                    <a:latin typeface="Tahoma" panose="020B0604030504040204" pitchFamily="34" charset="0"/>
                  </a:rPr>
                  <a:t>) </a:t>
                </a:r>
                <a:r>
                  <a:rPr lang="vi-VN" sz="4400" b="1" dirty="0" err="1">
                    <a:latin typeface="Tahoma" panose="020B0604030504040204" pitchFamily="34" charset="0"/>
                  </a:rPr>
                  <a:t>của</a:t>
                </a:r>
                <a:r>
                  <a:rPr lang="vi-VN" sz="4400" b="1" dirty="0">
                    <a:latin typeface="Tahoma" panose="020B0604030504040204" pitchFamily="34" charset="0"/>
                  </a:rPr>
                  <a:t> </a:t>
                </a:r>
                <a:r>
                  <a:rPr lang="vi-VN" sz="4400" b="1" dirty="0" err="1">
                    <a:latin typeface="Tahoma" panose="020B0604030504040204" pitchFamily="34" charset="0"/>
                  </a:rPr>
                  <a:t>mẫu</a:t>
                </a:r>
                <a:r>
                  <a:rPr lang="vi-VN" sz="4400" b="1" dirty="0">
                    <a:latin typeface="Tahoma" panose="020B0604030504040204" pitchFamily="34" charset="0"/>
                  </a:rPr>
                  <a:t> </a:t>
                </a:r>
                <a:r>
                  <a:rPr lang="vi-VN" sz="4400" b="1" dirty="0" err="1">
                    <a:latin typeface="Tahoma" panose="020B0604030504040204" pitchFamily="34" charset="0"/>
                  </a:rPr>
                  <a:t>số</a:t>
                </a:r>
                <a:r>
                  <a:rPr lang="vi-VN" sz="4400" b="1" dirty="0">
                    <a:latin typeface="Tahoma" panose="020B0604030504040204" pitchFamily="34" charset="0"/>
                  </a:rPr>
                  <a:t> </a:t>
                </a:r>
                <a:r>
                  <a:rPr lang="vi-VN" sz="4400" b="1" dirty="0" err="1">
                    <a:latin typeface="Tahoma" panose="020B0604030504040204" pitchFamily="34" charset="0"/>
                  </a:rPr>
                  <a:t>liệu</a:t>
                </a:r>
                <a:r>
                  <a:rPr lang="vi-VN" sz="4400" b="1" dirty="0">
                    <a:latin typeface="Tahoma" panose="020B0604030504040204" pitchFamily="34" charset="0"/>
                  </a:rPr>
                  <a:t> trên.</a:t>
                </a:r>
              </a:p>
              <a:p>
                <a:pPr marL="0" indent="0">
                  <a:buNone/>
                </a:pPr>
                <a:r>
                  <a:rPr lang="en-US" sz="4400" b="1" dirty="0">
                    <a:latin typeface="+mj-lt"/>
                  </a:rPr>
                  <a:t>                                                                   </a:t>
                </a:r>
                <a:r>
                  <a:rPr lang="vi-VN" sz="4400" b="1" dirty="0">
                    <a:latin typeface="Tahoma" panose="020B0604030504040204" pitchFamily="34" charset="0"/>
                  </a:rPr>
                  <a:t>Giải</a:t>
                </a:r>
                <a:endParaRPr lang="en-US" sz="4400" b="1" dirty="0">
                  <a:latin typeface="+mj-lt"/>
                </a:endParaRPr>
              </a:p>
              <a:p>
                <a:pPr marL="0" indent="0">
                  <a:buNone/>
                </a:pPr>
                <a:r>
                  <a:rPr lang="vi-VN" sz="4400" b="1" dirty="0" err="1">
                    <a:latin typeface="Tahoma" panose="020B0604030504040204" pitchFamily="34" charset="0"/>
                  </a:rPr>
                  <a:t>Từ</a:t>
                </a:r>
                <a:r>
                  <a:rPr lang="vi-VN" sz="4400" b="1" dirty="0">
                    <a:latin typeface="Tahoma" panose="020B0604030504040204" pitchFamily="34" charset="0"/>
                  </a:rPr>
                  <a:t> </a:t>
                </a:r>
                <a:r>
                  <a:rPr lang="vi-VN" sz="4400" b="1" dirty="0" err="1">
                    <a:latin typeface="Tahoma" panose="020B0604030504040204" pitchFamily="34" charset="0"/>
                  </a:rPr>
                  <a:t>mẫu</a:t>
                </a:r>
                <a:r>
                  <a:rPr lang="vi-VN" sz="4400" b="1" dirty="0">
                    <a:latin typeface="Tahoma" panose="020B0604030504040204" pitchFamily="34" charset="0"/>
                  </a:rPr>
                  <a:t> </a:t>
                </a:r>
                <a:r>
                  <a:rPr lang="vi-VN" sz="4400" b="1" dirty="0" err="1">
                    <a:latin typeface="Tahoma" panose="020B0604030504040204" pitchFamily="34" charset="0"/>
                  </a:rPr>
                  <a:t>số</a:t>
                </a:r>
                <a:r>
                  <a:rPr lang="vi-VN" sz="4400" b="1" dirty="0">
                    <a:latin typeface="Tahoma" panose="020B0604030504040204" pitchFamily="34" charset="0"/>
                  </a:rPr>
                  <a:t> </a:t>
                </a:r>
                <a:r>
                  <a:rPr lang="vi-VN" sz="4400" b="1" dirty="0" err="1">
                    <a:latin typeface="Tahoma" panose="020B0604030504040204" pitchFamily="34" charset="0"/>
                  </a:rPr>
                  <a:t>liệu</a:t>
                </a:r>
                <a:r>
                  <a:rPr lang="vi-VN" sz="4400" b="1" dirty="0">
                    <a:latin typeface="Tahoma" panose="020B0604030504040204" pitchFamily="34" charset="0"/>
                  </a:rPr>
                  <a:t> ta </a:t>
                </a:r>
                <a:r>
                  <a:rPr lang="vi-VN" sz="4400" b="1" dirty="0" err="1">
                    <a:latin typeface="Tahoma" panose="020B0604030504040204" pitchFamily="34" charset="0"/>
                  </a:rPr>
                  <a:t>tính</a:t>
                </a:r>
                <a:r>
                  <a:rPr lang="vi-VN" sz="4400" b="1" dirty="0">
                    <a:latin typeface="Tahoma" panose="020B0604030504040204" pitchFamily="34" charset="0"/>
                  </a:rPr>
                  <a:t> </a:t>
                </a:r>
                <a:r>
                  <a:rPr lang="vi-VN" sz="4400" b="1" dirty="0" err="1">
                    <a:latin typeface="Tahoma" panose="020B0604030504040204" pitchFamily="34" charset="0"/>
                  </a:rPr>
                  <a:t>được</a:t>
                </a:r>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𝟓</m:t>
                    </m:r>
                  </m:oMath>
                </a14:m>
                <a:r>
                  <a:rPr lang="vi-VN" sz="4400" b="1" dirty="0">
                    <a:latin typeface="Tahoma" panose="020B0604030504040204" pitchFamily="34" charset="0"/>
                  </a:rPr>
                  <a:t> </a:t>
                </a:r>
                <a:r>
                  <a:rPr lang="vi-VN" sz="4400" b="1" dirty="0" err="1">
                    <a:latin typeface="Tahoma" panose="020B0604030504040204" pitchFamily="34" charset="0"/>
                  </a:rPr>
                  <a:t>và</a:t>
                </a:r>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𝟕</m:t>
                    </m:r>
                    <m:r>
                      <a:rPr lang="vi-VN" sz="4400" b="1" i="1">
                        <a:latin typeface="Cambria Math" panose="02040503050406030204" pitchFamily="18" charset="0"/>
                      </a:rPr>
                      <m:t>,</m:t>
                    </m:r>
                    <m:r>
                      <a:rPr lang="vi-VN" sz="4400" b="1" i="1">
                        <a:latin typeface="Cambria Math" panose="02040503050406030204" pitchFamily="18" charset="0"/>
                      </a:rPr>
                      <m:t>𝟖</m:t>
                    </m:r>
                  </m:oMath>
                </a14:m>
                <a:r>
                  <a:rPr lang="vi-VN" sz="4400" b="1" dirty="0">
                    <a:latin typeface="Tahoma" panose="020B0604030504040204" pitchFamily="34" charset="0"/>
                  </a:rPr>
                  <a:t>. Do </a:t>
                </a:r>
                <a:r>
                  <a:rPr lang="vi-VN" sz="4400" b="1" dirty="0" err="1">
                    <a:latin typeface="Tahoma" panose="020B0604030504040204" pitchFamily="34" charset="0"/>
                  </a:rPr>
                  <a:t>đó</a:t>
                </a:r>
                <a:r>
                  <a:rPr lang="vi-VN" sz="4400" b="1" dirty="0">
                    <a:latin typeface="Tahoma" panose="020B0604030504040204" pitchFamily="34" charset="0"/>
                  </a:rPr>
                  <a:t>, </a:t>
                </a:r>
                <a:r>
                  <a:rPr lang="vi-VN" sz="4400" b="1" dirty="0" err="1">
                    <a:latin typeface="Tahoma" panose="020B0604030504040204" pitchFamily="34" charset="0"/>
                  </a:rPr>
                  <a:t>khoảng</a:t>
                </a:r>
                <a:r>
                  <a:rPr lang="vi-VN" sz="4400" b="1" dirty="0">
                    <a:latin typeface="Tahoma" panose="020B0604030504040204" pitchFamily="34" charset="0"/>
                  </a:rPr>
                  <a:t> </a:t>
                </a:r>
                <a:r>
                  <a:rPr lang="vi-VN" sz="4400" b="1" dirty="0" err="1">
                    <a:latin typeface="Tahoma" panose="020B0604030504040204" pitchFamily="34" charset="0"/>
                  </a:rPr>
                  <a:t>tứ</a:t>
                </a:r>
                <a:r>
                  <a:rPr lang="vi-VN" sz="4400" b="1" dirty="0">
                    <a:latin typeface="Tahoma" panose="020B0604030504040204" pitchFamily="34" charset="0"/>
                  </a:rPr>
                  <a:t> phân </a:t>
                </a:r>
                <a:r>
                  <a:rPr lang="vi-VN" sz="4400" b="1" dirty="0" err="1">
                    <a:latin typeface="Tahoma" panose="020B0604030504040204" pitchFamily="34" charset="0"/>
                  </a:rPr>
                  <a:t>vị</a:t>
                </a:r>
                <a:r>
                  <a:rPr lang="vi-VN" sz="4400" b="1" dirty="0">
                    <a:latin typeface="Tahoma" panose="020B0604030504040204" pitchFamily="34" charset="0"/>
                  </a:rPr>
                  <a:t> </a:t>
                </a:r>
                <a:r>
                  <a:rPr lang="vi-VN" sz="4400" b="1" dirty="0" err="1">
                    <a:latin typeface="Tahoma" panose="020B0604030504040204" pitchFamily="34" charset="0"/>
                  </a:rPr>
                  <a:t>là</a:t>
                </a:r>
                <a:r>
                  <a:rPr lang="vi-VN" sz="4400" b="1" dirty="0">
                    <a:latin typeface="Tahoma" panose="020B0604030504040204" pitchFamily="34" charset="0"/>
                  </a:rPr>
                  <a:t>:</a:t>
                </a:r>
                <a:endParaRPr lang="en-US" sz="4400" b="1"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r>
                        <a:rPr lang="vi-VN" sz="4400" b="1" i="1">
                          <a:latin typeface="Cambria Math" panose="02040503050406030204" pitchFamily="18" charset="0"/>
                        </a:rPr>
                        <m:t>=</m:t>
                      </m:r>
                      <m:r>
                        <a:rPr lang="vi-VN" sz="4400" b="1" i="1">
                          <a:latin typeface="Cambria Math" panose="02040503050406030204" pitchFamily="18" charset="0"/>
                        </a:rPr>
                        <m:t>𝟕</m:t>
                      </m:r>
                      <m:r>
                        <a:rPr lang="vi-VN" sz="4400" b="1" i="1">
                          <a:latin typeface="Cambria Math" panose="02040503050406030204" pitchFamily="18" charset="0"/>
                        </a:rPr>
                        <m:t>,</m:t>
                      </m:r>
                      <m:r>
                        <a:rPr lang="vi-VN" sz="4400" b="1" i="1">
                          <a:latin typeface="Cambria Math" panose="02040503050406030204" pitchFamily="18" charset="0"/>
                        </a:rPr>
                        <m:t>𝟖</m:t>
                      </m:r>
                      <m:r>
                        <a:rPr lang="vi-VN" sz="4400" b="1" i="1">
                          <a:latin typeface="Cambria Math" panose="02040503050406030204" pitchFamily="18" charset="0"/>
                        </a:rPr>
                        <m:t>−</m:t>
                      </m:r>
                      <m:r>
                        <a:rPr lang="vi-VN" sz="4400" b="1" i="1">
                          <a:latin typeface="Cambria Math" panose="02040503050406030204" pitchFamily="18" charset="0"/>
                        </a:rPr>
                        <m:t>𝟒</m:t>
                      </m:r>
                      <m:r>
                        <a:rPr lang="vi-VN" sz="4400" b="1" i="1">
                          <a:latin typeface="Cambria Math" panose="02040503050406030204" pitchFamily="18" charset="0"/>
                        </a:rPr>
                        <m:t>,</m:t>
                      </m:r>
                      <m:r>
                        <a:rPr lang="vi-VN" sz="4400" b="1" i="1">
                          <a:latin typeface="Cambria Math" panose="02040503050406030204" pitchFamily="18" charset="0"/>
                        </a:rPr>
                        <m:t>𝟓</m:t>
                      </m:r>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𝟑</m:t>
                      </m:r>
                    </m:oMath>
                  </m:oMathPara>
                </a14:m>
                <a:endParaRPr lang="en-US" sz="4400" b="1" dirty="0">
                  <a:latin typeface="+mj-lt"/>
                </a:endParaRPr>
              </a:p>
              <a:p>
                <a:pPr marL="0" indent="0">
                  <a:buNone/>
                </a:pPr>
                <a:r>
                  <a:rPr lang="vi-VN" sz="4400" b="1" dirty="0">
                    <a:latin typeface="Tahoma" panose="020B0604030504040204" pitchFamily="34" charset="0"/>
                  </a:rPr>
                  <a:t>Ta </a:t>
                </a:r>
                <a:r>
                  <a:rPr lang="vi-VN" sz="4400" b="1" dirty="0" err="1">
                    <a:latin typeface="Tahoma" panose="020B0604030504040204" pitchFamily="34" charset="0"/>
                  </a:rPr>
                  <a:t>có</a:t>
                </a:r>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𝟓</m:t>
                    </m:r>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m:t>
                    </m:r>
                    <m:r>
                      <a:rPr lang="vi-VN" sz="4400" b="1" i="1">
                        <a:latin typeface="Cambria Math" panose="02040503050406030204" pitchFamily="18" charset="0"/>
                      </a:rPr>
                      <m:t>𝟒𝟓</m:t>
                    </m:r>
                  </m:oMath>
                </a14:m>
                <a:r>
                  <a:rPr lang="vi-VN" sz="4400" b="1" dirty="0">
                    <a:latin typeface="Tahoma" panose="020B0604030504040204" pitchFamily="34" charset="0"/>
                  </a:rPr>
                  <a:t> </a:t>
                </a:r>
                <a:r>
                  <a:rPr lang="vi-VN" sz="4400" b="1" dirty="0" err="1">
                    <a:latin typeface="Tahoma" panose="020B0604030504040204" pitchFamily="34" charset="0"/>
                  </a:rPr>
                  <a:t>và</a:t>
                </a:r>
                <a:r>
                  <a:rPr lang="vi-VN" sz="4400" b="1" dirty="0">
                    <a:latin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𝑸</m:t>
                        </m:r>
                      </m:e>
                      <m:sub>
                        <m:r>
                          <a:rPr lang="vi-VN" sz="4400" b="1" i="1">
                            <a:latin typeface="Cambria Math" panose="02040503050406030204" pitchFamily="18" charset="0"/>
                          </a:rPr>
                          <m:t>𝟑</m:t>
                        </m:r>
                      </m:sub>
                    </m:sSub>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𝟓</m:t>
                    </m:r>
                    <m:sSub>
                      <m:sSubPr>
                        <m:ctrlPr>
                          <a:rPr lang="en-US" sz="4400" b="1" i="1">
                            <a:latin typeface="Cambria Math" panose="02040503050406030204" pitchFamily="18" charset="0"/>
                          </a:rPr>
                        </m:ctrlPr>
                      </m:sSubPr>
                      <m:e>
                        <m:r>
                          <a:rPr lang="vi-VN" sz="4400" b="1" i="1">
                            <a:latin typeface="Cambria Math" panose="02040503050406030204" pitchFamily="18" charset="0"/>
                          </a:rPr>
                          <m:t>𝜟</m:t>
                        </m:r>
                      </m:e>
                      <m:sub>
                        <m:r>
                          <a:rPr lang="vi-VN" sz="4400" b="1" i="1">
                            <a:latin typeface="Cambria Math" panose="02040503050406030204" pitchFamily="18" charset="0"/>
                          </a:rPr>
                          <m:t>𝑸</m:t>
                        </m:r>
                      </m:sub>
                    </m:sSub>
                    <m:r>
                      <a:rPr lang="vi-VN" sz="4400" b="1" i="1">
                        <a:latin typeface="Cambria Math" panose="02040503050406030204" pitchFamily="18" charset="0"/>
                      </a:rPr>
                      <m:t>=</m:t>
                    </m:r>
                    <m:r>
                      <a:rPr lang="vi-VN" sz="4400" b="1" i="1">
                        <a:latin typeface="Cambria Math" panose="02040503050406030204" pitchFamily="18" charset="0"/>
                      </a:rPr>
                      <m:t>𝟏𝟐</m:t>
                    </m:r>
                    <m:r>
                      <a:rPr lang="vi-VN" sz="4400" b="1" i="1">
                        <a:latin typeface="Cambria Math" panose="02040503050406030204" pitchFamily="18" charset="0"/>
                      </a:rPr>
                      <m:t>,</m:t>
                    </m:r>
                    <m:r>
                      <a:rPr lang="vi-VN" sz="4400" b="1" i="1">
                        <a:latin typeface="Cambria Math" panose="02040503050406030204" pitchFamily="18" charset="0"/>
                      </a:rPr>
                      <m:t>𝟕𝟓</m:t>
                    </m:r>
                  </m:oMath>
                </a14:m>
                <a:r>
                  <a:rPr lang="vi-VN" sz="4400" b="1" dirty="0">
                    <a:latin typeface="Tahoma" panose="020B0604030504040204" pitchFamily="34" charset="0"/>
                  </a:rPr>
                  <a:t> nên trong </a:t>
                </a:r>
                <a:r>
                  <a:rPr lang="vi-VN" sz="4400" b="1" dirty="0" err="1">
                    <a:latin typeface="Tahoma" panose="020B0604030504040204" pitchFamily="34" charset="0"/>
                  </a:rPr>
                  <a:t>mẫu</a:t>
                </a:r>
                <a:r>
                  <a:rPr lang="vi-VN" sz="4400" b="1" dirty="0">
                    <a:latin typeface="Tahoma" panose="020B0604030504040204" pitchFamily="34" charset="0"/>
                  </a:rPr>
                  <a:t> </a:t>
                </a:r>
                <a:r>
                  <a:rPr lang="vi-VN" sz="4400" b="1" dirty="0" err="1">
                    <a:latin typeface="Tahoma" panose="020B0604030504040204" pitchFamily="34" charset="0"/>
                  </a:rPr>
                  <a:t>số</a:t>
                </a:r>
                <a:r>
                  <a:rPr lang="vi-VN" sz="4400" b="1" dirty="0">
                    <a:latin typeface="Tahoma" panose="020B0604030504040204" pitchFamily="34" charset="0"/>
                  </a:rPr>
                  <a:t> </a:t>
                </a:r>
                <a:r>
                  <a:rPr lang="vi-VN" sz="4400" b="1" dirty="0" err="1">
                    <a:latin typeface="Tahoma" panose="020B0604030504040204" pitchFamily="34" charset="0"/>
                  </a:rPr>
                  <a:t>liệu</a:t>
                </a:r>
                <a:r>
                  <a:rPr lang="vi-VN" sz="4400" b="1" dirty="0">
                    <a:latin typeface="Tahoma" panose="020B0604030504040204" pitchFamily="34" charset="0"/>
                  </a:rPr>
                  <a:t> trên không </a:t>
                </a:r>
                <a:r>
                  <a:rPr lang="vi-VN" sz="4400" b="1" dirty="0" err="1">
                    <a:latin typeface="Tahoma" panose="020B0604030504040204" pitchFamily="34" charset="0"/>
                  </a:rPr>
                  <a:t>có</a:t>
                </a:r>
                <a:r>
                  <a:rPr lang="vi-VN" sz="4400" b="1" dirty="0">
                    <a:latin typeface="Tahoma" panose="020B0604030504040204" pitchFamily="34" charset="0"/>
                  </a:rPr>
                  <a:t> </a:t>
                </a:r>
                <a:r>
                  <a:rPr lang="vi-VN" sz="4400" b="1" dirty="0" err="1">
                    <a:latin typeface="Tahoma" panose="020B0604030504040204" pitchFamily="34" charset="0"/>
                  </a:rPr>
                  <a:t>giá</a:t>
                </a:r>
                <a:r>
                  <a:rPr lang="vi-VN" sz="4400" b="1" dirty="0">
                    <a:latin typeface="Tahoma" panose="020B0604030504040204" pitchFamily="34" charset="0"/>
                  </a:rPr>
                  <a:t> </a:t>
                </a:r>
                <a:r>
                  <a:rPr lang="vi-VN" sz="4400" b="1" dirty="0" err="1">
                    <a:latin typeface="Tahoma" panose="020B0604030504040204" pitchFamily="34" charset="0"/>
                  </a:rPr>
                  <a:t>trị</a:t>
                </a:r>
                <a:r>
                  <a:rPr lang="vi-VN" sz="4400" b="1" dirty="0">
                    <a:latin typeface="Tahoma" panose="020B0604030504040204" pitchFamily="34" charset="0"/>
                  </a:rPr>
                  <a:t> </a:t>
                </a:r>
                <a:r>
                  <a:rPr lang="vi-VN" sz="4400" b="1" dirty="0" err="1">
                    <a:latin typeface="Tahoma" panose="020B0604030504040204" pitchFamily="34" charset="0"/>
                  </a:rPr>
                  <a:t>bất</a:t>
                </a:r>
                <a:r>
                  <a:rPr lang="vi-VN" sz="4400" b="1" dirty="0">
                    <a:latin typeface="Tahoma" panose="020B0604030504040204" pitchFamily="34" charset="0"/>
                  </a:rPr>
                  <a:t> </a:t>
                </a:r>
                <a:r>
                  <a:rPr lang="vi-VN" sz="4400" b="1" dirty="0" err="1">
                    <a:latin typeface="Tahoma" panose="020B0604030504040204" pitchFamily="34" charset="0"/>
                  </a:rPr>
                  <a:t>thường</a:t>
                </a:r>
                <a:r>
                  <a:rPr lang="vi-VN" sz="4400" b="1" dirty="0">
                    <a:latin typeface="Tahoma" panose="020B0604030504040204" pitchFamily="34" charset="0"/>
                  </a:rPr>
                  <a:t>.</a:t>
                </a:r>
                <a:endParaRPr lang="en-US" sz="4400" b="1" dirty="0">
                  <a:latin typeface="+mj-lt"/>
                </a:endParaRPr>
              </a:p>
              <a:p>
                <a:pPr marL="0" indent="0">
                  <a:buNone/>
                </a:pPr>
                <a:endParaRPr lang="en-US" sz="4400" b="1"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040" t="-1689" r="-162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2996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CB7BE3-3FEF-4584-80EA-207774F41EA5}"/>
              </a:ext>
            </a:extLst>
          </p:cNvPr>
          <p:cNvSpPr txBox="1"/>
          <p:nvPr/>
        </p:nvSpPr>
        <p:spPr>
          <a:xfrm>
            <a:off x="1211916" y="1905000"/>
            <a:ext cx="20490473" cy="751616"/>
          </a:xfrm>
          <a:prstGeom prst="rect">
            <a:avLst/>
          </a:prstGeom>
          <a:noFill/>
        </p:spPr>
        <p:txBody>
          <a:bodyPr wrap="square" rtlCol="0">
            <a:spAutoFit/>
          </a:bodyPr>
          <a:lstStyle/>
          <a:p>
            <a:pPr marL="0" marR="0">
              <a:lnSpc>
                <a:spcPct val="107000"/>
              </a:lnSpc>
              <a:spcBef>
                <a:spcPts val="0"/>
              </a:spcBef>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Dưới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đây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trung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môn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kỳ</a:t>
            </a:r>
            <a:r>
              <a:rPr lang="en-US" sz="4400" b="1" dirty="0">
                <a:effectLst/>
                <a:latin typeface="Tahoma" panose="020B0604030504040204" pitchFamily="34" charset="0"/>
                <a:ea typeface="Tahoma" panose="020B0604030504040204" pitchFamily="34" charset="0"/>
                <a:cs typeface="Tahoma" panose="020B0604030504040204" pitchFamily="34" charset="0"/>
              </a:rPr>
              <a:t> I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bạn</a:t>
            </a:r>
            <a:r>
              <a:rPr lang="en-US" sz="4400" b="1" dirty="0">
                <a:effectLst/>
                <a:latin typeface="Tahoma" panose="020B0604030504040204" pitchFamily="34" charset="0"/>
                <a:ea typeface="Tahoma" panose="020B0604030504040204" pitchFamily="34" charset="0"/>
                <a:cs typeface="Tahoma" panose="020B0604030504040204" pitchFamily="34" charset="0"/>
              </a:rPr>
              <a:t> An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nvGraphicFramePr>
        <p:xfrm>
          <a:off x="605837" y="2740453"/>
          <a:ext cx="23092363" cy="6022548"/>
        </p:xfrm>
        <a:graphic>
          <a:graphicData uri="http://schemas.openxmlformats.org/drawingml/2006/table">
            <a:tbl>
              <a:tblPr firstRow="1" firstCol="1" bandRow="1">
                <a:tableStyleId>{5C22544A-7EE6-4342-B048-85BDC9FD1C3A}</a:tableStyleId>
              </a:tblPr>
              <a:tblGrid>
                <a:gridCol w="2526876">
                  <a:extLst>
                    <a:ext uri="{9D8B030D-6E8A-4147-A177-3AD203B41FA5}">
                      <a16:colId xmlns:a16="http://schemas.microsoft.com/office/drawing/2014/main" val="794777122"/>
                    </a:ext>
                  </a:extLst>
                </a:gridCol>
                <a:gridCol w="2526876">
                  <a:extLst>
                    <a:ext uri="{9D8B030D-6E8A-4147-A177-3AD203B41FA5}">
                      <a16:colId xmlns:a16="http://schemas.microsoft.com/office/drawing/2014/main" val="4059842175"/>
                    </a:ext>
                  </a:extLst>
                </a:gridCol>
                <a:gridCol w="2526876">
                  <a:extLst>
                    <a:ext uri="{9D8B030D-6E8A-4147-A177-3AD203B41FA5}">
                      <a16:colId xmlns:a16="http://schemas.microsoft.com/office/drawing/2014/main" val="88625742"/>
                    </a:ext>
                  </a:extLst>
                </a:gridCol>
                <a:gridCol w="2529112">
                  <a:extLst>
                    <a:ext uri="{9D8B030D-6E8A-4147-A177-3AD203B41FA5}">
                      <a16:colId xmlns:a16="http://schemas.microsoft.com/office/drawing/2014/main" val="2944742779"/>
                    </a:ext>
                  </a:extLst>
                </a:gridCol>
                <a:gridCol w="2529112">
                  <a:extLst>
                    <a:ext uri="{9D8B030D-6E8A-4147-A177-3AD203B41FA5}">
                      <a16:colId xmlns:a16="http://schemas.microsoft.com/office/drawing/2014/main" val="403898101"/>
                    </a:ext>
                  </a:extLst>
                </a:gridCol>
                <a:gridCol w="2529112">
                  <a:extLst>
                    <a:ext uri="{9D8B030D-6E8A-4147-A177-3AD203B41FA5}">
                      <a16:colId xmlns:a16="http://schemas.microsoft.com/office/drawing/2014/main" val="4090547929"/>
                    </a:ext>
                  </a:extLst>
                </a:gridCol>
                <a:gridCol w="2529112">
                  <a:extLst>
                    <a:ext uri="{9D8B030D-6E8A-4147-A177-3AD203B41FA5}">
                      <a16:colId xmlns:a16="http://schemas.microsoft.com/office/drawing/2014/main" val="1645398538"/>
                    </a:ext>
                  </a:extLst>
                </a:gridCol>
                <a:gridCol w="2529112">
                  <a:extLst>
                    <a:ext uri="{9D8B030D-6E8A-4147-A177-3AD203B41FA5}">
                      <a16:colId xmlns:a16="http://schemas.microsoft.com/office/drawing/2014/main" val="1768726452"/>
                    </a:ext>
                  </a:extLst>
                </a:gridCol>
                <a:gridCol w="2866175">
                  <a:extLst>
                    <a:ext uri="{9D8B030D-6E8A-4147-A177-3AD203B41FA5}">
                      <a16:colId xmlns:a16="http://schemas.microsoft.com/office/drawing/2014/main" val="2442847782"/>
                    </a:ext>
                  </a:extLst>
                </a:gridCol>
              </a:tblGrid>
              <a:tr h="1933778">
                <a:tc>
                  <a:txBody>
                    <a:bodyPr/>
                    <a:lstStyle/>
                    <a:p>
                      <a:pPr marL="0" marR="0" algn="ctr">
                        <a:lnSpc>
                          <a:spcPct val="107000"/>
                        </a:lnSpc>
                        <a:spcBef>
                          <a:spcPts val="0"/>
                        </a:spcBef>
                        <a:spcAft>
                          <a:spcPts val="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40513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Toán</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Vật</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lí</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32131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Hóa</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học</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Ngữ</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văn</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33655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Lịch</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sử</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31750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Địa</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lí</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600"/>
                        </a:spcAft>
                      </a:pP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Tin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học</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335280" algn="ctr">
                        <a:lnSpc>
                          <a:spcPct val="150000"/>
                        </a:lnSpc>
                        <a:spcAft>
                          <a:spcPts val="600"/>
                        </a:spcAft>
                      </a:pP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Tiếng</a:t>
                      </a:r>
                      <a:r>
                        <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Anh</a:t>
                      </a:r>
                      <a:endParaRPr lang="en-US" sz="4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149589993"/>
                  </a:ext>
                </a:extLst>
              </a:tr>
              <a:tr h="2044385">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63659491"/>
                  </a:ext>
                </a:extLst>
              </a:tr>
              <a:tr h="2044385">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Bình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val="1988301792"/>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C528EC0-CEE3-4BFE-B1CE-D9EAFBA12080}"/>
                  </a:ext>
                </a:extLst>
              </p:cNvPr>
              <p:cNvSpPr txBox="1"/>
              <p:nvPr/>
            </p:nvSpPr>
            <p:spPr>
              <a:xfrm>
                <a:off x="990599" y="8840903"/>
                <a:ext cx="19662037" cy="1080424"/>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An: </a:t>
                </a:r>
                <a14:m>
                  <m:oMath xmlns:m="http://schemas.openxmlformats.org/officeDocument/2006/math">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i="1">
                            <a:latin typeface="Cambria Math" panose="02040503050406030204" pitchFamily="18" charset="0"/>
                            <a:ea typeface="Tahoma" panose="020B0604030504040204" pitchFamily="34" charset="0"/>
                            <a:cs typeface="Tahoma" panose="020B0604030504040204" pitchFamily="34" charset="0"/>
                          </a:rPr>
                          <m:t>𝒙</m:t>
                        </m:r>
                      </m:e>
                    </m:acc>
                    <m:r>
                      <a:rPr lang="en-US" sz="4400" b="1">
                        <a:latin typeface="Cambria Math" panose="02040503050406030204" pitchFamily="18" charset="0"/>
                        <a:ea typeface="Tahoma" panose="020B0604030504040204" pitchFamily="34" charset="0"/>
                        <a:cs typeface="Tahoma" panose="020B0604030504040204" pitchFamily="34" charset="0"/>
                      </a:rPr>
                      <m:t>=</m:t>
                    </m:r>
                    <m:f>
                      <m:fPr>
                        <m:ctrlPr>
                          <a:rPr lang="en-US"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a:latin typeface="Cambria Math" panose="02040503050406030204" pitchFamily="18" charset="0"/>
                            <a:ea typeface="Tahoma" panose="020B0604030504040204" pitchFamily="34" charset="0"/>
                            <a:cs typeface="Tahoma" panose="020B0604030504040204" pitchFamily="34" charset="0"/>
                          </a:rPr>
                          <m:t>𝟗</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𝟐</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𝟕</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𝟗</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𝟓</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𝟔</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𝟎</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𝟎</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𝟕</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𝟑</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𝟔</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𝟓</m:t>
                        </m:r>
                      </m:num>
                      <m:den>
                        <m:r>
                          <a:rPr lang="en-US" sz="4400" b="1" i="1">
                            <a:latin typeface="Cambria Math" panose="02040503050406030204" pitchFamily="18" charset="0"/>
                            <a:ea typeface="Tahoma" panose="020B0604030504040204" pitchFamily="34" charset="0"/>
                            <a:cs typeface="Tahoma" panose="020B0604030504040204" pitchFamily="34" charset="0"/>
                          </a:rPr>
                          <m:t>𝟖</m:t>
                        </m:r>
                      </m:den>
                    </m:f>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𝟎</m:t>
                    </m:r>
                    <m:r>
                      <a:rPr lang="en-US" sz="4400" b="1">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TextBox 12">
                <a:extLst>
                  <a:ext uri="{FF2B5EF4-FFF2-40B4-BE49-F238E27FC236}">
                    <a16:creationId xmlns:a16="http://schemas.microsoft.com/office/drawing/2014/main" id="{5C528EC0-CEE3-4BFE-B1CE-D9EAFBA12080}"/>
                  </a:ext>
                </a:extLst>
              </p:cNvPr>
              <p:cNvSpPr txBox="1">
                <a:spLocks noRot="1" noChangeAspect="1" noMove="1" noResize="1" noEditPoints="1" noAdjustHandles="1" noChangeArrowheads="1" noChangeShapeType="1" noTextEdit="1"/>
              </p:cNvSpPr>
              <p:nvPr/>
            </p:nvSpPr>
            <p:spPr>
              <a:xfrm>
                <a:off x="990599" y="8840903"/>
                <a:ext cx="19662037" cy="1080424"/>
              </a:xfrm>
              <a:prstGeom prst="rect">
                <a:avLst/>
              </a:prstGeom>
              <a:blipFill>
                <a:blip r:embed="rId3"/>
                <a:stretch>
                  <a:fillRect l="-1240" b="-101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C528EC0-CEE3-4BFE-B1CE-D9EAFBA12080}"/>
                  </a:ext>
                </a:extLst>
              </p:cNvPr>
              <p:cNvSpPr txBox="1"/>
              <p:nvPr/>
            </p:nvSpPr>
            <p:spPr>
              <a:xfrm>
                <a:off x="990599" y="10463164"/>
                <a:ext cx="19662037" cy="1070549"/>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latin typeface="Cambria Math" panose="02040503050406030204" pitchFamily="18" charset="0"/>
                        <a:ea typeface="Tahoma" panose="020B0604030504040204" pitchFamily="34" charset="0"/>
                        <a:cs typeface="Tahoma" panose="020B0604030504040204" pitchFamily="34" charset="0"/>
                      </a:rPr>
                      <m:t>.</m:t>
                    </m:r>
                  </m:oMath>
                </a14:m>
                <a:r>
                  <a:rPr lang="en-US" sz="4400" b="1" dirty="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ea typeface="Tahoma" panose="020B0604030504040204" pitchFamily="34" charset="0"/>
                            <a:cs typeface="Tahoma" panose="020B0604030504040204" pitchFamily="34" charset="0"/>
                          </a:rPr>
                        </m:ctrlPr>
                      </m:accPr>
                      <m:e>
                        <m:r>
                          <a:rPr lang="en-US" sz="4400" b="1" i="1">
                            <a:latin typeface="Cambria Math" panose="02040503050406030204" pitchFamily="18" charset="0"/>
                            <a:ea typeface="Tahoma" panose="020B0604030504040204" pitchFamily="34" charset="0"/>
                            <a:cs typeface="Tahoma" panose="020B0604030504040204" pitchFamily="34" charset="0"/>
                          </a:rPr>
                          <m:t>𝒙</m:t>
                        </m:r>
                      </m:e>
                    </m:acc>
                    <m:r>
                      <a:rPr lang="en-US" sz="4400" b="1">
                        <a:latin typeface="Cambria Math" panose="02040503050406030204" pitchFamily="18" charset="0"/>
                        <a:ea typeface="Tahoma" panose="020B0604030504040204" pitchFamily="34" charset="0"/>
                        <a:cs typeface="Tahoma" panose="020B0604030504040204" pitchFamily="34" charset="0"/>
                      </a:rPr>
                      <m:t>=</m:t>
                    </m:r>
                    <m:f>
                      <m:fPr>
                        <m:ctrlPr>
                          <a:rPr lang="en-US" sz="4400" b="1" i="1">
                            <a:latin typeface="Cambria Math" panose="02040503050406030204" pitchFamily="18" charset="0"/>
                            <a:ea typeface="Tahoma" panose="020B0604030504040204" pitchFamily="34" charset="0"/>
                            <a:cs typeface="Tahoma" panose="020B0604030504040204" pitchFamily="34" charset="0"/>
                          </a:rPr>
                        </m:ctrlPr>
                      </m:fPr>
                      <m:num>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𝟐</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𝟏</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𝟎</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𝟕</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𝟑</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𝟕</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𝟗</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𝟕</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𝟔</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𝟏</m:t>
                        </m:r>
                      </m:num>
                      <m:den>
                        <m:r>
                          <a:rPr lang="en-US" sz="4400" b="1" i="1">
                            <a:latin typeface="Cambria Math" panose="02040503050406030204" pitchFamily="18" charset="0"/>
                            <a:ea typeface="Tahoma" panose="020B0604030504040204" pitchFamily="34" charset="0"/>
                            <a:cs typeface="Tahoma" panose="020B0604030504040204" pitchFamily="34" charset="0"/>
                          </a:rPr>
                          <m:t>𝟖</m:t>
                        </m:r>
                      </m:den>
                    </m:f>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𝟖</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Tahoma" panose="020B0604030504040204" pitchFamily="34" charset="0"/>
                        <a:cs typeface="Tahoma" panose="020B0604030504040204" pitchFamily="34" charset="0"/>
                      </a:rPr>
                      <m:t>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5C528EC0-CEE3-4BFE-B1CE-D9EAFBA12080}"/>
                  </a:ext>
                </a:extLst>
              </p:cNvPr>
              <p:cNvSpPr txBox="1">
                <a:spLocks noRot="1" noChangeAspect="1" noMove="1" noResize="1" noEditPoints="1" noAdjustHandles="1" noChangeArrowheads="1" noChangeShapeType="1" noTextEdit="1"/>
              </p:cNvSpPr>
              <p:nvPr/>
            </p:nvSpPr>
            <p:spPr>
              <a:xfrm>
                <a:off x="990599" y="10463164"/>
                <a:ext cx="19662037" cy="1070549"/>
              </a:xfrm>
              <a:prstGeom prst="rect">
                <a:avLst/>
              </a:prstGeom>
              <a:blipFill>
                <a:blip r:embed="rId4"/>
                <a:stretch>
                  <a:fillRect l="-1240" b="-1022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C528EC0-CEE3-4BFE-B1CE-D9EAFBA12080}"/>
              </a:ext>
            </a:extLst>
          </p:cNvPr>
          <p:cNvSpPr txBox="1"/>
          <p:nvPr/>
        </p:nvSpPr>
        <p:spPr>
          <a:xfrm>
            <a:off x="990598" y="11811000"/>
            <a:ext cx="19662037" cy="1446550"/>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b) Theo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phẩy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lệch</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7288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400" dirty="0"/>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cổ</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a:t>
            </a:r>
            <a:r>
              <a:rPr lang="en-US" sz="4400" b="1" dirty="0">
                <a:latin typeface="Tahoma" panose="020B0604030504040204" pitchFamily="34" charset="0"/>
                <a:ea typeface="Tahoma" panose="020B0604030504040204" pitchFamily="34" charset="0"/>
                <a:cs typeface="Tahoma" panose="020B0604030504040204" pitchFamily="34" charset="0"/>
              </a:rPr>
              <a:t> Everton, Anh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kê</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điểm</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số</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err="1">
                <a:highlight>
                  <a:srgbClr val="FFFF00"/>
                </a:highlight>
                <a:latin typeface="Tahoma" panose="020B0604030504040204" pitchFamily="34" charset="0"/>
                <a:ea typeface="Tahoma" panose="020B0604030504040204" pitchFamily="34" charset="0"/>
                <a:cs typeface="Tahoma" panose="020B0604030504040204" pitchFamily="34" charset="0"/>
              </a:rPr>
              <a:t>mà</a:t>
            </a:r>
            <a:r>
              <a:rPr lang="en-US" sz="4400" b="1">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a:highlight>
                  <a:srgbClr val="FF0000"/>
                </a:highlight>
                <a:latin typeface="Tahoma" panose="020B0604030504040204" pitchFamily="34" charset="0"/>
                <a:ea typeface="Tahoma" panose="020B0604030504040204" pitchFamily="34" charset="0"/>
                <a:cs typeface="Tahoma" panose="020B0604030504040204" pitchFamily="34" charset="0"/>
              </a:rPr>
              <a:t>hai</a:t>
            </a:r>
            <a:r>
              <a:rPr lang="en-US" sz="4400" b="1">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dirty="0" err="1">
                <a:highlight>
                  <a:srgbClr val="FFFF00"/>
                </a:highlight>
                <a:latin typeface="Tahoma" panose="020B0604030504040204" pitchFamily="34" charset="0"/>
                <a:ea typeface="Tahoma" panose="020B0604030504040204" pitchFamily="34" charset="0"/>
                <a:cs typeface="Tahoma" panose="020B0604030504040204" pitchFamily="34" charset="0"/>
              </a:rPr>
              <a:t>câu</a:t>
            </a:r>
            <a:r>
              <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bộ</a:t>
            </a:r>
            <a:r>
              <a:rPr lang="en-US" sz="4400" b="1" dirty="0">
                <a:latin typeface="Tahoma" panose="020B0604030504040204" pitchFamily="34" charset="0"/>
                <a:ea typeface="Tahoma" panose="020B0604030504040204" pitchFamily="34" charset="0"/>
                <a:cs typeface="Tahoma" panose="020B0604030504040204" pitchFamily="34" charset="0"/>
              </a:rPr>
              <a:t> Leicester City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Everton </a:t>
            </a:r>
            <a:r>
              <a:rPr lang="en-US" sz="4400" b="1" dirty="0" err="1">
                <a:latin typeface="Tahoma" panose="020B0604030504040204" pitchFamily="34" charset="0"/>
                <a:ea typeface="Tahoma" panose="020B0604030504040204" pitchFamily="34" charset="0"/>
                <a:cs typeface="Tahoma" panose="020B0604030504040204" pitchFamily="34" charset="0"/>
              </a:rPr>
              <a:t>đạt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mùa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Anh </a:t>
            </a:r>
            <a:r>
              <a:rPr lang="en-US" sz="4400" b="1" dirty="0" err="1">
                <a:latin typeface="Tahoma" panose="020B0604030504040204" pitchFamily="34" charset="0"/>
                <a:ea typeface="Tahoma" panose="020B0604030504040204" pitchFamily="34" charset="0"/>
                <a:cs typeface="Tahoma" panose="020B0604030504040204" pitchFamily="34" charset="0"/>
              </a:rPr>
              <a:t>gần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mùa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giải</a:t>
            </a:r>
            <a:r>
              <a:rPr lang="en-US" sz="4400" b="1" dirty="0">
                <a:latin typeface="Tahoma" panose="020B0604030504040204" pitchFamily="34" charset="0"/>
                <a:ea typeface="Tahoma" panose="020B0604030504040204" pitchFamily="34" charset="0"/>
                <a:cs typeface="Tahoma" panose="020B0604030504040204" pitchFamily="34" charset="0"/>
              </a:rPr>
              <a:t> 2014 – 2015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mùa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giải</a:t>
            </a:r>
            <a:r>
              <a:rPr lang="en-US" sz="4400" b="1" dirty="0">
                <a:latin typeface="Tahoma" panose="020B0604030504040204" pitchFamily="34" charset="0"/>
                <a:ea typeface="Tahoma" panose="020B0604030504040204" pitchFamily="34" charset="0"/>
                <a:cs typeface="Tahoma" panose="020B0604030504040204" pitchFamily="34" charset="0"/>
              </a:rPr>
              <a:t> 2018 – 2019 </a:t>
            </a:r>
            <a:r>
              <a:rPr lang="en-US" sz="4400" b="1" dirty="0" err="1">
                <a:latin typeface="Tahoma" panose="020B0604030504040204" pitchFamily="34" charset="0"/>
                <a:ea typeface="Tahoma" panose="020B0604030504040204" pitchFamily="34" charset="0"/>
                <a:cs typeface="Tahoma" panose="020B0604030504040204" pitchFamily="34" charset="0"/>
              </a:rPr>
              <a:t>như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Cổ</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rằng</a:t>
            </a:r>
            <a:r>
              <a:rPr lang="en-US" sz="4400" b="1" dirty="0">
                <a:latin typeface="Tahoma" panose="020B0604030504040204" pitchFamily="34" charset="0"/>
                <a:ea typeface="Tahoma" panose="020B0604030504040204" pitchFamily="34" charset="0"/>
                <a:cs typeface="Tahoma" panose="020B0604030504040204" pitchFamily="34" charset="0"/>
              </a:rPr>
              <a:t>, Everton </a:t>
            </a:r>
            <a:r>
              <a:rPr lang="en-US" sz="4400" b="1" dirty="0" err="1">
                <a:latin typeface="Tahoma" panose="020B0604030504040204" pitchFamily="34" charset="0"/>
                <a:ea typeface="Tahoma" panose="020B0604030504040204" pitchFamily="34" charset="0"/>
                <a:cs typeface="Tahoma" panose="020B0604030504040204" pitchFamily="34" charset="0"/>
              </a:rPr>
              <a:t>thi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đấu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ổn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hơn</a:t>
            </a:r>
            <a:r>
              <a:rPr lang="en-US" sz="4400" b="1" dirty="0">
                <a:latin typeface="Tahoma" panose="020B0604030504040204" pitchFamily="34" charset="0"/>
                <a:ea typeface="Tahoma" panose="020B0604030504040204" pitchFamily="34" charset="0"/>
                <a:cs typeface="Tahoma" panose="020B0604030504040204" pitchFamily="34" charset="0"/>
              </a:rPr>
              <a:t> Leicester City.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ý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40947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wipe(left)">
                                      <p:cBhvr>
                                        <p:cTn id="15" dur="500"/>
                                        <p:tgtEl>
                                          <p:spTgt spid="2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wipe(left)">
                                      <p:cBhvr>
                                        <p:cTn id="23" dur="5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wipe(left)">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sz="4400" b="1" dirty="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sz="4400" b="1" dirty="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endParaRPr lang="en-US" sz="4400" b="1" dirty="0">
                  <a:ea typeface="Tahoma" panose="020B0604030504040204" pitchFamily="34" charset="0"/>
                  <a:cs typeface="Tahoma" panose="020B0604030504040204" pitchFamily="34" charset="0"/>
                </a:endParaRPr>
              </a:p>
              <a:p>
                <a:pPr>
                  <a:lnSpc>
                    <a:spcPct val="100000"/>
                  </a:lnSpc>
                </a:pPr>
                <a:r>
                  <a:rPr lang="en-US" sz="4400" b="1" dirty="0">
                    <a:ea typeface="Tahoma" panose="020B0604030504040204" pitchFamily="34" charset="0"/>
                    <a:cs typeface="Tahoma" panose="020B0604030504040204" pitchFamily="34" charset="0"/>
                  </a:rPr>
                  <a:t>Ta </a:t>
                </a:r>
                <a:r>
                  <a:rPr lang="en-US" sz="4400" b="1" dirty="0" err="1">
                    <a:ea typeface="Tahoma" panose="020B0604030504040204" pitchFamily="34" charset="0"/>
                    <a:cs typeface="Tahoma" panose="020B0604030504040204" pitchFamily="34" charset="0"/>
                  </a:rPr>
                  <a:t>thấy</a:t>
                </a:r>
                <a:r>
                  <a:rPr lang="en-US" sz="4400" b="1" dirty="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ahoma" panose="020B0604030504040204" pitchFamily="34" charset="0"/>
                        <a:cs typeface="Tahoma" panose="020B0604030504040204" pitchFamily="34" charset="0"/>
                      </a:rPr>
                      <m:t>𝟏𝟒</m:t>
                    </m:r>
                    <m:r>
                      <a:rPr lang="en-US" sz="4400" b="1">
                        <a:latin typeface="Cambria Math" panose="02040503050406030204" pitchFamily="18" charset="0"/>
                        <a:ea typeface="Tahoma" panose="020B0604030504040204" pitchFamily="34" charset="0"/>
                        <a:cs typeface="Tahoma" panose="020B0604030504040204" pitchFamily="34" charset="0"/>
                      </a:rPr>
                      <m:t>&lt;</m:t>
                    </m:r>
                    <m:r>
                      <a:rPr lang="en-US" sz="4400" b="1" i="1">
                        <a:latin typeface="Cambria Math" panose="02040503050406030204" pitchFamily="18" charset="0"/>
                        <a:ea typeface="Tahoma" panose="020B0604030504040204" pitchFamily="34" charset="0"/>
                        <a:cs typeface="Tahoma" panose="020B0604030504040204" pitchFamily="34" charset="0"/>
                      </a:rPr>
                      <m:t>𝟒𝟎</m:t>
                    </m:r>
                  </m:oMath>
                </a14:m>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nên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câu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lạc</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bộ</a:t>
                </a:r>
                <a:r>
                  <a:rPr lang="en-US" sz="4400" b="1" dirty="0">
                    <a:ea typeface="Tahoma" panose="020B0604030504040204" pitchFamily="34" charset="0"/>
                    <a:cs typeface="Tahoma" panose="020B0604030504040204" pitchFamily="34" charset="0"/>
                  </a:rPr>
                  <a:t> Everton </a:t>
                </a:r>
                <a:r>
                  <a:rPr lang="en-US" sz="4400" b="1" dirty="0" err="1">
                    <a:ea typeface="Tahoma" panose="020B0604030504040204" pitchFamily="34" charset="0"/>
                    <a:cs typeface="Tahoma" panose="020B0604030504040204" pitchFamily="34" charset="0"/>
                  </a:rPr>
                  <a:t>thi</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đấu</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ổn</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định</a:t>
                </a:r>
                <a:r>
                  <a:rPr lang="en-US" sz="4400" b="1" dirty="0">
                    <a:ea typeface="Tahoma" panose="020B0604030504040204" pitchFamily="34" charset="0"/>
                    <a:cs typeface="Tahoma" panose="020B0604030504040204" pitchFamily="34" charset="0"/>
                  </a:rPr>
                  <a:t> </a:t>
                </a:r>
                <a:r>
                  <a:rPr lang="en-US" sz="4400" b="1" dirty="0" err="1">
                    <a:ea typeface="Tahoma" panose="020B0604030504040204" pitchFamily="34" charset="0"/>
                    <a:cs typeface="Tahoma" panose="020B0604030504040204" pitchFamily="34" charset="0"/>
                  </a:rPr>
                  <a:t>hơn</a:t>
                </a:r>
                <a:r>
                  <a:rPr lang="en-US" sz="4400" b="1" dirty="0">
                    <a:ea typeface="Tahoma" panose="020B0604030504040204" pitchFamily="34" charset="0"/>
                    <a:cs typeface="Tahoma" panose="020B0604030504040204" pitchFamily="34" charset="0"/>
                  </a:rPr>
                  <a:t>.</a:t>
                </a:r>
              </a:p>
              <a:p>
                <a:pPr>
                  <a:lnSpc>
                    <a:spcPct val="100000"/>
                  </a:lnSpc>
                </a:pPr>
                <a:r>
                  <a:rPr lang="vi-VN" sz="4400" b="1" dirty="0">
                    <a:ea typeface="Tahoma" panose="020B0604030504040204" pitchFamily="34" charset="0"/>
                    <a:cs typeface="Tahoma" panose="020B0604030504040204" pitchFamily="34" charset="0"/>
                  </a:rPr>
                  <a:t>Ta thấy   nên câu lạc bộ Everton thi đấu ổn định hơn.</a:t>
                </a:r>
                <a:endParaRPr lang="en-US" sz="4400" b="1" dirty="0">
                  <a:ea typeface="Tahoma" panose="020B0604030504040204" pitchFamily="34" charset="0"/>
                  <a:cs typeface="Tahoma" panose="020B0604030504040204" pitchFamily="34" charset="0"/>
                </a:endParaRPr>
              </a:p>
              <a:p>
                <a:endParaRPr lang="vi-VN"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45706" y="1847189"/>
                <a:ext cx="11602381" cy="11590340"/>
              </a:xfrm>
              <a:prstGeom prst="rect">
                <a:avLst/>
              </a:prstGeom>
              <a:blipFill>
                <a:blip r:embed="rId3"/>
                <a:stretch>
                  <a:fillRect l="-1836" r="-525"/>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Tổng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quát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nhiều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ổn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giản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id="{17197389-AAAC-4BB1-97DA-4384F718EC35}"/>
              </a:ext>
            </a:extLst>
          </p:cNvPr>
          <p:cNvSpPr/>
          <p:nvPr/>
        </p:nvSpPr>
        <p:spPr>
          <a:xfrm>
            <a:off x="12444386" y="90678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400" b="1" kern="1200" dirty="0" err="1">
                <a:solidFill>
                  <a:srgbClr val="FF0000"/>
                </a:solidFill>
                <a:effectLst/>
                <a:latin typeface="Tomaho"/>
                <a:ea typeface="Tahoma" panose="020B0604030504040204" pitchFamily="34" charset="0"/>
                <a:cs typeface="Tahoma" panose="020B0604030504040204" pitchFamily="34" charset="0"/>
              </a:rPr>
              <a:t>Khoảng</a:t>
            </a:r>
            <a:r>
              <a:rPr lang="en-US" sz="4400" b="1" kern="1200" dirty="0">
                <a:solidFill>
                  <a:srgbClr val="FF0000"/>
                </a:solidFill>
                <a:effectLst/>
                <a:latin typeface="Tomaho"/>
                <a:ea typeface="Tahoma" panose="020B0604030504040204" pitchFamily="34" charset="0"/>
                <a:cs typeface="Tahoma" panose="020B0604030504040204" pitchFamily="34" charset="0"/>
              </a:rPr>
              <a:t> </a:t>
            </a:r>
            <a:r>
              <a:rPr lang="en-US" sz="4400" b="1" kern="1200" dirty="0" err="1">
                <a:solidFill>
                  <a:srgbClr val="FF0000"/>
                </a:solidFill>
                <a:effectLst/>
                <a:latin typeface="Tomaho"/>
                <a:ea typeface="Tahoma" panose="020B0604030504040204" pitchFamily="34" charset="0"/>
                <a:cs typeface="Tahoma" panose="020B0604030504040204" pitchFamily="34" charset="0"/>
              </a:rPr>
              <a:t>biến</a:t>
            </a:r>
            <a:r>
              <a:rPr lang="en-US" sz="4400" b="1" kern="1200" dirty="0">
                <a:solidFill>
                  <a:srgbClr val="FF0000"/>
                </a:solidFill>
                <a:effectLst/>
                <a:latin typeface="Tomaho"/>
                <a:ea typeface="Tahoma" panose="020B0604030504040204" pitchFamily="34" charset="0"/>
                <a:cs typeface="Tahoma" panose="020B0604030504040204" pitchFamily="34" charset="0"/>
              </a:rPr>
              <a:t> </a:t>
            </a:r>
            <a:r>
              <a:rPr lang="en-US" sz="4400" b="1" kern="1200" dirty="0" err="1">
                <a:solidFill>
                  <a:srgbClr val="FF0000"/>
                </a:solidFill>
                <a:effectLst/>
                <a:latin typeface="Tomaho"/>
                <a:ea typeface="Tahoma" panose="020B0604030504040204" pitchFamily="34" charset="0"/>
                <a:cs typeface="Tahoma" panose="020B0604030504040204" pitchFamily="34" charset="0"/>
              </a:rPr>
              <a:t>thiên</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kí</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hiệu</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là</a:t>
            </a:r>
            <a:r>
              <a:rPr lang="en-US" sz="4400" b="1" kern="1200" dirty="0">
                <a:ln>
                  <a:noFill/>
                </a:ln>
                <a:effectLst/>
                <a:latin typeface="Tomaho"/>
                <a:ea typeface="Tahoma" panose="020B0604030504040204" pitchFamily="34" charset="0"/>
                <a:cs typeface="Tahoma" panose="020B0604030504040204" pitchFamily="34" charset="0"/>
              </a:rPr>
              <a:t> R, </a:t>
            </a:r>
            <a:r>
              <a:rPr lang="en-US" sz="4400" b="1" kern="1200" dirty="0" err="1">
                <a:ln>
                  <a:noFill/>
                </a:ln>
                <a:effectLst/>
                <a:latin typeface="Tomaho"/>
                <a:ea typeface="Tahoma" panose="020B0604030504040204" pitchFamily="34" charset="0"/>
                <a:cs typeface="Tahoma" panose="020B0604030504040204" pitchFamily="34" charset="0"/>
              </a:rPr>
              <a:t>là</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hiệu</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số</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giữa</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giá</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trị</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lớn</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nhất</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và</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giá</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trị</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nhỏ</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nhất</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trong</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mẫu</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số</a:t>
            </a:r>
            <a:r>
              <a:rPr lang="en-US" sz="4400" b="1" kern="1200" dirty="0">
                <a:ln>
                  <a:noFill/>
                </a:ln>
                <a:effectLst/>
                <a:latin typeface="Tomaho"/>
                <a:ea typeface="Tahoma" panose="020B0604030504040204" pitchFamily="34" charset="0"/>
                <a:cs typeface="Tahoma" panose="020B0604030504040204" pitchFamily="34" charset="0"/>
              </a:rPr>
              <a:t> </a:t>
            </a:r>
            <a:r>
              <a:rPr lang="en-US" sz="4400" b="1" kern="1200" dirty="0" err="1">
                <a:ln>
                  <a:noFill/>
                </a:ln>
                <a:effectLst/>
                <a:latin typeface="Tomaho"/>
                <a:ea typeface="Tahoma" panose="020B0604030504040204" pitchFamily="34" charset="0"/>
                <a:cs typeface="Tahoma" panose="020B0604030504040204" pitchFamily="34" charset="0"/>
              </a:rPr>
              <a:t>liệu</a:t>
            </a:r>
            <a:r>
              <a:rPr lang="en-US" sz="4400" b="1" kern="1200" dirty="0">
                <a:ln>
                  <a:noFill/>
                </a:ln>
                <a:effectLst/>
                <a:latin typeface="Tomaho"/>
                <a:ea typeface="Tahoma" panose="020B0604030504040204" pitchFamily="34" charset="0"/>
                <a:cs typeface="Tahoma" panose="020B0604030504040204" pitchFamily="34" charset="0"/>
              </a:rPr>
              <a:t>.</a:t>
            </a:r>
            <a:endParaRPr lang="en-US" sz="4400" b="1" dirty="0">
              <a:effectLst/>
              <a:latin typeface="Tomaho"/>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4400" dirty="0">
                <a:effectLst/>
                <a:latin typeface="Tomaho"/>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1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wipe(left)">
                                      <p:cBhvr>
                                        <p:cTn id="40" dur="500"/>
                                        <p:tgtEl>
                                          <p:spTgt spid="2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6">
                                            <p:txEl>
                                              <p:pRg st="1" end="1"/>
                                            </p:txEl>
                                          </p:spTgt>
                                        </p:tgtEl>
                                        <p:attrNameLst>
                                          <p:attrName>style.visibility</p:attrName>
                                        </p:attrNameLst>
                                      </p:cBhvr>
                                      <p:to>
                                        <p:strVal val="visible"/>
                                      </p:to>
                                    </p:set>
                                    <p:animEffect transition="in" filter="wipe(left)">
                                      <p:cBhvr>
                                        <p:cTn id="45" dur="500"/>
                                        <p:tgtEl>
                                          <p:spTgt spid="2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1249063" y="35673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1433537" y="7696200"/>
            <a:ext cx="3747146" cy="769441"/>
          </a:xfrm>
          <a:prstGeom prst="rect">
            <a:avLst/>
          </a:prstGeom>
          <a:noFill/>
        </p:spPr>
        <p:txBody>
          <a:bodyPr wrap="square" rtlCol="0">
            <a:spAutoFit/>
          </a:bodyPr>
          <a:lstStyle/>
          <a:p>
            <a:r>
              <a:rPr lang="en-US" sz="4400" b="1" dirty="0">
                <a:solidFill>
                  <a:schemeClr val="bg1"/>
                </a:solidFill>
                <a:latin typeface="Tahoma" pitchFamily="34" charset="0"/>
                <a:ea typeface="Tahoma" pitchFamily="34" charset="0"/>
                <a:cs typeface="Tahoma" pitchFamily="34" charset="0"/>
              </a:rPr>
              <a:t>Ý </a:t>
            </a:r>
            <a:r>
              <a:rPr lang="en-US" sz="4400" b="1" dirty="0" err="1">
                <a:solidFill>
                  <a:schemeClr val="bg1"/>
                </a:solidFill>
                <a:latin typeface="Tahoma" pitchFamily="34" charset="0"/>
                <a:ea typeface="Tahoma" pitchFamily="34" charset="0"/>
                <a:cs typeface="Tahoma" pitchFamily="34" charset="0"/>
              </a:rPr>
              <a:t>nghĩa</a:t>
            </a:r>
            <a:r>
              <a:rPr lang="en-US" sz="44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2059080" y="8802973"/>
            <a:ext cx="20115119" cy="2800767"/>
          </a:xfrm>
          <a:prstGeom prst="rect">
            <a:avLst/>
          </a:prstGeom>
          <a:noFill/>
        </p:spPr>
        <p:txBody>
          <a:bodyPr wrap="square" rtlCol="0">
            <a:spAutoFit/>
          </a:bodyPr>
          <a:lstStyle/>
          <a:p>
            <a:pPr>
              <a:lnSpc>
                <a:spcPct val="150000"/>
              </a:lnSpc>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phân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mẫu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lớn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mẫu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phân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tán</a:t>
            </a:r>
            <a:r>
              <a:rPr lang="en-US" sz="4400" dirty="0">
                <a:effectLst/>
                <a:latin typeface="Tahoma" panose="020B0604030504040204" pitchFamily="34" charset="0"/>
                <a:ea typeface="Tahoma" panose="020B0604030504040204" pitchFamily="34" charset="0"/>
                <a:cs typeface="Tahoma" panose="020B0604030504040204" pitchFamily="34" charset="0"/>
              </a:rPr>
              <a:t>.</a:t>
            </a:r>
          </a:p>
          <a:p>
            <a:endParaRPr lang="en-US" sz="4400" dirty="0"/>
          </a:p>
        </p:txBody>
      </p:sp>
      <p:sp>
        <p:nvSpPr>
          <p:cNvPr id="15" name="Rectangle 14">
            <a:extLst>
              <a:ext uri="{FF2B5EF4-FFF2-40B4-BE49-F238E27FC236}">
                <a16:creationId xmlns:a16="http://schemas.microsoft.com/office/drawing/2014/main"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1433537" y="4849645"/>
            <a:ext cx="20740662" cy="1985608"/>
          </a:xfrm>
          <a:prstGeom prst="rect">
            <a:avLst/>
          </a:prstGeom>
          <a:noFill/>
        </p:spPr>
        <p:txBody>
          <a:bodyPr wrap="square" rtlCol="0">
            <a:spAutoFit/>
          </a:bodyPr>
          <a:lstStyle/>
          <a:p>
            <a:pPr>
              <a:lnSpc>
                <a:spcPct val="150000"/>
              </a:lnSpc>
            </a:pPr>
            <a:r>
              <a:rPr lang="en-US" sz="44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4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60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sz="4400" b="1" dirty="0">
                    <a:solidFill>
                      <a:prstClr val="black"/>
                    </a:solidFill>
                    <a:ea typeface="Tahoma" panose="020B0604030504040204" pitchFamily="34" charset="0"/>
                    <a:cs typeface="Tahoma" panose="020B0604030504040204" pitchFamily="34" charset="0"/>
                  </a:rPr>
                  <a:t>a) Điểm kiểm tra trung bình của hai tổ đều bằng 8.</a:t>
                </a:r>
              </a:p>
              <a:p>
                <a:pPr marL="0" indent="0">
                  <a:buNone/>
                </a:pPr>
                <a:r>
                  <a:rPr lang="vi-VN" sz="4400" b="1" dirty="0">
                    <a:solidFill>
                      <a:prstClr val="black"/>
                    </a:solidFill>
                    <a:ea typeface="Tahoma" panose="020B0604030504040204" pitchFamily="34" charset="0"/>
                    <a:cs typeface="Tahoma" panose="020B0604030504040204" pitchFamily="34" charset="0"/>
                  </a:rPr>
                  <a:t>b) </a:t>
                </a:r>
                <a:r>
                  <a:rPr lang="vi-VN" sz="4400" b="1" dirty="0">
                    <a:solidFill>
                      <a:srgbClr val="FF0000"/>
                    </a:solidFill>
                    <a:ea typeface="Tahoma" panose="020B0604030504040204" pitchFamily="34" charset="0"/>
                    <a:cs typeface="Tahoma" panose="020B0604030504040204" pitchFamily="34" charset="0"/>
                  </a:rPr>
                  <a:t>Đối với Tổ 1: </a:t>
                </a:r>
                <a:r>
                  <a:rPr lang="vi-VN" sz="4400" b="1" dirty="0">
                    <a:solidFill>
                      <a:prstClr val="black"/>
                    </a:solidFill>
                    <a:ea typeface="Tahoma" panose="020B0604030504040204" pitchFamily="34" charset="0"/>
                    <a:cs typeface="Tahoma" panose="020B0604030504040204" pitchFamily="34" charset="0"/>
                  </a:rPr>
                  <a:t>Điểm kiểm tra thấp nhất, cao nhất tương ứng là 7;</a:t>
                </a:r>
                <a:r>
                  <a:rPr lang="en-US" sz="4400" b="1" dirty="0">
                    <a:solidFill>
                      <a:prstClr val="black"/>
                    </a:solidFill>
                    <a:ea typeface="Tahoma" panose="020B0604030504040204" pitchFamily="34" charset="0"/>
                    <a:cs typeface="Tahoma" panose="020B0604030504040204" pitchFamily="34" charset="0"/>
                  </a:rPr>
                  <a:t> </a:t>
                </a:r>
                <a:r>
                  <a:rPr lang="vi-VN" sz="4400" b="1" dirty="0">
                    <a:solidFill>
                      <a:prstClr val="black"/>
                    </a:solidFill>
                    <a:ea typeface="Tahoma" panose="020B0604030504040204" pitchFamily="34" charset="0"/>
                    <a:cs typeface="Tahoma" panose="020B0604030504040204" pitchFamily="34" charset="0"/>
                  </a:rPr>
                  <a:t>9. Do đó, khoảng biến thiên là: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𝑹</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𝟗</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dirty="0">
                    <a:ea typeface="Tahoma" panose="020B0604030504040204" pitchFamily="34" charset="0"/>
                    <a:cs typeface="Tahoma" panose="020B0604030504040204" pitchFamily="34" charset="0"/>
                  </a:rPr>
                  <a:t>.</a:t>
                </a:r>
                <a:endParaRPr lang="vi-VN" sz="4400" b="1" dirty="0">
                  <a:solidFill>
                    <a:prstClr val="black"/>
                  </a:solidFill>
                  <a:ea typeface="Tahoma" panose="020B0604030504040204" pitchFamily="34" charset="0"/>
                  <a:cs typeface="Tahoma" panose="020B0604030504040204" pitchFamily="34" charset="0"/>
                </a:endParaRPr>
              </a:p>
              <a:p>
                <a:pPr marL="0" indent="0">
                  <a:buNone/>
                </a:pPr>
                <a:r>
                  <a:rPr lang="vi-VN" sz="4400" b="1" dirty="0">
                    <a:solidFill>
                      <a:srgbClr val="FF0000"/>
                    </a:solidFill>
                    <a:ea typeface="Tahoma" panose="020B0604030504040204" pitchFamily="34" charset="0"/>
                    <a:cs typeface="Tahoma" panose="020B0604030504040204" pitchFamily="34" charset="0"/>
                  </a:rPr>
                  <a:t>Đối với Tổ 2: </a:t>
                </a:r>
                <a:r>
                  <a:rPr lang="vi-VN" sz="4400" b="1" dirty="0">
                    <a:solidFill>
                      <a:prstClr val="black"/>
                    </a:solidFill>
                    <a:ea typeface="Tahoma" panose="020B0604030504040204" pitchFamily="34" charset="0"/>
                    <a:cs typeface="Tahoma" panose="020B0604030504040204" pitchFamily="34" charset="0"/>
                  </a:rPr>
                  <a:t>Điểm kiểm tra thấp nhất, cao nhất tương ứng là 6;</a:t>
                </a:r>
                <a:r>
                  <a:rPr lang="en-US" sz="4400" b="1" dirty="0">
                    <a:solidFill>
                      <a:prstClr val="black"/>
                    </a:solidFill>
                    <a:ea typeface="Tahoma" panose="020B0604030504040204" pitchFamily="34" charset="0"/>
                    <a:cs typeface="Tahoma" panose="020B0604030504040204" pitchFamily="34" charset="0"/>
                  </a:rPr>
                  <a:t> </a:t>
                </a:r>
                <a:r>
                  <a:rPr lang="vi-VN" sz="4400" b="1" dirty="0">
                    <a:solidFill>
                      <a:prstClr val="black"/>
                    </a:solidFill>
                    <a:ea typeface="Tahoma" panose="020B0604030504040204" pitchFamily="34" charset="0"/>
                    <a:cs typeface="Tahoma" panose="020B0604030504040204" pitchFamily="34" charset="0"/>
                  </a:rPr>
                  <a:t>10. Do đó, khoảng biến thiên là: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𝑹</m:t>
                        </m:r>
                      </m:e>
                      <m:sub>
                        <m:r>
                          <a:rPr lang="en-US" sz="4400" b="1" i="1">
                            <a:latin typeface="Cambria Math" panose="02040503050406030204" pitchFamily="18" charset="0"/>
                          </a:rPr>
                          <m:t>𝟐</m:t>
                        </m:r>
                      </m:sub>
                    </m:sSub>
                    <m:r>
                      <a:rPr lang="en-US" sz="4400" b="1" i="1">
                        <a:latin typeface="Cambria Math" panose="02040503050406030204" pitchFamily="18" charset="0"/>
                      </a:rPr>
                      <m:t>=</m:t>
                    </m:r>
                    <m:r>
                      <a:rPr lang="en-US" sz="4400" b="1" i="1">
                        <a:latin typeface="Cambria Math" panose="02040503050406030204" pitchFamily="18" charset="0"/>
                      </a:rPr>
                      <m:t>𝟏𝟎</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𝟒</m:t>
                    </m:r>
                  </m:oMath>
                </a14:m>
                <a:r>
                  <a:rPr lang="en-US" sz="4400" b="1" dirty="0">
                    <a:ea typeface="Tahoma" panose="020B0604030504040204" pitchFamily="34" charset="0"/>
                    <a:cs typeface="Tahoma" panose="020B0604030504040204" pitchFamily="34" charset="0"/>
                  </a:rPr>
                  <a:t>.</a:t>
                </a:r>
                <a:endParaRPr lang="vi-VN" sz="4400" b="1" dirty="0">
                  <a:solidFill>
                    <a:prstClr val="black"/>
                  </a:solidFill>
                  <a:ea typeface="Tahoma" panose="020B0604030504040204" pitchFamily="34" charset="0"/>
                  <a:cs typeface="Tahoma" panose="020B0604030504040204" pitchFamily="34" charset="0"/>
                </a:endParaRPr>
              </a:p>
              <a:p>
                <a:pPr marL="0" lvl="0" indent="0">
                  <a:buNone/>
                </a:pPr>
                <a:r>
                  <a:rPr lang="vi-VN" sz="4400" b="1" dirty="0">
                    <a:solidFill>
                      <a:prstClr val="black"/>
                    </a:solidFill>
                    <a:ea typeface="Tahoma" panose="020B0604030504040204" pitchFamily="34" charset="0"/>
                    <a:cs typeface="Tahoma" panose="020B0604030504040204" pitchFamily="34" charset="0"/>
                  </a:rPr>
                  <a:t>Do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𝑹</m:t>
                        </m:r>
                      </m:e>
                      <m:sub>
                        <m:r>
                          <a:rPr lang="en-US" sz="4400" b="1" i="1">
                            <a:latin typeface="Cambria Math" panose="02040503050406030204" pitchFamily="18" charset="0"/>
                          </a:rPr>
                          <m:t>𝟐</m:t>
                        </m:r>
                      </m:sub>
                    </m:sSub>
                    <m:r>
                      <a:rPr lang="en-US" sz="4400" b="1" i="1">
                        <a:latin typeface="Cambria Math" panose="02040503050406030204" pitchFamily="18" charset="0"/>
                      </a:rPr>
                      <m:t>&gt;</m:t>
                    </m:r>
                    <m:sSub>
                      <m:sSubPr>
                        <m:ctrlPr>
                          <a:rPr lang="en-US" sz="4400" b="1" i="1">
                            <a:latin typeface="Cambria Math" panose="02040503050406030204" pitchFamily="18" charset="0"/>
                          </a:rPr>
                        </m:ctrlPr>
                      </m:sSubPr>
                      <m:e>
                        <m:r>
                          <a:rPr lang="en-US" sz="4400" b="1" i="1">
                            <a:latin typeface="Cambria Math" panose="02040503050406030204" pitchFamily="18" charset="0"/>
                          </a:rPr>
                          <m:t>𝑹</m:t>
                        </m:r>
                      </m:e>
                      <m:sub>
                        <m:r>
                          <a:rPr lang="en-US" sz="4400" b="1" i="1">
                            <a:latin typeface="Cambria Math" panose="02040503050406030204" pitchFamily="18" charset="0"/>
                          </a:rPr>
                          <m:t>𝟏</m:t>
                        </m:r>
                      </m:sub>
                    </m:sSub>
                  </m:oMath>
                </a14:m>
                <a:r>
                  <a:rPr lang="vi-VN" sz="4400" b="1" dirty="0">
                    <a:solidFill>
                      <a:prstClr val="black"/>
                    </a:solidFill>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1996" r="-2201"/>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1985041"/>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a:solidFill>
                  <a:prstClr val="black"/>
                </a:solidFill>
              </a:rPr>
              <a:t>                                 </a:t>
            </a:r>
            <a:r>
              <a:rPr lang="vi-VN" sz="4400" b="1">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số liệu sau cho biết chiều cao (đơn vị cm) của các bạn trong tổ:</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163	159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172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167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165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168</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170</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161</a:t>
            </a:r>
          </a:p>
          <a:p>
            <a:pPr marL="0" lvl="0" indent="0">
              <a:lnSpc>
                <a:spcPct val="100000"/>
              </a:lnSpc>
              <a:buNone/>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152401" y="1879600"/>
            <a:ext cx="4952999" cy="1550398"/>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sz="4400" b="1" dirty="0">
                    <a:solidFill>
                      <a:prstClr val="black"/>
                    </a:solidFill>
                    <a:ea typeface="Tahoma" panose="020B0604030504040204" pitchFamily="34" charset="0"/>
                    <a:cs typeface="Tahoma" panose="020B0604030504040204" pitchFamily="34" charset="0"/>
                  </a:rPr>
                  <a:t>Chiều cao thấp nhất, cao nhất tương ứng là</a:t>
                </a:r>
                <a:r>
                  <a:rPr lang="en-US" sz="4400" b="1" dirty="0">
                    <a:solidFill>
                      <a:prstClr val="black"/>
                    </a:solidFill>
                    <a:ea typeface="Tahoma" panose="020B0604030504040204" pitchFamily="34" charset="0"/>
                    <a:cs typeface="Tahoma" panose="020B0604030504040204" pitchFamily="34" charset="0"/>
                  </a:rPr>
                  <a:t> </a:t>
                </a:r>
                <a14:m>
                  <m:oMath xmlns:m="http://schemas.openxmlformats.org/officeDocument/2006/math">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sz="4400" b="1" dirty="0">
                    <a:solidFill>
                      <a:prstClr val="black"/>
                    </a:solidFill>
                    <a:ea typeface="Tahoma" panose="020B0604030504040204" pitchFamily="34" charset="0"/>
                    <a:cs typeface="Tahoma" panose="020B0604030504040204" pitchFamily="34" charset="0"/>
                  </a:rPr>
                  <a:t>. Do đó, khoảng biến thiên là: </a:t>
                </a:r>
                <a14:m>
                  <m:oMath xmlns:m="http://schemas.openxmlformats.org/officeDocument/2006/math">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sz="44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solidFill>
                    <a:prstClr val="black"/>
                  </a:solidFill>
                  <a:ea typeface="Tahoma" panose="020B0604030504040204" pitchFamily="34" charset="0"/>
                  <a:cs typeface="Tahoma" panose="020B0604030504040204" pitchFamily="34" charset="0"/>
                </a:endParaRPr>
              </a:p>
              <a:p>
                <a:pPr marL="0" lvl="0" indent="0">
                  <a:buNone/>
                  <a:defRPr/>
                </a:pPr>
                <a:endParaRPr lang="vi-VN" sz="4400" dirty="0">
                  <a:solidFill>
                    <a:prstClr val="black"/>
                  </a:solidFill>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026"/>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400" b="1" dirty="0" err="1">
                  <a:solidFill>
                    <a:srgbClr val="0000CC"/>
                  </a:solidFill>
                  <a:latin typeface="Tomaho"/>
                  <a:ea typeface="Tahoma" panose="020B0604030504040204" pitchFamily="34" charset="0"/>
                  <a:cs typeface="Tahoma" panose="020B0604030504040204" pitchFamily="34" charset="0"/>
                </a:rPr>
                <a:t>Lời</a:t>
              </a:r>
              <a:r>
                <a:rPr lang="en-US" sz="4400" b="1" dirty="0">
                  <a:solidFill>
                    <a:srgbClr val="0000CC"/>
                  </a:solidFill>
                  <a:latin typeface="Tomaho"/>
                  <a:ea typeface="Tahoma" panose="020B0604030504040204" pitchFamily="34" charset="0"/>
                  <a:cs typeface="Tahoma" panose="020B0604030504040204" pitchFamily="34" charset="0"/>
                </a:rPr>
                <a:t> </a:t>
              </a:r>
              <a:r>
                <a:rPr lang="en-US" sz="4400" b="1" dirty="0" err="1">
                  <a:solidFill>
                    <a:srgbClr val="0000CC"/>
                  </a:solidFill>
                  <a:latin typeface="Tomaho"/>
                  <a:ea typeface="Tahoma" panose="020B0604030504040204" pitchFamily="34" charset="0"/>
                  <a:cs typeface="Tahoma" panose="020B0604030504040204" pitchFamily="34" charset="0"/>
                </a:rPr>
                <a:t>Giải</a:t>
              </a:r>
              <a:r>
                <a:rPr lang="en-US" sz="4400" b="1" kern="1200" dirty="0">
                  <a:solidFill>
                    <a:srgbClr val="0000CC"/>
                  </a:solidFill>
                  <a:effectLst/>
                  <a:latin typeface="Tomaho"/>
                  <a:ea typeface="Calibri" panose="020F0502020204030204" pitchFamily="34" charset="0"/>
                  <a:cs typeface="Times New Roman" panose="02020603050405020304" pitchFamily="18" charset="0"/>
                </a:rPr>
                <a:t>.</a:t>
              </a:r>
              <a:endParaRPr lang="en-US" sz="4400" dirty="0">
                <a:effectLst/>
                <a:latin typeface="Tomaho"/>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403692" y="7372067"/>
            <a:ext cx="3657600" cy="769441"/>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193753" y="8691908"/>
            <a:ext cx="23352047" cy="2800767"/>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68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3843</TotalTime>
  <Words>3252</Words>
  <PresentationFormat>Custom</PresentationFormat>
  <Paragraphs>575</Paragraphs>
  <Slides>33</Slides>
  <Notes>32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7" baseType="lpstr">
      <vt:lpstr>Yu Gothic UI Semilight</vt:lpstr>
      <vt:lpstr>Arial</vt:lpstr>
      <vt:lpstr>Bahnschrift SemiBold SemiConden</vt:lpstr>
      <vt:lpstr>Calibri</vt:lpstr>
      <vt:lpstr>Calibri Light</vt:lpstr>
      <vt:lpstr>Cambria Math</vt:lpstr>
      <vt:lpstr>Symbol</vt:lpstr>
      <vt:lpstr>Tahoma</vt:lpstr>
      <vt:lpstr>Times New Roman</vt:lpstr>
      <vt:lpstr>Times New Roman Bold</vt:lpstr>
      <vt:lpstr>Tomaho</vt: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2022-08-15T01:35:31Z</dcterms:modified>
</cp:coreProperties>
</file>