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20"/>
  </p:notesMasterIdLst>
  <p:sldIdLst>
    <p:sldId id="304" r:id="rId3"/>
    <p:sldId id="300" r:id="rId4"/>
    <p:sldId id="305" r:id="rId5"/>
    <p:sldId id="299" r:id="rId6"/>
    <p:sldId id="256" r:id="rId7"/>
    <p:sldId id="296" r:id="rId8"/>
    <p:sldId id="289" r:id="rId9"/>
    <p:sldId id="295" r:id="rId10"/>
    <p:sldId id="284" r:id="rId11"/>
    <p:sldId id="301" r:id="rId12"/>
    <p:sldId id="297" r:id="rId13"/>
    <p:sldId id="302" r:id="rId14"/>
    <p:sldId id="303" r:id="rId15"/>
    <p:sldId id="293" r:id="rId16"/>
    <p:sldId id="291" r:id="rId17"/>
    <p:sldId id="306" r:id="rId18"/>
    <p:sldId id="281" r:id="rId19"/>
  </p:sldIdLst>
  <p:sldSz cx="12192000" cy="6858000"/>
  <p:notesSz cx="7104063" cy="10234613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202C1F-9F60-4324-B4E3-913CDF308CEF}" type="datetimeFigureOut">
              <a:rPr lang="zh-CN" altLang="en-US"/>
              <a:pPr>
                <a:defRPr/>
              </a:pPr>
              <a:t>2021/1/19</a:t>
            </a:fld>
            <a:endParaRPr lang="en-US" alt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511C04-02C3-48B3-8D59-B7CB51AB7C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Nhấp vào khoảng không để hiện từ ngữ, sau đó nhấp vào quả táo rơi vào rổ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3C035D3B-9957-4D8B-B831-705579CB8B9E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1A0411D-822D-4B5E-B455-C76910FF6D72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8FFC22D3-A103-4DC9-BA3C-8C75F7E35C8F}" type="slidenum">
              <a:rPr lang="zh-CN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3BBA516D-D955-4699-AC86-3F7667DF87A7}" type="slidenum">
              <a:rPr lang="zh-CN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8557-F537-4A6A-BC43-DE4B47BF1DB4}" type="datetimeFigureOut">
              <a:rPr lang="zh-CN" altLang="en-US"/>
              <a:pPr>
                <a:defRPr/>
              </a:pPr>
              <a:t>2021/1/19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9D6A-D89C-4AE7-8F99-5EBD60CEAB4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30692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26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49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514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273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16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12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D71A-A1F7-4380-8728-AD0B5B335D2C}" type="datetimeFigureOut">
              <a:rPr lang="zh-CN" altLang="en-US"/>
              <a:pPr>
                <a:defRPr/>
              </a:pPr>
              <a:t>2021/1/19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5EE32-20A6-408B-B090-E2430F8348B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4655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52C2F-273A-42AB-99EB-D228B6C60B02}" type="datetimeFigureOut">
              <a:rPr lang="zh-CN" altLang="en-US"/>
              <a:pPr>
                <a:defRPr/>
              </a:pPr>
              <a:t>2021/1/19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8D0C-131A-45C5-8F8C-018D85DCF4C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3597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7948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54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23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26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43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81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7D2E7A-890C-4DCB-8BFB-9C2AB414B0A4}" type="datetimeFigureOut">
              <a:rPr lang="zh-CN" altLang="en-US"/>
              <a:pPr>
                <a:defRPr/>
              </a:pPr>
              <a:t>2021/1/19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1A3444-2294-4BFF-9D7B-9F039FF901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39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VIDEO%20TV%20HK2%20CANH%20DIEU\20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0" y="0"/>
            <a:ext cx="203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r>
              <a:rPr lang="en-US" altLang="en-US">
                <a:latin typeface="UTM Avo" panose="02040603050506020204" pitchFamily="18" charset="0"/>
              </a:rPr>
              <a:t>. Tập đọc</a:t>
            </a: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725" y="0"/>
            <a:ext cx="2606675" cy="708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UTM Avo"/>
              </a:rPr>
              <a:t>3</a:t>
            </a:r>
            <a:r>
              <a:rPr lang="en-US" sz="4000" dirty="0">
                <a:latin typeface="UTM Avo"/>
              </a:rPr>
              <a:t>. </a:t>
            </a:r>
            <a:r>
              <a:rPr lang="en-US" sz="4000" dirty="0" err="1">
                <a:latin typeface="UTM Avo"/>
              </a:rPr>
              <a:t>Tập</a:t>
            </a:r>
            <a:r>
              <a:rPr lang="en-US" sz="4000" dirty="0">
                <a:latin typeface="UTM Avo"/>
              </a:rPr>
              <a:t> </a:t>
            </a:r>
            <a:r>
              <a:rPr lang="en-US" sz="4000" dirty="0" err="1">
                <a:latin typeface="UTM Avo"/>
              </a:rPr>
              <a:t>đọc</a:t>
            </a:r>
            <a:endParaRPr lang="en-US" sz="4000" dirty="0">
              <a:latin typeface="UTM Avo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7254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277938" y="258763"/>
            <a:ext cx="3294062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UTM Avo" panose="02040603050506020204" pitchFamily="18" charset="0"/>
              </a:rPr>
              <a:t>Luyện đọc từ khó </a:t>
            </a:r>
          </a:p>
        </p:txBody>
      </p:sp>
      <p:grpSp>
        <p:nvGrpSpPr>
          <p:cNvPr id="16388" name="Group 16"/>
          <p:cNvGrpSpPr>
            <a:grpSpLocks/>
          </p:cNvGrpSpPr>
          <p:nvPr/>
        </p:nvGrpSpPr>
        <p:grpSpPr bwMode="auto">
          <a:xfrm>
            <a:off x="1749425" y="1668463"/>
            <a:ext cx="9402763" cy="4391025"/>
            <a:chOff x="5740213" y="1793734"/>
            <a:chExt cx="4670875" cy="4391814"/>
          </a:xfrm>
        </p:grpSpPr>
        <p:sp>
          <p:nvSpPr>
            <p:cNvPr id="16389" name="TextBox 8"/>
            <p:cNvSpPr txBox="1">
              <a:spLocks noChangeArrowheads="1"/>
            </p:cNvSpPr>
            <p:nvPr/>
          </p:nvSpPr>
          <p:spPr bwMode="auto">
            <a:xfrm>
              <a:off x="5750723" y="1814754"/>
              <a:ext cx="1292626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.VnAvant" panose="020B7200000000000000" pitchFamily="34" charset="0"/>
                </a:rPr>
                <a:t>®i d¹o</a:t>
              </a: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  <p:sp>
          <p:nvSpPr>
            <p:cNvPr id="16390" name="TextBox 9"/>
            <p:cNvSpPr txBox="1">
              <a:spLocks noChangeArrowheads="1"/>
            </p:cNvSpPr>
            <p:nvPr/>
          </p:nvSpPr>
          <p:spPr bwMode="auto">
            <a:xfrm>
              <a:off x="8494128" y="1793734"/>
              <a:ext cx="1916960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.VnAvant" panose="020B7200000000000000" pitchFamily="34" charset="0"/>
                </a:rPr>
                <a:t>ngät ngµo</a:t>
              </a:r>
            </a:p>
          </p:txBody>
        </p:sp>
        <p:sp>
          <p:nvSpPr>
            <p:cNvPr id="16391" name="TextBox 10"/>
            <p:cNvSpPr txBox="1">
              <a:spLocks noChangeArrowheads="1"/>
            </p:cNvSpPr>
            <p:nvPr/>
          </p:nvSpPr>
          <p:spPr bwMode="auto">
            <a:xfrm>
              <a:off x="5740213" y="2923595"/>
              <a:ext cx="1300558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.VnAvant" panose="020B7200000000000000" pitchFamily="34" charset="0"/>
                </a:rPr>
                <a:t>tuÊn tó</a:t>
              </a:r>
            </a:p>
          </p:txBody>
        </p:sp>
        <p:sp>
          <p:nvSpPr>
            <p:cNvPr id="16392" name="TextBox 11"/>
            <p:cNvSpPr txBox="1">
              <a:spLocks noChangeArrowheads="1"/>
            </p:cNvSpPr>
            <p:nvPr/>
          </p:nvSpPr>
          <p:spPr bwMode="auto">
            <a:xfrm>
              <a:off x="5750624" y="4148049"/>
              <a:ext cx="1889088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.VnAvant" panose="020B7200000000000000" pitchFamily="34" charset="0"/>
                </a:rPr>
                <a:t>lao ra ®uæi</a:t>
              </a:r>
            </a:p>
          </p:txBody>
        </p:sp>
        <p:sp>
          <p:nvSpPr>
            <p:cNvPr id="16393" name="TextBox 12"/>
            <p:cNvSpPr txBox="1">
              <a:spLocks noChangeArrowheads="1"/>
            </p:cNvSpPr>
            <p:nvPr/>
          </p:nvSpPr>
          <p:spPr bwMode="auto">
            <a:xfrm>
              <a:off x="5794709" y="5262147"/>
              <a:ext cx="91771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540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394" name="TextBox 13"/>
            <p:cNvSpPr txBox="1">
              <a:spLocks noChangeArrowheads="1"/>
            </p:cNvSpPr>
            <p:nvPr/>
          </p:nvSpPr>
          <p:spPr bwMode="auto">
            <a:xfrm>
              <a:off x="8562239" y="2907830"/>
              <a:ext cx="1456673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.VnAvant" panose="020B7200000000000000" pitchFamily="34" charset="0"/>
                </a:rPr>
                <a:t>ngo¹m</a:t>
              </a: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  <p:sp>
          <p:nvSpPr>
            <p:cNvPr id="16395" name="TextBox 14"/>
            <p:cNvSpPr txBox="1">
              <a:spLocks noChangeArrowheads="1"/>
            </p:cNvSpPr>
            <p:nvPr/>
          </p:nvSpPr>
          <p:spPr bwMode="auto">
            <a:xfrm>
              <a:off x="8572749" y="4148049"/>
              <a:ext cx="1784767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.VnAvant" panose="020B7200000000000000" pitchFamily="34" charset="0"/>
                </a:rPr>
                <a:t>më miÖng</a:t>
              </a:r>
            </a:p>
          </p:txBody>
        </p:sp>
        <p:sp>
          <p:nvSpPr>
            <p:cNvPr id="16396" name="TextBox 15"/>
            <p:cNvSpPr txBox="1">
              <a:spLocks noChangeArrowheads="1"/>
            </p:cNvSpPr>
            <p:nvPr/>
          </p:nvSpPr>
          <p:spPr bwMode="auto">
            <a:xfrm>
              <a:off x="8551733" y="5262144"/>
              <a:ext cx="91771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540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2225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8096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075" y="7207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1335088"/>
            <a:ext cx="152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13636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113" y="13636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0129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3" y="26924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88" y="45132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39592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52800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210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H="1">
            <a:off x="4062413" y="2005013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H="1">
            <a:off x="6846888" y="2689225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H="1">
            <a:off x="4905375" y="4614863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0"/>
            <a:ext cx="125730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233488"/>
            <a:ext cx="928687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895600" y="5776913"/>
            <a:ext cx="812800" cy="7254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-685800"/>
            <a:ext cx="1183005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2"/>
          <p:cNvSpPr txBox="1">
            <a:spLocks noChangeArrowheads="1"/>
          </p:cNvSpPr>
          <p:nvPr/>
        </p:nvSpPr>
        <p:spPr bwMode="auto">
          <a:xfrm>
            <a:off x="1162050" y="1104900"/>
            <a:ext cx="3521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en-US" altLang="en-US" sz="4000">
                <a:latin typeface="UTM Avo" panose="02040603050506020204" pitchFamily="18" charset="0"/>
              </a:rPr>
              <a:t> Luyện viết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590800"/>
            <a:ext cx="102631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60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1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2532" name="图片 3" descr="1a0e45f1285c02103820eb8b7fd0c9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23813" y="0"/>
            <a:ext cx="12215813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2628900" y="2419350"/>
            <a:ext cx="65230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UTM Avo" panose="02040603050506020204" pitchFamily="18" charset="0"/>
              </a:rPr>
              <a:t>HẸN GẶPLẠI</a:t>
            </a: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138" y="876300"/>
            <a:ext cx="6245226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4339431" y="321469"/>
            <a:ext cx="63769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Shape 233"/>
          <p:cNvSpPr>
            <a:spLocks noChangeArrowheads="1"/>
          </p:cNvSpPr>
          <p:nvPr/>
        </p:nvSpPr>
        <p:spPr bwMode="auto">
          <a:xfrm>
            <a:off x="5360988" y="2071688"/>
            <a:ext cx="558800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 defTabSz="412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  <a:latin typeface="UTM Avo" panose="02040603050506020204" pitchFamily="18" charset="0"/>
                <a:ea typeface="仓耳玄三M W05"/>
                <a:cs typeface="Lato Regular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5945188" y="1544638"/>
            <a:ext cx="466725" cy="422275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8093075" y="4318000"/>
            <a:ext cx="468313" cy="422275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9144000" cy="579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469932" y="4800601"/>
            <a:ext cx="2756634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Thoăn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thoắt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010401" y="4817075"/>
            <a:ext cx="3352799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Oản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tù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tì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490521" y="4808834"/>
            <a:ext cx="2750952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Ngoắt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đuôi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275360" y="4812950"/>
            <a:ext cx="2804983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Tóc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xoăn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273794" y="4817075"/>
            <a:ext cx="2804983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Dây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xoắn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290267" y="4821190"/>
            <a:ext cx="2936299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Khuya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khoắt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037" y="4571198"/>
            <a:ext cx="3017060" cy="25916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61568" y="1297145"/>
            <a:ext cx="1167507" cy="994477"/>
            <a:chOff x="2341807" y="722423"/>
            <a:chExt cx="1167507" cy="9944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1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0058" y="3144335"/>
            <a:ext cx="1167507" cy="994477"/>
            <a:chOff x="5632842" y="2105111"/>
            <a:chExt cx="1167507" cy="9944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2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77079" y="2839196"/>
            <a:ext cx="1167507" cy="994477"/>
            <a:chOff x="1559230" y="2459387"/>
            <a:chExt cx="1167507" cy="9944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3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28496" y="1436641"/>
            <a:ext cx="1167507" cy="994477"/>
            <a:chOff x="1559230" y="2459387"/>
            <a:chExt cx="1167507" cy="9944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4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56735" y="2380907"/>
            <a:ext cx="1167507" cy="994477"/>
            <a:chOff x="1559230" y="2459387"/>
            <a:chExt cx="1167507" cy="9944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5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48998" y="2380907"/>
            <a:ext cx="1167507" cy="994477"/>
            <a:chOff x="1559230" y="2459387"/>
            <a:chExt cx="1167507" cy="99447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6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8391528" y="2017654"/>
            <a:ext cx="990599" cy="102696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0" y="152401"/>
            <a:ext cx="5562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cũ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3" y="498496"/>
            <a:ext cx="487363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4" y="1192959"/>
            <a:ext cx="487363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5" y="1717176"/>
            <a:ext cx="487363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43691" y="2187436"/>
            <a:ext cx="487363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2674799"/>
            <a:ext cx="487363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31670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7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42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23906 0.265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01285 0.2986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42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42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05885 0.3851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1925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4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39 L -0.28993 0.3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1881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42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-47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0413"/>
            <a:ext cx="30178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62313" y="1296988"/>
            <a:ext cx="1166812" cy="1049337"/>
            <a:chOff x="2341807" y="722423"/>
            <a:chExt cx="1167507" cy="10484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6463" y="722423"/>
              <a:ext cx="994367" cy="9945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hlinkClick r:id="rId6" action="ppaction://hlinksldjump">
                <a:snd r:embed="rId7" name="applause.wav"/>
              </a:hlinkClick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  <a:ea typeface="+mn-ea"/>
                </a:rPr>
                <a:t>1</a:t>
              </a:r>
              <a:endParaRPr lang="es-ES" sz="2800" dirty="0">
                <a:latin typeface="+mn-lt"/>
                <a:ea typeface="+mn-ea"/>
              </a:endParaRPr>
            </a:p>
          </p:txBody>
        </p:sp>
      </p:grpSp>
      <p:sp>
        <p:nvSpPr>
          <p:cNvPr id="10" name="TextBox 9">
            <a:hlinkClick r:id="rId6" action="ppaction://hlinksldjump">
              <a:snd r:embed="rId7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6323013" y="550863"/>
            <a:ext cx="40513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5400">
                <a:latin typeface="UTM Avo" panose="02040603050506020204" pitchFamily="18" charset="0"/>
                <a:cs typeface="Arial" panose="020B0604020202020204" pitchFamily="34" charset="0"/>
              </a:rPr>
              <a:t>Khuya khoắt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649788" y="3144838"/>
            <a:ext cx="1168400" cy="1047750"/>
            <a:chOff x="5632842" y="2105111"/>
            <a:chExt cx="1167507" cy="10484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7397" y="2105111"/>
              <a:ext cx="994602" cy="9944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hlinkClick r:id="rId6" action="ppaction://hlinksldjump">
                <a:snd r:embed="rId7" name="applause.wav"/>
              </a:hlinkClick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  <a:ea typeface="+mn-ea"/>
                </a:rPr>
                <a:t>2</a:t>
              </a:r>
              <a:endParaRPr lang="es-ES" sz="2800" dirty="0">
                <a:latin typeface="+mn-lt"/>
                <a:ea typeface="+mn-ea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76475" y="2838450"/>
            <a:ext cx="1168400" cy="1049338"/>
            <a:chOff x="1559230" y="2459387"/>
            <a:chExt cx="1167507" cy="10484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3786" y="2459387"/>
              <a:ext cx="994601" cy="9945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hlinkClick r:id="rId6" action="ppaction://hlinksldjump">
                <a:snd r:embed="rId7" name="applause.wav"/>
              </a:hlinkClick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  <a:ea typeface="+mn-ea"/>
                </a:rPr>
                <a:t>3</a:t>
              </a:r>
              <a:endParaRPr lang="es-ES" sz="2800" dirty="0">
                <a:latin typeface="+mn-lt"/>
                <a:ea typeface="+mn-ea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929188" y="1436688"/>
            <a:ext cx="1166812" cy="1047750"/>
            <a:chOff x="1559230" y="2459387"/>
            <a:chExt cx="1167507" cy="104843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3886" y="2459387"/>
              <a:ext cx="994367" cy="9944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hlinkClick r:id="rId6" action="ppaction://hlinksldjump">
                <a:snd r:embed="rId7" name="applause.wav"/>
              </a:hlinkClick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  <a:ea typeface="+mn-ea"/>
                </a:rPr>
                <a:t>4</a:t>
              </a:r>
              <a:endParaRPr lang="es-ES" sz="2800" dirty="0">
                <a:latin typeface="+mn-lt"/>
                <a:ea typeface="+mn-ea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556000" y="2381250"/>
            <a:ext cx="1168400" cy="1047750"/>
            <a:chOff x="1559230" y="2459387"/>
            <a:chExt cx="1167507" cy="104843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3786" y="2459387"/>
              <a:ext cx="994601" cy="9944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hlinkClick r:id="rId6" action="ppaction://hlinksldjump">
                <a:snd r:embed="rId7" name="applause.wav"/>
              </a:hlinkClick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  <a:ea typeface="+mn-ea"/>
                </a:rPr>
                <a:t>5</a:t>
              </a:r>
              <a:endParaRPr lang="es-ES" sz="2800" dirty="0">
                <a:latin typeface="+mn-lt"/>
                <a:ea typeface="+mn-ea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648325" y="2381250"/>
            <a:ext cx="1168400" cy="1047750"/>
            <a:chOff x="1559230" y="2459387"/>
            <a:chExt cx="1167507" cy="10484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3786" y="2459387"/>
              <a:ext cx="994601" cy="9944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hlinkClick r:id="rId6" action="ppaction://hlinksldjump">
                <a:snd r:embed="rId7" name="applause.wav"/>
              </a:hlinkClick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  <a:ea typeface="+mn-ea"/>
                </a:rPr>
                <a:t>6</a:t>
              </a:r>
              <a:endParaRPr lang="es-ES" sz="2800" dirty="0">
                <a:latin typeface="+mn-lt"/>
                <a:ea typeface="+mn-ea"/>
              </a:endParaRPr>
            </a:p>
          </p:txBody>
        </p:sp>
      </p:grpSp>
      <p:sp>
        <p:nvSpPr>
          <p:cNvPr id="26" name="TextBox 25">
            <a:hlinkClick r:id="rId6" action="ppaction://hlinksldjump">
              <a:snd r:embed="rId7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9090025" y="2887663"/>
            <a:ext cx="3101975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800">
                <a:latin typeface="UTM Avo" panose="02040603050506020204" pitchFamily="18" charset="0"/>
                <a:cs typeface="Arial" panose="020B0604020202020204" pitchFamily="34" charset="0"/>
              </a:rPr>
              <a:t>Dây xoắn</a:t>
            </a:r>
          </a:p>
        </p:txBody>
      </p:sp>
      <p:sp>
        <p:nvSpPr>
          <p:cNvPr id="28" name="TextBox 27">
            <a:hlinkClick r:id="rId6" action="ppaction://hlinksldjump">
              <a:snd r:embed="rId7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475163" y="4576763"/>
            <a:ext cx="34925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800">
                <a:latin typeface="UTM Avo" panose="02040603050506020204" pitchFamily="18" charset="0"/>
                <a:cs typeface="Arial" panose="020B0604020202020204" pitchFamily="34" charset="0"/>
              </a:rPr>
              <a:t>ngoắt đuôi</a:t>
            </a:r>
          </a:p>
        </p:txBody>
      </p:sp>
      <p:sp>
        <p:nvSpPr>
          <p:cNvPr id="29" name="TextBox 28">
            <a:hlinkClick r:id="rId6" action="ppaction://hlinksldjump">
              <a:snd r:embed="rId7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8623300" y="5491163"/>
            <a:ext cx="35687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5400">
                <a:latin typeface="UTM Avo" panose="02040603050506020204" pitchFamily="18" charset="0"/>
                <a:cs typeface="Arial" panose="020B0604020202020204" pitchFamily="34" charset="0"/>
              </a:rPr>
              <a:t>oản tù tì</a:t>
            </a:r>
          </a:p>
        </p:txBody>
      </p:sp>
      <p:sp>
        <p:nvSpPr>
          <p:cNvPr id="30" name="TextBox 29">
            <a:hlinkClick r:id="rId6" action="ppaction://hlinksldjump">
              <a:snd r:embed="rId7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7967663" y="4233863"/>
            <a:ext cx="4224337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400">
                <a:latin typeface="UTM Avo" panose="02040603050506020204" pitchFamily="18" charset="0"/>
                <a:cs typeface="Arial" panose="020B0604020202020204" pitchFamily="34" charset="0"/>
              </a:rPr>
              <a:t>Đi thoăn thoắt</a:t>
            </a:r>
          </a:p>
        </p:txBody>
      </p:sp>
      <p:sp>
        <p:nvSpPr>
          <p:cNvPr id="31" name="TextBox 30">
            <a:hlinkClick r:id="rId6" action="ppaction://hlinksldjump">
              <a:snd r:embed="rId7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955675" y="4170363"/>
            <a:ext cx="3630613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5400">
                <a:latin typeface="UTM Avo" panose="02040603050506020204" pitchFamily="18" charset="0"/>
                <a:cs typeface="Arial" panose="020B0604020202020204" pitchFamily="34" charset="0"/>
              </a:rPr>
              <a:t>tóc xoăn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00" y="286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00" y="13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00" y="149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00" y="26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758E-6 -3.7037E-6 L -0.05883 0.3851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00" y="192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39 L -0.28993 0.37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00" y="188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5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196" name="图片 3" descr="1a0e45f1285c02103820eb8b7fd0c9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584200" y="30163"/>
            <a:ext cx="1221581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1233488" y="719138"/>
            <a:ext cx="85804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UTM Avo" panose="02040603050506020204" pitchFamily="18" charset="0"/>
              </a:rPr>
              <a:t>HỌC VẦN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644650" y="2506663"/>
            <a:ext cx="3575050" cy="3417887"/>
            <a:chOff x="1828800" y="2641705"/>
            <a:chExt cx="4038600" cy="3682896"/>
          </a:xfrm>
        </p:grpSpPr>
        <p:sp>
          <p:nvSpPr>
            <p:cNvPr id="7" name="Oval 6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04" name="TextBox 7"/>
            <p:cNvSpPr txBox="1">
              <a:spLocks noChangeArrowheads="1"/>
            </p:cNvSpPr>
            <p:nvPr/>
          </p:nvSpPr>
          <p:spPr bwMode="auto">
            <a:xfrm>
              <a:off x="2126494" y="3366994"/>
              <a:ext cx="3504185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600">
                  <a:solidFill>
                    <a:srgbClr val="FF0000"/>
                  </a:solidFill>
                  <a:latin typeface=".VnAvant" panose="020B7200000000000000" pitchFamily="34" charset="0"/>
                </a:rPr>
                <a:t>u©n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621338" y="2720975"/>
            <a:ext cx="3576637" cy="3417888"/>
            <a:chOff x="333542" y="2795658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333542" y="2795658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02" name="TextBox 11"/>
            <p:cNvSpPr txBox="1">
              <a:spLocks noChangeArrowheads="1"/>
            </p:cNvSpPr>
            <p:nvPr/>
          </p:nvSpPr>
          <p:spPr bwMode="auto">
            <a:xfrm>
              <a:off x="600630" y="3295150"/>
              <a:ext cx="3504422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600">
                  <a:solidFill>
                    <a:srgbClr val="FF0000"/>
                  </a:solidFill>
                  <a:latin typeface=".VnAvant" panose="020B7200000000000000" pitchFamily="34" charset="0"/>
                </a:rPr>
                <a:t>u©t</a:t>
              </a:r>
              <a:endParaRPr lang="en-US" altLang="en-US" sz="1300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9224" name="TextBox 12"/>
          <p:cNvSpPr txBox="1">
            <a:spLocks noChangeArrowheads="1"/>
          </p:cNvSpPr>
          <p:nvPr/>
        </p:nvSpPr>
        <p:spPr bwMode="auto">
          <a:xfrm>
            <a:off x="3576638" y="1862138"/>
            <a:ext cx="3894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UTM Avo" panose="02040603050506020204" pitchFamily="18" charset="0"/>
              </a:rPr>
              <a:t>Bài 121: </a:t>
            </a:r>
            <a:r>
              <a:rPr lang="en-US" altLang="en-US" sz="3600">
                <a:latin typeface=".VnAvant" panose="020B7200000000000000" pitchFamily="34" charset="0"/>
              </a:rPr>
              <a:t>u©n  u©t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04788" y="180975"/>
            <a:ext cx="2035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UTM Avo" panose="02040603050506020204" pitchFamily="18" charset="0"/>
              </a:rPr>
              <a:t>1. Làm quen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8450" y="560388"/>
            <a:ext cx="2897188" cy="8191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u©n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2275" y="1395413"/>
            <a:ext cx="1541463" cy="7858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8450" y="1404938"/>
            <a:ext cx="1366838" cy="7889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u©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51000" y="2111375"/>
            <a:ext cx="2928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.VnAvant" panose="020B7200000000000000" pitchFamily="34" charset="0"/>
              </a:rPr>
              <a:t>u©- n - u©n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00163" y="6211888"/>
            <a:ext cx="3630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.VnAvant" panose="020B7200000000000000" pitchFamily="34" charset="0"/>
              </a:rPr>
              <a:t>hê - u©n - hu©n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93975" y="5262563"/>
            <a:ext cx="2692400" cy="9080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.VnAvant" panose="020B7200000000000000" pitchFamily="34" charset="0"/>
              </a:rPr>
              <a:t>u©n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60463" y="5360988"/>
            <a:ext cx="1401762" cy="7889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400" dirty="0">
                <a:latin typeface="VNI-Avo" pitchFamily="2" charset="0"/>
              </a:rPr>
              <a:t>h</a:t>
            </a:r>
            <a:endParaRPr lang="en-US" sz="4400" dirty="0" smtClean="0"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8713" y="4481513"/>
            <a:ext cx="4271962" cy="8175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chemeClr val="tx1"/>
                </a:solidFill>
                <a:latin typeface=".VnAvant" panose="020B7200000000000000" pitchFamily="34" charset="0"/>
              </a:rPr>
              <a:t>hu©n</a:t>
            </a:r>
            <a:r>
              <a:rPr lang="en-US" sz="4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.VnAvant" panose="020B7200000000000000" pitchFamily="34" charset="0"/>
              </a:rPr>
              <a:t>chu­¬ng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64413" y="523875"/>
            <a:ext cx="3162300" cy="8191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rgbClr val="FF0000"/>
                </a:solidFill>
                <a:latin typeface=".VnAvant" panose="020B7200000000000000" pitchFamily="34" charset="0"/>
              </a:rPr>
              <a:t>u©t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843963" y="1371600"/>
            <a:ext cx="1682750" cy="6270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361238" y="1352550"/>
            <a:ext cx="1493837" cy="6254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u©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523163" y="1968500"/>
            <a:ext cx="2824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.VnAvant" panose="020B7200000000000000" pitchFamily="34" charset="0"/>
              </a:rPr>
              <a:t>u©- ©- u©n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27850" y="4537075"/>
            <a:ext cx="4059238" cy="817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latin typeface="UTM Avo"/>
              </a:rPr>
              <a:t>S</a:t>
            </a:r>
            <a:r>
              <a:rPr lang="en-US" sz="5400" dirty="0" err="1" smtClean="0">
                <a:latin typeface=".VnAvant" panose="020B7200000000000000" pitchFamily="34" charset="0"/>
              </a:rPr>
              <a:t>¶n</a:t>
            </a:r>
            <a:r>
              <a:rPr lang="en-US" sz="5400" dirty="0" smtClean="0">
                <a:latin typeface=".VnAvant" panose="020B7200000000000000" pitchFamily="34" charset="0"/>
              </a:rPr>
              <a:t> </a:t>
            </a:r>
            <a:r>
              <a:rPr lang="en-US" sz="5400" dirty="0" err="1" smtClean="0">
                <a:latin typeface=".VnAvant" panose="020B7200000000000000" pitchFamily="34" charset="0"/>
              </a:rPr>
              <a:t>xuÊt</a:t>
            </a:r>
            <a:endParaRPr lang="en-US" sz="54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60463" y="4414838"/>
            <a:ext cx="4157662" cy="92233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latin typeface=".VnAvant" panose="020B7200000000000000" pitchFamily="34" charset="0"/>
              </a:rPr>
              <a:t>h</a:t>
            </a:r>
            <a:r>
              <a:rPr lang="en-US" altLang="en-US" sz="5400">
                <a:solidFill>
                  <a:srgbClr val="FF0000"/>
                </a:solidFill>
                <a:latin typeface=".VnAvant" panose="020B7200000000000000" pitchFamily="34" charset="0"/>
              </a:rPr>
              <a:t>u©n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 flipH="1">
            <a:off x="6935788" y="4576763"/>
            <a:ext cx="4000500" cy="9223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latin typeface=".VnAvant" panose="020B7200000000000000" pitchFamily="34" charset="0"/>
              </a:rPr>
              <a:t>x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uÊt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31300" y="5419725"/>
            <a:ext cx="1836738" cy="78581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sz="60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02450" y="5419725"/>
            <a:ext cx="2247900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xu©t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32500" y="6270625"/>
            <a:ext cx="5849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VNI-Avo" pitchFamily="2" charset="0"/>
              </a:rPr>
              <a:t>xôø </a:t>
            </a:r>
            <a:r>
              <a:rPr lang="en-US" altLang="en-US" sz="3600">
                <a:latin typeface="UTM Avo" panose="02040603050506020204" pitchFamily="18" charset="0"/>
              </a:rPr>
              <a:t>- </a:t>
            </a:r>
            <a:r>
              <a:rPr lang="en-US" altLang="en-US" sz="3600">
                <a:latin typeface=".VnAvant" panose="020B7200000000000000" pitchFamily="34" charset="0"/>
              </a:rPr>
              <a:t>u©t – xu©t - s¾c -xuÊt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9959975" y="5622925"/>
            <a:ext cx="177800" cy="1444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243138"/>
            <a:ext cx="41163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1905000"/>
            <a:ext cx="465613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7" grpId="0" animBg="1"/>
      <p:bldP spid="8" grpId="0" animBg="1"/>
      <p:bldP spid="9" grpId="0" animBg="1"/>
      <p:bldP spid="11" grpId="0"/>
      <p:bldP spid="15" grpId="0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58738" y="73025"/>
            <a:ext cx="7808912" cy="5238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UTM Avo"/>
              </a:rPr>
              <a:t>2</a:t>
            </a:r>
            <a:r>
              <a:rPr lang="en-US" sz="2800" dirty="0" smtClean="0">
                <a:latin typeface="UTM Avo"/>
              </a:rPr>
              <a:t>. </a:t>
            </a:r>
            <a:r>
              <a:rPr lang="en-US" sz="2800" dirty="0" err="1" smtClean="0">
                <a:latin typeface=".VnAvant" panose="020B7200000000000000" pitchFamily="34" charset="0"/>
              </a:rPr>
              <a:t>gióp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thá</a:t>
            </a:r>
            <a:r>
              <a:rPr lang="en-US" sz="2800" dirty="0" smtClean="0">
                <a:latin typeface=".VnAvant" panose="020B7200000000000000" pitchFamily="34" charset="0"/>
              </a:rPr>
              <a:t> ®</a:t>
            </a:r>
            <a:r>
              <a:rPr lang="en-US" sz="2800" dirty="0" err="1" smtClean="0">
                <a:latin typeface=".VnAvant" panose="020B7200000000000000" pitchFamily="34" charset="0"/>
              </a:rPr>
              <a:t>em</a:t>
            </a:r>
            <a:r>
              <a:rPr lang="en-US" sz="2800" dirty="0" smtClean="0">
                <a:latin typeface=".VnAvant" panose="020B7200000000000000" pitchFamily="34" charset="0"/>
              </a:rPr>
              <a:t> cµ </a:t>
            </a:r>
            <a:r>
              <a:rPr lang="en-US" sz="2800" dirty="0" err="1" smtClean="0">
                <a:latin typeface=".VnAvant" panose="020B7200000000000000" pitchFamily="34" charset="0"/>
              </a:rPr>
              <a:t>rèt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vÒ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hai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kho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cho</a:t>
            </a:r>
            <a:r>
              <a:rPr lang="en-US" sz="2800" dirty="0" smtClean="0">
                <a:latin typeface=".VnAvant" panose="020B7200000000000000" pitchFamily="34" charset="0"/>
              </a:rPr>
              <a:t> ®</a:t>
            </a:r>
            <a:r>
              <a:rPr lang="en-US" sz="2800" dirty="0" err="1" smtClean="0">
                <a:latin typeface=".VnAvant" panose="020B7200000000000000" pitchFamily="34" charset="0"/>
              </a:rPr>
              <a:t>óng</a:t>
            </a:r>
            <a:endParaRPr lang="en-US" sz="2800" dirty="0" smtClean="0">
              <a:latin typeface=".VnAvant" panose="020B7200000000000000" pitchFamily="34" charset="0"/>
            </a:endParaRP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657225"/>
            <a:ext cx="121920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786188" y="2058988"/>
            <a:ext cx="768350" cy="35036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033963" y="2154238"/>
            <a:ext cx="3956050" cy="33067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14950" y="3581400"/>
            <a:ext cx="4768850" cy="21701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47863" y="3375025"/>
            <a:ext cx="7640637" cy="303371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07100" y="3581400"/>
            <a:ext cx="3649663" cy="275113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VT-P\Desktop\NỀN PP\71015840_605997153267447_41855341062782976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6550" y="2686050"/>
            <a:ext cx="6535764" cy="110799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FF0000"/>
                </a:solidFill>
                <a:latin typeface="UTM Avo" pitchFamily="18" charset="0"/>
                <a:ea typeface="+mn-ea"/>
              </a:rPr>
              <a:t>NGHỈ GIỮA </a:t>
            </a:r>
            <a:r>
              <a:rPr lang="en-US" sz="6600" dirty="0" err="1">
                <a:solidFill>
                  <a:srgbClr val="FF0000"/>
                </a:solidFill>
                <a:latin typeface="UTM Avo" pitchFamily="18" charset="0"/>
                <a:ea typeface="+mn-ea"/>
              </a:rPr>
              <a:t>GiỜ</a:t>
            </a:r>
            <a:endParaRPr lang="en-US" sz="6600" dirty="0">
              <a:solidFill>
                <a:srgbClr val="FF0000"/>
              </a:solidFill>
              <a:latin typeface="UTM Avo" pitchFamily="18" charset="0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0" y="0"/>
            <a:ext cx="203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r>
              <a:rPr lang="en-US" altLang="en-US">
                <a:latin typeface="UTM Avo" panose="02040603050506020204" pitchFamily="18" charset="0"/>
              </a:rPr>
              <a:t>. Tập đọc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"/>
            <a:ext cx="12192000" cy="64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16682</TotalTime>
  <Words>185</Words>
  <Application>Microsoft Office PowerPoint</Application>
  <PresentationFormat>Widescreen</PresentationFormat>
  <Paragraphs>68</Paragraphs>
  <Slides>17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SimSun</vt:lpstr>
      <vt:lpstr>Calibri Light</vt:lpstr>
      <vt:lpstr>Calibri</vt:lpstr>
      <vt:lpstr>UTM Avo</vt:lpstr>
      <vt:lpstr>仓耳玄三M W05</vt:lpstr>
      <vt:lpstr>Lato Regular</vt:lpstr>
      <vt:lpstr>Microsoft YaHei</vt:lpstr>
      <vt:lpstr>.VnAvant</vt:lpstr>
      <vt:lpstr>VNI-Avo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Admin</cp:lastModifiedBy>
  <cp:revision>29</cp:revision>
  <dcterms:created xsi:type="dcterms:W3CDTF">2017-09-16T09:15:00Z</dcterms:created>
  <dcterms:modified xsi:type="dcterms:W3CDTF">2021-01-19T12:33:18Z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