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22"/>
  </p:notesMasterIdLst>
  <p:sldIdLst>
    <p:sldId id="256" r:id="rId4"/>
    <p:sldId id="313" r:id="rId5"/>
    <p:sldId id="312" r:id="rId6"/>
    <p:sldId id="431" r:id="rId7"/>
    <p:sldId id="432" r:id="rId8"/>
    <p:sldId id="433" r:id="rId9"/>
    <p:sldId id="434" r:id="rId10"/>
    <p:sldId id="435" r:id="rId11"/>
    <p:sldId id="436" r:id="rId12"/>
    <p:sldId id="438" r:id="rId13"/>
    <p:sldId id="437" r:id="rId14"/>
    <p:sldId id="439" r:id="rId15"/>
    <p:sldId id="440" r:id="rId16"/>
    <p:sldId id="441" r:id="rId17"/>
    <p:sldId id="263" r:id="rId18"/>
    <p:sldId id="270" r:id="rId19"/>
    <p:sldId id="279" r:id="rId20"/>
    <p:sldId id="33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DBF1EA"/>
    <a:srgbClr val="FFE5E5"/>
    <a:srgbClr val="FFCCCC"/>
    <a:srgbClr val="333289"/>
    <a:srgbClr val="FFD944"/>
    <a:srgbClr val="310A0D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57" autoAdjust="0"/>
  </p:normalViewPr>
  <p:slideViewPr>
    <p:cSldViewPr snapToGrid="0">
      <p:cViewPr varScale="1">
        <p:scale>
          <a:sx n="71" d="100"/>
          <a:sy n="71" d="100"/>
        </p:scale>
        <p:origin x="7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83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8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83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0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0" y="2324413"/>
            <a:ext cx="12192000" cy="220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48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29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Góc sáng tạo: Lập kế hoạch nhỏ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8B6980-E2C7-A154-41BE-57D00A72A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7;p6">
            <a:extLst>
              <a:ext uri="{FF2B5EF4-FFF2-40B4-BE49-F238E27FC236}">
                <a16:creationId xmlns:a16="http://schemas.microsoft.com/office/drawing/2014/main" id="{8289194B-A591-9993-1693-01216DFE3597}"/>
              </a:ext>
            </a:extLst>
          </p:cNvPr>
          <p:cNvSpPr/>
          <p:nvPr/>
        </p:nvSpPr>
        <p:spPr>
          <a:xfrm>
            <a:off x="3681815" y="1609048"/>
            <a:ext cx="4828370" cy="711378"/>
          </a:xfrm>
          <a:prstGeom prst="roundRect">
            <a:avLst>
              <a:gd name="adj" fmla="val 50000"/>
            </a:avLst>
          </a:prstGeom>
          <a:solidFill>
            <a:srgbClr val="FABF8E"/>
          </a:solidFill>
          <a:ln w="38100" cap="flat" cmpd="sng">
            <a:solidFill>
              <a:srgbClr val="FABF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 tập 2 SGK tr.83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164AD-2296-68F7-0DFD-FF1A1406D282}"/>
              </a:ext>
            </a:extLst>
          </p:cNvPr>
          <p:cNvSpPr txBox="1"/>
          <p:nvPr/>
        </p:nvSpPr>
        <p:spPr>
          <a:xfrm>
            <a:off x="423608" y="3783305"/>
            <a:ext cx="6810703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 charset="0"/>
              </a:rPr>
              <a:t>Dựa vào kết quả thảo luận nhóm, mỗi tổ viết và trang trí kế hoạch nhỏ của tổ mình.</a:t>
            </a:r>
          </a:p>
        </p:txBody>
      </p:sp>
      <p:pic>
        <p:nvPicPr>
          <p:cNvPr id="4" name="Google Shape;166;p10">
            <a:extLst>
              <a:ext uri="{FF2B5EF4-FFF2-40B4-BE49-F238E27FC236}">
                <a16:creationId xmlns:a16="http://schemas.microsoft.com/office/drawing/2014/main" id="{28A8E50F-F5CB-E582-0CE2-9B05CF0D11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9613" y="2417380"/>
            <a:ext cx="3082956" cy="3853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08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C31D9F-9C52-A376-54B5-64D64E4AE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2;p11">
            <a:extLst>
              <a:ext uri="{FF2B5EF4-FFF2-40B4-BE49-F238E27FC236}">
                <a16:creationId xmlns:a16="http://schemas.microsoft.com/office/drawing/2014/main" id="{594F4215-4573-761D-DB32-4AF435667447}"/>
              </a:ext>
            </a:extLst>
          </p:cNvPr>
          <p:cNvSpPr/>
          <p:nvPr/>
        </p:nvSpPr>
        <p:spPr>
          <a:xfrm rot="993593" flipH="1">
            <a:off x="10939639" y="4619663"/>
            <a:ext cx="1074347" cy="2775407"/>
          </a:xfrm>
          <a:custGeom>
            <a:avLst/>
            <a:gdLst/>
            <a:ahLst/>
            <a:cxnLst/>
            <a:rect l="l" t="t" r="r" b="b"/>
            <a:pathLst>
              <a:path w="2258670" h="5496763" extrusionOk="0">
                <a:moveTo>
                  <a:pt x="2258670" y="0"/>
                </a:moveTo>
                <a:lnTo>
                  <a:pt x="0" y="0"/>
                </a:lnTo>
                <a:lnTo>
                  <a:pt x="0" y="5496763"/>
                </a:lnTo>
                <a:lnTo>
                  <a:pt x="2258670" y="5496763"/>
                </a:lnTo>
                <a:lnTo>
                  <a:pt x="225867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oogle Shape;173;p11">
            <a:extLst>
              <a:ext uri="{FF2B5EF4-FFF2-40B4-BE49-F238E27FC236}">
                <a16:creationId xmlns:a16="http://schemas.microsoft.com/office/drawing/2014/main" id="{75921114-5AB6-BAFF-B6B3-2BA05741F218}"/>
              </a:ext>
            </a:extLst>
          </p:cNvPr>
          <p:cNvGrpSpPr/>
          <p:nvPr/>
        </p:nvGrpSpPr>
        <p:grpSpPr>
          <a:xfrm>
            <a:off x="5100894" y="1259901"/>
            <a:ext cx="1990211" cy="1483300"/>
            <a:chOff x="7287568" y="419100"/>
            <a:chExt cx="3758293" cy="3104276"/>
          </a:xfrm>
        </p:grpSpPr>
        <p:pic>
          <p:nvPicPr>
            <p:cNvPr id="4" name="Google Shape;174;p11">
              <a:extLst>
                <a:ext uri="{FF2B5EF4-FFF2-40B4-BE49-F238E27FC236}">
                  <a16:creationId xmlns:a16="http://schemas.microsoft.com/office/drawing/2014/main" id="{AE3AC62F-61E6-6D26-354E-8C53F745744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87568" y="419100"/>
              <a:ext cx="3758293" cy="3104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5;p11">
              <a:extLst>
                <a:ext uri="{FF2B5EF4-FFF2-40B4-BE49-F238E27FC236}">
                  <a16:creationId xmlns:a16="http://schemas.microsoft.com/office/drawing/2014/main" id="{BE3D5226-3086-E1E2-A658-7B75BE04C877}"/>
                </a:ext>
              </a:extLst>
            </p:cNvPr>
            <p:cNvSpPr/>
            <p:nvPr/>
          </p:nvSpPr>
          <p:spPr>
            <a:xfrm>
              <a:off x="7562846" y="1285438"/>
              <a:ext cx="3162303" cy="13716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800" b="1" kern="0" dirty="0">
                  <a:solidFill>
                    <a:srgbClr val="C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LƯU Ý</a:t>
              </a:r>
            </a:p>
          </p:txBody>
        </p:sp>
      </p:grpSp>
      <p:sp>
        <p:nvSpPr>
          <p:cNvPr id="6" name="Google Shape;176;p11">
            <a:extLst>
              <a:ext uri="{FF2B5EF4-FFF2-40B4-BE49-F238E27FC236}">
                <a16:creationId xmlns:a16="http://schemas.microsoft.com/office/drawing/2014/main" id="{C7D56EC8-5383-A947-F936-B47E63ACBF08}"/>
              </a:ext>
            </a:extLst>
          </p:cNvPr>
          <p:cNvSpPr/>
          <p:nvPr/>
        </p:nvSpPr>
        <p:spPr>
          <a:xfrm>
            <a:off x="389965" y="3195145"/>
            <a:ext cx="7261411" cy="1778494"/>
          </a:xfrm>
          <a:prstGeom prst="roundRect">
            <a:avLst>
              <a:gd name="adj" fmla="val 6036"/>
            </a:avLst>
          </a:prstGeom>
          <a:solidFill>
            <a:srgbClr val="FFFFFF"/>
          </a:solidFill>
          <a:ln w="381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 em dựa vào kết quả thảo luận đã được thống nhất trong tổ để viết bản kế hoạch nhỏ của chi đội.</a:t>
            </a:r>
          </a:p>
        </p:txBody>
      </p:sp>
      <p:sp>
        <p:nvSpPr>
          <p:cNvPr id="7" name="Google Shape;177;p11">
            <a:extLst>
              <a:ext uri="{FF2B5EF4-FFF2-40B4-BE49-F238E27FC236}">
                <a16:creationId xmlns:a16="http://schemas.microsoft.com/office/drawing/2014/main" id="{400ABAF8-2B25-DF0A-4904-B392A92CA728}"/>
              </a:ext>
            </a:extLst>
          </p:cNvPr>
          <p:cNvSpPr/>
          <p:nvPr/>
        </p:nvSpPr>
        <p:spPr>
          <a:xfrm>
            <a:off x="4787153" y="5332453"/>
            <a:ext cx="6026265" cy="1323445"/>
          </a:xfrm>
          <a:prstGeom prst="roundRect">
            <a:avLst>
              <a:gd name="adj" fmla="val 6036"/>
            </a:avLst>
          </a:prstGeom>
          <a:solidFill>
            <a:srgbClr val="FFFFFF"/>
          </a:solidFill>
          <a:ln w="3810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Nhớ trang trí cho bản kế hoạch nhỏ của tổ em.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Google Shape;178;p11">
            <a:extLst>
              <a:ext uri="{FF2B5EF4-FFF2-40B4-BE49-F238E27FC236}">
                <a16:creationId xmlns:a16="http://schemas.microsoft.com/office/drawing/2014/main" id="{5346CBAF-7309-D811-28BD-CA704B7C20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6110" y="2176190"/>
            <a:ext cx="2580290" cy="2505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67CE0-B137-4D9A-F64B-90D785E8F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5;p12">
            <a:extLst>
              <a:ext uri="{FF2B5EF4-FFF2-40B4-BE49-F238E27FC236}">
                <a16:creationId xmlns:a16="http://schemas.microsoft.com/office/drawing/2014/main" id="{3D1768DA-A332-DAFD-B0D7-65F58539875B}"/>
              </a:ext>
            </a:extLst>
          </p:cNvPr>
          <p:cNvSpPr/>
          <p:nvPr/>
        </p:nvSpPr>
        <p:spPr>
          <a:xfrm>
            <a:off x="3987800" y="1295401"/>
            <a:ext cx="4216400" cy="622300"/>
          </a:xfrm>
          <a:prstGeom prst="roundRect">
            <a:avLst>
              <a:gd name="adj" fmla="val 1919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KẾ HOẠCH NHỎ GỢI Ý</a:t>
            </a:r>
            <a:endParaRPr lang="en-US" sz="24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Google Shape;186;p12">
            <a:extLst>
              <a:ext uri="{FF2B5EF4-FFF2-40B4-BE49-F238E27FC236}">
                <a16:creationId xmlns:a16="http://schemas.microsoft.com/office/drawing/2014/main" id="{90EC9641-D3C2-83F9-464E-DCCDBBA4D900}"/>
              </a:ext>
            </a:extLst>
          </p:cNvPr>
          <p:cNvSpPr/>
          <p:nvPr/>
        </p:nvSpPr>
        <p:spPr>
          <a:xfrm>
            <a:off x="203200" y="2247900"/>
            <a:ext cx="11734800" cy="4403360"/>
          </a:xfrm>
          <a:prstGeom prst="roundRect">
            <a:avLst>
              <a:gd name="adj" fmla="val 2735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LIÊN ĐỘI TRƯỜNG TIỂU HỌC NGUYỄN DU                                           ĐỘI TNTP HỒ CHÍ MINH</a:t>
            </a: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	          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CHI ĐỘI 4A                                                               …, ngày … tháng 3 năm 2024</a:t>
            </a:r>
          </a:p>
          <a:p>
            <a:pPr lvl="0" algn="ctr">
              <a:lnSpc>
                <a:spcPct val="125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 HOẠCH NHỎ “NGÔI NHÀ THU GOM PHẾ LIỆU”</a:t>
            </a: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I. MỤC ĐÍCH: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Bồi dưỡng ý thức tiết kiệm, bảo vệ môi trường, tinh thần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tương 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hân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tương ái; gây quỹ giúp đỡ những học sinh có hoàn cảnh khó khăn.</a:t>
            </a: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II. THỜI GIAN THỰC HIỆN: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 2/4/2024 </a:t>
            </a:r>
            <a:r>
              <a:rPr lang="vi-VN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đến 28/4/2024</a:t>
            </a:r>
            <a:r>
              <a:rPr lang="en-US" sz="20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III. CÁC HOẠT ĐỘNG CỤ THỂ</a:t>
            </a:r>
          </a:p>
          <a:p>
            <a:pPr marL="342900" lvl="0" indent="-342900" algn="just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Dựng “Ngôi nhà thu gom phế liệu”.</a:t>
            </a:r>
          </a:p>
          <a:p>
            <a:pPr marL="342900" lvl="0" indent="-342900" algn="just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 đội viên mang phế liệu thu gom được bỏ vào ngôi nhà phế liệu chung. </a:t>
            </a:r>
          </a:p>
          <a:p>
            <a:pPr marL="342900" lvl="0" indent="-342900" algn="just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Đến ngày 28/4/2024, bán số phế liệu thu gom được.</a:t>
            </a:r>
          </a:p>
          <a:p>
            <a:pPr marL="342900" lvl="0" indent="-342900" algn="just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Sử dụng tiền bán phế liệu để giúp đỡ các bạn có hoàn cảnh khó khăn.</a:t>
            </a:r>
          </a:p>
        </p:txBody>
      </p:sp>
    </p:spTree>
    <p:extLst>
      <p:ext uri="{BB962C8B-B14F-4D97-AF65-F5344CB8AC3E}">
        <p14:creationId xmlns:p14="http://schemas.microsoft.com/office/powerpoint/2010/main" val="39291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A494A-564F-0E6E-8234-D7C94C87A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;p5">
            <a:extLst>
              <a:ext uri="{FF2B5EF4-FFF2-40B4-BE49-F238E27FC236}">
                <a16:creationId xmlns:a16="http://schemas.microsoft.com/office/drawing/2014/main" id="{C2474AA9-7620-74F7-8F41-A383837BA11D}"/>
              </a:ext>
            </a:extLst>
          </p:cNvPr>
          <p:cNvGrpSpPr/>
          <p:nvPr/>
        </p:nvGrpSpPr>
        <p:grpSpPr>
          <a:xfrm>
            <a:off x="1837548" y="2866696"/>
            <a:ext cx="8516903" cy="2443941"/>
            <a:chOff x="914400" y="3086100"/>
            <a:chExt cx="16435189" cy="4980534"/>
          </a:xfrm>
        </p:grpSpPr>
        <p:pic>
          <p:nvPicPr>
            <p:cNvPr id="5" name="Google Shape;119;p5">
              <a:extLst>
                <a:ext uri="{FF2B5EF4-FFF2-40B4-BE49-F238E27FC236}">
                  <a16:creationId xmlns:a16="http://schemas.microsoft.com/office/drawing/2014/main" id="{9E5D5923-11A9-5E7B-C0B4-CF4A1982555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4400" y="3086100"/>
              <a:ext cx="16435189" cy="4980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20;p5">
              <a:extLst>
                <a:ext uri="{FF2B5EF4-FFF2-40B4-BE49-F238E27FC236}">
                  <a16:creationId xmlns:a16="http://schemas.microsoft.com/office/drawing/2014/main" id="{884ED25C-4D11-34B2-5DF7-CB715947AE17}"/>
                </a:ext>
              </a:extLst>
            </p:cNvPr>
            <p:cNvSpPr/>
            <p:nvPr/>
          </p:nvSpPr>
          <p:spPr>
            <a:xfrm>
              <a:off x="2573250" y="4036333"/>
              <a:ext cx="14450119" cy="308010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C0504D"/>
                  </a:solidFill>
                  <a:latin typeface="UTM Avo" panose="02040603050506020204" pitchFamily="18" charset="0"/>
                  <a:cs typeface="Arial"/>
                  <a:sym typeface="Arial"/>
                </a:rPr>
                <a:t>3. GIỚI THIỆU, BÌNH CHỌN SẢN PHẨM</a:t>
              </a:r>
            </a:p>
          </p:txBody>
        </p:sp>
      </p:grpSp>
      <p:sp>
        <p:nvSpPr>
          <p:cNvPr id="3" name="Google Shape;117;p5">
            <a:extLst>
              <a:ext uri="{FF2B5EF4-FFF2-40B4-BE49-F238E27FC236}">
                <a16:creationId xmlns:a16="http://schemas.microsoft.com/office/drawing/2014/main" id="{78A38145-1343-C4CD-1BB9-0DCAC88E8AF6}"/>
              </a:ext>
            </a:extLst>
          </p:cNvPr>
          <p:cNvSpPr/>
          <p:nvPr/>
        </p:nvSpPr>
        <p:spPr>
          <a:xfrm flipH="1">
            <a:off x="8369321" y="1124757"/>
            <a:ext cx="3822679" cy="2443941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4614904" y="0"/>
                </a:moveTo>
                <a:lnTo>
                  <a:pt x="0" y="0"/>
                </a:lnTo>
                <a:lnTo>
                  <a:pt x="0" y="2852850"/>
                </a:lnTo>
                <a:lnTo>
                  <a:pt x="4614904" y="2852850"/>
                </a:lnTo>
                <a:lnTo>
                  <a:pt x="461490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116;p5">
            <a:extLst>
              <a:ext uri="{FF2B5EF4-FFF2-40B4-BE49-F238E27FC236}">
                <a16:creationId xmlns:a16="http://schemas.microsoft.com/office/drawing/2014/main" id="{8C4BB783-9B10-9741-BB78-E48EFC72BEA5}"/>
              </a:ext>
            </a:extLst>
          </p:cNvPr>
          <p:cNvSpPr/>
          <p:nvPr/>
        </p:nvSpPr>
        <p:spPr>
          <a:xfrm>
            <a:off x="-190184" y="1949100"/>
            <a:ext cx="2996446" cy="2139566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0" y="0"/>
                </a:moveTo>
                <a:lnTo>
                  <a:pt x="4614904" y="0"/>
                </a:lnTo>
                <a:lnTo>
                  <a:pt x="4614904" y="2852850"/>
                </a:lnTo>
                <a:lnTo>
                  <a:pt x="0" y="2852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1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413E12-4D2E-2F2E-83A8-D4D6F013B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14">
            <a:extLst>
              <a:ext uri="{FF2B5EF4-FFF2-40B4-BE49-F238E27FC236}">
                <a16:creationId xmlns:a16="http://schemas.microsoft.com/office/drawing/2014/main" id="{9E2BEC76-CFFE-4744-33FF-529CAAC3F85B}"/>
              </a:ext>
            </a:extLst>
          </p:cNvPr>
          <p:cNvSpPr/>
          <p:nvPr/>
        </p:nvSpPr>
        <p:spPr>
          <a:xfrm>
            <a:off x="2819491" y="1070176"/>
            <a:ext cx="6553015" cy="8421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Nhận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xét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bình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sản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phẩm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hay</a:t>
            </a:r>
          </a:p>
        </p:txBody>
      </p:sp>
      <p:graphicFrame>
        <p:nvGraphicFramePr>
          <p:cNvPr id="11" name="Google Shape;203;p14">
            <a:extLst>
              <a:ext uri="{FF2B5EF4-FFF2-40B4-BE49-F238E27FC236}">
                <a16:creationId xmlns:a16="http://schemas.microsoft.com/office/drawing/2014/main" id="{47A4C0DD-8E73-BA91-92CB-C31C95FC9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438823"/>
              </p:ext>
            </p:extLst>
          </p:nvPr>
        </p:nvGraphicFramePr>
        <p:xfrm>
          <a:off x="1136649" y="1912299"/>
          <a:ext cx="9918700" cy="239126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95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7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Về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bản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kế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hoạch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nhỏ</a:t>
                      </a:r>
                      <a:endParaRPr lang="en-US"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Về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cách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báo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cáo</a:t>
                      </a:r>
                      <a:endParaRPr lang="en-US"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Có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nội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dung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đầy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đủ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thiết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thực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dễ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thực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hiện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trình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bày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đẹp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60967" marR="60967" marT="30483" marB="3048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Trình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bày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dõng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dạc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rõ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ràng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phong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thái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tự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nhiên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Google Shape;204;p14">
            <a:extLst>
              <a:ext uri="{FF2B5EF4-FFF2-40B4-BE49-F238E27FC236}">
                <a16:creationId xmlns:a16="http://schemas.microsoft.com/office/drawing/2014/main" id="{A4195C98-4B8B-E5A9-540D-ED3F491EC4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5660"/>
          <a:stretch/>
        </p:blipFill>
        <p:spPr>
          <a:xfrm>
            <a:off x="5230913" y="4303565"/>
            <a:ext cx="1730173" cy="2554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57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5D5945-BF34-D8BE-1C11-BC491B946EC6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112A37F-2BA0-FAD0-AFF1-042282DB7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1D56B9-179B-92B6-72C4-76ABDF621811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6;p20">
            <a:extLst>
              <a:ext uri="{FF2B5EF4-FFF2-40B4-BE49-F238E27FC236}">
                <a16:creationId xmlns:a16="http://schemas.microsoft.com/office/drawing/2014/main" id="{7B95E557-39BF-7326-A7BB-05CF427DC60C}"/>
              </a:ext>
            </a:extLst>
          </p:cNvPr>
          <p:cNvSpPr/>
          <p:nvPr/>
        </p:nvSpPr>
        <p:spPr>
          <a:xfrm>
            <a:off x="1382012" y="1965080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Hoàn thành </a:t>
            </a: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Tự đánh giá</a:t>
            </a:r>
          </a:p>
        </p:txBody>
      </p:sp>
      <p:sp>
        <p:nvSpPr>
          <p:cNvPr id="8" name="Google Shape;657;p20">
            <a:extLst>
              <a:ext uri="{FF2B5EF4-FFF2-40B4-BE49-F238E27FC236}">
                <a16:creationId xmlns:a16="http://schemas.microsoft.com/office/drawing/2014/main" id="{793DD1C3-6BB7-C8BF-2C95-71A6ED31FCE7}"/>
              </a:ext>
            </a:extLst>
          </p:cNvPr>
          <p:cNvSpPr/>
          <p:nvPr/>
        </p:nvSpPr>
        <p:spPr>
          <a:xfrm>
            <a:off x="5931434" y="1965079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Chuẩn bị </a:t>
            </a: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Bài 17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Khám phá thế giới</a:t>
            </a:r>
          </a:p>
        </p:txBody>
      </p:sp>
      <p:pic>
        <p:nvPicPr>
          <p:cNvPr id="9" name="Google Shape;658;p20">
            <a:extLst>
              <a:ext uri="{FF2B5EF4-FFF2-40B4-BE49-F238E27FC236}">
                <a16:creationId xmlns:a16="http://schemas.microsoft.com/office/drawing/2014/main" id="{BBD011D8-837F-4E1B-8824-D894F3125C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9738" y="4553997"/>
            <a:ext cx="5952524" cy="226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DC1113-322E-9399-B38C-AFA3F34F12C2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47DD390-3552-3EEE-69CA-795340566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5EBA6F-A05E-8CA7-AB38-599754652F3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>
            <a:extLst>
              <a:ext uri="{FF2B5EF4-FFF2-40B4-BE49-F238E27FC236}">
                <a16:creationId xmlns:a16="http://schemas.microsoft.com/office/drawing/2014/main" id="{523FAE89-294A-2A19-F483-CD6C9BAB70E4}"/>
              </a:ext>
            </a:extLst>
          </p:cNvPr>
          <p:cNvSpPr/>
          <p:nvPr/>
        </p:nvSpPr>
        <p:spPr>
          <a:xfrm>
            <a:off x="281120" y="3121571"/>
            <a:ext cx="7467600" cy="1960353"/>
          </a:xfrm>
          <a:prstGeom prst="roundRect">
            <a:avLst>
              <a:gd name="adj" fmla="val 4743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hay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chức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</a:p>
        </p:txBody>
      </p:sp>
      <p:pic>
        <p:nvPicPr>
          <p:cNvPr id="4" name="Google Shape;99;p2">
            <a:extLst>
              <a:ext uri="{FF2B5EF4-FFF2-40B4-BE49-F238E27FC236}">
                <a16:creationId xmlns:a16="http://schemas.microsoft.com/office/drawing/2014/main" id="{B5F8909B-504D-E4AA-FB5B-925FE6233C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7201" y="1850675"/>
            <a:ext cx="3760107" cy="478084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" name="Google Shape;100;p2">
            <a:extLst>
              <a:ext uri="{FF2B5EF4-FFF2-40B4-BE49-F238E27FC236}">
                <a16:creationId xmlns:a16="http://schemas.microsoft.com/office/drawing/2014/main" id="{DEA20171-0DF4-09EF-63FD-54D75B4E65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8763" y="2141200"/>
            <a:ext cx="1512313" cy="1243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D09662-7B73-8D21-281D-24D5EE3E4DB1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871F2585-A596-A3DC-69C2-7F26565FE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D89901-28EB-4E1D-1BF9-68ACAEC7017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201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C5D13-D4B3-9916-1D31-A2961165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;p5">
            <a:extLst>
              <a:ext uri="{FF2B5EF4-FFF2-40B4-BE49-F238E27FC236}">
                <a16:creationId xmlns:a16="http://schemas.microsoft.com/office/drawing/2014/main" id="{BC34967C-ADA7-4416-12E1-B93ED5B232B3}"/>
              </a:ext>
            </a:extLst>
          </p:cNvPr>
          <p:cNvGrpSpPr/>
          <p:nvPr/>
        </p:nvGrpSpPr>
        <p:grpSpPr>
          <a:xfrm>
            <a:off x="1837548" y="2866696"/>
            <a:ext cx="8516903" cy="2443941"/>
            <a:chOff x="914400" y="3086100"/>
            <a:chExt cx="16435189" cy="4980534"/>
          </a:xfrm>
        </p:grpSpPr>
        <p:pic>
          <p:nvPicPr>
            <p:cNvPr id="5" name="Google Shape;119;p5">
              <a:extLst>
                <a:ext uri="{FF2B5EF4-FFF2-40B4-BE49-F238E27FC236}">
                  <a16:creationId xmlns:a16="http://schemas.microsoft.com/office/drawing/2014/main" id="{AE25DE33-AB5B-3049-D3D6-182BA1C56F5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4400" y="3086100"/>
              <a:ext cx="16435189" cy="4980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20;p5">
              <a:extLst>
                <a:ext uri="{FF2B5EF4-FFF2-40B4-BE49-F238E27FC236}">
                  <a16:creationId xmlns:a16="http://schemas.microsoft.com/office/drawing/2014/main" id="{6EE21D0B-A1CC-F9AE-D30B-4F74E605026F}"/>
                </a:ext>
              </a:extLst>
            </p:cNvPr>
            <p:cNvSpPr/>
            <p:nvPr/>
          </p:nvSpPr>
          <p:spPr>
            <a:xfrm>
              <a:off x="2573249" y="4036332"/>
              <a:ext cx="13117500" cy="30801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C0504D"/>
                  </a:solidFill>
                  <a:latin typeface="UTM Avo" panose="02040603050506020204" pitchFamily="18" charset="0"/>
                  <a:cs typeface="Arial"/>
                  <a:sym typeface="Arial"/>
                </a:rPr>
                <a:t>1. THẢO LUẬN </a:t>
              </a:r>
            </a:p>
          </p:txBody>
        </p:sp>
      </p:grpSp>
      <p:sp>
        <p:nvSpPr>
          <p:cNvPr id="3" name="Google Shape;117;p5">
            <a:extLst>
              <a:ext uri="{FF2B5EF4-FFF2-40B4-BE49-F238E27FC236}">
                <a16:creationId xmlns:a16="http://schemas.microsoft.com/office/drawing/2014/main" id="{0AD9D9E9-8AE9-87E0-E567-E55D4DF77332}"/>
              </a:ext>
            </a:extLst>
          </p:cNvPr>
          <p:cNvSpPr/>
          <p:nvPr/>
        </p:nvSpPr>
        <p:spPr>
          <a:xfrm flipH="1">
            <a:off x="8369321" y="1124757"/>
            <a:ext cx="3822679" cy="2443941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4614904" y="0"/>
                </a:moveTo>
                <a:lnTo>
                  <a:pt x="0" y="0"/>
                </a:lnTo>
                <a:lnTo>
                  <a:pt x="0" y="2852850"/>
                </a:lnTo>
                <a:lnTo>
                  <a:pt x="4614904" y="2852850"/>
                </a:lnTo>
                <a:lnTo>
                  <a:pt x="461490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116;p5">
            <a:extLst>
              <a:ext uri="{FF2B5EF4-FFF2-40B4-BE49-F238E27FC236}">
                <a16:creationId xmlns:a16="http://schemas.microsoft.com/office/drawing/2014/main" id="{53E64D6D-F1A7-A7AC-846A-22108991E893}"/>
              </a:ext>
            </a:extLst>
          </p:cNvPr>
          <p:cNvSpPr/>
          <p:nvPr/>
        </p:nvSpPr>
        <p:spPr>
          <a:xfrm>
            <a:off x="-190184" y="1949100"/>
            <a:ext cx="2996446" cy="2139566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0" y="0"/>
                </a:moveTo>
                <a:lnTo>
                  <a:pt x="4614904" y="0"/>
                </a:lnTo>
                <a:lnTo>
                  <a:pt x="4614904" y="2852850"/>
                </a:lnTo>
                <a:lnTo>
                  <a:pt x="0" y="2852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0F4DA-0E19-A69A-D157-93A714740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7;p6">
            <a:extLst>
              <a:ext uri="{FF2B5EF4-FFF2-40B4-BE49-F238E27FC236}">
                <a16:creationId xmlns:a16="http://schemas.microsoft.com/office/drawing/2014/main" id="{6C9A30B9-C739-84CA-D95C-0774D95AC5BF}"/>
              </a:ext>
            </a:extLst>
          </p:cNvPr>
          <p:cNvSpPr/>
          <p:nvPr/>
        </p:nvSpPr>
        <p:spPr>
          <a:xfrm>
            <a:off x="3681815" y="1609048"/>
            <a:ext cx="4828370" cy="711378"/>
          </a:xfrm>
          <a:prstGeom prst="roundRect">
            <a:avLst>
              <a:gd name="adj" fmla="val 50000"/>
            </a:avLst>
          </a:prstGeom>
          <a:solidFill>
            <a:srgbClr val="FABF8E"/>
          </a:solidFill>
          <a:ln w="38100" cap="flat" cmpd="sng">
            <a:solidFill>
              <a:srgbClr val="FABF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 tập 1 SGK tr.83</a:t>
            </a:r>
            <a:endParaRPr lang="en-US"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128;p6">
            <a:extLst>
              <a:ext uri="{FF2B5EF4-FFF2-40B4-BE49-F238E27FC236}">
                <a16:creationId xmlns:a16="http://schemas.microsoft.com/office/drawing/2014/main" id="{0A01BF04-5CEC-B3F8-092E-FB912912FFCB}"/>
              </a:ext>
            </a:extLst>
          </p:cNvPr>
          <p:cNvSpPr/>
          <p:nvPr/>
        </p:nvSpPr>
        <p:spPr>
          <a:xfrm>
            <a:off x="1539693" y="2452470"/>
            <a:ext cx="9112613" cy="55481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Thảo luận theo tổ về kế hoạch của chi đội em.</a:t>
            </a:r>
            <a:endParaRPr lang="en-US" sz="24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Google Shape;129;p6">
            <a:extLst>
              <a:ext uri="{FF2B5EF4-FFF2-40B4-BE49-F238E27FC236}">
                <a16:creationId xmlns:a16="http://schemas.microsoft.com/office/drawing/2014/main" id="{68717851-7AF2-CA9E-0328-39AFBBACF4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617" b="14173"/>
          <a:stretch/>
        </p:blipFill>
        <p:spPr>
          <a:xfrm>
            <a:off x="5347285" y="3557758"/>
            <a:ext cx="2884684" cy="280019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0" name="Google Shape;130;p6">
            <a:extLst>
              <a:ext uri="{FF2B5EF4-FFF2-40B4-BE49-F238E27FC236}">
                <a16:creationId xmlns:a16="http://schemas.microsoft.com/office/drawing/2014/main" id="{7369A8D8-DA32-8763-4080-3A6EF4E3FB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81131" y="3850711"/>
            <a:ext cx="3128579" cy="22142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1" name="Google Shape;131;p6">
            <a:extLst>
              <a:ext uri="{FF2B5EF4-FFF2-40B4-BE49-F238E27FC236}">
                <a16:creationId xmlns:a16="http://schemas.microsoft.com/office/drawing/2014/main" id="{706D1328-7AC8-BFD0-D132-526260DBC455}"/>
              </a:ext>
            </a:extLst>
          </p:cNvPr>
          <p:cNvSpPr/>
          <p:nvPr/>
        </p:nvSpPr>
        <p:spPr>
          <a:xfrm>
            <a:off x="182290" y="3709754"/>
            <a:ext cx="4515834" cy="2496207"/>
          </a:xfrm>
          <a:prstGeom prst="roundRect">
            <a:avLst>
              <a:gd name="adj" fmla="val 4743"/>
            </a:avLst>
          </a:prstGeom>
          <a:solidFill>
            <a:srgbClr val="FFFFFF"/>
          </a:solidFill>
          <a:ln w="381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Tên của kế hoạch nhỏ: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“Ngôi nhà thu gom phế liệu”, “Vườn rau của em”, “Đàn gà khăn quàng 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đỏ”</a:t>
            </a:r>
            <a:r>
              <a:rPr lang="en-US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...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6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82DB4-32CB-7CA6-73D2-E38A85C44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7">
            <a:extLst>
              <a:ext uri="{FF2B5EF4-FFF2-40B4-BE49-F238E27FC236}">
                <a16:creationId xmlns:a16="http://schemas.microsoft.com/office/drawing/2014/main" id="{D6C53F9C-A5D1-A2BB-0BF4-4E55552FE10D}"/>
              </a:ext>
            </a:extLst>
          </p:cNvPr>
          <p:cNvSpPr/>
          <p:nvPr/>
        </p:nvSpPr>
        <p:spPr>
          <a:xfrm>
            <a:off x="1371600" y="1702676"/>
            <a:ext cx="9448800" cy="1284890"/>
          </a:xfrm>
          <a:prstGeom prst="roundRect">
            <a:avLst>
              <a:gd name="adj" fmla="val 4743"/>
            </a:avLst>
          </a:prstGeom>
          <a:solidFill>
            <a:srgbClr val="FFFFFF"/>
          </a:solidFill>
          <a:ln w="381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Tên của kế hoạch nhỏ: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“Ngôi nhà thu gom phế liệu”, “Vườn rau của em”, “Đàn gà khăn quàng 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đỏ”</a:t>
            </a:r>
            <a:r>
              <a:rPr lang="en-US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...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Google Shape;139;p7">
            <a:extLst>
              <a:ext uri="{FF2B5EF4-FFF2-40B4-BE49-F238E27FC236}">
                <a16:creationId xmlns:a16="http://schemas.microsoft.com/office/drawing/2014/main" id="{26D0A4E6-A5D5-A53A-409C-904AFC43E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6730" y="3219630"/>
            <a:ext cx="2846233" cy="308920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" name="Google Shape;140;p7">
            <a:extLst>
              <a:ext uri="{FF2B5EF4-FFF2-40B4-BE49-F238E27FC236}">
                <a16:creationId xmlns:a16="http://schemas.microsoft.com/office/drawing/2014/main" id="{873457A4-F8CA-5F8D-63E3-2BA40F7BE6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7265" y="3593967"/>
            <a:ext cx="4826432" cy="271486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2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0E8DD-812A-09F9-A18E-C58C4E9ED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7;p8">
            <a:extLst>
              <a:ext uri="{FF2B5EF4-FFF2-40B4-BE49-F238E27FC236}">
                <a16:creationId xmlns:a16="http://schemas.microsoft.com/office/drawing/2014/main" id="{FE6398D3-0FE6-CC77-E55A-DA4B1A0C1E5F}"/>
              </a:ext>
            </a:extLst>
          </p:cNvPr>
          <p:cNvSpPr/>
          <p:nvPr/>
        </p:nvSpPr>
        <p:spPr>
          <a:xfrm>
            <a:off x="204546" y="2132725"/>
            <a:ext cx="6459012" cy="32309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Ý nghĩa của kế hoạch nhỏ: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bồi dưỡng ý thức tiết kiệm, bảo vệ môi trường,....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Thời gian thực hiện: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thời điểm bắt đầu và kết thúc.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d. </a:t>
            </a: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 hoạt động cụ thể: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trồng rau, nuôi gà, bản sản phẩm, sử dụng nguồn thu,...</a:t>
            </a:r>
          </a:p>
        </p:txBody>
      </p:sp>
      <p:pic>
        <p:nvPicPr>
          <p:cNvPr id="7" name="Google Shape;148;p8">
            <a:extLst>
              <a:ext uri="{FF2B5EF4-FFF2-40B4-BE49-F238E27FC236}">
                <a16:creationId xmlns:a16="http://schemas.microsoft.com/office/drawing/2014/main" id="{CD8E1150-7CF6-72EE-05D6-320AD39456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3255" y="2404303"/>
            <a:ext cx="4850929" cy="280520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7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58DE4-4167-394F-9915-70416DFE2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;p5">
            <a:extLst>
              <a:ext uri="{FF2B5EF4-FFF2-40B4-BE49-F238E27FC236}">
                <a16:creationId xmlns:a16="http://schemas.microsoft.com/office/drawing/2014/main" id="{E7B2260C-4AAE-6FC0-254E-D129F6976D69}"/>
              </a:ext>
            </a:extLst>
          </p:cNvPr>
          <p:cNvGrpSpPr/>
          <p:nvPr/>
        </p:nvGrpSpPr>
        <p:grpSpPr>
          <a:xfrm>
            <a:off x="1837548" y="2866696"/>
            <a:ext cx="8516903" cy="2443941"/>
            <a:chOff x="914400" y="3086100"/>
            <a:chExt cx="16435189" cy="4980534"/>
          </a:xfrm>
        </p:grpSpPr>
        <p:pic>
          <p:nvPicPr>
            <p:cNvPr id="5" name="Google Shape;119;p5">
              <a:extLst>
                <a:ext uri="{FF2B5EF4-FFF2-40B4-BE49-F238E27FC236}">
                  <a16:creationId xmlns:a16="http://schemas.microsoft.com/office/drawing/2014/main" id="{E6667507-5373-F297-6A4D-9BCF90B8EB5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4400" y="3086100"/>
              <a:ext cx="16435189" cy="4980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20;p5">
              <a:extLst>
                <a:ext uri="{FF2B5EF4-FFF2-40B4-BE49-F238E27FC236}">
                  <a16:creationId xmlns:a16="http://schemas.microsoft.com/office/drawing/2014/main" id="{AF635727-CB25-ABE4-15A4-57710BC25C4F}"/>
                </a:ext>
              </a:extLst>
            </p:cNvPr>
            <p:cNvSpPr/>
            <p:nvPr/>
          </p:nvSpPr>
          <p:spPr>
            <a:xfrm>
              <a:off x="2573249" y="4036332"/>
              <a:ext cx="13117500" cy="30801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C0504D"/>
                  </a:solidFill>
                  <a:latin typeface="UTM Avo" panose="02040603050506020204" pitchFamily="18" charset="0"/>
                  <a:cs typeface="Arial"/>
                  <a:sym typeface="Arial"/>
                </a:rPr>
                <a:t>2. VIẾT VÀ TRANG TRÍ KẾ HOẠCH NHỎ</a:t>
              </a:r>
            </a:p>
          </p:txBody>
        </p:sp>
      </p:grpSp>
      <p:sp>
        <p:nvSpPr>
          <p:cNvPr id="3" name="Google Shape;117;p5">
            <a:extLst>
              <a:ext uri="{FF2B5EF4-FFF2-40B4-BE49-F238E27FC236}">
                <a16:creationId xmlns:a16="http://schemas.microsoft.com/office/drawing/2014/main" id="{CE9C3682-0C3F-19E6-F393-C9CF017CC8E9}"/>
              </a:ext>
            </a:extLst>
          </p:cNvPr>
          <p:cNvSpPr/>
          <p:nvPr/>
        </p:nvSpPr>
        <p:spPr>
          <a:xfrm flipH="1">
            <a:off x="8369321" y="1124757"/>
            <a:ext cx="3822679" cy="2443941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4614904" y="0"/>
                </a:moveTo>
                <a:lnTo>
                  <a:pt x="0" y="0"/>
                </a:lnTo>
                <a:lnTo>
                  <a:pt x="0" y="2852850"/>
                </a:lnTo>
                <a:lnTo>
                  <a:pt x="4614904" y="2852850"/>
                </a:lnTo>
                <a:lnTo>
                  <a:pt x="461490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116;p5">
            <a:extLst>
              <a:ext uri="{FF2B5EF4-FFF2-40B4-BE49-F238E27FC236}">
                <a16:creationId xmlns:a16="http://schemas.microsoft.com/office/drawing/2014/main" id="{CF7C79D5-ACE3-CA59-0ECC-21ECC60224DC}"/>
              </a:ext>
            </a:extLst>
          </p:cNvPr>
          <p:cNvSpPr/>
          <p:nvPr/>
        </p:nvSpPr>
        <p:spPr>
          <a:xfrm>
            <a:off x="-190184" y="1949100"/>
            <a:ext cx="2996446" cy="2139566"/>
          </a:xfrm>
          <a:custGeom>
            <a:avLst/>
            <a:gdLst/>
            <a:ahLst/>
            <a:cxnLst/>
            <a:rect l="l" t="t" r="r" b="b"/>
            <a:pathLst>
              <a:path w="4614904" h="2852850" extrusionOk="0">
                <a:moveTo>
                  <a:pt x="0" y="0"/>
                </a:moveTo>
                <a:lnTo>
                  <a:pt x="4614904" y="0"/>
                </a:lnTo>
                <a:lnTo>
                  <a:pt x="4614904" y="2852850"/>
                </a:lnTo>
                <a:lnTo>
                  <a:pt x="0" y="2852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29 - Bài viết 3. Viết hướng dẫn thực hiện một công việc</Template>
  <TotalTime>15</TotalTime>
  <Words>542</Words>
  <PresentationFormat>Widescreen</PresentationFormat>
  <Paragraphs>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 Light</vt:lpstr>
      <vt:lpstr>UTM Avo</vt:lpstr>
      <vt:lpstr>Calibri</vt:lpstr>
      <vt:lpstr>Arial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2024-02-23T11:50:33Z</dcterms:created>
  <dcterms:modified xsi:type="dcterms:W3CDTF">2024-02-26T09:47:39Z</dcterms:modified>
</cp:coreProperties>
</file>