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6" r:id="rId4"/>
    <p:sldId id="267" r:id="rId5"/>
    <p:sldId id="268" r:id="rId6"/>
    <p:sldId id="284" r:id="rId7"/>
    <p:sldId id="301" r:id="rId8"/>
    <p:sldId id="287" r:id="rId9"/>
    <p:sldId id="282" r:id="rId10"/>
    <p:sldId id="283" r:id="rId11"/>
    <p:sldId id="289" r:id="rId12"/>
    <p:sldId id="288" r:id="rId13"/>
    <p:sldId id="271" r:id="rId14"/>
    <p:sldId id="292" r:id="rId15"/>
    <p:sldId id="291" r:id="rId16"/>
    <p:sldId id="290" r:id="rId17"/>
    <p:sldId id="272" r:id="rId18"/>
    <p:sldId id="293" r:id="rId19"/>
    <p:sldId id="274" r:id="rId20"/>
    <p:sldId id="294" r:id="rId21"/>
    <p:sldId id="275" r:id="rId22"/>
    <p:sldId id="276" r:id="rId23"/>
    <p:sldId id="295" r:id="rId24"/>
    <p:sldId id="280" r:id="rId25"/>
    <p:sldId id="296" r:id="rId26"/>
    <p:sldId id="297" r:id="rId27"/>
    <p:sldId id="299"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7411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724"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74D851-9A3C-4D89-A2A3-D6D339ECC0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BB01B7F-5805-4D23-91B2-FA8BF6F56837}"/>
              </a:ext>
            </a:extLst>
          </p:cNvPr>
          <p:cNvSpPr>
            <a:spLocks noGrp="1"/>
          </p:cNvSpPr>
          <p:nvPr>
            <p:ph type="dt" sz="half" idx="10"/>
          </p:nvPr>
        </p:nvSpPr>
        <p:spPr/>
        <p:txBody>
          <a:bodyPr/>
          <a:lstStyle/>
          <a:p>
            <a:fld id="{49FE7474-BE3E-4BBA-80E5-CFFB73DF75BD}" type="datetimeFigureOut">
              <a:rPr lang="en-US" smtClean="0"/>
              <a:pPr/>
              <a:t>19/09/2022</a:t>
            </a:fld>
            <a:endParaRPr lang="en-US"/>
          </a:p>
        </p:txBody>
      </p:sp>
      <p:sp>
        <p:nvSpPr>
          <p:cNvPr id="4" name="Footer Placeholder 3">
            <a:extLst>
              <a:ext uri="{FF2B5EF4-FFF2-40B4-BE49-F238E27FC236}">
                <a16:creationId xmlns="" xmlns:a16="http://schemas.microsoft.com/office/drawing/2014/main" id="{DA2A6E52-C82D-4501-BAC7-887DE31D3A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6254F6B-9759-4811-944F-544B6D797BE7}"/>
              </a:ext>
            </a:extLst>
          </p:cNvPr>
          <p:cNvSpPr>
            <a:spLocks noGrp="1"/>
          </p:cNvSpPr>
          <p:nvPr>
            <p:ph type="sldNum" sz="quarter" idx="12"/>
          </p:nvPr>
        </p:nvSpPr>
        <p:spPr/>
        <p:txBody>
          <a:bodyPr/>
          <a:lstStyle/>
          <a:p>
            <a:fld id="{B9C883E3-F9BD-408C-957F-B5BA87171530}" type="slidenum">
              <a:rPr lang="en-US" smtClean="0"/>
              <a:pPr/>
              <a:t>‹#›</a:t>
            </a:fld>
            <a:endParaRPr lang="en-US"/>
          </a:p>
        </p:txBody>
      </p:sp>
    </p:spTree>
    <p:extLst>
      <p:ext uri="{BB962C8B-B14F-4D97-AF65-F5344CB8AC3E}">
        <p14:creationId xmlns:p14="http://schemas.microsoft.com/office/powerpoint/2010/main" xmlns="" val="26045184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4F60B3A-E3B6-4C6C-8355-CDBD10DAA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336C9A6-278D-4028-B9E1-4700A2F0B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97AFF20-99C3-4DB4-B0DB-002FCCBA6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E7474-BE3E-4BBA-80E5-CFFB73DF75BD}" type="datetimeFigureOut">
              <a:rPr lang="en-US" smtClean="0"/>
              <a:pPr/>
              <a:t>19/09/2022</a:t>
            </a:fld>
            <a:endParaRPr lang="en-US"/>
          </a:p>
        </p:txBody>
      </p:sp>
      <p:sp>
        <p:nvSpPr>
          <p:cNvPr id="5" name="Footer Placeholder 4">
            <a:extLst>
              <a:ext uri="{FF2B5EF4-FFF2-40B4-BE49-F238E27FC236}">
                <a16:creationId xmlns="" xmlns:a16="http://schemas.microsoft.com/office/drawing/2014/main" id="{C9797FB2-409A-4B88-9EA9-B63B65280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B3097FC-6E47-4B57-845A-817974342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883E3-F9BD-408C-957F-B5BA87171530}" type="slidenum">
              <a:rPr lang="en-US" smtClean="0"/>
              <a:pPr/>
              <a:t>‹#›</a:t>
            </a:fld>
            <a:endParaRPr lang="en-US"/>
          </a:p>
        </p:txBody>
      </p:sp>
    </p:spTree>
    <p:extLst>
      <p:ext uri="{BB962C8B-B14F-4D97-AF65-F5344CB8AC3E}">
        <p14:creationId xmlns:p14="http://schemas.microsoft.com/office/powerpoint/2010/main" xmlns="" val="117701473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bg1"/>
          </a:bgClr>
        </a:patt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220C72A-3852-412C-BC15-BF6C6F5B0CDE}"/>
              </a:ext>
            </a:extLst>
          </p:cNvPr>
          <p:cNvSpPr>
            <a:spLocks noGrp="1"/>
          </p:cNvSpPr>
          <p:nvPr>
            <p:ph type="title"/>
          </p:nvPr>
        </p:nvSpPr>
        <p:spPr/>
        <p:txBody>
          <a:bodyPr/>
          <a:lstStyle/>
          <a:p>
            <a:endParaRPr lang="en-US"/>
          </a:p>
        </p:txBody>
      </p:sp>
      <p:sp>
        <p:nvSpPr>
          <p:cNvPr id="4" name="TextBox 3"/>
          <p:cNvSpPr txBox="1"/>
          <p:nvPr/>
        </p:nvSpPr>
        <p:spPr>
          <a:xfrm>
            <a:off x="381000" y="304800"/>
            <a:ext cx="11506200" cy="1481175"/>
          </a:xfrm>
          <a:prstGeom prst="rect">
            <a:avLst/>
          </a:prstGeom>
          <a:solidFill>
            <a:srgbClr val="FFFF00"/>
          </a:solidFill>
          <a:ln>
            <a:solidFill>
              <a:srgbClr val="7411F7"/>
            </a:solidFill>
          </a:ln>
        </p:spPr>
        <p:txBody>
          <a:bodyPr wrap="square" rtlCol="0">
            <a:spAutoFit/>
          </a:bodyPr>
          <a:lstStyle/>
          <a:p>
            <a:pPr algn="ctr">
              <a:lnSpc>
                <a:spcPct val="150000"/>
              </a:lnSpc>
            </a:pPr>
            <a:r>
              <a:rPr lang="en-US" sz="3200" b="1" dirty="0" err="1">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b="1" dirty="0">
                <a:solidFill>
                  <a:srgbClr val="FF0000"/>
                </a:solidFill>
                <a:latin typeface="Times New Roman" pitchFamily="18" charset="0"/>
                <a:cs typeface="Times New Roman" pitchFamily="18" charset="0"/>
              </a:rPr>
              <a:t> 1: NGUYÊN TỬ. NGUYÊN TỐ HÓA HỌC</a:t>
            </a:r>
            <a:endParaRPr lang="en-US" sz="3200" dirty="0">
              <a:solidFill>
                <a:srgbClr val="FF0000"/>
              </a:solidFill>
              <a:latin typeface="Times New Roman" pitchFamily="18" charset="0"/>
              <a:cs typeface="Times New Roman" pitchFamily="18" charset="0"/>
            </a:endParaRPr>
          </a:p>
          <a:p>
            <a:pPr algn="ctr">
              <a:lnSpc>
                <a:spcPct val="150000"/>
              </a:lnSpc>
            </a:pP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p:txBody>
      </p:sp>
      <p:sp>
        <p:nvSpPr>
          <p:cNvPr id="5" name="TextBox 4"/>
          <p:cNvSpPr txBox="1"/>
          <p:nvPr/>
        </p:nvSpPr>
        <p:spPr>
          <a:xfrm>
            <a:off x="381000" y="2057400"/>
            <a:ext cx="11506200" cy="4616648"/>
          </a:xfrm>
          <a:prstGeom prst="rect">
            <a:avLst/>
          </a:prstGeom>
          <a:noFill/>
          <a:ln>
            <a:solidFill>
              <a:srgbClr val="7411F7"/>
            </a:solidFill>
          </a:ln>
        </p:spPr>
        <p:txBody>
          <a:bodyPr wrap="square" rtlCol="0">
            <a:spAutoFit/>
          </a:bodyPr>
          <a:lstStyle/>
          <a:p>
            <a:pPr algn="ctr">
              <a:lnSpc>
                <a:spcPct val="150000"/>
              </a:lnSpc>
            </a:pPr>
            <a:r>
              <a:rPr lang="en-US" sz="2800" b="1" dirty="0" smtClean="0">
                <a:solidFill>
                  <a:srgbClr val="FF0000"/>
                </a:solidFill>
                <a:latin typeface="Times New Roman" pitchFamily="18" charset="0"/>
                <a:cs typeface="Times New Roman" pitchFamily="18" charset="0"/>
              </a:rPr>
              <a:t>CẤU TRÚC BÀI HỌC</a:t>
            </a:r>
          </a:p>
          <a:p>
            <a:pPr>
              <a:lnSpc>
                <a:spcPct val="150000"/>
              </a:lnSpc>
            </a:pPr>
            <a:r>
              <a:rPr lang="en-US" sz="2800" b="1" dirty="0" smtClean="0">
                <a:solidFill>
                  <a:srgbClr val="0000FF"/>
                </a:solidFill>
                <a:latin typeface="Times New Roman" pitchFamily="18" charset="0"/>
                <a:cs typeface="Times New Roman" pitchFamily="18" charset="0"/>
              </a:rPr>
              <a:t>I. NGUYÊN TỬ LÀ GÌ?</a:t>
            </a:r>
          </a:p>
          <a:p>
            <a:pPr>
              <a:lnSpc>
                <a:spcPct val="150000"/>
              </a:lnSpc>
            </a:pPr>
            <a:r>
              <a:rPr lang="en-US" sz="2800" b="1" dirty="0" smtClean="0">
                <a:solidFill>
                  <a:srgbClr val="0000FF"/>
                </a:solidFill>
                <a:latin typeface="Times New Roman" pitchFamily="18" charset="0"/>
                <a:cs typeface="Times New Roman" pitchFamily="18" charset="0"/>
              </a:rPr>
              <a:t>II. CẤU TẠO NGUYÊN TỬ</a:t>
            </a:r>
          </a:p>
          <a:p>
            <a:pPr>
              <a:lnSpc>
                <a:spcPct val="150000"/>
              </a:lnSpc>
            </a:pP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Vỏ</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a:p>
            <a:pPr>
              <a:lnSpc>
                <a:spcPct val="150000"/>
              </a:lnSpc>
            </a:pP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a:p>
            <a:pPr>
              <a:lnSpc>
                <a:spcPct val="150000"/>
              </a:lnSpc>
            </a:pPr>
            <a:r>
              <a:rPr lang="en-US" sz="2800" b="1" dirty="0" smtClean="0">
                <a:solidFill>
                  <a:srgbClr val="0000FF"/>
                </a:solidFill>
                <a:latin typeface="Times New Roman" pitchFamily="18" charset="0"/>
                <a:cs typeface="Times New Roman" pitchFamily="18" charset="0"/>
              </a:rPr>
              <a:t>III. SỰ CHUYỂN ĐỘNG CỦA ELECTRON TRONG NGUYÊN TỬ</a:t>
            </a:r>
          </a:p>
          <a:p>
            <a:pPr>
              <a:lnSpc>
                <a:spcPct val="150000"/>
              </a:lnSpc>
            </a:pPr>
            <a:r>
              <a:rPr lang="en-US" sz="2800" b="1" dirty="0" smtClean="0">
                <a:solidFill>
                  <a:srgbClr val="0000FF"/>
                </a:solidFill>
                <a:latin typeface="Times New Roman" pitchFamily="18" charset="0"/>
                <a:cs typeface="Times New Roman" pitchFamily="18" charset="0"/>
              </a:rPr>
              <a:t>IV. KHỐI LƯỢNG NGUYÊN TỬ</a:t>
            </a:r>
          </a:p>
        </p:txBody>
      </p:sp>
    </p:spTree>
    <p:extLst>
      <p:ext uri="{BB962C8B-B14F-4D97-AF65-F5344CB8AC3E}">
        <p14:creationId xmlns:p14="http://schemas.microsoft.com/office/powerpoint/2010/main" xmlns="" val="41918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ircle(in)">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ircle(in)">
                                      <p:cBhvr>
                                        <p:cTn id="4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11277600" cy="1015663"/>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Ví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a:t>
            </a:r>
            <a:r>
              <a:rPr lang="en-US" sz="32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proton,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neutron,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electron, </a:t>
            </a:r>
            <a:r>
              <a:rPr lang="en-US" sz="2800" b="1" dirty="0" err="1" smtClean="0">
                <a:solidFill>
                  <a:srgbClr val="FF0000"/>
                </a:solidFill>
                <a:latin typeface="Times New Roman" pitchFamily="18" charset="0"/>
                <a:cs typeface="Times New Roman" pitchFamily="18" charset="0"/>
              </a:rPr>
              <a:t>điện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hạt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 </a:t>
            </a:r>
            <a:r>
              <a:rPr lang="en-US" sz="2800" b="1" dirty="0" smtClean="0">
                <a:solidFill>
                  <a:srgbClr val="00B0F0"/>
                </a:solidFill>
                <a:latin typeface="Times New Roman" pitchFamily="18" charset="0"/>
                <a:cs typeface="Times New Roman" pitchFamily="18" charset="0"/>
              </a:rPr>
              <a:t>Lithium</a:t>
            </a:r>
            <a:endParaRPr lang="en-US" sz="2800" dirty="0">
              <a:solidFill>
                <a:srgbClr val="00B0F0"/>
              </a:solidFill>
              <a:latin typeface="Times New Roman" pitchFamily="18" charset="0"/>
              <a:cs typeface="Times New Roman" pitchFamily="18" charset="0"/>
            </a:endParaRPr>
          </a:p>
        </p:txBody>
      </p:sp>
      <p:sp>
        <p:nvSpPr>
          <p:cNvPr id="5" name="Rectangle 4"/>
          <p:cNvSpPr/>
          <p:nvPr/>
        </p:nvSpPr>
        <p:spPr>
          <a:xfrm>
            <a:off x="381000" y="1371600"/>
            <a:ext cx="11277600" cy="2677656"/>
          </a:xfrm>
          <a:prstGeom prst="rect">
            <a:avLst/>
          </a:prstGeom>
        </p:spPr>
        <p:txBody>
          <a:bodyPr wrap="square">
            <a:spAutoFit/>
          </a:bodyPr>
          <a:lstStyle/>
          <a:p>
            <a:r>
              <a:rPr lang="en-US" sz="2800" b="1" dirty="0" err="1" smtClean="0">
                <a:latin typeface="Times New Roman" pitchFamily="18" charset="0"/>
                <a:cs typeface="Times New Roman" pitchFamily="18" charset="0"/>
              </a:rPr>
              <a:t>Giải</a:t>
            </a:r>
            <a:r>
              <a:rPr lang="en-US" sz="2800" b="1" dirty="0" smtClean="0">
                <a:latin typeface="Times New Roman" pitchFamily="18" charset="0"/>
                <a:cs typeface="Times New Roman" pitchFamily="18" charset="0"/>
              </a:rPr>
              <a:t>:</a:t>
            </a:r>
          </a:p>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p = 3</a:t>
            </a:r>
          </a:p>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e = 3</a:t>
            </a:r>
          </a:p>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n = 4</a:t>
            </a:r>
          </a:p>
          <a:p>
            <a:r>
              <a:rPr lang="en-US" sz="2800" b="1" dirty="0" err="1" smtClean="0">
                <a:latin typeface="Times New Roman" pitchFamily="18" charset="0"/>
                <a:cs typeface="Times New Roman" pitchFamily="18" charset="0"/>
              </a:rPr>
              <a:t>Điện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 3.(+1) = +3</a:t>
            </a:r>
          </a:p>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3</a:t>
            </a:r>
          </a:p>
        </p:txBody>
      </p:sp>
      <p:pic>
        <p:nvPicPr>
          <p:cNvPr id="4" name="Picture 3" descr="Quan sát hình 1.3 và hoàn thành thông tin chú thích các thành phần trong cấu tạo nguyên tử lithium"/>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0" y="1295400"/>
            <a:ext cx="3810000" cy="44866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6" name="TextBox 5"/>
          <p:cNvSpPr txBox="1"/>
          <p:nvPr/>
        </p:nvSpPr>
        <p:spPr>
          <a:xfrm>
            <a:off x="381000" y="1447800"/>
            <a:ext cx="11339945" cy="5878532"/>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Câu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thảo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luận</a:t>
            </a:r>
            <a:r>
              <a:rPr lang="en-US" sz="2400" b="1" dirty="0">
                <a:solidFill>
                  <a:srgbClr val="FF0000"/>
                </a:solidFill>
                <a:latin typeface="Times New Roman" pitchFamily="18" charset="0"/>
                <a:cs typeface="Times New Roman" pitchFamily="18" charset="0"/>
              </a:rPr>
              <a:t>  </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err="1" smtClean="0">
                <a:solidFill>
                  <a:srgbClr val="FF0000"/>
                </a:solidFill>
                <a:latin typeface="Times New Roman" pitchFamily="18" charset="0"/>
                <a:cs typeface="Times New Roman" pitchFamily="18" charset="0"/>
              </a:rPr>
              <a:t>Luyện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tập</a:t>
            </a:r>
            <a:r>
              <a:rPr lang="en-US" sz="2400" b="1" dirty="0" smtClean="0">
                <a:solidFill>
                  <a:srgbClr val="FF0000"/>
                </a:solidFill>
                <a:latin typeface="Times New Roman" pitchFamily="18" charset="0"/>
                <a:cs typeface="Times New Roman" pitchFamily="18" charset="0"/>
              </a:rPr>
              <a:t> 3:</a:t>
            </a:r>
            <a:r>
              <a:rPr lang="en-US" sz="2400" dirty="0" smtClean="0"/>
              <a:t>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Cho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27,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13.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a:t>
            </a:r>
          </a:p>
          <a:p>
            <a:r>
              <a:rPr lang="en-US" sz="2400" b="1" dirty="0" err="1" smtClean="0">
                <a:solidFill>
                  <a:srgbClr val="FF0000"/>
                </a:solidFill>
                <a:latin typeface="Times New Roman" pitchFamily="18" charset="0"/>
                <a:cs typeface="Times New Roman" pitchFamily="18" charset="0"/>
              </a:rPr>
              <a:t>Giải</a:t>
            </a:r>
            <a:r>
              <a:rPr lang="en-US" sz="2400" b="1" dirty="0" smtClean="0">
                <a:solidFill>
                  <a:srgbClr val="FF0000"/>
                </a:solidFill>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smtClean="0">
                <a:latin typeface="Times New Roman" pitchFamily="18" charset="0"/>
                <a:cs typeface="Times New Roman" pitchFamily="18" charset="0"/>
              </a:rPr>
              <a:t>nhân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p +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n = 27</a:t>
            </a:r>
          </a:p>
          <a:p>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proton = 13 </a:t>
            </a:r>
          </a:p>
          <a:p>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p = 13,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e = 13</a:t>
            </a:r>
          </a:p>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neutron (n) = 27 – 13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p) = 14</a:t>
            </a:r>
          </a:p>
          <a:p>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13 proton ⇒ </a:t>
            </a:r>
            <a:r>
              <a:rPr lang="en-US" sz="2800" dirty="0" err="1" smtClean="0">
                <a:latin typeface="Times New Roman" pitchFamily="18" charset="0"/>
                <a:cs typeface="Times New Roman" pitchFamily="18" charset="0"/>
              </a:rPr>
              <a:t>Điện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aluminium</a:t>
            </a:r>
            <a:r>
              <a:rPr lang="en-US" sz="2800" dirty="0" smtClean="0">
                <a:latin typeface="Times New Roman" pitchFamily="18" charset="0"/>
                <a:cs typeface="Times New Roman" pitchFamily="18" charset="0"/>
              </a:rPr>
              <a:t>: 13. (+1) = +13</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8274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dow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dow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linds(horizont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6" name="TextBox 5"/>
          <p:cNvSpPr txBox="1"/>
          <p:nvPr/>
        </p:nvSpPr>
        <p:spPr>
          <a:xfrm>
            <a:off x="554182" y="1675150"/>
            <a:ext cx="10799618" cy="4154984"/>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hỏi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thảo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luận</a:t>
            </a:r>
            <a:r>
              <a:rPr lang="en-US" sz="2400" b="1" dirty="0" smtClean="0">
                <a:solidFill>
                  <a:srgbClr val="FF0000"/>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cặp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7: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helium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helium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2 proton</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solidFill>
                <a:srgbClr val="0000FF"/>
              </a:solidFill>
              <a:latin typeface="Times New Roman" pitchFamily="18" charset="0"/>
              <a:cs typeface="Times New Roman" pitchFamily="18" charset="0"/>
            </a:endParaRPr>
          </a:p>
          <a:p>
            <a:endParaRPr lang="en-US" sz="2400" dirty="0" smtClean="0">
              <a:solidFill>
                <a:srgbClr val="0000FF"/>
              </a:solidFill>
              <a:latin typeface="Times New Roman" pitchFamily="18" charset="0"/>
              <a:cs typeface="Times New Roman" pitchFamily="18" charset="0"/>
            </a:endParaRPr>
          </a:p>
          <a:p>
            <a:endParaRPr lang="en-US" sz="2400" dirty="0" smtClean="0">
              <a:solidFill>
                <a:srgbClr val="0000FF"/>
              </a:solidFill>
              <a:latin typeface="Times New Roman" pitchFamily="18" charset="0"/>
              <a:cs typeface="Times New Roman" pitchFamily="18" charset="0"/>
            </a:endParaRPr>
          </a:p>
          <a:p>
            <a:endParaRPr lang="en-US" sz="2400" dirty="0" smtClean="0">
              <a:solidFill>
                <a:srgbClr val="0000FF"/>
              </a:solidFill>
              <a:latin typeface="Times New Roman" pitchFamily="18" charset="0"/>
              <a:cs typeface="Times New Roman" pitchFamily="18" charset="0"/>
            </a:endParaRPr>
          </a:p>
          <a:p>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helium </a:t>
            </a:r>
            <a:r>
              <a:rPr lang="en-US" sz="2400" dirty="0" err="1" smtClean="0">
                <a:solidFill>
                  <a:srgbClr val="0000FF"/>
                </a:solidFill>
                <a:latin typeface="Times New Roman" pitchFamily="18" charset="0"/>
                <a:cs typeface="Times New Roman" pitchFamily="18" charset="0"/>
              </a:rPr>
              <a:t>bằng</a:t>
            </a:r>
            <a:r>
              <a:rPr lang="en-US" sz="2400" dirty="0" smtClean="0">
                <a:solidFill>
                  <a:srgbClr val="0000FF"/>
                </a:solidFill>
                <a:latin typeface="Times New Roman" pitchFamily="18" charset="0"/>
                <a:cs typeface="Times New Roman" pitchFamily="18" charset="0"/>
              </a:rPr>
              <a:t> 0.</a:t>
            </a:r>
            <a:endParaRPr lang="en-US" sz="2400" dirty="0">
              <a:solidFill>
                <a:srgbClr val="0000FF"/>
              </a:solidFill>
            </a:endParaRPr>
          </a:p>
        </p:txBody>
      </p:sp>
      <p:pic>
        <p:nvPicPr>
          <p:cNvPr id="9" name="Picture 8" descr="Điện tích của nguyên tử helium bằng bao nhiêu?"/>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514600"/>
            <a:ext cx="6019800" cy="2667000"/>
          </a:xfrm>
          <a:prstGeom prst="rect">
            <a:avLst/>
          </a:prstGeom>
          <a:noFill/>
          <a:ln>
            <a:noFill/>
          </a:ln>
        </p:spPr>
      </p:pic>
      <p:sp>
        <p:nvSpPr>
          <p:cNvPr id="7" name="Rectangle 6"/>
          <p:cNvSpPr/>
          <p:nvPr/>
        </p:nvSpPr>
        <p:spPr>
          <a:xfrm>
            <a:off x="6858000" y="3048000"/>
            <a:ext cx="3733800" cy="523220"/>
          </a:xfrm>
          <a:prstGeom prst="rect">
            <a:avLst/>
          </a:prstGeom>
        </p:spPr>
        <p:txBody>
          <a:bodyPr wrap="square">
            <a:spAutoFit/>
          </a:bodyPr>
          <a:lstStyle/>
          <a:p>
            <a:r>
              <a:rPr lang="en-US" sz="2800" b="1" dirty="0" smtClean="0">
                <a:latin typeface="Times New Roman" pitchFamily="18" charset="0"/>
                <a:cs typeface="Times New Roman" pitchFamily="18" charset="0"/>
              </a:rPr>
              <a:t>2. (+1) </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+2</a:t>
            </a:r>
          </a:p>
        </p:txBody>
      </p:sp>
      <p:sp>
        <p:nvSpPr>
          <p:cNvPr id="8" name="Rectangle 7"/>
          <p:cNvSpPr/>
          <p:nvPr/>
        </p:nvSpPr>
        <p:spPr>
          <a:xfrm>
            <a:off x="6934200" y="4343400"/>
            <a:ext cx="1858201" cy="523220"/>
          </a:xfrm>
          <a:prstGeom prst="rect">
            <a:avLst/>
          </a:prstGeom>
        </p:spPr>
        <p:txBody>
          <a:bodyPr wrap="none">
            <a:spAutoFit/>
          </a:bodyPr>
          <a:lstStyle/>
          <a:p>
            <a:r>
              <a:rPr lang="en-US" sz="2800" b="1" dirty="0" smtClean="0">
                <a:latin typeface="Times New Roman" pitchFamily="18" charset="0"/>
                <a:cs typeface="Times New Roman" pitchFamily="18" charset="0"/>
              </a:rPr>
              <a:t>2. (-1) = - 2</a:t>
            </a:r>
          </a:p>
        </p:txBody>
      </p:sp>
    </p:spTree>
    <p:extLst>
      <p:ext uri="{BB962C8B-B14F-4D97-AF65-F5344CB8AC3E}">
        <p14:creationId xmlns:p14="http://schemas.microsoft.com/office/powerpoint/2010/main" xmlns="" val="23605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954107"/>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b="1" dirty="0" smtClean="0">
              <a:solidFill>
                <a:srgbClr val="FF0000"/>
              </a:solidFill>
              <a:latin typeface="Times New Roman" pitchFamily="18" charset="0"/>
              <a:cs typeface="Times New Roman" pitchFamily="18" charset="0"/>
            </a:endParaRPr>
          </a:p>
          <a:p>
            <a:r>
              <a:rPr lang="en-US" sz="2400" b="1" dirty="0" smtClean="0">
                <a:solidFill>
                  <a:srgbClr val="0000FF"/>
                </a:solidFill>
                <a:latin typeface="Times New Roman" pitchFamily="18" charset="0"/>
                <a:cs typeface="Times New Roman" pitchFamily="18" charset="0"/>
              </a:rPr>
              <a:t>III. SỰ CHUYỂN ĐỘNG CỦA ELECTRON TRONG NGUYÊN TỬ.</a:t>
            </a:r>
            <a:endParaRPr lang="en-US" sz="2400" dirty="0">
              <a:solidFill>
                <a:srgbClr val="0000FF"/>
              </a:solidFill>
              <a:latin typeface="Times New Roman" pitchFamily="18" charset="0"/>
              <a:cs typeface="Times New Roman" pitchFamily="18" charset="0"/>
            </a:endParaRPr>
          </a:p>
        </p:txBody>
      </p:sp>
      <p:sp>
        <p:nvSpPr>
          <p:cNvPr id="6" name="TextBox 5"/>
          <p:cNvSpPr txBox="1"/>
          <p:nvPr/>
        </p:nvSpPr>
        <p:spPr>
          <a:xfrm>
            <a:off x="152400" y="1143000"/>
            <a:ext cx="6532418" cy="7355860"/>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PHIẾU HỌC TẬP 5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p>
          <a:p>
            <a:pPr>
              <a:spcBef>
                <a:spcPts val="600"/>
              </a:spcBef>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9: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1.4,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sodium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electron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electron?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endParaRPr lang="en-US" sz="2400" dirty="0">
              <a:latin typeface="Times New Roman" pitchFamily="18" charset="0"/>
              <a:cs typeface="Times New Roman" pitchFamily="18" charset="0"/>
            </a:endParaRPr>
          </a:p>
          <a:p>
            <a:pPr>
              <a:spcBef>
                <a:spcPts val="600"/>
              </a:spcBef>
            </a:pP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sodium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3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electron.</a:t>
            </a:r>
          </a:p>
          <a:p>
            <a:pPr>
              <a:spcBef>
                <a:spcPts val="600"/>
              </a:spcBef>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2 electron.</a:t>
            </a:r>
          </a:p>
          <a:p>
            <a:pPr>
              <a:spcBef>
                <a:spcPts val="600"/>
              </a:spcBef>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8 electron.</a:t>
            </a:r>
          </a:p>
          <a:p>
            <a:pPr>
              <a:spcBef>
                <a:spcPts val="600"/>
              </a:spcBef>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1 electron.</a:t>
            </a:r>
          </a:p>
          <a:p>
            <a:pPr>
              <a:spcBef>
                <a:spcPts val="600"/>
              </a:spcBef>
            </a:pPr>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electron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xếp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thành</a:t>
            </a:r>
            <a:r>
              <a:rPr lang="en-US" sz="2400" dirty="0">
                <a:solidFill>
                  <a:srgbClr val="0000FF"/>
                </a:solidFill>
                <a:latin typeface="Times New Roman" pitchFamily="18" charset="0"/>
                <a:cs typeface="Times New Roman" pitchFamily="18" charset="0"/>
              </a:rPr>
              <a:t> </a:t>
            </a:r>
            <a:endParaRPr lang="en-US" sz="2400" dirty="0" smtClean="0">
              <a:solidFill>
                <a:srgbClr val="0000FF"/>
              </a:solidFill>
              <a:latin typeface="Times New Roman" pitchFamily="18" charset="0"/>
              <a:cs typeface="Times New Roman" pitchFamily="18" charset="0"/>
            </a:endParaRPr>
          </a:p>
          <a:p>
            <a:pPr>
              <a:spcBef>
                <a:spcPts val="600"/>
              </a:spcBef>
            </a:pPr>
            <a:r>
              <a:rPr lang="en-US" sz="2400" dirty="0" err="1" smtClean="0">
                <a:solidFill>
                  <a:srgbClr val="0000FF"/>
                </a:solidFill>
                <a:latin typeface="Times New Roman" pitchFamily="18" charset="0"/>
                <a:cs typeface="Times New Roman" pitchFamily="18" charset="0"/>
              </a:rPr>
              <a:t>từng</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endParaRPr lang="en-US" sz="2400" dirty="0">
              <a:solidFill>
                <a:srgbClr val="0000FF"/>
              </a:solidFill>
              <a:latin typeface="Times New Roman" pitchFamily="18" charset="0"/>
              <a:cs typeface="Times New Roman" pitchFamily="18" charset="0"/>
            </a:endParaRPr>
          </a:p>
          <a:p>
            <a:pPr>
              <a:spcBef>
                <a:spcPts val="600"/>
              </a:spcBef>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Mỗi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electron </a:t>
            </a:r>
            <a:r>
              <a:rPr lang="en-US" sz="2400" dirty="0" err="1">
                <a:solidFill>
                  <a:srgbClr val="0000FF"/>
                </a:solidFill>
                <a:latin typeface="Times New Roman" pitchFamily="18" charset="0"/>
                <a:cs typeface="Times New Roman" pitchFamily="18" charset="0"/>
              </a:rPr>
              <a:t>tối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định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a:t>
            </a:r>
            <a:r>
              <a:rPr lang="en-US" sz="2400" dirty="0">
                <a:solidFill>
                  <a:srgbClr val="0000FF"/>
                </a:solidFill>
                <a:latin typeface="Times New Roman" pitchFamily="18" charset="0"/>
                <a:cs typeface="Times New Roman" pitchFamily="18" charset="0"/>
              </a:rPr>
              <a:t> 2 </a:t>
            </a:r>
            <a:r>
              <a:rPr lang="en-US" sz="2400" dirty="0" smtClean="0">
                <a:solidFill>
                  <a:srgbClr val="0000FF"/>
                </a:solidFill>
                <a:latin typeface="Times New Roman" pitchFamily="18" charset="0"/>
                <a:cs typeface="Times New Roman" pitchFamily="18" charset="0"/>
              </a:rPr>
              <a:t>electron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a:t>
            </a:r>
            <a:r>
              <a:rPr lang="en-US" sz="2400" dirty="0">
                <a:solidFill>
                  <a:srgbClr val="0000FF"/>
                </a:solidFill>
                <a:latin typeface="Times New Roman" pitchFamily="18" charset="0"/>
                <a:cs typeface="Times New Roman" pitchFamily="18" charset="0"/>
              </a:rPr>
              <a:t> 8 electron…</a:t>
            </a:r>
            <a:endParaRPr lang="en-US" sz="2400" dirty="0" smtClean="0">
              <a:solidFill>
                <a:srgbClr val="0000FF"/>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8" name="Picture 7" descr="Quan sát hình 1.4, hãy cho biết nguyên tử sodium có bao nhiêu lớp electron"/>
          <p:cNvPicPr/>
          <p:nvPr/>
        </p:nvPicPr>
        <p:blipFill>
          <a:blip r:embed="rId2">
            <a:extLst>
              <a:ext uri="{28A0092B-C50C-407E-A947-70E740481C1C}">
                <a14:useLocalDpi xmlns:a14="http://schemas.microsoft.com/office/drawing/2010/main" xmlns="" val="0"/>
              </a:ext>
            </a:extLst>
          </a:blip>
          <a:srcRect/>
          <a:stretch>
            <a:fillRect/>
          </a:stretch>
        </p:blipFill>
        <p:spPr bwMode="auto">
          <a:xfrm>
            <a:off x="6629400" y="1334524"/>
            <a:ext cx="5410200" cy="4990076"/>
          </a:xfrm>
          <a:prstGeom prst="rect">
            <a:avLst/>
          </a:prstGeom>
          <a:noFill/>
          <a:ln>
            <a:noFill/>
          </a:ln>
        </p:spPr>
      </p:pic>
    </p:spTree>
    <p:extLst>
      <p:ext uri="{BB962C8B-B14F-4D97-AF65-F5344CB8AC3E}">
        <p14:creationId xmlns:p14="http://schemas.microsoft.com/office/powerpoint/2010/main" xmlns="" val="35188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ircle(in)">
                                      <p:cBhvr>
                                        <p:cTn id="27" dur="2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circle(in)">
                                      <p:cBhvr>
                                        <p:cTn id="32" dur="2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circle(in)">
                                      <p:cBhvr>
                                        <p:cTn id="37" dur="2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circle(in)">
                                      <p:cBhvr>
                                        <p:cTn id="42" dur="20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circle(in)">
                                      <p:cBhvr>
                                        <p:cTn id="47" dur="20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circle(in)">
                                      <p:cBhvr>
                                        <p:cTn id="52" dur="2000"/>
                                        <p:tgtEl>
                                          <p:spTgt spid="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6">
                                            <p:txEl>
                                              <p:pRg st="8" end="8"/>
                                            </p:txEl>
                                          </p:spTgt>
                                        </p:tgtEl>
                                        <p:attrNameLst>
                                          <p:attrName>style.visibility</p:attrName>
                                        </p:attrNameLst>
                                      </p:cBhvr>
                                      <p:to>
                                        <p:strVal val="visible"/>
                                      </p:to>
                                    </p:set>
                                    <p:animEffect transition="in" filter="circle(in)">
                                      <p:cBhvr>
                                        <p:cTn id="5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6" name="TextBox 5"/>
          <p:cNvSpPr txBox="1"/>
          <p:nvPr/>
        </p:nvSpPr>
        <p:spPr>
          <a:xfrm>
            <a:off x="228600" y="228600"/>
            <a:ext cx="6913418" cy="3416320"/>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4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nitrogen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silicon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electron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7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14.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nitrogen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silicon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electron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electron ở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026" name="Rectangle 2"/>
          <p:cNvSpPr>
            <a:spLocks noChangeArrowheads="1"/>
          </p:cNvSpPr>
          <p:nvPr/>
        </p:nvSpPr>
        <p:spPr bwMode="auto">
          <a:xfrm>
            <a:off x="7315200" y="609600"/>
            <a:ext cx="441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nitrogen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7 e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2 electron.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5 electron.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nitrogen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5 electron ở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smtClean="0"/>
              <a:t>  </a:t>
            </a:r>
            <a:endParaRPr lang="en-US" sz="2400" dirty="0"/>
          </a:p>
        </p:txBody>
      </p:sp>
      <p:cxnSp>
        <p:nvCxnSpPr>
          <p:cNvPr id="10" name="Straight Connector 9"/>
          <p:cNvCxnSpPr/>
          <p:nvPr/>
        </p:nvCxnSpPr>
        <p:spPr>
          <a:xfrm rot="16200000" flipH="1">
            <a:off x="3733800" y="3505200"/>
            <a:ext cx="6629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027" name="Rectangle 3"/>
          <p:cNvSpPr>
            <a:spLocks noChangeArrowheads="1"/>
          </p:cNvSpPr>
          <p:nvPr/>
        </p:nvSpPr>
        <p:spPr bwMode="auto">
          <a:xfrm>
            <a:off x="7391400" y="3124200"/>
            <a:ext cx="4572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silicon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14 e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2 electron.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8 electron.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4 electron.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silicon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4 electron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Picture 7" descr="Nguyên tử nitrogen và silicon có số electron lần lượt là 7 và 14. Hãy cho biết nguyên tử nitrogen và silicon"/>
          <p:cNvPicPr/>
          <p:nvPr/>
        </p:nvPicPr>
        <p:blipFill>
          <a:blip r:embed="rId2"/>
          <a:srcRect/>
          <a:stretch>
            <a:fillRect/>
          </a:stretch>
        </p:blipFill>
        <p:spPr bwMode="auto">
          <a:xfrm>
            <a:off x="304800" y="2362200"/>
            <a:ext cx="3048000" cy="3048000"/>
          </a:xfrm>
          <a:prstGeom prst="rect">
            <a:avLst/>
          </a:prstGeom>
          <a:noFill/>
          <a:ln w="9525">
            <a:noFill/>
            <a:miter lim="800000"/>
            <a:headEnd/>
            <a:tailEnd/>
          </a:ln>
        </p:spPr>
      </p:pic>
      <p:pic>
        <p:nvPicPr>
          <p:cNvPr id="9" name="Picture 8" descr="Nguyên tử nitrogen và silicon có số electron lần lượt là 7 và 14. Hãy cho biết nguyên tử nitrogen và silicon"/>
          <p:cNvPicPr/>
          <p:nvPr/>
        </p:nvPicPr>
        <p:blipFill>
          <a:blip r:embed="rId3"/>
          <a:srcRect/>
          <a:stretch>
            <a:fillRect/>
          </a:stretch>
        </p:blipFill>
        <p:spPr bwMode="auto">
          <a:xfrm>
            <a:off x="3657600" y="2209800"/>
            <a:ext cx="3124200" cy="3352800"/>
          </a:xfrm>
          <a:prstGeom prst="rect">
            <a:avLst/>
          </a:prstGeom>
          <a:noFill/>
          <a:ln w="9525">
            <a:noFill/>
            <a:miter lim="800000"/>
            <a:headEnd/>
            <a:tailEnd/>
          </a:ln>
        </p:spPr>
      </p:pic>
    </p:spTree>
    <p:extLst>
      <p:ext uri="{BB962C8B-B14F-4D97-AF65-F5344CB8AC3E}">
        <p14:creationId xmlns:p14="http://schemas.microsoft.com/office/powerpoint/2010/main" xmlns="" val="35188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linds(horizontal)">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6" name="TextBox 5"/>
          <p:cNvSpPr txBox="1"/>
          <p:nvPr/>
        </p:nvSpPr>
        <p:spPr>
          <a:xfrm>
            <a:off x="228600" y="228600"/>
            <a:ext cx="6913418" cy="3416320"/>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5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carbon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aluminium</a:t>
            </a:r>
            <a:r>
              <a:rPr lang="en-US" sz="24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1.5),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electron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electron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electron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7" name="Picture 6" descr="Quan sát hình vẽ mô tả cấu tạo nguyên tử carbon và aluminium (hình 1.5), hãy cho biết mỗi nguyên tử"/>
          <p:cNvPicPr/>
          <p:nvPr/>
        </p:nvPicPr>
        <p:blipFill>
          <a:blip r:embed="rId2"/>
          <a:srcRect/>
          <a:stretch>
            <a:fillRect/>
          </a:stretch>
        </p:blipFill>
        <p:spPr bwMode="auto">
          <a:xfrm>
            <a:off x="381000" y="2286000"/>
            <a:ext cx="6343650" cy="3790950"/>
          </a:xfrm>
          <a:prstGeom prst="rect">
            <a:avLst/>
          </a:prstGeom>
          <a:noFill/>
          <a:ln w="9525">
            <a:noFill/>
            <a:miter lim="800000"/>
            <a:headEnd/>
            <a:tailEnd/>
          </a:ln>
        </p:spPr>
      </p:pic>
      <p:sp>
        <p:nvSpPr>
          <p:cNvPr id="1026" name="Rectangle 2"/>
          <p:cNvSpPr>
            <a:spLocks noChangeArrowheads="1"/>
          </p:cNvSpPr>
          <p:nvPr/>
        </p:nvSpPr>
        <p:spPr bwMode="auto">
          <a:xfrm>
            <a:off x="7315200" y="609600"/>
            <a:ext cx="441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a)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carbon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electron.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nhất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cùng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electron.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hai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4 electron.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0" name="Straight Connector 9"/>
          <p:cNvCxnSpPr/>
          <p:nvPr/>
        </p:nvCxnSpPr>
        <p:spPr>
          <a:xfrm rot="16200000" flipH="1">
            <a:off x="3733800" y="3505200"/>
            <a:ext cx="6629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027" name="Rectangle 3"/>
          <p:cNvSpPr>
            <a:spLocks noChangeArrowheads="1"/>
          </p:cNvSpPr>
          <p:nvPr/>
        </p:nvSpPr>
        <p:spPr bwMode="auto">
          <a:xfrm>
            <a:off x="7391400" y="3124200"/>
            <a:ext cx="457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Hình</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1.5 b)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nguyên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tử</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electron.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nhất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cùng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 electron.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hai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8 electron.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Lớp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thứ</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3 electron.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5188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linds(horizontal)">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p:txBody>
      </p:sp>
      <p:sp>
        <p:nvSpPr>
          <p:cNvPr id="8" name="TextBox 7"/>
          <p:cNvSpPr txBox="1"/>
          <p:nvPr/>
        </p:nvSpPr>
        <p:spPr>
          <a:xfrm>
            <a:off x="533400" y="1524000"/>
            <a:ext cx="10591800" cy="4385816"/>
          </a:xfrm>
          <a:prstGeom prst="rect">
            <a:avLst/>
          </a:prstGeom>
          <a:noFill/>
          <a:ln>
            <a:solidFill>
              <a:srgbClr val="7411F7">
                <a:alpha val="60000"/>
              </a:srgbClr>
            </a:solidFill>
          </a:ln>
        </p:spPr>
        <p:txBody>
          <a:bodyPr wrap="square" rtlCol="0">
            <a:spAutoFit/>
          </a:bodyPr>
          <a:lstStyle/>
          <a:p>
            <a:pPr>
              <a:lnSpc>
                <a:spcPct val="150000"/>
              </a:lnSpc>
            </a:pPr>
            <a:r>
              <a:rPr lang="en-US" sz="2800" i="1" dirty="0" smtClean="0">
                <a:solidFill>
                  <a:srgbClr val="0000FF"/>
                </a:solidFill>
                <a:latin typeface="Times New Roman" pitchFamily="18" charset="0"/>
                <a:cs typeface="Times New Roman" pitchFamily="18" charset="0"/>
                <a:sym typeface="Wingdings"/>
              </a:rPr>
              <a:t></a:t>
            </a:r>
          </a:p>
          <a:p>
            <a:pPr>
              <a:lnSpc>
                <a:spcPct val="150000"/>
              </a:lnSpc>
            </a:pPr>
            <a:r>
              <a:rPr lang="en-US" sz="2800" i="1" dirty="0" smtClean="0">
                <a:solidFill>
                  <a:srgbClr val="0000FF"/>
                </a:solidFill>
                <a:latin typeface="Times New Roman" pitchFamily="18" charset="0"/>
                <a:cs typeface="Times New Roman" pitchFamily="18" charset="0"/>
                <a:sym typeface="Wingdings"/>
              </a:rPr>
              <a:t> - </a:t>
            </a:r>
            <a:r>
              <a:rPr lang="en-US" sz="2800" i="1" dirty="0" smtClean="0">
                <a:solidFill>
                  <a:srgbClr val="0000FF"/>
                </a:solidFill>
                <a:latin typeface="Times New Roman" pitchFamily="18" charset="0"/>
                <a:cs typeface="Times New Roman" pitchFamily="18" charset="0"/>
              </a:rPr>
              <a:t>Electron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bố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lớp</a:t>
            </a:r>
            <a:r>
              <a:rPr lang="en-US" sz="2800" i="1" dirty="0" smtClean="0">
                <a:solidFill>
                  <a:srgbClr val="0000FF"/>
                </a:solidFill>
                <a:latin typeface="Times New Roman" pitchFamily="18" charset="0"/>
                <a:cs typeface="Times New Roman" pitchFamily="18" charset="0"/>
              </a:rPr>
              <a:t> electron </a:t>
            </a:r>
            <a:r>
              <a:rPr lang="en-US" sz="2800" i="1" dirty="0" err="1" smtClean="0">
                <a:solidFill>
                  <a:srgbClr val="0000FF"/>
                </a:solidFill>
                <a:latin typeface="Times New Roman" pitchFamily="18" charset="0"/>
                <a:cs typeface="Times New Roman" pitchFamily="18" charset="0"/>
              </a:rPr>
              <a:t>và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chuyển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động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quanh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hạt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những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quỹ</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xác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định</a:t>
            </a:r>
            <a:endParaRPr lang="en-US" sz="2800" i="1" dirty="0" smtClean="0">
              <a:solidFill>
                <a:srgbClr val="0000FF"/>
              </a:solidFill>
              <a:latin typeface="Times New Roman" pitchFamily="18" charset="0"/>
              <a:cs typeface="Times New Roman" pitchFamily="18" charset="0"/>
            </a:endParaRPr>
          </a:p>
          <a:p>
            <a:pPr>
              <a:lnSpc>
                <a:spcPct val="150000"/>
              </a:lnSpc>
              <a:buFontTx/>
              <a:buChar char="-"/>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Mỗi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lớp</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electron </a:t>
            </a:r>
            <a:r>
              <a:rPr lang="en-US" sz="2800" i="1" dirty="0" err="1" smtClean="0">
                <a:solidFill>
                  <a:srgbClr val="0000FF"/>
                </a:solidFill>
                <a:latin typeface="Times New Roman" pitchFamily="18" charset="0"/>
                <a:cs typeface="Times New Roman" pitchFamily="18" charset="0"/>
              </a:rPr>
              <a:t>tối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xác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định</a:t>
            </a:r>
            <a:r>
              <a:rPr lang="en-US" sz="2800" i="1" dirty="0" smtClean="0">
                <a:solidFill>
                  <a:srgbClr val="0000FF"/>
                </a:solidFill>
                <a:latin typeface="Times New Roman" pitchFamily="18" charset="0"/>
                <a:cs typeface="Times New Roman" pitchFamily="18" charset="0"/>
              </a:rPr>
              <a:t>:</a:t>
            </a:r>
          </a:p>
          <a:p>
            <a:pPr>
              <a:lnSpc>
                <a:spcPct val="150000"/>
              </a:lnSpc>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Lớp</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thứ</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đa</a:t>
            </a:r>
            <a:r>
              <a:rPr lang="en-US" sz="2800" i="1" dirty="0" smtClean="0">
                <a:solidFill>
                  <a:srgbClr val="0000FF"/>
                </a:solidFill>
                <a:latin typeface="Times New Roman" pitchFamily="18" charset="0"/>
                <a:cs typeface="Times New Roman" pitchFamily="18" charset="0"/>
              </a:rPr>
              <a:t> 2 electron</a:t>
            </a:r>
          </a:p>
          <a:p>
            <a:pPr>
              <a:lnSpc>
                <a:spcPct val="150000"/>
              </a:lnSpc>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Lớp</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thứ</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đa</a:t>
            </a:r>
            <a:r>
              <a:rPr lang="en-US" sz="2800" i="1" dirty="0" smtClean="0">
                <a:solidFill>
                  <a:srgbClr val="0000FF"/>
                </a:solidFill>
                <a:latin typeface="Times New Roman" pitchFamily="18" charset="0"/>
                <a:cs typeface="Times New Roman" pitchFamily="18" charset="0"/>
              </a:rPr>
              <a:t> 8 electron</a:t>
            </a:r>
            <a:endParaRPr lang="en-US" sz="2800" dirty="0">
              <a:solidFill>
                <a:srgbClr val="0000FF"/>
              </a:solidFill>
              <a:latin typeface="Times New Roman" pitchFamily="18" charset="0"/>
              <a:cs typeface="Times New Roman" pitchFamily="18" charset="0"/>
            </a:endParaRPr>
          </a:p>
          <a:p>
            <a:pPr>
              <a:lnSpc>
                <a:spcPct val="150000"/>
              </a:lnSpc>
            </a:pPr>
            <a:endParaRPr lang="en-US" dirty="0"/>
          </a:p>
        </p:txBody>
      </p:sp>
      <p:sp>
        <p:nvSpPr>
          <p:cNvPr id="5" name="Rectangle 4"/>
          <p:cNvSpPr/>
          <p:nvPr/>
        </p:nvSpPr>
        <p:spPr>
          <a:xfrm>
            <a:off x="457200" y="914400"/>
            <a:ext cx="10058400" cy="461665"/>
          </a:xfrm>
          <a:prstGeom prst="rect">
            <a:avLst/>
          </a:prstGeom>
        </p:spPr>
        <p:txBody>
          <a:bodyPr wrap="square">
            <a:spAutoFit/>
          </a:bodyPr>
          <a:lstStyle/>
          <a:p>
            <a:r>
              <a:rPr lang="en-US" sz="2400" b="1" dirty="0" smtClean="0">
                <a:solidFill>
                  <a:srgbClr val="0000FF"/>
                </a:solidFill>
                <a:latin typeface="Times New Roman" pitchFamily="18" charset="0"/>
                <a:cs typeface="Times New Roman" pitchFamily="18" charset="0"/>
              </a:rPr>
              <a:t>III. SỰ CHUYỂN ĐỘNG CỦA ELECTRON TRONG NGUYÊN TỬ</a:t>
            </a:r>
          </a:p>
        </p:txBody>
      </p:sp>
    </p:spTree>
    <p:extLst>
      <p:ext uri="{BB962C8B-B14F-4D97-AF65-F5344CB8AC3E}">
        <p14:creationId xmlns:p14="http://schemas.microsoft.com/office/powerpoint/2010/main" xmlns="" val="42017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015663"/>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IV. </a:t>
            </a:r>
            <a:r>
              <a:rPr lang="en-US" sz="2800" b="1" dirty="0">
                <a:solidFill>
                  <a:srgbClr val="0000FF"/>
                </a:solidFill>
                <a:latin typeface="Times New Roman" pitchFamily="18" charset="0"/>
                <a:cs typeface="Times New Roman" pitchFamily="18" charset="0"/>
              </a:rPr>
              <a:t>KHỐI LƯỢNG CỦA NGUYÊN </a:t>
            </a:r>
            <a:r>
              <a:rPr lang="en-US" sz="2800" b="1" dirty="0" smtClean="0">
                <a:solidFill>
                  <a:srgbClr val="0000FF"/>
                </a:solidFill>
                <a:latin typeface="Times New Roman" pitchFamily="18" charset="0"/>
                <a:cs typeface="Times New Roman" pitchFamily="18" charset="0"/>
              </a:rPr>
              <a:t>TỬ</a:t>
            </a:r>
          </a:p>
        </p:txBody>
      </p:sp>
      <p:sp>
        <p:nvSpPr>
          <p:cNvPr id="5" name="TextBox 4"/>
          <p:cNvSpPr txBox="1"/>
          <p:nvPr/>
        </p:nvSpPr>
        <p:spPr>
          <a:xfrm>
            <a:off x="381000" y="1143000"/>
            <a:ext cx="11353800" cy="5386090"/>
          </a:xfrm>
          <a:prstGeom prst="rect">
            <a:avLst/>
          </a:prstGeom>
          <a:noFill/>
        </p:spPr>
        <p:txBody>
          <a:bodyPr wrap="square" rtlCol="0">
            <a:spAutoFit/>
          </a:bodyPr>
          <a:lstStyle/>
          <a:p>
            <a:pPr>
              <a:spcBef>
                <a:spcPts val="1200"/>
              </a:spcBef>
            </a:pPr>
            <a:r>
              <a:rPr lang="en-US" sz="2400" b="1" dirty="0" smtClean="0">
                <a:solidFill>
                  <a:srgbClr val="FF0000"/>
                </a:solidFill>
                <a:latin typeface="Times New Roman" pitchFamily="18" charset="0"/>
                <a:cs typeface="Times New Roman" pitchFamily="18" charset="0"/>
              </a:rPr>
              <a:t>PHIẾU HỌC TẬP 6: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spcBef>
                <a:spcPts val="1200"/>
              </a:spcBef>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10:</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p>
          <a:p>
            <a:pPr>
              <a:spcBef>
                <a:spcPts val="1200"/>
              </a:spcBef>
            </a:pP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bằng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amu</a:t>
            </a:r>
            <a:r>
              <a:rPr lang="en-US" sz="2400" dirty="0">
                <a:solidFill>
                  <a:srgbClr val="0000FF"/>
                </a:solidFill>
                <a:latin typeface="Times New Roman" pitchFamily="18" charset="0"/>
                <a:cs typeface="Times New Roman" pitchFamily="18" charset="0"/>
              </a:rPr>
              <a:t>. 1 </a:t>
            </a:r>
            <a:r>
              <a:rPr lang="en-US" sz="2400" dirty="0" err="1">
                <a:solidFill>
                  <a:srgbClr val="0000FF"/>
                </a:solidFill>
                <a:latin typeface="Times New Roman" pitchFamily="18" charset="0"/>
                <a:cs typeface="Times New Roman" pitchFamily="18" charset="0"/>
              </a:rPr>
              <a:t>amu</a:t>
            </a:r>
            <a:r>
              <a:rPr lang="en-US" sz="2400" dirty="0">
                <a:solidFill>
                  <a:srgbClr val="0000FF"/>
                </a:solidFill>
                <a:latin typeface="Times New Roman" pitchFamily="18" charset="0"/>
                <a:cs typeface="Times New Roman" pitchFamily="18" charset="0"/>
              </a:rPr>
              <a:t> = 1,6605.10</a:t>
            </a:r>
            <a:r>
              <a:rPr lang="en-US" sz="2400" baseline="30000" dirty="0">
                <a:solidFill>
                  <a:srgbClr val="0000FF"/>
                </a:solidFill>
                <a:latin typeface="Times New Roman" pitchFamily="18" charset="0"/>
                <a:cs typeface="Times New Roman" pitchFamily="18" charset="0"/>
              </a:rPr>
              <a:t>-24</a:t>
            </a:r>
            <a:r>
              <a:rPr lang="en-US" sz="2400" dirty="0">
                <a:solidFill>
                  <a:srgbClr val="0000FF"/>
                </a:solidFill>
                <a:latin typeface="Times New Roman" pitchFamily="18" charset="0"/>
                <a:cs typeface="Times New Roman" pitchFamily="18" charset="0"/>
              </a:rPr>
              <a:t> g.</a:t>
            </a:r>
          </a:p>
          <a:p>
            <a:pPr>
              <a:spcBef>
                <a:spcPts val="1200"/>
              </a:spcBef>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sao</a:t>
            </a:r>
            <a:r>
              <a:rPr lang="en-US" sz="2400" dirty="0" smtClean="0">
                <a:latin typeface="Times New Roman" pitchFamily="18" charset="0"/>
                <a:cs typeface="Times New Roman" pitchFamily="18" charset="0"/>
              </a:rPr>
              <a:t>?</a:t>
            </a:r>
          </a:p>
          <a:p>
            <a:pPr>
              <a:spcBef>
                <a:spcPts val="1200"/>
              </a:spcBef>
            </a:pPr>
            <a:r>
              <a:rPr lang="en-US" sz="2400" dirty="0">
                <a:solidFill>
                  <a:srgbClr val="0000FF"/>
                </a:solidFill>
                <a:latin typeface="Times New Roman" pitchFamily="18" charset="0"/>
                <a:cs typeface="Times New Roman" pitchFamily="18" charset="0"/>
              </a:rPr>
              <a:t>Proton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neutron </a:t>
            </a:r>
            <a:r>
              <a:rPr lang="en-US" sz="2400" dirty="0" err="1">
                <a:solidFill>
                  <a:srgbClr val="0000FF"/>
                </a:solidFill>
                <a:latin typeface="Times New Roman" pitchFamily="18" charset="0"/>
                <a:cs typeface="Times New Roman" pitchFamily="18" charset="0"/>
              </a:rPr>
              <a:t>đều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xấp</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bằng</a:t>
            </a:r>
            <a:r>
              <a:rPr lang="en-US" sz="2400" dirty="0">
                <a:solidFill>
                  <a:srgbClr val="0000FF"/>
                </a:solidFill>
                <a:latin typeface="Times New Roman" pitchFamily="18" charset="0"/>
                <a:cs typeface="Times New Roman" pitchFamily="18" charset="0"/>
              </a:rPr>
              <a:t> 1 </a:t>
            </a:r>
            <a:r>
              <a:rPr lang="en-US" sz="2400" dirty="0" err="1">
                <a:solidFill>
                  <a:srgbClr val="0000FF"/>
                </a:solidFill>
                <a:latin typeface="Times New Roman" pitchFamily="18" charset="0"/>
                <a:cs typeface="Times New Roman" pitchFamily="18" charset="0"/>
              </a:rPr>
              <a:t>amu</a:t>
            </a:r>
            <a:r>
              <a:rPr lang="en-US" sz="2400" dirty="0">
                <a:solidFill>
                  <a:srgbClr val="0000FF"/>
                </a:solidFill>
                <a:latin typeface="Times New Roman" pitchFamily="18" charset="0"/>
                <a:cs typeface="Times New Roman" pitchFamily="18" charset="0"/>
              </a:rPr>
              <a:t>.</a:t>
            </a:r>
          </a:p>
          <a:p>
            <a:pPr>
              <a:spcBef>
                <a:spcPts val="1200"/>
              </a:spcBef>
            </a:pP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electron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0,00055 </a:t>
            </a:r>
            <a:r>
              <a:rPr lang="en-US" sz="2400" dirty="0" err="1">
                <a:solidFill>
                  <a:srgbClr val="0000FF"/>
                </a:solidFill>
                <a:latin typeface="Times New Roman" pitchFamily="18" charset="0"/>
                <a:cs typeface="Times New Roman" pitchFamily="18" charset="0"/>
              </a:rPr>
              <a:t>amu</a:t>
            </a:r>
            <a:r>
              <a:rPr lang="en-US" sz="2400" dirty="0" smtClean="0">
                <a:solidFill>
                  <a:srgbClr val="0000FF"/>
                </a:solidFill>
                <a:latin typeface="Times New Roman" pitchFamily="18" charset="0"/>
                <a:cs typeface="Times New Roman" pitchFamily="18" charset="0"/>
              </a:rPr>
              <a:t>.</a:t>
            </a:r>
          </a:p>
          <a:p>
            <a:pPr>
              <a:spcBef>
                <a:spcPts val="1200"/>
              </a:spcBef>
            </a:pPr>
            <a:r>
              <a:rPr lang="en-US" sz="2400" dirty="0" smtClean="0">
                <a:solidFill>
                  <a:srgbClr val="0000FF"/>
                </a:solidFill>
                <a:latin typeface="Times New Roman" pitchFamily="18" charset="0"/>
                <a:cs typeface="Times New Roman" pitchFamily="18" charset="0"/>
              </a:rPr>
              <a: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electron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nhỏ</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a:p>
            <a:pPr>
              <a:spcBef>
                <a:spcPts val="1200"/>
              </a:spcBef>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12: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8 proton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8 neutron</a:t>
            </a:r>
            <a:r>
              <a:rPr lang="en-US" sz="2400" dirty="0" smtClean="0">
                <a:latin typeface="Times New Roman" pitchFamily="18" charset="0"/>
                <a:cs typeface="Times New Roman" pitchFamily="18" charset="0"/>
              </a:rPr>
              <a:t>)</a:t>
            </a:r>
          </a:p>
          <a:p>
            <a:pPr>
              <a:spcBef>
                <a:spcPts val="1200"/>
              </a:spcBef>
            </a:pPr>
            <a:r>
              <a:rPr lang="en-US" sz="2400" dirty="0" err="1">
                <a:solidFill>
                  <a:srgbClr val="0000FF"/>
                </a:solidFill>
                <a:latin typeface="Times New Roman" pitchFamily="18" charset="0"/>
                <a:cs typeface="Times New Roman" pitchFamily="18" charset="0"/>
              </a:rPr>
              <a:t>K</a:t>
            </a:r>
            <a:r>
              <a:rPr lang="en-US" sz="2400" dirty="0" err="1" smtClean="0">
                <a:solidFill>
                  <a:srgbClr val="0000FF"/>
                </a:solidFill>
                <a:latin typeface="Times New Roman" pitchFamily="18" charset="0"/>
                <a:cs typeface="Times New Roman" pitchFamily="18" charset="0"/>
              </a:rPr>
              <a:t>hối</a:t>
            </a:r>
            <a:r>
              <a:rPr lang="en-US" sz="2400" dirty="0" smtClean="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oxygen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8.1 + 8.1 = 16 (</a:t>
            </a:r>
            <a:r>
              <a:rPr lang="en-US" sz="2400" dirty="0" err="1">
                <a:solidFill>
                  <a:srgbClr val="0000FF"/>
                </a:solidFill>
                <a:latin typeface="Times New Roman" pitchFamily="18" charset="0"/>
                <a:cs typeface="Times New Roman" pitchFamily="18" charset="0"/>
              </a:rPr>
              <a:t>amu</a:t>
            </a:r>
            <a:r>
              <a:rPr lang="en-US" sz="24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37679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circle(in)">
                                      <p:cBhvr>
                                        <p:cTn id="22" dur="20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circle(in)">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circle(in)">
                                      <p:cBhvr>
                                        <p:cTn id="37" dur="2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circle(in)">
                                      <p:cBhvr>
                                        <p:cTn id="42" dur="2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circle(in)">
                                      <p:cBhvr>
                                        <p:cTn id="4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6" name="TextBox 5"/>
          <p:cNvSpPr txBox="1"/>
          <p:nvPr/>
        </p:nvSpPr>
        <p:spPr>
          <a:xfrm>
            <a:off x="228600" y="228600"/>
            <a:ext cx="6913418" cy="3416320"/>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LUYỆN TẬP 6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1.5 </a:t>
            </a:r>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proton, neutron, electron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Khối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026" name="Rectangle 2"/>
          <p:cNvSpPr>
            <a:spLocks noChangeArrowheads="1"/>
          </p:cNvSpPr>
          <p:nvPr/>
        </p:nvSpPr>
        <p:spPr bwMode="auto">
          <a:xfrm>
            <a:off x="7315200" y="228600"/>
            <a:ext cx="441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itchFamily="18" charset="0"/>
                <a:cs typeface="Times New Roman" pitchFamily="18" charset="0"/>
              </a:rPr>
              <a:t>a) </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6 proton; 6 neutron; 6 electron.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13 proton; 14 neutron; 13 electron.</a:t>
            </a:r>
            <a:endParaRPr lang="en-US" sz="2400" dirty="0">
              <a:latin typeface="Times New Roman" pitchFamily="18" charset="0"/>
              <a:cs typeface="Times New Roman" pitchFamily="18" charset="0"/>
            </a:endParaRPr>
          </a:p>
        </p:txBody>
      </p:sp>
      <p:cxnSp>
        <p:nvCxnSpPr>
          <p:cNvPr id="10" name="Straight Connector 9"/>
          <p:cNvCxnSpPr/>
          <p:nvPr/>
        </p:nvCxnSpPr>
        <p:spPr>
          <a:xfrm rot="16200000" flipH="1">
            <a:off x="3733800" y="3505200"/>
            <a:ext cx="6629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027" name="Rectangle 3"/>
          <p:cNvSpPr>
            <a:spLocks noChangeArrowheads="1"/>
          </p:cNvSpPr>
          <p:nvPr/>
        </p:nvSpPr>
        <p:spPr bwMode="auto">
          <a:xfrm>
            <a:off x="7162800" y="2895600"/>
            <a:ext cx="457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itchFamily="18" charset="0"/>
                <a:cs typeface="Times New Roman" pitchFamily="18" charset="0"/>
              </a:rPr>
              <a:t>b) </a:t>
            </a:r>
            <a:endParaRPr lang="en-US" sz="2400" dirty="0" smtClean="0">
              <a:solidFill>
                <a:srgbClr val="FF0000"/>
              </a:solidFill>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6 proton; 6 neutron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carbon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6.1 + 6.1 = 12 (</a:t>
            </a:r>
            <a:r>
              <a:rPr lang="en-US" sz="2400" dirty="0" err="1" smtClean="0">
                <a:latin typeface="Times New Roman" pitchFamily="18" charset="0"/>
                <a:cs typeface="Times New Roman" pitchFamily="18" charset="0"/>
              </a:rPr>
              <a:t>amu</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13 proton; 14 neutron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aluminium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13.1 + 14.1 = 27 (</a:t>
            </a:r>
            <a:r>
              <a:rPr lang="en-US" sz="2400" dirty="0" err="1" smtClean="0">
                <a:latin typeface="Times New Roman" pitchFamily="18" charset="0"/>
                <a:cs typeface="Times New Roman" pitchFamily="18" charset="0"/>
              </a:rPr>
              <a:t>amu</a:t>
            </a:r>
            <a:r>
              <a:rPr lang="en-US" sz="2400" dirty="0" smtClean="0">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 name="Picture 7" descr="Quan sát hình vẽ mô tả cấu tạo nguyên tử carbon và aluminium (hình 1.5), hãy cho biết mỗi nguyên tử"/>
          <p:cNvPicPr/>
          <p:nvPr/>
        </p:nvPicPr>
        <p:blipFill>
          <a:blip r:embed="rId2"/>
          <a:srcRect/>
          <a:stretch>
            <a:fillRect/>
          </a:stretch>
        </p:blipFill>
        <p:spPr bwMode="auto">
          <a:xfrm>
            <a:off x="381000" y="2286000"/>
            <a:ext cx="6343650" cy="3790950"/>
          </a:xfrm>
          <a:prstGeom prst="rect">
            <a:avLst/>
          </a:prstGeom>
          <a:noFill/>
          <a:ln w="9525">
            <a:noFill/>
            <a:miter lim="800000"/>
            <a:headEnd/>
            <a:tailEnd/>
          </a:ln>
        </p:spPr>
      </p:pic>
    </p:spTree>
    <p:extLst>
      <p:ext uri="{BB962C8B-B14F-4D97-AF65-F5344CB8AC3E}">
        <p14:creationId xmlns:p14="http://schemas.microsoft.com/office/powerpoint/2010/main" xmlns="" val="35188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xEl>
                                              <p:pRg st="0" end="0"/>
                                            </p:txEl>
                                          </p:spTgt>
                                        </p:tgtEl>
                                        <p:attrNameLst>
                                          <p:attrName>style.visibility</p:attrName>
                                        </p:attrNameLst>
                                      </p:cBhvr>
                                      <p:to>
                                        <p:strVal val="visible"/>
                                      </p:to>
                                    </p:set>
                                    <p:animEffect transition="in" filter="blinds(horizontal)">
                                      <p:cBhvr>
                                        <p:cTn id="22" dur="500"/>
                                        <p:tgtEl>
                                          <p:spTgt spid="10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7">
                                            <p:txEl>
                                              <p:pRg st="1" end="1"/>
                                            </p:txEl>
                                          </p:spTgt>
                                        </p:tgtEl>
                                        <p:attrNameLst>
                                          <p:attrName>style.visibility</p:attrName>
                                        </p:attrNameLst>
                                      </p:cBhvr>
                                      <p:to>
                                        <p:strVal val="visible"/>
                                      </p:to>
                                    </p:set>
                                    <p:animEffect transition="in" filter="blinds(horizontal)">
                                      <p:cBhvr>
                                        <p:cTn id="27" dur="500"/>
                                        <p:tgtEl>
                                          <p:spTgt spid="10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7">
                                            <p:txEl>
                                              <p:pRg st="2" end="2"/>
                                            </p:txEl>
                                          </p:spTgt>
                                        </p:tgtEl>
                                        <p:attrNameLst>
                                          <p:attrName>style.visibility</p:attrName>
                                        </p:attrNameLst>
                                      </p:cBhvr>
                                      <p:to>
                                        <p:strVal val="visible"/>
                                      </p:to>
                                    </p:set>
                                    <p:animEffect transition="in" filter="blinds(horizontal)">
                                      <p:cBhvr>
                                        <p:cTn id="32"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015663"/>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smtClean="0">
                <a:solidFill>
                  <a:srgbClr val="0000FF"/>
                </a:solidFill>
                <a:latin typeface="Times New Roman" pitchFamily="18" charset="0"/>
                <a:cs typeface="Times New Roman" pitchFamily="18" charset="0"/>
              </a:rPr>
              <a:t>IV. </a:t>
            </a:r>
            <a:r>
              <a:rPr lang="en-US" sz="2800" b="1" dirty="0">
                <a:solidFill>
                  <a:srgbClr val="0000FF"/>
                </a:solidFill>
                <a:latin typeface="Times New Roman" pitchFamily="18" charset="0"/>
                <a:cs typeface="Times New Roman" pitchFamily="18" charset="0"/>
              </a:rPr>
              <a:t>KHỐI LƯỢNG CỦA NGUYÊN </a:t>
            </a:r>
            <a:r>
              <a:rPr lang="en-US" sz="2800" b="1" dirty="0" smtClean="0">
                <a:solidFill>
                  <a:srgbClr val="0000FF"/>
                </a:solidFill>
                <a:latin typeface="Times New Roman" pitchFamily="18" charset="0"/>
                <a:cs typeface="Times New Roman" pitchFamily="18" charset="0"/>
              </a:rPr>
              <a:t>TỬ</a:t>
            </a:r>
          </a:p>
        </p:txBody>
      </p:sp>
      <p:sp>
        <p:nvSpPr>
          <p:cNvPr id="5" name="TextBox 4"/>
          <p:cNvSpPr txBox="1"/>
          <p:nvPr/>
        </p:nvSpPr>
        <p:spPr>
          <a:xfrm>
            <a:off x="609600" y="1676400"/>
            <a:ext cx="11353800" cy="2862322"/>
          </a:xfrm>
          <a:prstGeom prst="rect">
            <a:avLst/>
          </a:prstGeom>
          <a:noFill/>
        </p:spPr>
        <p:txBody>
          <a:bodyPr wrap="square" rtlCol="0">
            <a:spAutoFit/>
          </a:bodyPr>
          <a:lstStyle/>
          <a:p>
            <a:pPr>
              <a:lnSpc>
                <a:spcPct val="150000"/>
              </a:lnSpc>
            </a:pPr>
            <a:r>
              <a:rPr lang="en-US" sz="2400" b="1" i="1" dirty="0" smtClean="0">
                <a:solidFill>
                  <a:srgbClr val="0000FF"/>
                </a:solidFill>
                <a:latin typeface="Times New Roman" pitchFamily="18" charset="0"/>
                <a:cs typeface="Times New Roman" pitchFamily="18" charset="0"/>
                <a:sym typeface="Wingdings"/>
              </a:rPr>
              <a:t> </a:t>
            </a:r>
            <a:r>
              <a:rPr lang="en-US" sz="2400" i="1" dirty="0" err="1" smtClean="0">
                <a:solidFill>
                  <a:srgbClr val="0000FF"/>
                </a:solidFill>
                <a:latin typeface="Times New Roman" pitchFamily="18" charset="0"/>
                <a:cs typeface="Times New Roman" pitchFamily="18" charset="0"/>
              </a:rPr>
              <a:t>Khối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lượng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của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nguyên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được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tính</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bằng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đơn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vị</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khối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lượng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nguyên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hiệu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amu</a:t>
            </a:r>
            <a:r>
              <a:rPr lang="en-US" sz="2400" i="1" dirty="0" smtClean="0">
                <a:solidFill>
                  <a:srgbClr val="FF0000"/>
                </a:solidFill>
                <a:latin typeface="Times New Roman" pitchFamily="18" charset="0"/>
                <a:cs typeface="Times New Roman" pitchFamily="18" charset="0"/>
              </a:rPr>
              <a:t>.</a:t>
            </a:r>
            <a:r>
              <a:rPr lang="en-US" sz="2400" i="1" dirty="0" smtClean="0">
                <a:solidFill>
                  <a:srgbClr val="0000FF"/>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1 </a:t>
            </a:r>
            <a:r>
              <a:rPr lang="en-US" sz="2400" i="1" dirty="0" err="1" smtClean="0">
                <a:solidFill>
                  <a:srgbClr val="FF0000"/>
                </a:solidFill>
                <a:latin typeface="Times New Roman" pitchFamily="18" charset="0"/>
                <a:cs typeface="Times New Roman" pitchFamily="18" charset="0"/>
              </a:rPr>
              <a:t>amu</a:t>
            </a:r>
            <a:r>
              <a:rPr lang="en-US" sz="2400" i="1" dirty="0" smtClean="0">
                <a:solidFill>
                  <a:srgbClr val="FF0000"/>
                </a:solidFill>
                <a:latin typeface="Times New Roman" pitchFamily="18" charset="0"/>
                <a:cs typeface="Times New Roman" pitchFamily="18" charset="0"/>
              </a:rPr>
              <a:t> = 1,6605.10</a:t>
            </a:r>
            <a:r>
              <a:rPr lang="en-US" sz="2400" i="1" baseline="30000" dirty="0" smtClean="0">
                <a:solidFill>
                  <a:srgbClr val="FF0000"/>
                </a:solidFill>
                <a:latin typeface="Times New Roman" pitchFamily="18" charset="0"/>
                <a:cs typeface="Times New Roman" pitchFamily="18" charset="0"/>
              </a:rPr>
              <a:t>-24</a:t>
            </a:r>
            <a:r>
              <a:rPr lang="en-US" sz="2400" i="1" dirty="0" smtClean="0">
                <a:solidFill>
                  <a:srgbClr val="FF0000"/>
                </a:solidFill>
                <a:latin typeface="Times New Roman" pitchFamily="18" charset="0"/>
                <a:cs typeface="Times New Roman" pitchFamily="18" charset="0"/>
              </a:rPr>
              <a:t> g.</a:t>
            </a:r>
            <a:endParaRPr lang="en-US" sz="2400" i="1" dirty="0">
              <a:solidFill>
                <a:srgbClr val="FF0000"/>
              </a:solidFill>
              <a:latin typeface="Times New Roman" pitchFamily="18" charset="0"/>
              <a:cs typeface="Times New Roman" pitchFamily="18" charset="0"/>
            </a:endParaRPr>
          </a:p>
          <a:p>
            <a:pPr>
              <a:lnSpc>
                <a:spcPct val="150000"/>
              </a:lnSpc>
            </a:pPr>
            <a:r>
              <a:rPr lang="en-US" sz="2400" b="1" i="1" dirty="0">
                <a:solidFill>
                  <a:srgbClr val="0000FF"/>
                </a:solidFill>
                <a:latin typeface="Times New Roman" pitchFamily="18" charset="0"/>
                <a:cs typeface="Times New Roman" pitchFamily="18" charset="0"/>
                <a:sym typeface="Wingdings"/>
              </a:rPr>
              <a:t> </a:t>
            </a:r>
            <a:r>
              <a:rPr lang="en-US" sz="2400" i="1" dirty="0" err="1" smtClean="0">
                <a:solidFill>
                  <a:srgbClr val="0000FF"/>
                </a:solidFill>
                <a:latin typeface="Times New Roman" pitchFamily="18" charset="0"/>
                <a:cs typeface="Times New Roman" pitchFamily="18" charset="0"/>
              </a:rPr>
              <a:t>Khối</a:t>
            </a:r>
            <a:r>
              <a:rPr lang="en-US" sz="2400" i="1" dirty="0" smtClean="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lượng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của</a:t>
            </a:r>
            <a:r>
              <a:rPr lang="en-US" sz="2400" i="1" dirty="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nguyên</a:t>
            </a:r>
            <a:r>
              <a:rPr lang="en-US" sz="2400" i="1" dirty="0" smtClean="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tử</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bằng</a:t>
            </a:r>
            <a:r>
              <a:rPr lang="en-US" sz="2400" i="1" dirty="0">
                <a:solidFill>
                  <a:srgbClr val="0000FF"/>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tổng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khối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lượng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của</a:t>
            </a:r>
            <a:r>
              <a:rPr lang="en-US" sz="2400" i="1" dirty="0">
                <a:solidFill>
                  <a:srgbClr val="FF0000"/>
                </a:solidFill>
                <a:latin typeface="Times New Roman" pitchFamily="18" charset="0"/>
                <a:cs typeface="Times New Roman" pitchFamily="18" charset="0"/>
              </a:rPr>
              <a:t> proton, neutron </a:t>
            </a:r>
            <a:r>
              <a:rPr lang="en-US" sz="2400" i="1" dirty="0" err="1">
                <a:solidFill>
                  <a:srgbClr val="FF0000"/>
                </a:solidFill>
                <a:latin typeface="Times New Roman" pitchFamily="18" charset="0"/>
                <a:cs typeface="Times New Roman" pitchFamily="18" charset="0"/>
              </a:rPr>
              <a:t>và</a:t>
            </a:r>
            <a:r>
              <a:rPr lang="en-US" sz="2400" i="1" dirty="0">
                <a:solidFill>
                  <a:srgbClr val="FF0000"/>
                </a:solidFill>
                <a:latin typeface="Times New Roman" pitchFamily="18" charset="0"/>
                <a:cs typeface="Times New Roman" pitchFamily="18" charset="0"/>
              </a:rPr>
              <a:t> electron</a:t>
            </a:r>
            <a:r>
              <a:rPr lang="en-US" sz="2400" i="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a:p>
            <a:pPr>
              <a:lnSpc>
                <a:spcPct val="150000"/>
              </a:lnSpc>
              <a:buFont typeface="Wingdings"/>
              <a:buChar char="@"/>
            </a:pPr>
            <a:r>
              <a:rPr lang="en-US" sz="2400" i="1" dirty="0" smtClean="0">
                <a:solidFill>
                  <a:srgbClr val="0000FF"/>
                </a:solidFill>
                <a:latin typeface="Times New Roman" pitchFamily="18" charset="0"/>
                <a:cs typeface="Times New Roman" pitchFamily="18" charset="0"/>
              </a:rPr>
              <a:t>proton </a:t>
            </a:r>
            <a:r>
              <a:rPr lang="en-US" sz="2400" i="1" dirty="0" err="1">
                <a:solidFill>
                  <a:srgbClr val="0000FF"/>
                </a:solidFill>
                <a:latin typeface="Times New Roman" pitchFamily="18" charset="0"/>
                <a:cs typeface="Times New Roman" pitchFamily="18" charset="0"/>
              </a:rPr>
              <a:t>và</a:t>
            </a:r>
            <a:r>
              <a:rPr lang="en-US" sz="2400" i="1" dirty="0">
                <a:solidFill>
                  <a:srgbClr val="0000FF"/>
                </a:solidFill>
                <a:latin typeface="Times New Roman" pitchFamily="18" charset="0"/>
                <a:cs typeface="Times New Roman" pitchFamily="18" charset="0"/>
              </a:rPr>
              <a:t> neutron </a:t>
            </a:r>
            <a:r>
              <a:rPr lang="en-US" sz="2400" i="1" dirty="0" err="1">
                <a:solidFill>
                  <a:srgbClr val="0000FF"/>
                </a:solidFill>
                <a:latin typeface="Times New Roman" pitchFamily="18" charset="0"/>
                <a:cs typeface="Times New Roman" pitchFamily="18" charset="0"/>
              </a:rPr>
              <a:t>đều</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có</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khối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lượng</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xấp</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xỉ</a:t>
            </a:r>
            <a:r>
              <a:rPr lang="en-US" sz="2400" i="1" dirty="0">
                <a:solidFill>
                  <a:srgbClr val="0000FF"/>
                </a:solidFill>
                <a:latin typeface="Times New Roman" pitchFamily="18" charset="0"/>
                <a:cs typeface="Times New Roman" pitchFamily="18" charset="0"/>
              </a:rPr>
              <a:t> 1 </a:t>
            </a:r>
            <a:r>
              <a:rPr lang="en-US" sz="2400" i="1" dirty="0" err="1">
                <a:solidFill>
                  <a:srgbClr val="0000FF"/>
                </a:solidFill>
                <a:latin typeface="Times New Roman" pitchFamily="18" charset="0"/>
                <a:cs typeface="Times New Roman" pitchFamily="18" charset="0"/>
              </a:rPr>
              <a:t>amu</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Khối</a:t>
            </a:r>
            <a:r>
              <a:rPr lang="en-US" sz="2400" i="1" dirty="0">
                <a:solidFill>
                  <a:srgbClr val="0000FF"/>
                </a:solidFill>
                <a:latin typeface="Times New Roman" pitchFamily="18" charset="0"/>
                <a:cs typeface="Times New Roman" pitchFamily="18" charset="0"/>
              </a:rPr>
              <a:t> </a:t>
            </a:r>
            <a:r>
              <a:rPr lang="en-US" sz="2400" i="1" dirty="0" err="1">
                <a:solidFill>
                  <a:srgbClr val="0000FF"/>
                </a:solidFill>
                <a:latin typeface="Times New Roman" pitchFamily="18" charset="0"/>
                <a:cs typeface="Times New Roman" pitchFamily="18" charset="0"/>
              </a:rPr>
              <a:t>lượng</a:t>
            </a:r>
            <a:r>
              <a:rPr lang="en-US" sz="2400" i="1" dirty="0">
                <a:solidFill>
                  <a:srgbClr val="0000FF"/>
                </a:solidFill>
                <a:latin typeface="Times New Roman" pitchFamily="18" charset="0"/>
                <a:cs typeface="Times New Roman" pitchFamily="18" charset="0"/>
              </a:rPr>
              <a:t> electron 0,00055 </a:t>
            </a:r>
            <a:r>
              <a:rPr lang="en-US" sz="2400" i="1" dirty="0" err="1" smtClean="0">
                <a:solidFill>
                  <a:srgbClr val="0000FF"/>
                </a:solidFill>
                <a:latin typeface="Times New Roman" pitchFamily="18" charset="0"/>
                <a:cs typeface="Times New Roman" pitchFamily="18" charset="0"/>
              </a:rPr>
              <a:t>amu</a:t>
            </a:r>
            <a:endParaRPr lang="en-US" sz="2400" i="1" dirty="0">
              <a:solidFill>
                <a:srgbClr val="0000FF"/>
              </a:solidFill>
              <a:latin typeface="Times New Roman" pitchFamily="18" charset="0"/>
              <a:cs typeface="Times New Roman" pitchFamily="18" charset="0"/>
            </a:endParaRPr>
          </a:p>
          <a:p>
            <a:pPr>
              <a:lnSpc>
                <a:spcPct val="150000"/>
              </a:lnSpc>
            </a:pPr>
            <a:r>
              <a:rPr lang="en-US" sz="2400" i="1" dirty="0" err="1" smtClean="0">
                <a:solidFill>
                  <a:srgbClr val="0000FF"/>
                </a:solidFill>
                <a:latin typeface="Times New Roman" pitchFamily="18" charset="0"/>
                <a:cs typeface="Times New Roman" pitchFamily="18" charset="0"/>
              </a:rPr>
              <a:t>nên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khối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lượng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hạt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nhân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được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coi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khối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lượng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nguyên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tử</a:t>
            </a:r>
            <a:r>
              <a:rPr lang="en-US" sz="2400" i="1"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556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p:txBody>
      </p:sp>
      <p:sp>
        <p:nvSpPr>
          <p:cNvPr id="4" name="TextBox 3"/>
          <p:cNvSpPr txBox="1"/>
          <p:nvPr/>
        </p:nvSpPr>
        <p:spPr>
          <a:xfrm>
            <a:off x="685800" y="838201"/>
            <a:ext cx="7467600" cy="6155531"/>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khởi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nhân</a:t>
            </a:r>
            <a:r>
              <a:rPr lang="en-US" sz="2400" b="1" dirty="0" smtClean="0">
                <a:solidFill>
                  <a:srgbClr val="0000FF"/>
                </a:solidFill>
                <a:latin typeface="Times New Roman" pitchFamily="18" charset="0"/>
                <a:cs typeface="Times New Roman" pitchFamily="18" charset="0"/>
              </a:rPr>
              <a:t>)</a:t>
            </a:r>
          </a:p>
          <a:p>
            <a:r>
              <a:rPr lang="en-US" sz="2400" b="1" dirty="0" smtClean="0">
                <a:solidFill>
                  <a:srgbClr val="FF0000"/>
                </a:solidFill>
                <a:latin typeface="Times New Roman" pitchFamily="18" charset="0"/>
                <a:cs typeface="Times New Roman" pitchFamily="18" charset="0"/>
              </a:rPr>
              <a:t>PHIẾU HỌC TÂP 1</a:t>
            </a:r>
          </a:p>
          <a:p>
            <a:pPr>
              <a:lnSpc>
                <a:spcPct val="150000"/>
              </a:lnSpc>
            </a:pP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440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Đê-mô-crit</a:t>
            </a:r>
            <a:r>
              <a:rPr lang="en-US" sz="2400" dirty="0">
                <a:latin typeface="Times New Roman" pitchFamily="18" charset="0"/>
                <a:cs typeface="Times New Roman" pitchFamily="18" charset="0"/>
              </a:rPr>
              <a:t> (Democritus)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atomos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smtClean="0">
                <a:latin typeface="Times New Roman" pitchFamily="18" charset="0"/>
                <a:cs typeface="Times New Roman" pitchFamily="18" charset="0"/>
              </a:rPr>
              <a:t>?</a:t>
            </a:r>
            <a:endParaRPr lang="en-US" dirty="0"/>
          </a:p>
          <a:p>
            <a:endParaRPr lang="en-US" dirty="0" smtClean="0"/>
          </a:p>
          <a:p>
            <a:endParaRPr lang="en-US" dirty="0"/>
          </a:p>
          <a:p>
            <a:endParaRPr lang="en-US" dirty="0" smtClean="0"/>
          </a:p>
          <a:p>
            <a:endParaRPr lang="en-US" dirty="0"/>
          </a:p>
          <a:p>
            <a:endParaRPr lang="en-US" dirty="0"/>
          </a:p>
        </p:txBody>
      </p:sp>
      <p:pic>
        <p:nvPicPr>
          <p:cNvPr id="7" name="Picture 6" descr="Khoảng năm 440 trước Công Nguyên, nhà triết học Hy Lạp, Đê-mô-crit (Democritus) cho rằng: nếu chia nhỏ nhiều lần một đồng tiền"/>
          <p:cNvPicPr/>
          <p:nvPr/>
        </p:nvPicPr>
        <p:blipFill>
          <a:blip r:embed="rId2">
            <a:extLst>
              <a:ext uri="{28A0092B-C50C-407E-A947-70E740481C1C}">
                <a14:useLocalDpi xmlns:a14="http://schemas.microsoft.com/office/drawing/2010/main" xmlns="" val="0"/>
              </a:ext>
            </a:extLst>
          </a:blip>
          <a:srcRect/>
          <a:stretch>
            <a:fillRect/>
          </a:stretch>
        </p:blipFill>
        <p:spPr bwMode="auto">
          <a:xfrm>
            <a:off x="8229600" y="990600"/>
            <a:ext cx="3276600" cy="4267200"/>
          </a:xfrm>
          <a:prstGeom prst="rect">
            <a:avLst/>
          </a:prstGeom>
          <a:noFill/>
          <a:ln>
            <a:noFill/>
          </a:ln>
        </p:spPr>
      </p:pic>
      <p:sp>
        <p:nvSpPr>
          <p:cNvPr id="8" name="TextBox 7"/>
          <p:cNvSpPr txBox="1"/>
          <p:nvPr/>
        </p:nvSpPr>
        <p:spPr>
          <a:xfrm>
            <a:off x="685800" y="5681990"/>
            <a:ext cx="11125200" cy="523220"/>
          </a:xfrm>
          <a:prstGeom prst="rect">
            <a:avLst/>
          </a:prstGeom>
          <a:solidFill>
            <a:schemeClr val="bg1">
              <a:lumMod val="95000"/>
            </a:schemeClr>
          </a:solidFill>
        </p:spPr>
        <p:txBody>
          <a:bodyPr wrap="square" rtlCol="0">
            <a:spAutoFit/>
          </a:bodyPr>
          <a:lstStyle/>
          <a:p>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chia </a:t>
            </a:r>
            <a:r>
              <a:rPr lang="en-US" sz="2800" dirty="0" err="1">
                <a:solidFill>
                  <a:srgbClr val="0000FF"/>
                </a:solidFill>
                <a:latin typeface="Times New Roman" pitchFamily="18" charset="0"/>
                <a:cs typeface="Times New Roman" pitchFamily="18" charset="0"/>
              </a:rPr>
              <a:t>nhỏ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a:t>
            </a:r>
            <a:r>
              <a:rPr lang="en-US" sz="28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22635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8" name="Rectangle 1"/>
          <p:cNvSpPr>
            <a:spLocks noChangeArrowheads="1"/>
          </p:cNvSpPr>
          <p:nvPr/>
        </p:nvSpPr>
        <p:spPr bwMode="auto">
          <a:xfrm>
            <a:off x="571500" y="914400"/>
            <a:ext cx="10917382"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539750" algn="l"/>
              </a:tabLst>
            </a:pPr>
            <a:r>
              <a:rPr lang="en-US" sz="2400" b="1" dirty="0" smtClean="0">
                <a:solidFill>
                  <a:srgbClr val="FF0000"/>
                </a:solidFill>
                <a:latin typeface="Times New Roman" pitchFamily="18" charset="0"/>
                <a:ea typeface="Times New Roman" pitchFamily="18" charset="0"/>
                <a:cs typeface="Times New Roman" pitchFamily="18" charset="0"/>
              </a:rPr>
              <a:t>LUYỆN TẬP 7: </a:t>
            </a:r>
            <a:r>
              <a:rPr kumimoji="0" lang="vi-VN"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Hoàn thành thông tin trong bảng sau</a:t>
            </a: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vi-VN"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1646924060"/>
              </p:ext>
            </p:extLst>
          </p:nvPr>
        </p:nvGraphicFramePr>
        <p:xfrm>
          <a:off x="1066800" y="1676400"/>
          <a:ext cx="8610600" cy="2103120"/>
        </p:xfrm>
        <a:graphic>
          <a:graphicData uri="http://schemas.openxmlformats.org/drawingml/2006/table">
            <a:tbl>
              <a:tblPr firstRow="1" firstCol="1" bandRow="1">
                <a:tableStyleId>{5C22544A-7EE6-4342-B048-85BDC9FD1C3A}</a:tableStyleId>
              </a:tblPr>
              <a:tblGrid>
                <a:gridCol w="1981200"/>
                <a:gridCol w="1752600"/>
                <a:gridCol w="1981200"/>
                <a:gridCol w="2895600"/>
              </a:tblGrid>
              <a:tr h="787400">
                <a:tc>
                  <a:txBody>
                    <a:bodyPr/>
                    <a:lstStyle/>
                    <a:p>
                      <a:pPr algn="just">
                        <a:lnSpc>
                          <a:spcPct val="115000"/>
                        </a:lnSpc>
                        <a:spcAft>
                          <a:spcPts val="0"/>
                        </a:spcAft>
                        <a:tabLst>
                          <a:tab pos="540385" algn="l"/>
                        </a:tabLst>
                      </a:pPr>
                      <a:r>
                        <a:rPr lang="en-US" sz="2400" dirty="0" err="1" smtClean="0">
                          <a:effectLst/>
                          <a:latin typeface="Times New Roman" pitchFamily="18" charset="0"/>
                          <a:cs typeface="Times New Roman" pitchFamily="18" charset="0"/>
                        </a:rPr>
                        <a:t>Hạt</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trong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a:t>
                      </a:r>
                      <a:r>
                        <a:rPr lang="en-US" sz="2400" dirty="0" err="1" smtClean="0">
                          <a:effectLst/>
                          <a:latin typeface="Times New Roman" pitchFamily="18" charset="0"/>
                          <a:cs typeface="Times New Roman" pitchFamily="18" charset="0"/>
                        </a:rPr>
                        <a:t>guyên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tử</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cs typeface="Times New Roman" pitchFamily="18" charset="0"/>
                        </a:rPr>
                        <a:t>Khối</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lượng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amu</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ea typeface="Times New Roman"/>
                          <a:cs typeface="Times New Roman" pitchFamily="18" charset="0"/>
                        </a:rPr>
                        <a:t>Điện</a:t>
                      </a:r>
                      <a:r>
                        <a:rPr lang="en-US" sz="2400" baseline="0" dirty="0" smtClean="0">
                          <a:effectLst/>
                          <a:latin typeface="Times New Roman" pitchFamily="18" charset="0"/>
                          <a:ea typeface="Times New Roman"/>
                          <a:cs typeface="Times New Roman" pitchFamily="18" charset="0"/>
                        </a:rPr>
                        <a:t> </a:t>
                      </a:r>
                      <a:r>
                        <a:rPr lang="en-US" sz="2400" baseline="0" dirty="0" err="1" smtClean="0">
                          <a:effectLst/>
                          <a:latin typeface="Times New Roman" pitchFamily="18" charset="0"/>
                          <a:ea typeface="Times New Roman"/>
                          <a:cs typeface="Times New Roman" pitchFamily="18" charset="0"/>
                        </a:rPr>
                        <a:t>tích</a:t>
                      </a:r>
                      <a:r>
                        <a:rPr lang="en-US" sz="2400" baseline="0" dirty="0" smtClean="0">
                          <a:effectLst/>
                          <a:latin typeface="Times New Roman" pitchFamily="18" charset="0"/>
                          <a:ea typeface="Times New Roman"/>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cs typeface="Times New Roman" pitchFamily="18" charset="0"/>
                        </a:rPr>
                        <a:t>Vị</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trí</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trong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nguyên</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tử</a:t>
                      </a:r>
                      <a:endParaRPr lang="en-US" sz="2400" dirty="0">
                        <a:effectLst/>
                        <a:latin typeface="Times New Roman" pitchFamily="18" charset="0"/>
                        <a:ea typeface="Times New Roman"/>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Proton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effectLst/>
                          <a:latin typeface="Times New Roman" pitchFamily="18" charset="0"/>
                          <a:ea typeface="Calibri"/>
                          <a:cs typeface="Times New Roman" pitchFamily="18" charset="0"/>
                        </a:rPr>
                        <a:t>+1</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Neutron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err="1" smtClean="0">
                          <a:solidFill>
                            <a:schemeClr val="tx1"/>
                          </a:solidFill>
                          <a:effectLst/>
                          <a:latin typeface="Times New Roman" pitchFamily="18" charset="0"/>
                          <a:ea typeface="Calibri"/>
                          <a:cs typeface="Times New Roman" pitchFamily="18" charset="0"/>
                        </a:rPr>
                        <a:t>Hạt</a:t>
                      </a:r>
                      <a:r>
                        <a:rPr lang="en-US" sz="2400" dirty="0" smtClean="0">
                          <a:solidFill>
                            <a:schemeClr val="tx1"/>
                          </a:solidFill>
                          <a:effectLst/>
                          <a:latin typeface="Times New Roman" pitchFamily="18" charset="0"/>
                          <a:ea typeface="Calibri"/>
                          <a:cs typeface="Times New Roman" pitchFamily="18" charset="0"/>
                        </a:rPr>
                        <a:t>  </a:t>
                      </a:r>
                      <a:r>
                        <a:rPr lang="en-US" sz="2400" dirty="0" err="1" smtClean="0">
                          <a:solidFill>
                            <a:schemeClr val="tx1"/>
                          </a:solidFill>
                          <a:effectLst/>
                          <a:latin typeface="Times New Roman" pitchFamily="18" charset="0"/>
                          <a:ea typeface="Calibri"/>
                          <a:cs typeface="Times New Roman" pitchFamily="18" charset="0"/>
                        </a:rPr>
                        <a:t>nhân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Electron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chemeClr val="tx1"/>
                          </a:solidFill>
                          <a:effectLst/>
                          <a:latin typeface="Times New Roman" pitchFamily="18" charset="0"/>
                          <a:ea typeface="Calibri"/>
                          <a:cs typeface="Times New Roman" pitchFamily="18" charset="0"/>
                        </a:rPr>
                        <a:t>0,00055</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1155238156"/>
              </p:ext>
            </p:extLst>
          </p:nvPr>
        </p:nvGraphicFramePr>
        <p:xfrm>
          <a:off x="1066800" y="1752600"/>
          <a:ext cx="8610599" cy="2103120"/>
        </p:xfrm>
        <a:graphic>
          <a:graphicData uri="http://schemas.openxmlformats.org/drawingml/2006/table">
            <a:tbl>
              <a:tblPr firstRow="1" firstCol="1" bandRow="1">
                <a:tableStyleId>{5C22544A-7EE6-4342-B048-85BDC9FD1C3A}</a:tableStyleId>
              </a:tblPr>
              <a:tblGrid>
                <a:gridCol w="1981199"/>
                <a:gridCol w="1752600"/>
                <a:gridCol w="1981200"/>
                <a:gridCol w="2895600"/>
              </a:tblGrid>
              <a:tr h="787400">
                <a:tc>
                  <a:txBody>
                    <a:bodyPr/>
                    <a:lstStyle/>
                    <a:p>
                      <a:pPr algn="just">
                        <a:lnSpc>
                          <a:spcPct val="115000"/>
                        </a:lnSpc>
                        <a:spcAft>
                          <a:spcPts val="0"/>
                        </a:spcAft>
                        <a:tabLst>
                          <a:tab pos="540385" algn="l"/>
                        </a:tabLst>
                      </a:pPr>
                      <a:r>
                        <a:rPr lang="en-US" sz="2400" dirty="0" err="1" smtClean="0">
                          <a:effectLst/>
                          <a:latin typeface="Times New Roman" pitchFamily="18" charset="0"/>
                          <a:cs typeface="Times New Roman" pitchFamily="18" charset="0"/>
                        </a:rPr>
                        <a:t>Hạt</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trong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a:t>
                      </a:r>
                      <a:r>
                        <a:rPr lang="en-US" sz="2400" dirty="0" err="1" smtClean="0">
                          <a:effectLst/>
                          <a:latin typeface="Times New Roman" pitchFamily="18" charset="0"/>
                          <a:cs typeface="Times New Roman" pitchFamily="18" charset="0"/>
                        </a:rPr>
                        <a:t>guyên</a:t>
                      </a:r>
                      <a:r>
                        <a:rPr lang="en-US" sz="2400" dirty="0" smtClean="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tử</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cs typeface="Times New Roman" pitchFamily="18" charset="0"/>
                        </a:rPr>
                        <a:t>Khối</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lượng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amu</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ea typeface="Times New Roman"/>
                          <a:cs typeface="Times New Roman" pitchFamily="18" charset="0"/>
                        </a:rPr>
                        <a:t>Điện</a:t>
                      </a:r>
                      <a:r>
                        <a:rPr lang="en-US" sz="2400" baseline="0" dirty="0" smtClean="0">
                          <a:effectLst/>
                          <a:latin typeface="Times New Roman" pitchFamily="18" charset="0"/>
                          <a:ea typeface="Times New Roman"/>
                          <a:cs typeface="Times New Roman" pitchFamily="18" charset="0"/>
                        </a:rPr>
                        <a:t> </a:t>
                      </a:r>
                      <a:r>
                        <a:rPr lang="en-US" sz="2400" baseline="0" dirty="0" err="1" smtClean="0">
                          <a:effectLst/>
                          <a:latin typeface="Times New Roman" pitchFamily="18" charset="0"/>
                          <a:ea typeface="Times New Roman"/>
                          <a:cs typeface="Times New Roman" pitchFamily="18" charset="0"/>
                        </a:rPr>
                        <a:t>tích</a:t>
                      </a:r>
                      <a:r>
                        <a:rPr lang="en-US" sz="2400" baseline="0" dirty="0" smtClean="0">
                          <a:effectLst/>
                          <a:latin typeface="Times New Roman" pitchFamily="18" charset="0"/>
                          <a:ea typeface="Times New Roman"/>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cs typeface="Times New Roman" pitchFamily="18" charset="0"/>
                        </a:rPr>
                        <a:t>Vị</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trí</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trong</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nguyên</a:t>
                      </a:r>
                      <a:r>
                        <a:rPr lang="en-US" sz="2400" baseline="0" dirty="0" smtClean="0">
                          <a:effectLst/>
                          <a:latin typeface="Times New Roman" pitchFamily="18" charset="0"/>
                          <a:cs typeface="Times New Roman" pitchFamily="18" charset="0"/>
                        </a:rPr>
                        <a:t> </a:t>
                      </a:r>
                      <a:r>
                        <a:rPr lang="en-US" sz="2400" baseline="0" dirty="0" err="1" smtClean="0">
                          <a:effectLst/>
                          <a:latin typeface="Times New Roman" pitchFamily="18" charset="0"/>
                          <a:cs typeface="Times New Roman" pitchFamily="18" charset="0"/>
                        </a:rPr>
                        <a:t>tử</a:t>
                      </a:r>
                      <a:r>
                        <a:rPr lang="en-US" sz="2400" baseline="0" dirty="0" smtClean="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Proton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1</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effectLst/>
                          <a:latin typeface="Times New Roman" pitchFamily="18" charset="0"/>
                          <a:ea typeface="Calibri"/>
                          <a:cs typeface="Times New Roman" pitchFamily="18" charset="0"/>
                        </a:rPr>
                        <a:t>+1</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err="1" smtClean="0">
                          <a:solidFill>
                            <a:srgbClr val="FF0000"/>
                          </a:solidFill>
                          <a:effectLst/>
                          <a:latin typeface="Times New Roman" pitchFamily="18" charset="0"/>
                          <a:ea typeface="Calibri"/>
                          <a:cs typeface="Times New Roman" pitchFamily="18" charset="0"/>
                        </a:rPr>
                        <a:t>Hạt</a:t>
                      </a:r>
                      <a:r>
                        <a:rPr lang="en-US" sz="2400" baseline="0" dirty="0" smtClean="0">
                          <a:solidFill>
                            <a:srgbClr val="FF0000"/>
                          </a:solidFill>
                          <a:effectLst/>
                          <a:latin typeface="Times New Roman" pitchFamily="18" charset="0"/>
                          <a:ea typeface="Calibri"/>
                          <a:cs typeface="Times New Roman" pitchFamily="18" charset="0"/>
                        </a:rPr>
                        <a:t> </a:t>
                      </a:r>
                      <a:r>
                        <a:rPr lang="en-US" sz="2400" baseline="0" dirty="0" err="1" smtClean="0">
                          <a:solidFill>
                            <a:srgbClr val="FF0000"/>
                          </a:solidFill>
                          <a:effectLst/>
                          <a:latin typeface="Times New Roman" pitchFamily="18" charset="0"/>
                          <a:ea typeface="Calibri"/>
                          <a:cs typeface="Times New Roman" pitchFamily="18" charset="0"/>
                        </a:rPr>
                        <a:t>nhân</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Neutron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1</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0</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err="1" smtClean="0">
                          <a:solidFill>
                            <a:schemeClr val="tx1"/>
                          </a:solidFill>
                          <a:effectLst/>
                          <a:latin typeface="Times New Roman" pitchFamily="18" charset="0"/>
                          <a:ea typeface="Calibri"/>
                          <a:cs typeface="Times New Roman" pitchFamily="18" charset="0"/>
                        </a:rPr>
                        <a:t>Hạt</a:t>
                      </a:r>
                      <a:r>
                        <a:rPr lang="en-US" sz="2400" dirty="0" smtClean="0">
                          <a:solidFill>
                            <a:schemeClr val="tx1"/>
                          </a:solidFill>
                          <a:effectLst/>
                          <a:latin typeface="Times New Roman" pitchFamily="18" charset="0"/>
                          <a:ea typeface="Calibri"/>
                          <a:cs typeface="Times New Roman" pitchFamily="18" charset="0"/>
                        </a:rPr>
                        <a:t>  </a:t>
                      </a:r>
                      <a:r>
                        <a:rPr lang="en-US" sz="2400" dirty="0" err="1" smtClean="0">
                          <a:solidFill>
                            <a:schemeClr val="tx1"/>
                          </a:solidFill>
                          <a:effectLst/>
                          <a:latin typeface="Times New Roman" pitchFamily="18" charset="0"/>
                          <a:ea typeface="Calibri"/>
                          <a:cs typeface="Times New Roman" pitchFamily="18" charset="0"/>
                        </a:rPr>
                        <a:t>nhân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Electron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chemeClr val="tx1"/>
                          </a:solidFill>
                          <a:effectLst/>
                          <a:latin typeface="Times New Roman" pitchFamily="18" charset="0"/>
                          <a:ea typeface="Calibri"/>
                          <a:cs typeface="Times New Roman" pitchFamily="18" charset="0"/>
                        </a:rPr>
                        <a:t>0,00055</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rgbClr val="FF0000"/>
                          </a:solidFill>
                          <a:effectLst/>
                          <a:latin typeface="Times New Roman" pitchFamily="18" charset="0"/>
                          <a:ea typeface="Calibri"/>
                          <a:cs typeface="Times New Roman" pitchFamily="18" charset="0"/>
                        </a:rPr>
                        <a:t>-1</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err="1" smtClean="0">
                          <a:solidFill>
                            <a:srgbClr val="FF0000"/>
                          </a:solidFill>
                          <a:effectLst/>
                          <a:latin typeface="Times New Roman" pitchFamily="18" charset="0"/>
                          <a:ea typeface="Calibri"/>
                          <a:cs typeface="Times New Roman" pitchFamily="18" charset="0"/>
                        </a:rPr>
                        <a:t>Vỏ</a:t>
                      </a:r>
                      <a:r>
                        <a:rPr lang="en-US" sz="2400" baseline="0" dirty="0" smtClean="0">
                          <a:solidFill>
                            <a:srgbClr val="FF0000"/>
                          </a:solidFill>
                          <a:effectLst/>
                          <a:latin typeface="Times New Roman" pitchFamily="18" charset="0"/>
                          <a:ea typeface="Calibri"/>
                          <a:cs typeface="Times New Roman" pitchFamily="18" charset="0"/>
                        </a:rPr>
                        <a:t> </a:t>
                      </a:r>
                      <a:r>
                        <a:rPr lang="en-US" sz="2400" baseline="0" dirty="0" err="1" smtClean="0">
                          <a:solidFill>
                            <a:srgbClr val="FF0000"/>
                          </a:solidFill>
                          <a:effectLst/>
                          <a:latin typeface="Times New Roman" pitchFamily="18" charset="0"/>
                          <a:ea typeface="Calibri"/>
                          <a:cs typeface="Times New Roman" pitchFamily="18" charset="0"/>
                        </a:rPr>
                        <a:t>nguyên</a:t>
                      </a:r>
                      <a:r>
                        <a:rPr lang="en-US" sz="2400" baseline="0" dirty="0" smtClean="0">
                          <a:solidFill>
                            <a:srgbClr val="FF0000"/>
                          </a:solidFill>
                          <a:effectLst/>
                          <a:latin typeface="Times New Roman" pitchFamily="18" charset="0"/>
                          <a:ea typeface="Calibri"/>
                          <a:cs typeface="Times New Roman" pitchFamily="18" charset="0"/>
                        </a:rPr>
                        <a:t> </a:t>
                      </a:r>
                      <a:r>
                        <a:rPr lang="en-US" sz="2400" baseline="0" dirty="0" err="1" smtClean="0">
                          <a:solidFill>
                            <a:srgbClr val="FF0000"/>
                          </a:solidFill>
                          <a:effectLst/>
                          <a:latin typeface="Times New Roman" pitchFamily="18" charset="0"/>
                          <a:ea typeface="Calibri"/>
                          <a:cs typeface="Times New Roman" pitchFamily="18" charset="0"/>
                        </a:rPr>
                        <a:t>tử</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2545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401782" y="228600"/>
            <a:ext cx="112014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LUYỆN TẬP</a:t>
            </a:r>
          </a:p>
        </p:txBody>
      </p:sp>
      <p:sp>
        <p:nvSpPr>
          <p:cNvPr id="8" name="Rectangle 1"/>
          <p:cNvSpPr>
            <a:spLocks noChangeArrowheads="1"/>
          </p:cNvSpPr>
          <p:nvPr/>
        </p:nvSpPr>
        <p:spPr bwMode="auto">
          <a:xfrm>
            <a:off x="571500" y="914400"/>
            <a:ext cx="10917382"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539750" algn="l"/>
              </a:tabLst>
            </a:pPr>
            <a:r>
              <a:rPr kumimoji="0" lang="en-US" sz="2400" b="0" i="0" u="none" strike="noStrike" cap="none" normalizeH="0" baseline="0" dirty="0" smtClean="0">
                <a:ln>
                  <a:noFill/>
                </a:ln>
                <a:solidFill>
                  <a:srgbClr val="000000"/>
                </a:solidFill>
                <a:effectLst/>
                <a:latin typeface="+mj-lt"/>
                <a:ea typeface="Times New Roman" pitchFamily="18" charset="0"/>
                <a:cs typeface="Times New Roman" pitchFamily="18" charset="0"/>
              </a:rPr>
              <a:t>1/ </a:t>
            </a:r>
            <a:r>
              <a:rPr kumimoji="0" lang="vi-VN" sz="2400" b="0" i="0" u="none" strike="noStrike" cap="none" normalizeH="0" baseline="0" dirty="0" smtClean="0">
                <a:ln>
                  <a:noFill/>
                </a:ln>
                <a:solidFill>
                  <a:srgbClr val="000000"/>
                </a:solidFill>
                <a:effectLst/>
                <a:latin typeface="+mj-lt"/>
                <a:ea typeface="Times New Roman" pitchFamily="18" charset="0"/>
                <a:cs typeface="Times New Roman" pitchFamily="18" charset="0"/>
              </a:rPr>
              <a:t>Hoàn thành thông tin trong bảng sau</a:t>
            </a:r>
            <a:endParaRPr kumimoji="0" lang="en-US" sz="2400" b="0" i="0" u="none" strike="noStrike" cap="none" normalizeH="0" baseline="0" dirty="0" smtClean="0">
              <a:ln>
                <a:noFill/>
              </a:ln>
              <a:solidFill>
                <a:srgbClr val="000000"/>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vi-VN"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1646924060"/>
              </p:ext>
            </p:extLst>
          </p:nvPr>
        </p:nvGraphicFramePr>
        <p:xfrm>
          <a:off x="1600200" y="1295400"/>
          <a:ext cx="9448800" cy="2469896"/>
        </p:xfrm>
        <a:graphic>
          <a:graphicData uri="http://schemas.openxmlformats.org/drawingml/2006/table">
            <a:tbl>
              <a:tblPr firstRow="1" firstCol="1" bandRow="1">
                <a:tableStyleId>{5C22544A-7EE6-4342-B048-85BDC9FD1C3A}</a:tableStyleId>
              </a:tblPr>
              <a:tblGrid>
                <a:gridCol w="1716763"/>
                <a:gridCol w="1662946"/>
                <a:gridCol w="1681782"/>
                <a:gridCol w="1683576"/>
                <a:gridCol w="2703733"/>
              </a:tblGrid>
              <a:tr h="787400">
                <a:tc>
                  <a:txBody>
                    <a:bodyPr/>
                    <a:lstStyle/>
                    <a:p>
                      <a:pPr algn="just">
                        <a:lnSpc>
                          <a:spcPct val="115000"/>
                        </a:lnSpc>
                        <a:spcAft>
                          <a:spcPts val="0"/>
                        </a:spcAft>
                        <a:tabLst>
                          <a:tab pos="540385" algn="l"/>
                        </a:tabLst>
                      </a:pPr>
                      <a:r>
                        <a:rPr lang="en-US" sz="2400" dirty="0" err="1">
                          <a:effectLst/>
                          <a:latin typeface="Times New Roman" pitchFamily="18" charset="0"/>
                          <a:cs typeface="Times New Roman" pitchFamily="18" charset="0"/>
                        </a:rPr>
                        <a:t>Nguyên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tử</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proton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neutron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electron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Điện tích hạt nhân</a:t>
                      </a:r>
                      <a:endParaRPr lang="en-US" sz="2400" dirty="0">
                        <a:effectLst/>
                        <a:latin typeface="Times New Roman" pitchFamily="18" charset="0"/>
                        <a:ea typeface="Times New Roman"/>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Hydrogen</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1</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0</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Phosphorus</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16</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+15</a:t>
                      </a:r>
                      <a:endParaRPr lang="en-US" sz="240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Iron</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30</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+26</a:t>
                      </a: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err="1">
                          <a:effectLst/>
                          <a:latin typeface="Times New Roman" pitchFamily="18" charset="0"/>
                          <a:cs typeface="Times New Roman" pitchFamily="18" charset="0"/>
                        </a:rPr>
                        <a:t>Potasium</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19</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20</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1155238156"/>
              </p:ext>
            </p:extLst>
          </p:nvPr>
        </p:nvGraphicFramePr>
        <p:xfrm>
          <a:off x="1614050" y="1299880"/>
          <a:ext cx="9448800" cy="2469896"/>
        </p:xfrm>
        <a:graphic>
          <a:graphicData uri="http://schemas.openxmlformats.org/drawingml/2006/table">
            <a:tbl>
              <a:tblPr firstRow="1" firstCol="1" bandRow="1">
                <a:tableStyleId>{5C22544A-7EE6-4342-B048-85BDC9FD1C3A}</a:tableStyleId>
              </a:tblPr>
              <a:tblGrid>
                <a:gridCol w="1716763"/>
                <a:gridCol w="1662946"/>
                <a:gridCol w="1681782"/>
                <a:gridCol w="1683576"/>
                <a:gridCol w="2703733"/>
              </a:tblGrid>
              <a:tr h="787400">
                <a:tc>
                  <a:txBody>
                    <a:bodyPr/>
                    <a:lstStyle/>
                    <a:p>
                      <a:pPr algn="just">
                        <a:lnSpc>
                          <a:spcPct val="115000"/>
                        </a:lnSpc>
                        <a:spcAft>
                          <a:spcPts val="0"/>
                        </a:spcAft>
                        <a:tabLst>
                          <a:tab pos="540385" algn="l"/>
                        </a:tabLst>
                      </a:pPr>
                      <a:r>
                        <a:rPr lang="en-US" sz="2400" dirty="0" err="1">
                          <a:effectLst/>
                          <a:latin typeface="Times New Roman" pitchFamily="18" charset="0"/>
                          <a:cs typeface="Times New Roman" pitchFamily="18" charset="0"/>
                        </a:rPr>
                        <a:t>Nguyên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tử</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proton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neutron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electron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Điện tích hạt nhân</a:t>
                      </a:r>
                      <a:endParaRPr lang="en-US" sz="2400" dirty="0">
                        <a:effectLst/>
                        <a:latin typeface="Times New Roman" pitchFamily="18" charset="0"/>
                        <a:ea typeface="Times New Roman"/>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Hydrogen</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1</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0</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rgbClr val="FF0000"/>
                          </a:solidFill>
                          <a:effectLst/>
                          <a:latin typeface="Times New Roman" pitchFamily="18" charset="0"/>
                          <a:cs typeface="Times New Roman" pitchFamily="18" charset="0"/>
                        </a:rPr>
                        <a:t>1</a:t>
                      </a:r>
                      <a:r>
                        <a:rPr lang="nl-NL" sz="2400" dirty="0">
                          <a:solidFill>
                            <a:srgbClr val="FF0000"/>
                          </a:solidFill>
                          <a:effectLst/>
                          <a:latin typeface="Times New Roman" pitchFamily="18" charset="0"/>
                          <a:cs typeface="Times New Roman" pitchFamily="18" charset="0"/>
                        </a:rPr>
                        <a:t> </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rgbClr val="FF0000"/>
                          </a:solidFill>
                          <a:effectLst/>
                          <a:latin typeface="Times New Roman" pitchFamily="18" charset="0"/>
                          <a:cs typeface="Times New Roman" pitchFamily="18" charset="0"/>
                        </a:rPr>
                        <a:t>+1</a:t>
                      </a:r>
                      <a:r>
                        <a:rPr lang="nl-NL"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Phosphorus</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15</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16</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15</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+15</a:t>
                      </a:r>
                      <a:endParaRPr lang="en-US" sz="240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a:effectLst/>
                          <a:latin typeface="Times New Roman" pitchFamily="18" charset="0"/>
                          <a:cs typeface="Times New Roman" pitchFamily="18" charset="0"/>
                        </a:rPr>
                        <a:t>Iron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26</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30</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26</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+26</a:t>
                      </a: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err="1">
                          <a:effectLst/>
                          <a:latin typeface="Times New Roman" pitchFamily="18" charset="0"/>
                          <a:cs typeface="Times New Roman" pitchFamily="18" charset="0"/>
                        </a:rPr>
                        <a:t>Potasium</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19</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20</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19</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+19</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xmlns="" val="2545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401782" y="228600"/>
            <a:ext cx="112014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LUYỆN TẬP</a:t>
            </a:r>
          </a:p>
        </p:txBody>
      </p:sp>
      <p:sp>
        <p:nvSpPr>
          <p:cNvPr id="8" name="Rectangle 1"/>
          <p:cNvSpPr>
            <a:spLocks noChangeArrowheads="1"/>
          </p:cNvSpPr>
          <p:nvPr/>
        </p:nvSpPr>
        <p:spPr bwMode="auto">
          <a:xfrm>
            <a:off x="571500" y="645096"/>
            <a:ext cx="10917382"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buClrTx/>
              <a:buSzTx/>
              <a:buFontTx/>
              <a:buNone/>
              <a:tabLst>
                <a:tab pos="539750" algn="l"/>
              </a:tabLst>
            </a:pPr>
            <a:r>
              <a:rPr kumimoji="0" lang="en-US" sz="2400" b="0" i="0" u="none" strike="noStrike" cap="none" normalizeH="0" baseline="0" dirty="0" smtClean="0">
                <a:ln>
                  <a:noFill/>
                </a:ln>
                <a:solidFill>
                  <a:srgbClr val="000000"/>
                </a:solidFill>
                <a:effectLst/>
                <a:latin typeface="+mj-lt"/>
                <a:ea typeface="Times New Roman" pitchFamily="18" charset="0"/>
                <a:cs typeface="Times New Roman" pitchFamily="18" charset="0"/>
              </a:rPr>
              <a:t>2/ </a:t>
            </a:r>
            <a:r>
              <a:rPr kumimoji="0" lang="vi-VN" sz="2400" b="0" i="0" u="none" strike="noStrike" cap="none" normalizeH="0" baseline="0" dirty="0" smtClean="0">
                <a:ln>
                  <a:noFill/>
                </a:ln>
                <a:solidFill>
                  <a:srgbClr val="000000"/>
                </a:solidFill>
                <a:effectLst/>
                <a:latin typeface="+mj-lt"/>
                <a:ea typeface="Times New Roman" pitchFamily="18" charset="0"/>
                <a:cs typeface="Times New Roman" pitchFamily="18" charset="0"/>
              </a:rPr>
              <a:t>Cho biết nguyên tử sulfur có 16 electron. Hỏi nguyên tử sulfur có bao nhiêu proton? Hãy chứng minh nguyên tử sulfur trung hòa về điện</a:t>
            </a:r>
            <a:r>
              <a:rPr kumimoji="0" lang="vi-VN" sz="1300" b="0" i="0" u="none" strike="noStrike" cap="none" normalizeH="0" baseline="0" dirty="0" smtClean="0">
                <a:ln>
                  <a:noFill/>
                </a:ln>
                <a:solidFill>
                  <a:srgbClr val="000000"/>
                </a:solidFill>
                <a:effectLst/>
                <a:latin typeface="+mj-lt"/>
                <a:ea typeface="Times New Roman" pitchFamily="18" charset="0"/>
                <a:cs typeface="Times New Roman" pitchFamily="18" charset="0"/>
              </a:rPr>
              <a:t>.</a:t>
            </a:r>
            <a:endParaRPr kumimoji="0" lang="en-US" sz="1300" b="0" i="0" u="none" strike="noStrike" cap="none" normalizeH="0" baseline="0" dirty="0" smtClean="0">
              <a:ln>
                <a:noFill/>
              </a:ln>
              <a:solidFill>
                <a:srgbClr val="000000"/>
              </a:solidFill>
              <a:effectLst/>
              <a:latin typeface="+mj-lt"/>
              <a:ea typeface="Times New Roman" pitchFamily="18" charset="0"/>
              <a:cs typeface="Times New Roman" pitchFamily="18" charset="0"/>
            </a:endParaRPr>
          </a:p>
          <a:p>
            <a:pPr>
              <a:lnSpc>
                <a:spcPct val="150000"/>
              </a:lnSpc>
            </a:pP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sulfur (</a:t>
            </a:r>
            <a:r>
              <a:rPr lang="en-US" sz="2400" dirty="0" err="1">
                <a:solidFill>
                  <a:srgbClr val="0000FF"/>
                </a:solidFill>
                <a:latin typeface="Times New Roman" pitchFamily="18" charset="0"/>
                <a:cs typeface="Times New Roman" pitchFamily="18" charset="0"/>
              </a:rPr>
              <a:t>lưu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huỳnh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electron =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proton = 16</a:t>
            </a:r>
          </a:p>
          <a:p>
            <a:pPr>
              <a:lnSpc>
                <a:spcPct val="150000"/>
              </a:lnSpc>
            </a:pPr>
            <a:r>
              <a:rPr lang="en-US" sz="2400" dirty="0">
                <a:solidFill>
                  <a:srgbClr val="0000FF"/>
                </a:solidFill>
                <a:latin typeface="Times New Roman" pitchFamily="18" charset="0"/>
                <a:cs typeface="Times New Roman" pitchFamily="18" charset="0"/>
              </a:rPr>
              <a:t>+ 16 electron, </a:t>
            </a:r>
            <a:r>
              <a:rPr lang="en-US" sz="2400" dirty="0" err="1">
                <a:solidFill>
                  <a:srgbClr val="0000FF"/>
                </a:solidFill>
                <a:latin typeface="Times New Roman" pitchFamily="18" charset="0"/>
                <a:cs typeface="Times New Roman" pitchFamily="18" charset="0"/>
              </a:rPr>
              <a:t>mỗi</a:t>
            </a:r>
            <a:r>
              <a:rPr lang="en-US" sz="2400" dirty="0">
                <a:solidFill>
                  <a:srgbClr val="0000FF"/>
                </a:solidFill>
                <a:latin typeface="Times New Roman" pitchFamily="18" charset="0"/>
                <a:cs typeface="Times New Roman" pitchFamily="18" charset="0"/>
              </a:rPr>
              <a:t> electron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-1 ⇒ </a:t>
            </a:r>
            <a:r>
              <a:rPr lang="en-US" sz="2400" dirty="0" err="1">
                <a:solidFill>
                  <a:srgbClr val="0000FF"/>
                </a:solidFill>
                <a:latin typeface="Times New Roman" pitchFamily="18" charset="0"/>
                <a:cs typeface="Times New Roman" pitchFamily="18" charset="0"/>
              </a:rPr>
              <a:t>Tổng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-16</a:t>
            </a:r>
          </a:p>
          <a:p>
            <a:pPr>
              <a:lnSpc>
                <a:spcPct val="150000"/>
              </a:lnSpc>
            </a:pPr>
            <a:r>
              <a:rPr lang="en-US" sz="2400" dirty="0">
                <a:solidFill>
                  <a:srgbClr val="0000FF"/>
                </a:solidFill>
                <a:latin typeface="Times New Roman" pitchFamily="18" charset="0"/>
                <a:cs typeface="Times New Roman" pitchFamily="18" charset="0"/>
              </a:rPr>
              <a:t>+ 16 proton, </a:t>
            </a:r>
            <a:r>
              <a:rPr lang="en-US" sz="2400" dirty="0" err="1">
                <a:solidFill>
                  <a:srgbClr val="0000FF"/>
                </a:solidFill>
                <a:latin typeface="Times New Roman" pitchFamily="18" charset="0"/>
                <a:cs typeface="Times New Roman" pitchFamily="18" charset="0"/>
              </a:rPr>
              <a:t>mỗi</a:t>
            </a:r>
            <a:r>
              <a:rPr lang="en-US" sz="2400" dirty="0">
                <a:solidFill>
                  <a:srgbClr val="0000FF"/>
                </a:solidFill>
                <a:latin typeface="Times New Roman" pitchFamily="18" charset="0"/>
                <a:cs typeface="Times New Roman" pitchFamily="18" charset="0"/>
              </a:rPr>
              <a:t> proton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+1 ⇒ </a:t>
            </a:r>
            <a:r>
              <a:rPr lang="en-US" sz="2400" dirty="0" err="1">
                <a:solidFill>
                  <a:srgbClr val="0000FF"/>
                </a:solidFill>
                <a:latin typeface="Times New Roman" pitchFamily="18" charset="0"/>
                <a:cs typeface="Times New Roman" pitchFamily="18" charset="0"/>
              </a:rPr>
              <a:t>Tổng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+16</a:t>
            </a:r>
          </a:p>
          <a:p>
            <a:pPr>
              <a:lnSpc>
                <a:spcPct val="150000"/>
              </a:lnSpc>
            </a:pPr>
            <a:r>
              <a:rPr lang="en-US" sz="2400" dirty="0" err="1">
                <a:solidFill>
                  <a:srgbClr val="0000FF"/>
                </a:solidFill>
                <a:latin typeface="Times New Roman" pitchFamily="18" charset="0"/>
                <a:cs typeface="Times New Roman" pitchFamily="18" charset="0"/>
              </a:rPr>
              <a:t>Tổng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sulfur (</a:t>
            </a:r>
            <a:r>
              <a:rPr lang="en-US" sz="2400" dirty="0" err="1">
                <a:solidFill>
                  <a:srgbClr val="0000FF"/>
                </a:solidFill>
                <a:latin typeface="Times New Roman" pitchFamily="18" charset="0"/>
                <a:cs typeface="Times New Roman" pitchFamily="18" charset="0"/>
              </a:rPr>
              <a:t>lưu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huỳnh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bằng</a:t>
            </a:r>
            <a:r>
              <a:rPr lang="en-US" sz="2400" dirty="0">
                <a:solidFill>
                  <a:srgbClr val="0000FF"/>
                </a:solidFill>
                <a:latin typeface="Times New Roman" pitchFamily="18" charset="0"/>
                <a:cs typeface="Times New Roman" pitchFamily="18" charset="0"/>
              </a:rPr>
              <a:t> 0. </a:t>
            </a:r>
            <a:r>
              <a:rPr lang="en-US" sz="2400" dirty="0" err="1">
                <a:solidFill>
                  <a:srgbClr val="0000FF"/>
                </a:solidFill>
                <a:latin typeface="Times New Roman" pitchFamily="18" charset="0"/>
                <a:cs typeface="Times New Roman" pitchFamily="18" charset="0"/>
              </a:rPr>
              <a:t>Nên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sulfur (</a:t>
            </a:r>
            <a:r>
              <a:rPr lang="en-US" sz="2400" dirty="0" err="1">
                <a:solidFill>
                  <a:srgbClr val="0000FF"/>
                </a:solidFill>
                <a:latin typeface="Times New Roman" pitchFamily="18" charset="0"/>
                <a:cs typeface="Times New Roman" pitchFamily="18" charset="0"/>
              </a:rPr>
              <a:t>lưu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huỳnh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trung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hòa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về</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23815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401782" y="228600"/>
            <a:ext cx="112014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LUYỆN TẬP</a:t>
            </a:r>
          </a:p>
        </p:txBody>
      </p:sp>
      <p:sp>
        <p:nvSpPr>
          <p:cNvPr id="8" name="Rectangle 1"/>
          <p:cNvSpPr>
            <a:spLocks noChangeArrowheads="1"/>
          </p:cNvSpPr>
          <p:nvPr/>
        </p:nvSpPr>
        <p:spPr bwMode="auto">
          <a:xfrm>
            <a:off x="571500" y="645096"/>
            <a:ext cx="10917382" cy="5909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buClrTx/>
              <a:buSzTx/>
              <a:buFontTx/>
              <a:buNone/>
              <a:tabLst>
                <a:tab pos="539750" algn="l"/>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Iron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tổng</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số</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82,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điện</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tích</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hạt</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dirty="0" err="1" smtClean="0">
                <a:ln>
                  <a:noFill/>
                </a:ln>
                <a:solidFill>
                  <a:srgbClr val="000000"/>
                </a:solidFill>
                <a:effectLst/>
                <a:latin typeface="Times New Roman" pitchFamily="18" charset="0"/>
                <a:ea typeface="Times New Roman" pitchFamily="18" charset="0"/>
                <a:cs typeface="Times New Roman" pitchFamily="18" charset="0"/>
              </a:rPr>
              <a:t>là</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+26</a:t>
            </a:r>
          </a:p>
          <a:p>
            <a:pPr marL="0" marR="0" lvl="0" indent="0" algn="l" defTabSz="914400" rtl="0" eaLnBrk="0" fontAlgn="base" latinLnBrk="0" hangingPunct="0">
              <a:lnSpc>
                <a:spcPct val="150000"/>
              </a:lnSpc>
              <a:buClrTx/>
              <a:buSzTx/>
              <a:buFontTx/>
              <a:buChar char="-"/>
              <a:tabLst>
                <a:tab pos="539750" algn="l"/>
              </a:tabLst>
            </a:pPr>
            <a:r>
              <a:rPr lang="en-US" sz="2400" dirty="0" err="1" smtClean="0">
                <a:solidFill>
                  <a:srgbClr val="000000"/>
                </a:solidFill>
                <a:latin typeface="Times New Roman" pitchFamily="18" charset="0"/>
                <a:ea typeface="Times New Roman" pitchFamily="18" charset="0"/>
                <a:cs typeface="Times New Roman" pitchFamily="18" charset="0"/>
              </a:rPr>
              <a:t>Tính</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số</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hạt</a:t>
            </a:r>
            <a:r>
              <a:rPr lang="en-US" sz="2400" dirty="0" smtClean="0">
                <a:solidFill>
                  <a:srgbClr val="000000"/>
                </a:solidFill>
                <a:latin typeface="Times New Roman" pitchFamily="18" charset="0"/>
                <a:ea typeface="Times New Roman" pitchFamily="18" charset="0"/>
                <a:cs typeface="Times New Roman" pitchFamily="18" charset="0"/>
              </a:rPr>
              <a:t> p, n, e</a:t>
            </a:r>
          </a:p>
          <a:p>
            <a:pPr marL="0" marR="0" lvl="0" indent="0" algn="l" defTabSz="914400" rtl="0" eaLnBrk="0" fontAlgn="base" latinLnBrk="0" hangingPunct="0">
              <a:lnSpc>
                <a:spcPct val="150000"/>
              </a:lnSpc>
              <a:buClrTx/>
              <a:buSzTx/>
              <a:buFontTx/>
              <a:buChar char="-"/>
              <a:tabLst>
                <a:tab pos="539750" algn="l"/>
              </a:tabLst>
            </a:pP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Tính</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số</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hạt</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mang</a:t>
            </a:r>
            <a:r>
              <a:rPr lang="en-US" sz="2400" dirty="0" smtClean="0">
                <a:solidFill>
                  <a:srgbClr val="000000"/>
                </a:solidFill>
                <a:latin typeface="Times New Roman" pitchFamily="18" charset="0"/>
                <a:ea typeface="Times New Roman" pitchFamily="18" charset="0"/>
                <a:cs typeface="Times New Roman" pitchFamily="18" charset="0"/>
              </a:rPr>
              <a:t> </a:t>
            </a:r>
            <a:r>
              <a:rPr lang="en-US" sz="2400" dirty="0" err="1" smtClean="0">
                <a:solidFill>
                  <a:srgbClr val="000000"/>
                </a:solidFill>
                <a:latin typeface="Times New Roman" pitchFamily="18" charset="0"/>
                <a:ea typeface="Times New Roman" pitchFamily="18" charset="0"/>
                <a:cs typeface="Times New Roman" pitchFamily="18" charset="0"/>
              </a:rPr>
              <a:t>điện</a:t>
            </a:r>
            <a:endParaRPr kumimoji="0" lang="en-US" sz="13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a:lnSpc>
                <a:spcPct val="150000"/>
              </a:lnSpc>
            </a:pPr>
            <a:r>
              <a:rPr lang="en-US" sz="2400" dirty="0" err="1" smtClean="0">
                <a:solidFill>
                  <a:srgbClr val="0000FF"/>
                </a:solidFill>
                <a:latin typeface="Times New Roman" pitchFamily="18" charset="0"/>
                <a:cs typeface="Times New Roman" pitchFamily="18" charset="0"/>
              </a:rPr>
              <a:t>Giải</a:t>
            </a:r>
            <a:r>
              <a:rPr lang="en-US" sz="2400" dirty="0" smtClean="0">
                <a:solidFill>
                  <a:srgbClr val="0000FF"/>
                </a:solidFill>
                <a:latin typeface="Times New Roman" pitchFamily="18" charset="0"/>
                <a:cs typeface="Times New Roman" pitchFamily="18" charset="0"/>
              </a:rPr>
              <a:t>:</a:t>
            </a:r>
          </a:p>
          <a:p>
            <a:pPr>
              <a:lnSpc>
                <a:spcPct val="150000"/>
              </a:lnSpc>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p+n+e</a:t>
            </a:r>
            <a:r>
              <a:rPr lang="en-US" sz="2400" dirty="0" smtClean="0">
                <a:solidFill>
                  <a:srgbClr val="0000FF"/>
                </a:solidFill>
                <a:latin typeface="Times New Roman" pitchFamily="18" charset="0"/>
                <a:cs typeface="Times New Roman" pitchFamily="18" charset="0"/>
              </a:rPr>
              <a:t> = 82</a:t>
            </a:r>
          </a:p>
          <a:p>
            <a:pPr>
              <a:lnSpc>
                <a:spcPct val="150000"/>
              </a:lnSpc>
            </a:pPr>
            <a:r>
              <a:rPr lang="en-US" sz="2400" dirty="0" err="1" smtClean="0">
                <a:solidFill>
                  <a:srgbClr val="0000FF"/>
                </a:solidFill>
                <a:latin typeface="Times New Roman" pitchFamily="18" charset="0"/>
                <a:cs typeface="Times New Roman" pitchFamily="18" charset="0"/>
              </a:rPr>
              <a:t>Vì</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tích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nhân</a:t>
            </a:r>
            <a:r>
              <a:rPr lang="en-US" sz="2400" dirty="0" smtClean="0">
                <a:solidFill>
                  <a:srgbClr val="0000FF"/>
                </a:solidFill>
                <a:latin typeface="Times New Roman" pitchFamily="18" charset="0"/>
                <a:cs typeface="Times New Roman" pitchFamily="18" charset="0"/>
              </a:rPr>
              <a:t> +26 </a:t>
            </a:r>
            <a:r>
              <a:rPr lang="en-US" sz="2400" dirty="0" err="1" smtClean="0">
                <a:solidFill>
                  <a:srgbClr val="0000FF"/>
                </a:solidFill>
                <a:latin typeface="Times New Roman" pitchFamily="18" charset="0"/>
                <a:cs typeface="Times New Roman" pitchFamily="18" charset="0"/>
              </a:rPr>
              <a:t>nên</a:t>
            </a:r>
            <a:r>
              <a:rPr lang="en-US" sz="2400" dirty="0" smtClean="0">
                <a:solidFill>
                  <a:srgbClr val="0000FF"/>
                </a:solidFill>
                <a:latin typeface="Times New Roman" pitchFamily="18" charset="0"/>
                <a:cs typeface="Times New Roman" pitchFamily="18" charset="0"/>
              </a:rPr>
              <a:t> p=26 (</a:t>
            </a:r>
            <a:r>
              <a:rPr lang="en-US" sz="2400" dirty="0" err="1" smtClean="0">
                <a:solidFill>
                  <a:srgbClr val="0000FF"/>
                </a:solidFill>
                <a:latin typeface="Times New Roman" pitchFamily="18" charset="0"/>
                <a:cs typeface="Times New Roman" pitchFamily="18" charset="0"/>
              </a:rPr>
              <a:t>vì</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mỗi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hạt</a:t>
            </a:r>
            <a:r>
              <a:rPr lang="en-US" sz="2400" dirty="0" smtClean="0">
                <a:solidFill>
                  <a:srgbClr val="0000FF"/>
                </a:solidFill>
                <a:latin typeface="Times New Roman" pitchFamily="18" charset="0"/>
                <a:cs typeface="Times New Roman" pitchFamily="18" charset="0"/>
              </a:rPr>
              <a:t> p=+1)</a:t>
            </a:r>
          </a:p>
          <a:p>
            <a:pPr>
              <a:lnSpc>
                <a:spcPct val="150000"/>
              </a:lnSpc>
            </a:pPr>
            <a:r>
              <a:rPr lang="en-US" sz="2400" dirty="0" smtClean="0">
                <a:solidFill>
                  <a:srgbClr val="0000FF"/>
                </a:solidFill>
                <a:latin typeface="Times New Roman" pitchFamily="18" charset="0"/>
                <a:cs typeface="Times New Roman" pitchFamily="18" charset="0"/>
              </a:rPr>
              <a:t>p= e </a:t>
            </a:r>
            <a:r>
              <a:rPr lang="en-US" sz="2400" dirty="0" err="1" smtClean="0">
                <a:solidFill>
                  <a:srgbClr val="0000FF"/>
                </a:solidFill>
                <a:latin typeface="Times New Roman" pitchFamily="18" charset="0"/>
                <a:cs typeface="Times New Roman" pitchFamily="18" charset="0"/>
              </a:rPr>
              <a:t>nên</a:t>
            </a:r>
            <a:r>
              <a:rPr lang="en-US" sz="2400" dirty="0" smtClean="0">
                <a:solidFill>
                  <a:srgbClr val="0000FF"/>
                </a:solidFill>
                <a:latin typeface="Times New Roman" pitchFamily="18" charset="0"/>
                <a:cs typeface="Times New Roman" pitchFamily="18" charset="0"/>
              </a:rPr>
              <a:t> e=26</a:t>
            </a:r>
          </a:p>
          <a:p>
            <a:pPr>
              <a:lnSpc>
                <a:spcPct val="150000"/>
              </a:lnSpc>
            </a:pP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n= 82-số p-</a:t>
            </a: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e= 82-26-26 = 30</a:t>
            </a:r>
          </a:p>
          <a:p>
            <a:pPr>
              <a:lnSpc>
                <a:spcPct val="150000"/>
              </a:lnSpc>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mang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 </a:t>
            </a: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p+số</a:t>
            </a:r>
            <a:r>
              <a:rPr lang="en-US" sz="2400" dirty="0" smtClean="0">
                <a:solidFill>
                  <a:srgbClr val="0000FF"/>
                </a:solidFill>
                <a:latin typeface="Times New Roman" pitchFamily="18" charset="0"/>
                <a:cs typeface="Times New Roman" pitchFamily="18" charset="0"/>
              </a:rPr>
              <a:t> e = 26+26 =52</a:t>
            </a:r>
          </a:p>
          <a:p>
            <a:pPr>
              <a:lnSpc>
                <a:spcPct val="150000"/>
              </a:lnSpc>
            </a:pPr>
            <a:endParaRPr lang="en-US" sz="2400" dirty="0">
              <a:solidFill>
                <a:srgbClr val="0000FF"/>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xmlns="" val="23815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blinds(horizontal)">
                                      <p:cBhvr>
                                        <p:cTn id="30" dur="500"/>
                                        <p:tgtEl>
                                          <p:spTgt spid="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blinds(horizontal)">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blinds(horizontal)">
                                      <p:cBhvr>
                                        <p:cTn id="40" dur="500"/>
                                        <p:tgtEl>
                                          <p:spTgt spid="8">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blinds(horizontal)">
                                      <p:cBhvr>
                                        <p:cTn id="4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401782" y="228600"/>
            <a:ext cx="112014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VẬN DỤNG </a:t>
            </a:r>
          </a:p>
        </p:txBody>
      </p:sp>
      <p:sp>
        <p:nvSpPr>
          <p:cNvPr id="4" name="TextBox 3"/>
          <p:cNvSpPr txBox="1"/>
          <p:nvPr/>
        </p:nvSpPr>
        <p:spPr>
          <a:xfrm>
            <a:off x="685800" y="914400"/>
            <a:ext cx="6705600" cy="3693319"/>
          </a:xfrm>
          <a:prstGeom prst="rect">
            <a:avLst/>
          </a:prstGeom>
          <a:noFill/>
        </p:spPr>
        <p:txBody>
          <a:bodyPr wrap="square" rtlCol="0">
            <a:spAutoFit/>
          </a:bodyPr>
          <a:lstStyle/>
          <a:p>
            <a:pPr>
              <a:lnSpc>
                <a:spcPct val="150000"/>
              </a:lnSpc>
            </a:pPr>
            <a:r>
              <a:rPr lang="en-US" sz="2400" b="1"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Ruột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than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sét</a:t>
            </a:r>
            <a:r>
              <a:rPr lang="en-US" sz="2400" dirty="0">
                <a:latin typeface="Times New Roman" pitchFamily="18" charset="0"/>
                <a:cs typeface="Times New Roman" pitchFamily="18" charset="0"/>
              </a:rPr>
              <a:t>. Than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carbon.</a:t>
            </a:r>
          </a:p>
          <a:p>
            <a:pPr>
              <a:lnSpc>
                <a:spcPct val="150000"/>
              </a:lnSpc>
            </a:pPr>
            <a:r>
              <a:rPr lang="vi-VN" sz="2400" dirty="0">
                <a:latin typeface="Times New Roman" pitchFamily="18" charset="0"/>
                <a:cs typeface="Times New Roman" pitchFamily="18" charset="0"/>
              </a:rPr>
              <a:t>a) Hãy tên và số lượng các hạt tương ứng trong hình vẽ mô tả cấu tạo nguyên tử carbon.</a:t>
            </a:r>
            <a:endParaRPr lang="en-US" sz="2400" dirty="0">
              <a:latin typeface="Times New Roman" pitchFamily="18" charset="0"/>
              <a:cs typeface="Times New Roman" pitchFamily="18" charset="0"/>
            </a:endParaRPr>
          </a:p>
          <a:p>
            <a:pPr>
              <a:lnSpc>
                <a:spcPct val="150000"/>
              </a:lnSpc>
            </a:pPr>
            <a:r>
              <a:rPr lang="vi-VN" sz="2400" dirty="0">
                <a:latin typeface="Times New Roman" pitchFamily="18" charset="0"/>
                <a:cs typeface="Times New Roman" pitchFamily="18" charset="0"/>
              </a:rPr>
              <a:t>b) Em hãy tìm hiểu ý nghĩa của các kí hiệu HB, 2B và 6B được ghi trên một số loại bút chì.</a:t>
            </a:r>
            <a:endParaRPr lang="en-US" sz="2400" dirty="0">
              <a:latin typeface="Times New Roman" pitchFamily="18" charset="0"/>
              <a:cs typeface="Times New Roman" pitchFamily="18" charset="0"/>
            </a:endParaRPr>
          </a:p>
          <a:p>
            <a:endParaRPr lang="en-US" dirty="0"/>
          </a:p>
        </p:txBody>
      </p:sp>
      <p:pic>
        <p:nvPicPr>
          <p:cNvPr id="8" name="Picture 7" descr="Ruột bút chì thường được làm từ than chì và đất sét. Than chì được cấu tạo từ"/>
          <p:cNvPicPr/>
          <p:nvPr/>
        </p:nvPicPr>
        <p:blipFill>
          <a:blip r:embed="rId2">
            <a:extLst>
              <a:ext uri="{28A0092B-C50C-407E-A947-70E740481C1C}">
                <a14:useLocalDpi xmlns:a14="http://schemas.microsoft.com/office/drawing/2010/main" xmlns="" val="0"/>
              </a:ext>
            </a:extLst>
          </a:blip>
          <a:srcRect/>
          <a:stretch>
            <a:fillRect/>
          </a:stretch>
        </p:blipFill>
        <p:spPr bwMode="auto">
          <a:xfrm>
            <a:off x="7315200" y="1143000"/>
            <a:ext cx="4495800" cy="5562600"/>
          </a:xfrm>
          <a:prstGeom prst="rect">
            <a:avLst/>
          </a:prstGeom>
          <a:noFill/>
          <a:ln>
            <a:noFill/>
          </a:ln>
        </p:spPr>
      </p:pic>
    </p:spTree>
    <p:extLst>
      <p:ext uri="{BB962C8B-B14F-4D97-AF65-F5344CB8AC3E}">
        <p14:creationId xmlns:p14="http://schemas.microsoft.com/office/powerpoint/2010/main" xmlns="" val="10091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4" name="TextBox 3"/>
          <p:cNvSpPr txBox="1"/>
          <p:nvPr/>
        </p:nvSpPr>
        <p:spPr>
          <a:xfrm>
            <a:off x="381000" y="838200"/>
            <a:ext cx="8915400" cy="1107996"/>
          </a:xfrm>
          <a:prstGeom prst="rect">
            <a:avLst/>
          </a:prstGeom>
          <a:noFill/>
        </p:spPr>
        <p:txBody>
          <a:bodyPr wrap="square" rtlCol="0">
            <a:spAutoFit/>
          </a:bodyPr>
          <a:lstStyle/>
          <a:p>
            <a:r>
              <a:rPr lang="en-US" sz="2400" dirty="0" smtClean="0">
                <a:solidFill>
                  <a:srgbClr val="FF0000"/>
                </a:solidFill>
              </a:rPr>
              <a:t>a)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nguyên</a:t>
            </a:r>
            <a:r>
              <a:rPr lang="en-US" sz="2400" dirty="0" smtClean="0">
                <a:solidFill>
                  <a:srgbClr val="FF0000"/>
                </a:solidFill>
              </a:rPr>
              <a:t> </a:t>
            </a:r>
            <a:r>
              <a:rPr lang="en-US" sz="2400" dirty="0" err="1" smtClean="0">
                <a:solidFill>
                  <a:srgbClr val="FF0000"/>
                </a:solidFill>
              </a:rPr>
              <a:t>tử</a:t>
            </a:r>
            <a:r>
              <a:rPr lang="en-US" sz="2400" dirty="0" smtClean="0">
                <a:solidFill>
                  <a:srgbClr val="FF0000"/>
                </a:solidFill>
              </a:rPr>
              <a:t> carbon </a:t>
            </a:r>
            <a:r>
              <a:rPr lang="en-US" sz="2400" dirty="0" err="1" smtClean="0">
                <a:solidFill>
                  <a:srgbClr val="FF0000"/>
                </a:solidFill>
              </a:rPr>
              <a:t>có</a:t>
            </a:r>
            <a:r>
              <a:rPr lang="en-US" sz="2400" dirty="0" smtClean="0">
                <a:solidFill>
                  <a:srgbClr val="FF0000"/>
                </a:solidFill>
              </a:rPr>
              <a:t>: 6 electron (</a:t>
            </a:r>
            <a:r>
              <a:rPr lang="en-US" sz="2400" dirty="0" err="1" smtClean="0">
                <a:solidFill>
                  <a:srgbClr val="FF0000"/>
                </a:solidFill>
              </a:rPr>
              <a:t>màu</a:t>
            </a:r>
            <a:r>
              <a:rPr lang="en-US" sz="2400" dirty="0" smtClean="0">
                <a:solidFill>
                  <a:srgbClr val="FF0000"/>
                </a:solidFill>
              </a:rPr>
              <a:t> </a:t>
            </a:r>
            <a:r>
              <a:rPr lang="en-US" sz="2400" dirty="0" err="1" smtClean="0">
                <a:solidFill>
                  <a:srgbClr val="FF0000"/>
                </a:solidFill>
              </a:rPr>
              <a:t>xanh</a:t>
            </a:r>
            <a:r>
              <a:rPr lang="en-US" sz="2400" dirty="0" smtClean="0">
                <a:solidFill>
                  <a:srgbClr val="FF0000"/>
                </a:solidFill>
              </a:rPr>
              <a:t> </a:t>
            </a:r>
            <a:r>
              <a:rPr lang="en-US" sz="2400" dirty="0" err="1" smtClean="0">
                <a:solidFill>
                  <a:srgbClr val="FF0000"/>
                </a:solidFill>
              </a:rPr>
              <a:t>nước</a:t>
            </a:r>
            <a:r>
              <a:rPr lang="en-US" sz="2400" dirty="0" smtClean="0">
                <a:solidFill>
                  <a:srgbClr val="FF0000"/>
                </a:solidFill>
              </a:rPr>
              <a:t> </a:t>
            </a:r>
            <a:r>
              <a:rPr lang="en-US" sz="2400" dirty="0" err="1" smtClean="0">
                <a:solidFill>
                  <a:srgbClr val="FF0000"/>
                </a:solidFill>
              </a:rPr>
              <a:t>biển</a:t>
            </a:r>
            <a:r>
              <a:rPr lang="en-US" sz="2400" dirty="0" smtClean="0">
                <a:solidFill>
                  <a:srgbClr val="FF0000"/>
                </a:solidFill>
              </a:rPr>
              <a:t>), 6 proton (</a:t>
            </a:r>
            <a:r>
              <a:rPr lang="en-US" sz="2400" dirty="0" err="1" smtClean="0">
                <a:solidFill>
                  <a:srgbClr val="FF0000"/>
                </a:solidFill>
              </a:rPr>
              <a:t>màu</a:t>
            </a:r>
            <a:r>
              <a:rPr lang="en-US" sz="2400" dirty="0" smtClean="0">
                <a:solidFill>
                  <a:srgbClr val="FF0000"/>
                </a:solidFill>
              </a:rPr>
              <a:t> </a:t>
            </a:r>
            <a:r>
              <a:rPr lang="en-US" sz="2400" dirty="0" err="1" smtClean="0">
                <a:solidFill>
                  <a:srgbClr val="FF0000"/>
                </a:solidFill>
              </a:rPr>
              <a:t>đỏ</a:t>
            </a:r>
            <a:r>
              <a:rPr lang="en-US" sz="2400" dirty="0" smtClean="0">
                <a:solidFill>
                  <a:srgbClr val="FF0000"/>
                </a:solidFill>
              </a:rPr>
              <a:t>), 6 neutron (</a:t>
            </a:r>
            <a:r>
              <a:rPr lang="en-US" sz="2400" dirty="0" err="1" smtClean="0">
                <a:solidFill>
                  <a:srgbClr val="FF0000"/>
                </a:solidFill>
              </a:rPr>
              <a:t>màu</a:t>
            </a:r>
            <a:r>
              <a:rPr lang="en-US" sz="2400" dirty="0" smtClean="0">
                <a:solidFill>
                  <a:srgbClr val="FF0000"/>
                </a:solidFill>
              </a:rPr>
              <a:t> </a:t>
            </a:r>
            <a:r>
              <a:rPr lang="en-US" sz="2400" dirty="0" err="1" smtClean="0">
                <a:solidFill>
                  <a:srgbClr val="FF0000"/>
                </a:solidFill>
              </a:rPr>
              <a:t>xanh</a:t>
            </a:r>
            <a:r>
              <a:rPr lang="en-US" sz="2400" dirty="0" smtClean="0">
                <a:solidFill>
                  <a:srgbClr val="FF0000"/>
                </a:solidFill>
              </a:rPr>
              <a:t> </a:t>
            </a:r>
            <a:r>
              <a:rPr lang="en-US" sz="2400" dirty="0" err="1" smtClean="0">
                <a:solidFill>
                  <a:srgbClr val="FF0000"/>
                </a:solidFill>
              </a:rPr>
              <a:t>lá</a:t>
            </a:r>
            <a:r>
              <a:rPr lang="en-US" sz="2400" dirty="0" smtClean="0">
                <a:solidFill>
                  <a:srgbClr val="FF0000"/>
                </a:solidFill>
              </a:rPr>
              <a:t> </a:t>
            </a:r>
            <a:r>
              <a:rPr lang="en-US" sz="2400" dirty="0" err="1" smtClean="0">
                <a:solidFill>
                  <a:srgbClr val="FF0000"/>
                </a:solidFill>
              </a:rPr>
              <a:t>cây</a:t>
            </a:r>
            <a:r>
              <a:rPr lang="en-US" sz="2400" dirty="0" smtClean="0">
                <a:solidFill>
                  <a:srgbClr val="FF0000"/>
                </a:solidFill>
              </a:rPr>
              <a:t>).</a:t>
            </a:r>
          </a:p>
          <a:p>
            <a:endParaRPr lang="en-US" dirty="0"/>
          </a:p>
        </p:txBody>
      </p:sp>
      <p:pic>
        <p:nvPicPr>
          <p:cNvPr id="8" name="Picture 7" descr="Ruột bút chì thường được làm từ than chì và đất sét. Than chì được cấu tạo từ"/>
          <p:cNvPicPr/>
          <p:nvPr/>
        </p:nvPicPr>
        <p:blipFill>
          <a:blip r:embed="rId2">
            <a:extLst>
              <a:ext uri="{28A0092B-C50C-407E-A947-70E740481C1C}">
                <a14:useLocalDpi xmlns:a14="http://schemas.microsoft.com/office/drawing/2010/main" xmlns="" val="0"/>
              </a:ext>
            </a:extLst>
          </a:blip>
          <a:srcRect/>
          <a:stretch>
            <a:fillRect/>
          </a:stretch>
        </p:blipFill>
        <p:spPr bwMode="auto">
          <a:xfrm>
            <a:off x="9296400" y="0"/>
            <a:ext cx="2743200" cy="3124200"/>
          </a:xfrm>
          <a:prstGeom prst="rect">
            <a:avLst/>
          </a:prstGeom>
          <a:noFill/>
          <a:ln>
            <a:noFill/>
          </a:ln>
        </p:spPr>
      </p:pic>
      <p:pic>
        <p:nvPicPr>
          <p:cNvPr id="26625" name="Picture 1" descr="Ruột bút chì thường được làm từ than chì và đất sét. Than chì được cấu tạo từ"/>
          <p:cNvPicPr>
            <a:picLocks noChangeAspect="1" noChangeArrowheads="1"/>
          </p:cNvPicPr>
          <p:nvPr/>
        </p:nvPicPr>
        <p:blipFill>
          <a:blip r:embed="rId3"/>
          <a:srcRect/>
          <a:stretch>
            <a:fillRect/>
          </a:stretch>
        </p:blipFill>
        <p:spPr bwMode="auto">
          <a:xfrm>
            <a:off x="381000" y="1676400"/>
            <a:ext cx="9144000" cy="3486150"/>
          </a:xfrm>
          <a:prstGeom prst="rect">
            <a:avLst/>
          </a:prstGeom>
          <a:noFill/>
        </p:spPr>
      </p:pic>
      <p:sp>
        <p:nvSpPr>
          <p:cNvPr id="26627" name="Rectangle 3"/>
          <p:cNvSpPr>
            <a:spLocks noChangeArrowheads="1"/>
          </p:cNvSpPr>
          <p:nvPr/>
        </p:nvSpPr>
        <p:spPr bwMode="auto">
          <a:xfrm>
            <a:off x="304801" y="5486400"/>
            <a:ext cx="11506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Một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thang</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phân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ghi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trên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thân</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bút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chì</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bao</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gồm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9B, 8B, 7B, 6B, 5B, 4B, 3B, 2B, B, HB, F, H, 2H, 3H, H, 5H, 6H, 8H, 9H.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00910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10515600" cy="1325563"/>
          </a:xfrm>
        </p:spPr>
        <p:txBody>
          <a:bodyPr>
            <a:normAutofit fontScale="90000"/>
          </a:bodyPr>
          <a:lstStyle/>
          <a:p>
            <a:r>
              <a:rPr lang="en-US" sz="3100" b="1" dirty="0" err="1" smtClean="0">
                <a:latin typeface="Times New Roman" pitchFamily="18" charset="0"/>
                <a:cs typeface="Times New Roman" pitchFamily="18" charset="0"/>
              </a:rPr>
              <a:t>Trong</a:t>
            </a:r>
            <a:r>
              <a:rPr lang="en-US" sz="3100" b="1" dirty="0" smtClean="0">
                <a:latin typeface="Times New Roman" pitchFamily="18" charset="0"/>
                <a:cs typeface="Times New Roman" pitchFamily="18" charset="0"/>
              </a:rPr>
              <a:t> </a:t>
            </a:r>
            <a:r>
              <a:rPr lang="en-US" sz="3100" b="1" dirty="0" err="1" smtClean="0">
                <a:latin typeface="Times New Roman" pitchFamily="18" charset="0"/>
                <a:cs typeface="Times New Roman" pitchFamily="18" charset="0"/>
              </a:rPr>
              <a:t>đó</a:t>
            </a:r>
            <a:r>
              <a:rPr lang="en-US" sz="3100" b="1" dirty="0" smtClean="0">
                <a:latin typeface="Times New Roman" pitchFamily="18" charset="0"/>
                <a:cs typeface="Times New Roman" pitchFamily="18" charset="0"/>
              </a:rPr>
              <a:t>:</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H </a:t>
            </a:r>
            <a:r>
              <a:rPr lang="en-US" sz="3100" dirty="0" err="1" smtClean="0">
                <a:latin typeface="Times New Roman" pitchFamily="18" charset="0"/>
                <a:cs typeface="Times New Roman" pitchFamily="18" charset="0"/>
              </a:rPr>
              <a:t>là</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viết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tắt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của</a:t>
            </a:r>
            <a:r>
              <a:rPr lang="en-US" sz="3100" dirty="0" smtClean="0">
                <a:latin typeface="Times New Roman" pitchFamily="18" charset="0"/>
                <a:cs typeface="Times New Roman" pitchFamily="18" charset="0"/>
              </a:rPr>
              <a:t> Hard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 </a:t>
            </a:r>
            <a:r>
              <a:rPr lang="en-US" sz="3100" dirty="0" err="1" smtClean="0">
                <a:latin typeface="Times New Roman" pitchFamily="18" charset="0"/>
                <a:cs typeface="Times New Roman" pitchFamily="18" charset="0"/>
              </a:rPr>
              <a:t>viết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tắt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cho</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từ</a:t>
            </a:r>
            <a:r>
              <a:rPr lang="en-US" sz="3100" dirty="0" smtClean="0">
                <a:latin typeface="Times New Roman" pitchFamily="18" charset="0"/>
                <a:cs typeface="Times New Roman" pitchFamily="18" charset="0"/>
              </a:rPr>
              <a:t> Black</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F </a:t>
            </a:r>
            <a:r>
              <a:rPr lang="en-US" sz="3100" dirty="0" err="1" smtClean="0">
                <a:latin typeface="Times New Roman" pitchFamily="18" charset="0"/>
                <a:cs typeface="Times New Roman" pitchFamily="18" charset="0"/>
              </a:rPr>
              <a:t>là</a:t>
            </a:r>
            <a:r>
              <a:rPr lang="en-US" sz="3100" dirty="0" smtClean="0">
                <a:latin typeface="Times New Roman" pitchFamily="18" charset="0"/>
                <a:cs typeface="Times New Roman" pitchFamily="18" charset="0"/>
              </a:rPr>
              <a:t> Fine </a:t>
            </a:r>
            <a:r>
              <a:rPr lang="en-US" sz="3100" dirty="0" err="1" smtClean="0">
                <a:latin typeface="Times New Roman" pitchFamily="18" charset="0"/>
                <a:cs typeface="Times New Roman" pitchFamily="18" charset="0"/>
              </a:rPr>
              <a:t>có</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thể</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gọt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nhọn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mà</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không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làm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gãy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đầu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chì</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loại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bút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này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rất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hiếm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gặp</a:t>
            </a:r>
            <a:r>
              <a:rPr lang="en-US" sz="3100" dirty="0" smtClean="0">
                <a:latin typeface="Times New Roman" pitchFamily="18" charset="0"/>
                <a:cs typeface="Times New Roman" pitchFamily="18" charset="0"/>
              </a:rPr>
              <a:t>). </a:t>
            </a:r>
            <a:br>
              <a:rPr lang="en-US" sz="3100" dirty="0" smtClean="0">
                <a:latin typeface="Times New Roman" pitchFamily="18" charset="0"/>
                <a:cs typeface="Times New Roman" pitchFamily="18" charset="0"/>
              </a:rPr>
            </a:br>
            <a:r>
              <a:rPr lang="en-US" sz="3100" dirty="0" err="1" smtClean="0">
                <a:latin typeface="Times New Roman" pitchFamily="18" charset="0"/>
                <a:cs typeface="Times New Roman" pitchFamily="18" charset="0"/>
              </a:rPr>
              <a:t>Trong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dãy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trên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từ</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trái</a:t>
            </a:r>
            <a:r>
              <a:rPr lang="en-US" sz="3100" dirty="0" smtClean="0">
                <a:latin typeface="Times New Roman" pitchFamily="18" charset="0"/>
                <a:cs typeface="Times New Roman" pitchFamily="18" charset="0"/>
              </a:rPr>
              <a:t> qua </a:t>
            </a:r>
            <a:r>
              <a:rPr lang="en-US" sz="3100" dirty="0" err="1" smtClean="0">
                <a:latin typeface="Times New Roman" pitchFamily="18" charset="0"/>
                <a:cs typeface="Times New Roman" pitchFamily="18" charset="0"/>
              </a:rPr>
              <a:t>phải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độ</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tăng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dần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đồng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thời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độ</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đen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càng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ít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nhạt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dần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Các</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bút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chì</a:t>
            </a:r>
            <a:r>
              <a:rPr lang="en-US" sz="3100" dirty="0" smtClean="0">
                <a:latin typeface="Times New Roman" pitchFamily="18" charset="0"/>
                <a:cs typeface="Times New Roman" pitchFamily="18" charset="0"/>
              </a:rPr>
              <a:t> black (B) </a:t>
            </a:r>
            <a:r>
              <a:rPr lang="en-US" sz="3100" dirty="0" err="1" smtClean="0">
                <a:latin typeface="Times New Roman" pitchFamily="18" charset="0"/>
                <a:cs typeface="Times New Roman" pitchFamily="18" charset="0"/>
              </a:rPr>
              <a:t>là</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màu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đen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đậm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tỉ</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lệ</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nghịch</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với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độ</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độ</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càng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nhiều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thì</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độ</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đen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càng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ít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đi</a:t>
            </a:r>
            <a:r>
              <a:rPr lang="en-US" sz="3100" dirty="0" smtClean="0">
                <a:latin typeface="Times New Roman" pitchFamily="18" charset="0"/>
                <a:cs typeface="Times New Roman" pitchFamily="18" charset="0"/>
              </a:rPr>
              <a:t>.</a:t>
            </a:r>
            <a:br>
              <a:rPr lang="en-US" sz="3100" dirty="0" smtClean="0">
                <a:latin typeface="Times New Roman" pitchFamily="18" charset="0"/>
                <a:cs typeface="Times New Roman" pitchFamily="18" charset="0"/>
              </a:rPr>
            </a:br>
            <a:r>
              <a:rPr lang="en-US" sz="3100" dirty="0" err="1" smtClean="0">
                <a:latin typeface="Times New Roman" pitchFamily="18" charset="0"/>
                <a:cs typeface="Times New Roman" pitchFamily="18" charset="0"/>
              </a:rPr>
              <a:t>Vậy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bút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chì</a:t>
            </a:r>
            <a:r>
              <a:rPr lang="en-US" sz="3100" dirty="0" smtClean="0">
                <a:latin typeface="Times New Roman" pitchFamily="18" charset="0"/>
                <a:cs typeface="Times New Roman" pitchFamily="18" charset="0"/>
              </a:rPr>
              <a:t> 9B </a:t>
            </a:r>
            <a:r>
              <a:rPr lang="en-US" sz="3100" dirty="0" err="1" smtClean="0">
                <a:latin typeface="Times New Roman" pitchFamily="18" charset="0"/>
                <a:cs typeface="Times New Roman" pitchFamily="18" charset="0"/>
              </a:rPr>
              <a:t>là</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đậm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thuần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màu</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đen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và</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mềm</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nhất</a:t>
            </a:r>
            <a:r>
              <a:rPr lang="en-US" sz="3100" dirty="0" smtClean="0">
                <a:latin typeface="Times New Roman" pitchFamily="18" charset="0"/>
                <a:cs typeface="Times New Roman" pitchFamily="18" charset="0"/>
              </a:rPr>
              <a:t>, 7B </a:t>
            </a:r>
            <a:r>
              <a:rPr lang="en-US" sz="3100" dirty="0" err="1" smtClean="0">
                <a:latin typeface="Times New Roman" pitchFamily="18" charset="0"/>
                <a:cs typeface="Times New Roman" pitchFamily="18" charset="0"/>
              </a:rPr>
              <a:t>thì</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nhạt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hơn</a:t>
            </a:r>
            <a:r>
              <a:rPr lang="en-US" sz="3100" dirty="0" smtClean="0">
                <a:latin typeface="Times New Roman" pitchFamily="18" charset="0"/>
                <a:cs typeface="Times New Roman" pitchFamily="18" charset="0"/>
              </a:rPr>
              <a:t>, 5B </a:t>
            </a:r>
            <a:r>
              <a:rPr lang="en-US" sz="3100" dirty="0" err="1" smtClean="0">
                <a:latin typeface="Times New Roman" pitchFamily="18" charset="0"/>
                <a:cs typeface="Times New Roman" pitchFamily="18" charset="0"/>
              </a:rPr>
              <a:t>thì</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nhạt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hơn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nữa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còn</a:t>
            </a:r>
            <a:r>
              <a:rPr lang="en-US" sz="3100" dirty="0" smtClean="0">
                <a:latin typeface="Times New Roman" pitchFamily="18" charset="0"/>
                <a:cs typeface="Times New Roman" pitchFamily="18" charset="0"/>
              </a:rPr>
              <a:t> 9H </a:t>
            </a:r>
            <a:r>
              <a:rPr lang="en-US" sz="3100" dirty="0" err="1" smtClean="0">
                <a:latin typeface="Times New Roman" pitchFamily="18" charset="0"/>
                <a:cs typeface="Times New Roman" pitchFamily="18" charset="0"/>
              </a:rPr>
              <a:t>thì</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bởi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vậy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nên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nét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bút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nhạt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nhất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trong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thang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phân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loại</a:t>
            </a:r>
            <a:r>
              <a:rPr lang="en-US" sz="3100" dirty="0" smtClean="0">
                <a:latin typeface="Times New Roman" pitchFamily="18" charset="0"/>
                <a:cs typeface="Times New Roman" pitchFamily="18" charset="0"/>
              </a:rPr>
              <a:t>.</a:t>
            </a:r>
            <a:br>
              <a:rPr lang="en-US" sz="3100" dirty="0" smtClean="0">
                <a:latin typeface="Times New Roman" pitchFamily="18" charset="0"/>
                <a:cs typeface="Times New Roman" pitchFamily="18" charset="0"/>
              </a:rPr>
            </a:br>
            <a:r>
              <a:rPr lang="en-US" sz="3100" dirty="0" err="1" smtClean="0">
                <a:latin typeface="Times New Roman" pitchFamily="18" charset="0"/>
                <a:cs typeface="Times New Roman" pitchFamily="18" charset="0"/>
              </a:rPr>
              <a:t>Phần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lớn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những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cây</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bút</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chì</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thông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dụng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thường</a:t>
            </a:r>
            <a:r>
              <a:rPr lang="en-US" sz="3100" dirty="0" smtClean="0">
                <a:latin typeface="Times New Roman" pitchFamily="18" charset="0"/>
                <a:cs typeface="Times New Roman" pitchFamily="18" charset="0"/>
              </a:rPr>
              <a:t> ở </a:t>
            </a:r>
            <a:r>
              <a:rPr lang="en-US" sz="3100" dirty="0" err="1" smtClean="0">
                <a:latin typeface="Times New Roman" pitchFamily="18" charset="0"/>
                <a:cs typeface="Times New Roman" pitchFamily="18" charset="0"/>
              </a:rPr>
              <a:t>mức</a:t>
            </a:r>
            <a:r>
              <a:rPr lang="en-US" sz="3100" dirty="0" smtClean="0">
                <a:latin typeface="Times New Roman" pitchFamily="18" charset="0"/>
                <a:cs typeface="Times New Roman" pitchFamily="18" charset="0"/>
              </a:rPr>
              <a:t> </a:t>
            </a:r>
            <a:r>
              <a:rPr lang="en-US" sz="3100" dirty="0" smtClean="0">
                <a:solidFill>
                  <a:srgbClr val="FF0000"/>
                </a:solidFill>
                <a:latin typeface="Times New Roman" pitchFamily="18" charset="0"/>
                <a:cs typeface="Times New Roman" pitchFamily="18" charset="0"/>
              </a:rPr>
              <a:t>HB</a:t>
            </a:r>
            <a:r>
              <a:rPr lang="en-US" sz="3100" dirty="0" smtClean="0">
                <a:latin typeface="Times New Roman" pitchFamily="18" charset="0"/>
                <a:cs typeface="Times New Roman" pitchFamily="18" charset="0"/>
              </a:rPr>
              <a:t> (hard = black) </a:t>
            </a:r>
            <a:r>
              <a:rPr lang="en-US" sz="3100" dirty="0" err="1" smtClean="0">
                <a:solidFill>
                  <a:srgbClr val="FF0000"/>
                </a:solidFill>
                <a:latin typeface="Times New Roman" pitchFamily="18" charset="0"/>
                <a:cs typeface="Times New Roman" pitchFamily="18" charset="0"/>
              </a:rPr>
              <a:t>nghĩa</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là</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trung</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bình</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về</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độ</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cứng</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và</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màu</a:t>
            </a:r>
            <a:r>
              <a:rPr lang="en-US" sz="3100" dirty="0" smtClean="0">
                <a:solidFill>
                  <a:srgbClr val="FF0000"/>
                </a:solidFill>
                <a:latin typeface="Times New Roman" pitchFamily="18" charset="0"/>
                <a:cs typeface="Times New Roman" pitchFamily="18" charset="0"/>
              </a:rPr>
              <a:t> </a:t>
            </a:r>
            <a:r>
              <a:rPr lang="en-US" sz="3100" dirty="0" err="1" smtClean="0">
                <a:solidFill>
                  <a:srgbClr val="FF0000"/>
                </a:solidFill>
                <a:latin typeface="Times New Roman" pitchFamily="18" charset="0"/>
                <a:cs typeface="Times New Roman" pitchFamily="18" charset="0"/>
              </a:rPr>
              <a:t>đen</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không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quá</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và</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không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quá</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đậm</a:t>
            </a:r>
            <a:r>
              <a:rPr lang="en-US" sz="3100" dirty="0" smtClean="0">
                <a:latin typeface="Times New Roman" pitchFamily="18" charset="0"/>
                <a:cs typeface="Times New Roman" pitchFamily="18" charset="0"/>
              </a:rPr>
              <a:t>.</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2B: </a:t>
            </a:r>
            <a:r>
              <a:rPr lang="en-US" sz="3100" dirty="0" err="1" smtClean="0">
                <a:latin typeface="Times New Roman" pitchFamily="18" charset="0"/>
                <a:cs typeface="Times New Roman" pitchFamily="18" charset="0"/>
              </a:rPr>
              <a:t>độ</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cứng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nhiều</a:t>
            </a:r>
            <a:r>
              <a:rPr lang="en-US" sz="3100" smtClean="0">
                <a:latin typeface="Times New Roman" pitchFamily="18" charset="0"/>
                <a:cs typeface="Times New Roman" pitchFamily="18" charset="0"/>
              </a:rPr>
              <a:t>, m</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0335" y="427531"/>
            <a:ext cx="98208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HƯỚNG DẪN HỌC Ở NHÀ VÀ CHUẨN BỊ BÀI SAU</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1313792" y="1460626"/>
            <a:ext cx="9247437" cy="3539430"/>
          </a:xfrm>
          <a:prstGeom prst="rect">
            <a:avLst/>
          </a:prstGeom>
        </p:spPr>
        <p:txBody>
          <a:bodyPr wrap="square">
            <a:spAutoFit/>
          </a:bodyPr>
          <a:lstStyle/>
          <a:p>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Đối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với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tiết</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học</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này</a:t>
            </a:r>
            <a:r>
              <a:rPr lang="en-US" sz="2800" u="sng" dirty="0" smtClean="0">
                <a:solidFill>
                  <a:srgbClr val="FF0000"/>
                </a:solidFill>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buFontTx/>
              <a:buChar char="-"/>
            </a:pPr>
            <a:r>
              <a:rPr lang="en-US" sz="2800" dirty="0" err="1" smtClean="0">
                <a:latin typeface="Times New Roman" pitchFamily="18" charset="0"/>
                <a:cs typeface="Times New Roman" pitchFamily="18" charset="0"/>
              </a:rPr>
              <a:t>Hoàn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smtClean="0">
                <a:latin typeface="Times New Roman" pitchFamily="18" charset="0"/>
                <a:cs typeface="Times New Roman" pitchFamily="18" charset="0"/>
              </a:rPr>
              <a:t>.</a:t>
            </a:r>
          </a:p>
          <a:p>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Đối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với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tiết</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học</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sau</a:t>
            </a:r>
            <a:r>
              <a:rPr lang="en-US" sz="2800" u="sng" dirty="0" smtClean="0">
                <a:solidFill>
                  <a:srgbClr val="FF0000"/>
                </a:solidFill>
                <a:latin typeface="Times New Roman" pitchFamily="18" charset="0"/>
                <a:cs typeface="Times New Roman" pitchFamily="18" charset="0"/>
              </a:rPr>
              <a:t>:</a:t>
            </a:r>
          </a:p>
          <a:p>
            <a:pPr>
              <a:buFontTx/>
              <a:buChar char="-"/>
            </a:pPr>
            <a:r>
              <a:rPr lang="en-US" sz="2800" dirty="0" err="1" smtClean="0">
                <a:latin typeface="Times New Roman" pitchFamily="18" charset="0"/>
                <a:cs typeface="Times New Roman" pitchFamily="18" charset="0"/>
              </a:rPr>
              <a:t>Nghiên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 NGUYÊN TỐ HÓA HỌC</a:t>
            </a:r>
          </a:p>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15</a:t>
            </a:r>
          </a:p>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16</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5012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015663"/>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p>
          <a:p>
            <a:r>
              <a:rPr lang="en-US" sz="2800" b="1" dirty="0" smtClean="0">
                <a:solidFill>
                  <a:srgbClr val="0000FF"/>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 NGUYÊN TỬ LÀ 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4" name="TextBox 3"/>
          <p:cNvSpPr txBox="1"/>
          <p:nvPr/>
        </p:nvSpPr>
        <p:spPr>
          <a:xfrm>
            <a:off x="533400" y="1244263"/>
            <a:ext cx="11125200" cy="3693319"/>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PHIẾU HỌC TẬP 2 </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cặp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endParaRPr lang="en-US" dirty="0"/>
          </a:p>
          <a:p>
            <a:pPr>
              <a:lnSpc>
                <a:spcPct val="150000"/>
              </a:lnSpc>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p>
            <a:pPr>
              <a:lnSpc>
                <a:spcPct val="150000"/>
              </a:lnSpc>
            </a:pPr>
            <a:r>
              <a:rPr lang="en-US" sz="2800" i="1" dirty="0">
                <a:solidFill>
                  <a:srgbClr val="0000FF"/>
                </a:solidFill>
                <a:latin typeface="Times New Roman" pitchFamily="18" charset="0"/>
                <a:cs typeface="Times New Roman" pitchFamily="18" charset="0"/>
                <a:sym typeface="Wingdings"/>
              </a:rPr>
              <a:t></a:t>
            </a:r>
            <a:r>
              <a:rPr lang="en-US" sz="2800" i="1" dirty="0" err="1">
                <a:solidFill>
                  <a:srgbClr val="0000FF"/>
                </a:solidFill>
                <a:latin typeface="Times New Roman" pitchFamily="18" charset="0"/>
                <a:cs typeface="Times New Roman" pitchFamily="18" charset="0"/>
              </a:rPr>
              <a:t>Nguyên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tử</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là</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những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cực</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kì</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nhỏ</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bé</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không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mang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điện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cấu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tạo</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nên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chất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nSpc>
                <a:spcPct val="150000"/>
              </a:lnSpc>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3: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smtClean="0">
                <a:latin typeface="Times New Roman" pitchFamily="18" charset="0"/>
                <a:cs typeface="Times New Roman" pitchFamily="18" charset="0"/>
              </a:rPr>
              <a:t>.</a:t>
            </a:r>
          </a:p>
          <a:p>
            <a:pPr>
              <a:lnSpc>
                <a:spcPct val="150000"/>
              </a:lnSpc>
            </a:pPr>
            <a:r>
              <a:rPr lang="en-US" sz="2800" i="1" dirty="0">
                <a:solidFill>
                  <a:srgbClr val="0000FF"/>
                </a:solidFill>
                <a:latin typeface="Times New Roman" pitchFamily="18" charset="0"/>
                <a:cs typeface="Times New Roman" pitchFamily="18" charset="0"/>
                <a:sym typeface="Wingdings"/>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oxygen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khí</a:t>
            </a:r>
            <a:r>
              <a:rPr lang="en-US" sz="2800" b="1" dirty="0">
                <a:latin typeface="Times New Roman" pitchFamily="18" charset="0"/>
                <a:cs typeface="Times New Roman" pitchFamily="18" charset="0"/>
              </a:rPr>
              <a:t> oxygen,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a:t>
            </a:r>
          </a:p>
          <a:p>
            <a:pPr>
              <a:lnSpc>
                <a:spcPct val="150000"/>
              </a:lnSpc>
            </a:pPr>
            <a:endParaRPr lang="en-US" sz="2800" dirty="0" smtClean="0">
              <a:latin typeface="Times New Roman" pitchFamily="18" charset="0"/>
              <a:cs typeface="Times New Roman" pitchFamily="18" charset="0"/>
            </a:endParaRPr>
          </a:p>
        </p:txBody>
      </p:sp>
      <p:pic>
        <p:nvPicPr>
          <p:cNvPr id="1026" name="Picture 2" descr="C:\Users\VC Computer\Downloads\Khí-ox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4495800"/>
            <a:ext cx="3454742" cy="21983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VC Computer\Downloads\nuoc-la-gitim-hieu-ve-nuoc-la-g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4495801"/>
            <a:ext cx="3505200" cy="226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VC Computer\Downloads\thung-nuoc-tinh-khiet-aquafina-500ml.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915400" y="4495801"/>
            <a:ext cx="2971800" cy="21667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24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wipe(down)">
                                      <p:cBhvr>
                                        <p:cTn id="37" dur="5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wipe(down)">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1</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Vỏ</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a:solidFill>
                  <a:srgbClr val="0000FF"/>
                </a:solidFill>
                <a:latin typeface="Times New Roman" pitchFamily="18" charset="0"/>
                <a:cs typeface="Times New Roman" pitchFamily="18" charset="0"/>
              </a:rPr>
              <a:t>.</a:t>
            </a:r>
          </a:p>
        </p:txBody>
      </p:sp>
      <p:sp>
        <p:nvSpPr>
          <p:cNvPr id="4" name="TextBox 3"/>
          <p:cNvSpPr txBox="1"/>
          <p:nvPr/>
        </p:nvSpPr>
        <p:spPr>
          <a:xfrm>
            <a:off x="533400" y="1600200"/>
            <a:ext cx="11125200" cy="3693319"/>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PHIẾU HỌC TẬP 3 </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cặp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đôi</a:t>
            </a:r>
            <a:r>
              <a:rPr lang="en-US" sz="2400" b="1" dirty="0" smtClean="0">
                <a:solidFill>
                  <a:srgbClr val="0000FF"/>
                </a:solidFill>
                <a:latin typeface="Times New Roman" pitchFamily="18" charset="0"/>
                <a:cs typeface="Times New Roman" pitchFamily="18" charset="0"/>
              </a:rPr>
              <a:t>)</a:t>
            </a:r>
            <a:endParaRPr lang="en-US" dirty="0"/>
          </a:p>
          <a:p>
            <a:pPr>
              <a:lnSpc>
                <a:spcPct val="150000"/>
              </a:lnSpc>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1.2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p>
            <a:pPr>
              <a:lnSpc>
                <a:spcPct val="150000"/>
              </a:lnSpc>
            </a:pPr>
            <a:endParaRPr lang="en-US" sz="2800" dirty="0" smtClean="0">
              <a:latin typeface="Times New Roman" pitchFamily="18" charset="0"/>
              <a:cs typeface="Times New Roman" pitchFamily="18" charset="0"/>
            </a:endParaRPr>
          </a:p>
          <a:p>
            <a:pPr>
              <a:lnSpc>
                <a:spcPct val="150000"/>
              </a:lnSpc>
            </a:pPr>
            <a:endParaRPr lang="en-US" sz="2800" dirty="0" smtClean="0">
              <a:latin typeface="Times New Roman" pitchFamily="18" charset="0"/>
              <a:cs typeface="Times New Roman" pitchFamily="18" charset="0"/>
            </a:endParaRPr>
          </a:p>
          <a:p>
            <a:pPr>
              <a:lnSpc>
                <a:spcPct val="150000"/>
              </a:lnSpc>
            </a:pP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hạt</a:t>
            </a:r>
            <a:r>
              <a:rPr lang="en-US" sz="2800" dirty="0">
                <a:solidFill>
                  <a:srgbClr val="0000FF"/>
                </a:solidFill>
                <a:latin typeface="Times New Roman" pitchFamily="18" charset="0"/>
                <a:cs typeface="Times New Roman" pitchFamily="18" charset="0"/>
              </a:rPr>
              <a:t> electron</a:t>
            </a:r>
            <a:endParaRPr lang="en-US" sz="2800" dirty="0" smtClean="0">
              <a:solidFill>
                <a:srgbClr val="0000FF"/>
              </a:solidFill>
              <a:latin typeface="Times New Roman" pitchFamily="18" charset="0"/>
              <a:cs typeface="Times New Roman" pitchFamily="18" charset="0"/>
            </a:endParaRPr>
          </a:p>
        </p:txBody>
      </p:sp>
      <p:pic>
        <p:nvPicPr>
          <p:cNvPr id="9" name="Picture 8" descr="C:\Users\VC Computer\Downloads\02b1b9746333a16df82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2856865"/>
            <a:ext cx="5410200" cy="1715136"/>
          </a:xfrm>
          <a:prstGeom prst="rect">
            <a:avLst/>
          </a:prstGeom>
          <a:noFill/>
          <a:ln>
            <a:noFill/>
          </a:ln>
        </p:spPr>
      </p:pic>
      <p:sp>
        <p:nvSpPr>
          <p:cNvPr id="7" name="TextBox 6"/>
          <p:cNvSpPr txBox="1"/>
          <p:nvPr/>
        </p:nvSpPr>
        <p:spPr>
          <a:xfrm>
            <a:off x="342900" y="5293519"/>
            <a:ext cx="11506200" cy="1661993"/>
          </a:xfrm>
          <a:prstGeom prst="rect">
            <a:avLst/>
          </a:prstGeom>
          <a:noFill/>
        </p:spPr>
        <p:txBody>
          <a:bodyPr wrap="square" rtlCol="0">
            <a:spAutoFit/>
          </a:bodyPr>
          <a:lstStyle/>
          <a:p>
            <a:r>
              <a:rPr lang="en-US" sz="2800" i="1" dirty="0">
                <a:solidFill>
                  <a:srgbClr val="0000FF"/>
                </a:solidFill>
                <a:latin typeface="Times New Roman" pitchFamily="18" charset="0"/>
                <a:cs typeface="Times New Roman" pitchFamily="18" charset="0"/>
                <a:sym typeface="Wingdings"/>
              </a:rPr>
              <a:t></a:t>
            </a:r>
            <a:r>
              <a:rPr lang="en-US" sz="2800" i="1" dirty="0" err="1" smtClean="0">
                <a:solidFill>
                  <a:srgbClr val="0000FF"/>
                </a:solidFill>
                <a:latin typeface="Times New Roman" pitchFamily="18" charset="0"/>
                <a:cs typeface="Times New Roman" pitchFamily="18" charset="0"/>
              </a:rPr>
              <a:t>Vỏ</a:t>
            </a:r>
            <a:r>
              <a:rPr lang="en-US" sz="2800" i="1" dirty="0" smtClean="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nguyên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tử</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được</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cấu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tạo</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từ</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các</a:t>
            </a:r>
            <a:r>
              <a:rPr lang="en-US" sz="2800" i="1" dirty="0">
                <a:solidFill>
                  <a:srgbClr val="0000FF"/>
                </a:solidFill>
                <a:latin typeface="Times New Roman" pitchFamily="18" charset="0"/>
                <a:cs typeface="Times New Roman" pitchFamily="18" charset="0"/>
              </a:rPr>
              <a:t> electron </a:t>
            </a:r>
            <a:r>
              <a:rPr lang="en-US" sz="2800" i="1" dirty="0" err="1">
                <a:solidFill>
                  <a:srgbClr val="0000FF"/>
                </a:solidFill>
                <a:latin typeface="Times New Roman" pitchFamily="18" charset="0"/>
                <a:cs typeface="Times New Roman" pitchFamily="18" charset="0"/>
              </a:rPr>
              <a:t>chuyển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xung</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quanh</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nhân</a:t>
            </a:r>
            <a:r>
              <a:rPr lang="en-US" sz="2800" i="1" dirty="0">
                <a:solidFill>
                  <a:srgbClr val="0000FF"/>
                </a:solidFill>
                <a:latin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a:p>
            <a:r>
              <a:rPr lang="en-US" sz="2800" i="1" dirty="0">
                <a:solidFill>
                  <a:srgbClr val="0000FF"/>
                </a:solidFill>
                <a:latin typeface="Times New Roman" pitchFamily="18" charset="0"/>
                <a:cs typeface="Times New Roman" pitchFamily="18" charset="0"/>
                <a:sym typeface="Wingdings"/>
              </a:rPr>
              <a:t> </a:t>
            </a:r>
            <a:r>
              <a:rPr lang="en-US" sz="2800" i="1" dirty="0" smtClean="0">
                <a:solidFill>
                  <a:srgbClr val="0000FF"/>
                </a:solidFill>
                <a:latin typeface="Times New Roman" pitchFamily="18" charset="0"/>
                <a:cs typeface="Times New Roman" pitchFamily="18" charset="0"/>
              </a:rPr>
              <a:t>Electron </a:t>
            </a:r>
            <a:r>
              <a:rPr lang="en-US" sz="2800" i="1" dirty="0" err="1">
                <a:solidFill>
                  <a:srgbClr val="0000FF"/>
                </a:solidFill>
                <a:latin typeface="Times New Roman" pitchFamily="18" charset="0"/>
                <a:cs typeface="Times New Roman" pitchFamily="18" charset="0"/>
              </a:rPr>
              <a:t>kí</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hiệu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là</a:t>
            </a:r>
            <a:r>
              <a:rPr lang="en-US" sz="2800" i="1" dirty="0">
                <a:solidFill>
                  <a:srgbClr val="0000FF"/>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e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có</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điện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tích</a:t>
            </a:r>
            <a:r>
              <a:rPr lang="en-US" sz="2800" i="1" dirty="0">
                <a:solidFill>
                  <a:srgbClr val="0000FF"/>
                </a:solidFill>
                <a:latin typeface="Times New Roman" pitchFamily="18" charset="0"/>
                <a:cs typeface="Times New Roman" pitchFamily="18" charset="0"/>
              </a:rPr>
              <a:t> qui </a:t>
            </a:r>
            <a:r>
              <a:rPr lang="en-US" sz="2800" i="1" dirty="0" err="1">
                <a:solidFill>
                  <a:srgbClr val="0000FF"/>
                </a:solidFill>
                <a:latin typeface="Times New Roman" pitchFamily="18" charset="0"/>
                <a:cs typeface="Times New Roman" pitchFamily="18" charset="0"/>
              </a:rPr>
              <a:t>ước</a:t>
            </a:r>
            <a:r>
              <a:rPr lang="en-US" sz="2800" i="1" dirty="0">
                <a:solidFill>
                  <a:srgbClr val="0000FF"/>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-1</a:t>
            </a:r>
            <a:r>
              <a:rPr lang="en-US" sz="2800" i="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06600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down)">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6" name="TextBox 5"/>
          <p:cNvSpPr txBox="1"/>
          <p:nvPr/>
        </p:nvSpPr>
        <p:spPr>
          <a:xfrm>
            <a:off x="471055" y="1675150"/>
            <a:ext cx="6310745" cy="4154984"/>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PHIẾU HỌC TẬP 4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1.2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đâu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thước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smtClean="0">
                <a:latin typeface="Times New Roman" pitchFamily="18" charset="0"/>
                <a:cs typeface="Times New Roman" pitchFamily="18" charset="0"/>
              </a:rPr>
              <a:t>?</a:t>
            </a:r>
          </a:p>
          <a:p>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nằm</a:t>
            </a:r>
            <a:r>
              <a:rPr lang="en-US" sz="2400" dirty="0">
                <a:solidFill>
                  <a:srgbClr val="0000FF"/>
                </a:solidFill>
                <a:latin typeface="Times New Roman" pitchFamily="18" charset="0"/>
                <a:cs typeface="Times New Roman" pitchFamily="18" charset="0"/>
              </a:rPr>
              <a:t> ở </a:t>
            </a:r>
            <a:r>
              <a:rPr lang="en-US" sz="2400" dirty="0" err="1">
                <a:solidFill>
                  <a:srgbClr val="0000FF"/>
                </a:solidFill>
                <a:latin typeface="Times New Roman" pitchFamily="18" charset="0"/>
                <a:cs typeface="Times New Roman" pitchFamily="18" charset="0"/>
              </a:rPr>
              <a:t>tâm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được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cấu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bởi</a:t>
            </a:r>
            <a:r>
              <a:rPr lang="en-US" sz="2400" dirty="0">
                <a:solidFill>
                  <a:srgbClr val="0000FF"/>
                </a:solidFill>
                <a:latin typeface="Times New Roman" pitchFamily="18" charset="0"/>
                <a:cs typeface="Times New Roman" pitchFamily="18" charset="0"/>
              </a:rPr>
              <a:t> proton (p)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neutron (n).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nhỏ</a:t>
            </a:r>
            <a:r>
              <a:rPr lang="en-US" sz="2400" dirty="0">
                <a:solidFill>
                  <a:srgbClr val="0000FF"/>
                </a:solidFill>
                <a:latin typeface="Times New Roman" pitchFamily="18" charset="0"/>
                <a:cs typeface="Times New Roman" pitchFamily="18" charset="0"/>
              </a:rPr>
              <a:t> so </a:t>
            </a:r>
            <a:r>
              <a:rPr lang="en-US" sz="2400" dirty="0" err="1">
                <a:solidFill>
                  <a:srgbClr val="0000FF"/>
                </a:solidFill>
                <a:latin typeface="Times New Roman" pitchFamily="18" charset="0"/>
                <a:cs typeface="Times New Roman" pitchFamily="18" charset="0"/>
              </a:rPr>
              <a:t>với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thước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nguyên</a:t>
            </a:r>
            <a:r>
              <a:rPr lang="en-US" sz="2400" dirty="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tử</a:t>
            </a:r>
            <a:endParaRPr lang="en-US" sz="2400" dirty="0">
              <a:solidFill>
                <a:srgbClr val="0000FF"/>
              </a:solidFill>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10" name="Picture 9" descr="C:\Users\VC Computer\Downloads\02b1b9746333a16df82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1371600"/>
            <a:ext cx="4800600" cy="5181600"/>
          </a:xfrm>
          <a:prstGeom prst="rect">
            <a:avLst/>
          </a:prstGeom>
          <a:noFill/>
          <a:ln>
            <a:noFill/>
          </a:ln>
        </p:spPr>
      </p:pic>
    </p:spTree>
    <p:extLst>
      <p:ext uri="{BB962C8B-B14F-4D97-AF65-F5344CB8AC3E}">
        <p14:creationId xmlns:p14="http://schemas.microsoft.com/office/powerpoint/2010/main" xmlns="" val="278274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ircle(in)">
                                      <p:cBhvr>
                                        <p:cTn id="2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6" name="TextBox 5"/>
          <p:cNvSpPr txBox="1"/>
          <p:nvPr/>
        </p:nvSpPr>
        <p:spPr>
          <a:xfrm>
            <a:off x="554182" y="1675150"/>
            <a:ext cx="10799618" cy="3046988"/>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PHIẾU HỌC TẬP 4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6: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smtClean="0">
                <a:latin typeface="Times New Roman" pitchFamily="18" charset="0"/>
                <a:cs typeface="Times New Roman" pitchFamily="18" charset="0"/>
              </a:rPr>
              <a:t>?</a:t>
            </a:r>
          </a:p>
          <a:p>
            <a:r>
              <a:rPr lang="en-US" sz="2400" dirty="0">
                <a:solidFill>
                  <a:srgbClr val="0000FF"/>
                </a:solidFill>
                <a:latin typeface="Times New Roman" pitchFamily="18" charset="0"/>
                <a:cs typeface="Times New Roman" pitchFamily="18" charset="0"/>
              </a:rPr>
              <a:t>a)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electron, </a:t>
            </a:r>
            <a:r>
              <a:rPr lang="en-US" sz="2400" dirty="0" err="1">
                <a:solidFill>
                  <a:srgbClr val="0000FF"/>
                </a:solidFill>
                <a:latin typeface="Times New Roman" pitchFamily="18" charset="0"/>
                <a:cs typeface="Times New Roman" pitchFamily="18" charset="0"/>
              </a:rPr>
              <a:t>kí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e, </a:t>
            </a:r>
            <a:r>
              <a:rPr lang="en-US" sz="2400" dirty="0" err="1">
                <a:solidFill>
                  <a:srgbClr val="0000FF"/>
                </a:solidFill>
                <a:latin typeface="Times New Roman" pitchFamily="18" charset="0"/>
                <a:cs typeface="Times New Roman" pitchFamily="18" charset="0"/>
              </a:rPr>
              <a:t>mang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âm</a:t>
            </a:r>
            <a:r>
              <a:rPr lang="en-US" sz="2400" dirty="0">
                <a:solidFill>
                  <a:srgbClr val="0000FF"/>
                </a:solidFill>
                <a:latin typeface="Times New Roman" pitchFamily="18" charset="0"/>
                <a:cs typeface="Times New Roman" pitchFamily="18" charset="0"/>
              </a:rPr>
              <a:t>.</a:t>
            </a:r>
          </a:p>
          <a:p>
            <a:r>
              <a:rPr lang="en-US" sz="2400" dirty="0">
                <a:solidFill>
                  <a:srgbClr val="0000FF"/>
                </a:solidFill>
                <a:latin typeface="Times New Roman" pitchFamily="18" charset="0"/>
                <a:cs typeface="Times New Roman" pitchFamily="18" charset="0"/>
              </a:rPr>
              <a:t>b)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proton, </a:t>
            </a:r>
            <a:r>
              <a:rPr lang="en-US" sz="2400" dirty="0" err="1">
                <a:solidFill>
                  <a:srgbClr val="0000FF"/>
                </a:solidFill>
                <a:latin typeface="Times New Roman" pitchFamily="18" charset="0"/>
                <a:cs typeface="Times New Roman" pitchFamily="18" charset="0"/>
              </a:rPr>
              <a:t>kí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p, </a:t>
            </a:r>
            <a:r>
              <a:rPr lang="en-US" sz="2400" dirty="0" err="1">
                <a:solidFill>
                  <a:srgbClr val="0000FF"/>
                </a:solidFill>
                <a:latin typeface="Times New Roman" pitchFamily="18" charset="0"/>
                <a:cs typeface="Times New Roman" pitchFamily="18" charset="0"/>
              </a:rPr>
              <a:t>mang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tích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dương</a:t>
            </a:r>
            <a:r>
              <a:rPr lang="en-US" sz="2400" dirty="0">
                <a:solidFill>
                  <a:srgbClr val="0000FF"/>
                </a:solidFill>
                <a:latin typeface="Times New Roman" pitchFamily="18" charset="0"/>
                <a:cs typeface="Times New Roman" pitchFamily="18" charset="0"/>
              </a:rPr>
              <a:t>.</a:t>
            </a:r>
          </a:p>
          <a:p>
            <a:r>
              <a:rPr lang="en-US" sz="2400" dirty="0">
                <a:solidFill>
                  <a:srgbClr val="0000FF"/>
                </a:solidFill>
                <a:latin typeface="Times New Roman" pitchFamily="18" charset="0"/>
                <a:cs typeface="Times New Roman" pitchFamily="18" charset="0"/>
              </a:rPr>
              <a:t>c)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neutron, </a:t>
            </a:r>
            <a:r>
              <a:rPr lang="en-US" sz="2400" dirty="0" err="1">
                <a:solidFill>
                  <a:srgbClr val="0000FF"/>
                </a:solidFill>
                <a:latin typeface="Times New Roman" pitchFamily="18" charset="0"/>
                <a:cs typeface="Times New Roman" pitchFamily="18" charset="0"/>
              </a:rPr>
              <a:t>kí</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hiệu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n, </a:t>
            </a:r>
            <a:r>
              <a:rPr lang="en-US" sz="2400" dirty="0" err="1">
                <a:solidFill>
                  <a:srgbClr val="0000FF"/>
                </a:solidFill>
                <a:latin typeface="Times New Roman" pitchFamily="18" charset="0"/>
                <a:cs typeface="Times New Roman" pitchFamily="18" charset="0"/>
              </a:rPr>
              <a:t>không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mang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3605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2000"/>
                                        <p:tgtEl>
                                          <p:spTgt spid="6">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circle(in)">
                                      <p:cBhvr>
                                        <p:cTn id="23" dur="2000"/>
                                        <p:tgtEl>
                                          <p:spTgt spid="6">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circle(in)">
                                      <p:cBhvr>
                                        <p:cTn id="26" dur="2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down)">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down)">
                                      <p:cBhvr>
                                        <p:cTn id="36" dur="500"/>
                                        <p:tgtEl>
                                          <p:spTgt spid="6">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wipe(down)">
                                      <p:cBhvr>
                                        <p:cTn id="4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8" name="TextBox 7"/>
          <p:cNvSpPr txBox="1"/>
          <p:nvPr/>
        </p:nvSpPr>
        <p:spPr>
          <a:xfrm>
            <a:off x="685800" y="1752600"/>
            <a:ext cx="10591800" cy="2308324"/>
          </a:xfrm>
          <a:prstGeom prst="rect">
            <a:avLst/>
          </a:prstGeom>
          <a:noFill/>
          <a:ln>
            <a:solidFill>
              <a:srgbClr val="7411F7">
                <a:alpha val="60000"/>
              </a:srgbClr>
            </a:solidFill>
          </a:ln>
        </p:spPr>
        <p:txBody>
          <a:bodyPr wrap="square" rtlCol="0">
            <a:spAutoFit/>
          </a:bodyPr>
          <a:lstStyle/>
          <a:p>
            <a:pPr>
              <a:lnSpc>
                <a:spcPct val="150000"/>
              </a:lnSpc>
            </a:pP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rPr>
              <a:t>Hạt</a:t>
            </a:r>
            <a:r>
              <a:rPr lang="en-US" sz="2800" i="1" dirty="0" smtClean="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nhân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được</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cấu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tạo</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bởi</a:t>
            </a:r>
            <a:r>
              <a:rPr lang="en-US" sz="2800" i="1" dirty="0">
                <a:solidFill>
                  <a:srgbClr val="0000FF"/>
                </a:solidFill>
                <a:latin typeface="Times New Roman" pitchFamily="18" charset="0"/>
                <a:cs typeface="Times New Roman" pitchFamily="18" charset="0"/>
              </a:rPr>
              <a:t> proton (p)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neutron (n).</a:t>
            </a:r>
            <a:endParaRPr lang="en-US" sz="2800" dirty="0">
              <a:solidFill>
                <a:srgbClr val="0000FF"/>
              </a:solidFill>
              <a:latin typeface="Times New Roman" pitchFamily="18" charset="0"/>
              <a:cs typeface="Times New Roman" pitchFamily="18" charset="0"/>
            </a:endParaRPr>
          </a:p>
          <a:p>
            <a:pPr>
              <a:lnSpc>
                <a:spcPct val="150000"/>
              </a:lnSpc>
            </a:pPr>
            <a:r>
              <a:rPr lang="en-US" sz="2800" i="1" dirty="0">
                <a:solidFill>
                  <a:srgbClr val="0000FF"/>
                </a:solidFill>
                <a:latin typeface="Times New Roman" pitchFamily="18" charset="0"/>
                <a:cs typeface="Times New Roman" pitchFamily="18" charset="0"/>
                <a:sym typeface="Wingdings"/>
              </a:rPr>
              <a:t> </a:t>
            </a:r>
            <a:r>
              <a:rPr lang="en-US" sz="2800" i="1" dirty="0" smtClean="0">
                <a:solidFill>
                  <a:srgbClr val="0000FF"/>
                </a:solidFill>
                <a:latin typeface="Times New Roman" pitchFamily="18" charset="0"/>
                <a:cs typeface="Times New Roman" pitchFamily="18" charset="0"/>
              </a:rPr>
              <a:t>Proton </a:t>
            </a:r>
            <a:r>
              <a:rPr lang="en-US" sz="2800" i="1" dirty="0" err="1">
                <a:solidFill>
                  <a:srgbClr val="0000FF"/>
                </a:solidFill>
                <a:latin typeface="Times New Roman" pitchFamily="18" charset="0"/>
                <a:cs typeface="Times New Roman" pitchFamily="18" charset="0"/>
              </a:rPr>
              <a:t>kí</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hiệu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là</a:t>
            </a:r>
            <a:r>
              <a:rPr lang="en-US" sz="2800" i="1" dirty="0">
                <a:solidFill>
                  <a:srgbClr val="0000FF"/>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p</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có</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điện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tích</a:t>
            </a:r>
            <a:r>
              <a:rPr lang="en-US" sz="2800" i="1" dirty="0">
                <a:solidFill>
                  <a:srgbClr val="0000FF"/>
                </a:solidFill>
                <a:latin typeface="Times New Roman" pitchFamily="18" charset="0"/>
                <a:cs typeface="Times New Roman" pitchFamily="18" charset="0"/>
              </a:rPr>
              <a:t> qui </a:t>
            </a:r>
            <a:r>
              <a:rPr lang="en-US" sz="2800" i="1" dirty="0" err="1">
                <a:solidFill>
                  <a:srgbClr val="0000FF"/>
                </a:solidFill>
                <a:latin typeface="Times New Roman" pitchFamily="18" charset="0"/>
                <a:cs typeface="Times New Roman" pitchFamily="18" charset="0"/>
              </a:rPr>
              <a:t>ước</a:t>
            </a:r>
            <a:r>
              <a:rPr lang="en-US" sz="2800" i="1" dirty="0">
                <a:solidFill>
                  <a:srgbClr val="0000FF"/>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+1.</a:t>
            </a:r>
            <a:endParaRPr lang="en-US" sz="2800" dirty="0">
              <a:solidFill>
                <a:srgbClr val="FF0000"/>
              </a:solidFill>
              <a:latin typeface="Times New Roman" pitchFamily="18" charset="0"/>
              <a:cs typeface="Times New Roman" pitchFamily="18" charset="0"/>
            </a:endParaRPr>
          </a:p>
          <a:p>
            <a:pPr>
              <a:lnSpc>
                <a:spcPct val="150000"/>
              </a:lnSpc>
            </a:pPr>
            <a:r>
              <a:rPr lang="en-US" sz="2800" i="1" dirty="0">
                <a:solidFill>
                  <a:srgbClr val="0000FF"/>
                </a:solidFill>
                <a:latin typeface="Times New Roman" pitchFamily="18" charset="0"/>
                <a:cs typeface="Times New Roman" pitchFamily="18" charset="0"/>
                <a:sym typeface="Wingdings"/>
              </a:rPr>
              <a:t> </a:t>
            </a:r>
            <a:r>
              <a:rPr lang="en-US" sz="2800" i="1" dirty="0" smtClean="0">
                <a:solidFill>
                  <a:srgbClr val="0000FF"/>
                </a:solidFill>
                <a:latin typeface="Times New Roman" pitchFamily="18" charset="0"/>
                <a:cs typeface="Times New Roman" pitchFamily="18" charset="0"/>
              </a:rPr>
              <a:t>Neutron </a:t>
            </a:r>
            <a:r>
              <a:rPr lang="en-US" sz="2800" i="1" dirty="0" err="1">
                <a:solidFill>
                  <a:srgbClr val="0000FF"/>
                </a:solidFill>
                <a:latin typeface="Times New Roman" pitchFamily="18" charset="0"/>
                <a:cs typeface="Times New Roman" pitchFamily="18" charset="0"/>
              </a:rPr>
              <a:t>kí</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hiệu</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là</a:t>
            </a:r>
            <a:r>
              <a:rPr lang="en-US" sz="2800" i="1" dirty="0">
                <a:solidFill>
                  <a:srgbClr val="0000FF"/>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n</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và</a:t>
            </a:r>
            <a:r>
              <a:rPr lang="en-US" sz="2800" i="1" dirty="0">
                <a:solidFill>
                  <a:srgbClr val="0000FF"/>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không</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mang</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điện</a:t>
            </a:r>
            <a:r>
              <a:rPr lang="en-US" sz="2800" i="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endParaRPr lang="en-US" dirty="0"/>
          </a:p>
        </p:txBody>
      </p:sp>
      <p:sp>
        <p:nvSpPr>
          <p:cNvPr id="5" name="Rectangle 4"/>
          <p:cNvSpPr/>
          <p:nvPr/>
        </p:nvSpPr>
        <p:spPr>
          <a:xfrm>
            <a:off x="609600" y="3733800"/>
            <a:ext cx="11125200" cy="2862322"/>
          </a:xfrm>
          <a:prstGeom prst="rect">
            <a:avLst/>
          </a:prstGeom>
        </p:spPr>
        <p:txBody>
          <a:bodyPr wrap="square">
            <a:spAutoFit/>
          </a:bodyPr>
          <a:lstStyle/>
          <a:p>
            <a:pPr>
              <a:lnSpc>
                <a:spcPct val="150000"/>
              </a:lnSpc>
            </a:pPr>
            <a:r>
              <a:rPr lang="en-US" sz="3200" i="1" dirty="0" smtClean="0">
                <a:solidFill>
                  <a:srgbClr val="0000FF"/>
                </a:solidFill>
                <a:latin typeface="Times New Roman" pitchFamily="18" charset="0"/>
                <a:cs typeface="Times New Roman" pitchFamily="18" charset="0"/>
                <a:sym typeface="Wingdings"/>
              </a:rPr>
              <a:t> </a:t>
            </a:r>
            <a:r>
              <a:rPr lang="en-US" sz="3200" i="1" dirty="0" err="1" smtClean="0">
                <a:solidFill>
                  <a:srgbClr val="FF0000"/>
                </a:solidFill>
                <a:latin typeface="Times New Roman" pitchFamily="18" charset="0"/>
                <a:cs typeface="Times New Roman" pitchFamily="18" charset="0"/>
                <a:sym typeface="Wingdings"/>
              </a:rPr>
              <a:t>Lưu</a:t>
            </a:r>
            <a:r>
              <a:rPr lang="en-US" sz="3200" i="1" dirty="0" smtClean="0">
                <a:solidFill>
                  <a:srgbClr val="FF0000"/>
                </a:solidFill>
                <a:latin typeface="Times New Roman" pitchFamily="18" charset="0"/>
                <a:cs typeface="Times New Roman" pitchFamily="18" charset="0"/>
                <a:sym typeface="Wingdings"/>
              </a:rPr>
              <a:t> ý:</a:t>
            </a:r>
          </a:p>
          <a:p>
            <a:pPr>
              <a:lnSpc>
                <a:spcPct val="150000"/>
              </a:lnSpc>
            </a:pPr>
            <a:r>
              <a:rPr lang="en-US" sz="2800" i="1" dirty="0" smtClean="0">
                <a:solidFill>
                  <a:srgbClr val="0000FF"/>
                </a:solidFill>
                <a:latin typeface="Times New Roman" pitchFamily="18" charset="0"/>
                <a:cs typeface="Times New Roman" pitchFamily="18" charset="0"/>
                <a:sym typeface="Wingdings"/>
              </a:rPr>
              <a:t>  </a:t>
            </a:r>
            <a:r>
              <a:rPr lang="en-US" sz="2800" i="1" dirty="0" err="1" smtClean="0">
                <a:solidFill>
                  <a:srgbClr val="0000FF"/>
                </a:solidFill>
                <a:latin typeface="Times New Roman" pitchFamily="18" charset="0"/>
                <a:cs typeface="Times New Roman" pitchFamily="18" charset="0"/>
                <a:sym typeface="Wingdings"/>
              </a:rPr>
              <a:t>Điện</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tích</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hạt</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nhân</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nguyên</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tử</a:t>
            </a:r>
            <a:r>
              <a:rPr lang="en-US" sz="2800" i="1" dirty="0" smtClean="0">
                <a:solidFill>
                  <a:srgbClr val="0000FF"/>
                </a:solidFill>
                <a:latin typeface="Times New Roman" pitchFamily="18" charset="0"/>
                <a:cs typeface="Times New Roman" pitchFamily="18" charset="0"/>
                <a:sym typeface="Wingdings"/>
              </a:rPr>
              <a:t> = </a:t>
            </a:r>
            <a:r>
              <a:rPr lang="en-US" sz="2800" i="1" dirty="0" err="1" smtClean="0">
                <a:solidFill>
                  <a:srgbClr val="0000FF"/>
                </a:solidFill>
                <a:latin typeface="Times New Roman" pitchFamily="18" charset="0"/>
                <a:cs typeface="Times New Roman" pitchFamily="18" charset="0"/>
                <a:sym typeface="Wingdings"/>
              </a:rPr>
              <a:t>tổng</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điện</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tích</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của</a:t>
            </a: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sym typeface="Wingdings"/>
              </a:rPr>
              <a:t>các</a:t>
            </a:r>
            <a:r>
              <a:rPr lang="en-US" sz="2800" i="1" dirty="0" smtClean="0">
                <a:solidFill>
                  <a:srgbClr val="0000FF"/>
                </a:solidFill>
                <a:latin typeface="Times New Roman" pitchFamily="18" charset="0"/>
                <a:cs typeface="Times New Roman" pitchFamily="18" charset="0"/>
                <a:sym typeface="Wingdings"/>
              </a:rPr>
              <a:t> proton</a:t>
            </a:r>
            <a:endParaRPr lang="en-US" sz="2800" dirty="0" smtClean="0">
              <a:solidFill>
                <a:srgbClr val="0000FF"/>
              </a:solidFill>
              <a:latin typeface="Times New Roman" pitchFamily="18" charset="0"/>
              <a:cs typeface="Times New Roman" pitchFamily="18" charset="0"/>
            </a:endParaRPr>
          </a:p>
          <a:p>
            <a:pPr>
              <a:lnSpc>
                <a:spcPct val="150000"/>
              </a:lnSpc>
            </a:pP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tích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hạt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nhân</a:t>
            </a:r>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proton</a:t>
            </a:r>
            <a:endParaRPr lang="en-US" sz="2800" dirty="0" smtClean="0">
              <a:solidFill>
                <a:srgbClr val="FF0000"/>
              </a:solidFill>
              <a:latin typeface="Times New Roman" pitchFamily="18" charset="0"/>
              <a:cs typeface="Times New Roman" pitchFamily="18" charset="0"/>
            </a:endParaRPr>
          </a:p>
          <a:p>
            <a:pPr>
              <a:lnSpc>
                <a:spcPct val="150000"/>
              </a:lnSpc>
            </a:pPr>
            <a:r>
              <a:rPr lang="en-US" sz="2800" i="1" dirty="0" smtClean="0">
                <a:solidFill>
                  <a:srgbClr val="0000FF"/>
                </a:solidFill>
                <a:latin typeface="Times New Roman" pitchFamily="18" charset="0"/>
                <a:cs typeface="Times New Roman" pitchFamily="18" charset="0"/>
                <a:sym typeface="Wingdings"/>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proton =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electron</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01775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533400" y="228600"/>
            <a:ext cx="11201400" cy="1446550"/>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BÀI 1: NGUYÊN TỬ </a:t>
            </a:r>
            <a:endParaRPr lang="en-US" sz="3200" dirty="0">
              <a:solidFill>
                <a:srgbClr val="FF0000"/>
              </a:solidFill>
              <a:latin typeface="Times New Roman" pitchFamily="18" charset="0"/>
              <a:cs typeface="Times New Roman" pitchFamily="18" charset="0"/>
            </a:endParaRPr>
          </a:p>
          <a:p>
            <a:r>
              <a:rPr lang="en-US" sz="2800" b="1" dirty="0">
                <a:solidFill>
                  <a:srgbClr val="0000FF"/>
                </a:solidFill>
                <a:latin typeface="Times New Roman" pitchFamily="18" charset="0"/>
                <a:cs typeface="Times New Roman" pitchFamily="18" charset="0"/>
              </a:rPr>
              <a:t>II. CẤU TẠO NGUYÊN </a:t>
            </a:r>
            <a:r>
              <a:rPr lang="en-US" sz="2800" b="1" dirty="0" smtClean="0">
                <a:solidFill>
                  <a:srgbClr val="0000FF"/>
                </a:solidFill>
                <a:latin typeface="Times New Roman" pitchFamily="18" charset="0"/>
                <a:cs typeface="Times New Roman" pitchFamily="18" charset="0"/>
              </a:rPr>
              <a:t>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6" name="TextBox 5"/>
          <p:cNvSpPr txBox="1"/>
          <p:nvPr/>
        </p:nvSpPr>
        <p:spPr>
          <a:xfrm>
            <a:off x="471055" y="1675150"/>
            <a:ext cx="8208818" cy="2677656"/>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PHIẾU HỌC TẬP 4 </a:t>
            </a:r>
            <a:r>
              <a:rPr lang="en-US" sz="2400" b="1" dirty="0" smtClean="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Hoạt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cặp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đôi</a:t>
            </a:r>
            <a:r>
              <a:rPr lang="en-US" sz="2400" b="1" dirty="0">
                <a:solidFill>
                  <a:srgbClr val="0000FF"/>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dirty="0" err="1" smtClean="0">
                <a:solidFill>
                  <a:srgbClr val="FF0000"/>
                </a:solidFill>
                <a:latin typeface="Times New Roman" pitchFamily="18" charset="0"/>
                <a:cs typeface="Times New Roman" pitchFamily="18" charset="0"/>
              </a:rPr>
              <a:t>Luyện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tập</a:t>
            </a:r>
            <a:r>
              <a:rPr lang="en-US" sz="2400" b="1" dirty="0" smtClean="0">
                <a:solidFill>
                  <a:srgbClr val="FF0000"/>
                </a:solidFill>
                <a:latin typeface="Times New Roman" pitchFamily="18" charset="0"/>
                <a:cs typeface="Times New Roman" pitchFamily="18" charset="0"/>
              </a:rPr>
              <a:t> 1: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lithium</a:t>
            </a:r>
            <a:r>
              <a:rPr lang="en-US" sz="2400" dirty="0" smtClean="0">
                <a:latin typeface="Times New Roman" pitchFamily="18" charset="0"/>
                <a:cs typeface="Times New Roman" pitchFamily="18" charset="0"/>
              </a:rPr>
              <a:t>.</a:t>
            </a:r>
          </a:p>
          <a:p>
            <a:r>
              <a:rPr lang="en-US" sz="2400" dirty="0" smtClean="0">
                <a:solidFill>
                  <a:srgbClr val="0000FF"/>
                </a:solidFill>
                <a:latin typeface="Times New Roman" pitchFamily="18" charset="0"/>
                <a:cs typeface="Times New Roman" pitchFamily="18" charset="0"/>
              </a:rPr>
              <a:t>(1) Electron</a:t>
            </a: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2) </a:t>
            </a:r>
            <a:r>
              <a:rPr lang="en-US" sz="2400" dirty="0" err="1">
                <a:solidFill>
                  <a:srgbClr val="0000FF"/>
                </a:solidFill>
                <a:latin typeface="Times New Roman" pitchFamily="18" charset="0"/>
                <a:cs typeface="Times New Roman" pitchFamily="18" charset="0"/>
              </a:rPr>
              <a:t>Hạt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endParaRPr lang="en-US" sz="2400" dirty="0" smtClean="0">
              <a:solidFill>
                <a:srgbClr val="0000FF"/>
              </a:solidFill>
              <a:latin typeface="Times New Roman" pitchFamily="18" charset="0"/>
              <a:cs typeface="Times New Roman" pitchFamily="18" charset="0"/>
            </a:endParaRPr>
          </a:p>
          <a:p>
            <a:r>
              <a:rPr lang="en-US" sz="2400" dirty="0" smtClean="0">
                <a:solidFill>
                  <a:srgbClr val="0000FF"/>
                </a:solidFill>
                <a:latin typeface="Times New Roman" pitchFamily="18" charset="0"/>
                <a:cs typeface="Times New Roman" pitchFamily="18" charset="0"/>
              </a:rPr>
              <a:t>(</a:t>
            </a:r>
            <a:r>
              <a:rPr lang="en-US" sz="2400" dirty="0">
                <a:solidFill>
                  <a:srgbClr val="0000FF"/>
                </a:solidFill>
                <a:latin typeface="Times New Roman" pitchFamily="18" charset="0"/>
                <a:cs typeface="Times New Roman" pitchFamily="18" charset="0"/>
              </a:rPr>
              <a:t>3) Neutron	</a:t>
            </a:r>
            <a:r>
              <a:rPr lang="en-US" sz="2400" dirty="0" smtClean="0">
                <a:solidFill>
                  <a:srgbClr val="0000FF"/>
                </a:solidFill>
                <a:latin typeface="Times New Roman" pitchFamily="18" charset="0"/>
                <a:cs typeface="Times New Roman" pitchFamily="18" charset="0"/>
              </a:rPr>
              <a:t>		(</a:t>
            </a:r>
            <a:r>
              <a:rPr lang="en-US" sz="2400" dirty="0">
                <a:solidFill>
                  <a:srgbClr val="0000FF"/>
                </a:solidFill>
                <a:latin typeface="Times New Roman" pitchFamily="18" charset="0"/>
                <a:cs typeface="Times New Roman" pitchFamily="18" charset="0"/>
              </a:rPr>
              <a:t>4) Proton</a:t>
            </a: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11" name="Picture 10" descr="Quan sát hình 1.3 và hoàn thành thông tin chú thích các thành phần trong cấu tạo nguyên tử lithium"/>
          <p:cNvPicPr/>
          <p:nvPr/>
        </p:nvPicPr>
        <p:blipFill>
          <a:blip r:embed="rId2">
            <a:extLst>
              <a:ext uri="{28A0092B-C50C-407E-A947-70E740481C1C}">
                <a14:useLocalDpi xmlns:a14="http://schemas.microsoft.com/office/drawing/2010/main" xmlns="" val="0"/>
              </a:ext>
            </a:extLst>
          </a:blip>
          <a:srcRect/>
          <a:stretch>
            <a:fillRect/>
          </a:stretch>
        </p:blipFill>
        <p:spPr bwMode="auto">
          <a:xfrm>
            <a:off x="8077200" y="1295400"/>
            <a:ext cx="3810000" cy="4486669"/>
          </a:xfrm>
          <a:prstGeom prst="rect">
            <a:avLst/>
          </a:prstGeom>
          <a:noFill/>
          <a:ln>
            <a:noFill/>
          </a:ln>
        </p:spPr>
      </p:pic>
    </p:spTree>
    <p:extLst>
      <p:ext uri="{BB962C8B-B14F-4D97-AF65-F5344CB8AC3E}">
        <p14:creationId xmlns:p14="http://schemas.microsoft.com/office/powerpoint/2010/main" xmlns="" val="278274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ircle(in)">
                                      <p:cBhvr>
                                        <p:cTn id="27" dur="2000"/>
                                        <p:tgtEl>
                                          <p:spTgt spid="6">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circle(in)">
                                      <p:cBhvr>
                                        <p:cTn id="30"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E3855820-C2DE-4EEB-83A7-06EB1EE8AAEA}"/>
              </a:ext>
            </a:extLst>
          </p:cNvPr>
          <p:cNvSpPr>
            <a:spLocks noGrp="1"/>
          </p:cNvSpPr>
          <p:nvPr>
            <p:ph type="title"/>
          </p:nvPr>
        </p:nvSpPr>
        <p:spPr/>
        <p:txBody>
          <a:bodyPr/>
          <a:lstStyle/>
          <a:p>
            <a:endParaRPr lang="en-US"/>
          </a:p>
        </p:txBody>
      </p:sp>
      <p:sp>
        <p:nvSpPr>
          <p:cNvPr id="3" name="TextBox 2"/>
          <p:cNvSpPr txBox="1"/>
          <p:nvPr/>
        </p:nvSpPr>
        <p:spPr>
          <a:xfrm>
            <a:off x="401782" y="228600"/>
            <a:ext cx="112014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1: NGUYÊN TỬ </a:t>
            </a:r>
            <a:endParaRPr lang="en-US" sz="2800" dirty="0">
              <a:solidFill>
                <a:srgbClr val="FF0000"/>
              </a:solidFill>
              <a:latin typeface="Times New Roman" pitchFamily="18" charset="0"/>
              <a:cs typeface="Times New Roman" pitchFamily="18" charset="0"/>
            </a:endParaRPr>
          </a:p>
        </p:txBody>
      </p:sp>
      <p:sp>
        <p:nvSpPr>
          <p:cNvPr id="8" name="Rectangle 1"/>
          <p:cNvSpPr>
            <a:spLocks noChangeArrowheads="1"/>
          </p:cNvSpPr>
          <p:nvPr/>
        </p:nvSpPr>
        <p:spPr bwMode="auto">
          <a:xfrm>
            <a:off x="533400" y="2971800"/>
            <a:ext cx="10917382" cy="3323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539750" algn="l"/>
              </a:tabLst>
            </a:pPr>
            <a:r>
              <a:rPr lang="en-US" sz="2400" b="1" dirty="0" err="1" smtClean="0">
                <a:solidFill>
                  <a:srgbClr val="FF0000"/>
                </a:solidFill>
                <a:latin typeface="Times New Roman" pitchFamily="18" charset="0"/>
                <a:ea typeface="Times New Roman" pitchFamily="18" charset="0"/>
                <a:cs typeface="Times New Roman" pitchFamily="18" charset="0"/>
              </a:rPr>
              <a:t>Luyện</a:t>
            </a:r>
            <a:r>
              <a:rPr lang="en-US" sz="2400" b="1" dirty="0" smtClean="0">
                <a:solidFill>
                  <a:srgbClr val="FF0000"/>
                </a:solidFill>
                <a:latin typeface="Times New Roman" pitchFamily="18" charset="0"/>
                <a:ea typeface="Times New Roman" pitchFamily="18" charset="0"/>
                <a:cs typeface="Times New Roman" pitchFamily="18" charset="0"/>
              </a:rPr>
              <a:t> </a:t>
            </a:r>
            <a:r>
              <a:rPr lang="en-US" sz="2400" b="1" dirty="0" err="1" smtClean="0">
                <a:solidFill>
                  <a:srgbClr val="FF0000"/>
                </a:solidFill>
                <a:latin typeface="Times New Roman" pitchFamily="18" charset="0"/>
                <a:ea typeface="Times New Roman" pitchFamily="18" charset="0"/>
                <a:cs typeface="Times New Roman" pitchFamily="18" charset="0"/>
              </a:rPr>
              <a:t>tập</a:t>
            </a:r>
            <a:r>
              <a:rPr lang="en-US" sz="2400" b="1" dirty="0" smtClean="0">
                <a:solidFill>
                  <a:srgbClr val="FF0000"/>
                </a:solidFill>
                <a:latin typeface="Times New Roman" pitchFamily="18" charset="0"/>
                <a:ea typeface="Times New Roman" pitchFamily="18" charset="0"/>
                <a:cs typeface="Times New Roman" pitchFamily="18" charset="0"/>
              </a:rPr>
              <a:t> 2: </a:t>
            </a:r>
            <a:r>
              <a:rPr lang="vi-VN" sz="2400" b="1" dirty="0" smtClean="0">
                <a:solidFill>
                  <a:srgbClr val="FF0000"/>
                </a:solidFill>
                <a:latin typeface="Times New Roman" pitchFamily="18" charset="0"/>
                <a:ea typeface="Times New Roman" pitchFamily="18" charset="0"/>
                <a:cs typeface="Times New Roman" pitchFamily="18" charset="0"/>
              </a:rPr>
              <a:t> </a:t>
            </a:r>
            <a:r>
              <a:rPr kumimoji="0" lang="vi-VN" sz="2400" b="0" i="0" u="none" strike="noStrike" cap="none" normalizeH="0" baseline="0" dirty="0" smtClean="0">
                <a:ln>
                  <a:noFill/>
                </a:ln>
                <a:solidFill>
                  <a:srgbClr val="000000"/>
                </a:solidFill>
                <a:effectLst/>
                <a:latin typeface="+mj-lt"/>
                <a:ea typeface="Times New Roman" pitchFamily="18" charset="0"/>
                <a:cs typeface="Times New Roman" pitchFamily="18" charset="0"/>
              </a:rPr>
              <a:t>Hoàn thành thông tin trong bảng sau</a:t>
            </a:r>
            <a:endParaRPr kumimoji="0" lang="en-US" sz="2400" b="0" i="0" u="none" strike="noStrike" cap="none" normalizeH="0" baseline="0" dirty="0" smtClean="0">
              <a:ln>
                <a:noFill/>
              </a:ln>
              <a:solidFill>
                <a:srgbClr val="000000"/>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en-US"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lang="en-US" sz="2400" dirty="0">
              <a:latin typeface="+mj-l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9750" algn="l"/>
              </a:tabLst>
            </a:pPr>
            <a:endParaRPr kumimoji="0" lang="vi-VN" sz="24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sz="1800" b="0" i="0" u="none" strike="noStrike" cap="none" normalizeH="0" baseline="0" dirty="0" smtClean="0">
              <a:ln>
                <a:noFill/>
              </a:ln>
              <a:solidFill>
                <a:schemeClr val="tx1"/>
              </a:solidFill>
              <a:effectLst/>
              <a:latin typeface="+mj-lt"/>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xmlns="" val="1646924060"/>
              </p:ext>
            </p:extLst>
          </p:nvPr>
        </p:nvGraphicFramePr>
        <p:xfrm>
          <a:off x="1295400" y="3886200"/>
          <a:ext cx="9448800" cy="2049272"/>
        </p:xfrm>
        <a:graphic>
          <a:graphicData uri="http://schemas.openxmlformats.org/drawingml/2006/table">
            <a:tbl>
              <a:tblPr firstRow="1" firstCol="1" bandRow="1">
                <a:tableStyleId>{5C22544A-7EE6-4342-B048-85BDC9FD1C3A}</a:tableStyleId>
              </a:tblPr>
              <a:tblGrid>
                <a:gridCol w="1716763"/>
                <a:gridCol w="1662946"/>
                <a:gridCol w="1681782"/>
                <a:gridCol w="1683576"/>
                <a:gridCol w="2703733"/>
              </a:tblGrid>
              <a:tr h="787400">
                <a:tc>
                  <a:txBody>
                    <a:bodyPr/>
                    <a:lstStyle/>
                    <a:p>
                      <a:pPr algn="just">
                        <a:lnSpc>
                          <a:spcPct val="115000"/>
                        </a:lnSpc>
                        <a:spcAft>
                          <a:spcPts val="0"/>
                        </a:spcAft>
                        <a:tabLst>
                          <a:tab pos="540385" algn="l"/>
                        </a:tabLst>
                      </a:pPr>
                      <a:r>
                        <a:rPr lang="en-US" sz="2400" dirty="0" err="1">
                          <a:effectLst/>
                          <a:latin typeface="Times New Roman" pitchFamily="18" charset="0"/>
                          <a:cs typeface="Times New Roman" pitchFamily="18" charset="0"/>
                        </a:rPr>
                        <a:t>Nguyên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tử</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proton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neutron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electron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Điện tích hạt nhân</a:t>
                      </a:r>
                      <a:endParaRPr lang="en-US" sz="2400" dirty="0">
                        <a:effectLst/>
                        <a:latin typeface="Times New Roman" pitchFamily="18" charset="0"/>
                        <a:ea typeface="Times New Roman"/>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Hydrogen</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a:effectLst/>
                          <a:latin typeface="Times New Roman" pitchFamily="18" charset="0"/>
                          <a:cs typeface="Times New Roman" pitchFamily="18" charset="0"/>
                        </a:rPr>
                        <a:t>1</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0</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Carbon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effectLst/>
                          <a:latin typeface="Times New Roman" pitchFamily="18" charset="0"/>
                          <a:cs typeface="Times New Roman" pitchFamily="18" charset="0"/>
                        </a:rPr>
                        <a:t>6</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chemeClr val="tx1"/>
                          </a:solidFill>
                          <a:effectLst/>
                          <a:latin typeface="Times New Roman" pitchFamily="18" charset="0"/>
                          <a:ea typeface="Calibri"/>
                          <a:cs typeface="Times New Roman" pitchFamily="18" charset="0"/>
                        </a:rPr>
                        <a:t>6</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Phosphorus</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en-US" sz="2400" dirty="0" smtClean="0">
                          <a:solidFill>
                            <a:schemeClr val="tx1"/>
                          </a:solidFill>
                          <a:effectLst/>
                          <a:latin typeface="Times New Roman" pitchFamily="18" charset="0"/>
                          <a:ea typeface="Calibri"/>
                          <a:cs typeface="Times New Roman" pitchFamily="18" charset="0"/>
                        </a:rPr>
                        <a:t>15</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effectLst/>
                          <a:latin typeface="Times New Roman" pitchFamily="18" charset="0"/>
                          <a:cs typeface="Times New Roman" pitchFamily="18" charset="0"/>
                        </a:rPr>
                        <a:t>16</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endParaRPr lang="en-US" sz="2400" dirty="0">
                        <a:effectLst/>
                        <a:latin typeface="Times New Roman" pitchFamily="18" charset="0"/>
                        <a:ea typeface="Calibri"/>
                        <a:cs typeface="Times New Roman" pitchFamily="18" charset="0"/>
                      </a:endParaRPr>
                    </a:p>
                  </a:txBody>
                  <a:tcPr marL="68580" marR="6858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1155238156"/>
              </p:ext>
            </p:extLst>
          </p:nvPr>
        </p:nvGraphicFramePr>
        <p:xfrm>
          <a:off x="1295400" y="3886200"/>
          <a:ext cx="9448800" cy="2049272"/>
        </p:xfrm>
        <a:graphic>
          <a:graphicData uri="http://schemas.openxmlformats.org/drawingml/2006/table">
            <a:tbl>
              <a:tblPr firstRow="1" firstCol="1" bandRow="1">
                <a:tableStyleId>{5C22544A-7EE6-4342-B048-85BDC9FD1C3A}</a:tableStyleId>
              </a:tblPr>
              <a:tblGrid>
                <a:gridCol w="1716763"/>
                <a:gridCol w="1662946"/>
                <a:gridCol w="1681782"/>
                <a:gridCol w="1683576"/>
                <a:gridCol w="2703733"/>
              </a:tblGrid>
              <a:tr h="787400">
                <a:tc>
                  <a:txBody>
                    <a:bodyPr/>
                    <a:lstStyle/>
                    <a:p>
                      <a:pPr algn="just">
                        <a:lnSpc>
                          <a:spcPct val="115000"/>
                        </a:lnSpc>
                        <a:spcAft>
                          <a:spcPts val="0"/>
                        </a:spcAft>
                        <a:tabLst>
                          <a:tab pos="540385" algn="l"/>
                        </a:tabLst>
                      </a:pPr>
                      <a:r>
                        <a:rPr lang="en-US" sz="2400" dirty="0" err="1">
                          <a:effectLst/>
                          <a:latin typeface="Times New Roman" pitchFamily="18" charset="0"/>
                          <a:cs typeface="Times New Roman" pitchFamily="18" charset="0"/>
                        </a:rPr>
                        <a:t>Nguyên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tử</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0480" marR="30480" algn="ctr">
                        <a:lnSpc>
                          <a:spcPct val="115000"/>
                        </a:lnSpc>
                        <a:spcAft>
                          <a:spcPts val="0"/>
                        </a:spcAft>
                      </a:pPr>
                      <a:r>
                        <a:rPr lang="en-US" sz="2400" dirty="0" err="1" smtClean="0">
                          <a:effectLst/>
                          <a:latin typeface="Times New Roman" pitchFamily="18" charset="0"/>
                          <a:cs typeface="Times New Roman" pitchFamily="18" charset="0"/>
                        </a:rPr>
                        <a:t>Số</a:t>
                      </a:r>
                      <a:r>
                        <a:rPr lang="en-US" sz="2400" baseline="0" dirty="0" smtClean="0">
                          <a:effectLst/>
                          <a:latin typeface="Times New Roman" pitchFamily="18" charset="0"/>
                          <a:cs typeface="Times New Roman" pitchFamily="18" charset="0"/>
                        </a:rPr>
                        <a:t> </a:t>
                      </a:r>
                      <a:r>
                        <a:rPr lang="vi-VN" sz="2400" dirty="0" smtClean="0">
                          <a:effectLst/>
                          <a:latin typeface="Times New Roman" pitchFamily="18" charset="0"/>
                          <a:cs typeface="Times New Roman" pitchFamily="18" charset="0"/>
                        </a:rPr>
                        <a:t>proton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neutron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Số electron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30480" marR="30480" algn="ctr">
                        <a:lnSpc>
                          <a:spcPct val="115000"/>
                        </a:lnSpc>
                        <a:spcAft>
                          <a:spcPts val="0"/>
                        </a:spcAft>
                      </a:pPr>
                      <a:r>
                        <a:rPr lang="vi-VN" sz="2400" dirty="0">
                          <a:effectLst/>
                          <a:latin typeface="Times New Roman" pitchFamily="18" charset="0"/>
                          <a:cs typeface="Times New Roman" pitchFamily="18" charset="0"/>
                        </a:rPr>
                        <a:t>Điện tích hạt nhân</a:t>
                      </a:r>
                      <a:endParaRPr lang="en-US" sz="2400" dirty="0">
                        <a:effectLst/>
                        <a:latin typeface="Times New Roman" pitchFamily="18" charset="0"/>
                        <a:ea typeface="Times New Roman"/>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a:effectLst/>
                          <a:latin typeface="Times New Roman" pitchFamily="18" charset="0"/>
                          <a:cs typeface="Times New Roman" pitchFamily="18" charset="0"/>
                        </a:rPr>
                        <a:t>Hydrogen</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1</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effectLst/>
                          <a:latin typeface="Times New Roman" pitchFamily="18" charset="0"/>
                          <a:cs typeface="Times New Roman" pitchFamily="18" charset="0"/>
                        </a:rPr>
                        <a:t>0</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rgbClr val="FF0000"/>
                          </a:solidFill>
                          <a:effectLst/>
                          <a:latin typeface="Times New Roman" pitchFamily="18" charset="0"/>
                          <a:cs typeface="Times New Roman" pitchFamily="18" charset="0"/>
                        </a:rPr>
                        <a:t>1</a:t>
                      </a:r>
                      <a:r>
                        <a:rPr lang="nl-NL" sz="2400" dirty="0">
                          <a:solidFill>
                            <a:srgbClr val="FF0000"/>
                          </a:solidFill>
                          <a:effectLst/>
                          <a:latin typeface="Times New Roman" pitchFamily="18" charset="0"/>
                          <a:cs typeface="Times New Roman" pitchFamily="18" charset="0"/>
                        </a:rPr>
                        <a:t> </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rgbClr val="FF0000"/>
                          </a:solidFill>
                          <a:effectLst/>
                          <a:latin typeface="Times New Roman" pitchFamily="18" charset="0"/>
                          <a:cs typeface="Times New Roman" pitchFamily="18" charset="0"/>
                        </a:rPr>
                        <a:t>+1</a:t>
                      </a:r>
                      <a:r>
                        <a:rPr lang="nl-NL"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Carbon</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6</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effectLst/>
                          <a:latin typeface="Times New Roman" pitchFamily="18" charset="0"/>
                          <a:cs typeface="Times New Roman" pitchFamily="18" charset="0"/>
                        </a:rPr>
                        <a:t>6</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chemeClr val="tx1"/>
                          </a:solidFill>
                          <a:effectLst/>
                          <a:latin typeface="Times New Roman" pitchFamily="18" charset="0"/>
                          <a:cs typeface="Times New Roman" pitchFamily="18" charset="0"/>
                        </a:rPr>
                        <a:t>6</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rgbClr val="FF0000"/>
                          </a:solidFill>
                          <a:effectLst/>
                          <a:latin typeface="Times New Roman" pitchFamily="18" charset="0"/>
                          <a:cs typeface="Times New Roman" pitchFamily="18" charset="0"/>
                        </a:rPr>
                        <a:t>+6</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r h="393700">
                <a:tc>
                  <a:txBody>
                    <a:bodyPr/>
                    <a:lstStyle/>
                    <a:p>
                      <a:pPr algn="just">
                        <a:lnSpc>
                          <a:spcPct val="115000"/>
                        </a:lnSpc>
                        <a:spcAft>
                          <a:spcPts val="0"/>
                        </a:spcAft>
                        <a:tabLst>
                          <a:tab pos="540385" algn="l"/>
                        </a:tabLst>
                      </a:pPr>
                      <a:r>
                        <a:rPr lang="en-US" sz="2400" dirty="0" smtClean="0">
                          <a:effectLst/>
                          <a:latin typeface="Times New Roman" pitchFamily="18" charset="0"/>
                          <a:cs typeface="Times New Roman" pitchFamily="18" charset="0"/>
                        </a:rPr>
                        <a:t>Phosphorus</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chemeClr val="tx1"/>
                          </a:solidFill>
                          <a:effectLst/>
                          <a:latin typeface="Times New Roman" pitchFamily="18" charset="0"/>
                          <a:cs typeface="Times New Roman" pitchFamily="18" charset="0"/>
                        </a:rPr>
                        <a:t>15</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effectLst/>
                          <a:latin typeface="Times New Roman" pitchFamily="18" charset="0"/>
                          <a:cs typeface="Times New Roman" pitchFamily="18" charset="0"/>
                        </a:rPr>
                        <a:t>16</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a:solidFill>
                            <a:srgbClr val="FF0000"/>
                          </a:solidFill>
                          <a:effectLst/>
                          <a:latin typeface="Times New Roman" pitchFamily="18" charset="0"/>
                          <a:cs typeface="Times New Roman" pitchFamily="18" charset="0"/>
                        </a:rPr>
                        <a:t> </a:t>
                      </a:r>
                      <a:r>
                        <a:rPr lang="nl-NL" sz="2400" dirty="0" smtClean="0">
                          <a:solidFill>
                            <a:srgbClr val="FF0000"/>
                          </a:solidFill>
                          <a:effectLst/>
                          <a:latin typeface="Times New Roman" pitchFamily="18" charset="0"/>
                          <a:cs typeface="Times New Roman" pitchFamily="18" charset="0"/>
                        </a:rPr>
                        <a:t>15</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Lst>
                      </a:pPr>
                      <a:r>
                        <a:rPr lang="nl-NL" sz="2400" dirty="0" smtClean="0">
                          <a:solidFill>
                            <a:srgbClr val="FF0000"/>
                          </a:solidFill>
                          <a:effectLst/>
                          <a:latin typeface="Times New Roman" pitchFamily="18" charset="0"/>
                          <a:cs typeface="Times New Roman" pitchFamily="18" charset="0"/>
                        </a:rPr>
                        <a:t>+15</a:t>
                      </a:r>
                      <a:endParaRPr lang="en-US" sz="2400" dirty="0">
                        <a:solidFill>
                          <a:srgbClr val="FF0000"/>
                        </a:solidFill>
                        <a:effectLst/>
                        <a:latin typeface="Times New Roman" pitchFamily="18" charset="0"/>
                        <a:ea typeface="Calibri"/>
                        <a:cs typeface="Times New Roman" pitchFamily="18" charset="0"/>
                      </a:endParaRPr>
                    </a:p>
                  </a:txBody>
                  <a:tcPr marL="68580" marR="68580" marT="0" marB="0"/>
                </a:tc>
              </a:tr>
            </a:tbl>
          </a:graphicData>
        </a:graphic>
      </p:graphicFrame>
      <p:sp>
        <p:nvSpPr>
          <p:cNvPr id="7" name="Rectangle 6"/>
          <p:cNvSpPr/>
          <p:nvPr/>
        </p:nvSpPr>
        <p:spPr>
          <a:xfrm>
            <a:off x="304800" y="838200"/>
            <a:ext cx="6096000" cy="954107"/>
          </a:xfrm>
          <a:prstGeom prst="rect">
            <a:avLst/>
          </a:prstGeom>
        </p:spPr>
        <p:txBody>
          <a:bodyPr>
            <a:spAutoFit/>
          </a:bodyPr>
          <a:lstStyle/>
          <a:p>
            <a:r>
              <a:rPr lang="en-US" sz="2800" b="1" dirty="0" smtClean="0">
                <a:solidFill>
                  <a:srgbClr val="0000FF"/>
                </a:solidFill>
                <a:latin typeface="Times New Roman" pitchFamily="18" charset="0"/>
                <a:cs typeface="Times New Roman" pitchFamily="18" charset="0"/>
              </a:rPr>
              <a:t>II. CẤU TẠO NGUYÊN TỬ</a:t>
            </a:r>
          </a:p>
          <a:p>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Hạt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nguyên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p:txBody>
      </p:sp>
      <p:sp>
        <p:nvSpPr>
          <p:cNvPr id="9" name="Rectangle 8"/>
          <p:cNvSpPr/>
          <p:nvPr/>
        </p:nvSpPr>
        <p:spPr>
          <a:xfrm>
            <a:off x="1905000" y="2057400"/>
            <a:ext cx="6247223"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hỏi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Hoạt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động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cặp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đôi</a:t>
            </a:r>
            <a:r>
              <a:rPr lang="en-US" sz="2800" b="1" dirty="0" smtClean="0">
                <a:solidFill>
                  <a:srgbClr val="0000FF"/>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45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2156</Words>
  <PresentationFormat>Custom</PresentationFormat>
  <Paragraphs>347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Trong đó: H là viết tắt của Hard (cứng) B viết tắt cho từ Black F là Fine có thể gọt rất nhọn mà không làm gãy đầu chì (loại bút này rất hiếm gặp).  Trong dãy trên, đi từ trái qua phải độ cứng tăng dần đồng thời độ đen càng ít đi (nhạt dần). Các bút chì black (B) là màu đen đậm nhất tỉ lệ nghịch với độ cứng, độ cứng càng nhiều thì độ đen càng ít đi. Vậy bút chì 9B là đậm nhất thuần màu đen và mềm nhất, 7B thì nhạt hơn, 5B thì nhạt hơn nữa, còn 9H thì cứng nhất bởi vậy nên nét bút cũng nhạt nhất trong thang phân loại. Phần lớn những cây bút chì thông dụng thường ở mức HB (hard = black) nghĩa là trung bình về độ cứng và màu đen, không quá cứng và cũng không quá đậm. 2B: độ cứng nhiều, m </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2022-04-26T13:22:24Z</dcterms:created>
  <dcterms:modified xsi:type="dcterms:W3CDTF">2022-09-19T07:57:25Z</dcterms:modified>
</cp:coreProperties>
</file>