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gif" ContentType="image/gif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271" r:id="rId3"/>
    <p:sldId id="680" r:id="rId5"/>
    <p:sldId id="389" r:id="rId6"/>
    <p:sldId id="531" r:id="rId7"/>
    <p:sldId id="681" r:id="rId8"/>
    <p:sldId id="436" r:id="rId9"/>
    <p:sldId id="446" r:id="rId10"/>
    <p:sldId id="659" r:id="rId11"/>
    <p:sldId id="712" r:id="rId12"/>
    <p:sldId id="627" r:id="rId13"/>
    <p:sldId id="661" r:id="rId14"/>
    <p:sldId id="456" r:id="rId15"/>
    <p:sldId id="683" r:id="rId16"/>
    <p:sldId id="662" r:id="rId17"/>
    <p:sldId id="713" r:id="rId18"/>
    <p:sldId id="714" r:id="rId19"/>
    <p:sldId id="644" r:id="rId20"/>
    <p:sldId id="715" r:id="rId21"/>
    <p:sldId id="457" r:id="rId22"/>
    <p:sldId id="716" r:id="rId23"/>
    <p:sldId id="717" r:id="rId24"/>
    <p:sldId id="685" r:id="rId25"/>
    <p:sldId id="718" r:id="rId26"/>
    <p:sldId id="719" r:id="rId27"/>
    <p:sldId id="720" r:id="rId28"/>
    <p:sldId id="721" r:id="rId29"/>
    <p:sldId id="722" r:id="rId30"/>
    <p:sldId id="723" r:id="rId31"/>
    <p:sldId id="314" r:id="rId32"/>
    <p:sldId id="330" r:id="rId33"/>
    <p:sldId id="35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7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4B2"/>
    <a:srgbClr val="FFD9B7"/>
    <a:srgbClr val="9ED2BE"/>
    <a:srgbClr val="D2E0FB"/>
    <a:srgbClr val="8EACCD"/>
    <a:srgbClr val="D7E5CA"/>
    <a:srgbClr val="7BD3EA"/>
    <a:srgbClr val="A1EEBD"/>
    <a:srgbClr val="F6D6D6"/>
    <a:srgbClr val="F6F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88" y="28"/>
      </p:cViewPr>
      <p:guideLst>
        <p:guide orient="horz" pos="1867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tải xuống (2)"/>
          <p:cNvPicPr>
            <a:picLocks noChangeAspect="1"/>
          </p:cNvPicPr>
          <p:nvPr/>
        </p:nvPicPr>
        <p:blipFill>
          <a:blip r:embed="rId2">
            <a:alphaModFix amt="94000"/>
          </a:blip>
          <a:stretch>
            <a:fillRect/>
          </a:stretch>
        </p:blipFill>
        <p:spPr>
          <a:xfrm rot="14460000">
            <a:off x="-3298190" y="1826895"/>
            <a:ext cx="2155190" cy="2155190"/>
          </a:xfrm>
          <a:prstGeom prst="rect">
            <a:avLst/>
          </a:prstGeom>
          <a:noFill/>
          <a:effectLst>
            <a:outerShdw blurRad="342900" dist="127000" dir="5400000" sx="101000" sy="101000" algn="t" rotWithShape="0">
              <a:prstClr val="black">
                <a:alpha val="83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54940" y="192405"/>
            <a:ext cx="52451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ym typeface="+mn-ea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10763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 below. Pay attention to the highlighted parts.</a:t>
            </a:r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77215" y="2519680"/>
            <a:ext cx="11092180" cy="107632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Tom:</a:t>
            </a:r>
            <a:r>
              <a:rPr lang="en-US" sz="3200"/>
              <a:t> </a:t>
            </a:r>
            <a:r>
              <a:rPr lang="en-US" sz="3200">
                <a:highlight>
                  <a:srgbClr val="FFFF00"/>
                </a:highlight>
              </a:rPr>
              <a:t>Good luck with</a:t>
            </a:r>
            <a:r>
              <a:rPr lang="en-US" sz="3200"/>
              <a:t> your English exam.</a:t>
            </a:r>
            <a:endParaRPr lang="en-US" sz="3200"/>
          </a:p>
          <a:p>
            <a:pPr algn="just"/>
            <a:r>
              <a:rPr lang="en-US" sz="3200" b="1"/>
              <a:t>Mi:</a:t>
            </a:r>
            <a:r>
              <a:rPr lang="en-US" sz="3200"/>
              <a:t> </a:t>
            </a:r>
            <a:r>
              <a:rPr lang="en-US" sz="3200">
                <a:highlight>
                  <a:srgbClr val="FFFF00"/>
                </a:highlight>
              </a:rPr>
              <a:t>Thanks. I’ll try my best.</a:t>
            </a:r>
            <a:endParaRPr lang="en-US" sz="3200">
              <a:highlight>
                <a:srgbClr val="FFFF00"/>
              </a:highlight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60070" y="4338955"/>
            <a:ext cx="11092180" cy="1568450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txBody>
          <a:bodyPr wrap="square" rtlCol="0" anchor="t">
            <a:spAutoFit/>
          </a:bodyPr>
          <a:p>
            <a:r>
              <a:rPr lang="en-US" sz="3200" b="1"/>
              <a:t>Phong:</a:t>
            </a:r>
            <a:r>
              <a:rPr lang="en-US" sz="3200"/>
              <a:t> I’ve heard that you’re moving to the US. </a:t>
            </a:r>
            <a:r>
              <a:rPr lang="en-US" sz="3200">
                <a:highlight>
                  <a:srgbClr val="FFFF00"/>
                </a:highlight>
              </a:rPr>
              <a:t>I wish you all the best of luck.</a:t>
            </a:r>
            <a:endParaRPr lang="en-US" sz="3200"/>
          </a:p>
          <a:p>
            <a:r>
              <a:rPr lang="en-US" sz="3200" b="1"/>
              <a:t>Neighbour:</a:t>
            </a:r>
            <a:r>
              <a:rPr lang="en-US" sz="3200"/>
              <a:t> </a:t>
            </a:r>
            <a:r>
              <a:rPr lang="en-US" sz="3200">
                <a:highlight>
                  <a:srgbClr val="FFFF00"/>
                </a:highlight>
              </a:rPr>
              <a:t>Thank you so much.</a:t>
            </a:r>
            <a:endParaRPr lang="en-US" sz="3200">
              <a:highlight>
                <a:srgbClr val="FFFF00"/>
              </a:highlight>
            </a:endParaRPr>
          </a:p>
        </p:txBody>
      </p:sp>
      <p:pic>
        <p:nvPicPr>
          <p:cNvPr id="4" name="04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1650" y="1456055"/>
            <a:ext cx="958850" cy="95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54940" y="192405"/>
            <a:ext cx="52451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ym typeface="+mn-ea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215" y="907415"/>
            <a:ext cx="10888345" cy="645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Structures:</a:t>
            </a:r>
            <a:endParaRPr lang="en-US" sz="36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542925" y="1377315"/>
            <a:ext cx="10888345" cy="645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sz="3600" b="1" dirty="0">
                <a:sym typeface="+mn-ea"/>
              </a:rPr>
              <a:t>Saying Good Luck</a:t>
            </a:r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</a:t>
            </a:r>
            <a:endParaRPr lang="en-US" sz="36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25525" y="2020570"/>
            <a:ext cx="10888345" cy="1198880"/>
          </a:xfrm>
          <a:prstGeom prst="rect">
            <a:avLst/>
          </a:prstGeom>
          <a:solidFill>
            <a:srgbClr val="7ED7C1"/>
          </a:solidFill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Good luck with + </a:t>
            </a:r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noun/noun phrase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I wish you + all the best of luck.</a:t>
            </a:r>
            <a:endParaRPr lang="en-US" sz="3600" b="1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682625" y="3139440"/>
            <a:ext cx="10888345" cy="645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Respond:</a:t>
            </a:r>
            <a:endParaRPr lang="en-US" sz="36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902335" y="3798570"/>
            <a:ext cx="10888345" cy="645160"/>
          </a:xfrm>
          <a:prstGeom prst="rect">
            <a:avLst/>
          </a:prstGeom>
          <a:solidFill>
            <a:srgbClr val="F0DBAF"/>
          </a:solidFill>
          <a:effectLst/>
        </p:spPr>
        <p:txBody>
          <a:bodyPr wrap="square" rtlCol="0">
            <a:spAutoFit/>
          </a:bodyPr>
          <a:p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Thanks / Thank you…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542925" y="4352925"/>
            <a:ext cx="10888345" cy="645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sz="3600" b="1" dirty="0"/>
              <a:t>Some other ways to say good luck in English:</a:t>
            </a:r>
            <a:endParaRPr lang="en-US" sz="3600" b="1" dirty="0"/>
          </a:p>
        </p:txBody>
      </p:sp>
      <p:sp>
        <p:nvSpPr>
          <p:cNvPr id="3" name="TextBox 11"/>
          <p:cNvSpPr txBox="1"/>
          <p:nvPr/>
        </p:nvSpPr>
        <p:spPr>
          <a:xfrm>
            <a:off x="758825" y="5059680"/>
            <a:ext cx="10888345" cy="1753235"/>
          </a:xfrm>
          <a:prstGeom prst="rect">
            <a:avLst/>
          </a:prstGeom>
          <a:solidFill>
            <a:srgbClr val="7ED7C1"/>
          </a:solidFill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+ Best of luck with your....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+ Fingers crossed.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+ Break a leg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  <p:bldP spid="3" grpId="0" bldLvl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01536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Practise saying good luck and responding in the following situations.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2060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034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610" y="258445"/>
            <a:ext cx="40563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ym typeface="+mn-ea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172720" y="209740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- Study the instructions.</a:t>
            </a:r>
            <a:endParaRPr lang="en-US" sz="4000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3" name="TextBox 20"/>
          <p:cNvSpPr txBox="1"/>
          <p:nvPr/>
        </p:nvSpPr>
        <p:spPr>
          <a:xfrm>
            <a:off x="172720" y="2720975"/>
            <a:ext cx="11732895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4000" dirty="0">
                <a:solidFill>
                  <a:schemeClr val="tx1"/>
                </a:solidFill>
                <a:effectLst/>
                <a:sym typeface="+mn-ea"/>
              </a:rPr>
              <a:t>-Work in pairs to make similar dialogues, using the language you have learnt.</a:t>
            </a:r>
            <a:endParaRPr lang="en-US" sz="4000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317" y="7393305"/>
            <a:ext cx="11123295" cy="1322070"/>
          </a:xfrm>
          <a:prstGeom prst="rect">
            <a:avLst/>
          </a:prstGeom>
          <a:solidFill>
            <a:srgbClr val="7FBCBD"/>
          </a:solidFill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1">
                <a:latin typeface="Times New Roman" panose="02020603050405020304" pitchFamily="18" charset="0"/>
              </a:rPr>
              <a:t>1. </a:t>
            </a:r>
            <a:r>
              <a:rPr lang="en-US" sz="4000">
                <a:latin typeface="Times New Roman" panose="02020603050405020304" pitchFamily="18" charset="0"/>
              </a:rPr>
              <a:t>Your friend is giving a presentation in English this week.</a:t>
            </a:r>
            <a:endParaRPr lang="en-US" sz="4000">
              <a:latin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-317" y="8815070"/>
            <a:ext cx="11123295" cy="1322070"/>
          </a:xfrm>
          <a:prstGeom prst="rect">
            <a:avLst/>
          </a:prstGeom>
          <a:solidFill>
            <a:srgbClr val="AAD9BB"/>
          </a:solidFill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Your cousin is taking the university entrance exam next week.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-317" y="10236835"/>
            <a:ext cx="11123295" cy="1322070"/>
          </a:xfrm>
          <a:prstGeom prst="rect">
            <a:avLst/>
          </a:prstGeom>
          <a:solidFill>
            <a:srgbClr val="D5F0C1"/>
          </a:solidFill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1">
                <a:latin typeface="Times New Roman" panose="02020603050405020304" pitchFamily="18" charset="0"/>
              </a:rPr>
              <a:t>3. </a:t>
            </a:r>
            <a:r>
              <a:rPr lang="en-US" sz="4000">
                <a:latin typeface="Times New Roman" panose="02020603050405020304" pitchFamily="18" charset="0"/>
              </a:rPr>
              <a:t>Your English teacher is going to the UK for further study.</a:t>
            </a:r>
            <a:endParaRPr lang="en-US" sz="4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01536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similar conversations to ask for permission and respond in the following situations.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2060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034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610" y="258445"/>
            <a:ext cx="40563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ym typeface="+mn-ea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09918" y="2519045"/>
            <a:ext cx="11123295" cy="1322070"/>
          </a:xfrm>
          <a:prstGeom prst="rect">
            <a:avLst/>
          </a:prstGeom>
          <a:solidFill>
            <a:srgbClr val="7FBCBD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latin typeface="Times New Roman" panose="02020603050405020304" pitchFamily="18" charset="0"/>
              </a:rPr>
              <a:t>1. </a:t>
            </a:r>
            <a:r>
              <a:rPr lang="en-US" sz="4000">
                <a:latin typeface="Times New Roman" panose="02020603050405020304" pitchFamily="18" charset="0"/>
              </a:rPr>
              <a:t>Your friend is giving a presentation in English this week.</a:t>
            </a:r>
            <a:endParaRPr lang="en-US" sz="4000">
              <a:latin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09918" y="3940810"/>
            <a:ext cx="11123295" cy="1322070"/>
          </a:xfrm>
          <a:prstGeom prst="rect">
            <a:avLst/>
          </a:prstGeom>
          <a:solidFill>
            <a:srgbClr val="AAD9B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Your cousin is taking the university entrance exam next week.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172720" y="188150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4000" b="1" dirty="0">
                <a:solidFill>
                  <a:schemeClr val="tx1"/>
                </a:solidFill>
                <a:effectLst/>
                <a:sym typeface="+mn-ea"/>
              </a:rPr>
              <a:t>Situation:</a:t>
            </a:r>
            <a:endParaRPr lang="en-US" sz="4000" b="1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609918" y="5362575"/>
            <a:ext cx="11123295" cy="1322070"/>
          </a:xfrm>
          <a:prstGeom prst="rect">
            <a:avLst/>
          </a:prstGeom>
          <a:solidFill>
            <a:srgbClr val="D5F0C1"/>
          </a:solidFill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1">
                <a:latin typeface="Times New Roman" panose="02020603050405020304" pitchFamily="18" charset="0"/>
              </a:rPr>
              <a:t>3. </a:t>
            </a:r>
            <a:r>
              <a:rPr lang="en-US" sz="4000">
                <a:latin typeface="Times New Roman" panose="02020603050405020304" pitchFamily="18" charset="0"/>
              </a:rPr>
              <a:t>Your English teacher is going to the UK for further study.</a:t>
            </a:r>
            <a:endParaRPr lang="en-US" sz="4000">
              <a:latin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9156065" y="1881505"/>
            <a:ext cx="8240395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u="sng">
                <a:solidFill>
                  <a:schemeClr val="tx1"/>
                </a:solidFill>
              </a:rPr>
              <a:t>Good luck with</a:t>
            </a:r>
            <a:r>
              <a:rPr lang="en-US" sz="4000">
                <a:solidFill>
                  <a:schemeClr val="tx1"/>
                </a:solidFill>
              </a:rPr>
              <a:t> your  English presentation this week</a:t>
            </a:r>
            <a:endParaRPr lang="en-US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6" grpId="1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610" y="258445"/>
            <a:ext cx="40563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ym typeface="+mn-ea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77850" y="106489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270" indent="-1270"/>
            <a:r>
              <a:rPr lang="en-US" sz="4000" b="1" i="1"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  <a:endParaRPr lang="en-US" sz="40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15265" y="1819910"/>
            <a:ext cx="8240395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u="sng">
                <a:solidFill>
                  <a:schemeClr val="tx1"/>
                </a:solidFill>
              </a:rPr>
              <a:t>Good luck with</a:t>
            </a:r>
            <a:r>
              <a:rPr lang="en-US" sz="4000">
                <a:solidFill>
                  <a:schemeClr val="tx1"/>
                </a:solidFill>
              </a:rPr>
              <a:t> your  English presentation this week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 flipH="1">
            <a:off x="5077460" y="3931285"/>
            <a:ext cx="7073265" cy="2232025"/>
          </a:xfrm>
          <a:prstGeom prst="cloudCallout">
            <a:avLst/>
          </a:prstGeom>
          <a:solidFill>
            <a:srgbClr val="F9F7C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u="sng">
                <a:solidFill>
                  <a:schemeClr val="tx1"/>
                </a:solidFill>
              </a:rPr>
              <a:t>Thanks. I’ll try my best</a:t>
            </a:r>
            <a:r>
              <a:rPr lang="en-US" sz="4000" b="1">
                <a:solidFill>
                  <a:schemeClr val="tx1"/>
                </a:solidFill>
              </a:rPr>
              <a:t>.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-9971405" y="1196975"/>
            <a:ext cx="8240395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u="sng">
                <a:solidFill>
                  <a:schemeClr val="tx1"/>
                </a:solidFill>
              </a:rPr>
              <a:t>Good luck with</a:t>
            </a:r>
            <a:r>
              <a:rPr lang="en-US" sz="4000">
                <a:solidFill>
                  <a:schemeClr val="tx1"/>
                </a:solidFill>
              </a:rPr>
              <a:t> your  university entrance exam next week. </a:t>
            </a:r>
            <a:endParaRPr lang="en-US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610" y="258445"/>
            <a:ext cx="40563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ym typeface="+mn-ea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77850" y="106489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270" indent="-1270"/>
            <a:r>
              <a:rPr lang="en-US" sz="4000" b="1" i="1"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  <a:endParaRPr lang="en-US" sz="40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15265" y="1819910"/>
            <a:ext cx="8240395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u="sng">
                <a:solidFill>
                  <a:schemeClr val="tx1"/>
                </a:solidFill>
              </a:rPr>
              <a:t>Good luck with</a:t>
            </a:r>
            <a:r>
              <a:rPr lang="en-US" sz="4000">
                <a:solidFill>
                  <a:schemeClr val="tx1"/>
                </a:solidFill>
              </a:rPr>
              <a:t> your  university entrance exam next week. 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 flipH="1">
            <a:off x="5077460" y="3931285"/>
            <a:ext cx="7073265" cy="2232025"/>
          </a:xfrm>
          <a:prstGeom prst="cloudCallout">
            <a:avLst/>
          </a:prstGeom>
          <a:solidFill>
            <a:srgbClr val="F9F7C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u="sng">
                <a:solidFill>
                  <a:schemeClr val="tx1"/>
                </a:solidFill>
              </a:rPr>
              <a:t>Thanks. I’ll try my best</a:t>
            </a:r>
            <a:r>
              <a:rPr lang="en-US" sz="4000" b="1">
                <a:solidFill>
                  <a:schemeClr val="tx1"/>
                </a:solidFill>
              </a:rPr>
              <a:t>.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-11388090" y="1699260"/>
            <a:ext cx="10222230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chemeClr val="tx1"/>
                </a:solidFill>
              </a:rPr>
              <a:t>I’ve heard that you’re going to the UK for further study. </a:t>
            </a:r>
            <a:r>
              <a:rPr lang="en-US" sz="4000" b="1" u="sng">
                <a:solidFill>
                  <a:schemeClr val="tx1"/>
                </a:solidFill>
              </a:rPr>
              <a:t>I wish you all the best of luck </a:t>
            </a:r>
            <a:endParaRPr lang="en-US" sz="4000" b="1" u="sng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610" y="258445"/>
            <a:ext cx="40563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ym typeface="+mn-ea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77850" y="106489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270" indent="-1270"/>
            <a:r>
              <a:rPr lang="en-US" sz="4000" b="1" i="1"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  <a:endParaRPr lang="en-US" sz="40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15265" y="1819910"/>
            <a:ext cx="10222230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chemeClr val="tx1"/>
                </a:solidFill>
              </a:rPr>
              <a:t>I’ve heard that you’re going to the UK for further study. </a:t>
            </a:r>
            <a:r>
              <a:rPr lang="en-US" sz="4000" b="1" u="sng">
                <a:solidFill>
                  <a:schemeClr val="tx1"/>
                </a:solidFill>
              </a:rPr>
              <a:t>I wish you all the best of luck </a:t>
            </a:r>
            <a:endParaRPr lang="en-US" sz="4000" b="1" u="sng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 flipH="1">
            <a:off x="5077460" y="3931285"/>
            <a:ext cx="7073265" cy="2232025"/>
          </a:xfrm>
          <a:prstGeom prst="cloudCallout">
            <a:avLst/>
          </a:prstGeom>
          <a:solidFill>
            <a:srgbClr val="F9F7C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chemeClr val="tx1"/>
                </a:solidFill>
              </a:rPr>
              <a:t>Thank you so much.</a:t>
            </a:r>
            <a:endParaRPr lang="en-US" sz="40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21590" y="-19050"/>
            <a:ext cx="12330430" cy="131445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231140" y="48260"/>
            <a:ext cx="8218805" cy="56451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ym typeface="+mn-ea"/>
              </a:rPr>
              <a:t>Transition from Everyday English to Interesting facts about English</a:t>
            </a:r>
            <a:endParaRPr lang="en-US" sz="3600" b="1" dirty="0">
              <a:sym typeface="+mn-ea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172720" y="1449070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3200" dirty="0">
                <a:solidFill>
                  <a:schemeClr val="tx1"/>
                </a:solidFill>
                <a:effectLst/>
                <a:sym typeface="+mn-ea"/>
              </a:rPr>
              <a:t>- Tell me any interesting facts about English.</a:t>
            </a:r>
            <a:endParaRPr lang="en-US" sz="3200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277495" y="192849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3200" b="1" dirty="0">
                <a:solidFill>
                  <a:schemeClr val="tx1"/>
                </a:solidFill>
                <a:effectLst/>
                <a:sym typeface="+mn-ea"/>
              </a:rPr>
              <a:t>Suggested answers:</a:t>
            </a:r>
            <a:endParaRPr lang="en-US" sz="3200" b="1" dirty="0">
              <a:solidFill>
                <a:schemeClr val="tx1"/>
              </a:solidFill>
              <a:effectLst/>
              <a:sym typeface="+mn-ea"/>
            </a:endParaRPr>
          </a:p>
          <a:p>
            <a:pPr algn="just"/>
            <a:endParaRPr lang="en-US" sz="3200" b="1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351155" y="2491740"/>
            <a:ext cx="11587480" cy="2743200"/>
          </a:xfrm>
          <a:prstGeom prst="rect">
            <a:avLst/>
          </a:prstGeom>
          <a:solidFill>
            <a:srgbClr val="FFBFBF"/>
          </a:solidFill>
        </p:spPr>
        <p:txBody>
          <a:bodyPr wrap="square">
            <a:noAutofit/>
          </a:bodyPr>
          <a:p>
            <a:pPr algn="just"/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- The English language borrows words from all over the world. This is why we have words like </a:t>
            </a:r>
            <a:r>
              <a:rPr lang="en-US" sz="3200" b="1" i="1" dirty="0">
                <a:solidFill>
                  <a:schemeClr val="tx1"/>
                </a:solidFill>
                <a:effectLst/>
                <a:sym typeface="+mn-ea"/>
              </a:rPr>
              <a:t>"pasta" </a:t>
            </a:r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from Italian, </a:t>
            </a:r>
            <a:r>
              <a:rPr lang="en-US" sz="3200" b="1" i="1" dirty="0">
                <a:solidFill>
                  <a:schemeClr val="tx1"/>
                </a:solidFill>
                <a:effectLst/>
                <a:sym typeface="+mn-ea"/>
              </a:rPr>
              <a:t>"gymnasium"</a:t>
            </a:r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 from Greek, and </a:t>
            </a:r>
            <a:r>
              <a:rPr lang="en-US" sz="3200" b="1" i="1" dirty="0">
                <a:solidFill>
                  <a:schemeClr val="tx1"/>
                </a:solidFill>
                <a:effectLst/>
                <a:sym typeface="+mn-ea"/>
              </a:rPr>
              <a:t>"sushi" </a:t>
            </a:r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from Japanese.</a:t>
            </a:r>
            <a:endParaRPr lang="en-US" sz="3200" i="1" dirty="0">
              <a:solidFill>
                <a:schemeClr val="tx1"/>
              </a:solidFill>
              <a:effectLst/>
              <a:sym typeface="+mn-ea"/>
            </a:endParaRPr>
          </a:p>
          <a:p>
            <a:pPr algn="just"/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- English is spoken by over</a:t>
            </a:r>
            <a:r>
              <a:rPr lang="en-US" sz="3200" b="1" i="1" dirty="0">
                <a:solidFill>
                  <a:schemeClr val="tx1"/>
                </a:solidFill>
                <a:effectLst/>
                <a:sym typeface="+mn-ea"/>
              </a:rPr>
              <a:t> 1.35 billion people around the world</a:t>
            </a:r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, making it the third most spoken language globally.</a:t>
            </a:r>
            <a:endParaRPr lang="en-US" sz="3200" i="1" dirty="0">
              <a:solidFill>
                <a:schemeClr val="tx1"/>
              </a:solidFill>
              <a:effectLst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EVERYDAY ENGLISH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94969" y="3754120"/>
            <a:ext cx="282648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INTERESTING FACTS ABOUT ENGLISH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B</a:t>
            </a:r>
            <a:r>
              <a:rPr lang="en-US" altLang="en-GB" dirty="0">
                <a:solidFill>
                  <a:schemeClr val="tx1"/>
                </a:solidFill>
              </a:rPr>
              <a:t>rainstorm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dirty="0">
                <a:solidFill>
                  <a:schemeClr val="tx1"/>
                </a:solidFill>
              </a:rPr>
              <a:t>High Five Chain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51355"/>
            <a:ext cx="6329680" cy="11176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Listen and read the conversations. Pay attention to the highlighted parts.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Work in pairs. Practise saying good luck and responding in the following situations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39135"/>
            <a:ext cx="6327775" cy="197485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Work in pairs. Read the interesting facts below about English. Order them from the most interesting to the least interesting.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QUIZ: Work in groups. Work out the answers to the questions in the quiz.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Share your group’s answers with the class. Which group has the most correct answers?.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08213" y="2765108"/>
            <a:ext cx="507633" cy="98901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42973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3221355" y="4055110"/>
            <a:ext cx="648335" cy="13747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1650" y="551307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-12669520" y="1367790"/>
            <a:ext cx="11082655" cy="583565"/>
          </a:xfrm>
          <a:prstGeom prst="rect">
            <a:avLst/>
          </a:prstGeom>
          <a:solidFill>
            <a:srgbClr val="7BD3EA"/>
          </a:solidFill>
        </p:spPr>
        <p:txBody>
          <a:bodyPr wrap="square" rtlCol="0" anchor="t">
            <a:spAutoFit/>
          </a:bodyPr>
          <a:p>
            <a:r>
              <a:rPr lang="en-US" sz="3200" b="1"/>
              <a:t>1</a:t>
            </a:r>
            <a:r>
              <a:rPr lang="en-US" sz="3200"/>
              <a:t>. The most common letter in English is ‘e’.</a:t>
            </a:r>
            <a:endParaRPr lang="en-US" sz="3200"/>
          </a:p>
        </p:txBody>
      </p:sp>
      <p:sp>
        <p:nvSpPr>
          <p:cNvPr id="14" name="Text Box 13"/>
          <p:cNvSpPr txBox="1"/>
          <p:nvPr/>
        </p:nvSpPr>
        <p:spPr>
          <a:xfrm>
            <a:off x="16489045" y="1781175"/>
            <a:ext cx="11083925" cy="1076325"/>
          </a:xfrm>
          <a:prstGeom prst="rect">
            <a:avLst/>
          </a:prstGeom>
          <a:solidFill>
            <a:srgbClr val="A1EEBD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</a:t>
            </a:r>
            <a:r>
              <a:rPr lang="en-US" sz="3200"/>
              <a:t>. Only two English words in current use end in ‘-gry’. They are ‘angry’ and ‘hungry’</a:t>
            </a:r>
            <a:endParaRPr lang="en-US" sz="3200"/>
          </a:p>
        </p:txBody>
      </p:sp>
      <p:sp>
        <p:nvSpPr>
          <p:cNvPr id="9" name="Text Box 8"/>
          <p:cNvSpPr txBox="1"/>
          <p:nvPr/>
        </p:nvSpPr>
        <p:spPr>
          <a:xfrm>
            <a:off x="-12670790" y="4859655"/>
            <a:ext cx="11083925" cy="1076325"/>
          </a:xfrm>
          <a:prstGeom prst="rect">
            <a:avLst/>
          </a:prstGeom>
          <a:solidFill>
            <a:srgbClr val="F6F7C4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</a:t>
            </a:r>
            <a:r>
              <a:rPr lang="en-US" sz="3200"/>
              <a:t>. The word ‘uncopyrightable’ is the longest English word in normal use which contains no letter more than once.</a:t>
            </a:r>
            <a:endParaRPr lang="en-US" sz="3200"/>
          </a:p>
        </p:txBody>
      </p:sp>
      <p:sp>
        <p:nvSpPr>
          <p:cNvPr id="19" name="Text Box 18"/>
          <p:cNvSpPr txBox="1"/>
          <p:nvPr/>
        </p:nvSpPr>
        <p:spPr>
          <a:xfrm>
            <a:off x="18521045" y="4353560"/>
            <a:ext cx="11083925" cy="1076325"/>
          </a:xfrm>
          <a:prstGeom prst="rect">
            <a:avLst/>
          </a:prstGeom>
          <a:solidFill>
            <a:srgbClr val="F6D6D6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</a:t>
            </a:r>
            <a:r>
              <a:rPr lang="en-US" sz="3200"/>
              <a:t>. The longest English word without a true vowel (a, e, i, o, or u) is ‘rhythms</a:t>
            </a:r>
            <a:endParaRPr lang="en-US" sz="3200"/>
          </a:p>
        </p:txBody>
      </p:sp>
      <p:sp>
        <p:nvSpPr>
          <p:cNvPr id="12" name="Text Box 11"/>
          <p:cNvSpPr txBox="1"/>
          <p:nvPr/>
        </p:nvSpPr>
        <p:spPr>
          <a:xfrm>
            <a:off x="485775" y="9683750"/>
            <a:ext cx="11083925" cy="1076325"/>
          </a:xfrm>
          <a:prstGeom prst="rect">
            <a:avLst/>
          </a:prstGeom>
          <a:solidFill>
            <a:srgbClr val="7BD3EA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</a:t>
            </a:r>
            <a:r>
              <a:rPr lang="en-US" sz="3200"/>
              <a:t> ‘Queueing’ and ‘cooeeing’ are the two words with five consecutive vowels(five vowels in a row).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430" y="19685"/>
            <a:ext cx="12192000" cy="82042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78168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Read the interesting facts below about English. Order them from the most interesting to the least interesting. 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0663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637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060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ym typeface="+mn-ea"/>
              </a:rPr>
              <a:t>INTERESTING FACTS ABOUT ENGLISH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7045" y="1797050"/>
            <a:ext cx="11082655" cy="583565"/>
          </a:xfrm>
          <a:prstGeom prst="rect">
            <a:avLst/>
          </a:prstGeom>
          <a:solidFill>
            <a:srgbClr val="7BD3EA"/>
          </a:solidFill>
        </p:spPr>
        <p:txBody>
          <a:bodyPr wrap="square" rtlCol="0" anchor="t">
            <a:spAutoFit/>
          </a:bodyPr>
          <a:p>
            <a:r>
              <a:rPr lang="en-US" sz="3200" b="1"/>
              <a:t>1</a:t>
            </a:r>
            <a:r>
              <a:rPr lang="en-US" sz="3200"/>
              <a:t>. The most common letter in English is ‘e’.</a:t>
            </a:r>
            <a:endParaRPr lang="en-US" sz="3200"/>
          </a:p>
        </p:txBody>
      </p:sp>
      <p:sp>
        <p:nvSpPr>
          <p:cNvPr id="14" name="Text Box 13"/>
          <p:cNvSpPr txBox="1"/>
          <p:nvPr/>
        </p:nvSpPr>
        <p:spPr>
          <a:xfrm>
            <a:off x="487045" y="2374900"/>
            <a:ext cx="11083925" cy="1076325"/>
          </a:xfrm>
          <a:prstGeom prst="rect">
            <a:avLst/>
          </a:prstGeom>
          <a:solidFill>
            <a:srgbClr val="A1EEBD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</a:t>
            </a:r>
            <a:r>
              <a:rPr lang="en-US" sz="3200"/>
              <a:t>. Only two English words in current use end in ‘-gry’. They are ‘angry’ and ‘hungry’</a:t>
            </a:r>
            <a:endParaRPr lang="en-US" sz="3200"/>
          </a:p>
        </p:txBody>
      </p:sp>
      <p:sp>
        <p:nvSpPr>
          <p:cNvPr id="18" name="Text Box 17"/>
          <p:cNvSpPr txBox="1"/>
          <p:nvPr/>
        </p:nvSpPr>
        <p:spPr>
          <a:xfrm>
            <a:off x="485775" y="3454400"/>
            <a:ext cx="11083925" cy="1076325"/>
          </a:xfrm>
          <a:prstGeom prst="rect">
            <a:avLst/>
          </a:prstGeom>
          <a:solidFill>
            <a:srgbClr val="F6F7C4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</a:t>
            </a:r>
            <a:r>
              <a:rPr lang="en-US" sz="3200"/>
              <a:t>. The word ‘uncopyrightable’ is the longest English word in normal use which contains no letter more than once.</a:t>
            </a:r>
            <a:endParaRPr lang="en-US" sz="3200"/>
          </a:p>
        </p:txBody>
      </p:sp>
      <p:sp>
        <p:nvSpPr>
          <p:cNvPr id="19" name="Text Box 18"/>
          <p:cNvSpPr txBox="1"/>
          <p:nvPr/>
        </p:nvSpPr>
        <p:spPr>
          <a:xfrm>
            <a:off x="487045" y="4530725"/>
            <a:ext cx="11083925" cy="1076325"/>
          </a:xfrm>
          <a:prstGeom prst="rect">
            <a:avLst/>
          </a:prstGeom>
          <a:solidFill>
            <a:srgbClr val="F6D6D6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</a:t>
            </a:r>
            <a:r>
              <a:rPr lang="en-US" sz="3200"/>
              <a:t>. The longest English word without a true vowel (a, e, i, o, or u) is ‘rhythms</a:t>
            </a:r>
            <a:endParaRPr lang="en-US" sz="3200"/>
          </a:p>
        </p:txBody>
      </p:sp>
      <p:sp>
        <p:nvSpPr>
          <p:cNvPr id="20" name="Text Box 19"/>
          <p:cNvSpPr txBox="1"/>
          <p:nvPr/>
        </p:nvSpPr>
        <p:spPr>
          <a:xfrm>
            <a:off x="485775" y="5604510"/>
            <a:ext cx="11083925" cy="1076325"/>
          </a:xfrm>
          <a:prstGeom prst="rect">
            <a:avLst/>
          </a:prstGeom>
          <a:solidFill>
            <a:srgbClr val="7BD3EA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</a:t>
            </a:r>
            <a:r>
              <a:rPr lang="en-US" sz="3200"/>
              <a:t> ‘Queueing’ and ‘cooeeing’ are the two words with five consecutive vowels(five vowels in a row).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5000"/>
          </a:blip>
          <a:tile tx="12700" flip="x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45720" y="-12700"/>
            <a:ext cx="12179300" cy="68961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572269" y="981118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1734766" y="875072"/>
            <a:ext cx="20891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5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3554194" y="964565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40"/>
          <p:cNvSpPr txBox="1"/>
          <p:nvPr/>
        </p:nvSpPr>
        <p:spPr>
          <a:xfrm>
            <a:off x="0" y="1736725"/>
            <a:ext cx="7070090" cy="8299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WORLD ENGLISHES</a:t>
            </a:r>
            <a:endParaRPr lang="en-US" sz="48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79170" y="2680335"/>
            <a:ext cx="523875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1504629" y="271570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34603" y="2498536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 descr="tải xuống (2)"/>
          <p:cNvPicPr>
            <a:picLocks noChangeAspect="1"/>
          </p:cNvPicPr>
          <p:nvPr/>
        </p:nvPicPr>
        <p:blipFill>
          <a:blip r:embed="rId5">
            <a:alphaModFix amt="94000"/>
          </a:blip>
          <a:stretch>
            <a:fillRect/>
          </a:stretch>
        </p:blipFill>
        <p:spPr>
          <a:xfrm rot="1200000">
            <a:off x="6939915" y="1425575"/>
            <a:ext cx="4271645" cy="4271645"/>
          </a:xfrm>
          <a:prstGeom prst="rect">
            <a:avLst/>
          </a:prstGeom>
          <a:noFill/>
          <a:effectLst>
            <a:outerShdw blurRad="342900" dist="127000" dir="5400000" sx="101000" sy="101000" algn="t" rotWithShape="0">
              <a:prstClr val="black">
                <a:alpha val="83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2" grpId="1"/>
      <p:bldP spid="13" grpId="1"/>
      <p:bldP spid="14" grpId="1" animBg="1"/>
      <p:bldP spid="15" grpId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430" y="19685"/>
            <a:ext cx="12192000" cy="82042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93408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Read the interesting facts below about English. Order them from the most interesting to the least interesting. 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218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060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ym typeface="+mn-ea"/>
              </a:rPr>
              <a:t>INTERESTING FACTS ABOUT ENGLISH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172720" y="2096770"/>
            <a:ext cx="115023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Work in pairs to order them from the most interesting to the least interesting. </a:t>
            </a:r>
            <a:endParaRPr lang="en-US" sz="3600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3" name="TextBox 20"/>
          <p:cNvSpPr txBox="1"/>
          <p:nvPr/>
        </p:nvSpPr>
        <p:spPr>
          <a:xfrm>
            <a:off x="186055" y="3256280"/>
            <a:ext cx="115023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Explain your order. </a:t>
            </a:r>
            <a:endParaRPr lang="en-US" sz="3600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287655" y="3923665"/>
            <a:ext cx="115023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- Do you know any fun facts about English?</a:t>
            </a:r>
            <a:endParaRPr lang="en-US" sz="3600" dirty="0">
              <a:solidFill>
                <a:schemeClr val="tx1"/>
              </a:solidFill>
              <a:effectLst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430" y="19685"/>
            <a:ext cx="12192000" cy="82042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060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ym typeface="+mn-ea"/>
              </a:rPr>
              <a:t>INTERESTING FACTS ABOUT ENGLISH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87045" y="774700"/>
            <a:ext cx="115023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3600" b="1" dirty="0">
                <a:solidFill>
                  <a:schemeClr val="tx1"/>
                </a:solidFill>
                <a:effectLst/>
                <a:sym typeface="+mn-ea"/>
              </a:rPr>
              <a:t>Some fun facts:</a:t>
            </a:r>
            <a:endParaRPr lang="en-US" sz="3600" b="1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487045" y="1438275"/>
            <a:ext cx="11502390" cy="5160010"/>
          </a:xfrm>
          <a:prstGeom prst="rect">
            <a:avLst/>
          </a:prstGeom>
          <a:solidFill>
            <a:srgbClr val="7BD3EA"/>
          </a:solidFill>
        </p:spPr>
        <p:txBody>
          <a:bodyPr wrap="square">
            <a:noAutofit/>
          </a:bodyPr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1.The most common vowel in English is "e", followed by "a".</a:t>
            </a:r>
            <a:endParaRPr lang="en-US" sz="3600" dirty="0">
              <a:solidFill>
                <a:schemeClr val="tx1"/>
              </a:solidFill>
              <a:effectLst/>
              <a:sym typeface="+mn-ea"/>
            </a:endParaRPr>
          </a:p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2.The most common consonant in English is "r", followed by "t".</a:t>
            </a:r>
            <a:endParaRPr lang="en-US" sz="3600" dirty="0">
              <a:solidFill>
                <a:schemeClr val="tx1"/>
              </a:solidFill>
              <a:effectLst/>
              <a:sym typeface="+mn-ea"/>
            </a:endParaRPr>
          </a:p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3.Every syllable in English must have a vowel (sound). Not all syllables have consonants.</a:t>
            </a:r>
            <a:endParaRPr lang="en-US" sz="3600" dirty="0">
              <a:solidFill>
                <a:schemeClr val="tx1"/>
              </a:solidFill>
              <a:effectLst/>
              <a:sym typeface="+mn-ea"/>
            </a:endParaRPr>
          </a:p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4.More English words begin with the letter "s" than with any other letter.</a:t>
            </a:r>
            <a:endParaRPr lang="en-US" sz="3600" dirty="0">
              <a:solidFill>
                <a:schemeClr val="tx1"/>
              </a:solidFill>
              <a:effectLst/>
              <a:sym typeface="+mn-ea"/>
            </a:endParaRPr>
          </a:p>
          <a:p>
            <a:pPr algn="just"/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5.The word "alphabet" comes from the first two letters of the Greek alphabet: alpha and bēta.</a:t>
            </a:r>
            <a:endParaRPr lang="en-US" sz="3600" dirty="0">
              <a:solidFill>
                <a:schemeClr val="tx1"/>
              </a:solidFill>
              <a:effectLst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8070" y="117221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sym typeface="+mn-ea"/>
              </a:rPr>
              <a:t>Q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  <a:sym typeface="+mn-ea"/>
              </a:rPr>
              <a:t>U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  <a:sym typeface="+mn-ea"/>
              </a:rPr>
              <a:t>I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Z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: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 Work in groups. Work out the answers to the questions in the quiz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ym typeface="+mn-ea"/>
              </a:rPr>
              <a:t>INTERESTING FACTS ABOUT ENGLISH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32865" y="3584575"/>
            <a:ext cx="2014220" cy="60579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A. </a:t>
            </a:r>
            <a:r>
              <a:rPr lang="en-US" sz="3200">
                <a:solidFill>
                  <a:schemeClr val="tx1"/>
                </a:solidFill>
              </a:rPr>
              <a:t>English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8" name="Text Box 7"/>
          <p:cNvSpPr txBox="1"/>
          <p:nvPr/>
        </p:nvSpPr>
        <p:spPr>
          <a:xfrm>
            <a:off x="577850" y="221424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1. </a:t>
            </a:r>
            <a:r>
              <a:rPr lang="en-US" sz="3200"/>
              <a:t>Which of these languages has the highest number of native speakers?</a:t>
            </a:r>
            <a:endParaRPr lang="en-US" sz="3200"/>
          </a:p>
        </p:txBody>
      </p:sp>
      <p:sp>
        <p:nvSpPr>
          <p:cNvPr id="9" name="Text Box 8"/>
          <p:cNvSpPr txBox="1"/>
          <p:nvPr/>
        </p:nvSpPr>
        <p:spPr>
          <a:xfrm>
            <a:off x="487045" y="4565015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 </a:t>
            </a:r>
            <a:r>
              <a:rPr lang="en-US" sz="3200"/>
              <a:t>Which language do people use the most at international events?</a:t>
            </a:r>
            <a:endParaRPr lang="en-US" sz="3200"/>
          </a:p>
        </p:txBody>
      </p:sp>
      <p:sp>
        <p:nvSpPr>
          <p:cNvPr id="36" name="Text Box 35"/>
          <p:cNvSpPr txBox="1"/>
          <p:nvPr/>
        </p:nvSpPr>
        <p:spPr>
          <a:xfrm>
            <a:off x="4763135" y="3583940"/>
            <a:ext cx="2014220" cy="605790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B. </a:t>
            </a:r>
            <a:r>
              <a:rPr lang="en-US" sz="3200">
                <a:solidFill>
                  <a:schemeClr val="tx1"/>
                </a:solidFill>
              </a:rPr>
              <a:t>Chinese</a:t>
            </a:r>
            <a:r>
              <a:rPr lang="en-US" sz="3200">
                <a:solidFill>
                  <a:schemeClr val="tx1"/>
                </a:solidFill>
              </a:rPr>
              <a:t>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37" name="Text Box 36"/>
          <p:cNvSpPr txBox="1"/>
          <p:nvPr/>
        </p:nvSpPr>
        <p:spPr>
          <a:xfrm>
            <a:off x="8193405" y="3583305"/>
            <a:ext cx="2014220" cy="605790"/>
          </a:xfrm>
          <a:prstGeom prst="rect">
            <a:avLst/>
          </a:prstGeom>
          <a:solidFill>
            <a:srgbClr val="8EACC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C. </a:t>
            </a:r>
            <a:r>
              <a:rPr lang="en-US" sz="3200">
                <a:solidFill>
                  <a:schemeClr val="tx1"/>
                </a:solidFill>
              </a:rPr>
              <a:t>Spanish</a:t>
            </a:r>
            <a:r>
              <a:rPr lang="en-US" sz="3200">
                <a:solidFill>
                  <a:schemeClr val="tx1"/>
                </a:solidFill>
              </a:rPr>
              <a:t>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40" name="Text Box 39"/>
          <p:cNvSpPr txBox="1"/>
          <p:nvPr/>
        </p:nvSpPr>
        <p:spPr>
          <a:xfrm>
            <a:off x="1255395" y="5622290"/>
            <a:ext cx="2014220" cy="60579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A. </a:t>
            </a:r>
            <a:r>
              <a:rPr lang="en-US" sz="3200">
                <a:solidFill>
                  <a:schemeClr val="tx1"/>
                </a:solidFill>
              </a:rPr>
              <a:t>English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41" name="Text Box 40"/>
          <p:cNvSpPr txBox="1"/>
          <p:nvPr/>
        </p:nvSpPr>
        <p:spPr>
          <a:xfrm>
            <a:off x="4685665" y="5621655"/>
            <a:ext cx="2014220" cy="605790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B. </a:t>
            </a:r>
            <a:r>
              <a:rPr lang="en-US" sz="3200">
                <a:solidFill>
                  <a:schemeClr val="tx1"/>
                </a:solidFill>
              </a:rPr>
              <a:t>Chinese</a:t>
            </a:r>
            <a:r>
              <a:rPr lang="en-US" sz="3200">
                <a:solidFill>
                  <a:schemeClr val="tx1"/>
                </a:solidFill>
              </a:rPr>
              <a:t>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42" name="Text Box 41"/>
          <p:cNvSpPr txBox="1"/>
          <p:nvPr/>
        </p:nvSpPr>
        <p:spPr>
          <a:xfrm>
            <a:off x="8115935" y="5621020"/>
            <a:ext cx="2014220" cy="605790"/>
          </a:xfrm>
          <a:prstGeom prst="rect">
            <a:avLst/>
          </a:prstGeom>
          <a:solidFill>
            <a:srgbClr val="8EACC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C. </a:t>
            </a:r>
            <a:r>
              <a:rPr lang="en-US" sz="3200">
                <a:solidFill>
                  <a:schemeClr val="tx1"/>
                </a:solidFill>
              </a:rPr>
              <a:t>Spanish</a:t>
            </a:r>
            <a:r>
              <a:rPr lang="en-US" sz="3200">
                <a:solidFill>
                  <a:schemeClr val="tx1"/>
                </a:solidFill>
              </a:rPr>
              <a:t>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43" name="Oval 42"/>
          <p:cNvSpPr/>
          <p:nvPr/>
        </p:nvSpPr>
        <p:spPr>
          <a:xfrm>
            <a:off x="4620260" y="3470910"/>
            <a:ext cx="73152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80770" y="5466715"/>
            <a:ext cx="73152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199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899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" grpId="0" animBg="1"/>
      <p:bldP spid="4" grpId="1" animBg="1"/>
      <p:bldP spid="9" grpId="0" animBg="1"/>
      <p:bldP spid="9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bldLvl="0" animBg="1"/>
      <p:bldP spid="4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8070" y="117221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sym typeface="+mn-ea"/>
              </a:rPr>
              <a:t>Q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  <a:sym typeface="+mn-ea"/>
              </a:rPr>
              <a:t>U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  <a:sym typeface="+mn-ea"/>
              </a:rPr>
              <a:t>I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Z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: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 Work in groups. Work out the answers to the questions in the quiz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ym typeface="+mn-ea"/>
              </a:rPr>
              <a:t>INTERESTING FACTS ABOUT ENGLISH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32865" y="3350895"/>
            <a:ext cx="2014220" cy="60579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A. </a:t>
            </a:r>
            <a:r>
              <a:rPr lang="en-US" sz="3200">
                <a:solidFill>
                  <a:schemeClr val="tx1"/>
                </a:solidFill>
              </a:rPr>
              <a:t>Car</a:t>
            </a:r>
            <a:r>
              <a:rPr lang="en-US" sz="3200">
                <a:solidFill>
                  <a:schemeClr val="tx1"/>
                </a:solidFill>
              </a:rPr>
              <a:t>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8" name="Text Box 7"/>
          <p:cNvSpPr txBox="1"/>
          <p:nvPr/>
        </p:nvSpPr>
        <p:spPr>
          <a:xfrm>
            <a:off x="577850" y="2458085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3. </a:t>
            </a:r>
            <a:r>
              <a:rPr lang="en-US" sz="3200"/>
              <a:t>Americans call it “truck”. What do the British call it?</a:t>
            </a:r>
            <a:endParaRPr lang="en-US" sz="3200"/>
          </a:p>
        </p:txBody>
      </p:sp>
      <p:sp>
        <p:nvSpPr>
          <p:cNvPr id="9" name="Text Box 8"/>
          <p:cNvSpPr txBox="1"/>
          <p:nvPr/>
        </p:nvSpPr>
        <p:spPr>
          <a:xfrm>
            <a:off x="487045" y="4565015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 </a:t>
            </a:r>
            <a:r>
              <a:rPr lang="en-US" sz="3200"/>
              <a:t>The British call it “chemist’s”. What do Americans call it?</a:t>
            </a:r>
            <a:endParaRPr lang="en-US" sz="3200"/>
          </a:p>
        </p:txBody>
      </p:sp>
      <p:sp>
        <p:nvSpPr>
          <p:cNvPr id="36" name="Text Box 35"/>
          <p:cNvSpPr txBox="1"/>
          <p:nvPr/>
        </p:nvSpPr>
        <p:spPr>
          <a:xfrm>
            <a:off x="4763135" y="3350260"/>
            <a:ext cx="2379980" cy="605790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B</a:t>
            </a:r>
            <a:r>
              <a:rPr lang="en-US" sz="3200">
                <a:solidFill>
                  <a:schemeClr val="tx1"/>
                </a:solidFill>
              </a:rPr>
              <a:t>. Bus</a:t>
            </a:r>
            <a:r>
              <a:rPr lang="en-US" sz="3200">
                <a:solidFill>
                  <a:schemeClr val="tx1"/>
                </a:solidFill>
              </a:rPr>
              <a:t>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37" name="Text Box 36"/>
          <p:cNvSpPr txBox="1"/>
          <p:nvPr/>
        </p:nvSpPr>
        <p:spPr>
          <a:xfrm>
            <a:off x="8193405" y="3349625"/>
            <a:ext cx="2014220" cy="605790"/>
          </a:xfrm>
          <a:prstGeom prst="rect">
            <a:avLst/>
          </a:prstGeom>
          <a:solidFill>
            <a:srgbClr val="8EACC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C. </a:t>
            </a:r>
            <a:r>
              <a:rPr lang="en-US" sz="3200">
                <a:solidFill>
                  <a:schemeClr val="tx1"/>
                </a:solidFill>
              </a:rPr>
              <a:t>Lorry</a:t>
            </a:r>
            <a:r>
              <a:rPr lang="en-US" sz="3200">
                <a:solidFill>
                  <a:schemeClr val="tx1"/>
                </a:solidFill>
              </a:rPr>
              <a:t>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40" name="Text Box 39"/>
          <p:cNvSpPr txBox="1"/>
          <p:nvPr/>
        </p:nvSpPr>
        <p:spPr>
          <a:xfrm>
            <a:off x="1255395" y="5622290"/>
            <a:ext cx="2014220" cy="60579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A. </a:t>
            </a:r>
            <a:r>
              <a:rPr lang="en-US" sz="3200">
                <a:solidFill>
                  <a:schemeClr val="tx1"/>
                </a:solidFill>
              </a:rPr>
              <a:t>Shop		</a:t>
            </a:r>
            <a:r>
              <a:rPr lang="en-US" sz="3200">
                <a:solidFill>
                  <a:schemeClr val="tx1"/>
                </a:solidFill>
              </a:rPr>
              <a:t>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41" name="Text Box 40"/>
          <p:cNvSpPr txBox="1"/>
          <p:nvPr/>
        </p:nvSpPr>
        <p:spPr>
          <a:xfrm>
            <a:off x="4685665" y="5621655"/>
            <a:ext cx="2561590" cy="605790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B. </a:t>
            </a:r>
            <a:r>
              <a:rPr lang="en-US" sz="3200">
                <a:solidFill>
                  <a:schemeClr val="tx1"/>
                </a:solidFill>
              </a:rPr>
              <a:t>Drugstore</a:t>
            </a:r>
            <a:r>
              <a:rPr lang="en-US" sz="3200">
                <a:solidFill>
                  <a:schemeClr val="tx1"/>
                </a:solidFill>
              </a:rPr>
              <a:t>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42" name="Text Box 41"/>
          <p:cNvSpPr txBox="1"/>
          <p:nvPr/>
        </p:nvSpPr>
        <p:spPr>
          <a:xfrm>
            <a:off x="8115935" y="5621020"/>
            <a:ext cx="2014220" cy="605790"/>
          </a:xfrm>
          <a:prstGeom prst="rect">
            <a:avLst/>
          </a:prstGeom>
          <a:solidFill>
            <a:srgbClr val="8EACC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C. </a:t>
            </a:r>
            <a:r>
              <a:rPr lang="en-US" sz="3200">
                <a:solidFill>
                  <a:schemeClr val="tx1"/>
                </a:solidFill>
              </a:rPr>
              <a:t>Store</a:t>
            </a:r>
            <a:r>
              <a:rPr lang="en-US" sz="3200">
                <a:solidFill>
                  <a:schemeClr val="tx1"/>
                </a:solidFill>
              </a:rPr>
              <a:t>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44" name="Oval 43"/>
          <p:cNvSpPr/>
          <p:nvPr/>
        </p:nvSpPr>
        <p:spPr>
          <a:xfrm>
            <a:off x="7988935" y="3178175"/>
            <a:ext cx="73152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496435" y="5466715"/>
            <a:ext cx="73152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49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75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85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99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" grpId="0" animBg="1"/>
      <p:bldP spid="4" grpId="1" animBg="1"/>
      <p:bldP spid="9" grpId="0" animBg="1"/>
      <p:bldP spid="9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4" grpId="0" bldLvl="0" animBg="1"/>
      <p:bldP spid="44" grpId="1" animBg="1"/>
      <p:bldP spid="2" grpId="0" bldLvl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8070" y="117221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  <a:sym typeface="+mn-ea"/>
              </a:rPr>
              <a:t>Q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  <a:sym typeface="+mn-ea"/>
              </a:rPr>
              <a:t>U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  <a:sym typeface="+mn-ea"/>
              </a:rPr>
              <a:t>I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Z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: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 Work in groups. Work out the answers to the questions in the quiz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ym typeface="+mn-ea"/>
              </a:rPr>
              <a:t>INTERESTING FACTS ABOUT ENGLISH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32865" y="3635375"/>
            <a:ext cx="2014220" cy="60579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A. </a:t>
            </a:r>
            <a:r>
              <a:rPr lang="en-US" sz="3200">
                <a:solidFill>
                  <a:schemeClr val="tx1"/>
                </a:solidFill>
              </a:rPr>
              <a:t>Length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8" name="Text Box 7"/>
          <p:cNvSpPr txBox="1"/>
          <p:nvPr/>
        </p:nvSpPr>
        <p:spPr>
          <a:xfrm>
            <a:off x="577850" y="2742565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 </a:t>
            </a:r>
            <a:r>
              <a:rPr lang="en-US" sz="3200"/>
              <a:t>Which is the longest word in English which has only one vowel?</a:t>
            </a:r>
            <a:endParaRPr lang="en-US" sz="3200"/>
          </a:p>
        </p:txBody>
      </p:sp>
      <p:sp>
        <p:nvSpPr>
          <p:cNvPr id="36" name="Text Box 35"/>
          <p:cNvSpPr txBox="1"/>
          <p:nvPr/>
        </p:nvSpPr>
        <p:spPr>
          <a:xfrm>
            <a:off x="4763135" y="3634740"/>
            <a:ext cx="2379980" cy="605790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B</a:t>
            </a:r>
            <a:r>
              <a:rPr lang="en-US" sz="3200">
                <a:solidFill>
                  <a:schemeClr val="tx1"/>
                </a:solidFill>
              </a:rPr>
              <a:t>. Strengths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37" name="Text Box 36"/>
          <p:cNvSpPr txBox="1"/>
          <p:nvPr/>
        </p:nvSpPr>
        <p:spPr>
          <a:xfrm>
            <a:off x="8193405" y="3634105"/>
            <a:ext cx="2014220" cy="605790"/>
          </a:xfrm>
          <a:prstGeom prst="rect">
            <a:avLst/>
          </a:prstGeom>
          <a:solidFill>
            <a:srgbClr val="8EACC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3200" b="1">
                <a:solidFill>
                  <a:schemeClr val="tx1"/>
                </a:solidFill>
              </a:rPr>
              <a:t>C. </a:t>
            </a:r>
            <a:r>
              <a:rPr lang="en-US" sz="3200">
                <a:solidFill>
                  <a:schemeClr val="tx1"/>
                </a:solidFill>
              </a:rPr>
              <a:t>Depth</a:t>
            </a:r>
            <a:r>
              <a:rPr lang="en-US" sz="3200">
                <a:solidFill>
                  <a:schemeClr val="tx1"/>
                </a:solidFill>
              </a:rPr>
              <a:t>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44" name="Oval 43"/>
          <p:cNvSpPr/>
          <p:nvPr/>
        </p:nvSpPr>
        <p:spPr>
          <a:xfrm>
            <a:off x="4544060" y="3542665"/>
            <a:ext cx="73152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49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99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" grpId="0" animBg="1"/>
      <p:bldP spid="4" grpId="1" animBg="1"/>
      <p:bldP spid="36" grpId="0" animBg="1"/>
      <p:bldP spid="36" grpId="1" animBg="1"/>
      <p:bldP spid="37" grpId="0" animBg="1"/>
      <p:bldP spid="37" grpId="1" animBg="1"/>
      <p:bldP spid="44" grpId="0" bldLvl="0" animBg="1"/>
      <p:bldP spid="4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24145" y="1005205"/>
            <a:ext cx="245046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bg1"/>
                </a:solidFill>
                <a:highlight>
                  <a:srgbClr val="0000FF"/>
                </a:highlight>
                <a:sym typeface="+mn-ea"/>
              </a:rPr>
              <a:t>Q</a:t>
            </a:r>
            <a:r>
              <a:rPr lang="en-US" sz="4000" b="1" dirty="0">
                <a:solidFill>
                  <a:schemeClr val="bg1"/>
                </a:solidFill>
                <a:highlight>
                  <a:srgbClr val="FF0000"/>
                </a:highlight>
                <a:sym typeface="+mn-ea"/>
              </a:rPr>
              <a:t>U</a:t>
            </a:r>
            <a:r>
              <a:rPr lang="en-US" sz="4000" b="1" dirty="0">
                <a:solidFill>
                  <a:schemeClr val="bg1"/>
                </a:solidFill>
                <a:highlight>
                  <a:srgbClr val="00FF00"/>
                </a:highlight>
                <a:sym typeface="+mn-ea"/>
              </a:rPr>
              <a:t>I</a:t>
            </a:r>
            <a:r>
              <a:rPr lang="en-US" sz="4000" b="1" dirty="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Z</a:t>
            </a:r>
            <a:r>
              <a:rPr lang="en-US" sz="4000" b="1" dirty="0">
                <a:solidFill>
                  <a:schemeClr val="bg1"/>
                </a:solidFill>
                <a:sym typeface="+mn-ea"/>
              </a:rPr>
              <a:t>:</a:t>
            </a:r>
            <a:endParaRPr lang="en-US" sz="40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ym typeface="+mn-ea"/>
              </a:rPr>
              <a:t>EXTRA ACTIVITY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099185" y="2748280"/>
            <a:ext cx="3918585" cy="1076325"/>
          </a:xfrm>
          <a:prstGeom prst="rect">
            <a:avLst/>
          </a:prstGeom>
          <a:solidFill>
            <a:srgbClr val="9ED2BE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Spanish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German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5" name="Text Box 4"/>
          <p:cNvSpPr txBox="1"/>
          <p:nvPr/>
        </p:nvSpPr>
        <p:spPr>
          <a:xfrm>
            <a:off x="6988810" y="2748280"/>
            <a:ext cx="3928110" cy="1076325"/>
          </a:xfrm>
          <a:prstGeom prst="rect">
            <a:avLst/>
          </a:prstGeom>
          <a:solidFill>
            <a:srgbClr val="FFD9B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French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Arab                  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45770" y="1661795"/>
            <a:ext cx="11259185" cy="1076325"/>
          </a:xfrm>
          <a:prstGeom prst="rect">
            <a:avLst/>
          </a:prstGeom>
          <a:solidFill>
            <a:srgbClr val="C8E4B2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1. </a:t>
            </a:r>
            <a:r>
              <a:rPr lang="en-US" sz="3200"/>
              <a:t>The four languages most spoken in the world are Chinese, ___________, English and Hindi. 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445770" y="4148455"/>
            <a:ext cx="11259185" cy="583565"/>
          </a:xfrm>
          <a:prstGeom prst="rect">
            <a:avLst/>
          </a:prstGeom>
          <a:solidFill>
            <a:srgbClr val="C8E4B2"/>
          </a:solidFill>
          <a:extLst>
            <a:ext uri="{909E8E84-426E-40DD-AFC4-6F175D3DCCD1}">
              <a14:hiddenFill xmlns:a14="http://schemas.microsoft.com/office/drawing/2010/main">
                <a:solidFill>
                  <a:srgbClr val="8CC0DE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 </a:t>
            </a:r>
            <a:r>
              <a:rPr lang="en-US" sz="3200"/>
              <a:t>Apart from Wales, the Welsh is also spoken in _______.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1042035" y="4994275"/>
            <a:ext cx="3918585" cy="1076325"/>
          </a:xfrm>
          <a:prstGeom prst="rect">
            <a:avLst/>
          </a:prstGeom>
          <a:solidFill>
            <a:srgbClr val="9ED2BE"/>
          </a:solidFill>
          <a:extLst>
            <a:ext uri="{909E8E84-426E-40DD-AFC4-6F175D3DCCD1}">
              <a14:hiddenFill xmlns:a14="http://schemas.microsoft.com/office/drawing/2010/main">
                <a:solidFill>
                  <a:srgbClr val="FAF0D7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Scotland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Ireland         </a:t>
            </a:r>
            <a:r>
              <a:rPr lang="en-US" sz="3200"/>
              <a:t>         </a:t>
            </a:r>
            <a:endParaRPr lang="en-US" sz="3200"/>
          </a:p>
        </p:txBody>
      </p:sp>
      <p:sp>
        <p:nvSpPr>
          <p:cNvPr id="14" name="Text Box 13"/>
          <p:cNvSpPr txBox="1"/>
          <p:nvPr/>
        </p:nvSpPr>
        <p:spPr>
          <a:xfrm>
            <a:off x="6988810" y="4926965"/>
            <a:ext cx="3928110" cy="1076325"/>
          </a:xfrm>
          <a:prstGeom prst="rect">
            <a:avLst/>
          </a:prstGeom>
          <a:solidFill>
            <a:srgbClr val="FFD9B7"/>
          </a:solidFill>
          <a:extLst>
            <a:ext uri="{909E8E84-426E-40DD-AFC4-6F175D3DCCD1}">
              <a14:hiddenFill xmlns:a14="http://schemas.microsoft.com/office/drawing/2010/main">
                <a:solidFill>
                  <a:srgbClr val="FFD9C0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Argentina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Sweden         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99185" y="27139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22135" y="505587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2" grpId="1" animBg="1"/>
      <p:bldP spid="5" grpId="0" animBg="1"/>
      <p:bldP spid="5" grpId="1" animBg="1"/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  <p:bldP spid="22" grpId="0" bldLvl="0" animBg="1"/>
      <p:bldP spid="22" grpId="1" animBg="1"/>
      <p:bldP spid="29" grpId="0" bldLvl="0" animBg="1"/>
      <p:bldP spid="2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24145" y="1005205"/>
            <a:ext cx="245046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bg1"/>
                </a:solidFill>
                <a:highlight>
                  <a:srgbClr val="0000FF"/>
                </a:highlight>
                <a:sym typeface="+mn-ea"/>
              </a:rPr>
              <a:t>Q</a:t>
            </a:r>
            <a:r>
              <a:rPr lang="en-US" sz="4000" b="1" dirty="0">
                <a:solidFill>
                  <a:schemeClr val="bg1"/>
                </a:solidFill>
                <a:highlight>
                  <a:srgbClr val="FF0000"/>
                </a:highlight>
                <a:sym typeface="+mn-ea"/>
              </a:rPr>
              <a:t>U</a:t>
            </a:r>
            <a:r>
              <a:rPr lang="en-US" sz="4000" b="1" dirty="0">
                <a:solidFill>
                  <a:schemeClr val="bg1"/>
                </a:solidFill>
                <a:highlight>
                  <a:srgbClr val="00FF00"/>
                </a:highlight>
                <a:sym typeface="+mn-ea"/>
              </a:rPr>
              <a:t>I</a:t>
            </a:r>
            <a:r>
              <a:rPr lang="en-US" sz="4000" b="1" dirty="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Z</a:t>
            </a:r>
            <a:r>
              <a:rPr lang="en-US" sz="4000" b="1" dirty="0">
                <a:solidFill>
                  <a:schemeClr val="bg1"/>
                </a:solidFill>
                <a:sym typeface="+mn-ea"/>
              </a:rPr>
              <a:t>:</a:t>
            </a:r>
            <a:endParaRPr lang="en-US" sz="40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ym typeface="+mn-ea"/>
              </a:rPr>
              <a:t>EXTRA ACTIVITY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099185" y="2748280"/>
            <a:ext cx="3918585" cy="1076325"/>
          </a:xfrm>
          <a:prstGeom prst="rect">
            <a:avLst/>
          </a:prstGeom>
          <a:solidFill>
            <a:srgbClr val="9ED2BE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Norwegian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Czech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5" name="Text Box 4"/>
          <p:cNvSpPr txBox="1"/>
          <p:nvPr/>
        </p:nvSpPr>
        <p:spPr>
          <a:xfrm>
            <a:off x="6988810" y="2748280"/>
            <a:ext cx="3928110" cy="1076325"/>
          </a:xfrm>
          <a:prstGeom prst="rect">
            <a:avLst/>
          </a:prstGeom>
          <a:solidFill>
            <a:srgbClr val="FFD9B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Dutch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German                 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45770" y="1661795"/>
            <a:ext cx="11259185" cy="1076325"/>
          </a:xfrm>
          <a:prstGeom prst="rect">
            <a:avLst/>
          </a:prstGeom>
          <a:solidFill>
            <a:srgbClr val="C8E4B2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3. </a:t>
            </a:r>
            <a:r>
              <a:rPr lang="en-US" sz="3200"/>
              <a:t> Which European language gave us the words </a:t>
            </a:r>
            <a:r>
              <a:rPr lang="en-US" sz="3200" b="1"/>
              <a:t>‘cookie’, ‘nitwit’ and ‘sleigh’? </a:t>
            </a:r>
            <a:endParaRPr lang="en-US" sz="3200" b="1"/>
          </a:p>
        </p:txBody>
      </p:sp>
      <p:sp>
        <p:nvSpPr>
          <p:cNvPr id="3" name="Text Box 2"/>
          <p:cNvSpPr txBox="1"/>
          <p:nvPr/>
        </p:nvSpPr>
        <p:spPr>
          <a:xfrm>
            <a:off x="445770" y="3965575"/>
            <a:ext cx="11259185" cy="1076325"/>
          </a:xfrm>
          <a:prstGeom prst="rect">
            <a:avLst/>
          </a:prstGeom>
          <a:solidFill>
            <a:srgbClr val="C8E4B2"/>
          </a:solidFill>
          <a:extLst>
            <a:ext uri="{909E8E84-426E-40DD-AFC4-6F175D3DCCD1}">
              <a14:hiddenFill xmlns:a14="http://schemas.microsoft.com/office/drawing/2010/main">
                <a:solidFill>
                  <a:srgbClr val="8CC0DE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 </a:t>
            </a:r>
            <a:r>
              <a:rPr lang="en-US" sz="3200"/>
              <a:t>What language is the most common one in Europe because of a number of native speakers?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1042035" y="5227955"/>
            <a:ext cx="3918585" cy="1076325"/>
          </a:xfrm>
          <a:prstGeom prst="rect">
            <a:avLst/>
          </a:prstGeom>
          <a:solidFill>
            <a:srgbClr val="9ED2BE"/>
          </a:solidFill>
          <a:extLst>
            <a:ext uri="{909E8E84-426E-40DD-AFC4-6F175D3DCCD1}">
              <a14:hiddenFill xmlns:a14="http://schemas.microsoft.com/office/drawing/2010/main">
                <a:solidFill>
                  <a:srgbClr val="FAF0D7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French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Russian         </a:t>
            </a:r>
            <a:r>
              <a:rPr lang="en-US" sz="3200"/>
              <a:t>         </a:t>
            </a:r>
            <a:endParaRPr lang="en-US" sz="3200"/>
          </a:p>
        </p:txBody>
      </p:sp>
      <p:sp>
        <p:nvSpPr>
          <p:cNvPr id="14" name="Text Box 13"/>
          <p:cNvSpPr txBox="1"/>
          <p:nvPr/>
        </p:nvSpPr>
        <p:spPr>
          <a:xfrm>
            <a:off x="6988810" y="5160645"/>
            <a:ext cx="3928110" cy="1076325"/>
          </a:xfrm>
          <a:prstGeom prst="rect">
            <a:avLst/>
          </a:prstGeom>
          <a:solidFill>
            <a:srgbClr val="FFD9B7"/>
          </a:solidFill>
          <a:extLst>
            <a:ext uri="{909E8E84-426E-40DD-AFC4-6F175D3DCCD1}">
              <a14:hiddenFill xmlns:a14="http://schemas.microsoft.com/office/drawing/2010/main">
                <a:solidFill>
                  <a:srgbClr val="FFD9C0"/>
                </a:solidFill>
              </a14:hiddenFill>
            </a:ext>
          </a:extLst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German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English         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988810" y="279717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42035" y="580390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2" grpId="1" animBg="1"/>
      <p:bldP spid="5" grpId="0" animBg="1"/>
      <p:bldP spid="5" grpId="1" animBg="1"/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  <p:bldP spid="22" grpId="0" bldLvl="0" animBg="1"/>
      <p:bldP spid="22" grpId="1" animBg="1"/>
      <p:bldP spid="29" grpId="0" bldLvl="0" animBg="1"/>
      <p:bldP spid="2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24145" y="1005205"/>
            <a:ext cx="245046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bg1"/>
                </a:solidFill>
                <a:highlight>
                  <a:srgbClr val="0000FF"/>
                </a:highlight>
                <a:sym typeface="+mn-ea"/>
              </a:rPr>
              <a:t>Q</a:t>
            </a:r>
            <a:r>
              <a:rPr lang="en-US" sz="4000" b="1" dirty="0">
                <a:solidFill>
                  <a:schemeClr val="bg1"/>
                </a:solidFill>
                <a:highlight>
                  <a:srgbClr val="FF0000"/>
                </a:highlight>
                <a:sym typeface="+mn-ea"/>
              </a:rPr>
              <a:t>U</a:t>
            </a:r>
            <a:r>
              <a:rPr lang="en-US" sz="4000" b="1" dirty="0">
                <a:solidFill>
                  <a:schemeClr val="bg1"/>
                </a:solidFill>
                <a:highlight>
                  <a:srgbClr val="00FF00"/>
                </a:highlight>
                <a:sym typeface="+mn-ea"/>
              </a:rPr>
              <a:t>I</a:t>
            </a:r>
            <a:r>
              <a:rPr lang="en-US" sz="4000" b="1" dirty="0">
                <a:solidFill>
                  <a:schemeClr val="bg1"/>
                </a:solidFill>
                <a:highlight>
                  <a:srgbClr val="FFFF00"/>
                </a:highlight>
                <a:sym typeface="+mn-ea"/>
              </a:rPr>
              <a:t>Z</a:t>
            </a:r>
            <a:r>
              <a:rPr lang="en-US" sz="4000" b="1" dirty="0">
                <a:solidFill>
                  <a:schemeClr val="bg1"/>
                </a:solidFill>
                <a:sym typeface="+mn-ea"/>
              </a:rPr>
              <a:t>:</a:t>
            </a:r>
            <a:endParaRPr lang="en-US" sz="40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113030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ym typeface="+mn-ea"/>
              </a:rPr>
              <a:t>EXTRA ACTIVITY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099185" y="2748280"/>
            <a:ext cx="3918585" cy="1076325"/>
          </a:xfrm>
          <a:prstGeom prst="rect">
            <a:avLst/>
          </a:prstGeom>
          <a:solidFill>
            <a:srgbClr val="9ED2BE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French and English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English and German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5" name="Text Box 4"/>
          <p:cNvSpPr txBox="1"/>
          <p:nvPr/>
        </p:nvSpPr>
        <p:spPr>
          <a:xfrm>
            <a:off x="6988810" y="2748280"/>
            <a:ext cx="3928110" cy="1076325"/>
          </a:xfrm>
          <a:prstGeom prst="rect">
            <a:avLst/>
          </a:prstGeom>
          <a:solidFill>
            <a:srgbClr val="FFD9B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B.German and French	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D.English and Dutch                 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30860" y="1938020"/>
            <a:ext cx="11259185" cy="583565"/>
          </a:xfrm>
          <a:prstGeom prst="rect">
            <a:avLst/>
          </a:prstGeom>
          <a:solidFill>
            <a:srgbClr val="C8E4B2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 </a:t>
            </a:r>
            <a:r>
              <a:rPr lang="en-US" sz="3200"/>
              <a:t> What are the official languages of Canada?</a:t>
            </a:r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1099185" y="278765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2" grpId="1" animBg="1"/>
      <p:bldP spid="5" grpId="0" animBg="1"/>
      <p:bldP spid="5" grpId="1" animBg="1"/>
      <p:bldP spid="22" grpId="0" bldLvl="0" animBg="1"/>
      <p:bldP spid="2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EVERYDAY ENGLISH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94969" y="3754120"/>
            <a:ext cx="282648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INTERESTING FACTS ABOUT ENGLISH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B</a:t>
            </a:r>
            <a:r>
              <a:rPr lang="en-US" altLang="en-GB" dirty="0">
                <a:solidFill>
                  <a:schemeClr val="tx1"/>
                </a:solidFill>
              </a:rPr>
              <a:t>rainstorm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dirty="0">
                <a:solidFill>
                  <a:schemeClr val="tx1"/>
                </a:solidFill>
              </a:rPr>
              <a:t>High Five Chain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51355"/>
            <a:ext cx="6329680" cy="11176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Listen and read the conversations. Pay attention to the highlighted parts.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Work in pairs. Practise saying good luck and responding in the following situations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39135"/>
            <a:ext cx="6327775" cy="197485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Work in pairs. Read the interesting facts below about English. Order them from the most interesting to the least interesting.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QUIZ: Work in groups. Work out the answers to the questions in the quiz.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Share your group’s answers with the class. Which group has the most correct answers?.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08213" y="2765108"/>
            <a:ext cx="507633" cy="98901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42973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3221355" y="4055110"/>
            <a:ext cx="648335" cy="13747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1650" y="551307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-12669520" y="1367790"/>
            <a:ext cx="11082655" cy="583565"/>
          </a:xfrm>
          <a:prstGeom prst="rect">
            <a:avLst/>
          </a:prstGeom>
          <a:solidFill>
            <a:srgbClr val="7BD3EA"/>
          </a:solidFill>
        </p:spPr>
        <p:txBody>
          <a:bodyPr wrap="square" rtlCol="0" anchor="t">
            <a:spAutoFit/>
          </a:bodyPr>
          <a:p>
            <a:r>
              <a:rPr lang="en-US" sz="3200" b="1"/>
              <a:t>1</a:t>
            </a:r>
            <a:r>
              <a:rPr lang="en-US" sz="3200"/>
              <a:t>. The most common letter in English is ‘e’.</a:t>
            </a:r>
            <a:endParaRPr lang="en-US" sz="3200"/>
          </a:p>
        </p:txBody>
      </p:sp>
      <p:sp>
        <p:nvSpPr>
          <p:cNvPr id="14" name="Text Box 13"/>
          <p:cNvSpPr txBox="1"/>
          <p:nvPr/>
        </p:nvSpPr>
        <p:spPr>
          <a:xfrm>
            <a:off x="16489045" y="1781175"/>
            <a:ext cx="11083925" cy="1076325"/>
          </a:xfrm>
          <a:prstGeom prst="rect">
            <a:avLst/>
          </a:prstGeom>
          <a:solidFill>
            <a:srgbClr val="A1EEBD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</a:t>
            </a:r>
            <a:r>
              <a:rPr lang="en-US" sz="3200"/>
              <a:t>. Only two English words in current use end in ‘-gry’. They are ‘angry’ and ‘hungry’</a:t>
            </a:r>
            <a:endParaRPr lang="en-US" sz="3200"/>
          </a:p>
        </p:txBody>
      </p:sp>
      <p:sp>
        <p:nvSpPr>
          <p:cNvPr id="9" name="Text Box 8"/>
          <p:cNvSpPr txBox="1"/>
          <p:nvPr/>
        </p:nvSpPr>
        <p:spPr>
          <a:xfrm>
            <a:off x="-12670790" y="4859655"/>
            <a:ext cx="11083925" cy="1076325"/>
          </a:xfrm>
          <a:prstGeom prst="rect">
            <a:avLst/>
          </a:prstGeom>
          <a:solidFill>
            <a:srgbClr val="F6F7C4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</a:t>
            </a:r>
            <a:r>
              <a:rPr lang="en-US" sz="3200"/>
              <a:t>. The word ‘uncopyrightable’ is the longest English word in normal use which contains no letter more than once.</a:t>
            </a:r>
            <a:endParaRPr lang="en-US" sz="3200"/>
          </a:p>
        </p:txBody>
      </p:sp>
      <p:sp>
        <p:nvSpPr>
          <p:cNvPr id="19" name="Text Box 18"/>
          <p:cNvSpPr txBox="1"/>
          <p:nvPr/>
        </p:nvSpPr>
        <p:spPr>
          <a:xfrm>
            <a:off x="18521045" y="4353560"/>
            <a:ext cx="11083925" cy="1076325"/>
          </a:xfrm>
          <a:prstGeom prst="rect">
            <a:avLst/>
          </a:prstGeom>
          <a:solidFill>
            <a:srgbClr val="F6D6D6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</a:t>
            </a:r>
            <a:r>
              <a:rPr lang="en-US" sz="3200"/>
              <a:t>. The longest English word without a true vowel (a, e, i, o, or u) is ‘rhythms</a:t>
            </a:r>
            <a:endParaRPr lang="en-US" sz="3200"/>
          </a:p>
        </p:txBody>
      </p:sp>
      <p:sp>
        <p:nvSpPr>
          <p:cNvPr id="12" name="Text Box 11"/>
          <p:cNvSpPr txBox="1"/>
          <p:nvPr/>
        </p:nvSpPr>
        <p:spPr>
          <a:xfrm>
            <a:off x="485775" y="9683750"/>
            <a:ext cx="11083925" cy="1076325"/>
          </a:xfrm>
          <a:prstGeom prst="rect">
            <a:avLst/>
          </a:prstGeom>
          <a:solidFill>
            <a:srgbClr val="7BD3EA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</a:t>
            </a:r>
            <a:r>
              <a:rPr lang="en-US" sz="3200"/>
              <a:t> ‘Queueing’ and ‘cooeeing’ are the two words with five consecutive vowels(five vowels in a row).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Say good luck and respond. </a:t>
            </a:r>
            <a:endParaRPr lang="en-US" sz="3600" dirty="0"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Talk about WORLD ENGLISHES and tourism</a:t>
            </a:r>
            <a:endParaRPr lang="en-US" sz="3600" dirty="0">
              <a:sym typeface="+mn-ea"/>
            </a:endParaRP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436370"/>
            <a:ext cx="266573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914652"/>
            <a:ext cx="10274531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Say good luck and respond. 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Talk about WORLD ENGLISHES and tourism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/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EVERYDAY ENGLISH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94969" y="3754120"/>
            <a:ext cx="282648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INTERESTING FACTS ABOUT ENGLISH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B</a:t>
            </a:r>
            <a:r>
              <a:rPr lang="en-US" altLang="en-GB" dirty="0">
                <a:solidFill>
                  <a:schemeClr val="tx1"/>
                </a:solidFill>
              </a:rPr>
              <a:t>rainstorm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dirty="0">
                <a:solidFill>
                  <a:schemeClr val="tx1"/>
                </a:solidFill>
              </a:rPr>
              <a:t>High Five Chain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51355"/>
            <a:ext cx="6329680" cy="11176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Listen and read the conversations. Pay attention to the highlighted parts.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Work in pairs. Practise saying good luck and responding in the following situations</a:t>
            </a:r>
            <a:endParaRPr lang="en-US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39135"/>
            <a:ext cx="6327775" cy="197485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Work in pairs. Read the interesting facts below about English. Order them from the most interesting to the least interesting.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QUIZ: Work in groups. Work out the answers to the questions in the quiz.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Share your group’s answers with the class. Which group has the most correct answers?.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08213" y="2765108"/>
            <a:ext cx="507633" cy="98901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42973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3221355" y="4055110"/>
            <a:ext cx="648335" cy="13747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1650" y="551307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cc309c16d9025012582bba0dd9a3a0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20570" y="419100"/>
            <a:ext cx="7795260" cy="584644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3490595" y="5264785"/>
            <a:ext cx="5528310" cy="74485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>
              <a:lnSpc>
                <a:spcPct val="1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Brainstorm</a:t>
            </a:r>
            <a:endParaRPr lang="en-US" sz="8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220345" y="1290320"/>
            <a:ext cx="11524615" cy="5975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Look at the picture:</a:t>
            </a:r>
            <a:endParaRPr lang="en-US" sz="3600" dirty="0"/>
          </a:p>
        </p:txBody>
      </p:sp>
      <p:pic>
        <p:nvPicPr>
          <p:cNvPr id="8" name="Picture 8" descr="Hand Gesture Good Luck. Types of Hand Sign Stock Vector - Illustration of  monochrome, character: 230120594"/>
          <p:cNvPicPr>
            <a:picLocks noChangeAspect="1" noChangeArrowheads="1"/>
          </p:cNvPicPr>
          <p:nvPr>
            <p:ph idx="1"/>
          </p:nvPr>
        </p:nvPicPr>
        <p:blipFill>
          <a:blip r:embed="rId1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7513" r="19841" b="10204"/>
          <a:stretch>
            <a:fillRect/>
          </a:stretch>
        </p:blipFill>
        <p:spPr>
          <a:xfrm>
            <a:off x="5034915" y="1234440"/>
            <a:ext cx="3124200" cy="43884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20"/>
          <p:cNvSpPr txBox="1"/>
          <p:nvPr/>
        </p:nvSpPr>
        <p:spPr>
          <a:xfrm>
            <a:off x="220345" y="2406015"/>
            <a:ext cx="11524615" cy="59753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00000"/>
              </a:lnSpc>
            </a:pPr>
            <a:r>
              <a:rPr lang="en-US" sz="3600" dirty="0"/>
              <a:t>- What this gesture mean?</a:t>
            </a:r>
            <a:endParaRPr lang="en-US" sz="3600" dirty="0"/>
          </a:p>
        </p:txBody>
      </p:sp>
      <p:sp>
        <p:nvSpPr>
          <p:cNvPr id="11" name="TextBox 20"/>
          <p:cNvSpPr txBox="1"/>
          <p:nvPr/>
        </p:nvSpPr>
        <p:spPr>
          <a:xfrm>
            <a:off x="5225415" y="5622925"/>
            <a:ext cx="3155315" cy="54737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‘GOOD LUCK’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2120265" y="855345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High Five chain</a:t>
            </a:r>
            <a:endParaRPr 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pic>
        <p:nvPicPr>
          <p:cNvPr id="6" name="Content Placeholder 5" descr="image_processing20200615-28257-9ojcb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04515" y="2155825"/>
            <a:ext cx="5801995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0"/>
          <p:cNvSpPr txBox="1"/>
          <p:nvPr/>
        </p:nvSpPr>
        <p:spPr>
          <a:xfrm>
            <a:off x="-535940" y="75120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How to play: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7" name="TextBox 20"/>
          <p:cNvSpPr txBox="1"/>
          <p:nvPr/>
        </p:nvSpPr>
        <p:spPr>
          <a:xfrm>
            <a:off x="172720" y="165290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3500" dirty="0">
                <a:solidFill>
                  <a:schemeClr val="tx1"/>
                </a:solidFill>
                <a:effectLst/>
                <a:sym typeface="+mn-ea"/>
              </a:rPr>
              <a:t>- Form the class into a circle. (maybe many circles).</a:t>
            </a:r>
            <a:endParaRPr lang="en-US" sz="3500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160020" y="2233930"/>
            <a:ext cx="116801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3500" dirty="0">
                <a:solidFill>
                  <a:schemeClr val="tx1"/>
                </a:solidFill>
                <a:effectLst/>
                <a:sym typeface="+mn-ea"/>
              </a:rPr>
              <a:t>- Stand in a circle with your classmates, facing each other.</a:t>
            </a:r>
            <a:endParaRPr lang="en-US" sz="3500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198120" y="2767965"/>
            <a:ext cx="116801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3500" dirty="0">
                <a:solidFill>
                  <a:schemeClr val="tx1"/>
                </a:solidFill>
                <a:effectLst/>
                <a:sym typeface="+mn-ea"/>
              </a:rPr>
              <a:t>- The teacher (or a designated student) starts by raising their hand and saying, "Good luck on ..............!" while raising their hand for a high five.</a:t>
            </a:r>
            <a:endParaRPr lang="en-US" sz="3500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160020" y="4378325"/>
            <a:ext cx="11680190" cy="7461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3500" dirty="0">
                <a:solidFill>
                  <a:schemeClr val="tx1"/>
                </a:solidFill>
                <a:effectLst/>
                <a:sym typeface="+mn-ea"/>
              </a:rPr>
              <a:t>-  The person to the left of the person who started raises their hand, high fives them, adds their own "Good luck on..." statement and raises their hand for a high five with the next person in the circle.</a:t>
            </a:r>
            <a:endParaRPr lang="en-US" sz="3500" dirty="0">
              <a:solidFill>
                <a:schemeClr val="tx1"/>
              </a:solidFill>
              <a:effectLst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0"/>
          <p:cNvSpPr txBox="1"/>
          <p:nvPr/>
        </p:nvSpPr>
        <p:spPr>
          <a:xfrm>
            <a:off x="-535940" y="85534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Example: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736600" y="1963420"/>
            <a:ext cx="1034986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400" b="0" i="1">
                <a:latin typeface="Times New Roman" panose="02020603050405020304" pitchFamily="18" charset="0"/>
              </a:rPr>
              <a:t>- Good luck on your test.- Good luck on staying awake during today's lecture!</a:t>
            </a:r>
            <a:endParaRPr lang="en-US" sz="4400" b="0" i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9701</Words>
  <PresentationFormat>Widescreen</PresentationFormat>
  <Paragraphs>440</Paragraphs>
  <Slides>31</Slides>
  <Notes>21</Notes>
  <HiddenSlides>0</HiddenSlides>
  <MMClips>6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SimSun</vt:lpstr>
      <vt:lpstr>Wingdings</vt:lpstr>
      <vt:lpstr>Myriad Pro</vt:lpstr>
      <vt:lpstr>Segoe Print</vt:lpstr>
      <vt:lpstr>Courier New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2024-03-11T03:10:49Z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E895415BFDEF4C42A425147BED9F47EC_13</vt:lpwstr>
  </property>
  <property fmtid="{D5CDD505-2E9C-101B-9397-08002B2CF9AE}" pid="3" name="KSOProductBuildVer">
    <vt:lpwstr>1033-12.2.0.13489</vt:lpwstr>
  </property>
</Properties>
</file>