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38" r:id="rId6"/>
    <p:sldId id="342" r:id="rId7"/>
    <p:sldId id="343" r:id="rId8"/>
    <p:sldId id="344" r:id="rId9"/>
    <p:sldId id="345" r:id="rId10"/>
    <p:sldId id="332" r:id="rId11"/>
    <p:sldId id="337" r:id="rId12"/>
    <p:sldId id="339" r:id="rId13"/>
    <p:sldId id="340" r:id="rId14"/>
    <p:sldId id="341" r:id="rId15"/>
    <p:sldId id="336" r:id="rId16"/>
    <p:sldId id="311" r:id="rId17"/>
    <p:sldId id="310" r:id="rId18"/>
    <p:sldId id="314" r:id="rId19"/>
    <p:sldId id="322" r:id="rId20"/>
    <p:sldId id="331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000000"/>
    <a:srgbClr val="61953D"/>
    <a:srgbClr val="5E913B"/>
    <a:srgbClr val="5C8E3A"/>
    <a:srgbClr val="E36427"/>
    <a:srgbClr val="D98F91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>
        <p:scale>
          <a:sx n="49" d="100"/>
          <a:sy n="49" d="100"/>
        </p:scale>
        <p:origin x="46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47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5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9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l</a:t>
            </a:r>
            <a:r>
              <a:rPr lang="en-US" sz="4800" b="1" smtClean="0">
                <a:solidFill>
                  <a:schemeClr val="accent2"/>
                </a:solidFill>
              </a:rPr>
              <a:t>andscape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everything you can see when you look across a large area of land, especially in the country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457538" y="2771761"/>
            <a:ext cx="214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/ˈlændskeɪp/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t1.gstatic.com/licensed-image?q=tbn:ANd9GcTK9InRZfEY0gPUXNjK-rwKpK5_u5JGORhuRoG0jrQS5M5e91_INr3_pLfr7um6nSBRhNakbqYrKKaHlVs7yX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81" y="2001884"/>
            <a:ext cx="4738419" cy="3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andscap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011" y="35890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monument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 building, column, statue, etc. built to remind people of a famous person </a:t>
            </a:r>
            <a:r>
              <a:rPr lang="en-US" sz="2800"/>
              <a:t>or </a:t>
            </a:r>
            <a:r>
              <a:rPr lang="en-US" sz="2800" smtClean="0"/>
              <a:t>event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58118" y="2771761"/>
            <a:ext cx="234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/ˈmɒnjumənt/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624" y="1738632"/>
            <a:ext cx="5410955" cy="3515216"/>
          </a:xfrm>
          <a:prstGeom prst="rect">
            <a:avLst/>
          </a:prstGeom>
        </p:spPr>
      </p:pic>
      <p:pic>
        <p:nvPicPr>
          <p:cNvPr id="6" name="monu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4962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a</a:t>
            </a:r>
            <a:r>
              <a:rPr lang="en-US" sz="4800" b="1" smtClean="0">
                <a:solidFill>
                  <a:schemeClr val="accent2"/>
                </a:solidFill>
              </a:rPr>
              <a:t>rchitecture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7" y="4449485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design or style of a building or buildings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1446" y="2771761"/>
            <a:ext cx="239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/ˈɑːkɪtektʃə(r)/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098" y="1499575"/>
            <a:ext cx="4831103" cy="4211068"/>
          </a:xfrm>
          <a:prstGeom prst="rect">
            <a:avLst/>
          </a:prstGeom>
        </p:spPr>
      </p:pic>
      <p:pic>
        <p:nvPicPr>
          <p:cNvPr id="6" name="architect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79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urban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connected with a town or city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125" y="2771761"/>
            <a:ext cx="1415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ˈɜːbən/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19122"/>
            <a:ext cx="5561082" cy="3297343"/>
          </a:xfrm>
          <a:prstGeom prst="rect">
            <a:avLst/>
          </a:prstGeom>
        </p:spPr>
      </p:pic>
      <p:pic>
        <p:nvPicPr>
          <p:cNvPr id="5" name="urb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8385" y="34993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promote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help something to happen or develop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864" y="2771761"/>
            <a:ext cx="190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/prəˈməʊt/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257" y="2148656"/>
            <a:ext cx="5004227" cy="3073288"/>
          </a:xfrm>
          <a:prstGeom prst="rect">
            <a:avLst/>
          </a:prstGeom>
        </p:spPr>
      </p:pic>
      <p:pic>
        <p:nvPicPr>
          <p:cNvPr id="5" name="promo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61904" y="365534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37389"/>
              </p:ext>
            </p:extLst>
          </p:nvPr>
        </p:nvGraphicFramePr>
        <p:xfrm>
          <a:off x="677333" y="986362"/>
          <a:ext cx="11091335" cy="58208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15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5064"/>
                <a:gridCol w="5091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5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8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equivalent 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03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landscape (n)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/ˈlændskeɪp/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everything you can see when you look across a large area of land, especially in the country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Phong cảnh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</a:tr>
              <a:tr h="71151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monument (n)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/ˈmɒnjumənt/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building, column, statue, etc. built to remind people of a famous person or event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Công trình tưởng niệm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421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architecture (n)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/ˈɑːkɪtektʃə(r)/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design or style of a building or buildings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Kiến trúc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035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urban (adj)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/ˈɜːbən/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connected with a town or city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Đô thị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542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promote (v)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/prəˈməʊt/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help something to happen or develop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Đẩy mạnh, phát triển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b="1">
                <a:latin typeface="Arial" panose="020B0604020202020204" pitchFamily="34" charset="0"/>
                <a:cs typeface="Arial" panose="020B0604020202020204" pitchFamily="34" charset="0"/>
              </a:rPr>
              <a:t>Where can we do the following? Write T for Trang An, H for Hoi An and M for Mekong River Delta.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728" y="2019102"/>
            <a:ext cx="8768005" cy="4421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7998" y="2794000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</a:rPr>
              <a:t>T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1063" y="3420528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</a:rPr>
              <a:t>T</a:t>
            </a:r>
            <a:endParaRPr lang="en-US" sz="4000" b="1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7996" y="4214736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7996" y="5281529"/>
            <a:ext cx="5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130235"/>
            <a:ext cx="104905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Match the words to make phrases used in Task 1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24" y="1828934"/>
            <a:ext cx="8085079" cy="47304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44816" y="2677886"/>
            <a:ext cx="2510019" cy="1972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3190" y="3901165"/>
            <a:ext cx="2023450" cy="15981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25387" y="3664131"/>
            <a:ext cx="1498373" cy="11416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20784" y="2578145"/>
            <a:ext cx="1685856" cy="2989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phrases from Task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1811939"/>
            <a:ext cx="8594527" cy="4352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004" y="2351314"/>
            <a:ext cx="911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to be recognized as a mixed heritage </a:t>
            </a:r>
            <a:r>
              <a:rPr lang="en-US" sz="3200" b="1">
                <a:solidFill>
                  <a:srgbClr val="C00000"/>
                </a:solidFill>
              </a:rPr>
              <a:t>by </a:t>
            </a:r>
            <a:r>
              <a:rPr lang="en-US" sz="3200" b="1" smtClean="0">
                <a:solidFill>
                  <a:srgbClr val="C00000"/>
                </a:solidFill>
              </a:rPr>
              <a:t>UNESCO.         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1576" y="3101511"/>
            <a:ext cx="545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to enjoy </a:t>
            </a:r>
            <a:r>
              <a:rPr lang="en-US" sz="3200" b="1">
                <a:solidFill>
                  <a:srgbClr val="C00000"/>
                </a:solidFill>
              </a:rPr>
              <a:t>beautiful </a:t>
            </a:r>
            <a:r>
              <a:rPr lang="en-US" sz="3200" b="1" smtClean="0">
                <a:solidFill>
                  <a:srgbClr val="C00000"/>
                </a:solidFill>
              </a:rPr>
              <a:t>landscape.         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62400" y="4312636"/>
            <a:ext cx="665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to learn about </a:t>
            </a:r>
            <a:r>
              <a:rPr lang="en-US" sz="3200" b="1">
                <a:solidFill>
                  <a:srgbClr val="C00000"/>
                </a:solidFill>
              </a:rPr>
              <a:t>Vietnamese </a:t>
            </a:r>
            <a:r>
              <a:rPr lang="en-US" sz="3200" b="1" smtClean="0">
                <a:solidFill>
                  <a:srgbClr val="C00000"/>
                </a:solidFill>
              </a:rPr>
              <a:t>history.         </a:t>
            </a:r>
            <a:endParaRPr lang="en-US" sz="3200" b="1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9119" y="5514600"/>
            <a:ext cx="769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to promote Don ca Tai Tu to </a:t>
            </a:r>
            <a:r>
              <a:rPr lang="en-US" sz="3200" b="1">
                <a:solidFill>
                  <a:srgbClr val="C00000"/>
                </a:solidFill>
              </a:rPr>
              <a:t>wider </a:t>
            </a:r>
            <a:r>
              <a:rPr lang="en-US" sz="3200" b="1" smtClean="0">
                <a:solidFill>
                  <a:srgbClr val="C00000"/>
                </a:solidFill>
              </a:rPr>
              <a:t>audience.</a:t>
            </a:r>
            <a:endParaRPr lang="en-US" sz="3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630656" y="3763537"/>
            <a:ext cx="575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</a:rPr>
              <a:t>Heritage sites in Vietnam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F26532"/>
                </a:solidFill>
                <a:cs typeface="Arial" panose="020B0604020202020204" pitchFamily="34" charset="0"/>
              </a:rPr>
              <a:t>Role play</a:t>
            </a:r>
            <a:endParaRPr lang="en-US" sz="4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036" y="2025908"/>
            <a:ext cx="60025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</a:t>
            </a:r>
            <a:r>
              <a:rPr lang="en-US" sz="2800" smtClean="0"/>
              <a:t>3 </a:t>
            </a:r>
            <a:r>
              <a:rPr lang="en-US" sz="2800"/>
              <a:t>groups. Each group will come from one place: Trang An (Ninh Binh), Hoi An (Quang Nam), Mekong River Delta.</a:t>
            </a:r>
          </a:p>
          <a:p>
            <a:r>
              <a:rPr lang="en-US" sz="2800"/>
              <a:t>- Each </a:t>
            </a:r>
            <a:r>
              <a:rPr lang="en-US" sz="2800"/>
              <a:t>group </a:t>
            </a:r>
            <a:r>
              <a:rPr lang="en-US" sz="2800" smtClean="0"/>
              <a:t>prepares </a:t>
            </a:r>
            <a:r>
              <a:rPr lang="en-US" sz="2800"/>
              <a:t>an introduction </a:t>
            </a:r>
            <a:r>
              <a:rPr lang="en-US" sz="2800"/>
              <a:t>about </a:t>
            </a:r>
            <a:r>
              <a:rPr lang="en-US" sz="2800" smtClean="0"/>
              <a:t>your </a:t>
            </a:r>
            <a:r>
              <a:rPr lang="en-US" sz="2800"/>
              <a:t>home land (</a:t>
            </a:r>
            <a:r>
              <a:rPr lang="en-US" sz="2800" i="1"/>
              <a:t>Where is it? What is the most special thing about their home land? What can visitors do there?)</a:t>
            </a:r>
            <a:endParaRPr lang="en-US" sz="2800"/>
          </a:p>
          <a:p>
            <a:r>
              <a:rPr lang="en-US" sz="2800"/>
              <a:t>- </a:t>
            </a:r>
            <a:r>
              <a:rPr lang="en-US" sz="2800" smtClean="0"/>
              <a:t>3 </a:t>
            </a:r>
            <a:r>
              <a:rPr lang="en-US" sz="2800"/>
              <a:t>minutes to prepare for the role play.</a:t>
            </a:r>
          </a:p>
          <a:p>
            <a:r>
              <a:rPr lang="en-US" sz="2800"/>
              <a:t>- </a:t>
            </a:r>
            <a:r>
              <a:rPr lang="en-US" sz="2800" smtClean="0"/>
              <a:t>2 minutes for a presentation.</a:t>
            </a:r>
            <a:endParaRPr lang="en-US" sz="2800"/>
          </a:p>
          <a:p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63563">
            <a:off x="6845884" y="1166021"/>
            <a:ext cx="2595166" cy="2865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3471">
            <a:off x="9387341" y="1396253"/>
            <a:ext cx="2648703" cy="2595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79" y="4151567"/>
            <a:ext cx="3950787" cy="20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cs typeface="Arial" panose="020B0604020202020204" pitchFamily="34" charset="0"/>
              </a:rPr>
              <a:t>Wrap-up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lexical items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heritage sites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To-infinitive clauses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280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GAME</a:t>
            </a:r>
            <a:r>
              <a:rPr lang="en-US" smtClean="0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Name the places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778634"/>
            <a:ext cx="4879385" cy="1885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Task 1. Listen and </a:t>
            </a:r>
            <a:r>
              <a:rPr lang="en-US">
                <a:solidFill>
                  <a:schemeClr val="tx1"/>
                </a:solidFill>
              </a:rPr>
              <a:t>read </a:t>
            </a:r>
            <a:endParaRPr lang="en-US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- Task 2. Where can we do the following? Write T for Trang An, H for Hoi An and M for Mekong River Delta</a:t>
            </a:r>
            <a:r>
              <a:rPr lang="en-GB">
                <a:solidFill>
                  <a:schemeClr val="tx1"/>
                </a:solidFill>
              </a:rPr>
              <a:t>. </a:t>
            </a:r>
            <a:endParaRPr lang="en-US">
              <a:solidFill>
                <a:schemeClr val="tx1"/>
              </a:solidFill>
            </a:endParaRPr>
          </a:p>
          <a:p>
            <a:r>
              <a:rPr lang="en-GB" smtClean="0">
                <a:solidFill>
                  <a:schemeClr val="tx1"/>
                </a:solidFill>
              </a:rPr>
              <a:t>- Task </a:t>
            </a:r>
            <a:r>
              <a:rPr lang="en-GB">
                <a:solidFill>
                  <a:schemeClr val="tx1"/>
                </a:solidFill>
              </a:rPr>
              <a:t>3. Match the words to make phrases used in </a:t>
            </a:r>
            <a:r>
              <a:rPr lang="en-GB">
                <a:solidFill>
                  <a:schemeClr val="tx1"/>
                </a:solidFill>
              </a:rPr>
              <a:t>Task </a:t>
            </a:r>
            <a:r>
              <a:rPr lang="en-GB" smtClean="0">
                <a:solidFill>
                  <a:schemeClr val="tx1"/>
                </a:solidFill>
              </a:rPr>
              <a:t>1</a:t>
            </a:r>
          </a:p>
          <a:p>
            <a:r>
              <a:rPr lang="en-US" smtClean="0">
                <a:solidFill>
                  <a:schemeClr val="tx1"/>
                </a:solidFill>
              </a:rPr>
              <a:t>- Task </a:t>
            </a:r>
            <a:r>
              <a:rPr lang="en-US">
                <a:solidFill>
                  <a:schemeClr val="tx1"/>
                </a:solidFill>
              </a:rPr>
              <a:t>4.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58907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Role play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Ss work in 2 groups. </a:t>
            </a:r>
          </a:p>
          <a:p>
            <a:r>
              <a:rPr lang="en-US" sz="2800"/>
              <a:t>- Teacher shows pictures on the screen and Ss have to say BINGO to grasp the chance to answer where it is. </a:t>
            </a:r>
          </a:p>
          <a:p>
            <a:r>
              <a:rPr lang="en-US" sz="2800"/>
              <a:t>- One point for each correct answer. </a:t>
            </a:r>
          </a:p>
          <a:p>
            <a:r>
              <a:rPr lang="en-US" sz="2800"/>
              <a:t>- The group which gains most points is the winner of the game.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NAME THE PLACES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Tam Chuc Pagoda in Ha Nam - the charming scenery like a dreamla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0" y="1017136"/>
            <a:ext cx="6842589" cy="49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367785" y="6141647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Tam Chuc Pagoda</a:t>
            </a:r>
            <a:endParaRPr lang="en-US" sz="320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Trang An Scenic Landscape Complex in Ninh Binh - Asia Open Tou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42" y="1215774"/>
            <a:ext cx="6665787" cy="4681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42928" y="6110824"/>
            <a:ext cx="781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Trang An Scenic Landscape Complex</a:t>
            </a:r>
            <a:endParaRPr lang="en-US" sz="320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Phố Cổ Hội An - Thành phố cổ đẹp hàng đầu Châu Á - Vntrip.v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4" y="1477103"/>
            <a:ext cx="6786937" cy="41736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04468" y="5813987"/>
            <a:ext cx="4592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Hoi An Ancient Town</a:t>
            </a:r>
            <a:endParaRPr lang="en-US" sz="320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Tour Du Lịch Miền Tây 7 ngày 6 đêm Từ Hà Nộ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18" y="1520422"/>
            <a:ext cx="6478712" cy="3852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35306" y="5590177"/>
            <a:ext cx="4496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Mekong River Delta</a:t>
            </a:r>
            <a:endParaRPr lang="en-US" sz="320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Imperial Citadel of Thang Long - A UNESCO World Heritage Site in Hano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444942"/>
            <a:ext cx="6461589" cy="4308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381476" y="5936162"/>
            <a:ext cx="6389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Thang Long Imperial Citadel</a:t>
            </a:r>
            <a:endParaRPr lang="en-US" sz="320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</TotalTime>
  <Words>636</Words>
  <Application>Microsoft Office PowerPoint</Application>
  <PresentationFormat>Widescreen</PresentationFormat>
  <Paragraphs>138</Paragraphs>
  <Slides>23</Slides>
  <Notes>12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Showcard Gothic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104THAIHA</cp:lastModifiedBy>
  <cp:revision>154</cp:revision>
  <dcterms:created xsi:type="dcterms:W3CDTF">2020-12-09T02:04:09Z</dcterms:created>
  <dcterms:modified xsi:type="dcterms:W3CDTF">2023-01-06T07:52:01Z</dcterms:modified>
</cp:coreProperties>
</file>