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70" r:id="rId2"/>
    <p:sldId id="496" r:id="rId3"/>
    <p:sldId id="471" r:id="rId4"/>
    <p:sldId id="352" r:id="rId5"/>
    <p:sldId id="491" r:id="rId6"/>
    <p:sldId id="493" r:id="rId7"/>
    <p:sldId id="499" r:id="rId8"/>
    <p:sldId id="482" r:id="rId9"/>
    <p:sldId id="494" r:id="rId10"/>
    <p:sldId id="506" r:id="rId11"/>
    <p:sldId id="495" r:id="rId12"/>
    <p:sldId id="492" r:id="rId13"/>
    <p:sldId id="501" r:id="rId14"/>
    <p:sldId id="500" r:id="rId15"/>
    <p:sldId id="502" r:id="rId16"/>
    <p:sldId id="480" r:id="rId17"/>
    <p:sldId id="505" r:id="rId18"/>
    <p:sldId id="504" r:id="rId19"/>
    <p:sldId id="29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375"/>
    <a:srgbClr val="E36B53"/>
    <a:srgbClr val="FFFFFF"/>
    <a:srgbClr val="FFFEE9"/>
    <a:srgbClr val="D51919"/>
    <a:srgbClr val="BC1616"/>
    <a:srgbClr val="B71C20"/>
    <a:srgbClr val="A40904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4623"/>
  </p:normalViewPr>
  <p:slideViewPr>
    <p:cSldViewPr snapToGrid="0">
      <p:cViewPr varScale="1">
        <p:scale>
          <a:sx n="107" d="100"/>
          <a:sy n="107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CC73A6B-BB26-4B12-BFB8-2B873AE12267}" type="datetimeFigureOut">
              <a:rPr lang="zh-CN" altLang="en-US" smtClean="0"/>
              <a:pPr/>
              <a:t>2023/8/25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CHO HS GHI RA GIẤY NOTE, KO CẦN GHI TÊN VÀ DÁN TRÊN BẢNG. SAU ĐÓ GV SẼ TỔNG HỢP Ý KIẾN VÀ GIỚI THIỆU VÔ BÀI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1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3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DÙNG 1 QUẢ BÓNG. VỪA CHUYỀN BÓNG VỪA PHÁT NHẠC. KHI NHẠC DỪNG. BẠN NÀO ĐANG CẦM QUẢ BÓNG BẠN ĐÓ SẼ TRẢ LỜI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DÙNG 1 QUẢ BÓNG. VỪA CHUYỀN BÓNG VỪA PHÁT NHẠC. KHI NHẠC DỪNG. BẠN NÀO ĐANG CẦM QUẢ BÓNG BẠN ĐÓ SẼ TRẢ LỜI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CHO HS GHI RA GIẤY NOTE, KO CẦN GHI TÊN VÀ DÁN TRÊN BẢNG. SAU ĐÓ GV SẼ TỔNG HỢP Ý KIẾN VÀ GIỚI THIỆU VÔ BÀI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2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7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24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2 ĐỘI ĐỂ PHẢN BIỆN. HS TỰ DO ĐƯA RA QUAN ĐIỂM CÁ NHÂN MÌNH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30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HS CÓ THỂ TRÌNH BÀY DƯỚI DANG PPT, CLIP, HÌNH ẢNH, SƠ ĐỒ TƯ DUY,…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3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2023/8/25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id="{F7118ADB-F2B6-EF54-F310-321ED1FCC7A4}"/>
              </a:ext>
            </a:extLst>
          </p:cNvPr>
          <p:cNvSpPr/>
          <p:nvPr userDrawn="1"/>
        </p:nvSpPr>
        <p:spPr>
          <a:xfrm>
            <a:off x="152400" y="1041400"/>
            <a:ext cx="11887200" cy="56886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9" name="组合 30">
            <a:extLst>
              <a:ext uri="{FF2B5EF4-FFF2-40B4-BE49-F238E27FC236}">
                <a16:creationId xmlns:a16="http://schemas.microsoft.com/office/drawing/2014/main" id="{6F3564B9-9D8A-37FC-4BA0-A5606E78905A}"/>
              </a:ext>
            </a:extLst>
          </p:cNvPr>
          <p:cNvGrpSpPr/>
          <p:nvPr userDrawn="1"/>
        </p:nvGrpSpPr>
        <p:grpSpPr>
          <a:xfrm>
            <a:off x="-56777" y="-33878"/>
            <a:ext cx="12192000" cy="6858000"/>
            <a:chOff x="0" y="0"/>
            <a:chExt cx="12192000" cy="6858000"/>
          </a:xfrm>
        </p:grpSpPr>
        <p:pic>
          <p:nvPicPr>
            <p:cNvPr id="10" name="图片 31">
              <a:extLst>
                <a:ext uri="{FF2B5EF4-FFF2-40B4-BE49-F238E27FC236}">
                  <a16:creationId xmlns:a16="http://schemas.microsoft.com/office/drawing/2014/main" id="{E2F32B2B-E777-8545-CE47-48DD293C6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35">
              <a:extLst>
                <a:ext uri="{FF2B5EF4-FFF2-40B4-BE49-F238E27FC236}">
                  <a16:creationId xmlns:a16="http://schemas.microsoft.com/office/drawing/2014/main" id="{D9B9D97C-8C8B-2A06-7AD3-8FE4D395B054}"/>
                </a:ext>
              </a:extLst>
            </p:cNvPr>
            <p:cNvSpPr/>
            <p:nvPr/>
          </p:nvSpPr>
          <p:spPr>
            <a:xfrm>
              <a:off x="152400" y="1041400"/>
              <a:ext cx="11887200" cy="5688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45D391C-7391-A715-2C09-9A7DFFD350F8}"/>
              </a:ext>
            </a:extLst>
          </p:cNvPr>
          <p:cNvSpPr/>
          <p:nvPr userDrawn="1"/>
        </p:nvSpPr>
        <p:spPr>
          <a:xfrm>
            <a:off x="4539049" y="6337214"/>
            <a:ext cx="3113902" cy="501650"/>
          </a:xfrm>
          <a:prstGeom prst="rect">
            <a:avLst/>
          </a:prstGeom>
          <a:solidFill>
            <a:srgbClr val="56A375"/>
          </a:solidFill>
          <a:ln>
            <a:solidFill>
              <a:srgbClr val="56A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0" i="0">
                <a:latin typeface="Calibri Light" panose="020F0302020204030204" pitchFamily="34" charset="0"/>
                <a:cs typeface="Calibri Light" panose="020F0302020204030204" pitchFamily="34" charset="0"/>
              </a:rPr>
              <a:t>GVTH: 0935105957</a:t>
            </a:r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327C70-9585-43C7-BE41-6F044B4DB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C19F8EA-8D1F-4D20-98A6-E4AFB89C8B6E}"/>
              </a:ext>
            </a:extLst>
          </p:cNvPr>
          <p:cNvSpPr txBox="1"/>
          <p:nvPr/>
        </p:nvSpPr>
        <p:spPr>
          <a:xfrm>
            <a:off x="839183" y="1453366"/>
            <a:ext cx="10513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</a:rPr>
              <a:t>PHÁT HUY TRUYỀN THỐNG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</a:rPr>
              <a:t>NHÀ TRƯỜNG</a:t>
            </a:r>
            <a:endParaRPr lang="zh-CN" altLang="en-US" sz="4400" dirty="0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</a:endParaRPr>
          </a:p>
        </p:txBody>
      </p:sp>
      <p:sp>
        <p:nvSpPr>
          <p:cNvPr id="7" name="_16">
            <a:extLst>
              <a:ext uri="{FF2B5EF4-FFF2-40B4-BE49-F238E27FC236}">
                <a16:creationId xmlns:a16="http://schemas.microsoft.com/office/drawing/2014/main" id="{587F0155-CD06-44D3-85E6-891F9A9F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81" y="3178384"/>
            <a:ext cx="4938916" cy="427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800" b="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GVTH: TRẦN THỊ MỸ LỆ</a:t>
            </a:r>
            <a:endParaRPr lang="zh-CN" altLang="zh-CN" sz="1800" b="0" dirty="0">
              <a:solidFill>
                <a:srgbClr val="56A375"/>
              </a:solidFill>
              <a:latin typeface="iCiel Cadena" panose="02000503000000020004" pitchFamily="2" charset="77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85923C8-B51C-4EF2-A054-3BB2AF8D5A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0335FC-8132-4933-88E1-D22EF3A6A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B29E00B-2147-49BE-83C4-B4F277EEDC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65E7DBE-19FC-4DEE-89EA-6A7CA355E421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1BAB9C34-3617-468A-8142-655B7D003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KHỞI ĐỘNG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7de82138-d9d1-43e1-a976-3523c27cd7cd" descr="kA4AAB+LCAAAAAAABADtVE1PwkAQ/S+r3irphxXorYIYDgoJRA+Gw9qOdE27JdutgZD+d3dLC920aEiICWh6aadvZt7bmX1rdMlXC0AOmkSY8T7Bc4ajIYcIaWjoI4emYaihO0J9QucPLE4XCXJe19u06p8XwoNeHMbsGYcpyAKUcILDzadTS1KwY0YEg1Ue24cVsFqt0fs78WAaQAQlZkood6k/CbAvEHpLFwIYmQecQpIUgdHbB3i8kubYEpUmgah5MRjcmO1b15XF8jZ6lmloAl5M/d8hea23DLuJpqnQ7Hfko9Lcd9zlST8SSqI0KmB550e8rIQMfRMkvh9CFTakHNjndqCGjOXvE85Eg0HMIsxFw7WeXe2Oweq2cl5D6sNSZJVkkTL/gqRcvcYNkz+2C5av2y5pjMXSguDWoLqet0NryKXzsFRXHuG2rJjNAp4EVhIqhMqQgWaqhpKOqAyU19Vl2l5aU1jyw4TIjKqEprP/VoMsUJVQUFDI/8i7XONDJ1BlLm5FAtz1PNG32O7N3czjtSu7oWYepK2kWZ8MymYN8s7Ax9qqj+nubdf697Ej+Jit+ph58j5mnr6PmWfsY7Xx/C0f6yoGYd/bPdf897Ej+Fino/iYdfI+Zp2+j1ln7GO18ez1sVn2BSE+TuOQDgAA">
            <a:extLst>
              <a:ext uri="{FF2B5EF4-FFF2-40B4-BE49-F238E27FC236}">
                <a16:creationId xmlns:a16="http://schemas.microsoft.com/office/drawing/2014/main" id="{EA76555B-8342-47CE-90EF-2E477C5DC6F0}"/>
              </a:ext>
            </a:extLst>
          </p:cNvPr>
          <p:cNvGrpSpPr>
            <a:grpSpLocks noChangeAspect="1"/>
          </p:cNvGrpSpPr>
          <p:nvPr/>
        </p:nvGrpSpPr>
        <p:grpSpPr>
          <a:xfrm>
            <a:off x="1245122" y="2041706"/>
            <a:ext cx="3691917" cy="3688022"/>
            <a:chOff x="2068513" y="2152650"/>
            <a:chExt cx="3008312" cy="3005138"/>
          </a:xfrm>
          <a:solidFill>
            <a:srgbClr val="56A375"/>
          </a:solidFill>
        </p:grpSpPr>
        <p:sp>
          <p:nvSpPr>
            <p:cNvPr id="53" name="ExtraShape1">
              <a:extLst>
                <a:ext uri="{FF2B5EF4-FFF2-40B4-BE49-F238E27FC236}">
                  <a16:creationId xmlns:a16="http://schemas.microsoft.com/office/drawing/2014/main" id="{A4A5C417-5F75-4557-8346-D7FC9E57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152650"/>
              <a:ext cx="1331913" cy="2008188"/>
            </a:xfrm>
            <a:custGeom>
              <a:avLst/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4" name="ExtraShape2">
              <a:extLst>
                <a:ext uri="{FF2B5EF4-FFF2-40B4-BE49-F238E27FC236}">
                  <a16:creationId xmlns:a16="http://schemas.microsoft.com/office/drawing/2014/main" id="{5C4568DA-B1AF-411D-81AD-BCA1969B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3163888"/>
              <a:ext cx="1325563" cy="1993900"/>
            </a:xfrm>
            <a:custGeom>
              <a:avLst/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5" name="ExtraShape3">
              <a:extLst>
                <a:ext uri="{FF2B5EF4-FFF2-40B4-BE49-F238E27FC236}">
                  <a16:creationId xmlns:a16="http://schemas.microsoft.com/office/drawing/2014/main" id="{1C668167-3FFE-4E52-9F7F-A88095D9C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2000250" cy="1323975"/>
            </a:xfrm>
            <a:custGeom>
              <a:avLst/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6" name="ExtraShape4">
              <a:extLst>
                <a:ext uri="{FF2B5EF4-FFF2-40B4-BE49-F238E27FC236}">
                  <a16:creationId xmlns:a16="http://schemas.microsoft.com/office/drawing/2014/main" id="{98A95332-6F46-42BF-80F3-7A136DC6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323975"/>
            </a:xfrm>
            <a:custGeom>
              <a:avLst/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7" name="ExtraShape5">
              <a:extLst>
                <a:ext uri="{FF2B5EF4-FFF2-40B4-BE49-F238E27FC236}">
                  <a16:creationId xmlns:a16="http://schemas.microsoft.com/office/drawing/2014/main" id="{A6077DB5-66D5-44E4-BBF4-73032BD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1687513" cy="722313"/>
            </a:xfrm>
            <a:custGeom>
              <a:avLst/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8" name="ExtraShape6">
              <a:extLst>
                <a:ext uri="{FF2B5EF4-FFF2-40B4-BE49-F238E27FC236}">
                  <a16:creationId xmlns:a16="http://schemas.microsoft.com/office/drawing/2014/main" id="{724C33F0-4475-48AB-8768-A5AC8CDD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465388"/>
              <a:ext cx="730250" cy="1695450"/>
            </a:xfrm>
            <a:custGeom>
              <a:avLst/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9" name="ExtraShape7">
              <a:extLst>
                <a:ext uri="{FF2B5EF4-FFF2-40B4-BE49-F238E27FC236}">
                  <a16:creationId xmlns:a16="http://schemas.microsoft.com/office/drawing/2014/main" id="{723BD641-164F-4144-83CB-6734B8E3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63888"/>
              <a:ext cx="719138" cy="1676400"/>
            </a:xfrm>
            <a:custGeom>
              <a:avLst/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0" name="ExtraShape8">
              <a:extLst>
                <a:ext uri="{FF2B5EF4-FFF2-40B4-BE49-F238E27FC236}">
                  <a16:creationId xmlns:a16="http://schemas.microsoft.com/office/drawing/2014/main" id="{FD34273B-109A-4C3D-A6DE-E9F4D1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109663"/>
            </a:xfrm>
            <a:custGeom>
              <a:avLst/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7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1" name="ExtraShape9">
              <a:extLst>
                <a:ext uri="{FF2B5EF4-FFF2-40B4-BE49-F238E27FC236}">
                  <a16:creationId xmlns:a16="http://schemas.microsoft.com/office/drawing/2014/main" id="{5E051320-3DBF-47C4-BB05-EB1D38859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9612" y="3164549"/>
              <a:ext cx="650808" cy="932625"/>
            </a:xfrm>
            <a:custGeom>
              <a:avLst/>
              <a:gdLst>
                <a:gd name="T0" fmla="*/ 4027 w 4458"/>
                <a:gd name="T1" fmla="*/ 4195 h 6398"/>
                <a:gd name="T2" fmla="*/ 3564 w 4458"/>
                <a:gd name="T3" fmla="*/ 2441 h 6398"/>
                <a:gd name="T4" fmla="*/ 3645 w 4458"/>
                <a:gd name="T5" fmla="*/ 1697 h 6398"/>
                <a:gd name="T6" fmla="*/ 2229 w 4458"/>
                <a:gd name="T7" fmla="*/ 0 h 6398"/>
                <a:gd name="T8" fmla="*/ 813 w 4458"/>
                <a:gd name="T9" fmla="*/ 1697 h 6398"/>
                <a:gd name="T10" fmla="*/ 894 w 4458"/>
                <a:gd name="T11" fmla="*/ 2441 h 6398"/>
                <a:gd name="T12" fmla="*/ 431 w 4458"/>
                <a:gd name="T13" fmla="*/ 4195 h 6398"/>
                <a:gd name="T14" fmla="*/ 197 w 4458"/>
                <a:gd name="T15" fmla="*/ 6071 h 6398"/>
                <a:gd name="T16" fmla="*/ 3614 w 4458"/>
                <a:gd name="T17" fmla="*/ 6398 h 6398"/>
                <a:gd name="T18" fmla="*/ 4384 w 4458"/>
                <a:gd name="T19" fmla="*/ 5357 h 6398"/>
                <a:gd name="T20" fmla="*/ 1799 w 4458"/>
                <a:gd name="T21" fmla="*/ 4449 h 6398"/>
                <a:gd name="T22" fmla="*/ 1942 w 4458"/>
                <a:gd name="T23" fmla="*/ 4430 h 6398"/>
                <a:gd name="T24" fmla="*/ 2516 w 4458"/>
                <a:gd name="T25" fmla="*/ 4430 h 6398"/>
                <a:gd name="T26" fmla="*/ 2659 w 4458"/>
                <a:gd name="T27" fmla="*/ 4449 h 6398"/>
                <a:gd name="T28" fmla="*/ 3107 w 4458"/>
                <a:gd name="T29" fmla="*/ 4000 h 6398"/>
                <a:gd name="T30" fmla="*/ 3257 w 4458"/>
                <a:gd name="T31" fmla="*/ 3908 h 6398"/>
                <a:gd name="T32" fmla="*/ 2197 w 4458"/>
                <a:gd name="T33" fmla="*/ 5599 h 6398"/>
                <a:gd name="T34" fmla="*/ 1201 w 4458"/>
                <a:gd name="T35" fmla="*/ 3908 h 6398"/>
                <a:gd name="T36" fmla="*/ 1351 w 4458"/>
                <a:gd name="T37" fmla="*/ 4000 h 6398"/>
                <a:gd name="T38" fmla="*/ 2229 w 4458"/>
                <a:gd name="T39" fmla="*/ 1703 h 6398"/>
                <a:gd name="T40" fmla="*/ 3431 w 4458"/>
                <a:gd name="T41" fmla="*/ 2092 h 6398"/>
                <a:gd name="T42" fmla="*/ 3132 w 4458"/>
                <a:gd name="T43" fmla="*/ 2441 h 6398"/>
                <a:gd name="T44" fmla="*/ 2508 w 4458"/>
                <a:gd name="T45" fmla="*/ 3335 h 6398"/>
                <a:gd name="T46" fmla="*/ 2673 w 4458"/>
                <a:gd name="T47" fmla="*/ 3888 h 6398"/>
                <a:gd name="T48" fmla="*/ 2426 w 4458"/>
                <a:gd name="T49" fmla="*/ 4215 h 6398"/>
                <a:gd name="T50" fmla="*/ 2229 w 4458"/>
                <a:gd name="T51" fmla="*/ 4143 h 6398"/>
                <a:gd name="T52" fmla="*/ 2032 w 4458"/>
                <a:gd name="T53" fmla="*/ 4215 h 6398"/>
                <a:gd name="T54" fmla="*/ 1784 w 4458"/>
                <a:gd name="T55" fmla="*/ 3888 h 6398"/>
                <a:gd name="T56" fmla="*/ 1950 w 4458"/>
                <a:gd name="T57" fmla="*/ 3335 h 6398"/>
                <a:gd name="T58" fmla="*/ 1326 w 4458"/>
                <a:gd name="T59" fmla="*/ 2441 h 6398"/>
                <a:gd name="T60" fmla="*/ 1027 w 4458"/>
                <a:gd name="T61" fmla="*/ 2092 h 6398"/>
                <a:gd name="T62" fmla="*/ 2229 w 4458"/>
                <a:gd name="T63" fmla="*/ 1703 h 6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8" h="6398">
                  <a:moveTo>
                    <a:pt x="4384" y="5357"/>
                  </a:moveTo>
                  <a:lnTo>
                    <a:pt x="4027" y="4195"/>
                  </a:lnTo>
                  <a:cubicBezTo>
                    <a:pt x="3955" y="3958"/>
                    <a:pt x="3782" y="3778"/>
                    <a:pt x="3564" y="3688"/>
                  </a:cubicBezTo>
                  <a:lnTo>
                    <a:pt x="3564" y="2441"/>
                  </a:lnTo>
                  <a:cubicBezTo>
                    <a:pt x="3630" y="2362"/>
                    <a:pt x="3682" y="2264"/>
                    <a:pt x="3706" y="2153"/>
                  </a:cubicBezTo>
                  <a:cubicBezTo>
                    <a:pt x="3743" y="1985"/>
                    <a:pt x="3716" y="1823"/>
                    <a:pt x="3645" y="1697"/>
                  </a:cubicBezTo>
                  <a:cubicBezTo>
                    <a:pt x="3666" y="1634"/>
                    <a:pt x="3678" y="1553"/>
                    <a:pt x="3678" y="1449"/>
                  </a:cubicBezTo>
                  <a:cubicBezTo>
                    <a:pt x="3678" y="649"/>
                    <a:pt x="3029" y="0"/>
                    <a:pt x="2229" y="0"/>
                  </a:cubicBezTo>
                  <a:cubicBezTo>
                    <a:pt x="1429" y="0"/>
                    <a:pt x="780" y="649"/>
                    <a:pt x="780" y="1449"/>
                  </a:cubicBezTo>
                  <a:cubicBezTo>
                    <a:pt x="780" y="1553"/>
                    <a:pt x="792" y="1634"/>
                    <a:pt x="813" y="1697"/>
                  </a:cubicBezTo>
                  <a:cubicBezTo>
                    <a:pt x="742" y="1823"/>
                    <a:pt x="715" y="1985"/>
                    <a:pt x="752" y="2153"/>
                  </a:cubicBezTo>
                  <a:cubicBezTo>
                    <a:pt x="776" y="2264"/>
                    <a:pt x="828" y="2362"/>
                    <a:pt x="894" y="2441"/>
                  </a:cubicBezTo>
                  <a:lnTo>
                    <a:pt x="894" y="3688"/>
                  </a:lnTo>
                  <a:cubicBezTo>
                    <a:pt x="676" y="3778"/>
                    <a:pt x="503" y="3958"/>
                    <a:pt x="431" y="4195"/>
                  </a:cubicBezTo>
                  <a:lnTo>
                    <a:pt x="74" y="5356"/>
                  </a:lnTo>
                  <a:cubicBezTo>
                    <a:pt x="0" y="5600"/>
                    <a:pt x="46" y="5867"/>
                    <a:pt x="197" y="6071"/>
                  </a:cubicBezTo>
                  <a:cubicBezTo>
                    <a:pt x="348" y="6276"/>
                    <a:pt x="590" y="6398"/>
                    <a:pt x="844" y="6398"/>
                  </a:cubicBezTo>
                  <a:lnTo>
                    <a:pt x="3614" y="6398"/>
                  </a:lnTo>
                  <a:cubicBezTo>
                    <a:pt x="3868" y="6398"/>
                    <a:pt x="4110" y="6276"/>
                    <a:pt x="4261" y="6071"/>
                  </a:cubicBezTo>
                  <a:cubicBezTo>
                    <a:pt x="4412" y="5867"/>
                    <a:pt x="4458" y="5600"/>
                    <a:pt x="4384" y="5357"/>
                  </a:cubicBezTo>
                  <a:close/>
                  <a:moveTo>
                    <a:pt x="1569" y="4231"/>
                  </a:moveTo>
                  <a:cubicBezTo>
                    <a:pt x="1577" y="4352"/>
                    <a:pt x="1675" y="4449"/>
                    <a:pt x="1799" y="4449"/>
                  </a:cubicBezTo>
                  <a:cubicBezTo>
                    <a:pt x="1857" y="4449"/>
                    <a:pt x="1909" y="4425"/>
                    <a:pt x="1950" y="4390"/>
                  </a:cubicBezTo>
                  <a:cubicBezTo>
                    <a:pt x="1948" y="4404"/>
                    <a:pt x="1942" y="4416"/>
                    <a:pt x="1942" y="4430"/>
                  </a:cubicBezTo>
                  <a:cubicBezTo>
                    <a:pt x="1942" y="4589"/>
                    <a:pt x="2070" y="4718"/>
                    <a:pt x="2229" y="4718"/>
                  </a:cubicBezTo>
                  <a:cubicBezTo>
                    <a:pt x="2388" y="4718"/>
                    <a:pt x="2516" y="4589"/>
                    <a:pt x="2516" y="4430"/>
                  </a:cubicBezTo>
                  <a:cubicBezTo>
                    <a:pt x="2516" y="4416"/>
                    <a:pt x="2510" y="4404"/>
                    <a:pt x="2508" y="4390"/>
                  </a:cubicBezTo>
                  <a:cubicBezTo>
                    <a:pt x="2549" y="4425"/>
                    <a:pt x="2601" y="4449"/>
                    <a:pt x="2659" y="4449"/>
                  </a:cubicBezTo>
                  <a:cubicBezTo>
                    <a:pt x="2782" y="4449"/>
                    <a:pt x="2881" y="4352"/>
                    <a:pt x="2889" y="4231"/>
                  </a:cubicBezTo>
                  <a:cubicBezTo>
                    <a:pt x="3011" y="4222"/>
                    <a:pt x="3107" y="4124"/>
                    <a:pt x="3107" y="4000"/>
                  </a:cubicBezTo>
                  <a:cubicBezTo>
                    <a:pt x="3107" y="3967"/>
                    <a:pt x="3100" y="3936"/>
                    <a:pt x="3088" y="3908"/>
                  </a:cubicBezTo>
                  <a:lnTo>
                    <a:pt x="3257" y="3908"/>
                  </a:lnTo>
                  <a:cubicBezTo>
                    <a:pt x="3271" y="3908"/>
                    <a:pt x="3285" y="3910"/>
                    <a:pt x="3298" y="3911"/>
                  </a:cubicBezTo>
                  <a:cubicBezTo>
                    <a:pt x="3126" y="4341"/>
                    <a:pt x="2586" y="5604"/>
                    <a:pt x="2197" y="5599"/>
                  </a:cubicBezTo>
                  <a:cubicBezTo>
                    <a:pt x="1815" y="5594"/>
                    <a:pt x="1310" y="4342"/>
                    <a:pt x="1148" y="3912"/>
                  </a:cubicBezTo>
                  <a:cubicBezTo>
                    <a:pt x="1165" y="3910"/>
                    <a:pt x="1183" y="3908"/>
                    <a:pt x="1201" y="3908"/>
                  </a:cubicBezTo>
                  <a:lnTo>
                    <a:pt x="1370" y="3908"/>
                  </a:lnTo>
                  <a:cubicBezTo>
                    <a:pt x="1358" y="3936"/>
                    <a:pt x="1351" y="3967"/>
                    <a:pt x="1351" y="4000"/>
                  </a:cubicBezTo>
                  <a:cubicBezTo>
                    <a:pt x="1351" y="4124"/>
                    <a:pt x="1447" y="4222"/>
                    <a:pt x="1569" y="4231"/>
                  </a:cubicBezTo>
                  <a:close/>
                  <a:moveTo>
                    <a:pt x="2229" y="1703"/>
                  </a:moveTo>
                  <a:cubicBezTo>
                    <a:pt x="2725" y="1703"/>
                    <a:pt x="3162" y="1912"/>
                    <a:pt x="3423" y="1881"/>
                  </a:cubicBezTo>
                  <a:cubicBezTo>
                    <a:pt x="3443" y="1941"/>
                    <a:pt x="3448" y="2016"/>
                    <a:pt x="3431" y="2092"/>
                  </a:cubicBezTo>
                  <a:cubicBezTo>
                    <a:pt x="3404" y="2217"/>
                    <a:pt x="3321" y="2320"/>
                    <a:pt x="3231" y="2344"/>
                  </a:cubicBezTo>
                  <a:cubicBezTo>
                    <a:pt x="3184" y="2357"/>
                    <a:pt x="3146" y="2393"/>
                    <a:pt x="3132" y="2441"/>
                  </a:cubicBezTo>
                  <a:cubicBezTo>
                    <a:pt x="3033" y="2779"/>
                    <a:pt x="2832" y="3049"/>
                    <a:pt x="2581" y="3182"/>
                  </a:cubicBezTo>
                  <a:cubicBezTo>
                    <a:pt x="2525" y="3211"/>
                    <a:pt x="2496" y="3273"/>
                    <a:pt x="2508" y="3335"/>
                  </a:cubicBezTo>
                  <a:lnTo>
                    <a:pt x="2603" y="3795"/>
                  </a:lnTo>
                  <a:cubicBezTo>
                    <a:pt x="2612" y="3836"/>
                    <a:pt x="2639" y="3868"/>
                    <a:pt x="2673" y="3888"/>
                  </a:cubicBezTo>
                  <a:cubicBezTo>
                    <a:pt x="2657" y="3917"/>
                    <a:pt x="2646" y="3949"/>
                    <a:pt x="2644" y="3985"/>
                  </a:cubicBezTo>
                  <a:cubicBezTo>
                    <a:pt x="2522" y="3993"/>
                    <a:pt x="2426" y="4092"/>
                    <a:pt x="2426" y="4215"/>
                  </a:cubicBezTo>
                  <a:cubicBezTo>
                    <a:pt x="2426" y="4218"/>
                    <a:pt x="2427" y="4221"/>
                    <a:pt x="2427" y="4224"/>
                  </a:cubicBezTo>
                  <a:cubicBezTo>
                    <a:pt x="2376" y="4174"/>
                    <a:pt x="2306" y="4143"/>
                    <a:pt x="2229" y="4143"/>
                  </a:cubicBezTo>
                  <a:cubicBezTo>
                    <a:pt x="2152" y="4143"/>
                    <a:pt x="2082" y="4174"/>
                    <a:pt x="2031" y="4224"/>
                  </a:cubicBezTo>
                  <a:cubicBezTo>
                    <a:pt x="2031" y="4221"/>
                    <a:pt x="2032" y="4218"/>
                    <a:pt x="2032" y="4215"/>
                  </a:cubicBezTo>
                  <a:cubicBezTo>
                    <a:pt x="2032" y="4092"/>
                    <a:pt x="1936" y="3993"/>
                    <a:pt x="1814" y="3985"/>
                  </a:cubicBezTo>
                  <a:cubicBezTo>
                    <a:pt x="1812" y="3949"/>
                    <a:pt x="1801" y="3917"/>
                    <a:pt x="1784" y="3888"/>
                  </a:cubicBezTo>
                  <a:cubicBezTo>
                    <a:pt x="1819" y="3868"/>
                    <a:pt x="1846" y="3836"/>
                    <a:pt x="1854" y="3795"/>
                  </a:cubicBezTo>
                  <a:lnTo>
                    <a:pt x="1950" y="3335"/>
                  </a:lnTo>
                  <a:cubicBezTo>
                    <a:pt x="1962" y="3273"/>
                    <a:pt x="1933" y="3211"/>
                    <a:pt x="1877" y="3182"/>
                  </a:cubicBezTo>
                  <a:cubicBezTo>
                    <a:pt x="1626" y="3049"/>
                    <a:pt x="1425" y="2779"/>
                    <a:pt x="1326" y="2441"/>
                  </a:cubicBezTo>
                  <a:cubicBezTo>
                    <a:pt x="1312" y="2393"/>
                    <a:pt x="1274" y="2357"/>
                    <a:pt x="1226" y="2344"/>
                  </a:cubicBezTo>
                  <a:cubicBezTo>
                    <a:pt x="1136" y="2321"/>
                    <a:pt x="1054" y="2217"/>
                    <a:pt x="1027" y="2092"/>
                  </a:cubicBezTo>
                  <a:cubicBezTo>
                    <a:pt x="1010" y="2016"/>
                    <a:pt x="1015" y="1941"/>
                    <a:pt x="1034" y="1881"/>
                  </a:cubicBezTo>
                  <a:cubicBezTo>
                    <a:pt x="1295" y="1912"/>
                    <a:pt x="1733" y="1703"/>
                    <a:pt x="2229" y="17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49116DD1-E04A-4E5F-969C-DB67EA4C4063}"/>
              </a:ext>
            </a:extLst>
          </p:cNvPr>
          <p:cNvSpPr txBox="1"/>
          <p:nvPr/>
        </p:nvSpPr>
        <p:spPr>
          <a:xfrm>
            <a:off x="5582337" y="2854665"/>
            <a:ext cx="491601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EM CẢM THẤY TỰ HÀO KHI LÀ HỌC SINH CỦA TRƯỜNG….</a:t>
            </a:r>
          </a:p>
        </p:txBody>
      </p:sp>
    </p:spTree>
    <p:extLst>
      <p:ext uri="{BB962C8B-B14F-4D97-AF65-F5344CB8AC3E}">
        <p14:creationId xmlns:p14="http://schemas.microsoft.com/office/powerpoint/2010/main" val="23664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131CEB-BCBF-4328-84D6-1DDB66119B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84F0C29-D232-423E-967B-B7A1DA945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7684721-E691-41C1-B873-459629372BBA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F12297F-B0B9-4D9D-A8B6-F671DEEE9E4E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BCED344B-1123-4E7E-A75C-7048CE2E0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395388"/>
                <a:ext cx="8102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en-US" altLang="zh-CN" sz="30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VÀ CHIA SẺ TT TRƯỜNG EM</a:t>
                </a:r>
                <a:endParaRPr lang="zh-CN" altLang="en-US" sz="30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1819e39d-d9e4-4c14-a6fe-5465fb02ca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BDD9B8-C402-4914-8EF9-5B4535C050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1780" y="1574559"/>
            <a:ext cx="10888439" cy="4654390"/>
            <a:chOff x="673099" y="1530350"/>
            <a:chExt cx="10888439" cy="4654390"/>
          </a:xfrm>
        </p:grpSpPr>
        <p:sp>
          <p:nvSpPr>
            <p:cNvPr id="48" name="işḷiḋè">
              <a:extLst>
                <a:ext uri="{FF2B5EF4-FFF2-40B4-BE49-F238E27FC236}">
                  <a16:creationId xmlns:a16="http://schemas.microsoft.com/office/drawing/2014/main" id="{2F4C333D-A43D-4F8F-9BEA-DA441C58445E}"/>
                </a:ext>
              </a:extLst>
            </p:cNvPr>
            <p:cNvSpPr/>
            <p:nvPr/>
          </p:nvSpPr>
          <p:spPr>
            <a:xfrm>
              <a:off x="673099" y="2888635"/>
              <a:ext cx="10845800" cy="766391"/>
            </a:xfrm>
            <a:prstGeom prst="rect">
              <a:avLst/>
            </a:prstGeom>
            <a:solidFill>
              <a:srgbClr val="56A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</a:t>
              </a:r>
              <a:endParaRPr lang="zh-CN"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F015FC9-F389-4C45-948D-FC74DB5E0938}"/>
                </a:ext>
              </a:extLst>
            </p:cNvPr>
            <p:cNvCxnSpPr/>
            <p:nvPr/>
          </p:nvCxnSpPr>
          <p:spPr>
            <a:xfrm flipH="1">
              <a:off x="6082071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AD9E208-E956-4D1C-BA5A-DC3697F373A7}"/>
                </a:ext>
              </a:extLst>
            </p:cNvPr>
            <p:cNvCxnSpPr/>
            <p:nvPr/>
          </p:nvCxnSpPr>
          <p:spPr>
            <a:xfrm flipH="1">
              <a:off x="8821807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D123E9F-3A52-4B19-BB0E-9609E191C31F}"/>
                </a:ext>
              </a:extLst>
            </p:cNvPr>
            <p:cNvCxnSpPr/>
            <p:nvPr/>
          </p:nvCxnSpPr>
          <p:spPr>
            <a:xfrm flipH="1">
              <a:off x="3342335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ṧ1îḋê">
              <a:extLst>
                <a:ext uri="{FF2B5EF4-FFF2-40B4-BE49-F238E27FC236}">
                  <a16:creationId xmlns:a16="http://schemas.microsoft.com/office/drawing/2014/main" id="{D40D06D2-6329-4398-BE0A-81EB39EB3EE8}"/>
                </a:ext>
              </a:extLst>
            </p:cNvPr>
            <p:cNvGrpSpPr/>
            <p:nvPr/>
          </p:nvGrpSpPr>
          <p:grpSpPr>
            <a:xfrm>
              <a:off x="673099" y="3345275"/>
              <a:ext cx="2669231" cy="2839465"/>
              <a:chOff x="673099" y="3238423"/>
              <a:chExt cx="2669231" cy="2839465"/>
            </a:xfrm>
          </p:grpSpPr>
          <p:sp>
            <p:nvSpPr>
              <p:cNvPr id="70" name="ïśļïďê">
                <a:extLst>
                  <a:ext uri="{FF2B5EF4-FFF2-40B4-BE49-F238E27FC236}">
                    <a16:creationId xmlns:a16="http://schemas.microsoft.com/office/drawing/2014/main" id="{7EBF1AFD-E7C8-48EF-832E-74DD9A470896}"/>
                  </a:ext>
                </a:extLst>
              </p:cNvPr>
              <p:cNvSpPr/>
              <p:nvPr/>
            </p:nvSpPr>
            <p:spPr>
              <a:xfrm>
                <a:off x="1469547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1" name="îšlîḓe">
                <a:extLst>
                  <a:ext uri="{FF2B5EF4-FFF2-40B4-BE49-F238E27FC236}">
                    <a16:creationId xmlns:a16="http://schemas.microsoft.com/office/drawing/2014/main" id="{673631C5-7E94-47BB-8FAD-403F023B3FAC}"/>
                  </a:ext>
                </a:extLst>
              </p:cNvPr>
              <p:cNvSpPr/>
              <p:nvPr/>
            </p:nvSpPr>
            <p:spPr>
              <a:xfrm>
                <a:off x="1754185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2" name="íṧliḋê">
                <a:extLst>
                  <a:ext uri="{FF2B5EF4-FFF2-40B4-BE49-F238E27FC236}">
                    <a16:creationId xmlns:a16="http://schemas.microsoft.com/office/drawing/2014/main" id="{882D1590-2CE8-4F65-BAED-DC3E61A0B05A}"/>
                  </a:ext>
                </a:extLst>
              </p:cNvPr>
              <p:cNvSpPr/>
              <p:nvPr/>
            </p:nvSpPr>
            <p:spPr>
              <a:xfrm>
                <a:off x="673099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1</a:t>
                </a:r>
              </a:p>
            </p:txBody>
          </p:sp>
          <p:sp>
            <p:nvSpPr>
              <p:cNvPr id="73" name="iŝḻîḓé">
                <a:extLst>
                  <a:ext uri="{FF2B5EF4-FFF2-40B4-BE49-F238E27FC236}">
                    <a16:creationId xmlns:a16="http://schemas.microsoft.com/office/drawing/2014/main" id="{2C1501F7-75DA-4C33-A845-2924AC37A939}"/>
                  </a:ext>
                </a:extLst>
              </p:cNvPr>
              <p:cNvSpPr/>
              <p:nvPr/>
            </p:nvSpPr>
            <p:spPr>
              <a:xfrm>
                <a:off x="861731" y="4754449"/>
                <a:ext cx="23059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TẬP THỂ, HOẠT ĐỘNG VĂN HOÁ – NGHỆ THUẬT (CÁC CUỘC THI VĂN NGHỆ, VẼ, CẮM TRẠI,…)</a:t>
                </a:r>
              </a:p>
            </p:txBody>
          </p:sp>
        </p:grpSp>
        <p:grpSp>
          <p:nvGrpSpPr>
            <p:cNvPr id="53" name="îşḷîḍê">
              <a:extLst>
                <a:ext uri="{FF2B5EF4-FFF2-40B4-BE49-F238E27FC236}">
                  <a16:creationId xmlns:a16="http://schemas.microsoft.com/office/drawing/2014/main" id="{2E0D41A2-EC91-490A-B0F0-95B5C41BB25F}"/>
                </a:ext>
              </a:extLst>
            </p:cNvPr>
            <p:cNvGrpSpPr/>
            <p:nvPr/>
          </p:nvGrpSpPr>
          <p:grpSpPr>
            <a:xfrm>
              <a:off x="3412835" y="3345275"/>
              <a:ext cx="2669231" cy="2593244"/>
              <a:chOff x="3412835" y="3238423"/>
              <a:chExt cx="2669231" cy="2593244"/>
            </a:xfrm>
          </p:grpSpPr>
          <p:sp>
            <p:nvSpPr>
              <p:cNvPr id="66" name="îŝḻïdè">
                <a:extLst>
                  <a:ext uri="{FF2B5EF4-FFF2-40B4-BE49-F238E27FC236}">
                    <a16:creationId xmlns:a16="http://schemas.microsoft.com/office/drawing/2014/main" id="{F1D40267-BB20-4FF2-A382-4D81EE173B2F}"/>
                  </a:ext>
                </a:extLst>
              </p:cNvPr>
              <p:cNvSpPr/>
              <p:nvPr/>
            </p:nvSpPr>
            <p:spPr>
              <a:xfrm>
                <a:off x="4209283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7" name="ïSḻïḓè">
                <a:extLst>
                  <a:ext uri="{FF2B5EF4-FFF2-40B4-BE49-F238E27FC236}">
                    <a16:creationId xmlns:a16="http://schemas.microsoft.com/office/drawing/2014/main" id="{EC14773F-E3FE-43C0-BCDB-85616120DBF1}"/>
                  </a:ext>
                </a:extLst>
              </p:cNvPr>
              <p:cNvSpPr/>
              <p:nvPr/>
            </p:nvSpPr>
            <p:spPr>
              <a:xfrm>
                <a:off x="4493921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8" name="i$ḷîḍè">
                <a:extLst>
                  <a:ext uri="{FF2B5EF4-FFF2-40B4-BE49-F238E27FC236}">
                    <a16:creationId xmlns:a16="http://schemas.microsoft.com/office/drawing/2014/main" id="{56FD8DFB-AEC4-4D87-9809-75E14C8035C3}"/>
                  </a:ext>
                </a:extLst>
              </p:cNvPr>
              <p:cNvSpPr/>
              <p:nvPr/>
            </p:nvSpPr>
            <p:spPr>
              <a:xfrm>
                <a:off x="3412835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2</a:t>
                </a:r>
              </a:p>
            </p:txBody>
          </p:sp>
          <p:sp>
            <p:nvSpPr>
              <p:cNvPr id="69" name="íşļídê">
                <a:extLst>
                  <a:ext uri="{FF2B5EF4-FFF2-40B4-BE49-F238E27FC236}">
                    <a16:creationId xmlns:a16="http://schemas.microsoft.com/office/drawing/2014/main" id="{4EB70341-6358-4BAA-B97B-E658D8DC14AE}"/>
                  </a:ext>
                </a:extLst>
              </p:cNvPr>
              <p:cNvSpPr/>
              <p:nvPr/>
            </p:nvSpPr>
            <p:spPr>
              <a:xfrm>
                <a:off x="3543299" y="4754449"/>
                <a:ext cx="236414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PHONG TRÀO THI ĐUA DẠY TỐT HỌC TỐT (THÀNH TÍCH HỌC TẬP NỔI BẬT CỦA HS TRƯỜNG)</a:t>
                </a:r>
              </a:p>
            </p:txBody>
          </p:sp>
        </p:grpSp>
        <p:grpSp>
          <p:nvGrpSpPr>
            <p:cNvPr id="54" name="ïŝ1îḋê">
              <a:extLst>
                <a:ext uri="{FF2B5EF4-FFF2-40B4-BE49-F238E27FC236}">
                  <a16:creationId xmlns:a16="http://schemas.microsoft.com/office/drawing/2014/main" id="{3818DE54-671E-4720-9882-CE740322F8FF}"/>
                </a:ext>
              </a:extLst>
            </p:cNvPr>
            <p:cNvGrpSpPr/>
            <p:nvPr/>
          </p:nvGrpSpPr>
          <p:grpSpPr>
            <a:xfrm>
              <a:off x="6152571" y="3345275"/>
              <a:ext cx="2669231" cy="2347023"/>
              <a:chOff x="6152571" y="3238423"/>
              <a:chExt cx="2669231" cy="2347023"/>
            </a:xfrm>
          </p:grpSpPr>
          <p:sp>
            <p:nvSpPr>
              <p:cNvPr id="62" name="îSḷïdè">
                <a:extLst>
                  <a:ext uri="{FF2B5EF4-FFF2-40B4-BE49-F238E27FC236}">
                    <a16:creationId xmlns:a16="http://schemas.microsoft.com/office/drawing/2014/main" id="{1D371734-6476-47F7-88EF-B27336A70574}"/>
                  </a:ext>
                </a:extLst>
              </p:cNvPr>
              <p:cNvSpPr/>
              <p:nvPr/>
            </p:nvSpPr>
            <p:spPr>
              <a:xfrm>
                <a:off x="6949019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3" name="í$ļiḋè">
                <a:extLst>
                  <a:ext uri="{FF2B5EF4-FFF2-40B4-BE49-F238E27FC236}">
                    <a16:creationId xmlns:a16="http://schemas.microsoft.com/office/drawing/2014/main" id="{F1F378C2-EF86-4144-8D09-E725DC4B4A27}"/>
                  </a:ext>
                </a:extLst>
              </p:cNvPr>
              <p:cNvSpPr/>
              <p:nvPr/>
            </p:nvSpPr>
            <p:spPr>
              <a:xfrm>
                <a:off x="7233657" y="3542904"/>
                <a:ext cx="436566" cy="39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4" name="išḷïḓê">
                <a:extLst>
                  <a:ext uri="{FF2B5EF4-FFF2-40B4-BE49-F238E27FC236}">
                    <a16:creationId xmlns:a16="http://schemas.microsoft.com/office/drawing/2014/main" id="{FEBE7C25-9BC7-43F2-9D53-A153ACF904EB}"/>
                  </a:ext>
                </a:extLst>
              </p:cNvPr>
              <p:cNvSpPr/>
              <p:nvPr/>
            </p:nvSpPr>
            <p:spPr>
              <a:xfrm>
                <a:off x="6152571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3</a:t>
                </a:r>
              </a:p>
            </p:txBody>
          </p:sp>
          <p:sp>
            <p:nvSpPr>
              <p:cNvPr id="65" name="iṥ1iďe">
                <a:extLst>
                  <a:ext uri="{FF2B5EF4-FFF2-40B4-BE49-F238E27FC236}">
                    <a16:creationId xmlns:a16="http://schemas.microsoft.com/office/drawing/2014/main" id="{DC295226-E22D-4242-B23A-33AE86014F7D}"/>
                  </a:ext>
                </a:extLst>
              </p:cNvPr>
              <p:cNvSpPr/>
              <p:nvPr/>
            </p:nvSpPr>
            <p:spPr>
              <a:xfrm>
                <a:off x="6283035" y="4754449"/>
                <a:ext cx="23641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TÔN SƯ TRỌNG ĐẠO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(TINH THẦN, THÁI ĐỘ CỦA HS ĐỐI VỚI GIÁO VIÊN)</a:t>
                </a:r>
              </a:p>
            </p:txBody>
          </p:sp>
        </p:grpSp>
        <p:grpSp>
          <p:nvGrpSpPr>
            <p:cNvPr id="55" name="iŝḷîďé">
              <a:extLst>
                <a:ext uri="{FF2B5EF4-FFF2-40B4-BE49-F238E27FC236}">
                  <a16:creationId xmlns:a16="http://schemas.microsoft.com/office/drawing/2014/main" id="{7419B622-30FC-44FB-AA95-02BD86A036CB}"/>
                </a:ext>
              </a:extLst>
            </p:cNvPr>
            <p:cNvGrpSpPr/>
            <p:nvPr/>
          </p:nvGrpSpPr>
          <p:grpSpPr>
            <a:xfrm>
              <a:off x="8892307" y="3345275"/>
              <a:ext cx="2669231" cy="2839465"/>
              <a:chOff x="8892307" y="3238423"/>
              <a:chExt cx="2669231" cy="2839465"/>
            </a:xfrm>
          </p:grpSpPr>
          <p:sp>
            <p:nvSpPr>
              <p:cNvPr id="58" name="iṩlîdê">
                <a:extLst>
                  <a:ext uri="{FF2B5EF4-FFF2-40B4-BE49-F238E27FC236}">
                    <a16:creationId xmlns:a16="http://schemas.microsoft.com/office/drawing/2014/main" id="{DF5D8205-8AEF-450C-A882-C9DCBEDB2D1E}"/>
                  </a:ext>
                </a:extLst>
              </p:cNvPr>
              <p:cNvSpPr/>
              <p:nvPr/>
            </p:nvSpPr>
            <p:spPr>
              <a:xfrm>
                <a:off x="9688755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ï$ļide">
                <a:extLst>
                  <a:ext uri="{FF2B5EF4-FFF2-40B4-BE49-F238E27FC236}">
                    <a16:creationId xmlns:a16="http://schemas.microsoft.com/office/drawing/2014/main" id="{17F331B7-B2E9-4E84-9054-85E8ED1EB0E0}"/>
                  </a:ext>
                </a:extLst>
              </p:cNvPr>
              <p:cNvSpPr/>
              <p:nvPr/>
            </p:nvSpPr>
            <p:spPr>
              <a:xfrm>
                <a:off x="9973393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îšḻíḍè">
                <a:extLst>
                  <a:ext uri="{FF2B5EF4-FFF2-40B4-BE49-F238E27FC236}">
                    <a16:creationId xmlns:a16="http://schemas.microsoft.com/office/drawing/2014/main" id="{388D17F0-48AF-4497-AAC9-B359C5C6324E}"/>
                  </a:ext>
                </a:extLst>
              </p:cNvPr>
              <p:cNvSpPr/>
              <p:nvPr/>
            </p:nvSpPr>
            <p:spPr>
              <a:xfrm>
                <a:off x="8892307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4</a:t>
                </a:r>
              </a:p>
            </p:txBody>
          </p:sp>
          <p:sp>
            <p:nvSpPr>
              <p:cNvPr id="61" name="ïSḻíḓé">
                <a:extLst>
                  <a:ext uri="{FF2B5EF4-FFF2-40B4-BE49-F238E27FC236}">
                    <a16:creationId xmlns:a16="http://schemas.microsoft.com/office/drawing/2014/main" id="{A43AF519-80B4-4B42-ACFA-A1F914D22937}"/>
                  </a:ext>
                </a:extLst>
              </p:cNvPr>
              <p:cNvSpPr/>
              <p:nvPr/>
            </p:nvSpPr>
            <p:spPr>
              <a:xfrm>
                <a:off x="9017400" y="4754449"/>
                <a:ext cx="252281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ĐOÀN 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THANH NIÊN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(NHỮNG ĐÓNG GÓP CỦA HOẠT ĐỘNG ĐOÀN, THANH NIÊN ĐỐI VỚI CỘNG ĐỒNG)</a:t>
                </a:r>
              </a:p>
            </p:txBody>
          </p:sp>
        </p:grpSp>
        <p:sp>
          <p:nvSpPr>
            <p:cNvPr id="56" name="îṥ1ïḋé">
              <a:extLst>
                <a:ext uri="{FF2B5EF4-FFF2-40B4-BE49-F238E27FC236}">
                  <a16:creationId xmlns:a16="http://schemas.microsoft.com/office/drawing/2014/main" id="{C3C17301-934B-48E7-ACCB-E3E546DE4C75}"/>
                </a:ext>
              </a:extLst>
            </p:cNvPr>
            <p:cNvSpPr txBox="1"/>
            <p:nvPr/>
          </p:nvSpPr>
          <p:spPr>
            <a:xfrm>
              <a:off x="673099" y="153035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noProof="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CHIA LỚP THÀNH 4 NHÓM TÌM HIỂU 4 TRUYỀN THỐNG NỔI BẬT CỦA NHÀ TRƯỜNG</a:t>
              </a:r>
              <a:endPara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7" name="ïṣlîďé">
              <a:extLst>
                <a:ext uri="{FF2B5EF4-FFF2-40B4-BE49-F238E27FC236}">
                  <a16:creationId xmlns:a16="http://schemas.microsoft.com/office/drawing/2014/main" id="{A8A182D5-C83A-4D6C-AE96-1C3127F7E309}"/>
                </a:ext>
              </a:extLst>
            </p:cNvPr>
            <p:cNvSpPr txBox="1"/>
            <p:nvPr/>
          </p:nvSpPr>
          <p:spPr>
            <a:xfrm>
              <a:off x="694421" y="2299363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 defTabSz="913765">
                <a:buSzPct val="25000"/>
                <a:defRPr/>
              </a:pPr>
              <a:r>
                <a:rPr kumimoji="0" lang="vi-VN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 ĐÃ ĐƯỢC GIAO Ở TIẾT HỌC TRƯỚC</a:t>
              </a: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F6B676-B146-4D5E-90E5-D65A72C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23A025-DB3C-4E81-A76F-A0006C48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utdoor, tree, sky, playground&#10;&#10;Description automatically generated">
            <a:extLst>
              <a:ext uri="{FF2B5EF4-FFF2-40B4-BE49-F238E27FC236}">
                <a16:creationId xmlns:a16="http://schemas.microsoft.com/office/drawing/2014/main" id="{DF0B05A5-766C-3364-00C1-2F9AE365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1" b="14867"/>
          <a:stretch/>
        </p:blipFill>
        <p:spPr>
          <a:xfrm>
            <a:off x="641277" y="643466"/>
            <a:ext cx="3426471" cy="1746504"/>
          </a:xfrm>
          <a:prstGeom prst="rect">
            <a:avLst/>
          </a:prstGeom>
        </p:spPr>
      </p:pic>
      <p:pic>
        <p:nvPicPr>
          <p:cNvPr id="11" name="Picture 10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2C1B84A3-EA2E-216D-B9CF-655A84C26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-2" b="-2"/>
          <a:stretch/>
        </p:blipFill>
        <p:spPr>
          <a:xfrm>
            <a:off x="641276" y="2557250"/>
            <a:ext cx="3426471" cy="1746504"/>
          </a:xfrm>
          <a:prstGeom prst="rect">
            <a:avLst/>
          </a:prstGeom>
        </p:spPr>
      </p:pic>
      <p:pic>
        <p:nvPicPr>
          <p:cNvPr id="7" name="Picture 6" descr="A group of children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0D3CD3FC-B667-FA6B-C5FC-FC5307C7A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6" b="6"/>
          <a:stretch/>
        </p:blipFill>
        <p:spPr>
          <a:xfrm>
            <a:off x="643467" y="4468029"/>
            <a:ext cx="3424601" cy="1746504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8DE8F1AF-693A-9661-FBBB-577ED842C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r="1989" b="1"/>
          <a:stretch/>
        </p:blipFill>
        <p:spPr>
          <a:xfrm>
            <a:off x="4227349" y="643467"/>
            <a:ext cx="73211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white lab coats looking at a microscope&#10;&#10;Description automatically generated with medium confidence">
            <a:extLst>
              <a:ext uri="{FF2B5EF4-FFF2-40B4-BE49-F238E27FC236}">
                <a16:creationId xmlns:a16="http://schemas.microsoft.com/office/drawing/2014/main" id="{AE6D9CA7-3E62-CB83-90A9-20A8A8B22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r="-3" b="4474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Picture 2" descr="A person addressing a group of people&#10;&#10;Description automatically generated with low confidence">
            <a:extLst>
              <a:ext uri="{FF2B5EF4-FFF2-40B4-BE49-F238E27FC236}">
                <a16:creationId xmlns:a16="http://schemas.microsoft.com/office/drawing/2014/main" id="{BE88F59E-7238-CD92-BD63-B860ED73B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Picture 4" descr="A group of people looking at a microscope&#10;&#10;Description automatically generated with medium confidence">
            <a:extLst>
              <a:ext uri="{FF2B5EF4-FFF2-40B4-BE49-F238E27FC236}">
                <a16:creationId xmlns:a16="http://schemas.microsoft.com/office/drawing/2014/main" id="{770C9C26-3A17-A3C4-5A75-8CB0248165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r="9036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7" name="Picture 6" descr="A group of students in a classroom&#10;&#10;Description automatically generated with low confidence">
            <a:extLst>
              <a:ext uri="{FF2B5EF4-FFF2-40B4-BE49-F238E27FC236}">
                <a16:creationId xmlns:a16="http://schemas.microsoft.com/office/drawing/2014/main" id="{D58A2FE0-CA69-DE63-D4DE-9D8354C2A5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11782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FE868526-D132-B03B-2CB8-470EDAF1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7646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9" name="Picture 8" descr="A group of people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60094BAD-C734-76CD-6E35-D3AF74717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14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picture containing road, outdoor, tree, person&#10;&#10;Description automatically generated">
            <a:extLst>
              <a:ext uri="{FF2B5EF4-FFF2-40B4-BE49-F238E27FC236}">
                <a16:creationId xmlns:a16="http://schemas.microsoft.com/office/drawing/2014/main" id="{B86228A4-296B-D556-97B2-9CB1EADD0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2063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 descr="A picture containing grass, sport, outdoor, athletic game&#10;&#10;Description automatically generated">
            <a:extLst>
              <a:ext uri="{FF2B5EF4-FFF2-40B4-BE49-F238E27FC236}">
                <a16:creationId xmlns:a16="http://schemas.microsoft.com/office/drawing/2014/main" id="{ED0FD1FB-CD7B-4089-5F3A-318D15F959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r="1" b="4075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937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digging in the dirt&#10;&#10;Description automatically generated with low confidence">
            <a:extLst>
              <a:ext uri="{FF2B5EF4-FFF2-40B4-BE49-F238E27FC236}">
                <a16:creationId xmlns:a16="http://schemas.microsoft.com/office/drawing/2014/main" id="{C585B818-778B-F30C-3B59-8548AB2C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C4A1E0-B30B-4F81-873C-F7771033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E01E10D4-F1EC-7B62-3565-D20634267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17296"/>
          <a:stretch/>
        </p:blipFill>
        <p:spPr>
          <a:xfrm>
            <a:off x="870090" y="-5"/>
            <a:ext cx="4572000" cy="3867912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FC820FD-F8C0-4426-A38A-5B80A2E5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digging&#10;&#10;Description automatically generated with low confidence">
            <a:extLst>
              <a:ext uri="{FF2B5EF4-FFF2-40B4-BE49-F238E27FC236}">
                <a16:creationId xmlns:a16="http://schemas.microsoft.com/office/drawing/2014/main" id="{D936C64B-DD65-0080-6C02-1A9E82066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8"/>
          <a:stretch/>
        </p:blipFill>
        <p:spPr>
          <a:xfrm>
            <a:off x="870090" y="4405849"/>
            <a:ext cx="4572000" cy="2452159"/>
          </a:xfrm>
          <a:custGeom>
            <a:avLst/>
            <a:gdLst/>
            <a:ahLst/>
            <a:cxnLst/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5CD35F8-D7E8-4F3E-B5E8-1E0243083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6887" y="1517433"/>
            <a:ext cx="3329361" cy="3823134"/>
          </a:xfrm>
          <a:custGeom>
            <a:avLst/>
            <a:gdLst>
              <a:gd name="connsiteX0" fmla="*/ 0 w 4901184"/>
              <a:gd name="connsiteY0" fmla="*/ 4781866 h 4781866"/>
              <a:gd name="connsiteX1" fmla="*/ 0 w 4901184"/>
              <a:gd name="connsiteY1" fmla="*/ 218593 h 4781866"/>
              <a:gd name="connsiteX2" fmla="*/ 218593 w 4901184"/>
              <a:gd name="connsiteY2" fmla="*/ 0 h 4781866"/>
              <a:gd name="connsiteX3" fmla="*/ 4682591 w 4901184"/>
              <a:gd name="connsiteY3" fmla="*/ 0 h 4781866"/>
              <a:gd name="connsiteX4" fmla="*/ 4901184 w 4901184"/>
              <a:gd name="connsiteY4" fmla="*/ 218593 h 4781866"/>
              <a:gd name="connsiteX5" fmla="*/ 4901184 w 4901184"/>
              <a:gd name="connsiteY5" fmla="*/ 4781866 h 47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781866">
                <a:moveTo>
                  <a:pt x="0" y="4781866"/>
                </a:move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47818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8D3D6D9C-DD4E-0489-32A2-2471E0CDA0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10625" b="-1"/>
          <a:stretch/>
        </p:blipFill>
        <p:spPr>
          <a:xfrm>
            <a:off x="20" y="1929384"/>
            <a:ext cx="3657580" cy="2999232"/>
          </a:xfrm>
          <a:custGeom>
            <a:avLst/>
            <a:gdLst/>
            <a:ahLst/>
            <a:cxnLst/>
            <a:rect l="l" t="t" r="r" b="b"/>
            <a:pathLst>
              <a:path w="3657600" h="2999232">
                <a:moveTo>
                  <a:pt x="0" y="0"/>
                </a:moveTo>
                <a:lnTo>
                  <a:pt x="3490401" y="0"/>
                </a:lnTo>
                <a:cubicBezTo>
                  <a:pt x="3582743" y="0"/>
                  <a:pt x="3657600" y="59889"/>
                  <a:pt x="3657600" y="133766"/>
                </a:cubicBezTo>
                <a:lnTo>
                  <a:pt x="3657600" y="2865466"/>
                </a:lnTo>
                <a:cubicBezTo>
                  <a:pt x="3657600" y="2939343"/>
                  <a:pt x="3582743" y="2999232"/>
                  <a:pt x="3490401" y="2999232"/>
                </a:cubicBezTo>
                <a:lnTo>
                  <a:pt x="0" y="29992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25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9C0459-AB06-4108-B8FF-D4CADCAF52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FF445C-243F-404C-81F8-8D512BF2D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D1E7348-179A-4DCD-8932-D20C0EE4A5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E50E10D-A402-48CC-B88F-15102FB418E7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134FD464-EADE-4586-9E09-36C2A7187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GÓC CHIA SẺ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11 Rectángulo">
            <a:extLst>
              <a:ext uri="{FF2B5EF4-FFF2-40B4-BE49-F238E27FC236}">
                <a16:creationId xmlns:a16="http://schemas.microsoft.com/office/drawing/2014/main" id="{417F6D5B-0DB9-430A-99F0-9AE1639EE6EC}"/>
              </a:ext>
            </a:extLst>
          </p:cNvPr>
          <p:cNvSpPr/>
          <p:nvPr/>
        </p:nvSpPr>
        <p:spPr>
          <a:xfrm>
            <a:off x="751696" y="2218770"/>
            <a:ext cx="5028386" cy="1261532"/>
          </a:xfrm>
          <a:prstGeom prst="rect">
            <a:avLst/>
          </a:prstGeom>
          <a:solidFill>
            <a:srgbClr val="56A37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TRÒ CHƠI NÉM BÓNG</a:t>
            </a:r>
            <a:endParaRPr lang="en-US" altLang="zh-CN" kern="0" dirty="0">
              <a:solidFill>
                <a:schemeClr val="bg1"/>
              </a:solidFill>
              <a:latin typeface="Calibri Light" panose="020F0302020204030204" pitchFamily="34" charset="0"/>
              <a:ea typeface="思源黑体 CN Medium" panose="020B0600000000000000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5DFA9-D3F8-4615-9954-FF2C470D2640}"/>
              </a:ext>
            </a:extLst>
          </p:cNvPr>
          <p:cNvSpPr/>
          <p:nvPr/>
        </p:nvSpPr>
        <p:spPr>
          <a:xfrm>
            <a:off x="786394" y="3772256"/>
            <a:ext cx="499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CHIA SẺ VỀ NHỮNG VIỆC EM NÊN LÀM ĐỂ PHÁT HUY TRUYỀN THỐNG TRƯỜNG EM? </a:t>
            </a:r>
          </a:p>
        </p:txBody>
      </p:sp>
      <p:pic>
        <p:nvPicPr>
          <p:cNvPr id="3" name="Picture 2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7FB33724-AEF9-2DA5-BFFA-CCE4841CD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913842"/>
            <a:ext cx="5443538" cy="3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9C0459-AB06-4108-B8FF-D4CADCAF52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FF445C-243F-404C-81F8-8D512BF2D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D1E7348-179A-4DCD-8932-D20C0EE4A5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E50E10D-A402-48CC-B88F-15102FB418E7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134FD464-EADE-4586-9E09-36C2A7187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NHIỆM VỤ VỀ NHÀ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11 Rectángulo">
            <a:extLst>
              <a:ext uri="{FF2B5EF4-FFF2-40B4-BE49-F238E27FC236}">
                <a16:creationId xmlns:a16="http://schemas.microsoft.com/office/drawing/2014/main" id="{417F6D5B-0DB9-430A-99F0-9AE1639EE6EC}"/>
              </a:ext>
            </a:extLst>
          </p:cNvPr>
          <p:cNvSpPr/>
          <p:nvPr/>
        </p:nvSpPr>
        <p:spPr>
          <a:xfrm>
            <a:off x="751696" y="1913842"/>
            <a:ext cx="5028386" cy="1566460"/>
          </a:xfrm>
          <a:prstGeom prst="rect">
            <a:avLst/>
          </a:prstGeom>
          <a:solidFill>
            <a:srgbClr val="56A37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XÂY DỰNG BẢNG THÔNG TIN VĂN HOÁ ỨNG XỬ TRONG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NHÀ TRƯỜNG.</a:t>
            </a:r>
            <a:endParaRPr lang="en-US" altLang="zh-CN" kern="0" dirty="0">
              <a:solidFill>
                <a:schemeClr val="bg1"/>
              </a:solidFill>
              <a:latin typeface="Calibri Light" panose="020F0302020204030204" pitchFamily="34" charset="0"/>
              <a:ea typeface="思源黑体 CN Medium" panose="020B0600000000000000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5DFA9-D3F8-4615-9954-FF2C470D2640}"/>
              </a:ext>
            </a:extLst>
          </p:cNvPr>
          <p:cNvSpPr/>
          <p:nvPr/>
        </p:nvSpPr>
        <p:spPr>
          <a:xfrm>
            <a:off x="786394" y="4272318"/>
            <a:ext cx="499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CẢ LỚP SẼ CÙNG THIẾT KẾ BACKDROP VỀ VĂN HOÁ ỨNG XỬ TRONG NHÀ TRƯỜNG.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B9FC350-FEC7-663A-7E01-12CCA6080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91" y="1136133"/>
            <a:ext cx="3888300" cy="54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THỰC HIỆN NỘI QUY TRƯỜNG LỚP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VÀ QUY ĐỊNH CỦA CỘNG ĐỒNG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5821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AC0BFA1-B4B4-4719-B69A-4A4A8460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33B0AE9-047E-4EDA-93AD-0EC4F78ACFD8}"/>
              </a:ext>
            </a:extLst>
          </p:cNvPr>
          <p:cNvSpPr txBox="1"/>
          <p:nvPr/>
        </p:nvSpPr>
        <p:spPr>
          <a:xfrm>
            <a:off x="832548" y="1305084"/>
            <a:ext cx="1051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72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 You All</a:t>
            </a:r>
            <a:endParaRPr lang="zh-CN" altLang="en-US" sz="72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324365-D976-4A96-B307-5431FCA7D3AE}"/>
              </a:ext>
            </a:extLst>
          </p:cNvPr>
          <p:cNvGrpSpPr/>
          <p:nvPr/>
        </p:nvGrpSpPr>
        <p:grpSpPr>
          <a:xfrm>
            <a:off x="2709894" y="2857500"/>
            <a:ext cx="6758941" cy="316096"/>
            <a:chOff x="2482236" y="2621280"/>
            <a:chExt cx="7213283" cy="316096"/>
          </a:xfrm>
        </p:grpSpPr>
        <p:sp>
          <p:nvSpPr>
            <p:cNvPr id="11" name="圆角矩形 89">
              <a:extLst>
                <a:ext uri="{FF2B5EF4-FFF2-40B4-BE49-F238E27FC236}">
                  <a16:creationId xmlns:a16="http://schemas.microsoft.com/office/drawing/2014/main" id="{2E410084-5D50-4FF7-B3DC-45B615876A48}"/>
                </a:ext>
              </a:extLst>
            </p:cNvPr>
            <p:cNvSpPr/>
            <p:nvPr/>
          </p:nvSpPr>
          <p:spPr>
            <a:xfrm>
              <a:off x="2482236" y="2621280"/>
              <a:ext cx="7213283" cy="31609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1" tIns="45700" rIns="91401" bIns="45700" rtlCol="0" anchor="ctr"/>
            <a:lstStyle/>
            <a:p>
              <a:pPr algn="ctr"/>
              <a:endParaRPr lang="zh-CN" altLang="en-US" sz="1600" dirty="0">
                <a:solidFill>
                  <a:srgbClr val="56A37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_16">
              <a:extLst>
                <a:ext uri="{FF2B5EF4-FFF2-40B4-BE49-F238E27FC236}">
                  <a16:creationId xmlns:a16="http://schemas.microsoft.com/office/drawing/2014/main" id="{3A979EBD-D162-4404-B1F1-EBEB29671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9216" y="2659020"/>
              <a:ext cx="5270914" cy="21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01" tIns="45700" rIns="91401" bIns="45700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800" b="0" dirty="0">
                  <a:solidFill>
                    <a:srgbClr val="56A375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</a:rPr>
                <a:t>GVTH: TRẦN THỊ MỸ LỆ</a:t>
              </a:r>
              <a:endParaRPr lang="zh-CN" altLang="zh-CN" sz="1800" b="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FB92B9-4662-A585-DC76-2DCC2E1E203D}"/>
              </a:ext>
            </a:extLst>
          </p:cNvPr>
          <p:cNvSpPr txBox="1"/>
          <p:nvPr/>
        </p:nvSpPr>
        <p:spPr>
          <a:xfrm>
            <a:off x="331694" y="5088129"/>
            <a:ext cx="7185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85923C8-B51C-4EF2-A054-3BB2AF8D5A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0335FC-8132-4933-88E1-D22EF3A6A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B29E00B-2147-49BE-83C4-B4F277EEDC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65E7DBE-19FC-4DEE-89EA-6A7CA355E421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1BAB9C34-3617-468A-8142-655B7D003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KHỞI ĐỘNG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7de82138-d9d1-43e1-a976-3523c27cd7cd" descr="kA4AAB+LCAAAAAAABADtVE1PwkAQ/S+r3irphxXorYIYDgoJRA+Gw9qOdE27JdutgZD+d3dLC920aEiICWh6aadvZt7bmX1rdMlXC0AOmkSY8T7Bc4ajIYcIaWjoI4emYaihO0J9QucPLE4XCXJe19u06p8XwoNeHMbsGYcpyAKUcILDzadTS1KwY0YEg1Ue24cVsFqt0fs78WAaQAQlZkood6k/CbAvEHpLFwIYmQecQpIUgdHbB3i8kubYEpUmgah5MRjcmO1b15XF8jZ6lmloAl5M/d8hea23DLuJpqnQ7Hfko9Lcd9zlST8SSqI0KmB550e8rIQMfRMkvh9CFTakHNjndqCGjOXvE85Eg0HMIsxFw7WeXe2Oweq2cl5D6sNSZJVkkTL/gqRcvcYNkz+2C5av2y5pjMXSguDWoLqet0NryKXzsFRXHuG2rJjNAp4EVhIqhMqQgWaqhpKOqAyU19Vl2l5aU1jyw4TIjKqEprP/VoMsUJVQUFDI/8i7XONDJ1BlLm5FAtz1PNG32O7N3czjtSu7oWYepK2kWZ8MymYN8s7Ax9qqj+nubdf697Ej+Jit+ph58j5mnr6PmWfsY7Xx/C0f6yoGYd/bPdf897Ej+Fino/iYdfI+Zp2+j1ln7GO18ez1sVn2BSE+TuOQDgAA">
            <a:extLst>
              <a:ext uri="{FF2B5EF4-FFF2-40B4-BE49-F238E27FC236}">
                <a16:creationId xmlns:a16="http://schemas.microsoft.com/office/drawing/2014/main" id="{EA76555B-8342-47CE-90EF-2E477C5DC6F0}"/>
              </a:ext>
            </a:extLst>
          </p:cNvPr>
          <p:cNvGrpSpPr>
            <a:grpSpLocks noChangeAspect="1"/>
          </p:cNvGrpSpPr>
          <p:nvPr/>
        </p:nvGrpSpPr>
        <p:grpSpPr>
          <a:xfrm>
            <a:off x="1245122" y="2041706"/>
            <a:ext cx="8759241" cy="3688022"/>
            <a:chOff x="2068513" y="2152650"/>
            <a:chExt cx="7137357" cy="3005138"/>
          </a:xfrm>
          <a:solidFill>
            <a:srgbClr val="56A375"/>
          </a:solidFill>
        </p:grpSpPr>
        <p:sp>
          <p:nvSpPr>
            <p:cNvPr id="53" name="ExtraShape1">
              <a:extLst>
                <a:ext uri="{FF2B5EF4-FFF2-40B4-BE49-F238E27FC236}">
                  <a16:creationId xmlns:a16="http://schemas.microsoft.com/office/drawing/2014/main" id="{A4A5C417-5F75-4557-8346-D7FC9E57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152650"/>
              <a:ext cx="1331913" cy="2008188"/>
            </a:xfrm>
            <a:custGeom>
              <a:avLst/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4" name="ExtraShape2">
              <a:extLst>
                <a:ext uri="{FF2B5EF4-FFF2-40B4-BE49-F238E27FC236}">
                  <a16:creationId xmlns:a16="http://schemas.microsoft.com/office/drawing/2014/main" id="{5C4568DA-B1AF-411D-81AD-BCA1969B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3163888"/>
              <a:ext cx="1325563" cy="1993900"/>
            </a:xfrm>
            <a:custGeom>
              <a:avLst/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5" name="ExtraShape3">
              <a:extLst>
                <a:ext uri="{FF2B5EF4-FFF2-40B4-BE49-F238E27FC236}">
                  <a16:creationId xmlns:a16="http://schemas.microsoft.com/office/drawing/2014/main" id="{1C668167-3FFE-4E52-9F7F-A88095D9C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2000250" cy="1323975"/>
            </a:xfrm>
            <a:custGeom>
              <a:avLst/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6" name="ExtraShape4">
              <a:extLst>
                <a:ext uri="{FF2B5EF4-FFF2-40B4-BE49-F238E27FC236}">
                  <a16:creationId xmlns:a16="http://schemas.microsoft.com/office/drawing/2014/main" id="{98A95332-6F46-42BF-80F3-7A136DC6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323975"/>
            </a:xfrm>
            <a:custGeom>
              <a:avLst/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7" name="ExtraShape5">
              <a:extLst>
                <a:ext uri="{FF2B5EF4-FFF2-40B4-BE49-F238E27FC236}">
                  <a16:creationId xmlns:a16="http://schemas.microsoft.com/office/drawing/2014/main" id="{A6077DB5-66D5-44E4-BBF4-73032BD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1687513" cy="722313"/>
            </a:xfrm>
            <a:custGeom>
              <a:avLst/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8" name="ExtraShape6">
              <a:extLst>
                <a:ext uri="{FF2B5EF4-FFF2-40B4-BE49-F238E27FC236}">
                  <a16:creationId xmlns:a16="http://schemas.microsoft.com/office/drawing/2014/main" id="{724C33F0-4475-48AB-8768-A5AC8CDD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465388"/>
              <a:ext cx="730250" cy="1695450"/>
            </a:xfrm>
            <a:custGeom>
              <a:avLst/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9" name="ExtraShape7">
              <a:extLst>
                <a:ext uri="{FF2B5EF4-FFF2-40B4-BE49-F238E27FC236}">
                  <a16:creationId xmlns:a16="http://schemas.microsoft.com/office/drawing/2014/main" id="{723BD641-164F-4144-83CB-6734B8E3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63888"/>
              <a:ext cx="719138" cy="1676400"/>
            </a:xfrm>
            <a:custGeom>
              <a:avLst/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0" name="ExtraShape8">
              <a:extLst>
                <a:ext uri="{FF2B5EF4-FFF2-40B4-BE49-F238E27FC236}">
                  <a16:creationId xmlns:a16="http://schemas.microsoft.com/office/drawing/2014/main" id="{FD34273B-109A-4C3D-A6DE-E9F4D1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109663"/>
            </a:xfrm>
            <a:custGeom>
              <a:avLst/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7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1" name="ExtraShape9">
              <a:extLst>
                <a:ext uri="{FF2B5EF4-FFF2-40B4-BE49-F238E27FC236}">
                  <a16:creationId xmlns:a16="http://schemas.microsoft.com/office/drawing/2014/main" id="{5E051320-3DBF-47C4-BB05-EB1D38859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9612" y="3164549"/>
              <a:ext cx="650808" cy="932625"/>
            </a:xfrm>
            <a:custGeom>
              <a:avLst/>
              <a:gdLst>
                <a:gd name="T0" fmla="*/ 4027 w 4458"/>
                <a:gd name="T1" fmla="*/ 4195 h 6398"/>
                <a:gd name="T2" fmla="*/ 3564 w 4458"/>
                <a:gd name="T3" fmla="*/ 2441 h 6398"/>
                <a:gd name="T4" fmla="*/ 3645 w 4458"/>
                <a:gd name="T5" fmla="*/ 1697 h 6398"/>
                <a:gd name="T6" fmla="*/ 2229 w 4458"/>
                <a:gd name="T7" fmla="*/ 0 h 6398"/>
                <a:gd name="T8" fmla="*/ 813 w 4458"/>
                <a:gd name="T9" fmla="*/ 1697 h 6398"/>
                <a:gd name="T10" fmla="*/ 894 w 4458"/>
                <a:gd name="T11" fmla="*/ 2441 h 6398"/>
                <a:gd name="T12" fmla="*/ 431 w 4458"/>
                <a:gd name="T13" fmla="*/ 4195 h 6398"/>
                <a:gd name="T14" fmla="*/ 197 w 4458"/>
                <a:gd name="T15" fmla="*/ 6071 h 6398"/>
                <a:gd name="T16" fmla="*/ 3614 w 4458"/>
                <a:gd name="T17" fmla="*/ 6398 h 6398"/>
                <a:gd name="T18" fmla="*/ 4384 w 4458"/>
                <a:gd name="T19" fmla="*/ 5357 h 6398"/>
                <a:gd name="T20" fmla="*/ 1799 w 4458"/>
                <a:gd name="T21" fmla="*/ 4449 h 6398"/>
                <a:gd name="T22" fmla="*/ 1942 w 4458"/>
                <a:gd name="T23" fmla="*/ 4430 h 6398"/>
                <a:gd name="T24" fmla="*/ 2516 w 4458"/>
                <a:gd name="T25" fmla="*/ 4430 h 6398"/>
                <a:gd name="T26" fmla="*/ 2659 w 4458"/>
                <a:gd name="T27" fmla="*/ 4449 h 6398"/>
                <a:gd name="T28" fmla="*/ 3107 w 4458"/>
                <a:gd name="T29" fmla="*/ 4000 h 6398"/>
                <a:gd name="T30" fmla="*/ 3257 w 4458"/>
                <a:gd name="T31" fmla="*/ 3908 h 6398"/>
                <a:gd name="T32" fmla="*/ 2197 w 4458"/>
                <a:gd name="T33" fmla="*/ 5599 h 6398"/>
                <a:gd name="T34" fmla="*/ 1201 w 4458"/>
                <a:gd name="T35" fmla="*/ 3908 h 6398"/>
                <a:gd name="T36" fmla="*/ 1351 w 4458"/>
                <a:gd name="T37" fmla="*/ 4000 h 6398"/>
                <a:gd name="T38" fmla="*/ 2229 w 4458"/>
                <a:gd name="T39" fmla="*/ 1703 h 6398"/>
                <a:gd name="T40" fmla="*/ 3431 w 4458"/>
                <a:gd name="T41" fmla="*/ 2092 h 6398"/>
                <a:gd name="T42" fmla="*/ 3132 w 4458"/>
                <a:gd name="T43" fmla="*/ 2441 h 6398"/>
                <a:gd name="T44" fmla="*/ 2508 w 4458"/>
                <a:gd name="T45" fmla="*/ 3335 h 6398"/>
                <a:gd name="T46" fmla="*/ 2673 w 4458"/>
                <a:gd name="T47" fmla="*/ 3888 h 6398"/>
                <a:gd name="T48" fmla="*/ 2426 w 4458"/>
                <a:gd name="T49" fmla="*/ 4215 h 6398"/>
                <a:gd name="T50" fmla="*/ 2229 w 4458"/>
                <a:gd name="T51" fmla="*/ 4143 h 6398"/>
                <a:gd name="T52" fmla="*/ 2032 w 4458"/>
                <a:gd name="T53" fmla="*/ 4215 h 6398"/>
                <a:gd name="T54" fmla="*/ 1784 w 4458"/>
                <a:gd name="T55" fmla="*/ 3888 h 6398"/>
                <a:gd name="T56" fmla="*/ 1950 w 4458"/>
                <a:gd name="T57" fmla="*/ 3335 h 6398"/>
                <a:gd name="T58" fmla="*/ 1326 w 4458"/>
                <a:gd name="T59" fmla="*/ 2441 h 6398"/>
                <a:gd name="T60" fmla="*/ 1027 w 4458"/>
                <a:gd name="T61" fmla="*/ 2092 h 6398"/>
                <a:gd name="T62" fmla="*/ 2229 w 4458"/>
                <a:gd name="T63" fmla="*/ 1703 h 6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8" h="6398">
                  <a:moveTo>
                    <a:pt x="4384" y="5357"/>
                  </a:moveTo>
                  <a:lnTo>
                    <a:pt x="4027" y="4195"/>
                  </a:lnTo>
                  <a:cubicBezTo>
                    <a:pt x="3955" y="3958"/>
                    <a:pt x="3782" y="3778"/>
                    <a:pt x="3564" y="3688"/>
                  </a:cubicBezTo>
                  <a:lnTo>
                    <a:pt x="3564" y="2441"/>
                  </a:lnTo>
                  <a:cubicBezTo>
                    <a:pt x="3630" y="2362"/>
                    <a:pt x="3682" y="2264"/>
                    <a:pt x="3706" y="2153"/>
                  </a:cubicBezTo>
                  <a:cubicBezTo>
                    <a:pt x="3743" y="1985"/>
                    <a:pt x="3716" y="1823"/>
                    <a:pt x="3645" y="1697"/>
                  </a:cubicBezTo>
                  <a:cubicBezTo>
                    <a:pt x="3666" y="1634"/>
                    <a:pt x="3678" y="1553"/>
                    <a:pt x="3678" y="1449"/>
                  </a:cubicBezTo>
                  <a:cubicBezTo>
                    <a:pt x="3678" y="649"/>
                    <a:pt x="3029" y="0"/>
                    <a:pt x="2229" y="0"/>
                  </a:cubicBezTo>
                  <a:cubicBezTo>
                    <a:pt x="1429" y="0"/>
                    <a:pt x="780" y="649"/>
                    <a:pt x="780" y="1449"/>
                  </a:cubicBezTo>
                  <a:cubicBezTo>
                    <a:pt x="780" y="1553"/>
                    <a:pt x="792" y="1634"/>
                    <a:pt x="813" y="1697"/>
                  </a:cubicBezTo>
                  <a:cubicBezTo>
                    <a:pt x="742" y="1823"/>
                    <a:pt x="715" y="1985"/>
                    <a:pt x="752" y="2153"/>
                  </a:cubicBezTo>
                  <a:cubicBezTo>
                    <a:pt x="776" y="2264"/>
                    <a:pt x="828" y="2362"/>
                    <a:pt x="894" y="2441"/>
                  </a:cubicBezTo>
                  <a:lnTo>
                    <a:pt x="894" y="3688"/>
                  </a:lnTo>
                  <a:cubicBezTo>
                    <a:pt x="676" y="3778"/>
                    <a:pt x="503" y="3958"/>
                    <a:pt x="431" y="4195"/>
                  </a:cubicBezTo>
                  <a:lnTo>
                    <a:pt x="74" y="5356"/>
                  </a:lnTo>
                  <a:cubicBezTo>
                    <a:pt x="0" y="5600"/>
                    <a:pt x="46" y="5867"/>
                    <a:pt x="197" y="6071"/>
                  </a:cubicBezTo>
                  <a:cubicBezTo>
                    <a:pt x="348" y="6276"/>
                    <a:pt x="590" y="6398"/>
                    <a:pt x="844" y="6398"/>
                  </a:cubicBezTo>
                  <a:lnTo>
                    <a:pt x="3614" y="6398"/>
                  </a:lnTo>
                  <a:cubicBezTo>
                    <a:pt x="3868" y="6398"/>
                    <a:pt x="4110" y="6276"/>
                    <a:pt x="4261" y="6071"/>
                  </a:cubicBezTo>
                  <a:cubicBezTo>
                    <a:pt x="4412" y="5867"/>
                    <a:pt x="4458" y="5600"/>
                    <a:pt x="4384" y="5357"/>
                  </a:cubicBezTo>
                  <a:close/>
                  <a:moveTo>
                    <a:pt x="1569" y="4231"/>
                  </a:moveTo>
                  <a:cubicBezTo>
                    <a:pt x="1577" y="4352"/>
                    <a:pt x="1675" y="4449"/>
                    <a:pt x="1799" y="4449"/>
                  </a:cubicBezTo>
                  <a:cubicBezTo>
                    <a:pt x="1857" y="4449"/>
                    <a:pt x="1909" y="4425"/>
                    <a:pt x="1950" y="4390"/>
                  </a:cubicBezTo>
                  <a:cubicBezTo>
                    <a:pt x="1948" y="4404"/>
                    <a:pt x="1942" y="4416"/>
                    <a:pt x="1942" y="4430"/>
                  </a:cubicBezTo>
                  <a:cubicBezTo>
                    <a:pt x="1942" y="4589"/>
                    <a:pt x="2070" y="4718"/>
                    <a:pt x="2229" y="4718"/>
                  </a:cubicBezTo>
                  <a:cubicBezTo>
                    <a:pt x="2388" y="4718"/>
                    <a:pt x="2516" y="4589"/>
                    <a:pt x="2516" y="4430"/>
                  </a:cubicBezTo>
                  <a:cubicBezTo>
                    <a:pt x="2516" y="4416"/>
                    <a:pt x="2510" y="4404"/>
                    <a:pt x="2508" y="4390"/>
                  </a:cubicBezTo>
                  <a:cubicBezTo>
                    <a:pt x="2549" y="4425"/>
                    <a:pt x="2601" y="4449"/>
                    <a:pt x="2659" y="4449"/>
                  </a:cubicBezTo>
                  <a:cubicBezTo>
                    <a:pt x="2782" y="4449"/>
                    <a:pt x="2881" y="4352"/>
                    <a:pt x="2889" y="4231"/>
                  </a:cubicBezTo>
                  <a:cubicBezTo>
                    <a:pt x="3011" y="4222"/>
                    <a:pt x="3107" y="4124"/>
                    <a:pt x="3107" y="4000"/>
                  </a:cubicBezTo>
                  <a:cubicBezTo>
                    <a:pt x="3107" y="3967"/>
                    <a:pt x="3100" y="3936"/>
                    <a:pt x="3088" y="3908"/>
                  </a:cubicBezTo>
                  <a:lnTo>
                    <a:pt x="3257" y="3908"/>
                  </a:lnTo>
                  <a:cubicBezTo>
                    <a:pt x="3271" y="3908"/>
                    <a:pt x="3285" y="3910"/>
                    <a:pt x="3298" y="3911"/>
                  </a:cubicBezTo>
                  <a:cubicBezTo>
                    <a:pt x="3126" y="4341"/>
                    <a:pt x="2586" y="5604"/>
                    <a:pt x="2197" y="5599"/>
                  </a:cubicBezTo>
                  <a:cubicBezTo>
                    <a:pt x="1815" y="5594"/>
                    <a:pt x="1310" y="4342"/>
                    <a:pt x="1148" y="3912"/>
                  </a:cubicBezTo>
                  <a:cubicBezTo>
                    <a:pt x="1165" y="3910"/>
                    <a:pt x="1183" y="3908"/>
                    <a:pt x="1201" y="3908"/>
                  </a:cubicBezTo>
                  <a:lnTo>
                    <a:pt x="1370" y="3908"/>
                  </a:lnTo>
                  <a:cubicBezTo>
                    <a:pt x="1358" y="3936"/>
                    <a:pt x="1351" y="3967"/>
                    <a:pt x="1351" y="4000"/>
                  </a:cubicBezTo>
                  <a:cubicBezTo>
                    <a:pt x="1351" y="4124"/>
                    <a:pt x="1447" y="4222"/>
                    <a:pt x="1569" y="4231"/>
                  </a:cubicBezTo>
                  <a:close/>
                  <a:moveTo>
                    <a:pt x="2229" y="1703"/>
                  </a:moveTo>
                  <a:cubicBezTo>
                    <a:pt x="2725" y="1703"/>
                    <a:pt x="3162" y="1912"/>
                    <a:pt x="3423" y="1881"/>
                  </a:cubicBezTo>
                  <a:cubicBezTo>
                    <a:pt x="3443" y="1941"/>
                    <a:pt x="3448" y="2016"/>
                    <a:pt x="3431" y="2092"/>
                  </a:cubicBezTo>
                  <a:cubicBezTo>
                    <a:pt x="3404" y="2217"/>
                    <a:pt x="3321" y="2320"/>
                    <a:pt x="3231" y="2344"/>
                  </a:cubicBezTo>
                  <a:cubicBezTo>
                    <a:pt x="3184" y="2357"/>
                    <a:pt x="3146" y="2393"/>
                    <a:pt x="3132" y="2441"/>
                  </a:cubicBezTo>
                  <a:cubicBezTo>
                    <a:pt x="3033" y="2779"/>
                    <a:pt x="2832" y="3049"/>
                    <a:pt x="2581" y="3182"/>
                  </a:cubicBezTo>
                  <a:cubicBezTo>
                    <a:pt x="2525" y="3211"/>
                    <a:pt x="2496" y="3273"/>
                    <a:pt x="2508" y="3335"/>
                  </a:cubicBezTo>
                  <a:lnTo>
                    <a:pt x="2603" y="3795"/>
                  </a:lnTo>
                  <a:cubicBezTo>
                    <a:pt x="2612" y="3836"/>
                    <a:pt x="2639" y="3868"/>
                    <a:pt x="2673" y="3888"/>
                  </a:cubicBezTo>
                  <a:cubicBezTo>
                    <a:pt x="2657" y="3917"/>
                    <a:pt x="2646" y="3949"/>
                    <a:pt x="2644" y="3985"/>
                  </a:cubicBezTo>
                  <a:cubicBezTo>
                    <a:pt x="2522" y="3993"/>
                    <a:pt x="2426" y="4092"/>
                    <a:pt x="2426" y="4215"/>
                  </a:cubicBezTo>
                  <a:cubicBezTo>
                    <a:pt x="2426" y="4218"/>
                    <a:pt x="2427" y="4221"/>
                    <a:pt x="2427" y="4224"/>
                  </a:cubicBezTo>
                  <a:cubicBezTo>
                    <a:pt x="2376" y="4174"/>
                    <a:pt x="2306" y="4143"/>
                    <a:pt x="2229" y="4143"/>
                  </a:cubicBezTo>
                  <a:cubicBezTo>
                    <a:pt x="2152" y="4143"/>
                    <a:pt x="2082" y="4174"/>
                    <a:pt x="2031" y="4224"/>
                  </a:cubicBezTo>
                  <a:cubicBezTo>
                    <a:pt x="2031" y="4221"/>
                    <a:pt x="2032" y="4218"/>
                    <a:pt x="2032" y="4215"/>
                  </a:cubicBezTo>
                  <a:cubicBezTo>
                    <a:pt x="2032" y="4092"/>
                    <a:pt x="1936" y="3993"/>
                    <a:pt x="1814" y="3985"/>
                  </a:cubicBezTo>
                  <a:cubicBezTo>
                    <a:pt x="1812" y="3949"/>
                    <a:pt x="1801" y="3917"/>
                    <a:pt x="1784" y="3888"/>
                  </a:cubicBezTo>
                  <a:cubicBezTo>
                    <a:pt x="1819" y="3868"/>
                    <a:pt x="1846" y="3836"/>
                    <a:pt x="1854" y="3795"/>
                  </a:cubicBezTo>
                  <a:lnTo>
                    <a:pt x="1950" y="3335"/>
                  </a:lnTo>
                  <a:cubicBezTo>
                    <a:pt x="1962" y="3273"/>
                    <a:pt x="1933" y="3211"/>
                    <a:pt x="1877" y="3182"/>
                  </a:cubicBezTo>
                  <a:cubicBezTo>
                    <a:pt x="1626" y="3049"/>
                    <a:pt x="1425" y="2779"/>
                    <a:pt x="1326" y="2441"/>
                  </a:cubicBezTo>
                  <a:cubicBezTo>
                    <a:pt x="1312" y="2393"/>
                    <a:pt x="1274" y="2357"/>
                    <a:pt x="1226" y="2344"/>
                  </a:cubicBezTo>
                  <a:cubicBezTo>
                    <a:pt x="1136" y="2321"/>
                    <a:pt x="1054" y="2217"/>
                    <a:pt x="1027" y="2092"/>
                  </a:cubicBezTo>
                  <a:cubicBezTo>
                    <a:pt x="1010" y="2016"/>
                    <a:pt x="1015" y="1941"/>
                    <a:pt x="1034" y="1881"/>
                  </a:cubicBezTo>
                  <a:cubicBezTo>
                    <a:pt x="1295" y="1912"/>
                    <a:pt x="1733" y="1703"/>
                    <a:pt x="2229" y="17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2" name="ValueShape1">
              <a:extLst>
                <a:ext uri="{FF2B5EF4-FFF2-40B4-BE49-F238E27FC236}">
                  <a16:creationId xmlns:a16="http://schemas.microsoft.com/office/drawing/2014/main" id="{C79232A8-1ED3-49C8-BED8-AE0AA032E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996" y="2550138"/>
              <a:ext cx="3877874" cy="2445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3" name="ValueShape2">
              <a:extLst>
                <a:ext uri="{FF2B5EF4-FFF2-40B4-BE49-F238E27FC236}">
                  <a16:creationId xmlns:a16="http://schemas.microsoft.com/office/drawing/2014/main" id="{818A78DB-246E-4BCF-8A56-9BD4FCDC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208" y="4051420"/>
              <a:ext cx="3873898" cy="248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49116DD1-E04A-4E5F-969C-DB67EA4C4063}"/>
              </a:ext>
            </a:extLst>
          </p:cNvPr>
          <p:cNvSpPr txBox="1"/>
          <p:nvPr/>
        </p:nvSpPr>
        <p:spPr>
          <a:xfrm>
            <a:off x="5217893" y="2898476"/>
            <a:ext cx="49160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CÁC BẠN TRONG LỚP LÀM EM CẢM THẤY KHÓ CHỊU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74AC2D2-B3E3-46A0-966A-71EA8BC045A8}"/>
              </a:ext>
            </a:extLst>
          </p:cNvPr>
          <p:cNvSpPr txBox="1"/>
          <p:nvPr/>
        </p:nvSpPr>
        <p:spPr>
          <a:xfrm>
            <a:off x="5239410" y="4779390"/>
            <a:ext cx="49160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HÀNG XÓM QUANH NHÀ EM LÀM EM CẢM THẤY KHÓ CHỊU</a:t>
            </a:r>
          </a:p>
        </p:txBody>
      </p:sp>
    </p:spTree>
    <p:extLst>
      <p:ext uri="{BB962C8B-B14F-4D97-AF65-F5344CB8AC3E}">
        <p14:creationId xmlns:p14="http://schemas.microsoft.com/office/powerpoint/2010/main" val="8373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TÌM HIỂU NỘI QUY TRƯỜNG LỚP,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QUY ĐỊNH CỘNG ĐỒNG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NỘI QUY TRƯỜNG LỚP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品 2">
            <a:extLst>
              <a:ext uri="{FF2B5EF4-FFF2-40B4-BE49-F238E27FC236}">
                <a16:creationId xmlns:a16="http://schemas.microsoft.com/office/drawing/2014/main" id="{4FE7E815-0501-4ED2-B4DE-23F0C00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1" y="1675904"/>
            <a:ext cx="5156199" cy="4428334"/>
          </a:xfrm>
          <a:prstGeom prst="rect">
            <a:avLst/>
          </a:prstGeom>
          <a:solidFill>
            <a:srgbClr val="56A375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518198"/>
            <a:ext cx="43238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NỘI QUY LỚP HỌC: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GIAO TIẾP ỨNG XỬ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TRANG PHỤC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THÁI ĐỘ HỌC TẬP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THÁI ĐỘ HOẠT ĐỘNG TT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BẢO VỆ TÀI SẢN,…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D188CC-29B7-82D1-4E47-A900BB703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21" y="1675904"/>
            <a:ext cx="5469924" cy="3076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6394621" y="4905632"/>
            <a:ext cx="5480222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solidFill>
              <a:schemeClr val="accent1">
                <a:shade val="50000"/>
                <a:alpha val="8218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nhóm sẽ trình bày trong thời gian 5 phút. Nhóm nào hoàn thành trước và đúng nhiều hơn sẽ 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QUY ĐỊNH CỘNG ĐỒNG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品 2">
            <a:extLst>
              <a:ext uri="{FF2B5EF4-FFF2-40B4-BE49-F238E27FC236}">
                <a16:creationId xmlns:a16="http://schemas.microsoft.com/office/drawing/2014/main" id="{4FE7E815-0501-4ED2-B4DE-23F0C00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1" y="1675904"/>
            <a:ext cx="5156199" cy="4428334"/>
          </a:xfrm>
          <a:prstGeom prst="rect">
            <a:avLst/>
          </a:prstGeom>
          <a:solidFill>
            <a:srgbClr val="56A375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400280"/>
            <a:ext cx="43238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QUY ĐỊNH CỘNG ĐỒNG NƠI EM SINH SỐNG: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ỨNG XỬ VĂN HOÁ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GIỮ GÌN VỆ SINH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THAM GIA HOẠT ĐỘNG, PHONG TRÀO TẠI ĐỊA PHƯƠNG.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6394621" y="4711031"/>
            <a:ext cx="5480222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nhóm sẽ trình bày trong thời gian 5 phút. Đưa ra các quy định của mỗi nơi và rút ra kết luận về sự tương đồng.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D4832C4-FD98-D67E-E189-A8F6D9E99A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9"/>
          <a:stretch/>
        </p:blipFill>
        <p:spPr>
          <a:xfrm>
            <a:off x="6726707" y="1675904"/>
            <a:ext cx="4790121" cy="2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CÁCH THỰC HIỆN NỘI QUY, QUY ĐỊNH CHUNG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400280"/>
            <a:ext cx="43238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QUY ĐỊNH CỘNG ĐỒNG NƠI EM SINH SỐNG: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ỨNG XỬ VĂN HOÁ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GIỮ GÌN VỆ SINH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THAM GIA HOẠT ĐỘNG, PHONG TRÀO TẠI ĐỊA PHƯƠNG.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2458995" y="4795918"/>
            <a:ext cx="7055708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PP khăn trải bàn để lấy ý kiến cá nhân, sau đó trưởng nhóm tập hợp lại và dán trên bảng. GV sẽ tổng hợp lại thành biện pháp chung của lớp.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5DFC9A5-5BBF-74BD-FD6A-A73314DFD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1318521"/>
            <a:ext cx="3937000" cy="30353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6EB1237-1529-94CD-BFF0-27DDD2673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99" y="1377084"/>
            <a:ext cx="4267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92136C7A-EEE0-5FEE-90ED-E599AB0FC5AB}"/>
              </a:ext>
            </a:extLst>
          </p:cNvPr>
          <p:cNvSpPr/>
          <p:nvPr/>
        </p:nvSpPr>
        <p:spPr>
          <a:xfrm>
            <a:off x="3923586" y="1920975"/>
            <a:ext cx="4004956" cy="4004957"/>
          </a:xfrm>
          <a:prstGeom prst="ellipse">
            <a:avLst/>
          </a:prstGeom>
          <a:solidFill>
            <a:srgbClr val="56A375">
              <a:alpha val="429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253C6545-C79F-6506-EE9D-CEDEA286BFF6}"/>
              </a:ext>
            </a:extLst>
          </p:cNvPr>
          <p:cNvSpPr/>
          <p:nvPr/>
        </p:nvSpPr>
        <p:spPr>
          <a:xfrm>
            <a:off x="4166280" y="295395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8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MỖI NGƯỜI 1 QUAN ĐIỂM SỐNG KHÁC NHAU NÊN KHÔNG THỂ NÀO CÓ 1 QUY ĐỊNH THỐNG NHẤT Ở TẬP THỂ?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20CC56-83AB-767A-8152-D617C507D5C5}"/>
              </a:ext>
            </a:extLst>
          </p:cNvPr>
          <p:cNvSpPr/>
          <p:nvPr/>
        </p:nvSpPr>
        <p:spPr>
          <a:xfrm>
            <a:off x="513020" y="2664307"/>
            <a:ext cx="2214716" cy="2122607"/>
          </a:xfrm>
          <a:prstGeom prst="ellipse">
            <a:avLst/>
          </a:prstGeom>
          <a:solidFill>
            <a:srgbClr val="56A37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ì sao?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10BA59-4D26-1D7F-D1DD-8E78922A707C}"/>
              </a:ext>
            </a:extLst>
          </p:cNvPr>
          <p:cNvSpPr/>
          <p:nvPr/>
        </p:nvSpPr>
        <p:spPr>
          <a:xfrm>
            <a:off x="9124390" y="2551679"/>
            <a:ext cx="2214716" cy="2122607"/>
          </a:xfrm>
          <a:prstGeom prst="ellipse">
            <a:avLst/>
          </a:prstGeom>
          <a:solidFill>
            <a:srgbClr val="56A37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SAI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ì sao?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2F9F7-D5B3-775B-1658-9F6FAC613149}"/>
              </a:ext>
            </a:extLst>
          </p:cNvPr>
          <p:cNvCxnSpPr>
            <a:cxnSpLocks/>
          </p:cNvCxnSpPr>
          <p:nvPr/>
        </p:nvCxnSpPr>
        <p:spPr>
          <a:xfrm>
            <a:off x="2727736" y="3725609"/>
            <a:ext cx="1192777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9E46E-0003-13F2-99C7-C114D22F9757}"/>
              </a:ext>
            </a:extLst>
          </p:cNvPr>
          <p:cNvCxnSpPr>
            <a:cxnSpLocks/>
          </p:cNvCxnSpPr>
          <p:nvPr/>
        </p:nvCxnSpPr>
        <p:spPr>
          <a:xfrm>
            <a:off x="7928541" y="3647894"/>
            <a:ext cx="1192777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4D628835-3EB4-3412-9EAF-C5A2F400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95388"/>
            <a:ext cx="8102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Arial" panose="020B0604020202020204" pitchFamily="34" charset="0"/>
              </a:rPr>
              <a:t>LUYỆN TẬP - PHẢN BIỆN</a:t>
            </a:r>
            <a:endParaRPr lang="zh-CN" altLang="en-US" sz="3000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131CEB-BCBF-4328-84D6-1DDB66119B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84F0C29-D232-423E-967B-B7A1DA945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7684721-E691-41C1-B873-459629372BBA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F12297F-B0B9-4D9D-A8B6-F671DEEE9E4E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BCED344B-1123-4E7E-A75C-7048CE2E0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395388"/>
                <a:ext cx="8102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NHIỆM VỤ VỀ NHÀ </a:t>
                </a:r>
                <a:endParaRPr lang="zh-CN" altLang="en-US" sz="30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1819e39d-d9e4-4c14-a6fe-5465fb02ca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BDD9B8-C402-4914-8EF9-5B4535C050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1780" y="1574559"/>
            <a:ext cx="10888439" cy="4900611"/>
            <a:chOff x="673099" y="1530350"/>
            <a:chExt cx="10888439" cy="4900611"/>
          </a:xfrm>
        </p:grpSpPr>
        <p:sp>
          <p:nvSpPr>
            <p:cNvPr id="48" name="işḷiḋè">
              <a:extLst>
                <a:ext uri="{FF2B5EF4-FFF2-40B4-BE49-F238E27FC236}">
                  <a16:creationId xmlns:a16="http://schemas.microsoft.com/office/drawing/2014/main" id="{2F4C333D-A43D-4F8F-9BEA-DA441C58445E}"/>
                </a:ext>
              </a:extLst>
            </p:cNvPr>
            <p:cNvSpPr/>
            <p:nvPr/>
          </p:nvSpPr>
          <p:spPr>
            <a:xfrm>
              <a:off x="673099" y="2888635"/>
              <a:ext cx="10845800" cy="766391"/>
            </a:xfrm>
            <a:prstGeom prst="rect">
              <a:avLst/>
            </a:prstGeom>
            <a:solidFill>
              <a:srgbClr val="56A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</a:t>
              </a:r>
              <a:endParaRPr lang="zh-CN"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F015FC9-F389-4C45-948D-FC74DB5E0938}"/>
                </a:ext>
              </a:extLst>
            </p:cNvPr>
            <p:cNvCxnSpPr/>
            <p:nvPr/>
          </p:nvCxnSpPr>
          <p:spPr>
            <a:xfrm flipH="1">
              <a:off x="6082071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AD9E208-E956-4D1C-BA5A-DC3697F373A7}"/>
                </a:ext>
              </a:extLst>
            </p:cNvPr>
            <p:cNvCxnSpPr/>
            <p:nvPr/>
          </p:nvCxnSpPr>
          <p:spPr>
            <a:xfrm flipH="1">
              <a:off x="8821807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D123E9F-3A52-4B19-BB0E-9609E191C31F}"/>
                </a:ext>
              </a:extLst>
            </p:cNvPr>
            <p:cNvCxnSpPr/>
            <p:nvPr/>
          </p:nvCxnSpPr>
          <p:spPr>
            <a:xfrm flipH="1">
              <a:off x="3342335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ṧ1îḋê">
              <a:extLst>
                <a:ext uri="{FF2B5EF4-FFF2-40B4-BE49-F238E27FC236}">
                  <a16:creationId xmlns:a16="http://schemas.microsoft.com/office/drawing/2014/main" id="{D40D06D2-6329-4398-BE0A-81EB39EB3EE8}"/>
                </a:ext>
              </a:extLst>
            </p:cNvPr>
            <p:cNvGrpSpPr/>
            <p:nvPr/>
          </p:nvGrpSpPr>
          <p:grpSpPr>
            <a:xfrm>
              <a:off x="673099" y="3345275"/>
              <a:ext cx="2669231" cy="2839465"/>
              <a:chOff x="673099" y="3238423"/>
              <a:chExt cx="2669231" cy="2839465"/>
            </a:xfrm>
          </p:grpSpPr>
          <p:sp>
            <p:nvSpPr>
              <p:cNvPr id="70" name="ïśļïďê">
                <a:extLst>
                  <a:ext uri="{FF2B5EF4-FFF2-40B4-BE49-F238E27FC236}">
                    <a16:creationId xmlns:a16="http://schemas.microsoft.com/office/drawing/2014/main" id="{7EBF1AFD-E7C8-48EF-832E-74DD9A470896}"/>
                  </a:ext>
                </a:extLst>
              </p:cNvPr>
              <p:cNvSpPr/>
              <p:nvPr/>
            </p:nvSpPr>
            <p:spPr>
              <a:xfrm>
                <a:off x="1469547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1" name="îšlîḓe">
                <a:extLst>
                  <a:ext uri="{FF2B5EF4-FFF2-40B4-BE49-F238E27FC236}">
                    <a16:creationId xmlns:a16="http://schemas.microsoft.com/office/drawing/2014/main" id="{673631C5-7E94-47BB-8FAD-403F023B3FAC}"/>
                  </a:ext>
                </a:extLst>
              </p:cNvPr>
              <p:cNvSpPr/>
              <p:nvPr/>
            </p:nvSpPr>
            <p:spPr>
              <a:xfrm>
                <a:off x="1754185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2" name="íṧliḋê">
                <a:extLst>
                  <a:ext uri="{FF2B5EF4-FFF2-40B4-BE49-F238E27FC236}">
                    <a16:creationId xmlns:a16="http://schemas.microsoft.com/office/drawing/2014/main" id="{882D1590-2CE8-4F65-BAED-DC3E61A0B05A}"/>
                  </a:ext>
                </a:extLst>
              </p:cNvPr>
              <p:cNvSpPr/>
              <p:nvPr/>
            </p:nvSpPr>
            <p:spPr>
              <a:xfrm>
                <a:off x="673099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1</a:t>
                </a:r>
              </a:p>
            </p:txBody>
          </p:sp>
          <p:sp>
            <p:nvSpPr>
              <p:cNvPr id="73" name="iŝḻîḓé">
                <a:extLst>
                  <a:ext uri="{FF2B5EF4-FFF2-40B4-BE49-F238E27FC236}">
                    <a16:creationId xmlns:a16="http://schemas.microsoft.com/office/drawing/2014/main" id="{2C1501F7-75DA-4C33-A845-2924AC37A939}"/>
                  </a:ext>
                </a:extLst>
              </p:cNvPr>
              <p:cNvSpPr/>
              <p:nvPr/>
            </p:nvSpPr>
            <p:spPr>
              <a:xfrm>
                <a:off x="861731" y="4754449"/>
                <a:ext cx="23059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TẬP THỂ, HOẠT ĐỘNG VĂN HOÁ – NGHỆ THUẬT (CÁC CUỘC THI VĂN NGHỆ, VẼ, CẮM TRẠI,…)</a:t>
                </a:r>
              </a:p>
            </p:txBody>
          </p:sp>
        </p:grpSp>
        <p:grpSp>
          <p:nvGrpSpPr>
            <p:cNvPr id="53" name="îşḷîḍê">
              <a:extLst>
                <a:ext uri="{FF2B5EF4-FFF2-40B4-BE49-F238E27FC236}">
                  <a16:creationId xmlns:a16="http://schemas.microsoft.com/office/drawing/2014/main" id="{2E0D41A2-EC91-490A-B0F0-95B5C41BB25F}"/>
                </a:ext>
              </a:extLst>
            </p:cNvPr>
            <p:cNvGrpSpPr/>
            <p:nvPr/>
          </p:nvGrpSpPr>
          <p:grpSpPr>
            <a:xfrm>
              <a:off x="3412835" y="3345275"/>
              <a:ext cx="2669231" cy="2593244"/>
              <a:chOff x="3412835" y="3238423"/>
              <a:chExt cx="2669231" cy="2593244"/>
            </a:xfrm>
          </p:grpSpPr>
          <p:sp>
            <p:nvSpPr>
              <p:cNvPr id="66" name="îŝḻïdè">
                <a:extLst>
                  <a:ext uri="{FF2B5EF4-FFF2-40B4-BE49-F238E27FC236}">
                    <a16:creationId xmlns:a16="http://schemas.microsoft.com/office/drawing/2014/main" id="{F1D40267-BB20-4FF2-A382-4D81EE173B2F}"/>
                  </a:ext>
                </a:extLst>
              </p:cNvPr>
              <p:cNvSpPr/>
              <p:nvPr/>
            </p:nvSpPr>
            <p:spPr>
              <a:xfrm>
                <a:off x="4209283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7" name="ïSḻïḓè">
                <a:extLst>
                  <a:ext uri="{FF2B5EF4-FFF2-40B4-BE49-F238E27FC236}">
                    <a16:creationId xmlns:a16="http://schemas.microsoft.com/office/drawing/2014/main" id="{EC14773F-E3FE-43C0-BCDB-85616120DBF1}"/>
                  </a:ext>
                </a:extLst>
              </p:cNvPr>
              <p:cNvSpPr/>
              <p:nvPr/>
            </p:nvSpPr>
            <p:spPr>
              <a:xfrm>
                <a:off x="4493921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8" name="i$ḷîḍè">
                <a:extLst>
                  <a:ext uri="{FF2B5EF4-FFF2-40B4-BE49-F238E27FC236}">
                    <a16:creationId xmlns:a16="http://schemas.microsoft.com/office/drawing/2014/main" id="{56FD8DFB-AEC4-4D87-9809-75E14C8035C3}"/>
                  </a:ext>
                </a:extLst>
              </p:cNvPr>
              <p:cNvSpPr/>
              <p:nvPr/>
            </p:nvSpPr>
            <p:spPr>
              <a:xfrm>
                <a:off x="3412835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2</a:t>
                </a:r>
              </a:p>
            </p:txBody>
          </p:sp>
          <p:sp>
            <p:nvSpPr>
              <p:cNvPr id="69" name="íşļídê">
                <a:extLst>
                  <a:ext uri="{FF2B5EF4-FFF2-40B4-BE49-F238E27FC236}">
                    <a16:creationId xmlns:a16="http://schemas.microsoft.com/office/drawing/2014/main" id="{4EB70341-6358-4BAA-B97B-E658D8DC14AE}"/>
                  </a:ext>
                </a:extLst>
              </p:cNvPr>
              <p:cNvSpPr/>
              <p:nvPr/>
            </p:nvSpPr>
            <p:spPr>
              <a:xfrm>
                <a:off x="3543299" y="4754449"/>
                <a:ext cx="236414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PHONG TRÀO THI ĐUA DẠY TỐT HỌC TỐT (THÀNH TÍCH HỌC TẬP NỔI BẬT CỦA HS TRƯỜNG)</a:t>
                </a:r>
              </a:p>
            </p:txBody>
          </p:sp>
        </p:grpSp>
        <p:grpSp>
          <p:nvGrpSpPr>
            <p:cNvPr id="54" name="ïŝ1îḋê">
              <a:extLst>
                <a:ext uri="{FF2B5EF4-FFF2-40B4-BE49-F238E27FC236}">
                  <a16:creationId xmlns:a16="http://schemas.microsoft.com/office/drawing/2014/main" id="{3818DE54-671E-4720-9882-CE740322F8FF}"/>
                </a:ext>
              </a:extLst>
            </p:cNvPr>
            <p:cNvGrpSpPr/>
            <p:nvPr/>
          </p:nvGrpSpPr>
          <p:grpSpPr>
            <a:xfrm>
              <a:off x="6152571" y="3345275"/>
              <a:ext cx="2669231" cy="2347023"/>
              <a:chOff x="6152571" y="3238423"/>
              <a:chExt cx="2669231" cy="2347023"/>
            </a:xfrm>
          </p:grpSpPr>
          <p:sp>
            <p:nvSpPr>
              <p:cNvPr id="62" name="îSḷïdè">
                <a:extLst>
                  <a:ext uri="{FF2B5EF4-FFF2-40B4-BE49-F238E27FC236}">
                    <a16:creationId xmlns:a16="http://schemas.microsoft.com/office/drawing/2014/main" id="{1D371734-6476-47F7-88EF-B27336A70574}"/>
                  </a:ext>
                </a:extLst>
              </p:cNvPr>
              <p:cNvSpPr/>
              <p:nvPr/>
            </p:nvSpPr>
            <p:spPr>
              <a:xfrm>
                <a:off x="6949019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3" name="í$ļiḋè">
                <a:extLst>
                  <a:ext uri="{FF2B5EF4-FFF2-40B4-BE49-F238E27FC236}">
                    <a16:creationId xmlns:a16="http://schemas.microsoft.com/office/drawing/2014/main" id="{F1F378C2-EF86-4144-8D09-E725DC4B4A27}"/>
                  </a:ext>
                </a:extLst>
              </p:cNvPr>
              <p:cNvSpPr/>
              <p:nvPr/>
            </p:nvSpPr>
            <p:spPr>
              <a:xfrm>
                <a:off x="7233657" y="3542904"/>
                <a:ext cx="436566" cy="39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4" name="išḷïḓê">
                <a:extLst>
                  <a:ext uri="{FF2B5EF4-FFF2-40B4-BE49-F238E27FC236}">
                    <a16:creationId xmlns:a16="http://schemas.microsoft.com/office/drawing/2014/main" id="{FEBE7C25-9BC7-43F2-9D53-A153ACF904EB}"/>
                  </a:ext>
                </a:extLst>
              </p:cNvPr>
              <p:cNvSpPr/>
              <p:nvPr/>
            </p:nvSpPr>
            <p:spPr>
              <a:xfrm>
                <a:off x="6152571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3</a:t>
                </a:r>
              </a:p>
            </p:txBody>
          </p:sp>
          <p:sp>
            <p:nvSpPr>
              <p:cNvPr id="65" name="iṥ1iďe">
                <a:extLst>
                  <a:ext uri="{FF2B5EF4-FFF2-40B4-BE49-F238E27FC236}">
                    <a16:creationId xmlns:a16="http://schemas.microsoft.com/office/drawing/2014/main" id="{DC295226-E22D-4242-B23A-33AE86014F7D}"/>
                  </a:ext>
                </a:extLst>
              </p:cNvPr>
              <p:cNvSpPr/>
              <p:nvPr/>
            </p:nvSpPr>
            <p:spPr>
              <a:xfrm>
                <a:off x="6283035" y="4754449"/>
                <a:ext cx="23641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TÔN SƯ TRỌNG ĐẠO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(TINH THẦN, THÁI ĐỘ CỦA HS ĐỐI VỚI GIÁO VIÊN)</a:t>
                </a:r>
              </a:p>
            </p:txBody>
          </p:sp>
        </p:grpSp>
        <p:grpSp>
          <p:nvGrpSpPr>
            <p:cNvPr id="55" name="iŝḷîďé">
              <a:extLst>
                <a:ext uri="{FF2B5EF4-FFF2-40B4-BE49-F238E27FC236}">
                  <a16:creationId xmlns:a16="http://schemas.microsoft.com/office/drawing/2014/main" id="{7419B622-30FC-44FB-AA95-02BD86A036CB}"/>
                </a:ext>
              </a:extLst>
            </p:cNvPr>
            <p:cNvGrpSpPr/>
            <p:nvPr/>
          </p:nvGrpSpPr>
          <p:grpSpPr>
            <a:xfrm>
              <a:off x="8892307" y="3345275"/>
              <a:ext cx="2669231" cy="3085686"/>
              <a:chOff x="8892307" y="3238423"/>
              <a:chExt cx="2669231" cy="3085686"/>
            </a:xfrm>
          </p:grpSpPr>
          <p:sp>
            <p:nvSpPr>
              <p:cNvPr id="58" name="iṩlîdê">
                <a:extLst>
                  <a:ext uri="{FF2B5EF4-FFF2-40B4-BE49-F238E27FC236}">
                    <a16:creationId xmlns:a16="http://schemas.microsoft.com/office/drawing/2014/main" id="{DF5D8205-8AEF-450C-A882-C9DCBEDB2D1E}"/>
                  </a:ext>
                </a:extLst>
              </p:cNvPr>
              <p:cNvSpPr/>
              <p:nvPr/>
            </p:nvSpPr>
            <p:spPr>
              <a:xfrm>
                <a:off x="9688755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ï$ļide">
                <a:extLst>
                  <a:ext uri="{FF2B5EF4-FFF2-40B4-BE49-F238E27FC236}">
                    <a16:creationId xmlns:a16="http://schemas.microsoft.com/office/drawing/2014/main" id="{17F331B7-B2E9-4E84-9054-85E8ED1EB0E0}"/>
                  </a:ext>
                </a:extLst>
              </p:cNvPr>
              <p:cNvSpPr/>
              <p:nvPr/>
            </p:nvSpPr>
            <p:spPr>
              <a:xfrm>
                <a:off x="9973393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îšḻíḍè">
                <a:extLst>
                  <a:ext uri="{FF2B5EF4-FFF2-40B4-BE49-F238E27FC236}">
                    <a16:creationId xmlns:a16="http://schemas.microsoft.com/office/drawing/2014/main" id="{388D17F0-48AF-4497-AAC9-B359C5C6324E}"/>
                  </a:ext>
                </a:extLst>
              </p:cNvPr>
              <p:cNvSpPr/>
              <p:nvPr/>
            </p:nvSpPr>
            <p:spPr>
              <a:xfrm>
                <a:off x="8892307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4</a:t>
                </a:r>
              </a:p>
            </p:txBody>
          </p:sp>
          <p:sp>
            <p:nvSpPr>
              <p:cNvPr id="61" name="ïSḻíḓé">
                <a:extLst>
                  <a:ext uri="{FF2B5EF4-FFF2-40B4-BE49-F238E27FC236}">
                    <a16:creationId xmlns:a16="http://schemas.microsoft.com/office/drawing/2014/main" id="{A43AF519-80B4-4B42-ACFA-A1F914D22937}"/>
                  </a:ext>
                </a:extLst>
              </p:cNvPr>
              <p:cNvSpPr/>
              <p:nvPr/>
            </p:nvSpPr>
            <p:spPr>
              <a:xfrm>
                <a:off x="9017401" y="4754449"/>
                <a:ext cx="23300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ĐOÀN THANH NIÊN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(NHỮNG ĐÓNG GÓP CỦA HOẠT ĐỘNG ĐOÀN, THANH NIÊN ĐỐI VỚI CỘNG ĐỒNG)</a:t>
                </a:r>
              </a:p>
            </p:txBody>
          </p:sp>
        </p:grpSp>
        <p:sp>
          <p:nvSpPr>
            <p:cNvPr id="56" name="îṥ1ïḋé">
              <a:extLst>
                <a:ext uri="{FF2B5EF4-FFF2-40B4-BE49-F238E27FC236}">
                  <a16:creationId xmlns:a16="http://schemas.microsoft.com/office/drawing/2014/main" id="{C3C17301-934B-48E7-ACCB-E3E546DE4C75}"/>
                </a:ext>
              </a:extLst>
            </p:cNvPr>
            <p:cNvSpPr txBox="1"/>
            <p:nvPr/>
          </p:nvSpPr>
          <p:spPr>
            <a:xfrm>
              <a:off x="673099" y="153035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noProof="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CHIA LỚP THÀNH 4 NHÓM TÌM HIỂU 4 TRUYỀN THỐNG NỔI BẬT CỦA NHÀ TRƯỜNG</a:t>
              </a:r>
              <a:endPara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7" name="ïṣlîďé">
              <a:extLst>
                <a:ext uri="{FF2B5EF4-FFF2-40B4-BE49-F238E27FC236}">
                  <a16:creationId xmlns:a16="http://schemas.microsoft.com/office/drawing/2014/main" id="{A8A182D5-C83A-4D6C-AE96-1C3127F7E309}"/>
                </a:ext>
              </a:extLst>
            </p:cNvPr>
            <p:cNvSpPr txBox="1"/>
            <p:nvPr/>
          </p:nvSpPr>
          <p:spPr>
            <a:xfrm>
              <a:off x="694421" y="2299363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 defTabSz="913765">
                <a:buSzPct val="25000"/>
                <a:defRPr/>
              </a:pPr>
              <a:r>
                <a:rPr kumimoji="0" lang="vi-VN" altLang="zh-CN" sz="14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CHUẨN BỊ CHO TIẾT SAU TRÌNH BÀY.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1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TÌM HIỂU TRUYỀN THỐNG NHÀ TRƯỜNG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4886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9e39d-d9e4-4c14-a6fe-5465fb02ca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9e39d-d9e4-4c14-a6fe-5465fb02ca2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928</Words>
  <Application>Microsoft Office PowerPoint</Application>
  <PresentationFormat>Widescreen</PresentationFormat>
  <Paragraphs>109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iCiel Cadena</vt:lpstr>
      <vt:lpstr>Montserrat</vt:lpstr>
      <vt:lpstr>思源黑体 CN Heavy</vt:lpstr>
      <vt:lpstr>思源黑体 CN Medium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2018-02-23T07:21:57Z</dcterms:created>
  <dcterms:modified xsi:type="dcterms:W3CDTF">2023-08-25T02:40:20Z</dcterms:modified>
</cp:coreProperties>
</file>