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7" r:id="rId2"/>
    <p:sldId id="301" r:id="rId3"/>
    <p:sldId id="370" r:id="rId4"/>
    <p:sldId id="325" r:id="rId5"/>
    <p:sldId id="330" r:id="rId6"/>
    <p:sldId id="363" r:id="rId7"/>
    <p:sldId id="364" r:id="rId8"/>
    <p:sldId id="365" r:id="rId9"/>
    <p:sldId id="366" r:id="rId10"/>
    <p:sldId id="367" r:id="rId11"/>
    <p:sldId id="368" r:id="rId12"/>
    <p:sldId id="369" r:id="rId13"/>
    <p:sldId id="331" r:id="rId14"/>
    <p:sldId id="338" r:id="rId15"/>
    <p:sldId id="347" r:id="rId16"/>
    <p:sldId id="348" r:id="rId17"/>
    <p:sldId id="357" r:id="rId18"/>
    <p:sldId id="359" r:id="rId19"/>
    <p:sldId id="360" r:id="rId20"/>
    <p:sldId id="361" r:id="rId21"/>
    <p:sldId id="362" r:id="rId22"/>
    <p:sldId id="339" r:id="rId23"/>
    <p:sldId id="340" r:id="rId24"/>
    <p:sldId id="341" r:id="rId25"/>
    <p:sldId id="342" r:id="rId26"/>
    <p:sldId id="343" r:id="rId27"/>
    <p:sldId id="344" r:id="rId28"/>
    <p:sldId id="345" r:id="rId29"/>
    <p:sldId id="355" r:id="rId30"/>
    <p:sldId id="356" r:id="rId31"/>
    <p:sldId id="349" r:id="rId32"/>
    <p:sldId id="350" r:id="rId33"/>
    <p:sldId id="351" r:id="rId34"/>
    <p:sldId id="352" r:id="rId35"/>
    <p:sldId id="353" r:id="rId36"/>
    <p:sldId id="354" r:id="rId37"/>
    <p:sldId id="329"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20A"/>
    <a:srgbClr val="07443C"/>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94660"/>
  </p:normalViewPr>
  <p:slideViewPr>
    <p:cSldViewPr snapToGrid="0">
      <p:cViewPr varScale="1">
        <p:scale>
          <a:sx n="66" d="100"/>
          <a:sy n="66" d="100"/>
        </p:scale>
        <p:origin x="811" y="29"/>
      </p:cViewPr>
      <p:guideLst>
        <p:guide orient="horz" pos="2160"/>
        <p:guide pos="3840"/>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1D17F2-BD3F-47B6-8962-B9551CB18446}" type="doc">
      <dgm:prSet loTypeId="urn:microsoft.com/office/officeart/2005/8/layout/pList2#1" loCatId="list" qsTypeId="urn:microsoft.com/office/officeart/2005/8/quickstyle/3d2#1" qsCatId="3D" csTypeId="urn:microsoft.com/office/officeart/2005/8/colors/colorful1#1" csCatId="colorful" phldr="1"/>
      <dgm:spPr/>
    </dgm:pt>
    <dgm:pt modelId="{BDC0FF44-7C0C-4219-AB0E-FBE7B19DB3EC}">
      <dgm:prSet phldrT="[Text]" custT="1"/>
      <dgm:spPr>
        <a:solidFill>
          <a:srgbClr val="C00000"/>
        </a:solidFill>
      </dgm:spPr>
      <dgm:t>
        <a:bodyPr/>
        <a:lstStyle/>
        <a:p>
          <a:r>
            <a:rPr lang="en-US" sz="4000" b="1" smtClean="0">
              <a:latin typeface="Times New Roman" pitchFamily="18" charset="0"/>
              <a:cs typeface="Times New Roman" pitchFamily="18" charset="0"/>
            </a:rPr>
            <a:t>ĐUỔI</a:t>
          </a:r>
        </a:p>
        <a:p>
          <a:r>
            <a:rPr lang="en-US" sz="4000" b="1" smtClean="0">
              <a:latin typeface="Times New Roman" pitchFamily="18" charset="0"/>
              <a:cs typeface="Times New Roman" pitchFamily="18" charset="0"/>
            </a:rPr>
            <a:t>HÌNH</a:t>
          </a:r>
          <a:endParaRPr lang="en-US" sz="4000" b="1" dirty="0">
            <a:latin typeface="Times New Roman" pitchFamily="18" charset="0"/>
            <a:cs typeface="Times New Roman" pitchFamily="18" charset="0"/>
          </a:endParaRPr>
        </a:p>
      </dgm:t>
    </dgm:pt>
    <dgm:pt modelId="{7B9810C7-16D0-449A-87D4-3C3D1EA50AED}" type="parTrans" cxnId="{7791F311-1192-4CAD-AED3-566F6519EAAD}">
      <dgm:prSet/>
      <dgm:spPr/>
      <dgm:t>
        <a:bodyPr/>
        <a:lstStyle/>
        <a:p>
          <a:endParaRPr lang="en-US" sz="4000"/>
        </a:p>
      </dgm:t>
    </dgm:pt>
    <dgm:pt modelId="{1BEB3C33-490E-4669-8C9B-2C873E68875C}" type="sibTrans" cxnId="{7791F311-1192-4CAD-AED3-566F6519EAAD}">
      <dgm:prSet/>
      <dgm:spPr/>
      <dgm:t>
        <a:bodyPr/>
        <a:lstStyle/>
        <a:p>
          <a:endParaRPr lang="en-US" sz="4000"/>
        </a:p>
      </dgm:t>
    </dgm:pt>
    <dgm:pt modelId="{25F72C5F-5DB3-486D-A865-3B310674E51F}">
      <dgm:prSet phldrT="[Text]" custT="1"/>
      <dgm:spPr>
        <a:solidFill>
          <a:srgbClr val="990099"/>
        </a:solidFill>
      </dgm:spPr>
      <dgm:t>
        <a:bodyPr/>
        <a:lstStyle/>
        <a:p>
          <a:r>
            <a:rPr lang="en-US" sz="4000" b="1" smtClean="0">
              <a:latin typeface="Times New Roman" pitchFamily="18" charset="0"/>
              <a:cs typeface="Times New Roman" pitchFamily="18" charset="0"/>
            </a:rPr>
            <a:t>BẮT CHỮ</a:t>
          </a:r>
          <a:endParaRPr lang="en-US" sz="4000" b="1" dirty="0">
            <a:latin typeface="Times New Roman" pitchFamily="18" charset="0"/>
            <a:cs typeface="Times New Roman" pitchFamily="18" charset="0"/>
          </a:endParaRPr>
        </a:p>
      </dgm:t>
    </dgm:pt>
    <dgm:pt modelId="{2211B071-2749-4875-8BCE-A6B6DE28FBAE}" type="parTrans" cxnId="{A0E6C7D7-0399-4B85-8E5B-5C42AA0A9634}">
      <dgm:prSet/>
      <dgm:spPr/>
      <dgm:t>
        <a:bodyPr/>
        <a:lstStyle/>
        <a:p>
          <a:endParaRPr lang="en-US" sz="4000"/>
        </a:p>
      </dgm:t>
    </dgm:pt>
    <dgm:pt modelId="{E6D84DF1-C0B2-4CE1-A8C8-8C5E5B0A00B5}" type="sibTrans" cxnId="{A0E6C7D7-0399-4B85-8E5B-5C42AA0A9634}">
      <dgm:prSet/>
      <dgm:spPr/>
      <dgm:t>
        <a:bodyPr/>
        <a:lstStyle/>
        <a:p>
          <a:endParaRPr lang="en-US" sz="4000"/>
        </a:p>
      </dgm:t>
    </dgm:pt>
    <dgm:pt modelId="{817DBD6A-25E3-4F87-A9AE-F6A7CA126ED4}" type="pres">
      <dgm:prSet presAssocID="{3A1D17F2-BD3F-47B6-8962-B9551CB18446}" presName="Name0" presStyleCnt="0">
        <dgm:presLayoutVars>
          <dgm:dir/>
          <dgm:resizeHandles val="exact"/>
        </dgm:presLayoutVars>
      </dgm:prSet>
      <dgm:spPr/>
    </dgm:pt>
    <dgm:pt modelId="{C141857F-9201-4879-8DCB-B0EF7175553F}" type="pres">
      <dgm:prSet presAssocID="{3A1D17F2-BD3F-47B6-8962-B9551CB18446}" presName="bkgdShp" presStyleLbl="alignAccFollowNode1" presStyleIdx="0" presStyleCnt="1" custLinFactNeighborY="-3472"/>
      <dgm:spPr/>
    </dgm:pt>
    <dgm:pt modelId="{AC9CB460-C226-4FE0-BCD2-861EEA470CF7}" type="pres">
      <dgm:prSet presAssocID="{3A1D17F2-BD3F-47B6-8962-B9551CB18446}" presName="linComp" presStyleCnt="0"/>
      <dgm:spPr/>
    </dgm:pt>
    <dgm:pt modelId="{70B500C5-CE7F-4825-B26D-090A4503DFD6}" type="pres">
      <dgm:prSet presAssocID="{BDC0FF44-7C0C-4219-AB0E-FBE7B19DB3EC}" presName="compNode" presStyleCnt="0"/>
      <dgm:spPr/>
    </dgm:pt>
    <dgm:pt modelId="{F78ED67C-FD7B-4C10-8109-85BADCBC56D6}" type="pres">
      <dgm:prSet presAssocID="{BDC0FF44-7C0C-4219-AB0E-FBE7B19DB3EC}" presName="node" presStyleLbl="node1" presStyleIdx="0" presStyleCnt="2">
        <dgm:presLayoutVars>
          <dgm:bulletEnabled val="1"/>
        </dgm:presLayoutVars>
      </dgm:prSet>
      <dgm:spPr/>
      <dgm:t>
        <a:bodyPr/>
        <a:lstStyle/>
        <a:p>
          <a:endParaRPr lang="en-US"/>
        </a:p>
      </dgm:t>
    </dgm:pt>
    <dgm:pt modelId="{D124CB75-5FFB-4D49-9EE8-D9E27D2C6EF7}" type="pres">
      <dgm:prSet presAssocID="{BDC0FF44-7C0C-4219-AB0E-FBE7B19DB3EC}" presName="invisiNode" presStyleLbl="node1" presStyleIdx="0" presStyleCnt="2"/>
      <dgm:spPr/>
    </dgm:pt>
    <dgm:pt modelId="{4E07D909-B5C4-47C4-9FD7-1541CBA9BDD4}" type="pres">
      <dgm:prSet presAssocID="{BDC0FF44-7C0C-4219-AB0E-FBE7B19DB3EC}"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DFEEE3BB-49ED-4489-8C6A-AC819F941395}" type="pres">
      <dgm:prSet presAssocID="{1BEB3C33-490E-4669-8C9B-2C873E68875C}" presName="sibTrans" presStyleLbl="sibTrans2D1" presStyleIdx="0" presStyleCnt="0"/>
      <dgm:spPr/>
      <dgm:t>
        <a:bodyPr/>
        <a:lstStyle/>
        <a:p>
          <a:endParaRPr lang="en-US"/>
        </a:p>
      </dgm:t>
    </dgm:pt>
    <dgm:pt modelId="{3407D328-949F-45B3-9BB5-F2EDF5B0C894}" type="pres">
      <dgm:prSet presAssocID="{25F72C5F-5DB3-486D-A865-3B310674E51F}" presName="compNode" presStyleCnt="0"/>
      <dgm:spPr/>
    </dgm:pt>
    <dgm:pt modelId="{42210848-6E0C-4C4D-8C11-E1BC53552DBF}" type="pres">
      <dgm:prSet presAssocID="{25F72C5F-5DB3-486D-A865-3B310674E51F}" presName="node" presStyleLbl="node1" presStyleIdx="1" presStyleCnt="2">
        <dgm:presLayoutVars>
          <dgm:bulletEnabled val="1"/>
        </dgm:presLayoutVars>
      </dgm:prSet>
      <dgm:spPr/>
      <dgm:t>
        <a:bodyPr/>
        <a:lstStyle/>
        <a:p>
          <a:endParaRPr lang="en-US"/>
        </a:p>
      </dgm:t>
    </dgm:pt>
    <dgm:pt modelId="{3DEAA31C-AFF5-4FD3-B9EF-1E7F729E7858}" type="pres">
      <dgm:prSet presAssocID="{25F72C5F-5DB3-486D-A865-3B310674E51F}" presName="invisiNode" presStyleLbl="node1" presStyleIdx="1" presStyleCnt="2"/>
      <dgm:spPr/>
    </dgm:pt>
    <dgm:pt modelId="{7621F533-5238-4734-8911-B8D0E61178D7}" type="pres">
      <dgm:prSet presAssocID="{25F72C5F-5DB3-486D-A865-3B310674E51F}"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Lst>
  <dgm:cxnLst>
    <dgm:cxn modelId="{D05C101D-0621-42CB-8E0C-D84F50909E36}" type="presOf" srcId="{BDC0FF44-7C0C-4219-AB0E-FBE7B19DB3EC}" destId="{F78ED67C-FD7B-4C10-8109-85BADCBC56D6}" srcOrd="0" destOrd="0" presId="urn:microsoft.com/office/officeart/2005/8/layout/pList2#1"/>
    <dgm:cxn modelId="{89825716-3C24-41FD-8965-B0DC887856E2}" type="presOf" srcId="{3A1D17F2-BD3F-47B6-8962-B9551CB18446}" destId="{817DBD6A-25E3-4F87-A9AE-F6A7CA126ED4}" srcOrd="0" destOrd="0" presId="urn:microsoft.com/office/officeart/2005/8/layout/pList2#1"/>
    <dgm:cxn modelId="{694B1781-6ACB-454F-AE08-40B19FDF48C7}" type="presOf" srcId="{1BEB3C33-490E-4669-8C9B-2C873E68875C}" destId="{DFEEE3BB-49ED-4489-8C6A-AC819F941395}" srcOrd="0" destOrd="0" presId="urn:microsoft.com/office/officeart/2005/8/layout/pList2#1"/>
    <dgm:cxn modelId="{A0E6C7D7-0399-4B85-8E5B-5C42AA0A9634}" srcId="{3A1D17F2-BD3F-47B6-8962-B9551CB18446}" destId="{25F72C5F-5DB3-486D-A865-3B310674E51F}" srcOrd="1" destOrd="0" parTransId="{2211B071-2749-4875-8BCE-A6B6DE28FBAE}" sibTransId="{E6D84DF1-C0B2-4CE1-A8C8-8C5E5B0A00B5}"/>
    <dgm:cxn modelId="{7791F311-1192-4CAD-AED3-566F6519EAAD}" srcId="{3A1D17F2-BD3F-47B6-8962-B9551CB18446}" destId="{BDC0FF44-7C0C-4219-AB0E-FBE7B19DB3EC}" srcOrd="0" destOrd="0" parTransId="{7B9810C7-16D0-449A-87D4-3C3D1EA50AED}" sibTransId="{1BEB3C33-490E-4669-8C9B-2C873E68875C}"/>
    <dgm:cxn modelId="{5A815CF6-E1FC-4011-A961-6A0E1292EB4B}" type="presOf" srcId="{25F72C5F-5DB3-486D-A865-3B310674E51F}" destId="{42210848-6E0C-4C4D-8C11-E1BC53552DBF}" srcOrd="0" destOrd="0" presId="urn:microsoft.com/office/officeart/2005/8/layout/pList2#1"/>
    <dgm:cxn modelId="{8930F008-3BB3-4C3A-B70B-733B4E76EBD1}" type="presParOf" srcId="{817DBD6A-25E3-4F87-A9AE-F6A7CA126ED4}" destId="{C141857F-9201-4879-8DCB-B0EF7175553F}" srcOrd="0" destOrd="0" presId="urn:microsoft.com/office/officeart/2005/8/layout/pList2#1"/>
    <dgm:cxn modelId="{E9074F31-298C-4E0E-B9C3-7C0D97F949AD}" type="presParOf" srcId="{817DBD6A-25E3-4F87-A9AE-F6A7CA126ED4}" destId="{AC9CB460-C226-4FE0-BCD2-861EEA470CF7}" srcOrd="1" destOrd="0" presId="urn:microsoft.com/office/officeart/2005/8/layout/pList2#1"/>
    <dgm:cxn modelId="{445FAF9B-0F3A-4FB1-9987-ABFA170E35E7}" type="presParOf" srcId="{AC9CB460-C226-4FE0-BCD2-861EEA470CF7}" destId="{70B500C5-CE7F-4825-B26D-090A4503DFD6}" srcOrd="0" destOrd="0" presId="urn:microsoft.com/office/officeart/2005/8/layout/pList2#1"/>
    <dgm:cxn modelId="{55D760B9-C5E1-4F7B-825D-B625F2043286}" type="presParOf" srcId="{70B500C5-CE7F-4825-B26D-090A4503DFD6}" destId="{F78ED67C-FD7B-4C10-8109-85BADCBC56D6}" srcOrd="0" destOrd="0" presId="urn:microsoft.com/office/officeart/2005/8/layout/pList2#1"/>
    <dgm:cxn modelId="{18B05108-CFBE-4181-8C3A-314E4B4F22F5}" type="presParOf" srcId="{70B500C5-CE7F-4825-B26D-090A4503DFD6}" destId="{D124CB75-5FFB-4D49-9EE8-D9E27D2C6EF7}" srcOrd="1" destOrd="0" presId="urn:microsoft.com/office/officeart/2005/8/layout/pList2#1"/>
    <dgm:cxn modelId="{CDD2FF95-62AA-4A92-8B0A-F6E4C7C77BE0}" type="presParOf" srcId="{70B500C5-CE7F-4825-B26D-090A4503DFD6}" destId="{4E07D909-B5C4-47C4-9FD7-1541CBA9BDD4}" srcOrd="2" destOrd="0" presId="urn:microsoft.com/office/officeart/2005/8/layout/pList2#1"/>
    <dgm:cxn modelId="{E93B174C-D322-495F-BC8E-00E946D7B6A9}" type="presParOf" srcId="{AC9CB460-C226-4FE0-BCD2-861EEA470CF7}" destId="{DFEEE3BB-49ED-4489-8C6A-AC819F941395}" srcOrd="1" destOrd="0" presId="urn:microsoft.com/office/officeart/2005/8/layout/pList2#1"/>
    <dgm:cxn modelId="{421DB18F-4846-459A-9A19-611B1E689F36}" type="presParOf" srcId="{AC9CB460-C226-4FE0-BCD2-861EEA470CF7}" destId="{3407D328-949F-45B3-9BB5-F2EDF5B0C894}" srcOrd="2" destOrd="0" presId="urn:microsoft.com/office/officeart/2005/8/layout/pList2#1"/>
    <dgm:cxn modelId="{982479C3-18D2-42CB-8318-EE916C43EC33}" type="presParOf" srcId="{3407D328-949F-45B3-9BB5-F2EDF5B0C894}" destId="{42210848-6E0C-4C4D-8C11-E1BC53552DBF}" srcOrd="0" destOrd="0" presId="urn:microsoft.com/office/officeart/2005/8/layout/pList2#1"/>
    <dgm:cxn modelId="{3CE01D3D-75F5-4871-A7BB-6CC07172AEF5}" type="presParOf" srcId="{3407D328-949F-45B3-9BB5-F2EDF5B0C894}" destId="{3DEAA31C-AFF5-4FD3-B9EF-1E7F729E7858}" srcOrd="1" destOrd="0" presId="urn:microsoft.com/office/officeart/2005/8/layout/pList2#1"/>
    <dgm:cxn modelId="{388DA5DA-D4F7-414E-896A-E23DC2CC0D18}" type="presParOf" srcId="{3407D328-949F-45B3-9BB5-F2EDF5B0C894}" destId="{7621F533-5238-4734-8911-B8D0E61178D7}" srcOrd="2" destOrd="0" presId="urn:microsoft.com/office/officeart/2005/8/layout/p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1857F-9201-4879-8DCB-B0EF7175553F}">
      <dsp:nvSpPr>
        <dsp:cNvPr id="0" name=""/>
        <dsp:cNvSpPr/>
      </dsp:nvSpPr>
      <dsp:spPr>
        <a:xfrm>
          <a:off x="0" y="0"/>
          <a:ext cx="6172199" cy="2194560"/>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E07D909-B5C4-47C4-9FD7-1541CBA9BDD4}">
      <dsp:nvSpPr>
        <dsp:cNvPr id="0" name=""/>
        <dsp:cNvSpPr/>
      </dsp:nvSpPr>
      <dsp:spPr>
        <a:xfrm>
          <a:off x="185874" y="292608"/>
          <a:ext cx="2762119" cy="16093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78ED67C-FD7B-4C10-8109-85BADCBC56D6}">
      <dsp:nvSpPr>
        <dsp:cNvPr id="0" name=""/>
        <dsp:cNvSpPr/>
      </dsp:nvSpPr>
      <dsp:spPr>
        <a:xfrm rot="10800000">
          <a:off x="185874" y="2194559"/>
          <a:ext cx="2762119" cy="2682240"/>
        </a:xfrm>
        <a:prstGeom prst="round2SameRect">
          <a:avLst>
            <a:gd name="adj1" fmla="val 10500"/>
            <a:gd name="adj2" fmla="val 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US" sz="4000" b="1" kern="1200" smtClean="0">
              <a:latin typeface="Times New Roman" pitchFamily="18" charset="0"/>
              <a:cs typeface="Times New Roman" pitchFamily="18" charset="0"/>
            </a:rPr>
            <a:t>ĐUỔI</a:t>
          </a:r>
        </a:p>
        <a:p>
          <a:pPr lvl="0" algn="ctr" defTabSz="1778000">
            <a:lnSpc>
              <a:spcPct val="90000"/>
            </a:lnSpc>
            <a:spcBef>
              <a:spcPct val="0"/>
            </a:spcBef>
            <a:spcAft>
              <a:spcPct val="35000"/>
            </a:spcAft>
          </a:pPr>
          <a:r>
            <a:rPr lang="en-US" sz="4000" b="1" kern="1200" smtClean="0">
              <a:latin typeface="Times New Roman" pitchFamily="18" charset="0"/>
              <a:cs typeface="Times New Roman" pitchFamily="18" charset="0"/>
            </a:rPr>
            <a:t>HÌNH</a:t>
          </a:r>
          <a:endParaRPr lang="en-US" sz="4000" b="1" kern="1200" dirty="0">
            <a:latin typeface="Times New Roman" pitchFamily="18" charset="0"/>
            <a:cs typeface="Times New Roman" pitchFamily="18" charset="0"/>
          </a:endParaRPr>
        </a:p>
      </dsp:txBody>
      <dsp:txXfrm rot="10800000">
        <a:off x="268362" y="2194559"/>
        <a:ext cx="2597143" cy="2599752"/>
      </dsp:txXfrm>
    </dsp:sp>
    <dsp:sp modelId="{7621F533-5238-4734-8911-B8D0E61178D7}">
      <dsp:nvSpPr>
        <dsp:cNvPr id="0" name=""/>
        <dsp:cNvSpPr/>
      </dsp:nvSpPr>
      <dsp:spPr>
        <a:xfrm>
          <a:off x="3224205" y="292608"/>
          <a:ext cx="2762119" cy="16093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2210848-6E0C-4C4D-8C11-E1BC53552DBF}">
      <dsp:nvSpPr>
        <dsp:cNvPr id="0" name=""/>
        <dsp:cNvSpPr/>
      </dsp:nvSpPr>
      <dsp:spPr>
        <a:xfrm rot="10800000">
          <a:off x="3224205" y="2194559"/>
          <a:ext cx="2762119" cy="2682240"/>
        </a:xfrm>
        <a:prstGeom prst="round2SameRect">
          <a:avLst>
            <a:gd name="adj1" fmla="val 10500"/>
            <a:gd name="adj2" fmla="val 0"/>
          </a:avLst>
        </a:prstGeom>
        <a:solidFill>
          <a:srgbClr val="9900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US" sz="4000" b="1" kern="1200" smtClean="0">
              <a:latin typeface="Times New Roman" pitchFamily="18" charset="0"/>
              <a:cs typeface="Times New Roman" pitchFamily="18" charset="0"/>
            </a:rPr>
            <a:t>BẮT CHỮ</a:t>
          </a:r>
          <a:endParaRPr lang="en-US" sz="4000" b="1" kern="1200" dirty="0">
            <a:latin typeface="Times New Roman" pitchFamily="18" charset="0"/>
            <a:cs typeface="Times New Roman" pitchFamily="18" charset="0"/>
          </a:endParaRPr>
        </a:p>
      </dsp:txBody>
      <dsp:txXfrm rot="10800000">
        <a:off x="3306693" y="2194559"/>
        <a:ext cx="2597143" cy="2599752"/>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2021/11/30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A3AD09-25F7-4F33-B63C-AB9297610EEE}" type="slidenum">
              <a:rPr lang="en-US" smtClean="0">
                <a:latin typeface="Times New Roman" pitchFamily="18" charset="0"/>
              </a:rPr>
              <a:pPr eaLnBrk="1" hangingPunct="1"/>
              <a:t>29</a:t>
            </a:fld>
            <a:endParaRPr lang="en-US"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EB3542-F18E-408D-805C-BD18084780F5}" type="slidenum">
              <a:rPr lang="en-US" smtClean="0">
                <a:latin typeface="Times New Roman" pitchFamily="18" charset="0"/>
              </a:rPr>
              <a:pPr eaLnBrk="1" hangingPunct="1"/>
              <a:t>30</a:t>
            </a:fld>
            <a:endParaRPr lang="en-US"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1939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3FFF62D-2FB0-489F-9E52-BA5D0C4DAAEC}" type="datetimeFigureOut">
              <a:rPr lang="en-US" smtClean="0"/>
              <a:pPr/>
              <a:t>11/30/2021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94D9B-8C7D-4342-BC08-6A83A01F79E1}" type="slidenum">
              <a:rPr lang="en-US" smtClean="0"/>
              <a:pPr/>
              <a:t>‹#›</a:t>
            </a:fld>
            <a:endParaRPr lang="en-US"/>
          </a:p>
        </p:txBody>
      </p:sp>
    </p:spTree>
    <p:extLst>
      <p:ext uri="{BB962C8B-B14F-4D97-AF65-F5344CB8AC3E}">
        <p14:creationId xmlns:p14="http://schemas.microsoft.com/office/powerpoint/2010/main" val="677129469"/>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5ABCDBE8-41F0-4813-8ED1-AF2422B888E7}" type="slidenum">
              <a:rPr lang="en-US"/>
              <a:pPr/>
              <a:t>‹#›</a:t>
            </a:fld>
            <a:endParaRPr lang="en-US"/>
          </a:p>
        </p:txBody>
      </p:sp>
    </p:spTree>
    <p:extLst>
      <p:ext uri="{BB962C8B-B14F-4D97-AF65-F5344CB8AC3E}">
        <p14:creationId xmlns:p14="http://schemas.microsoft.com/office/powerpoint/2010/main" val="502047099"/>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03A1C-15DA-4A01-930F-20066AD0E926}" type="slidenum">
              <a:rPr lang="en-US"/>
              <a:pPr>
                <a:defRPr/>
              </a:pPr>
              <a:t>‹#›</a:t>
            </a:fld>
            <a:endParaRPr lang="en-US"/>
          </a:p>
        </p:txBody>
      </p:sp>
    </p:spTree>
    <p:extLst>
      <p:ext uri="{BB962C8B-B14F-4D97-AF65-F5344CB8AC3E}">
        <p14:creationId xmlns:p14="http://schemas.microsoft.com/office/powerpoint/2010/main" val="2407289879"/>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solidFill>
                  <a:srgbClr val="464653"/>
                </a:solidFill>
                <a:latin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lgn="r">
              <a:defRPr>
                <a:solidFill>
                  <a:srgbClr val="464653"/>
                </a:solidFill>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solidFill>
                  <a:srgbClr val="464653"/>
                </a:solidFill>
              </a:defRPr>
            </a:lvl1pPr>
          </a:lstStyle>
          <a:p>
            <a:fld id="{7F29AD41-CAC8-48E8-88CF-7CFD2C8669FD}" type="slidenum">
              <a:rPr lang="en-US"/>
              <a:pPr/>
              <a:t>‹#›</a:t>
            </a:fld>
            <a:endParaRPr lang="en-US"/>
          </a:p>
        </p:txBody>
      </p:sp>
    </p:spTree>
    <p:extLst>
      <p:ext uri="{BB962C8B-B14F-4D97-AF65-F5344CB8AC3E}">
        <p14:creationId xmlns:p14="http://schemas.microsoft.com/office/powerpoint/2010/main" val="17756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9" r:id="rId5"/>
    <p:sldLayoutId id="2147483660" r:id="rId6"/>
    <p:sldLayoutId id="2147483661" r:id="rId7"/>
    <p:sldLayoutId id="2147483662" r:id="rId8"/>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gif"/><Relationship Id="rId3" Type="http://schemas.openxmlformats.org/officeDocument/2006/relationships/slideLayout" Target="../slideLayouts/slideLayout5.xml"/><Relationship Id="rId7" Type="http://schemas.openxmlformats.org/officeDocument/2006/relationships/diagramQuickStyle" Target="../diagrams/quickStyle1.xml"/><Relationship Id="rId12"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9.jpeg"/><Relationship Id="rId5" Type="http://schemas.openxmlformats.org/officeDocument/2006/relationships/diagramData" Target="../diagrams/data1.xml"/><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91" y="0"/>
            <a:ext cx="123166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4400" y="2644776"/>
            <a:ext cx="8241271"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05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descr="Im lặng là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1219200"/>
            <a:ext cx="5200650" cy="3409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2438400" y="5410200"/>
            <a:ext cx="7086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IM LẶNG LÀ VÀNG</a:t>
            </a:r>
            <a:endParaRPr lang="vi-VN" b="1">
              <a:solidFill>
                <a:srgbClr val="FF33CC"/>
              </a:solidFill>
              <a:latin typeface="Arial" pitchFamily="34" charset="0"/>
            </a:endParaRPr>
          </a:p>
        </p:txBody>
      </p:sp>
      <p:sp>
        <p:nvSpPr>
          <p:cNvPr id="116740" name="WordArt 7"/>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1070378884"/>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057400" y="4802188"/>
            <a:ext cx="8077200" cy="1169987"/>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DÙ AI NÓI NGÃ NÓI NGHIÊNG</a:t>
            </a:r>
          </a:p>
          <a:p>
            <a:pPr algn="ctr" eaLnBrk="1" hangingPunct="1">
              <a:spcBef>
                <a:spcPct val="50000"/>
              </a:spcBef>
            </a:pPr>
            <a:r>
              <a:rPr lang="en-US" b="1">
                <a:solidFill>
                  <a:srgbClr val="FF33CC"/>
                </a:solidFill>
                <a:latin typeface="Arial" pitchFamily="34" charset="0"/>
              </a:rPr>
              <a:t>LÒNG TA VẪN VỮNG NHƯ KIỀNG BA CHÂN</a:t>
            </a:r>
            <a:endParaRPr lang="vi-VN" b="1">
              <a:solidFill>
                <a:srgbClr val="FF33CC"/>
              </a:solidFill>
              <a:latin typeface="Arial" pitchFamily="34" charset="0"/>
            </a:endParaRPr>
          </a:p>
        </p:txBody>
      </p:sp>
      <p:pic>
        <p:nvPicPr>
          <p:cNvPr id="117763" name="Picture 4" descr="Dù ai nói ngã nói nghiêng, lòng ta vẩn vững như kìm ba châ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7620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WordArt 5"/>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322216520"/>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linds(horizontal)">
                                      <p:cBhvr>
                                        <p:cTn id="7"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438400" y="5410200"/>
            <a:ext cx="7086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NGƯỜI ĐẸP VÌ LỤA, LÚA TỐT VÌ PHÂN</a:t>
            </a:r>
            <a:endParaRPr lang="vi-VN" b="1">
              <a:solidFill>
                <a:srgbClr val="FF33CC"/>
              </a:solidFill>
              <a:latin typeface="Arial" pitchFamily="34" charset="0"/>
            </a:endParaRPr>
          </a:p>
        </p:txBody>
      </p:sp>
      <p:pic>
        <p:nvPicPr>
          <p:cNvPr id="118787" name="Picture 27" descr="nguoi dep vi lua lua tot vi p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838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WordArt 5"/>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1084032878"/>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linds(horizontal)">
                                      <p:cBhvr>
                                        <p:cTn id="7"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extLst>
              <p:ext uri="{D42A27DB-BD31-4B8C-83A1-F6EECF244321}">
                <p14:modId xmlns:p14="http://schemas.microsoft.com/office/powerpoint/2010/main" val="1757869856"/>
              </p:ext>
            </p:extLst>
          </p:nvPr>
        </p:nvGraphicFramePr>
        <p:xfrm>
          <a:off x="457199" y="1390375"/>
          <a:ext cx="11291458" cy="5295900"/>
        </p:xfrm>
        <a:graphic>
          <a:graphicData uri="http://schemas.openxmlformats.org/drawingml/2006/table">
            <a:tbl>
              <a:tblPr/>
              <a:tblGrid>
                <a:gridCol w="856442">
                  <a:extLst>
                    <a:ext uri="{9D8B030D-6E8A-4147-A177-3AD203B41FA5}">
                      <a16:colId xmlns:a16="http://schemas.microsoft.com/office/drawing/2014/main" val="20000"/>
                    </a:ext>
                  </a:extLst>
                </a:gridCol>
                <a:gridCol w="3234439">
                  <a:extLst>
                    <a:ext uri="{9D8B030D-6E8A-4147-A177-3AD203B41FA5}">
                      <a16:colId xmlns:a16="http://schemas.microsoft.com/office/drawing/2014/main" val="20001"/>
                    </a:ext>
                  </a:extLst>
                </a:gridCol>
                <a:gridCol w="7200577">
                  <a:extLst>
                    <a:ext uri="{9D8B030D-6E8A-4147-A177-3AD203B41FA5}">
                      <a16:colId xmlns:a16="http://schemas.microsoft.com/office/drawing/2014/main" val="20002"/>
                    </a:ext>
                  </a:extLst>
                </a:gridCol>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Times New Roman" pitchFamily="18" charset="0"/>
                          <a:cs typeface="Times New Roman" pitchFamily="18" charset="0"/>
                        </a:rPr>
                        <a:t>Phương châm hội thoại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Times New Roman" pitchFamily="18" charset="0"/>
                          <a:cs typeface="Times New Roman" pitchFamily="18" charset="0"/>
                        </a:rPr>
                        <a:t>Những điều cần lưu ý khi giao tiếp</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lượng</a:t>
                      </a:r>
                      <a:endParaRPr kumimoji="0" lang="en-US" sz="25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dung.</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phải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đáp</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ứng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giao</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tiếp</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thiếu</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thừa</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chất</a:t>
                      </a:r>
                      <a:endParaRPr kumimoji="0" lang="en-US" sz="25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Đừng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hệ</a:t>
                      </a:r>
                      <a:endParaRPr kumimoji="0" lang="en-US" sz="25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tài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giao</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tiếp</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Tránh</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lạc</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thức</a:t>
                      </a:r>
                      <a:endParaRPr kumimoji="0" lang="en-US" sz="25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ngắn</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gọn</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rành</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Tránh</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mơ</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hồ</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lịch</a:t>
                      </a:r>
                      <a:r>
                        <a:rPr kumimoji="0" lang="en-US" sz="25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smtClean="0">
                          <a:ln>
                            <a:noFill/>
                          </a:ln>
                          <a:solidFill>
                            <a:schemeClr val="tx1"/>
                          </a:solidFill>
                          <a:effectLst/>
                          <a:latin typeface="Times New Roman" pitchFamily="18" charset="0"/>
                          <a:cs typeface="Times New Roman" pitchFamily="18" charset="0"/>
                        </a:rPr>
                        <a:t>sự</a:t>
                      </a:r>
                      <a:endParaRPr kumimoji="0" lang="en-US" sz="25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nhị</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tôn</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khác</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3"/>
          <p:cNvSpPr/>
          <p:nvPr/>
        </p:nvSpPr>
        <p:spPr>
          <a:xfrm>
            <a:off x="872837" y="106385"/>
            <a:ext cx="11028218" cy="954107"/>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PHẦN 2: TIẾNG VIỆT</a:t>
            </a:r>
            <a:r>
              <a:rPr lang="en-US" sz="2800" b="1"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a:r>
              <a:rPr lang="vi-VN" sz="2800" b="1" dirty="0">
                <a:solidFill>
                  <a:srgbClr val="FF0000"/>
                </a:solidFill>
                <a:latin typeface="Times New Roman" pitchFamily="18" charset="0"/>
                <a:cs typeface="Times New Roman" pitchFamily="18" charset="0"/>
              </a:rPr>
              <a:t>I. Các phương châm hội thoại:</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645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ChangeArrowheads="1"/>
          </p:cNvSpPr>
          <p:nvPr/>
        </p:nvSpPr>
        <p:spPr bwMode="auto">
          <a:xfrm>
            <a:off x="332508" y="69275"/>
            <a:ext cx="1156898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2400" b="1" dirty="0">
                <a:solidFill>
                  <a:srgbClr val="FF0000"/>
                </a:solidFill>
                <a:latin typeface="Times New Roman" pitchFamily="18" charset="0"/>
                <a:cs typeface="Times New Roman" pitchFamily="18" charset="0"/>
              </a:rPr>
              <a:t>Phiếu bài tập số </a:t>
            </a:r>
            <a:r>
              <a:rPr lang="en-US" sz="2400" b="1" dirty="0" smtClean="0">
                <a:solidFill>
                  <a:srgbClr val="FF0000"/>
                </a:solidFill>
                <a:latin typeface="Times New Roman" pitchFamily="18" charset="0"/>
                <a:cs typeface="Times New Roman" pitchFamily="18" charset="0"/>
              </a:rPr>
              <a:t>1</a:t>
            </a:r>
            <a:endParaRPr lang="en-US" sz="2400" dirty="0">
              <a:solidFill>
                <a:srgbClr val="FF0000"/>
              </a:solidFill>
              <a:latin typeface=".VnTime" pitchFamily="34" charset="0"/>
              <a:cs typeface="Times New Roman" pitchFamily="18" charset="0"/>
            </a:endParaRPr>
          </a:p>
          <a:p>
            <a:pPr algn="just"/>
            <a:r>
              <a:rPr lang="vi-VN" sz="2400" b="1" dirty="0">
                <a:latin typeface="Times New Roman" pitchFamily="18" charset="0"/>
                <a:cs typeface="Times New Roman" pitchFamily="18" charset="0"/>
              </a:rPr>
              <a:t>Câu </a:t>
            </a:r>
            <a:r>
              <a:rPr lang="en-US" sz="2400" b="1" dirty="0">
                <a:latin typeface="Times New Roman" pitchFamily="18" charset="0"/>
                <a:cs typeface="Times New Roman" pitchFamily="18" charset="0"/>
              </a:rPr>
              <a:t>1</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Bài ca dao sau là lời gieo quẻ của một thầy bói với một cô gái:</a:t>
            </a:r>
            <a:endParaRPr lang="en-US" sz="2400" dirty="0">
              <a:latin typeface=".VnTime" pitchFamily="34" charset="0"/>
              <a:cs typeface="Times New Roman" pitchFamily="18" charset="0"/>
            </a:endParaRPr>
          </a:p>
          <a:p>
            <a:pPr algn="just"/>
            <a:r>
              <a:rPr lang="vi-VN" sz="2400" dirty="0">
                <a:latin typeface="Times New Roman" pitchFamily="18" charset="0"/>
                <a:cs typeface="Times New Roman" pitchFamily="18" charset="0"/>
              </a:rPr>
              <a:t>                               “ Số cô chẳng giàu thì nghèo,</a:t>
            </a:r>
            <a:endParaRPr lang="en-US" sz="2400" dirty="0">
              <a:latin typeface=".VnTime" pitchFamily="34" charset="0"/>
              <a:cs typeface="Times New Roman" pitchFamily="18" charset="0"/>
            </a:endParaRPr>
          </a:p>
          <a:p>
            <a:pPr algn="just"/>
            <a:r>
              <a:rPr lang="vi-VN" sz="2400" dirty="0">
                <a:latin typeface="Times New Roman" pitchFamily="18" charset="0"/>
                <a:cs typeface="Times New Roman" pitchFamily="18" charset="0"/>
              </a:rPr>
              <a:t>                          Ngày ba mươi tết thịt treo trong nhà,</a:t>
            </a:r>
            <a:endParaRPr lang="en-US" sz="2400" dirty="0">
              <a:latin typeface=".VnTime" pitchFamily="34" charset="0"/>
              <a:cs typeface="Times New Roman" pitchFamily="18" charset="0"/>
            </a:endParaRPr>
          </a:p>
          <a:p>
            <a:pPr algn="just"/>
            <a:r>
              <a:rPr lang="vi-VN"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Số</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mẹ</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cha</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Mẹ</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đàn</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bà</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đàn</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ông</a:t>
            </a:r>
            <a:r>
              <a:rPr lang="es-ES_tradnl"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Số</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vợ</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chồng</a:t>
            </a:r>
            <a:r>
              <a:rPr lang="es-ES_tradnl"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Sinh</a:t>
            </a:r>
            <a:r>
              <a:rPr lang="es-ES_tradnl" sz="2400" dirty="0">
                <a:latin typeface="Times New Roman" pitchFamily="18" charset="0"/>
                <a:cs typeface="Times New Roman" pitchFamily="18" charset="0"/>
              </a:rPr>
              <a:t> con </a:t>
            </a:r>
            <a:r>
              <a:rPr lang="es-ES_tradnl" sz="2400" dirty="0" err="1">
                <a:latin typeface="Times New Roman" pitchFamily="18" charset="0"/>
                <a:cs typeface="Times New Roman" pitchFamily="18" charset="0"/>
              </a:rPr>
              <a:t>đầu</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lòng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chẳng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gái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thì</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trai</a:t>
            </a:r>
            <a:r>
              <a:rPr lang="es-ES_tradnl"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Lời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của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thầy</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bói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đã</a:t>
            </a:r>
            <a:r>
              <a:rPr lang="es-ES_tradnl" sz="2400" dirty="0">
                <a:latin typeface="Times New Roman" pitchFamily="18" charset="0"/>
                <a:cs typeface="Times New Roman" pitchFamily="18" charset="0"/>
              </a:rPr>
              <a:t> vi </a:t>
            </a:r>
            <a:r>
              <a:rPr lang="es-ES_tradnl" sz="2400" dirty="0" err="1">
                <a:latin typeface="Times New Roman" pitchFamily="18" charset="0"/>
                <a:cs typeface="Times New Roman" pitchFamily="18" charset="0"/>
              </a:rPr>
              <a:t>phạm</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phương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châm</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hội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thọai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nào</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Vì</a:t>
            </a:r>
            <a:r>
              <a:rPr lang="es-ES_tradnl" sz="2400" dirty="0">
                <a:latin typeface="Times New Roman" pitchFamily="18" charset="0"/>
                <a:cs typeface="Times New Roman" pitchFamily="18" charset="0"/>
              </a:rPr>
              <a:t> sao?</a:t>
            </a:r>
            <a:endParaRPr lang="en-US" sz="2400" dirty="0">
              <a:latin typeface=".VnTime" pitchFamily="34" charset="0"/>
              <a:cs typeface="Times New Roman" pitchFamily="18" charset="0"/>
            </a:endParaRPr>
          </a:p>
          <a:p>
            <a:pPr algn="just"/>
            <a:r>
              <a:rPr lang="vi-VN" sz="2400" b="1" dirty="0">
                <a:latin typeface="Times New Roman" pitchFamily="18" charset="0"/>
                <a:cs typeface="Times New Roman" pitchFamily="18" charset="0"/>
              </a:rPr>
              <a:t>Câu </a:t>
            </a:r>
            <a:r>
              <a:rPr lang="en-US" sz="2400" b="1" dirty="0">
                <a:latin typeface="Times New Roman" pitchFamily="18" charset="0"/>
                <a:cs typeface="Times New Roman" pitchFamily="18" charset="0"/>
              </a:rPr>
              <a:t>2</a:t>
            </a:r>
            <a:r>
              <a:rPr lang="vi-VN"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p:txBody>
      </p:sp>
      <p:sp>
        <p:nvSpPr>
          <p:cNvPr id="5" name="Rectangle 4"/>
          <p:cNvSpPr/>
          <p:nvPr/>
        </p:nvSpPr>
        <p:spPr>
          <a:xfrm>
            <a:off x="360218" y="4202688"/>
            <a:ext cx="11541270" cy="2308225"/>
          </a:xfrm>
          <a:prstGeom prst="rect">
            <a:avLst/>
          </a:prstGeom>
          <a:noFill/>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n-US" sz="2400" b="1" dirty="0" err="1" smtClean="0">
                <a:latin typeface="Times New Roman" panose="02020603050405020304" pitchFamily="18" charset="0"/>
                <a:cs typeface="Times New Roman" panose="02020603050405020304" pitchFamily="18" charset="0"/>
              </a:rPr>
              <a:t>Gợi</a:t>
            </a:r>
            <a:r>
              <a:rPr lang="en-US" sz="2400" b="1" dirty="0" smtClean="0">
                <a:latin typeface="Times New Roman" panose="02020603050405020304" pitchFamily="18" charset="0"/>
                <a:cs typeface="Times New Roman" panose="02020603050405020304" pitchFamily="18" charset="0"/>
              </a:rPr>
              <a:t> ý </a:t>
            </a:r>
            <a:r>
              <a:rPr lang="en-US" sz="2400" b="1" dirty="0" err="1" smtClean="0">
                <a:latin typeface="Times New Roman" panose="02020603050405020304" pitchFamily="18" charset="0"/>
                <a:cs typeface="Times New Roman" panose="02020603050405020304" pitchFamily="18" charset="0"/>
              </a:rPr>
              <a:t>trả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lời</a:t>
            </a:r>
            <a:endParaRPr lang="en-US" sz="2400" dirty="0" smtClean="0">
              <a:latin typeface=".VnTime" panose="020B7200000000000000" pitchFamily="34" charset="0"/>
              <a:cs typeface="Times New Roman" panose="02020603050405020304" pitchFamily="18" charset="0"/>
            </a:endParaRPr>
          </a:p>
          <a:p>
            <a:pPr algn="just">
              <a:defRPr/>
            </a:pPr>
            <a:r>
              <a:rPr lang="vi-VN" sz="2400" b="1" dirty="0" smtClean="0">
                <a:latin typeface="Times New Roman" panose="02020603050405020304" pitchFamily="18" charset="0"/>
                <a:cs typeface="Times New Roman" panose="02020603050405020304" pitchFamily="18" charset="0"/>
              </a:rPr>
              <a:t>Câu 1: </a:t>
            </a:r>
            <a:endParaRPr lang="en-US" sz="2400" dirty="0" smtClean="0">
              <a:latin typeface=".VnTime" panose="020B7200000000000000" pitchFamily="34" charset="0"/>
              <a:cs typeface="Times New Roman" panose="02020603050405020304" pitchFamily="18" charset="0"/>
            </a:endParaRPr>
          </a:p>
          <a:p>
            <a:pPr algn="just">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bói</a:t>
            </a:r>
            <a:r>
              <a:rPr lang="en-US" sz="2400" dirty="0" smtClean="0">
                <a:latin typeface="Times New Roman" panose="02020603050405020304" pitchFamily="18" charset="0"/>
                <a:cs typeface="Times New Roman" panose="02020603050405020304" pitchFamily="18" charset="0"/>
              </a:rPr>
              <a:t> vi </a:t>
            </a:r>
            <a:r>
              <a:rPr lang="en-US" sz="2400" dirty="0" err="1" smtClean="0">
                <a:latin typeface="Times New Roman" panose="02020603050405020304" pitchFamily="18" charset="0"/>
                <a:cs typeface="Times New Roman" panose="02020603050405020304" pitchFamily="18" charset="0"/>
              </a:rPr>
              <a:t>phạm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VnTime" panose="020B7200000000000000" pitchFamily="34" charset="0"/>
              <a:cs typeface="Times New Roman" panose="02020603050405020304" pitchFamily="18" charset="0"/>
            </a:endParaRPr>
          </a:p>
          <a:p>
            <a:pPr algn="just">
              <a:defRPr/>
            </a:pPr>
            <a:r>
              <a:rPr lang="vi-VN" sz="2400" b="1" dirty="0" smtClean="0">
                <a:latin typeface="Times New Roman" panose="02020603050405020304" pitchFamily="18" charset="0"/>
                <a:cs typeface="Times New Roman" panose="02020603050405020304" pitchFamily="18" charset="0"/>
              </a:rPr>
              <a:t>Câu </a:t>
            </a:r>
            <a:r>
              <a:rPr lang="en-US" sz="2400" b="1" dirty="0" smtClean="0">
                <a:latin typeface="Times New Roman" panose="02020603050405020304" pitchFamily="18" charset="0"/>
                <a:cs typeface="Times New Roman" panose="02020603050405020304" pitchFamily="18" charset="0"/>
              </a:rPr>
              <a:t>2</a:t>
            </a:r>
            <a:r>
              <a:rPr lang="vi-VN" sz="2400" b="1" dirty="0" smtClean="0">
                <a:latin typeface="Times New Roman" panose="02020603050405020304" pitchFamily="18" charset="0"/>
                <a:cs typeface="Times New Roman" panose="02020603050405020304" pitchFamily="18" charset="0"/>
              </a:rPr>
              <a:t>: </a:t>
            </a:r>
            <a:endParaRPr lang="en-US" sz="2400" dirty="0" smtClean="0">
              <a:latin typeface=".VnTime" panose="020B7200000000000000" pitchFamily="34" charset="0"/>
              <a:cs typeface="Times New Roman" panose="02020603050405020304" pitchFamily="18" charset="0"/>
            </a:endParaRPr>
          </a:p>
          <a:p>
            <a:pPr algn="just">
              <a:defRPr/>
            </a:pPr>
            <a:r>
              <a:rPr lang="en-US" sz="2400" dirty="0" err="1" smtClean="0">
                <a:latin typeface="Times New Roman" panose="02020603050405020304" pitchFamily="18" charset="0"/>
                <a:cs typeface="Times New Roman" panose="02020603050405020304" pitchFamily="18" charset="0"/>
              </a:rPr>
              <a:t>Xin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phép</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2079235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ChangeArrowheads="1"/>
          </p:cNvSpPr>
          <p:nvPr/>
        </p:nvSpPr>
        <p:spPr bwMode="auto">
          <a:xfrm>
            <a:off x="358775" y="112138"/>
            <a:ext cx="114331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algn="ctr"/>
            <a:r>
              <a:rPr lang="en-US" sz="2400" b="1" dirty="0" err="1">
                <a:solidFill>
                  <a:srgbClr val="FF0000"/>
                </a:solidFill>
                <a:latin typeface="Times New Roman" pitchFamily="18" charset="0"/>
                <a:cs typeface="Times New Roman" pitchFamily="18" charset="0"/>
              </a:rPr>
              <a:t>Phiếu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a:p>
            <a:pPr marL="114300" algn="just"/>
            <a:endParaRPr lang="en-US" sz="2400" b="1" dirty="0">
              <a:latin typeface="Times New Roman" pitchFamily="18" charset="0"/>
              <a:cs typeface="Times New Roman" pitchFamily="18" charset="0"/>
            </a:endParaRPr>
          </a:p>
          <a:p>
            <a:pPr marL="114300" algn="just"/>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1: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           </a:t>
            </a:r>
            <a:endParaRPr lang="en-US" sz="2400" dirty="0">
              <a:latin typeface=".VnTime" pitchFamily="34" charset="0"/>
              <a:cs typeface="Times New Roman" pitchFamily="18" charset="0"/>
            </a:endParaRPr>
          </a:p>
          <a:p>
            <a:pPr marL="114300" algn="just"/>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ạ.</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p:txBody>
      </p:sp>
    </p:spTree>
    <p:extLst>
      <p:ext uri="{BB962C8B-B14F-4D97-AF65-F5344CB8AC3E}">
        <p14:creationId xmlns:p14="http://schemas.microsoft.com/office/powerpoint/2010/main" val="2457140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783" y="455613"/>
            <a:ext cx="11158537" cy="6124575"/>
          </a:xfrm>
          <a:prstGeom prst="rect">
            <a:avLst/>
          </a:prstGeom>
          <a:noFill/>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defRPr/>
            </a:pPr>
            <a:r>
              <a:rPr lang="vi-VN" sz="2800" b="1" dirty="0" smtClean="0">
                <a:latin typeface="Times New Roman" panose="02020603050405020304" pitchFamily="18" charset="0"/>
                <a:cs typeface="Times New Roman" panose="02020603050405020304" pitchFamily="18" charset="0"/>
              </a:rPr>
              <a:t>Gợi ý trả lời: </a:t>
            </a:r>
            <a:endParaRPr lang="en-US" sz="2800" dirty="0" smtClean="0">
              <a:latin typeface="Times New Roman" pitchFamily="18" charset="0"/>
              <a:cs typeface="Times New Roman" pitchFamily="18" charset="0"/>
            </a:endParaRPr>
          </a:p>
          <a:p>
            <a:pPr algn="just">
              <a:defRPr/>
            </a:pPr>
            <a:r>
              <a:rPr lang="vi-VN" sz="2800" b="1" dirty="0" smtClean="0">
                <a:latin typeface="Times New Roman" panose="02020603050405020304" pitchFamily="18" charset="0"/>
                <a:cs typeface="Times New Roman" panose="02020603050405020304" pitchFamily="18" charset="0"/>
              </a:rPr>
              <a:t>Bài tập 1: </a:t>
            </a:r>
            <a:endParaRPr lang="en-US" sz="2800" dirty="0" smtClean="0">
              <a:latin typeface="Times New Roman" panose="02020603050405020304" pitchFamily="18" charset="0"/>
              <a:cs typeface="Times New Roman" panose="02020603050405020304" pitchFamily="18" charset="0"/>
            </a:endParaRPr>
          </a:p>
          <a:p>
            <a:pPr algn="just">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p>
          <a:p>
            <a:pPr algn="just">
              <a:defRPr/>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a:t>
            </a:r>
          </a:p>
          <a:p>
            <a:pPr algn="just">
              <a:defRPr/>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danh</a:t>
            </a:r>
            <a:r>
              <a:rPr lang="en-US" sz="2800" dirty="0" smtClean="0">
                <a:latin typeface="Times New Roman" panose="02020603050405020304" pitchFamily="18" charset="0"/>
                <a:cs typeface="Times New Roman" panose="02020603050405020304" pitchFamily="18" charset="0"/>
              </a:rPr>
              <a:t>.</a:t>
            </a:r>
          </a:p>
          <a:p>
            <a:pPr algn="just">
              <a:defRPr/>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gần</a:t>
            </a:r>
            <a:r>
              <a:rPr lang="en-US" sz="2800" dirty="0" smtClean="0">
                <a:latin typeface="Times New Roman" panose="02020603050405020304" pitchFamily="18" charset="0"/>
                <a:cs typeface="Times New Roman" panose="02020603050405020304" pitchFamily="18" charset="0"/>
              </a:rPr>
              <a:t>…)</a:t>
            </a:r>
          </a:p>
          <a:p>
            <a:pPr algn="just">
              <a:defRPr/>
            </a:pP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2:           </a:t>
            </a:r>
            <a:endParaRPr lang="en-US" sz="2800" dirty="0" smtClean="0">
              <a:latin typeface="Times New Roman" pitchFamily="18" charset="0"/>
              <a:cs typeface="Times New Roman" pitchFamily="18" charset="0"/>
            </a:endParaRPr>
          </a:p>
          <a:p>
            <a:pPr algn="just">
              <a:defRPr/>
            </a:pP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phạm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3722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260" y="228886"/>
            <a:ext cx="10515608" cy="6524863"/>
          </a:xfrm>
          <a:prstGeom prst="rect">
            <a:avLst/>
          </a:prstGeom>
        </p:spPr>
        <p:txBody>
          <a:bodyPr wrap="square">
            <a:spAutoFit/>
          </a:bodyPr>
          <a:lstStyle/>
          <a:p>
            <a:r>
              <a:rPr lang="vi-VN" sz="2200" b="1" dirty="0">
                <a:solidFill>
                  <a:srgbClr val="FF0000"/>
                </a:solidFill>
                <a:latin typeface="Times New Roman" pitchFamily="18" charset="0"/>
                <a:cs typeface="Times New Roman" pitchFamily="18" charset="0"/>
              </a:rPr>
              <a:t>II. Cách dẫn trực tiếp, cách dẫn gián tiếp:</a:t>
            </a:r>
            <a:endParaRPr lang="en-US" sz="2200" dirty="0">
              <a:solidFill>
                <a:srgbClr val="FF0000"/>
              </a:solidFill>
              <a:latin typeface="Times New Roman" pitchFamily="18" charset="0"/>
              <a:cs typeface="Times New Roman" pitchFamily="18" charset="0"/>
            </a:endParaRPr>
          </a:p>
          <a:p>
            <a:r>
              <a:rPr lang="vi-VN" sz="2200" b="1" dirty="0">
                <a:latin typeface="Times New Roman" pitchFamily="18" charset="0"/>
                <a:cs typeface="Times New Roman" pitchFamily="18" charset="0"/>
              </a:rPr>
              <a:t> 1. Dẫn trực tiếp</a:t>
            </a:r>
            <a:r>
              <a:rPr lang="vi-VN" sz="2200" dirty="0">
                <a:latin typeface="Times New Roman" pitchFamily="18" charset="0"/>
                <a:cs typeface="Times New Roman" pitchFamily="18" charset="0"/>
              </a:rPr>
              <a:t> là nhắc lại nguyên văn lời nói hay ý nghĩ của người hoặc nhân vật. Lời dẫn trực tiếp được đặt trong dấu ngoặc kép.</a:t>
            </a:r>
            <a:endParaRPr lang="en-US" sz="2200" dirty="0">
              <a:latin typeface="Times New Roman" pitchFamily="18" charset="0"/>
              <a:cs typeface="Times New Roman" pitchFamily="18" charset="0"/>
            </a:endParaRPr>
          </a:p>
          <a:p>
            <a:r>
              <a:rPr lang="vi-VN" sz="2200" b="1" dirty="0">
                <a:latin typeface="Times New Roman" pitchFamily="18" charset="0"/>
                <a:cs typeface="Times New Roman" pitchFamily="18" charset="0"/>
              </a:rPr>
              <a:t> 2. Dẫn gián tiếp</a:t>
            </a:r>
            <a:r>
              <a:rPr lang="vi-VN" sz="2200" dirty="0">
                <a:latin typeface="Times New Roman" pitchFamily="18" charset="0"/>
                <a:cs typeface="Times New Roman" pitchFamily="18" charset="0"/>
              </a:rPr>
              <a:t> là thuật lại lời nói hay ý nghĩ của người hoặc nhân vật có điều chỉnh cho phù hợp. Lời dẫn gián tiếp không được đặt trong dấu ngoặc kép.</a:t>
            </a:r>
            <a:endParaRPr lang="en-US" sz="2200" dirty="0">
              <a:latin typeface="Times New Roman" pitchFamily="18" charset="0"/>
              <a:cs typeface="Times New Roman" pitchFamily="18" charset="0"/>
            </a:endParaRPr>
          </a:p>
          <a:p>
            <a:r>
              <a:rPr lang="vi-VN" sz="2200" b="1" dirty="0">
                <a:latin typeface="Times New Roman" pitchFamily="18" charset="0"/>
                <a:cs typeface="Times New Roman" pitchFamily="18" charset="0"/>
              </a:rPr>
              <a:t> * Cần lưu ý khi chuyển lời dẫn trực tiếp thành lời dẫn gián tiếp:</a:t>
            </a:r>
            <a:endParaRPr lang="en-US" sz="2200" dirty="0">
              <a:latin typeface="Times New Roman" pitchFamily="18" charset="0"/>
              <a:cs typeface="Times New Roman" pitchFamily="18" charset="0"/>
            </a:endParaRPr>
          </a:p>
          <a:p>
            <a:r>
              <a:rPr lang="vi-VN" sz="2200" i="1" dirty="0">
                <a:latin typeface="Times New Roman" pitchFamily="18" charset="0"/>
                <a:cs typeface="Times New Roman" pitchFamily="18" charset="0"/>
              </a:rPr>
              <a:t> </a:t>
            </a:r>
            <a:r>
              <a:rPr lang="vi-VN" sz="2200" dirty="0">
                <a:latin typeface="Times New Roman" pitchFamily="18" charset="0"/>
                <a:cs typeface="Times New Roman" pitchFamily="18" charset="0"/>
              </a:rPr>
              <a:t>- Bỏ dấu hai chấm và dấu ngoặc kép.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Thay đổi đại từ xưng hô cho phù hợp.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Lược bỏ các từ chỉ tình thái.	</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Thêm từ </a:t>
            </a:r>
            <a:r>
              <a:rPr lang="vi-VN" sz="2200" i="1" dirty="0">
                <a:latin typeface="Times New Roman" pitchFamily="18" charset="0"/>
                <a:cs typeface="Times New Roman" pitchFamily="18" charset="0"/>
              </a:rPr>
              <a:t>rằng</a:t>
            </a:r>
            <a:r>
              <a:rPr lang="vi-VN" sz="2200" dirty="0">
                <a:latin typeface="Times New Roman" pitchFamily="18" charset="0"/>
                <a:cs typeface="Times New Roman" pitchFamily="18" charset="0"/>
              </a:rPr>
              <a:t> hoặc </a:t>
            </a:r>
            <a:r>
              <a:rPr lang="vi-VN" sz="2200" i="1" dirty="0">
                <a:latin typeface="Times New Roman" pitchFamily="18" charset="0"/>
                <a:cs typeface="Times New Roman" pitchFamily="18" charset="0"/>
              </a:rPr>
              <a:t>là </a:t>
            </a:r>
            <a:r>
              <a:rPr lang="vi-VN" sz="2200" dirty="0">
                <a:latin typeface="Times New Roman" pitchFamily="18" charset="0"/>
                <a:cs typeface="Times New Roman" pitchFamily="18" charset="0"/>
              </a:rPr>
              <a:t>trước lời dẫn.</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Không nhất thiết phải chính xác từng từ nhưng phải dẫn đúng về ý.</a:t>
            </a:r>
            <a:endParaRPr lang="en-US" sz="2200" dirty="0">
              <a:latin typeface="Times New Roman" pitchFamily="18" charset="0"/>
              <a:cs typeface="Times New Roman" pitchFamily="18" charset="0"/>
            </a:endParaRPr>
          </a:p>
          <a:p>
            <a:r>
              <a:rPr lang="vi-VN" sz="2200" b="1" dirty="0">
                <a:latin typeface="Times New Roman" pitchFamily="18" charset="0"/>
                <a:cs typeface="Times New Roman" pitchFamily="18" charset="0"/>
              </a:rPr>
              <a:t> * Cần lưu ý khi chuyển lời dẫn gián tiếp thành lời dẫn trực tiếp: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Khôi phục lại nguyên văn lời dẫn (thay đổi đại từ xưng hô, thêm bớt các từ ngữ cần thiết ,…).</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Sử dụng dấu hai chấm và dầu ngoặc kép.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VD: </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Dẫn trực tiếp: Bác Hồ nói: “Không có gì quý hơn độc lập, tự do”.</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Chuyển sang dẫn gián tiếp: Bác Hồ nhắc nhở chúng ta rằng độc lập tự do là thứ không gì quý bằng.</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5603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down)">
                                      <p:cBhvr>
                                        <p:cTn id="20" dur="500"/>
                                        <p:tgtEl>
                                          <p:spTgt spid="5">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down)">
                                      <p:cBhvr>
                                        <p:cTn id="23" dur="500"/>
                                        <p:tgtEl>
                                          <p:spTgt spid="5">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down)">
                                      <p:cBhvr>
                                        <p:cTn id="26" dur="500"/>
                                        <p:tgtEl>
                                          <p:spTgt spid="5">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wipe(down)">
                                      <p:cBhvr>
                                        <p:cTn id="29" dur="500"/>
                                        <p:tgtEl>
                                          <p:spTgt spid="5">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down)">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100"/>
                                        <p:tgtEl>
                                          <p:spTgt spid="5">
                                            <p:txEl>
                                              <p:pRg st="9" end="9"/>
                                            </p:txEl>
                                          </p:spTgt>
                                        </p:tgtEl>
                                      </p:cBhvr>
                                    </p:animEffect>
                                    <p:anim calcmode="lin" valueType="num">
                                      <p:cBhvr>
                                        <p:cTn id="38" dur="4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9" dur="400" fill="hold"/>
                                        <p:tgtEl>
                                          <p:spTgt spid="5">
                                            <p:txEl>
                                              <p:pRg st="9" end="9"/>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5">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5">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100"/>
                                        <p:tgtEl>
                                          <p:spTgt spid="5">
                                            <p:txEl>
                                              <p:pRg st="10" end="10"/>
                                            </p:txEl>
                                          </p:spTgt>
                                        </p:tgtEl>
                                      </p:cBhvr>
                                    </p:animEffect>
                                    <p:anim calcmode="lin" valueType="num">
                                      <p:cBhvr>
                                        <p:cTn id="45" dur="4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6" dur="400" fill="hold"/>
                                        <p:tgtEl>
                                          <p:spTgt spid="5">
                                            <p:txEl>
                                              <p:pRg st="10" end="10"/>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5">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5">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100"/>
                                        <p:tgtEl>
                                          <p:spTgt spid="5">
                                            <p:txEl>
                                              <p:pRg st="11" end="11"/>
                                            </p:txEl>
                                          </p:spTgt>
                                        </p:tgtEl>
                                      </p:cBhvr>
                                    </p:animEffect>
                                    <p:anim calcmode="lin" valueType="num">
                                      <p:cBhvr>
                                        <p:cTn id="52" dur="4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3" dur="400" fill="hold"/>
                                        <p:tgtEl>
                                          <p:spTgt spid="5">
                                            <p:txEl>
                                              <p:pRg st="11" end="11"/>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5">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5">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nodeType="with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fade">
                                      <p:cBhvr>
                                        <p:cTn id="58" dur="100"/>
                                        <p:tgtEl>
                                          <p:spTgt spid="5">
                                            <p:txEl>
                                              <p:pRg st="12" end="12"/>
                                            </p:txEl>
                                          </p:spTgt>
                                        </p:tgtEl>
                                      </p:cBhvr>
                                    </p:animEffect>
                                    <p:anim calcmode="lin" valueType="num">
                                      <p:cBhvr>
                                        <p:cTn id="59" dur="4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0" dur="400" fill="hold"/>
                                        <p:tgtEl>
                                          <p:spTgt spid="5">
                                            <p:txEl>
                                              <p:pRg st="12" end="12"/>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5">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5">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3" presetID="43" presetClass="entr" presetSubtype="0" fill="hold" nodeType="withEffect">
                                  <p:stCondLst>
                                    <p:cond delay="0"/>
                                  </p:stCondLst>
                                  <p:childTnLst>
                                    <p:set>
                                      <p:cBhvr>
                                        <p:cTn id="64" dur="1" fill="hold">
                                          <p:stCondLst>
                                            <p:cond delay="0"/>
                                          </p:stCondLst>
                                        </p:cTn>
                                        <p:tgtEl>
                                          <p:spTgt spid="5">
                                            <p:txEl>
                                              <p:pRg st="13" end="13"/>
                                            </p:txEl>
                                          </p:spTgt>
                                        </p:tgtEl>
                                        <p:attrNameLst>
                                          <p:attrName>style.visibility</p:attrName>
                                        </p:attrNameLst>
                                      </p:cBhvr>
                                      <p:to>
                                        <p:strVal val="visible"/>
                                      </p:to>
                                    </p:set>
                                    <p:animEffect transition="in" filter="fade">
                                      <p:cBhvr>
                                        <p:cTn id="65" dur="100"/>
                                        <p:tgtEl>
                                          <p:spTgt spid="5">
                                            <p:txEl>
                                              <p:pRg st="13" end="13"/>
                                            </p:txEl>
                                          </p:spTgt>
                                        </p:tgtEl>
                                      </p:cBhvr>
                                    </p:animEffect>
                                    <p:anim calcmode="lin" valueType="num">
                                      <p:cBhvr>
                                        <p:cTn id="66" dur="4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7" dur="400" fill="hold"/>
                                        <p:tgtEl>
                                          <p:spTgt spid="5">
                                            <p:txEl>
                                              <p:pRg st="13" end="13"/>
                                            </p:txEl>
                                          </p:spTgt>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5">
                                            <p:txEl>
                                              <p:pRg st="13" end="1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5">
                                            <p:txEl>
                                              <p:pRg st="13" end="1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0" presetID="43" presetClass="entr" presetSubtype="0" fill="hold" nodeType="withEffect">
                                  <p:stCondLst>
                                    <p:cond delay="0"/>
                                  </p:stCondLst>
                                  <p:childTnLst>
                                    <p:set>
                                      <p:cBhvr>
                                        <p:cTn id="71" dur="1" fill="hold">
                                          <p:stCondLst>
                                            <p:cond delay="0"/>
                                          </p:stCondLst>
                                        </p:cTn>
                                        <p:tgtEl>
                                          <p:spTgt spid="5">
                                            <p:txEl>
                                              <p:pRg st="14" end="14"/>
                                            </p:txEl>
                                          </p:spTgt>
                                        </p:tgtEl>
                                        <p:attrNameLst>
                                          <p:attrName>style.visibility</p:attrName>
                                        </p:attrNameLst>
                                      </p:cBhvr>
                                      <p:to>
                                        <p:strVal val="visible"/>
                                      </p:to>
                                    </p:set>
                                    <p:animEffect transition="in" filter="fade">
                                      <p:cBhvr>
                                        <p:cTn id="72" dur="100"/>
                                        <p:tgtEl>
                                          <p:spTgt spid="5">
                                            <p:txEl>
                                              <p:pRg st="14" end="14"/>
                                            </p:txEl>
                                          </p:spTgt>
                                        </p:tgtEl>
                                      </p:cBhvr>
                                    </p:animEffect>
                                    <p:anim calcmode="lin" valueType="num">
                                      <p:cBhvr>
                                        <p:cTn id="73" dur="4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74" dur="400" fill="hold"/>
                                        <p:tgtEl>
                                          <p:spTgt spid="5">
                                            <p:txEl>
                                              <p:pRg st="14" end="14"/>
                                            </p:txEl>
                                          </p:spTgt>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5">
                                            <p:txEl>
                                              <p:pRg st="14" end="1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5">
                                            <p:txEl>
                                              <p:pRg st="14" end="1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ChangeArrowheads="1"/>
          </p:cNvSpPr>
          <p:nvPr/>
        </p:nvSpPr>
        <p:spPr bwMode="auto">
          <a:xfrm>
            <a:off x="637299" y="340590"/>
            <a:ext cx="1098636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Bài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tập</a:t>
            </a:r>
            <a:r>
              <a:rPr lang="en-US" sz="2200" b="1" dirty="0" smtClean="0">
                <a:solidFill>
                  <a:srgbClr val="FF0000"/>
                </a:solidFill>
                <a:latin typeface="Times New Roman" pitchFamily="18" charset="0"/>
                <a:cs typeface="Times New Roman" pitchFamily="18" charset="0"/>
              </a:rPr>
              <a:t>:</a:t>
            </a:r>
          </a:p>
          <a:p>
            <a:pPr algn="just"/>
            <a:r>
              <a:rPr lang="vi-VN" sz="2200" b="1" dirty="0" smtClean="0">
                <a:latin typeface="Times New Roman" pitchFamily="18" charset="0"/>
                <a:cs typeface="Times New Roman" pitchFamily="18" charset="0"/>
              </a:rPr>
              <a:t>Câu </a:t>
            </a:r>
            <a:r>
              <a:rPr lang="en-US" sz="2200" b="1" dirty="0" smtClean="0">
                <a:latin typeface="Times New Roman" pitchFamily="18" charset="0"/>
                <a:cs typeface="Times New Roman" pitchFamily="18" charset="0"/>
              </a:rPr>
              <a:t>1</a:t>
            </a:r>
            <a:r>
              <a:rPr lang="vi-VN" sz="2200" b="1" dirty="0" smtClean="0">
                <a:latin typeface="Times New Roman" pitchFamily="18" charset="0"/>
                <a:cs typeface="Times New Roman" pitchFamily="18" charset="0"/>
              </a:rPr>
              <a:t>: </a:t>
            </a:r>
            <a:r>
              <a:rPr lang="vi-VN" sz="2200" b="1" dirty="0">
                <a:latin typeface="Times New Roman" pitchFamily="18" charset="0"/>
                <a:cs typeface="Times New Roman" pitchFamily="18" charset="0"/>
              </a:rPr>
              <a:t>Chỉ ra lời dẫn trực tiếp và lời dẫn gián tiếp:</a:t>
            </a:r>
          </a:p>
          <a:p>
            <a:pPr algn="just"/>
            <a:r>
              <a:rPr lang="vi-VN" sz="2200" dirty="0">
                <a:latin typeface="Times New Roman" pitchFamily="18" charset="0"/>
                <a:cs typeface="Times New Roman" pitchFamily="18" charset="0"/>
              </a:rPr>
              <a:t>- </a:t>
            </a:r>
            <a:r>
              <a:rPr lang="vi-VN" sz="2200" i="1" dirty="0">
                <a:latin typeface="Times New Roman" pitchFamily="18" charset="0"/>
                <a:cs typeface="Times New Roman" pitchFamily="18" charset="0"/>
              </a:rPr>
              <a:t>Ông lão nghe chẳng sót một câu nào. Bao nhiêu là tin hay. Một em nhỏ trong ban tuyên truyền xung phong bơi ra giữ hồ Hoàn Kiếm cắm quốc kì lên Tháp Rùa</a:t>
            </a:r>
            <a:r>
              <a:rPr lang="vi-VN" sz="2200" i="1"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a:t>
            </a:r>
            <a:r>
              <a:rPr lang="vi-VN" sz="2200" i="1" dirty="0" smtClean="0">
                <a:latin typeface="Times New Roman" pitchFamily="18" charset="0"/>
                <a:cs typeface="Times New Roman" pitchFamily="18" charset="0"/>
              </a:rPr>
              <a:t>Đấy</a:t>
            </a:r>
            <a:r>
              <a:rPr lang="vi-VN" sz="2200" i="1" dirty="0">
                <a:latin typeface="Times New Roman" pitchFamily="18" charset="0"/>
                <a:cs typeface="Times New Roman" pitchFamily="18" charset="0"/>
              </a:rPr>
              <a:t>, cứ cứ kêu chúng nó trẻ con mãi đi, liệu đã bằng chúng nó chưa </a:t>
            </a:r>
            <a:r>
              <a:rPr lang="vi-VN" sz="2200" i="1"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a:t>
            </a:r>
            <a:r>
              <a:rPr lang="vi-VN"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M</a:t>
            </a:r>
            <a:r>
              <a:rPr lang="vi-VN" sz="2200" i="1" dirty="0" smtClean="0">
                <a:latin typeface="Times New Roman" pitchFamily="18" charset="0"/>
                <a:cs typeface="Times New Roman" pitchFamily="18" charset="0"/>
              </a:rPr>
              <a:t>ột </a:t>
            </a:r>
            <a:r>
              <a:rPr lang="vi-VN" sz="2200" i="1" dirty="0">
                <a:latin typeface="Times New Roman" pitchFamily="18" charset="0"/>
                <a:cs typeface="Times New Roman" pitchFamily="18" charset="0"/>
              </a:rPr>
              <a:t>anh trung đội trưởng sau khi giết được bảy tên giặc đã tự sát bằng một quả lựu đạn cuối cùng…</a:t>
            </a:r>
          </a:p>
          <a:p>
            <a:pPr algn="r"/>
            <a:r>
              <a:rPr lang="vi-VN" sz="2200" dirty="0">
                <a:latin typeface="Times New Roman" pitchFamily="18" charset="0"/>
                <a:cs typeface="Times New Roman" pitchFamily="18" charset="0"/>
              </a:rPr>
              <a:t>( Làng- Kim Lân)</a:t>
            </a:r>
          </a:p>
          <a:p>
            <a:pPr algn="just"/>
            <a:r>
              <a:rPr lang="vi-VN" sz="2200" dirty="0">
                <a:latin typeface="Times New Roman" pitchFamily="18" charset="0"/>
                <a:cs typeface="Times New Roman" pitchFamily="18" charset="0"/>
              </a:rPr>
              <a:t>- </a:t>
            </a:r>
            <a:r>
              <a:rPr lang="vi-VN" sz="2200" i="1" dirty="0">
                <a:latin typeface="Times New Roman" pitchFamily="18" charset="0"/>
                <a:cs typeface="Times New Roman" pitchFamily="18" charset="0"/>
              </a:rPr>
              <a:t>Nhân dịp Tết, một đoàn các chú lái máy bay lên thăm cơ quan cháu ở Sa Pa. Không có cháu ở đấy. Các chú lại cử một chú lên tận đây. Chú ấy nói : nhờ cháu có góp phần phát hiện một đám mây khô mà ngày ấy, tháng ấy, không quân ta hạ được bao nhiêu phản lực Mĩ trên cầu Hàm Rồng.</a:t>
            </a:r>
          </a:p>
          <a:p>
            <a:pPr algn="r"/>
            <a:r>
              <a:rPr lang="vi-VN" sz="2200" dirty="0">
                <a:latin typeface="Times New Roman" pitchFamily="18" charset="0"/>
                <a:cs typeface="Times New Roman" pitchFamily="18" charset="0"/>
              </a:rPr>
              <a:t>(Lặng lẽ Sa Pa- Nguyễn Thành Long)</a:t>
            </a:r>
          </a:p>
          <a:p>
            <a:pPr algn="just"/>
            <a:r>
              <a:rPr lang="vi-VN" sz="2200" b="1" dirty="0">
                <a:latin typeface="Times New Roman" pitchFamily="18" charset="0"/>
                <a:cs typeface="Times New Roman" pitchFamily="18" charset="0"/>
              </a:rPr>
              <a:t>Câu </a:t>
            </a:r>
            <a:r>
              <a:rPr lang="en-US" sz="2200" b="1" dirty="0" smtClean="0">
                <a:latin typeface="Times New Roman" pitchFamily="18" charset="0"/>
                <a:cs typeface="Times New Roman" pitchFamily="18" charset="0"/>
              </a:rPr>
              <a:t>2</a:t>
            </a:r>
            <a:r>
              <a:rPr lang="vi-VN" sz="2200" b="1" dirty="0" smtClean="0">
                <a:latin typeface="Times New Roman" pitchFamily="18" charset="0"/>
                <a:cs typeface="Times New Roman" pitchFamily="18" charset="0"/>
              </a:rPr>
              <a:t>: </a:t>
            </a:r>
            <a:r>
              <a:rPr lang="vi-VN" sz="2200" b="1" dirty="0">
                <a:latin typeface="Times New Roman" pitchFamily="18" charset="0"/>
                <a:cs typeface="Times New Roman" pitchFamily="18" charset="0"/>
              </a:rPr>
              <a:t>Nhận xét lời dẫn và lời người dẫn trong các trường hợp sau. Nếu sai hãy sửa lại cho đúng: </a:t>
            </a:r>
          </a:p>
          <a:p>
            <a:pPr algn="just"/>
            <a:r>
              <a:rPr lang="vi-VN" sz="2200" dirty="0">
                <a:latin typeface="Times New Roman" pitchFamily="18" charset="0"/>
                <a:cs typeface="Times New Roman" pitchFamily="18" charset="0"/>
              </a:rPr>
              <a:t>a) </a:t>
            </a:r>
            <a:r>
              <a:rPr lang="vi-VN" sz="2200" i="1" dirty="0">
                <a:latin typeface="Times New Roman" pitchFamily="18" charset="0"/>
                <a:cs typeface="Times New Roman" pitchFamily="18" charset="0"/>
              </a:rPr>
              <a:t>Cha ông ta đã khẳng định vai trò của người thầy trong câu tục ngữ: “Không thầy đố mày làm nên”.</a:t>
            </a:r>
          </a:p>
          <a:p>
            <a:pPr algn="just"/>
            <a:r>
              <a:rPr lang="vi-VN" sz="2200" dirty="0">
                <a:latin typeface="Times New Roman" pitchFamily="18" charset="0"/>
                <a:cs typeface="Times New Roman" pitchFamily="18" charset="0"/>
              </a:rPr>
              <a:t>b) </a:t>
            </a:r>
            <a:r>
              <a:rPr lang="vi-VN" sz="2200" i="1" dirty="0">
                <a:latin typeface="Times New Roman" pitchFamily="18" charset="0"/>
                <a:cs typeface="Times New Roman" pitchFamily="18" charset="0"/>
              </a:rPr>
              <a:t>Con người sống có bản lĩnh sẽ không bị những ảnh hưởng xấu bên ngoài tác động đến</a:t>
            </a:r>
            <a:r>
              <a:rPr lang="vi-VN" sz="2200" i="1" dirty="0" smtClean="0">
                <a:latin typeface="Times New Roman" pitchFamily="18" charset="0"/>
                <a:cs typeface="Times New Roman" pitchFamily="18" charset="0"/>
              </a:rPr>
              <a:t>.“</a:t>
            </a:r>
            <a:r>
              <a:rPr lang="vi-VN" sz="2200" i="1" dirty="0">
                <a:latin typeface="Times New Roman" pitchFamily="18" charset="0"/>
                <a:cs typeface="Times New Roman" pitchFamily="18" charset="0"/>
              </a:rPr>
              <a:t>Gần mực thì đen, gần đèn thì sáng”, tục ngữ chẳng đã nhắc nhở ta như thế hay sao?</a:t>
            </a:r>
          </a:p>
        </p:txBody>
      </p:sp>
    </p:spTree>
    <p:extLst>
      <p:ext uri="{BB962C8B-B14F-4D97-AF65-F5344CB8AC3E}">
        <p14:creationId xmlns:p14="http://schemas.microsoft.com/office/powerpoint/2010/main" val="35509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ChangeArrowheads="1"/>
          </p:cNvSpPr>
          <p:nvPr/>
        </p:nvSpPr>
        <p:spPr bwMode="auto">
          <a:xfrm>
            <a:off x="651159" y="536575"/>
            <a:ext cx="10892704" cy="4893647"/>
          </a:xfrm>
          <a:prstGeom prst="rect">
            <a:avLst/>
          </a:prstGeom>
          <a:noFill/>
          <a:ln>
            <a:noFill/>
          </a:ln>
        </p:spPr>
        <p:txBody>
          <a:bodyPr wrap="square">
            <a:spAutoFit/>
          </a:bodyPr>
          <a:lstStyle/>
          <a:p>
            <a:pPr algn="just"/>
            <a:r>
              <a:rPr lang="en-US" sz="2400" b="1" dirty="0" err="1">
                <a:latin typeface="Times New Roman" pitchFamily="18" charset="0"/>
                <a:cs typeface="Times New Roman" pitchFamily="18" charset="0"/>
              </a:rPr>
              <a:t>Gợi</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trả</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r>
              <a:rPr lang="vi-VN" sz="2400" b="1" dirty="0">
                <a:latin typeface="Times New Roman" pitchFamily="18" charset="0"/>
                <a:cs typeface="Times New Roman" pitchFamily="18" charset="0"/>
              </a:rPr>
              <a:t>Câu </a:t>
            </a:r>
            <a:r>
              <a:rPr lang="en-US" sz="2400" b="1" dirty="0" smtClean="0">
                <a:latin typeface="Times New Roman" pitchFamily="18" charset="0"/>
                <a:cs typeface="Times New Roman" pitchFamily="18" charset="0"/>
              </a:rPr>
              <a:t>1</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Chỉ ra lời dẫn trực tiếp và lời dẫn gián tiếp:</a:t>
            </a:r>
          </a:p>
          <a:p>
            <a:pPr algn="just"/>
            <a:r>
              <a:rPr lang="vi-VN" sz="2400" dirty="0">
                <a:latin typeface="Times New Roman" pitchFamily="18" charset="0"/>
                <a:cs typeface="Times New Roman" pitchFamily="18" charset="0"/>
              </a:rPr>
              <a:t>- Lời dẫn trực </a:t>
            </a:r>
            <a:r>
              <a:rPr lang="vi-VN" sz="2400" dirty="0"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Đấy</a:t>
            </a:r>
            <a:r>
              <a:rPr lang="vi-VN" sz="2400" dirty="0">
                <a:latin typeface="Times New Roman" pitchFamily="18" charset="0"/>
                <a:cs typeface="Times New Roman" pitchFamily="18" charset="0"/>
              </a:rPr>
              <a:t>, cứ cứ kêu chúng nó trẻ con mãi đi, liệu đã bằng chúng nó chưa </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Lời dẫn gián tiếp : nhờ cháu có góp phần phát hiện một đám mây khô mà ngày ấy, tháng ấy, không quân ta hạ được bao nhiêu phản lực Mĩ trên cầu Hàm Rồng.</a:t>
            </a:r>
          </a:p>
          <a:p>
            <a:pPr algn="just"/>
            <a:r>
              <a:rPr lang="vi-VN" sz="2400" b="1" dirty="0">
                <a:latin typeface="Times New Roman" pitchFamily="18" charset="0"/>
                <a:cs typeface="Times New Roman" pitchFamily="18" charset="0"/>
              </a:rPr>
              <a:t>Câu </a:t>
            </a:r>
            <a:r>
              <a:rPr lang="en-US" sz="2400" b="1" dirty="0" smtClean="0">
                <a:latin typeface="Times New Roman" pitchFamily="18" charset="0"/>
                <a:cs typeface="Times New Roman" pitchFamily="18" charset="0"/>
              </a:rPr>
              <a:t>2</a:t>
            </a:r>
            <a:r>
              <a:rPr lang="vi-VN" sz="2400" b="1" dirty="0" smtClean="0">
                <a:latin typeface="Times New Roman" pitchFamily="18" charset="0"/>
                <a:cs typeface="Times New Roman" pitchFamily="18" charset="0"/>
              </a:rPr>
              <a:t>:      </a:t>
            </a:r>
            <a:endParaRPr lang="vi-VN" sz="2400" b="1"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Trường hợp a: đúng.</a:t>
            </a:r>
          </a:p>
          <a:p>
            <a:pPr algn="just"/>
            <a:r>
              <a:rPr lang="vi-VN" sz="2400" dirty="0">
                <a:latin typeface="Times New Roman" pitchFamily="18" charset="0"/>
                <a:cs typeface="Times New Roman" pitchFamily="18" charset="0"/>
              </a:rPr>
              <a:t>- Trường hợp b: Lời người dẫn nói về nội dung: người có bản lĩnh sẽ không bị ảnh hưởng xấu từ môi trường sống; nhưng lời dẫn là câu tục ngữ lại có nội dung nói về ảnh hưởng của môi trường sống đến con người.</a:t>
            </a:r>
          </a:p>
          <a:p>
            <a:pPr algn="just"/>
            <a:r>
              <a:rPr lang="vi-VN" sz="2400" dirty="0">
                <a:latin typeface="Times New Roman" pitchFamily="18" charset="0"/>
                <a:cs typeface="Times New Roman" pitchFamily="18" charset="0"/>
              </a:rPr>
              <a:t>- Như vậy lời dẫn và lời người dẫn không phù hợp nhau nên có thể thay một trong hai yếu tố trên.</a:t>
            </a:r>
          </a:p>
        </p:txBody>
      </p:sp>
    </p:spTree>
    <p:extLst>
      <p:ext uri="{BB962C8B-B14F-4D97-AF65-F5344CB8AC3E}">
        <p14:creationId xmlns:p14="http://schemas.microsoft.com/office/powerpoint/2010/main" val="287481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833077" y="3213100"/>
            <a:ext cx="6912708" cy="369332"/>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6" name="Rectangle 3"/>
          <p:cNvSpPr txBox="1">
            <a:spLocks noChangeArrowheads="1"/>
          </p:cNvSpPr>
          <p:nvPr/>
        </p:nvSpPr>
        <p:spPr bwMode="auto">
          <a:xfrm>
            <a:off x="1316182" y="1870345"/>
            <a:ext cx="957349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20000"/>
              </a:spcBef>
            </a:pPr>
            <a:r>
              <a:rPr lang="en-US" sz="4000" b="1" dirty="0" err="1">
                <a:solidFill>
                  <a:srgbClr val="0000FF"/>
                </a:solidFill>
                <a:latin typeface="Times New Roman" pitchFamily="18" charset="0"/>
                <a:cs typeface="Times New Roman" pitchFamily="18" charset="0"/>
              </a:rPr>
              <a:t>Tiết</a:t>
            </a:r>
            <a:r>
              <a:rPr lang="en-US" sz="4000" b="1" dirty="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33, 34.</a:t>
            </a:r>
            <a:endParaRPr lang="en-US" sz="4000" b="1" dirty="0">
              <a:solidFill>
                <a:srgbClr val="0000FF"/>
              </a:solidFill>
              <a:latin typeface="Times New Roman" pitchFamily="18" charset="0"/>
              <a:cs typeface="Times New Roman" pitchFamily="18" charset="0"/>
            </a:endParaRPr>
          </a:p>
          <a:p>
            <a:pPr algn="ctr" eaLnBrk="1" hangingPunct="1">
              <a:lnSpc>
                <a:spcPct val="80000"/>
              </a:lnSpc>
              <a:spcBef>
                <a:spcPct val="20000"/>
              </a:spcBef>
            </a:pPr>
            <a:r>
              <a:rPr lang="en-US" sz="4000" b="1" dirty="0" smtClean="0">
                <a:solidFill>
                  <a:srgbClr val="FF0000"/>
                </a:solidFill>
                <a:latin typeface="Times New Roman" pitchFamily="18" charset="0"/>
                <a:cs typeface="Times New Roman" pitchFamily="18" charset="0"/>
              </a:rPr>
              <a:t>ÔN TẬP KIỂM TRA GIỮA HKI</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493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ChangeArrowheads="1"/>
          </p:cNvSpPr>
          <p:nvPr/>
        </p:nvSpPr>
        <p:spPr bwMode="auto">
          <a:xfrm>
            <a:off x="304800" y="403083"/>
            <a:ext cx="1161010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2200" b="1" dirty="0">
                <a:latin typeface="Times New Roman" pitchFamily="18" charset="0"/>
                <a:cs typeface="Times New Roman" pitchFamily="18" charset="0"/>
              </a:rPr>
              <a:t>Câu </a:t>
            </a:r>
            <a:r>
              <a:rPr lang="en-US" sz="2200" b="1" dirty="0" smtClean="0">
                <a:latin typeface="Times New Roman" pitchFamily="18" charset="0"/>
                <a:cs typeface="Times New Roman" pitchFamily="18" charset="0"/>
              </a:rPr>
              <a:t>3</a:t>
            </a:r>
            <a:r>
              <a:rPr lang="vi-VN" sz="2200" b="1" dirty="0" smtClean="0">
                <a:latin typeface="Times New Roman" pitchFamily="18" charset="0"/>
                <a:cs typeface="Times New Roman" pitchFamily="18" charset="0"/>
              </a:rPr>
              <a:t>: </a:t>
            </a:r>
            <a:r>
              <a:rPr lang="vi-VN" sz="2200" b="1" dirty="0">
                <a:latin typeface="Times New Roman" pitchFamily="18" charset="0"/>
                <a:cs typeface="Times New Roman" pitchFamily="18" charset="0"/>
              </a:rPr>
              <a:t>Chuyển các lời dẫn trực tiếp sau thành các lời dẫn gián tiếp.</a:t>
            </a:r>
          </a:p>
          <a:p>
            <a:pPr algn="just"/>
            <a:r>
              <a:rPr lang="vi-VN" sz="2200" dirty="0">
                <a:latin typeface="Times New Roman" pitchFamily="18" charset="0"/>
                <a:cs typeface="Times New Roman" pitchFamily="18" charset="0"/>
              </a:rPr>
              <a:t>a)	Anh ấy dặn lại chúng tôi: </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Ngà</a:t>
            </a:r>
            <a:r>
              <a:rPr lang="en-US" sz="2200" dirty="0" smtClean="0">
                <a:latin typeface="Times New Roman" pitchFamily="18" charset="0"/>
                <a:cs typeface="Times New Roman" pitchFamily="18" charset="0"/>
              </a:rPr>
              <a:t>y</a:t>
            </a:r>
            <a:r>
              <a:rPr lang="vi-VN" sz="2200" dirty="0" smtClean="0">
                <a:latin typeface="Times New Roman" pitchFamily="18" charset="0"/>
                <a:cs typeface="Times New Roman" pitchFamily="18" charset="0"/>
              </a:rPr>
              <a:t> </a:t>
            </a:r>
            <a:r>
              <a:rPr lang="vi-VN" sz="2200" dirty="0">
                <a:latin typeface="Times New Roman" pitchFamily="18" charset="0"/>
                <a:cs typeface="Times New Roman" pitchFamily="18" charset="0"/>
              </a:rPr>
              <a:t>mai tôi đi công tác vắng, các em ở nhà nhớ chăm lo cho bản thân, giữ gìn sức khẻ”.</a:t>
            </a:r>
          </a:p>
          <a:p>
            <a:pPr algn="just"/>
            <a:r>
              <a:rPr lang="vi-VN" sz="2200" dirty="0">
                <a:latin typeface="Times New Roman" pitchFamily="18" charset="0"/>
                <a:cs typeface="Times New Roman" pitchFamily="18" charset="0"/>
              </a:rPr>
              <a:t>b)	Thầy giáo dặn cả lướp mình: </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Sắp </a:t>
            </a:r>
            <a:r>
              <a:rPr lang="vi-VN" sz="2200" dirty="0">
                <a:latin typeface="Times New Roman" pitchFamily="18" charset="0"/>
                <a:cs typeface="Times New Roman" pitchFamily="18" charset="0"/>
              </a:rPr>
              <a:t>đén kì thi hết cấp, các em cần chăm học hơn nữa”.</a:t>
            </a:r>
          </a:p>
          <a:p>
            <a:pPr algn="just"/>
            <a:r>
              <a:rPr lang="vi-VN" sz="2200" dirty="0">
                <a:latin typeface="Times New Roman" pitchFamily="18" charset="0"/>
                <a:cs typeface="Times New Roman" pitchFamily="18" charset="0"/>
              </a:rPr>
              <a:t>c)	Chúng tôi chào bà: </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Chúng </a:t>
            </a:r>
            <a:r>
              <a:rPr lang="vi-VN" sz="2200" dirty="0">
                <a:latin typeface="Times New Roman" pitchFamily="18" charset="0"/>
                <a:cs typeface="Times New Roman" pitchFamily="18" charset="0"/>
              </a:rPr>
              <a:t>cháu chào bà, chúng cháu đi học ạ</a:t>
            </a:r>
            <a:r>
              <a:rPr lang="vi-VN"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gn="just"/>
            <a:r>
              <a:rPr lang="vi-VN" sz="2200" b="1" dirty="0">
                <a:latin typeface="Times New Roman" pitchFamily="18" charset="0"/>
                <a:cs typeface="Times New Roman" pitchFamily="18" charset="0"/>
              </a:rPr>
              <a:t>Câu </a:t>
            </a:r>
            <a:r>
              <a:rPr lang="en-US" sz="2200" b="1" dirty="0" smtClean="0">
                <a:latin typeface="Times New Roman" pitchFamily="18" charset="0"/>
                <a:cs typeface="Times New Roman" pitchFamily="18" charset="0"/>
              </a:rPr>
              <a:t>4</a:t>
            </a:r>
            <a:r>
              <a:rPr lang="vi-VN" sz="2200" b="1" dirty="0" smtClean="0">
                <a:latin typeface="Times New Roman" pitchFamily="18" charset="0"/>
                <a:cs typeface="Times New Roman" pitchFamily="18" charset="0"/>
              </a:rPr>
              <a:t>: </a:t>
            </a:r>
            <a:r>
              <a:rPr lang="vi-VN" sz="2200" b="1" dirty="0">
                <a:latin typeface="Times New Roman" pitchFamily="18" charset="0"/>
                <a:cs typeface="Times New Roman" pitchFamily="18" charset="0"/>
              </a:rPr>
              <a:t>Tìm lời dẫn trong các đoạn trích sau và cho biết đâu là dẫn lời nói, đâu là dẫn ý nghĩ.</a:t>
            </a:r>
          </a:p>
          <a:p>
            <a:pPr algn="just"/>
            <a:r>
              <a:rPr lang="vi-VN" sz="2200" dirty="0">
                <a:latin typeface="Times New Roman" pitchFamily="18" charset="0"/>
                <a:cs typeface="Times New Roman" pitchFamily="18" charset="0"/>
              </a:rPr>
              <a:t>a ) Họa sĩ nghĩ </a:t>
            </a:r>
            <a:r>
              <a:rPr lang="vi-VN" sz="2200" dirty="0" smtClean="0">
                <a:latin typeface="Times New Roman" pitchFamily="18" charset="0"/>
                <a:cs typeface="Times New Roman" pitchFamily="18" charset="0"/>
              </a:rPr>
              <a:t>thầm:</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Khách </a:t>
            </a:r>
            <a:r>
              <a:rPr lang="vi-VN" sz="2200" dirty="0">
                <a:latin typeface="Times New Roman" pitchFamily="18" charset="0"/>
                <a:cs typeface="Times New Roman" pitchFamily="18" charset="0"/>
              </a:rPr>
              <a:t>tới bất ngờ, chắc cu cậu chưa kịp quét tước dọn dẹp, chưa kịp gấp chăn chẳng </a:t>
            </a:r>
            <a:r>
              <a:rPr lang="vi-VN" sz="2200" dirty="0" smtClean="0">
                <a:latin typeface="Times New Roman" pitchFamily="18" charset="0"/>
                <a:cs typeface="Times New Roman" pitchFamily="18" charset="0"/>
              </a:rPr>
              <a:t>hạn</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gn="r"/>
            <a:r>
              <a:rPr lang="vi-VN" sz="2200" dirty="0">
                <a:latin typeface="Times New Roman" pitchFamily="18" charset="0"/>
                <a:cs typeface="Times New Roman" pitchFamily="18" charset="0"/>
              </a:rPr>
              <a:t>(Nguyễn Thành Long, Lặng lẽ Sa Pa)</a:t>
            </a:r>
          </a:p>
          <a:p>
            <a:pPr algn="just"/>
            <a:r>
              <a:rPr lang="vi-VN" sz="2200" dirty="0">
                <a:latin typeface="Times New Roman" pitchFamily="18" charset="0"/>
                <a:cs typeface="Times New Roman" pitchFamily="18" charset="0"/>
              </a:rPr>
              <a:t>b) Cụ giáo đã từng nghiêm khắc dặn học trò : </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Lễ </a:t>
            </a:r>
            <a:r>
              <a:rPr lang="vi-VN" sz="2200" dirty="0">
                <a:latin typeface="Times New Roman" pitchFamily="18" charset="0"/>
                <a:cs typeface="Times New Roman" pitchFamily="18" charset="0"/>
              </a:rPr>
              <a:t>là tự lòng mình. Các anh trọng thầy thì các anh hãy làm như lời thầy </a:t>
            </a:r>
            <a:r>
              <a:rPr lang="vi-VN" sz="2200" dirty="0" smtClean="0">
                <a:latin typeface="Times New Roman" pitchFamily="18" charset="0"/>
                <a:cs typeface="Times New Roman" pitchFamily="18" charset="0"/>
              </a:rPr>
              <a:t>dạy</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gn="r"/>
            <a:r>
              <a:rPr lang="vi-VN" sz="2200" dirty="0" smtClean="0">
                <a:latin typeface="Times New Roman" pitchFamily="18" charset="0"/>
                <a:cs typeface="Times New Roman" pitchFamily="18" charset="0"/>
              </a:rPr>
              <a:t>(Hà Ân, </a:t>
            </a:r>
            <a:r>
              <a:rPr lang="vi-VN" sz="2200" dirty="0">
                <a:latin typeface="Times New Roman" pitchFamily="18" charset="0"/>
                <a:cs typeface="Times New Roman" pitchFamily="18" charset="0"/>
              </a:rPr>
              <a:t>Chuyện về người thầy)</a:t>
            </a:r>
          </a:p>
          <a:p>
            <a:pPr algn="just"/>
            <a:r>
              <a:rPr lang="vi-VN" sz="2200" dirty="0">
                <a:latin typeface="Times New Roman" pitchFamily="18" charset="0"/>
                <a:cs typeface="Times New Roman" pitchFamily="18" charset="0"/>
              </a:rPr>
              <a:t>c) Phải rồi, buổi trưa hôm trước, khi thấy tôi ăn một nắm cơm muối trắng bên bờ đồng và một đồng chí du kích, có một em bé từ phía nội cỏ đã đưa đến cho tôi một dúm tép rang. Em ấy bảo tép của em cất được... Khi đó tôi tự hỏi: Em này làm gì một mình giữa đồng mà lại đem cơm tép rang đi ăn?</a:t>
            </a:r>
          </a:p>
          <a:p>
            <a:pPr algn="r"/>
            <a:r>
              <a:rPr lang="vi-VN" sz="2200" dirty="0">
                <a:latin typeface="Times New Roman" pitchFamily="18" charset="0"/>
                <a:cs typeface="Times New Roman" pitchFamily="18" charset="0"/>
              </a:rPr>
              <a:t>( Vũ Cao, Em bé bên bờ sông Lai Vu)</a:t>
            </a:r>
          </a:p>
          <a:p>
            <a:pPr algn="just"/>
            <a:r>
              <a:rPr lang="vi-VN" sz="2200" dirty="0">
                <a:latin typeface="Times New Roman" pitchFamily="18" charset="0"/>
                <a:cs typeface="Times New Roman" pitchFamily="18" charset="0"/>
              </a:rPr>
              <a:t>d) Tôi có ngay cái ý nghĩ vừa non nớt vừa ngây thơ này: chắc chỉ người thạo mới cầm nổi bút thước.</a:t>
            </a:r>
          </a:p>
          <a:p>
            <a:pPr algn="r"/>
            <a:r>
              <a:rPr lang="vi-VN" sz="2200" dirty="0">
                <a:latin typeface="Times New Roman" pitchFamily="18" charset="0"/>
                <a:cs typeface="Times New Roman" pitchFamily="18" charset="0"/>
              </a:rPr>
              <a:t>( Thanh Tịnh, Tôi đi học)</a:t>
            </a:r>
          </a:p>
        </p:txBody>
      </p:sp>
    </p:spTree>
    <p:extLst>
      <p:ext uri="{BB962C8B-B14F-4D97-AF65-F5344CB8AC3E}">
        <p14:creationId xmlns:p14="http://schemas.microsoft.com/office/powerpoint/2010/main" val="275147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ChangeArrowheads="1"/>
          </p:cNvSpPr>
          <p:nvPr/>
        </p:nvSpPr>
        <p:spPr bwMode="auto">
          <a:xfrm>
            <a:off x="509588" y="357188"/>
            <a:ext cx="11255375" cy="6124754"/>
          </a:xfrm>
          <a:prstGeom prst="rect">
            <a:avLst/>
          </a:prstGeom>
          <a:noFill/>
          <a:ln>
            <a:noFill/>
          </a:ln>
        </p:spPr>
        <p:txBody>
          <a:bodyPr>
            <a:spAutoFit/>
          </a:bodyPr>
          <a:lstStyle/>
          <a:p>
            <a:r>
              <a:rPr lang="en-US" sz="2800" b="1" dirty="0" err="1">
                <a:latin typeface="Times New Roman" pitchFamily="18" charset="0"/>
                <a:cs typeface="Times New Roman" pitchFamily="18" charset="0"/>
              </a:rPr>
              <a:t>Gợi</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lời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vi-VN" sz="2800" dirty="0">
                <a:latin typeface="Times New Roman" pitchFamily="18" charset="0"/>
                <a:cs typeface="Times New Roman" pitchFamily="18" charset="0"/>
              </a:rPr>
              <a:t>Câu </a:t>
            </a:r>
            <a:r>
              <a:rPr lang="en-US" sz="2800" dirty="0" smtClean="0">
                <a:latin typeface="Times New Roman" pitchFamily="18" charset="0"/>
                <a:cs typeface="Times New Roman" pitchFamily="18" charset="0"/>
              </a:rPr>
              <a:t>3</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vi-VN" sz="2800" dirty="0">
                <a:latin typeface="Times New Roman" pitchFamily="18" charset="0"/>
                <a:cs typeface="Times New Roman" pitchFamily="18" charset="0"/>
              </a:rPr>
              <a:t>a) →Anh ấy dặn chúng tôi rằng ngày mai anh ấy đi công tác, Chúng tôi ở nhà nhớ chăm lo cho bản thân, giữ gìn sức khỏe.</a:t>
            </a:r>
          </a:p>
          <a:p>
            <a:r>
              <a:rPr lang="vi-VN" sz="2800" dirty="0">
                <a:latin typeface="Times New Roman" pitchFamily="18" charset="0"/>
                <a:cs typeface="Times New Roman" pitchFamily="18" charset="0"/>
              </a:rPr>
              <a:t>b) →Thầy giáo dặn cả lớp mình là sắp đến kỳ thi hết cấp, chúng mình cần chăm học hơn nữa.</a:t>
            </a:r>
          </a:p>
          <a:p>
            <a:r>
              <a:rPr lang="vi-VN" sz="2800" dirty="0">
                <a:latin typeface="Times New Roman" pitchFamily="18" charset="0"/>
                <a:cs typeface="Times New Roman" pitchFamily="18" charset="0"/>
              </a:rPr>
              <a:t>c) →Chúng tôi chào bà chúng tôi đi học.</a:t>
            </a:r>
          </a:p>
          <a:p>
            <a:r>
              <a:rPr lang="vi-VN" sz="2800" dirty="0">
                <a:latin typeface="Times New Roman" pitchFamily="18" charset="0"/>
                <a:cs typeface="Times New Roman" pitchFamily="18" charset="0"/>
              </a:rPr>
              <a:t>Câu </a:t>
            </a:r>
            <a:r>
              <a:rPr lang="en-US" sz="2800" dirty="0" smtClean="0">
                <a:latin typeface="Times New Roman" pitchFamily="18" charset="0"/>
                <a:cs typeface="Times New Roman" pitchFamily="18" charset="0"/>
              </a:rPr>
              <a:t>4</a:t>
            </a:r>
            <a:r>
              <a:rPr lang="vi-VN"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a:t>
            </a:r>
            <a:r>
              <a:rPr lang="vi-VN" sz="2800" dirty="0" smtClean="0">
                <a:latin typeface="Times New Roman" pitchFamily="18" charset="0"/>
                <a:cs typeface="Times New Roman" pitchFamily="18" charset="0"/>
              </a:rPr>
              <a:t>rước </a:t>
            </a:r>
            <a:r>
              <a:rPr lang="vi-VN" sz="2800" dirty="0">
                <a:latin typeface="Times New Roman" pitchFamily="18" charset="0"/>
                <a:cs typeface="Times New Roman" pitchFamily="18" charset="0"/>
              </a:rPr>
              <a:t>hết phải tìm lời dẫn trong các đoạn trích. Sau đó, dựa vào nội dung dẫn để xác định lời dẫn lời nói và lời dẫn ý nghĩ.</a:t>
            </a:r>
          </a:p>
          <a:p>
            <a:r>
              <a:rPr lang="vi-VN" sz="2800" dirty="0">
                <a:latin typeface="Times New Roman" pitchFamily="18" charset="0"/>
                <a:cs typeface="Times New Roman" pitchFamily="18" charset="0"/>
              </a:rPr>
              <a:t>a ) Lời </a:t>
            </a:r>
            <a:r>
              <a:rPr lang="vi-VN" sz="2800" dirty="0" smtClean="0">
                <a:latin typeface="Times New Roman" pitchFamily="18" charset="0"/>
                <a:cs typeface="Times New Roman" pitchFamily="18" charset="0"/>
              </a:rPr>
              <a:t>dẫn </a:t>
            </a:r>
            <a:r>
              <a:rPr lang="vi-VN" sz="2800" dirty="0">
                <a:latin typeface="Times New Roman" pitchFamily="18" charset="0"/>
                <a:cs typeface="Times New Roman" pitchFamily="18" charset="0"/>
              </a:rPr>
              <a:t>ý nghĩ.</a:t>
            </a:r>
          </a:p>
          <a:p>
            <a:r>
              <a:rPr lang="vi-VN" sz="2800" dirty="0">
                <a:latin typeface="Times New Roman" pitchFamily="18" charset="0"/>
                <a:cs typeface="Times New Roman" pitchFamily="18" charset="0"/>
              </a:rPr>
              <a:t>b) Lời dẫn lời nói.</a:t>
            </a:r>
          </a:p>
          <a:p>
            <a:r>
              <a:rPr lang="vi-VN" sz="2800" dirty="0">
                <a:latin typeface="Times New Roman" pitchFamily="18" charset="0"/>
                <a:cs typeface="Times New Roman" pitchFamily="18" charset="0"/>
              </a:rPr>
              <a:t>c) Lời dẫn ý nghĩ.</a:t>
            </a:r>
          </a:p>
          <a:p>
            <a:r>
              <a:rPr lang="vi-VN" sz="2800" dirty="0">
                <a:latin typeface="Times New Roman" pitchFamily="18" charset="0"/>
                <a:cs typeface="Times New Roman" pitchFamily="18" charset="0"/>
              </a:rPr>
              <a:t>d) Lời dẫn ý nghĩ</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63153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474143"/>
            <a:ext cx="10972800" cy="5755422"/>
          </a:xfrm>
          <a:prstGeom prst="rect">
            <a:avLst/>
          </a:prstGeom>
        </p:spPr>
        <p:txBody>
          <a:bodyPr wrap="square">
            <a:spAutoFit/>
          </a:bodyPr>
          <a:lstStyle/>
          <a:p>
            <a:pPr algn="just">
              <a:spcBef>
                <a:spcPts val="600"/>
              </a:spcBef>
              <a:spcAft>
                <a:spcPts val="600"/>
              </a:spcAft>
            </a:pPr>
            <a:r>
              <a:rPr lang="en-US" sz="2400" b="1" dirty="0">
                <a:solidFill>
                  <a:srgbClr val="FF0000"/>
                </a:solidFill>
                <a:latin typeface="Times New Roman" pitchFamily="18" charset="0"/>
                <a:cs typeface="Times New Roman" pitchFamily="18" charset="0"/>
              </a:rPr>
              <a:t>PHẦN 3: LÀM VĂN NGHỊ LUẬN VỀ MỘT ĐOẠN THƠ/ BÀI THƠ</a:t>
            </a:r>
            <a:endParaRPr lang="en-US" sz="2400" dirty="0">
              <a:solidFill>
                <a:srgbClr val="FF0000"/>
              </a:solidFill>
              <a:latin typeface="Times New Roman" pitchFamily="18" charset="0"/>
              <a:cs typeface="Times New Roman" pitchFamily="18" charset="0"/>
            </a:endParaRPr>
          </a:p>
          <a:p>
            <a:pPr algn="just">
              <a:spcBef>
                <a:spcPts val="600"/>
              </a:spcBef>
              <a:spcAft>
                <a:spcPts val="600"/>
              </a:spcAft>
            </a:pPr>
            <a:r>
              <a:rPr lang="en-US" sz="2400" b="1" dirty="0">
                <a:solidFill>
                  <a:srgbClr val="FF0000"/>
                </a:solidFill>
                <a:latin typeface="Times New Roman" pitchFamily="18" charset="0"/>
                <a:cs typeface="Times New Roman" pitchFamily="18" charset="0"/>
              </a:rPr>
              <a:t>I. YÊU CẦU:</a:t>
            </a:r>
            <a:endParaRPr lang="en-US" sz="2400" dirty="0">
              <a:solidFill>
                <a:srgbClr val="FF0000"/>
              </a:solidFill>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a:t>
            </a:r>
          </a:p>
          <a:p>
            <a:pPr algn="just">
              <a:spcBef>
                <a:spcPts val="600"/>
              </a:spcBef>
              <a:spcAft>
                <a:spcPts val="600"/>
              </a:spcAft>
            </a:pP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Kĩ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xuôi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87548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37" y="138550"/>
            <a:ext cx="11860502"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55966" y="138550"/>
            <a:ext cx="10640291" cy="1077218"/>
          </a:xfrm>
          <a:prstGeom prst="rect">
            <a:avLst/>
          </a:prstGeom>
          <a:solidFill>
            <a:schemeClr val="bg1"/>
          </a:solidFill>
        </p:spPr>
        <p:txBody>
          <a:bodyPr wrap="square">
            <a:spAutoFit/>
          </a:bodyPr>
          <a:lstStyle/>
          <a:p>
            <a:pPr algn="just"/>
            <a:r>
              <a:rPr lang="en-US" sz="3200" b="1" dirty="0" smtClean="0">
                <a:solidFill>
                  <a:srgbClr val="FF0000"/>
                </a:solidFill>
                <a:latin typeface="Times New Roman" pitchFamily="18" charset="0"/>
                <a:cs typeface="Times New Roman" pitchFamily="18" charset="0"/>
              </a:rPr>
              <a:t>II. DÀN Ý </a:t>
            </a:r>
            <a:r>
              <a:rPr lang="en-US" sz="3200" b="1" dirty="0">
                <a:solidFill>
                  <a:srgbClr val="FF0000"/>
                </a:solidFill>
                <a:latin typeface="Times New Roman" pitchFamily="18" charset="0"/>
                <a:cs typeface="Times New Roman" pitchFamily="18" charset="0"/>
              </a:rPr>
              <a:t>LÀM VĂN NGHỊ LUẬN VỀ MỘT ĐOẠN </a:t>
            </a:r>
            <a:r>
              <a:rPr lang="en-US" sz="3200" b="1" dirty="0" smtClean="0">
                <a:solidFill>
                  <a:srgbClr val="FF0000"/>
                </a:solidFill>
                <a:latin typeface="Times New Roman" pitchFamily="18" charset="0"/>
                <a:cs typeface="Times New Roman" pitchFamily="18" charset="0"/>
              </a:rPr>
              <a:t>THƠ, </a:t>
            </a:r>
            <a:r>
              <a:rPr lang="en-US" sz="3200" b="1" dirty="0">
                <a:solidFill>
                  <a:srgbClr val="FF0000"/>
                </a:solidFill>
                <a:latin typeface="Times New Roman" pitchFamily="18" charset="0"/>
                <a:cs typeface="Times New Roman" pitchFamily="18" charset="0"/>
              </a:rPr>
              <a:t>BÀI THƠ</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551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824340" y="304800"/>
            <a:ext cx="10744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b="1" dirty="0">
                <a:solidFill>
                  <a:srgbClr val="FF0000"/>
                </a:solidFill>
                <a:latin typeface="Times New Roman" pitchFamily="18" charset="0"/>
                <a:cs typeface="Times New Roman" pitchFamily="18" charset="0"/>
              </a:rPr>
              <a:t>ĐỀ ĐỌC- HIỂU SỐ </a:t>
            </a:r>
            <a:r>
              <a:rPr lang="fr-FR" sz="2800" b="1" dirty="0" smtClean="0">
                <a:solidFill>
                  <a:srgbClr val="FF0000"/>
                </a:solidFill>
                <a:latin typeface="Times New Roman" pitchFamily="18" charset="0"/>
                <a:cs typeface="Times New Roman" pitchFamily="18" charset="0"/>
              </a:rPr>
              <a:t>1:</a:t>
            </a:r>
            <a:endParaRPr lang="en-US" sz="2400" dirty="0">
              <a:solidFill>
                <a:srgbClr val="FF0000"/>
              </a:solidFill>
              <a:latin typeface="Times New Roman" pitchFamily="18" charset="0"/>
              <a:cs typeface="Times New Roman" pitchFamily="18" charset="0"/>
            </a:endParaRPr>
          </a:p>
          <a:p>
            <a:pPr algn="just"/>
            <a:r>
              <a:rPr lang="fr-FR" sz="2800" b="1" dirty="0">
                <a:latin typeface="Times New Roman" pitchFamily="18" charset="0"/>
                <a:cs typeface="Times New Roman" pitchFamily="18" charset="0"/>
              </a:rPr>
              <a:t>Cho </a:t>
            </a:r>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thơ</a:t>
            </a:r>
            <a:r>
              <a:rPr lang="fr-FR" sz="28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fr-FR" sz="2800" i="1" dirty="0" smtClean="0">
                <a:latin typeface="Times New Roman" pitchFamily="18" charset="0"/>
                <a:cs typeface="Times New Roman" pitchFamily="18" charset="0"/>
              </a:rPr>
              <a:t>"</a:t>
            </a:r>
            <a:r>
              <a:rPr lang="fr-FR" sz="2800" i="1" dirty="0" err="1" smtClean="0">
                <a:latin typeface="Times New Roman" pitchFamily="18" charset="0"/>
                <a:cs typeface="Times New Roman" pitchFamily="18" charset="0"/>
              </a:rPr>
              <a:t>Vân</a:t>
            </a:r>
            <a:r>
              <a:rPr lang="fr-FR" sz="2800" i="1" dirty="0" smtClean="0">
                <a:latin typeface="Times New Roman" pitchFamily="18" charset="0"/>
                <a:cs typeface="Times New Roman" pitchFamily="18" charset="0"/>
              </a:rPr>
              <a:t> </a:t>
            </a:r>
            <a:r>
              <a:rPr lang="fr-FR" sz="2800" i="1" dirty="0" err="1">
                <a:latin typeface="Times New Roman" pitchFamily="18" charset="0"/>
                <a:cs typeface="Times New Roman" pitchFamily="18" charset="0"/>
              </a:rPr>
              <a:t>xem</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trang</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trọng</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khác</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vời</a:t>
            </a:r>
            <a:r>
              <a:rPr lang="fr-FR" sz="28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1:</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Hãy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chép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tiếp</a:t>
            </a:r>
            <a:r>
              <a:rPr lang="fr-FR" sz="2800" dirty="0">
                <a:latin typeface="Times New Roman" pitchFamily="18" charset="0"/>
                <a:cs typeface="Times New Roman" pitchFamily="18" charset="0"/>
              </a:rPr>
              <a:t> 3 </a:t>
            </a:r>
            <a:r>
              <a:rPr lang="fr-FR" sz="2800" dirty="0" err="1">
                <a:latin typeface="Times New Roman" pitchFamily="18" charset="0"/>
                <a:cs typeface="Times New Roman" pitchFamily="18" charset="0"/>
              </a:rPr>
              <a:t>câu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thơ</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tiếp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theo</a:t>
            </a:r>
            <a:r>
              <a:rPr lang="fr-FR" sz="28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2:</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tích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pháp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nghệ</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thuật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sử</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dụng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câu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thơ</a:t>
            </a:r>
            <a:r>
              <a:rPr lang="fr-FR" sz="2800" dirty="0">
                <a:latin typeface="Times New Roman" pitchFamily="18" charset="0"/>
                <a:cs typeface="Times New Roman" pitchFamily="18" charset="0"/>
              </a:rPr>
              <a:t>: </a:t>
            </a:r>
            <a:r>
              <a:rPr lang="fr-FR" sz="2800" i="1" dirty="0">
                <a:latin typeface="Times New Roman" pitchFamily="18" charset="0"/>
                <a:cs typeface="Times New Roman" pitchFamily="18" charset="0"/>
              </a:rPr>
              <a:t>"</a:t>
            </a:r>
            <a:r>
              <a:rPr lang="fr-FR" sz="2800" i="1" dirty="0" err="1">
                <a:latin typeface="Times New Roman" pitchFamily="18" charset="0"/>
                <a:cs typeface="Times New Roman" pitchFamily="18" charset="0"/>
              </a:rPr>
              <a:t>Hoa</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cười</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ngọc</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thốt</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đoan</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trang</a:t>
            </a:r>
            <a:r>
              <a:rPr lang="fr-FR" sz="28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3:</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đoạn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văn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theo</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phương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thức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quy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nạp</a:t>
            </a:r>
            <a:r>
              <a:rPr lang="fr-FR" sz="2800" dirty="0">
                <a:latin typeface="Times New Roman" pitchFamily="18" charset="0"/>
                <a:cs typeface="Times New Roman" pitchFamily="18" charset="0"/>
              </a:rPr>
              <a:t> (10 </a:t>
            </a:r>
            <a:r>
              <a:rPr lang="fr-FR" sz="2800" dirty="0" err="1">
                <a:latin typeface="Times New Roman" pitchFamily="18" charset="0"/>
                <a:cs typeface="Times New Roman" pitchFamily="18" charset="0"/>
              </a:rPr>
              <a:t>câu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nêu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cảm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nhận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về</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vẻ</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đẹp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Thúy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đoạn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trích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vừa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chép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thơ</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bài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sử</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dụng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lời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trực</a:t>
            </a:r>
            <a:r>
              <a:rPr lang="fr-FR" sz="2800" dirty="0">
                <a:latin typeface="Times New Roman" pitchFamily="18" charset="0"/>
                <a:cs typeface="Times New Roman" pitchFamily="18" charset="0"/>
              </a:rPr>
              <a:t> </a:t>
            </a:r>
            <a:r>
              <a:rPr lang="fr-FR" sz="2800" dirty="0" err="1" smtClean="0">
                <a:latin typeface="Times New Roman" pitchFamily="18" charset="0"/>
                <a:cs typeface="Times New Roman" pitchFamily="18" charset="0"/>
              </a:rPr>
              <a:t>tiếp</a:t>
            </a:r>
            <a:r>
              <a:rPr lang="fr-FR" sz="28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07685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720428" y="124690"/>
            <a:ext cx="1090352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Gợi</a:t>
            </a:r>
            <a:r>
              <a:rPr lang="fr-FR" sz="2000" b="1" dirty="0" smtClean="0">
                <a:solidFill>
                  <a:srgbClr val="FF0000"/>
                </a:solidFill>
                <a:latin typeface="Times New Roman" pitchFamily="18" charset="0"/>
                <a:cs typeface="Times New Roman" pitchFamily="18" charset="0"/>
              </a:rPr>
              <a:t> ý:</a:t>
            </a:r>
          </a:p>
          <a:p>
            <a:r>
              <a:rPr lang="fr-FR" sz="2000" b="1" dirty="0" err="1" smtClean="0">
                <a:latin typeface="Times New Roman" pitchFamily="18" charset="0"/>
                <a:cs typeface="Times New Roman" pitchFamily="18" charset="0"/>
              </a:rPr>
              <a:t>Câu</a:t>
            </a:r>
            <a:r>
              <a:rPr lang="fr-FR" sz="2000" b="1" dirty="0" smtClean="0">
                <a:latin typeface="Times New Roman" pitchFamily="18" charset="0"/>
                <a:cs typeface="Times New Roman" pitchFamily="18" charset="0"/>
              </a:rPr>
              <a:t> </a:t>
            </a:r>
            <a:r>
              <a:rPr lang="fr-FR" sz="2000" b="1" dirty="0">
                <a:latin typeface="Times New Roman" pitchFamily="18" charset="0"/>
                <a:cs typeface="Times New Roman" pitchFamily="18" charset="0"/>
              </a:rPr>
              <a:t>1:</a:t>
            </a:r>
            <a:r>
              <a:rPr lang="fr-FR" sz="2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Vân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xem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trang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trọng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khác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vời</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Khuôn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trăng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đầy</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đặn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nét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ngài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nở</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nang</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Hoa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cười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ngọc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thốt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đoan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trang</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Mây</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thua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nước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tóc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tuyết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nhường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màu</a:t>
            </a:r>
            <a:r>
              <a:rPr lang="fr-FR" sz="2000" i="1" dirty="0">
                <a:latin typeface="Times New Roman" pitchFamily="18" charset="0"/>
                <a:cs typeface="Times New Roman" pitchFamily="18" charset="0"/>
              </a:rPr>
              <a:t> da</a:t>
            </a:r>
            <a:endParaRPr lang="en-US" dirty="0">
              <a:latin typeface="Times New Roman" pitchFamily="18" charset="0"/>
              <a:cs typeface="Times New Roman" pitchFamily="18" charset="0"/>
            </a:endParaRPr>
          </a:p>
          <a:p>
            <a:pPr algn="just"/>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Biện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pháp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lệ</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tượng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trong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câu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cười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ngọc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thốt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đoan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trang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sánh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điều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nhất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ngọc</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hiện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nền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hiền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dịu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quý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phái</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3:</a:t>
            </a:r>
            <a:r>
              <a:rPr lang="fr-FR"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Gợi</a:t>
            </a:r>
            <a:r>
              <a:rPr lang="en-US" sz="2000" dirty="0" smtClean="0">
                <a:latin typeface="Times New Roman" pitchFamily="18" charset="0"/>
                <a:cs typeface="Times New Roman" pitchFamily="18" charset="0"/>
              </a:rPr>
              <a:t> ý:</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(1) </a:t>
            </a:r>
            <a:r>
              <a:rPr lang="fr-FR" sz="2000" dirty="0" err="1">
                <a:latin typeface="Times New Roman" pitchFamily="18" charset="0"/>
                <a:cs typeface="Times New Roman" pitchFamily="18" charset="0"/>
              </a:rPr>
              <a:t>Câu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mở</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đoạn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quát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vật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hai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chữ</a:t>
            </a:r>
            <a:r>
              <a:rPr lang="fr-FR" sz="2000" dirty="0">
                <a:latin typeface="Times New Roman" pitchFamily="18" charset="0"/>
                <a:cs typeface="Times New Roman" pitchFamily="18" charset="0"/>
              </a:rPr>
              <a:t> “sang </a:t>
            </a:r>
            <a:r>
              <a:rPr lang="fr-FR" sz="2000" dirty="0" err="1">
                <a:latin typeface="Times New Roman" pitchFamily="18" charset="0"/>
                <a:cs typeface="Times New Roman" pitchFamily="18" charset="0"/>
              </a:rPr>
              <a:t>trọng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cao</a:t>
            </a:r>
            <a:r>
              <a:rPr lang="fr-FR" sz="2000" dirty="0">
                <a:latin typeface="Times New Roman" pitchFamily="18" charset="0"/>
                <a:cs typeface="Times New Roman" pitchFamily="18" charset="0"/>
              </a:rPr>
              <a:t> sang, </a:t>
            </a:r>
            <a:r>
              <a:rPr lang="fr-FR" sz="2000" dirty="0" err="1">
                <a:latin typeface="Times New Roman" pitchFamily="18" charset="0"/>
                <a:cs typeface="Times New Roman" pitchFamily="18" charset="0"/>
              </a:rPr>
              <a:t>quý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phái</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(2) </a:t>
            </a:r>
            <a:r>
              <a:rPr lang="fr-FR" sz="2000" dirty="0" err="1">
                <a:latin typeface="Times New Roman" pitchFamily="18" charset="0"/>
                <a:cs typeface="Times New Roman" pitchFamily="18" charset="0"/>
              </a:rPr>
              <a:t>Nghệ</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thuật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lệ</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tượng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sánh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thứ</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cao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nhất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trăng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mây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tuyết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ngọc</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(3) </a:t>
            </a:r>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miêu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toàn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vẹn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khuôn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mặt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làn</a:t>
            </a:r>
            <a:r>
              <a:rPr lang="fr-FR" sz="2000" dirty="0">
                <a:latin typeface="Times New Roman" pitchFamily="18" charset="0"/>
                <a:cs typeface="Times New Roman" pitchFamily="18" charset="0"/>
              </a:rPr>
              <a:t> da, </a:t>
            </a:r>
            <a:r>
              <a:rPr lang="fr-FR" sz="2000" dirty="0" err="1">
                <a:latin typeface="Times New Roman" pitchFamily="18" charset="0"/>
                <a:cs typeface="Times New Roman" pitchFamily="18" charset="0"/>
              </a:rPr>
              <a:t>mái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tóc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nụ</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cười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giọng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nói</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(4) </a:t>
            </a:r>
            <a:r>
              <a:rPr lang="fr-FR" sz="2000" dirty="0" err="1">
                <a:latin typeface="Times New Roman" pitchFamily="18" charset="0"/>
                <a:cs typeface="Times New Roman" pitchFamily="18" charset="0"/>
              </a:rPr>
              <a:t>Tác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sử</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dụng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ngữ</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trau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chuốt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chọn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lọc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khuôn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mặt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phúc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hậu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đầy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đặn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tươi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sáng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trăng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tròn</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(5) </a:t>
            </a:r>
            <a:r>
              <a:rPr lang="fr-FR" sz="2000" dirty="0" err="1">
                <a:latin typeface="Times New Roman" pitchFamily="18" charset="0"/>
                <a:cs typeface="Times New Roman" pitchFamily="18" charset="0"/>
              </a:rPr>
              <a:t>Chân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dung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là </a:t>
            </a:r>
            <a:r>
              <a:rPr lang="fr-FR" sz="2000" dirty="0" err="1">
                <a:latin typeface="Times New Roman" pitchFamily="18" charset="0"/>
                <a:cs typeface="Times New Roman" pitchFamily="18" charset="0"/>
              </a:rPr>
              <a:t>chân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dung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tính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cách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số</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phận</a:t>
            </a:r>
            <a:r>
              <a:rPr lang="fr-FR" sz="2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(6)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hơn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trong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nhiên</a:t>
            </a:r>
            <a:r>
              <a:rPr lang="fr-FR" sz="2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(7)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nàng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khiến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thua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báo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cuộc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êm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đềm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không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gió</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(9) </a:t>
            </a:r>
            <a:r>
              <a:rPr lang="fr-FR" sz="2000" i="1" dirty="0" err="1">
                <a:latin typeface="Times New Roman" pitchFamily="18" charset="0"/>
                <a:cs typeface="Times New Roman" pitchFamily="18" charset="0"/>
              </a:rPr>
              <a:t>Có</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thể</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nói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với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bút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pháp</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ước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lệ</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tượng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trưng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Nguyễn</a:t>
            </a:r>
            <a:r>
              <a:rPr lang="fr-FR" sz="2000" i="1" dirty="0">
                <a:latin typeface="Times New Roman" pitchFamily="18" charset="0"/>
                <a:cs typeface="Times New Roman" pitchFamily="18" charset="0"/>
              </a:rPr>
              <a:t> Du </a:t>
            </a:r>
            <a:r>
              <a:rPr lang="fr-FR" sz="2000" i="1" dirty="0" err="1">
                <a:latin typeface="Times New Roman" pitchFamily="18" charset="0"/>
                <a:cs typeface="Times New Roman" pitchFamily="18" charset="0"/>
              </a:rPr>
              <a:t>đã</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làm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hiện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lên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hình</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ảnh</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nàng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Thúy</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Vân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có</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vẻ</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đẹp</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hài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hòa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với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thiên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nhiên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dự</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báo</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trước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được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cuộc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đời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êm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đềm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suôn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sẻ</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của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nàng</a:t>
            </a:r>
            <a:r>
              <a:rPr lang="fr-FR" sz="2000" i="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505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616535" y="92075"/>
            <a:ext cx="11007437"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b="1" dirty="0" smtClean="0">
                <a:solidFill>
                  <a:srgbClr val="FF0000"/>
                </a:solidFill>
                <a:latin typeface="Times New Roman" pitchFamily="18" charset="0"/>
                <a:cs typeface="Times New Roman" pitchFamily="18" charset="0"/>
              </a:rPr>
              <a:t>ĐỀ ĐỌC- </a:t>
            </a:r>
            <a:r>
              <a:rPr lang="fr-FR" b="1" dirty="0">
                <a:solidFill>
                  <a:srgbClr val="FF0000"/>
                </a:solidFill>
                <a:latin typeface="Times New Roman" pitchFamily="18" charset="0"/>
                <a:cs typeface="Times New Roman" pitchFamily="18" charset="0"/>
              </a:rPr>
              <a:t>HIỂU SỐ </a:t>
            </a:r>
            <a:r>
              <a:rPr lang="fr-FR" b="1" dirty="0" smtClean="0">
                <a:solidFill>
                  <a:srgbClr val="FF0000"/>
                </a:solidFill>
                <a:latin typeface="Times New Roman" pitchFamily="18" charset="0"/>
                <a:cs typeface="Times New Roman" pitchFamily="18" charset="0"/>
              </a:rPr>
              <a:t>2:</a:t>
            </a:r>
            <a:endParaRPr lang="en-US" sz="1600" b="1" dirty="0">
              <a:solidFill>
                <a:srgbClr val="FF0000"/>
              </a:solidFill>
              <a:latin typeface="Times New Roman" pitchFamily="18" charset="0"/>
              <a:cs typeface="Times New Roman" pitchFamily="18" charset="0"/>
            </a:endParaRPr>
          </a:p>
          <a:p>
            <a:pPr algn="just"/>
            <a:r>
              <a:rPr lang="fr-FR" b="1" dirty="0">
                <a:latin typeface="Times New Roman" pitchFamily="18" charset="0"/>
                <a:cs typeface="Times New Roman" pitchFamily="18" charset="0"/>
              </a:rPr>
              <a:t>Cho </a:t>
            </a:r>
            <a:r>
              <a:rPr lang="fr-FR" b="1" dirty="0" err="1">
                <a:latin typeface="Times New Roman" pitchFamily="18" charset="0"/>
                <a:cs typeface="Times New Roman" pitchFamily="18" charset="0"/>
              </a:rPr>
              <a:t>đoạn</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thơ</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sau</a:t>
            </a:r>
            <a:r>
              <a:rPr lang="fr-FR" b="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Kiều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càng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sắc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sảo</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mặn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mà</a:t>
            </a:r>
            <a:endParaRPr lang="en-US" sz="1600" dirty="0">
              <a:latin typeface="Times New Roman" pitchFamily="18" charset="0"/>
              <a:cs typeface="Times New Roman" pitchFamily="18" charset="0"/>
            </a:endParaRPr>
          </a:p>
          <a:p>
            <a:pPr algn="ctr"/>
            <a:r>
              <a:rPr lang="fr-FR" i="1" dirty="0">
                <a:latin typeface="Times New Roman" pitchFamily="18" charset="0"/>
                <a:cs typeface="Times New Roman" pitchFamily="18" charset="0"/>
              </a:rPr>
              <a:t>So </a:t>
            </a:r>
            <a:r>
              <a:rPr lang="fr-FR" i="1" dirty="0" err="1">
                <a:latin typeface="Times New Roman" pitchFamily="18" charset="0"/>
                <a:cs typeface="Times New Roman" pitchFamily="18" charset="0"/>
              </a:rPr>
              <a:t>bề</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tài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sắc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lại</a:t>
            </a:r>
            <a:r>
              <a:rPr lang="fr-FR" i="1" dirty="0">
                <a:latin typeface="Times New Roman" pitchFamily="18" charset="0"/>
                <a:cs typeface="Times New Roman" pitchFamily="18" charset="0"/>
              </a:rPr>
              <a:t> là </a:t>
            </a:r>
            <a:r>
              <a:rPr lang="fr-FR" i="1" dirty="0" err="1">
                <a:latin typeface="Times New Roman" pitchFamily="18" charset="0"/>
                <a:cs typeface="Times New Roman" pitchFamily="18" charset="0"/>
              </a:rPr>
              <a:t>phần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hơn</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Làn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thủy</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nét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xuân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sơn</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Hoa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ghen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thua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thắm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liễu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hờn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kém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xanh</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hai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nghiêng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nước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nghiêng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thành</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Sắc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đành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đòi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tài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đành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họa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hai</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Thông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minh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vốn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sẵn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tính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trời</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Pha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nghề</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họa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đủ</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mùi</a:t>
            </a:r>
            <a:r>
              <a:rPr lang="fr-FR" i="1" dirty="0">
                <a:latin typeface="Times New Roman" pitchFamily="18" charset="0"/>
                <a:cs typeface="Times New Roman" pitchFamily="18" charset="0"/>
              </a:rPr>
              <a:t> ca </a:t>
            </a:r>
            <a:r>
              <a:rPr lang="fr-FR" i="1" dirty="0" err="1">
                <a:latin typeface="Times New Roman" pitchFamily="18" charset="0"/>
                <a:cs typeface="Times New Roman" pitchFamily="18" charset="0"/>
              </a:rPr>
              <a:t>ngâm</a:t>
            </a:r>
            <a:endParaRPr lang="en-US" sz="1600" dirty="0">
              <a:latin typeface="Times New Roman" pitchFamily="18" charset="0"/>
              <a:cs typeface="Times New Roman" pitchFamily="18" charset="0"/>
            </a:endParaRPr>
          </a:p>
          <a:p>
            <a:pPr algn="ctr"/>
            <a:r>
              <a:rPr lang="fr-FR" i="1" dirty="0">
                <a:latin typeface="Times New Roman" pitchFamily="18" charset="0"/>
                <a:cs typeface="Times New Roman" pitchFamily="18" charset="0"/>
              </a:rPr>
              <a:t>Cung </a:t>
            </a:r>
            <a:r>
              <a:rPr lang="fr-FR" i="1" dirty="0" err="1">
                <a:latin typeface="Times New Roman" pitchFamily="18" charset="0"/>
                <a:cs typeface="Times New Roman" pitchFamily="18" charset="0"/>
              </a:rPr>
              <a:t>thương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lầu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bậc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ngũ</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âm</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Nghề</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riêng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ăn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đứt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hồ</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cầm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chương</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Khúc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nhà</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tay</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lựa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nên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chương</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thiên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bạc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mệnh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lại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càng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não</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nhân</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1:</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hiểu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thế</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nào</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về</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hình</a:t>
            </a:r>
            <a:r>
              <a:rPr lang="fr-FR" dirty="0">
                <a:latin typeface="Times New Roman" pitchFamily="18" charset="0"/>
                <a:cs typeface="Times New Roman" pitchFamily="18" charset="0"/>
              </a:rPr>
              <a:t> </a:t>
            </a:r>
            <a:r>
              <a:rPr lang="fr-FR" dirty="0" err="1" smtClean="0">
                <a:latin typeface="Times New Roman" pitchFamily="18" charset="0"/>
                <a:cs typeface="Times New Roman" pitchFamily="18" charset="0"/>
              </a:rPr>
              <a:t>tượng</a:t>
            </a:r>
            <a:r>
              <a:rPr lang="fr-FR" i="1" dirty="0" err="1" smtClean="0">
                <a:latin typeface="Times New Roman" pitchFamily="18" charset="0"/>
                <a:cs typeface="Times New Roman" pitchFamily="18" charset="0"/>
              </a:rPr>
              <a:t>“thu</a:t>
            </a:r>
            <a:r>
              <a:rPr lang="fr-FR" i="1" dirty="0" smtClean="0">
                <a:latin typeface="Times New Roman" pitchFamily="18" charset="0"/>
                <a:cs typeface="Times New Roman" pitchFamily="18" charset="0"/>
              </a:rPr>
              <a:t> </a:t>
            </a:r>
            <a:r>
              <a:rPr lang="fr-FR" i="1" dirty="0" err="1">
                <a:latin typeface="Times New Roman" pitchFamily="18" charset="0"/>
                <a:cs typeface="Times New Roman" pitchFamily="18" charset="0"/>
              </a:rPr>
              <a:t>thủy</a:t>
            </a:r>
            <a:r>
              <a:rPr lang="fr-FR" i="1" dirty="0" smtClean="0">
                <a:latin typeface="Times New Roman" pitchFamily="18" charset="0"/>
                <a:cs typeface="Times New Roman" pitchFamily="18" charset="0"/>
              </a:rPr>
              <a:t>”,“</a:t>
            </a:r>
            <a:r>
              <a:rPr lang="fr-FR" i="1" dirty="0" err="1">
                <a:latin typeface="Times New Roman" pitchFamily="18" charset="0"/>
                <a:cs typeface="Times New Roman" pitchFamily="18" charset="0"/>
              </a:rPr>
              <a:t>xuân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sơn</a:t>
            </a:r>
            <a:r>
              <a:rPr lang="fr-FR" i="1" dirty="0">
                <a:latin typeface="Times New Roman" pitchFamily="18" charset="0"/>
                <a:cs typeface="Times New Roman" pitchFamily="18" charset="0"/>
              </a:rPr>
              <a: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Cách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nói</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a:t>
            </a:r>
            <a:r>
              <a:rPr lang="fr-FR" i="1" dirty="0" err="1">
                <a:latin typeface="Times New Roman" pitchFamily="18" charset="0"/>
                <a:cs typeface="Times New Roman" pitchFamily="18" charset="0"/>
              </a:rPr>
              <a:t>làn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thủy</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nét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xuân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sơn</a:t>
            </a:r>
            <a:r>
              <a:rPr lang="fr-FR" i="1" dirty="0">
                <a:latin typeface="Times New Roman" pitchFamily="18" charset="0"/>
                <a:cs typeface="Times New Roman" pitchFamily="18" charset="0"/>
              </a:rPr>
              <a:t>”</a:t>
            </a:r>
            <a:r>
              <a:rPr lang="fr-FR" dirty="0">
                <a:latin typeface="Times New Roman" pitchFamily="18" charset="0"/>
                <a:cs typeface="Times New Roman" pitchFamily="18" charset="0"/>
              </a:rPr>
              <a:t> là </a:t>
            </a:r>
            <a:r>
              <a:rPr lang="fr-FR" dirty="0" err="1">
                <a:latin typeface="Times New Roman" pitchFamily="18" charset="0"/>
                <a:cs typeface="Times New Roman" pitchFamily="18" charset="0"/>
              </a:rPr>
              <a:t>cách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nói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ẩn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dụ</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hay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hoán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dụ</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Vì</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sao</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2:</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Dụng</a:t>
            </a:r>
            <a:r>
              <a:rPr lang="fr-FR" dirty="0">
                <a:latin typeface="Times New Roman" pitchFamily="18" charset="0"/>
                <a:cs typeface="Times New Roman" pitchFamily="18" charset="0"/>
              </a:rPr>
              <a:t> ý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tác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giả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câu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Hoa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ghen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thua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thắm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liễu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hờn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kém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xanh</a:t>
            </a:r>
            <a:r>
              <a:rPr lang="fr-FR" dirty="0">
                <a:latin typeface="Times New Roman" pitchFamily="18" charset="0"/>
                <a:cs typeface="Times New Roman" pitchFamily="18" charset="0"/>
              </a:rPr>
              <a:t>”? Theo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có</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nên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thay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thế</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từ</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hờn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bằng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từ</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buồn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không</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3:</a:t>
            </a:r>
            <a:r>
              <a:rPr lang="fr-FR" dirty="0">
                <a:latin typeface="Times New Roman" pitchFamily="18" charset="0"/>
                <a:cs typeface="Times New Roman" pitchFamily="18" charset="0"/>
              </a:rPr>
              <a:t> Qua </a:t>
            </a:r>
            <a:r>
              <a:rPr lang="fr-FR" dirty="0" err="1">
                <a:latin typeface="Times New Roman" pitchFamily="18" charset="0"/>
                <a:cs typeface="Times New Roman" pitchFamily="18" charset="0"/>
              </a:rPr>
              <a:t>cung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đàn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Thúy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Kiều</a:t>
            </a:r>
            <a:r>
              <a:rPr lang="fr-FR" dirty="0">
                <a:latin typeface="Times New Roman" pitchFamily="18" charset="0"/>
                <a:cs typeface="Times New Roman" pitchFamily="18" charset="0"/>
              </a:rPr>
              <a:t> (ở </a:t>
            </a:r>
            <a:r>
              <a:rPr lang="fr-FR" dirty="0" err="1">
                <a:latin typeface="Times New Roman" pitchFamily="18" charset="0"/>
                <a:cs typeface="Times New Roman" pitchFamily="18" charset="0"/>
              </a:rPr>
              <a:t>câu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thơ</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cuối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đoạn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trích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hiểu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thêm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gì</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về</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nhân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vật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này</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4:</a:t>
            </a:r>
            <a:r>
              <a:rPr lang="fr-FR" dirty="0">
                <a:latin typeface="Times New Roman" pitchFamily="18" charset="0"/>
                <a:cs typeface="Times New Roman" pitchFamily="18" charset="0"/>
              </a:rPr>
              <a:t> Qua </a:t>
            </a:r>
            <a:r>
              <a:rPr lang="fr-FR" dirty="0" err="1">
                <a:latin typeface="Times New Roman" pitchFamily="18" charset="0"/>
                <a:cs typeface="Times New Roman" pitchFamily="18" charset="0"/>
              </a:rPr>
              <a:t>đoạn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trích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tác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giả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Nguyễn</a:t>
            </a:r>
            <a:r>
              <a:rPr lang="fr-FR" dirty="0">
                <a:latin typeface="Times New Roman" pitchFamily="18" charset="0"/>
                <a:cs typeface="Times New Roman" pitchFamily="18" charset="0"/>
              </a:rPr>
              <a:t> Du </a:t>
            </a:r>
            <a:r>
              <a:rPr lang="fr-FR" dirty="0" err="1">
                <a:latin typeface="Times New Roman" pitchFamily="18" charset="0"/>
                <a:cs typeface="Times New Roman" pitchFamily="18" charset="0"/>
              </a:rPr>
              <a:t>bày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tỏ</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tình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cảm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gì</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với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nàng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Kiều</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5:</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Chép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chính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xác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một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câu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thơ</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bài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thơ</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học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chương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trình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ngữ</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văn</a:t>
            </a:r>
            <a:r>
              <a:rPr lang="fr-FR" dirty="0">
                <a:latin typeface="Times New Roman" pitchFamily="18" charset="0"/>
                <a:cs typeface="Times New Roman" pitchFamily="18" charset="0"/>
              </a:rPr>
              <a:t> THCS </a:t>
            </a:r>
            <a:r>
              <a:rPr lang="fr-FR" dirty="0" err="1">
                <a:latin typeface="Times New Roman" pitchFamily="18" charset="0"/>
                <a:cs typeface="Times New Roman" pitchFamily="18" charset="0"/>
              </a:rPr>
              <a:t>nói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về</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vẻ</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đẹp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phụ</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nữ</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xã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hội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kiến</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6:</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Viết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đoạn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văn</a:t>
            </a:r>
            <a:r>
              <a:rPr lang="fr-FR" dirty="0">
                <a:latin typeface="Times New Roman" pitchFamily="18" charset="0"/>
                <a:cs typeface="Times New Roman" pitchFamily="18" charset="0"/>
              </a:rPr>
              <a:t> </a:t>
            </a:r>
            <a:r>
              <a:rPr lang="fr-FR" dirty="0" err="1" smtClean="0">
                <a:latin typeface="Times New Roman" pitchFamily="18" charset="0"/>
                <a:cs typeface="Times New Roman" pitchFamily="18" charset="0"/>
              </a:rPr>
              <a:t>phân</a:t>
            </a:r>
            <a:r>
              <a:rPr lang="fr-FR" dirty="0" smtClean="0">
                <a:latin typeface="Times New Roman" pitchFamily="18" charset="0"/>
                <a:cs typeface="Times New Roman" pitchFamily="18" charset="0"/>
              </a:rPr>
              <a:t> </a:t>
            </a:r>
            <a:r>
              <a:rPr lang="fr-FR" dirty="0" err="1">
                <a:latin typeface="Times New Roman" pitchFamily="18" charset="0"/>
                <a:cs typeface="Times New Roman" pitchFamily="18" charset="0"/>
              </a:rPr>
              <a:t>tích</a:t>
            </a:r>
            <a:r>
              <a:rPr lang="fr-FR" dirty="0">
                <a:latin typeface="Times New Roman" pitchFamily="18" charset="0"/>
                <a:cs typeface="Times New Roman" pitchFamily="18" charset="0"/>
              </a:rPr>
              <a:t> </a:t>
            </a:r>
            <a:r>
              <a:rPr lang="fr-FR" dirty="0" err="1" smtClean="0">
                <a:latin typeface="Times New Roman" pitchFamily="18" charset="0"/>
                <a:cs typeface="Times New Roman" pitchFamily="18" charset="0"/>
              </a:rPr>
              <a:t>vẻ</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đẹp</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của</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Thúy</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Kiều</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trong</a:t>
            </a:r>
            <a:r>
              <a:rPr lang="fr-FR" dirty="0" smtClean="0">
                <a:latin typeface="Times New Roman" pitchFamily="18" charset="0"/>
                <a:cs typeface="Times New Roman" pitchFamily="18" charset="0"/>
              </a:rPr>
              <a:t> </a:t>
            </a:r>
            <a:r>
              <a:rPr lang="fr-FR" dirty="0" err="1">
                <a:latin typeface="Times New Roman" pitchFamily="18" charset="0"/>
                <a:cs typeface="Times New Roman" pitchFamily="18" charset="0"/>
              </a:rPr>
              <a:t>đoạn</a:t>
            </a:r>
            <a:r>
              <a:rPr lang="fr-FR" dirty="0">
                <a:latin typeface="Times New Roman" pitchFamily="18" charset="0"/>
                <a:cs typeface="Times New Roman" pitchFamily="18" charset="0"/>
              </a:rPr>
              <a:t> </a:t>
            </a:r>
            <a:r>
              <a:rPr lang="fr-FR" dirty="0" err="1" smtClean="0">
                <a:latin typeface="Times New Roman" pitchFamily="18" charset="0"/>
                <a:cs typeface="Times New Roman" pitchFamily="18" charset="0"/>
              </a:rPr>
              <a:t>trích</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trên</a:t>
            </a:r>
            <a:r>
              <a:rPr lang="fr-FR"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314" y="141430"/>
            <a:ext cx="4361155" cy="3330575"/>
          </a:xfrm>
          <a:prstGeom prst="rect">
            <a:avLst/>
          </a:prstGeom>
          <a:ln>
            <a:noFill/>
          </a:ln>
          <a:effectLst>
            <a:softEdge rad="635000"/>
          </a:effectLst>
        </p:spPr>
      </p:pic>
    </p:spTree>
    <p:extLst>
      <p:ext uri="{BB962C8B-B14F-4D97-AF65-F5344CB8AC3E}">
        <p14:creationId xmlns:p14="http://schemas.microsoft.com/office/powerpoint/2010/main" val="177392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314" y="141430"/>
            <a:ext cx="4361155" cy="3330575"/>
          </a:xfrm>
          <a:prstGeom prst="rect">
            <a:avLst/>
          </a:prstGeom>
          <a:ln>
            <a:noFill/>
          </a:ln>
          <a:effectLst>
            <a:softEdge rad="635000"/>
          </a:effectLst>
        </p:spPr>
      </p:pic>
      <p:sp>
        <p:nvSpPr>
          <p:cNvPr id="31746" name="Rectangle 5"/>
          <p:cNvSpPr>
            <a:spLocks noChangeArrowheads="1"/>
          </p:cNvSpPr>
          <p:nvPr/>
        </p:nvSpPr>
        <p:spPr bwMode="auto">
          <a:xfrm>
            <a:off x="498765" y="141430"/>
            <a:ext cx="7675418"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1:</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 Thu </a:t>
            </a:r>
            <a:r>
              <a:rPr lang="fr-FR" sz="2000" dirty="0" err="1">
                <a:latin typeface="Times New Roman" pitchFamily="18" charset="0"/>
                <a:cs typeface="Times New Roman" pitchFamily="18" charset="0"/>
              </a:rPr>
              <a:t>thủy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làn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mùa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thu</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 </a:t>
            </a:r>
            <a:r>
              <a:rPr lang="fr-FR" sz="2000" dirty="0" err="1">
                <a:latin typeface="Times New Roman" pitchFamily="18" charset="0"/>
                <a:cs typeface="Times New Roman" pitchFamily="18" charset="0"/>
              </a:rPr>
              <a:t>Xuân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sơn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nét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núi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mùa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xuân</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err="1">
                <a:latin typeface="Times New Roman" pitchFamily="18" charset="0"/>
                <a:cs typeface="Times New Roman" pitchFamily="18" charset="0"/>
              </a:rPr>
              <a:t>Cả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câu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sử</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dụng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hình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ảnh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tính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lệ</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biện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pháp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ẩn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dụ</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mắt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trong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sáng</a:t>
            </a:r>
            <a:r>
              <a:rPr lang="fr-FR" sz="2000" dirty="0">
                <a:latin typeface="Times New Roman" pitchFamily="18" charset="0"/>
                <a:cs typeface="Times New Roman" pitchFamily="18" charset="0"/>
              </a:rPr>
              <a:t>, long </a:t>
            </a:r>
            <a:r>
              <a:rPr lang="fr-FR" sz="2000" dirty="0" err="1">
                <a:latin typeface="Times New Roman" pitchFamily="18" charset="0"/>
                <a:cs typeface="Times New Roman" pitchFamily="18" charset="0"/>
              </a:rPr>
              <a:t>lanh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linh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hoạt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làn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mùa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lông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mày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thanh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tú</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nét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núi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mùa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xuân</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2:</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Kiều</a:t>
            </a:r>
            <a:r>
              <a:rPr lang="fr-FR" sz="2000" dirty="0">
                <a:latin typeface="Times New Roman" pitchFamily="18" charset="0"/>
                <a:cs typeface="Times New Roman" pitchFamily="18" charset="0"/>
              </a:rPr>
              <a:t> là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một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trang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tuyệt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thế</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giai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khiến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ghen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liễu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hờn</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 </a:t>
            </a:r>
            <a:r>
              <a:rPr lang="fr-FR" sz="2000" dirty="0" err="1">
                <a:latin typeface="Times New Roman" pitchFamily="18" charset="0"/>
                <a:cs typeface="Times New Roman" pitchFamily="18" charset="0"/>
              </a:rPr>
              <a:t>Nguyễn</a:t>
            </a:r>
            <a:r>
              <a:rPr lang="fr-FR" sz="2000" dirty="0">
                <a:latin typeface="Times New Roman" pitchFamily="18" charset="0"/>
                <a:cs typeface="Times New Roman" pitchFamily="18" charset="0"/>
              </a:rPr>
              <a:t> Du </a:t>
            </a:r>
            <a:r>
              <a:rPr lang="fr-FR" sz="2000" dirty="0" err="1">
                <a:latin typeface="Times New Roman" pitchFamily="18" charset="0"/>
                <a:cs typeface="Times New Roman" pitchFamily="18" charset="0"/>
              </a:rPr>
              <a:t>không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miêu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vật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miêu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ghen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ghét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đố</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kị</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hay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ngưỡng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mộ</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say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mê</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Kiều</a:t>
            </a:r>
            <a:r>
              <a:rPr lang="fr-FR" sz="2000" dirty="0">
                <a:latin typeface="Times New Roman" pitchFamily="18" charset="0"/>
                <a:cs typeface="Times New Roman" pitchFamily="18" charset="0"/>
              </a:rPr>
              <a:t> là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có</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sức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hút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chiều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sâu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đến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lùng</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Không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thay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thế</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hờn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bằng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buồn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bởi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buồn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không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làm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nổi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bật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tính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chất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hờn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ghen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hiểm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họa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Kiều</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3: </a:t>
            </a:r>
            <a:endParaRPr lang="en-US" dirty="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 Cung </a:t>
            </a:r>
            <a:r>
              <a:rPr lang="fr-FR" sz="2000" dirty="0" err="1">
                <a:latin typeface="Times New Roman" pitchFamily="18" charset="0"/>
                <a:cs typeface="Times New Roman" pitchFamily="18" charset="0"/>
              </a:rPr>
              <a:t>đàn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nàng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Kiều</a:t>
            </a:r>
            <a:r>
              <a:rPr lang="fr-FR" sz="2000" dirty="0">
                <a:latin typeface="Times New Roman" pitchFamily="18" charset="0"/>
                <a:cs typeface="Times New Roman" pitchFamily="18" charset="0"/>
              </a:rPr>
              <a:t> là “</a:t>
            </a:r>
            <a:r>
              <a:rPr lang="fr-FR" sz="2000" dirty="0" err="1">
                <a:latin typeface="Times New Roman" pitchFamily="18" charset="0"/>
                <a:cs typeface="Times New Roman" pitchFamily="18" charset="0"/>
              </a:rPr>
              <a:t>cung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thương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lầu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bậc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ngũ</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âm</a:t>
            </a:r>
            <a:r>
              <a:rPr lang="fr-FR" sz="2000" dirty="0">
                <a:latin typeface="Times New Roman" pitchFamily="18" charset="0"/>
                <a:cs typeface="Times New Roman" pitchFamily="18" charset="0"/>
              </a:rPr>
              <a:t>” - </a:t>
            </a:r>
            <a:r>
              <a:rPr lang="fr-FR" sz="2000" dirty="0" err="1">
                <a:latin typeface="Times New Roman" pitchFamily="18" charset="0"/>
                <a:cs typeface="Times New Roman" pitchFamily="18" charset="0"/>
              </a:rPr>
              <a:t>cung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đàn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mệnh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Kiều</a:t>
            </a:r>
            <a:r>
              <a:rPr lang="fr-FR" sz="2000" dirty="0">
                <a:latin typeface="Times New Roman" pitchFamily="18" charset="0"/>
                <a:cs typeface="Times New Roman" pitchFamily="18" charset="0"/>
              </a:rPr>
              <a:t> là </a:t>
            </a:r>
            <a:r>
              <a:rPr lang="fr-FR" sz="2000" dirty="0" err="1">
                <a:latin typeface="Times New Roman" pitchFamily="18" charset="0"/>
                <a:cs typeface="Times New Roman" pitchFamily="18" charset="0"/>
              </a:rPr>
              <a:t>tiếng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tim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cảm</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Tâm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hồn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Kiều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sầu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cảm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khiến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Kiều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không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tránh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khỏi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số</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phận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nghiệt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éo</a:t>
            </a:r>
            <a:r>
              <a:rPr lang="fr-FR" sz="2000" dirty="0">
                <a:latin typeface="Times New Roman" pitchFamily="18" charset="0"/>
                <a:cs typeface="Times New Roman" pitchFamily="18" charset="0"/>
              </a:rPr>
              <a:t> le, </a:t>
            </a:r>
            <a:r>
              <a:rPr lang="fr-FR" sz="2000" dirty="0" err="1">
                <a:latin typeface="Times New Roman" pitchFamily="18" charset="0"/>
                <a:cs typeface="Times New Roman" pitchFamily="18" charset="0"/>
              </a:rPr>
              <a:t>gian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khổ</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bởi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chữ</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tài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chữ</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mệnh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khéo</a:t>
            </a:r>
            <a:r>
              <a:rPr lang="fr-FR" sz="2000" dirty="0">
                <a:latin typeface="Times New Roman" pitchFamily="18" charset="0"/>
                <a:cs typeface="Times New Roman" pitchFamily="18" charset="0"/>
              </a:rPr>
              <a:t> là </a:t>
            </a:r>
            <a:r>
              <a:rPr lang="fr-FR" sz="2000" dirty="0" err="1">
                <a:latin typeface="Times New Roman" pitchFamily="18" charset="0"/>
                <a:cs typeface="Times New Roman" pitchFamily="18" charset="0"/>
              </a:rPr>
              <a:t>ghét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nhau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xanh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quen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thói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hồng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đánh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ghen</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11728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623454" y="457200"/>
            <a:ext cx="1103514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2400" b="1" dirty="0" err="1">
                <a:latin typeface="Times New Roman" pitchFamily="18" charset="0"/>
                <a:cs typeface="Times New Roman" pitchFamily="18" charset="0"/>
              </a:rPr>
              <a:t>Câu</a:t>
            </a:r>
            <a:r>
              <a:rPr lang="fr-FR" sz="2400" b="1" dirty="0">
                <a:latin typeface="Times New Roman" pitchFamily="18" charset="0"/>
                <a:cs typeface="Times New Roman" pitchFamily="18" charset="0"/>
              </a:rPr>
              <a:t> 4:</a:t>
            </a:r>
            <a:endParaRPr lang="en-US" sz="20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Tác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ngợi</a:t>
            </a:r>
            <a:r>
              <a:rPr lang="fr-FR" sz="2400" dirty="0">
                <a:latin typeface="Times New Roman" pitchFamily="18" charset="0"/>
                <a:cs typeface="Times New Roman" pitchFamily="18" charset="0"/>
              </a:rPr>
              <a:t> ca </a:t>
            </a:r>
            <a:r>
              <a:rPr lang="fr-FR" sz="2400" dirty="0" err="1">
                <a:latin typeface="Times New Roman" pitchFamily="18" charset="0"/>
                <a:cs typeface="Times New Roman" pitchFamily="18" charset="0"/>
              </a:rPr>
              <a:t>vẻ</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đẹp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Thúy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Kiều</a:t>
            </a:r>
            <a:r>
              <a:rPr lang="fr-FR" sz="2400" dirty="0">
                <a:latin typeface="Times New Roman" pitchFamily="18" charset="0"/>
                <a:cs typeface="Times New Roman" pitchFamily="18" charset="0"/>
              </a:rPr>
              <a:t> - </a:t>
            </a:r>
            <a:r>
              <a:rPr lang="fr-FR" sz="2400" dirty="0" err="1">
                <a:latin typeface="Times New Roman" pitchFamily="18" charset="0"/>
                <a:cs typeface="Times New Roman" pitchFamily="18" charset="0"/>
              </a:rPr>
              <a:t>một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trang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tuyệt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thế</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giai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sắc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đẹp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nghiêng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nghiêng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thành</a:t>
            </a:r>
            <a:r>
              <a:rPr lang="fr-FR" sz="24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Tác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cũng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bày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tỏ</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sự</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thương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xót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lắng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trước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vận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mệnh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Thúy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Kiều</a:t>
            </a:r>
            <a:r>
              <a:rPr lang="fr-FR" sz="24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Một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những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biểu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hiện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cảm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hứng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đạo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ấy</a:t>
            </a:r>
            <a:r>
              <a:rPr lang="fr-FR" sz="2400" dirty="0">
                <a:latin typeface="Times New Roman" pitchFamily="18" charset="0"/>
                <a:cs typeface="Times New Roman" pitchFamily="18" charset="0"/>
              </a:rPr>
              <a:t> là </a:t>
            </a:r>
            <a:r>
              <a:rPr lang="fr-FR" sz="2400" dirty="0" err="1">
                <a:latin typeface="Times New Roman" pitchFamily="18" charset="0"/>
                <a:cs typeface="Times New Roman" pitchFamily="18" charset="0"/>
              </a:rPr>
              <a:t>đoạn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trích</a:t>
            </a:r>
            <a:r>
              <a:rPr lang="fr-FR" sz="2400" dirty="0">
                <a:latin typeface="Times New Roman" pitchFamily="18" charset="0"/>
                <a:cs typeface="Times New Roman" pitchFamily="18" charset="0"/>
              </a:rPr>
              <a:t> ca </a:t>
            </a:r>
            <a:r>
              <a:rPr lang="fr-FR" sz="2400" dirty="0" err="1">
                <a:latin typeface="Times New Roman" pitchFamily="18" charset="0"/>
                <a:cs typeface="Times New Roman" pitchFamily="18" charset="0"/>
              </a:rPr>
              <a:t>ngợi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đề</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cao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những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trị</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phẩm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chất</a:t>
            </a:r>
            <a:r>
              <a:rPr lang="fr-FR" sz="2400" dirty="0">
                <a:latin typeface="Times New Roman" pitchFamily="18" charset="0"/>
                <a:cs typeface="Times New Roman" pitchFamily="18" charset="0"/>
              </a:rPr>
              <a:t> con </a:t>
            </a:r>
            <a:r>
              <a:rPr lang="fr-FR" sz="2400" dirty="0" err="1">
                <a:latin typeface="Times New Roman" pitchFamily="18" charset="0"/>
                <a:cs typeface="Times New Roman" pitchFamily="18" charset="0"/>
              </a:rPr>
              <a:t>người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như</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nhan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sắc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tài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hoa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phẩm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vọng</a:t>
            </a:r>
            <a:r>
              <a:rPr lang="fr-FR" sz="2400" dirty="0">
                <a:latin typeface="Times New Roman" pitchFamily="18" charset="0"/>
                <a:cs typeface="Times New Roman" pitchFamily="18" charset="0"/>
              </a:rPr>
              <a:t>, ý </a:t>
            </a:r>
            <a:r>
              <a:rPr lang="fr-FR" sz="2400" dirty="0" err="1">
                <a:latin typeface="Times New Roman" pitchFamily="18" charset="0"/>
                <a:cs typeface="Times New Roman" pitchFamily="18" charset="0"/>
              </a:rPr>
              <a:t>thức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về</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phẩm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phận</a:t>
            </a:r>
            <a:r>
              <a:rPr lang="fr-FR" sz="24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fr-FR" sz="2400" b="1" dirty="0" err="1">
                <a:latin typeface="Times New Roman" pitchFamily="18" charset="0"/>
                <a:cs typeface="Times New Roman" pitchFamily="18" charset="0"/>
              </a:rPr>
              <a:t>Câu</a:t>
            </a:r>
            <a:r>
              <a:rPr lang="fr-FR" sz="2400" b="1" dirty="0">
                <a:latin typeface="Times New Roman" pitchFamily="18" charset="0"/>
                <a:cs typeface="Times New Roman" pitchFamily="18" charset="0"/>
              </a:rPr>
              <a:t> 5:</a:t>
            </a:r>
            <a:endParaRPr lang="en-US" sz="2000" dirty="0">
              <a:latin typeface="Times New Roman" pitchFamily="18" charset="0"/>
              <a:cs typeface="Times New Roman" pitchFamily="18" charset="0"/>
            </a:endParaRPr>
          </a:p>
          <a:p>
            <a:pPr algn="just"/>
            <a:r>
              <a:rPr lang="fr-FR" sz="2400" dirty="0" err="1">
                <a:latin typeface="Times New Roman" pitchFamily="18" charset="0"/>
                <a:cs typeface="Times New Roman" pitchFamily="18" charset="0"/>
              </a:rPr>
              <a:t>Câu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nói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về</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vẻ</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đẹp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người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phụ</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nữ</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kiến</a:t>
            </a:r>
            <a:r>
              <a:rPr lang="fr-FR" sz="24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ctr"/>
            <a:r>
              <a:rPr lang="fr-FR" sz="2400" i="1" dirty="0">
                <a:latin typeface="Times New Roman" pitchFamily="18" charset="0"/>
                <a:cs typeface="Times New Roman" pitchFamily="18" charset="0"/>
              </a:rPr>
              <a:t>“</a:t>
            </a:r>
            <a:r>
              <a:rPr lang="fr-FR" sz="2400" i="1" dirty="0" err="1">
                <a:latin typeface="Times New Roman" pitchFamily="18" charset="0"/>
                <a:cs typeface="Times New Roman" pitchFamily="18" charset="0"/>
              </a:rPr>
              <a:t>Thân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em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vừa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trắng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lại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vừa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tròn</a:t>
            </a:r>
            <a:r>
              <a:rPr lang="fr-FR" sz="24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r"/>
            <a:r>
              <a:rPr lang="fr-FR" sz="2400" dirty="0">
                <a:latin typeface="Times New Roman" pitchFamily="18" charset="0"/>
                <a:cs typeface="Times New Roman" pitchFamily="18" charset="0"/>
              </a:rPr>
              <a:t>(</a:t>
            </a:r>
            <a:r>
              <a:rPr lang="fr-FR" sz="2400" dirty="0" err="1">
                <a:latin typeface="Times New Roman" pitchFamily="18" charset="0"/>
                <a:cs typeface="Times New Roman" pitchFamily="18" charset="0"/>
              </a:rPr>
              <a:t>Bánh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 </a:t>
            </a:r>
            <a:r>
              <a:rPr lang="fr-FR" sz="2400" dirty="0" err="1">
                <a:latin typeface="Times New Roman" pitchFamily="18" charset="0"/>
                <a:cs typeface="Times New Roman" pitchFamily="18" charset="0"/>
              </a:rPr>
              <a:t>Hồ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Xuân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Hương</a:t>
            </a:r>
            <a:r>
              <a:rPr lang="fr-FR" sz="24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6160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3718894" y="339725"/>
            <a:ext cx="7779189"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sắc</a:t>
            </a:r>
            <a:r>
              <a:rPr lang="en-US" sz="3200" b="1" dirty="0">
                <a:solidFill>
                  <a:srgbClr val="FF0000"/>
                </a:solidFill>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a:r>
              <a:rPr lang="en-US" dirty="0">
                <a:solidFill>
                  <a:srgbClr val="FF0000"/>
                </a:solidFill>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Nếu</a:t>
            </a:r>
            <a:r>
              <a:rPr lang="vi-VN" dirty="0">
                <a:latin typeface="Times New Roman" pitchFamily="18" charset="0"/>
                <a:cs typeface="Times New Roman" pitchFamily="18" charset="0"/>
              </a:rPr>
              <a:t> Thúy Vân với những nét đẹp phúc hậu cao quý </a:t>
            </a:r>
            <a:r>
              <a:rPr lang="vi-VN" dirty="0">
                <a:solidFill>
                  <a:srgbClr val="FF0000"/>
                </a:solidFill>
                <a:latin typeface="Times New Roman" pitchFamily="18" charset="0"/>
                <a:cs typeface="Times New Roman" pitchFamily="18" charset="0"/>
              </a:rPr>
              <a:t>thì </a:t>
            </a:r>
            <a:r>
              <a:rPr lang="vi-VN" dirty="0">
                <a:latin typeface="Times New Roman" pitchFamily="18" charset="0"/>
                <a:cs typeface="Times New Roman" pitchFamily="18" charset="0"/>
              </a:rPr>
              <a:t>vẻ đẹp của Thúy Kiều càng vượt trội cả sắc lẫn tài qua mười hai câu đặc tả Kiều với bốn câu khắc họa chân dung:</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“Kiều càng sắc sảo mặn mà,</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So bề tài sắc lại là phần hơn</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Làn thu thủy nét xuân sơn</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Hoa ghen thua thắm, liễu hờn kém xanh”</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Trong xã hội cũ, người ta luôn quan niệm rằng thiên nhiên là chuẩn mực của cái đẹp, con người thường được so sánh với thiên nhiên, hoặc hiện lên qua các hình ảnh ước lệ tượng trưng. Tác giả có dụng ý miêu tả Vân trước, khéo léo sử dụng </a:t>
            </a:r>
            <a:r>
              <a:rPr lang="vi-VN" dirty="0">
                <a:solidFill>
                  <a:srgbClr val="FF0000"/>
                </a:solidFill>
                <a:latin typeface="Times New Roman" pitchFamily="18" charset="0"/>
                <a:cs typeface="Times New Roman" pitchFamily="18" charset="0"/>
              </a:rPr>
              <a:t>thủ pháp đòn bẩy </a:t>
            </a:r>
            <a:r>
              <a:rPr lang="vi-VN" dirty="0">
                <a:latin typeface="Times New Roman" pitchFamily="18" charset="0"/>
                <a:cs typeface="Times New Roman" pitchFamily="18" charset="0"/>
              </a:rPr>
              <a:t>làm nổi bật vẻ đẹp của Kiều. </a:t>
            </a:r>
            <a:r>
              <a:rPr lang="vi-VN" dirty="0">
                <a:solidFill>
                  <a:srgbClr val="FF0000"/>
                </a:solidFill>
                <a:latin typeface="Times New Roman" pitchFamily="18" charset="0"/>
                <a:cs typeface="Times New Roman" pitchFamily="18" charset="0"/>
              </a:rPr>
              <a:t>Nếu</a:t>
            </a:r>
            <a:r>
              <a:rPr lang="vi-VN" dirty="0">
                <a:latin typeface="Times New Roman" pitchFamily="18" charset="0"/>
                <a:cs typeface="Times New Roman" pitchFamily="18" charset="0"/>
              </a:rPr>
              <a:t> Thúy Vân với vẻ đẹp đoan trang, phúc hậu </a:t>
            </a:r>
            <a:r>
              <a:rPr lang="vi-VN" dirty="0">
                <a:solidFill>
                  <a:srgbClr val="FF0000"/>
                </a:solidFill>
                <a:latin typeface="Times New Roman" pitchFamily="18" charset="0"/>
                <a:cs typeface="Times New Roman" pitchFamily="18" charset="0"/>
              </a:rPr>
              <a:t>thì</a:t>
            </a:r>
            <a:r>
              <a:rPr lang="vi-VN" dirty="0">
                <a:latin typeface="Times New Roman" pitchFamily="18" charset="0"/>
                <a:cs typeface="Times New Roman" pitchFamily="18" charset="0"/>
              </a:rPr>
              <a:t> Thúy Kiều lại sắc sảo mặn mà, vẹn toàn cả tài lẫn sắc. Vẻ đẹp của Kiều được khắc họa một cách chấm phá chứ không miêu t</a:t>
            </a:r>
            <a:r>
              <a:rPr lang="en-US" dirty="0">
                <a:latin typeface="Times New Roman" pitchFamily="18" charset="0"/>
                <a:cs typeface="Times New Roman" pitchFamily="18" charset="0"/>
              </a:rPr>
              <a:t>ả</a:t>
            </a:r>
            <a:r>
              <a:rPr lang="vi-VN" dirty="0">
                <a:latin typeface="Times New Roman" pitchFamily="18" charset="0"/>
                <a:cs typeface="Times New Roman" pitchFamily="18" charset="0"/>
              </a:rPr>
              <a:t> toàn diện như Vân, đó là cách tạo điểm nhấn rõ rệt. Qua đôi mắt trong trẻo, dịu dàng như hồ nước mùa thu, đôi mày sắc nét tươi mới như nét núi mùa xuân. Một </a:t>
            </a:r>
            <a:r>
              <a:rPr lang="vi-VN" dirty="0">
                <a:solidFill>
                  <a:srgbClr val="FF0000"/>
                </a:solidFill>
                <a:latin typeface="Times New Roman" pitchFamily="18" charset="0"/>
                <a:cs typeface="Times New Roman" pitchFamily="18" charset="0"/>
              </a:rPr>
              <a:t>hình ảnh ước lệ quen thuộc kết hợp với so sánh</a:t>
            </a:r>
            <a:r>
              <a:rPr lang="en-US" dirty="0">
                <a:solidFill>
                  <a:srgbClr val="FF0000"/>
                </a:solidFill>
                <a:latin typeface="Times New Roman" pitchFamily="18" charset="0"/>
                <a:cs typeface="Times New Roman" pitchFamily="18" charset="0"/>
              </a:rPr>
              <a:t>,</a:t>
            </a:r>
            <a:r>
              <a:rPr lang="vi-VN" dirty="0">
                <a:solidFill>
                  <a:srgbClr val="FF0000"/>
                </a:solidFill>
                <a:latin typeface="Times New Roman" pitchFamily="18" charset="0"/>
                <a:cs typeface="Times New Roman" pitchFamily="18" charset="0"/>
              </a:rPr>
              <a:t> ẩn dụ </a:t>
            </a:r>
            <a:r>
              <a:rPr lang="vi-VN" u="sng" dirty="0">
                <a:solidFill>
                  <a:srgbClr val="0000FF"/>
                </a:solidFill>
                <a:latin typeface="Times New Roman" pitchFamily="18" charset="0"/>
                <a:cs typeface="Times New Roman" pitchFamily="18" charset="0"/>
              </a:rPr>
              <a:t>đã khắc họa </a:t>
            </a:r>
            <a:r>
              <a:rPr lang="vi-VN" dirty="0">
                <a:latin typeface="Times New Roman" pitchFamily="18" charset="0"/>
                <a:cs typeface="Times New Roman" pitchFamily="18" charset="0"/>
              </a:rPr>
              <a:t>chân dung Thúy Kiều đẹp hoàn hảo. Vẻ đẹp khiến cho “hoa ghen thua thắm, liễu hờn kém xanh”.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vi-VN" dirty="0">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“ghen”, “hờn” là các động từ </a:t>
            </a:r>
            <a:r>
              <a:rPr lang="vi-VN" dirty="0">
                <a:latin typeface="Times New Roman" pitchFamily="18" charset="0"/>
                <a:cs typeface="Times New Roman" pitchFamily="18" charset="0"/>
              </a:rPr>
              <a:t>chỉ sự ghen ghét, đố kị, nó mang một sắc thái mạnh biểu thị thái độ ghen tức của thiên nhiên đối với vẻ đẹp của Thúy Kiều, vẻ đẹp làm thành nghiêng nước mất, tiềm tàng tai họa. Và đằng sau sự nổi giận của tạo hóa ấy sẽ là sự trả thù theo quy luật tự nhiên: </a:t>
            </a:r>
            <a:r>
              <a:rPr lang="vi-VN" dirty="0">
                <a:solidFill>
                  <a:srgbClr val="0000FF"/>
                </a:solidFill>
                <a:latin typeface="Times New Roman" pitchFamily="18" charset="0"/>
                <a:cs typeface="Times New Roman" pitchFamily="18" charset="0"/>
              </a:rPr>
              <a:t>“</a:t>
            </a:r>
            <a:r>
              <a:rPr lang="en-US" dirty="0">
                <a:solidFill>
                  <a:srgbClr val="0000FF"/>
                </a:solidFill>
                <a:latin typeface="Times New Roman" pitchFamily="18" charset="0"/>
                <a:cs typeface="Times New Roman" pitchFamily="18" charset="0"/>
              </a:rPr>
              <a:t>T</a:t>
            </a:r>
            <a:r>
              <a:rPr lang="vi-VN" dirty="0">
                <a:solidFill>
                  <a:srgbClr val="0000FF"/>
                </a:solidFill>
                <a:latin typeface="Times New Roman" pitchFamily="18" charset="0"/>
                <a:cs typeface="Times New Roman" pitchFamily="18" charset="0"/>
              </a:rPr>
              <a:t>rời xanh quen thói, má hồng đánh ghen”</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2293" name="Rectangle 1"/>
          <p:cNvSpPr>
            <a:spLocks noChangeArrowheads="1"/>
          </p:cNvSpPr>
          <p:nvPr/>
        </p:nvSpPr>
        <p:spPr bwMode="auto">
          <a:xfrm>
            <a:off x="211193" y="981076"/>
            <a:ext cx="300433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latin typeface="Times New Roman" pitchFamily="18" charset="0"/>
                <a:cs typeface="Times New Roman" pitchFamily="18" charset="0"/>
              </a:rPr>
              <a:t>- Nêu khái quát nội dung.</a:t>
            </a: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 Dẫn thơ.</a:t>
            </a: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 Giảng nghĩa: từ ngữ đặc sắc, hình ảnh, màu sắc, âm thanh, thời gian, không gian, giọng điệu, các biện pháp tu từ (so sánh, nhân hóa, ẩn dụ, hoán dụ, điệp ngữ, liệt kê, …) -&gt; nội dung.</a:t>
            </a:r>
          </a:p>
        </p:txBody>
      </p:sp>
      <p:sp>
        <p:nvSpPr>
          <p:cNvPr id="3" name="Right Brace 2"/>
          <p:cNvSpPr/>
          <p:nvPr/>
        </p:nvSpPr>
        <p:spPr>
          <a:xfrm>
            <a:off x="3358438" y="903288"/>
            <a:ext cx="300115" cy="654050"/>
          </a:xfrm>
          <a:prstGeom prst="rightBrace">
            <a:avLst/>
          </a:prstGeom>
          <a:ln>
            <a:solidFill>
              <a:srgbClr val="FF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Brace 6"/>
          <p:cNvSpPr/>
          <p:nvPr/>
        </p:nvSpPr>
        <p:spPr>
          <a:xfrm>
            <a:off x="3358438" y="1695451"/>
            <a:ext cx="300115" cy="8223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a:off x="3358438" y="2781301"/>
            <a:ext cx="300115" cy="3960813"/>
          </a:xfrm>
          <a:prstGeom prst="rightBrace">
            <a:avLst/>
          </a:prstGeom>
          <a:ln>
            <a:solidFill>
              <a:srgbClr val="99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401782" y="155059"/>
            <a:ext cx="5243933" cy="461665"/>
          </a:xfrm>
          <a:prstGeom prst="rect">
            <a:avLst/>
          </a:prstGeom>
        </p:spPr>
        <p:txBody>
          <a:bodyPr wrap="square">
            <a:spAutoFit/>
          </a:bodyPr>
          <a:lstStyle/>
          <a:p>
            <a:pPr algn="just"/>
            <a:r>
              <a:rPr lang="fr-FR" sz="2400" b="1" dirty="0" err="1">
                <a:latin typeface="Times New Roman" pitchFamily="18" charset="0"/>
                <a:cs typeface="Times New Roman" pitchFamily="18" charset="0"/>
              </a:rPr>
              <a:t>Câu</a:t>
            </a: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6:</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059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865" y="609600"/>
            <a:ext cx="9832693" cy="6085640"/>
          </a:xfrm>
          <a:prstGeom prst="rect">
            <a:avLst/>
          </a:prstGeom>
        </p:spPr>
        <p:txBody>
          <a:bodyPr wrap="square">
            <a:spAutoFit/>
          </a:bodyPr>
          <a:lstStyle/>
          <a:p>
            <a:pPr marL="457200" marR="0" algn="just">
              <a:lnSpc>
                <a:spcPct val="107000"/>
              </a:lnSpc>
              <a:spcBef>
                <a:spcPts val="0"/>
              </a:spcBef>
              <a:spcAft>
                <a:spcPts val="0"/>
              </a:spcAft>
            </a:pPr>
            <a:r>
              <a:rPr lang="en-US" sz="2800" b="1" i="1" dirty="0">
                <a:latin typeface="Times New Roman" panose="02020603050405020304" pitchFamily="18" charset="0"/>
                <a:ea typeface="Calibri" panose="020F0502020204030204" pitchFamily="34" charset="0"/>
              </a:rPr>
              <a:t>1.Kiến </a:t>
            </a:r>
            <a:r>
              <a:rPr lang="en-US" sz="2800" b="1" i="1" dirty="0" err="1">
                <a:latin typeface="Times New Roman" panose="02020603050405020304" pitchFamily="18" charset="0"/>
                <a:ea typeface="Calibri" panose="020F0502020204030204" pitchFamily="34" charset="0"/>
              </a:rPr>
              <a:t>thức</a:t>
            </a:r>
            <a:r>
              <a:rPr lang="en-US" sz="2800" b="1" i="1" dirty="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2800" dirty="0" err="1">
                <a:latin typeface="Times New Roman" panose="02020603050405020304" pitchFamily="18" charset="0"/>
                <a:ea typeface="Times New Roman" panose="02020603050405020304" pitchFamily="18" charset="0"/>
              </a:rPr>
              <a:t>Củng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thuyết</a:t>
            </a:r>
            <a:r>
              <a:rPr lang="en-US" sz="2800" dirty="0">
                <a:latin typeface="Times New Roman" panose="02020603050405020304" pitchFamily="18" charset="0"/>
                <a:ea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endParaRPr lang="en-US" sz="2800" dirty="0">
              <a:latin typeface="Times New Roman" panose="02020603050405020304" pitchFamily="18" charset="0"/>
              <a:ea typeface="Times New Roman" panose="02020603050405020304" pitchFamily="18" charset="0"/>
            </a:endParaRPr>
          </a:p>
          <a:p>
            <a:pPr marL="228600" marR="41275" indent="228600" algn="just">
              <a:lnSpc>
                <a:spcPct val="107000"/>
              </a:lnSpc>
              <a:spcBef>
                <a:spcPts val="0"/>
              </a:spcBef>
              <a:spcAft>
                <a:spcPts val="0"/>
              </a:spcAft>
            </a:pPr>
            <a:r>
              <a:rPr lang="it-IT" sz="2800" b="1" i="1" dirty="0">
                <a:latin typeface="Times New Roman" panose="02020603050405020304" pitchFamily="18" charset="0"/>
                <a:ea typeface="Calibri" panose="020F0502020204030204" pitchFamily="34" charset="0"/>
              </a:rPr>
              <a:t>2.Năng lực:</a:t>
            </a:r>
            <a:endParaRPr lang="en-US" sz="2800" dirty="0">
              <a:latin typeface="Times New Roman" panose="02020603050405020304" pitchFamily="18" charset="0"/>
              <a:ea typeface="Calibri" panose="020F0502020204030204" pitchFamily="34" charset="0"/>
            </a:endParaRPr>
          </a:p>
          <a:p>
            <a:pPr marL="342900" marR="0" lvl="0" indent="-342900" algn="just">
              <a:lnSpc>
                <a:spcPct val="107000"/>
              </a:lnSpc>
              <a:spcBef>
                <a:spcPts val="0"/>
              </a:spcBef>
              <a:spcAft>
                <a:spcPts val="0"/>
              </a:spcAft>
              <a:buFont typeface="Times New Roman" panose="02020603050405020304" pitchFamily="18" charset="0"/>
              <a:buChar char="-"/>
            </a:pPr>
            <a:r>
              <a:rPr lang="nl-NL" sz="2800" dirty="0">
                <a:latin typeface="Times New Roman" panose="02020603050405020304" pitchFamily="18" charset="0"/>
                <a:ea typeface="Times New Roman" panose="02020603050405020304" pitchFamily="18" charset="0"/>
              </a:rPr>
              <a:t>NL tự chủ và tự học; giao tiếp và hợp tác; giải quyết vấn đề và sáng tạo </a:t>
            </a:r>
            <a:endParaRPr lang="en-US" sz="2800" dirty="0">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0"/>
              </a:spcAft>
              <a:buFont typeface="Times New Roman" panose="02020603050405020304" pitchFamily="18" charset="0"/>
              <a:buChar char="-"/>
            </a:pPr>
            <a:r>
              <a:rPr lang="nl-NL" sz="2800" dirty="0">
                <a:latin typeface="Times New Roman" panose="02020603050405020304" pitchFamily="18" charset="0"/>
                <a:ea typeface="Times New Roman" panose="02020603050405020304" pitchFamily="18" charset="0"/>
              </a:rPr>
              <a:t>NL ngôn ngữ và NL văn học (rèn kĩ năng đọc, viết, nói và nghe văn thuyết minh, tự sự, cảm nhận vẻ đẹp chi tiết, hình ảnh, hình tượng nhân vật trong truyện TĐ)</a:t>
            </a:r>
            <a:endParaRPr lang="en-US" sz="2800" dirty="0">
              <a:latin typeface="Times New Roman" panose="02020603050405020304" pitchFamily="18" charset="0"/>
              <a:ea typeface="Times New Roman" panose="02020603050405020304" pitchFamily="18" charset="0"/>
            </a:endParaRPr>
          </a:p>
          <a:p>
            <a:pPr indent="457200" algn="just">
              <a:lnSpc>
                <a:spcPct val="107000"/>
              </a:lnSpc>
            </a:pPr>
            <a:r>
              <a:rPr lang="en-US" sz="2800" b="1" i="1" dirty="0">
                <a:latin typeface="Times New Roman" panose="02020603050405020304" pitchFamily="18" charset="0"/>
                <a:ea typeface="Calibri" panose="020F0502020204030204" pitchFamily="34" charset="0"/>
              </a:rPr>
              <a:t>3.Phẩm </a:t>
            </a:r>
            <a:r>
              <a:rPr lang="en-US" sz="2800" b="1" i="1" dirty="0" err="1">
                <a:latin typeface="Times New Roman" panose="02020603050405020304" pitchFamily="18" charset="0"/>
                <a:ea typeface="Calibri" panose="020F0502020204030204" pitchFamily="34" charset="0"/>
              </a:rPr>
              <a:t>chất</a:t>
            </a:r>
            <a:r>
              <a:rPr lang="en-US" sz="2800" b="1" i="1"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dưỡng</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a:t>
            </a:r>
          </a:p>
        </p:txBody>
      </p:sp>
      <p:sp>
        <p:nvSpPr>
          <p:cNvPr id="3" name="Rectangle 2"/>
          <p:cNvSpPr txBox="1">
            <a:spLocks noChangeArrowheads="1"/>
          </p:cNvSpPr>
          <p:nvPr/>
        </p:nvSpPr>
        <p:spPr>
          <a:xfrm>
            <a:off x="3694802" y="321198"/>
            <a:ext cx="7848600" cy="762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rgbClr val="FF0000"/>
                </a:solidFill>
                <a:latin typeface="Times New Roman" panose="02020603050405020304" pitchFamily="18" charset="0"/>
                <a:cs typeface="Times New Roman" panose="02020603050405020304" pitchFamily="18" charset="0"/>
              </a:rPr>
              <a:t>I.MỤC TIÊU BÀI HỌC</a:t>
            </a:r>
            <a:endParaRPr lang="en-US" altLang="en-US" sz="3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32120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358438" y="103188"/>
            <a:ext cx="8716057"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b="1">
                <a:solidFill>
                  <a:srgbClr val="FF0000"/>
                </a:solidFill>
                <a:latin typeface="Times New Roman" pitchFamily="18" charset="0"/>
                <a:cs typeface="Times New Roman" pitchFamily="18" charset="0"/>
              </a:rPr>
              <a:t>* Tài năng:</a:t>
            </a:r>
            <a:r>
              <a:rPr lang="en-US" sz="1600" b="1">
                <a:latin typeface="Times New Roman" pitchFamily="18" charset="0"/>
                <a:cs typeface="Times New Roman" pitchFamily="18" charset="0"/>
              </a:rPr>
              <a:t>    </a:t>
            </a:r>
          </a:p>
          <a:p>
            <a:pPr algn="just"/>
            <a:r>
              <a:rPr lang="vi-VN" sz="1600">
                <a:solidFill>
                  <a:srgbClr val="FF0000"/>
                </a:solidFill>
                <a:latin typeface="Times New Roman" pitchFamily="18" charset="0"/>
                <a:cs typeface="Times New Roman" pitchFamily="18" charset="0"/>
              </a:rPr>
              <a:t>Nếu như </a:t>
            </a:r>
            <a:r>
              <a:rPr lang="vi-VN" sz="1600">
                <a:latin typeface="Times New Roman" pitchFamily="18" charset="0"/>
                <a:cs typeface="Times New Roman" pitchFamily="18" charset="0"/>
              </a:rPr>
              <a:t>ở Thúy Vân, tác giả chỉ dừng ở việc miêu tả sắc đẹp </a:t>
            </a:r>
            <a:r>
              <a:rPr lang="vi-VN" sz="1600">
                <a:solidFill>
                  <a:srgbClr val="FF0000"/>
                </a:solidFill>
                <a:latin typeface="Times New Roman" pitchFamily="18" charset="0"/>
                <a:cs typeface="Times New Roman" pitchFamily="18" charset="0"/>
              </a:rPr>
              <a:t>thì</a:t>
            </a:r>
            <a:r>
              <a:rPr lang="vi-VN" sz="1600">
                <a:latin typeface="Times New Roman" pitchFamily="18" charset="0"/>
                <a:cs typeface="Times New Roman" pitchFamily="18" charset="0"/>
              </a:rPr>
              <a:t> ở Thúy Kiều hội tụ cả sắc lẫn tài:“Sắc đành đòi một, tài đành hoạ hai”</a:t>
            </a:r>
            <a:r>
              <a:rPr lang="en-US" sz="1600">
                <a:latin typeface="Times New Roman" pitchFamily="18" charset="0"/>
                <a:cs typeface="Times New Roman" pitchFamily="18" charset="0"/>
              </a:rPr>
              <a:t>. </a:t>
            </a:r>
            <a:r>
              <a:rPr lang="vi-VN" sz="1600">
                <a:latin typeface="Times New Roman" pitchFamily="18" charset="0"/>
                <a:cs typeface="Times New Roman" pitchFamily="18" charset="0"/>
              </a:rPr>
              <a:t>Tác giả ngợi ca Thúy Kiều là một người thiếu nữ đẹp tuyệt trần, không những thế tài năng của nàng xuất sắc đến nỗi trên đời này phải chăng có người thứ hai sánh bằng:</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“Thông minh vốn sẵn tính trời</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Pha nghề thi họa đủ mùi ca ngâm</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Cung thương lầu bậc ngũ âm,</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Nghề riêng ăn đứt hồ cầm một trương</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Khúc nhà tay lựa nên chương”</a:t>
            </a:r>
            <a:endParaRPr lang="en-US" sz="1600">
              <a:latin typeface="Times New Roman" pitchFamily="18" charset="0"/>
              <a:cs typeface="Times New Roman" pitchFamily="18" charset="0"/>
            </a:endParaRPr>
          </a:p>
          <a:p>
            <a:pPr algn="just"/>
            <a:r>
              <a:rPr lang="vi-VN" sz="1600">
                <a:latin typeface="Times New Roman" pitchFamily="18" charset="0"/>
                <a:cs typeface="Times New Roman" pitchFamily="18" charset="0"/>
              </a:rPr>
              <a:t>Kiều có cả tài cầm - kì - thi - hoạ của những bậc văn nhân quân tử và tài nào cũng đến mức điêu luyện. Nàng giỏi về âm luật đến mức </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làu bậc</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 Cây đàn nàng chơi là cây </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hồ cẩm</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 tiếng đàn của nàng ăn đứt bất cứ nghệ sĩ nào và đã trở thành </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nghề riêng</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 Để cực tả cái tài của Kiều, Nguyễn Du đã </a:t>
            </a:r>
            <a:r>
              <a:rPr lang="vi-VN" sz="1600">
                <a:solidFill>
                  <a:srgbClr val="FF0000"/>
                </a:solidFill>
                <a:latin typeface="Times New Roman" pitchFamily="18" charset="0"/>
                <a:cs typeface="Times New Roman" pitchFamily="18" charset="0"/>
              </a:rPr>
              <a:t>sử dụng hàng loạt các từ ngữ ở mức độ tuyệt đối</a:t>
            </a:r>
            <a:r>
              <a:rPr lang="vi-VN" sz="1600">
                <a:latin typeface="Times New Roman" pitchFamily="18" charset="0"/>
                <a:cs typeface="Times New Roman" pitchFamily="18" charset="0"/>
              </a:rPr>
              <a:t>: “vốn sẵn, pha nghề, làu bậc và đủ mùi”. Không những giỏi ca hát, chơi đàn mà Kiều còn sáng tác nhạc nữa. Cung đàn nàng sáng tác là một thiên “Bạc mệnh”. Bản đàn ấy đã ghi lại tiếng lòng của một tâm hồn đa sầu đa cảm. Nguyễn Du cực tả tài năng của Kiều chính là ngợi ca cái tâm đặc biệt của nàng. Tài năng của Kiều vượt lên trên tất cả và là biểu hiện của những phẩm chất cao đẹp, trái tim trung hậu, nồng nhiệt, nghĩa tình, vị tha. Vẻ đẹp của Kiều là sự kết hợp của sắc - tài - tình và đạt đến mức siêu phàm, lí tưởng. Nhưng nhan sắc đến mức hoa ghen, liễu hờn để tạo hóa phải hờn ghen đố kị và tài hoa trí tuệ thiên bẩm làu bậc, đủ mùi cái tâm hồn đa sầu, đa cảm như tự dưng mà có của nàng khó tránh khỏi sự nghiệt ngã của định mệnh. Chính bởi Kiều quá toàn mỹ, hoàn thiện nên trong xã hội phong kiến kia khó có một chỗ đứng cho nàng. Và cung đàn “Bạc mệnh” nàng tự sáng tác như dự báo một cuộc đời hồng nhan bạc mệnh khó tránh khỏi của Kiều. Cuộc đời nàng rồi sẽ sóng gió, nổi chìm, truân chuyên. Cũng giống như bức chân dung Thúy Vân, bức chân dung Kiều là bức chân dung mang tính cách số phận.</a:t>
            </a:r>
            <a:r>
              <a:rPr lang="en-US" sz="1600">
                <a:latin typeface="Times New Roman" pitchFamily="18" charset="0"/>
                <a:cs typeface="Times New Roman" pitchFamily="18" charset="0"/>
              </a:rPr>
              <a:t> Bởi thế t</a:t>
            </a:r>
            <a:r>
              <a:rPr lang="vi-VN" sz="1600">
                <a:latin typeface="Times New Roman" pitchFamily="18" charset="0"/>
                <a:cs typeface="Times New Roman" pitchFamily="18" charset="0"/>
              </a:rPr>
              <a:t>rong dân gian xưa cũng có câu: </a:t>
            </a:r>
            <a:r>
              <a:rPr lang="vi-VN" sz="1600">
                <a:solidFill>
                  <a:srgbClr val="0000FF"/>
                </a:solidFill>
                <a:latin typeface="Times New Roman" pitchFamily="18" charset="0"/>
                <a:cs typeface="Times New Roman" pitchFamily="18" charset="0"/>
              </a:rPr>
              <a:t>“</a:t>
            </a:r>
            <a:r>
              <a:rPr lang="en-US" sz="1600">
                <a:solidFill>
                  <a:srgbClr val="0000FF"/>
                </a:solidFill>
                <a:latin typeface="Times New Roman" pitchFamily="18" charset="0"/>
                <a:cs typeface="Times New Roman" pitchFamily="18" charset="0"/>
              </a:rPr>
              <a:t>T</a:t>
            </a:r>
            <a:r>
              <a:rPr lang="vi-VN" sz="1600">
                <a:solidFill>
                  <a:srgbClr val="0000FF"/>
                </a:solidFill>
                <a:latin typeface="Times New Roman" pitchFamily="18" charset="0"/>
                <a:cs typeface="Times New Roman" pitchFamily="18" charset="0"/>
              </a:rPr>
              <a:t>ài tình chi lắm cho trời đất ghen” </a:t>
            </a:r>
            <a:r>
              <a:rPr lang="vi-VN" sz="1600">
                <a:latin typeface="Times New Roman" pitchFamily="18" charset="0"/>
                <a:cs typeface="Times New Roman" pitchFamily="18" charset="0"/>
              </a:rPr>
              <a:t>hay </a:t>
            </a:r>
            <a:r>
              <a:rPr lang="vi-VN" sz="1600">
                <a:solidFill>
                  <a:srgbClr val="0000FF"/>
                </a:solidFill>
                <a:latin typeface="Times New Roman" pitchFamily="18" charset="0"/>
                <a:cs typeface="Times New Roman" pitchFamily="18" charset="0"/>
              </a:rPr>
              <a:t>“</a:t>
            </a:r>
            <a:r>
              <a:rPr lang="en-US" sz="1600">
                <a:solidFill>
                  <a:srgbClr val="0000FF"/>
                </a:solidFill>
                <a:latin typeface="Times New Roman" pitchFamily="18" charset="0"/>
                <a:cs typeface="Times New Roman" pitchFamily="18" charset="0"/>
              </a:rPr>
              <a:t>C</a:t>
            </a:r>
            <a:r>
              <a:rPr lang="vi-VN" sz="1600">
                <a:solidFill>
                  <a:srgbClr val="0000FF"/>
                </a:solidFill>
                <a:latin typeface="Times New Roman" pitchFamily="18" charset="0"/>
                <a:cs typeface="Times New Roman" pitchFamily="18" charset="0"/>
              </a:rPr>
              <a:t>hữ tài liền với chữ tai một vần”.</a:t>
            </a:r>
            <a:endParaRPr lang="en-US" sz="1600">
              <a:solidFill>
                <a:srgbClr val="0000FF"/>
              </a:solidFill>
              <a:latin typeface="Times New Roman" pitchFamily="18" charset="0"/>
              <a:cs typeface="Times New Roman" pitchFamily="18" charset="0"/>
            </a:endParaRPr>
          </a:p>
        </p:txBody>
      </p:sp>
      <p:sp>
        <p:nvSpPr>
          <p:cNvPr id="13315" name="Rectangle 4"/>
          <p:cNvSpPr>
            <a:spLocks noChangeArrowheads="1"/>
          </p:cNvSpPr>
          <p:nvPr/>
        </p:nvSpPr>
        <p:spPr bwMode="auto">
          <a:xfrm>
            <a:off x="249548" y="836614"/>
            <a:ext cx="300433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 -&gt;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a:t>
            </a:r>
          </a:p>
        </p:txBody>
      </p:sp>
      <p:sp>
        <p:nvSpPr>
          <p:cNvPr id="6" name="Right Brace 5"/>
          <p:cNvSpPr/>
          <p:nvPr/>
        </p:nvSpPr>
        <p:spPr>
          <a:xfrm>
            <a:off x="3097706" y="638176"/>
            <a:ext cx="300115" cy="919163"/>
          </a:xfrm>
          <a:prstGeom prst="rightBrace">
            <a:avLst/>
          </a:prstGeom>
          <a:ln>
            <a:solidFill>
              <a:srgbClr val="FF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Brace 6"/>
          <p:cNvSpPr/>
          <p:nvPr/>
        </p:nvSpPr>
        <p:spPr>
          <a:xfrm>
            <a:off x="3097706" y="1695451"/>
            <a:ext cx="300115" cy="8223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a:off x="3097706" y="2781301"/>
            <a:ext cx="300115" cy="3960813"/>
          </a:xfrm>
          <a:prstGeom prst="rightBrace">
            <a:avLst/>
          </a:prstGeom>
          <a:ln>
            <a:solidFill>
              <a:srgbClr val="99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82360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55" y="329716"/>
            <a:ext cx="10916014" cy="5632311"/>
          </a:xfrm>
          <a:prstGeom prst="rect">
            <a:avLst/>
          </a:prstGeom>
        </p:spPr>
        <p:txBody>
          <a:bodyPr wrap="square">
            <a:spAutoFit/>
          </a:bodyPr>
          <a:lstStyle/>
          <a:p>
            <a:pPr algn="ctr"/>
            <a:r>
              <a:rPr lang="fr-FR" sz="2400" b="1" dirty="0">
                <a:solidFill>
                  <a:srgbClr val="FF0000"/>
                </a:solidFill>
                <a:latin typeface="Times New Roman" pitchFamily="18" charset="0"/>
                <a:cs typeface="Times New Roman" pitchFamily="18" charset="0"/>
              </a:rPr>
              <a:t>ĐỀ ĐỌC- HIỂU SỐ </a:t>
            </a:r>
            <a:r>
              <a:rPr lang="fr-FR" sz="2400" b="1" dirty="0" smtClean="0">
                <a:solidFill>
                  <a:srgbClr val="FF0000"/>
                </a:solidFill>
                <a:latin typeface="Times New Roman" pitchFamily="18" charset="0"/>
                <a:cs typeface="Times New Roman" pitchFamily="18" charset="0"/>
              </a:rPr>
              <a:t>3:</a:t>
            </a:r>
            <a:endParaRPr lang="en-US" sz="2400" b="1" dirty="0" smtClean="0">
              <a:latin typeface="Times New Roman" pitchFamily="18" charset="0"/>
              <a:cs typeface="Times New Roman" pitchFamily="18" charset="0"/>
            </a:endParaRPr>
          </a:p>
          <a:p>
            <a:r>
              <a:rPr lang="vi-VN" sz="2400" b="1" dirty="0" smtClean="0">
                <a:latin typeface="Times New Roman" pitchFamily="18" charset="0"/>
                <a:cs typeface="Times New Roman" pitchFamily="18" charset="0"/>
              </a:rPr>
              <a:t>Đọc </a:t>
            </a:r>
            <a:r>
              <a:rPr lang="vi-VN" sz="2400" b="1" dirty="0">
                <a:latin typeface="Times New Roman" pitchFamily="18" charset="0"/>
                <a:cs typeface="Times New Roman" pitchFamily="18" charset="0"/>
              </a:rPr>
              <a:t>đoạn thơ sau và trả lời các câu hỏi bên dưới:</a:t>
            </a:r>
          </a:p>
          <a:p>
            <a:pPr algn="ctr"/>
            <a:r>
              <a:rPr lang="vi-VN" sz="2400" i="1" dirty="0">
                <a:latin typeface="Times New Roman" pitchFamily="18" charset="0"/>
                <a:cs typeface="Times New Roman" pitchFamily="18" charset="0"/>
              </a:rPr>
              <a:t>Tưởng người dưới nguyệt chén đồng,</a:t>
            </a:r>
          </a:p>
          <a:p>
            <a:pPr algn="ctr"/>
            <a:r>
              <a:rPr lang="vi-VN" sz="2400" i="1" dirty="0">
                <a:latin typeface="Times New Roman" pitchFamily="18" charset="0"/>
                <a:cs typeface="Times New Roman" pitchFamily="18" charset="0"/>
              </a:rPr>
              <a:t>Tin sương luống những rày trông mai chờ.</a:t>
            </a:r>
          </a:p>
          <a:p>
            <a:pPr algn="ctr"/>
            <a:r>
              <a:rPr lang="vi-VN" sz="2400" i="1" dirty="0">
                <a:latin typeface="Times New Roman" pitchFamily="18" charset="0"/>
                <a:cs typeface="Times New Roman" pitchFamily="18" charset="0"/>
              </a:rPr>
              <a:t>Bên trời góc bể bơ vơ</a:t>
            </a:r>
          </a:p>
          <a:p>
            <a:pPr algn="ctr"/>
            <a:r>
              <a:rPr lang="vi-VN" sz="2400" i="1" dirty="0">
                <a:latin typeface="Times New Roman" pitchFamily="18" charset="0"/>
                <a:cs typeface="Times New Roman" pitchFamily="18" charset="0"/>
              </a:rPr>
              <a:t>Tấm son gột rửa bao giờ cho phai</a:t>
            </a:r>
          </a:p>
          <a:p>
            <a:pPr algn="ctr"/>
            <a:r>
              <a:rPr lang="vi-VN" sz="2400" i="1" dirty="0">
                <a:latin typeface="Times New Roman" pitchFamily="18" charset="0"/>
                <a:cs typeface="Times New Roman" pitchFamily="18" charset="0"/>
              </a:rPr>
              <a:t>Xót người tựa cửa hôm mai</a:t>
            </a:r>
          </a:p>
          <a:p>
            <a:pPr algn="ctr"/>
            <a:r>
              <a:rPr lang="vi-VN" sz="2400" i="1" dirty="0">
                <a:latin typeface="Times New Roman" pitchFamily="18" charset="0"/>
                <a:cs typeface="Times New Roman" pitchFamily="18" charset="0"/>
              </a:rPr>
              <a:t>Quạt nồng ấp lạnh những ai đó giờ?</a:t>
            </a:r>
          </a:p>
          <a:p>
            <a:pPr algn="ctr"/>
            <a:r>
              <a:rPr lang="vi-VN" sz="2400" i="1" dirty="0">
                <a:latin typeface="Times New Roman" pitchFamily="18" charset="0"/>
                <a:cs typeface="Times New Roman" pitchFamily="18" charset="0"/>
              </a:rPr>
              <a:t>Sân Lai cách mấy nắng mưa</a:t>
            </a:r>
          </a:p>
          <a:p>
            <a:pPr algn="ctr"/>
            <a:r>
              <a:rPr lang="vi-VN" sz="2400" i="1" dirty="0">
                <a:latin typeface="Times New Roman" pitchFamily="18" charset="0"/>
                <a:cs typeface="Times New Roman" pitchFamily="18" charset="0"/>
              </a:rPr>
              <a:t>Có khi gốc tử đã vừa người ôm</a:t>
            </a:r>
            <a:r>
              <a:rPr lang="vi-VN" sz="2400" dirty="0">
                <a:latin typeface="Times New Roman" pitchFamily="18" charset="0"/>
                <a:cs typeface="Times New Roman" pitchFamily="18" charset="0"/>
              </a:rPr>
              <a:t>.</a:t>
            </a:r>
          </a:p>
          <a:p>
            <a:r>
              <a:rPr lang="vi-VN" sz="2400" dirty="0">
                <a:latin typeface="Times New Roman" pitchFamily="18" charset="0"/>
                <a:cs typeface="Times New Roman" pitchFamily="18" charset="0"/>
              </a:rPr>
              <a:t>1. Đoạn thơ trên trích trong văn bản nào? Văn bản ấy trích trong tác phẩm nào? Do ai sáng tác?</a:t>
            </a:r>
          </a:p>
          <a:p>
            <a:r>
              <a:rPr lang="vi-VN" sz="2400" dirty="0">
                <a:latin typeface="Times New Roman" pitchFamily="18" charset="0"/>
                <a:cs typeface="Times New Roman" pitchFamily="18" charset="0"/>
              </a:rPr>
              <a:t>2. Xác định phương thức biểu đạt chính trong đoạn trên?</a:t>
            </a:r>
          </a:p>
          <a:p>
            <a:r>
              <a:rPr lang="vi-VN" sz="2400" dirty="0">
                <a:latin typeface="Times New Roman" pitchFamily="18" charset="0"/>
                <a:cs typeface="Times New Roman" pitchFamily="18" charset="0"/>
              </a:rPr>
              <a:t>3. Chỉ ra và nêu tác dụng của biện pháp tu từ nghệ thuật có trong đoạn </a:t>
            </a:r>
            <a:r>
              <a:rPr lang="vi-VN" sz="2400" dirty="0"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4. Viết đoạn văn từ 10 đến 15 câu nêu cảm nhận của em về đoạn </a:t>
            </a:r>
            <a:r>
              <a:rPr lang="vi-VN" sz="2400" dirty="0"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43978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74192"/>
            <a:ext cx="11457708" cy="6740307"/>
          </a:xfrm>
          <a:prstGeom prst="rect">
            <a:avLst/>
          </a:prstGeom>
          <a:solidFill>
            <a:schemeClr val="bg1"/>
          </a:solidFill>
        </p:spPr>
        <p:txBody>
          <a:bodyPr wrap="square">
            <a:spAutoFit/>
          </a:bodyPr>
          <a:lstStyle/>
          <a:p>
            <a:pPr algn="just"/>
            <a:r>
              <a:rPr lang="vi-VN" dirty="0">
                <a:solidFill>
                  <a:srgbClr val="FF0000"/>
                </a:solidFill>
                <a:latin typeface="Times New Roman" pitchFamily="18" charset="0"/>
                <a:cs typeface="Times New Roman" pitchFamily="18" charset="0"/>
              </a:rPr>
              <a:t>* Gợi </a:t>
            </a:r>
            <a:r>
              <a:rPr lang="vi-VN" dirty="0" smtClean="0">
                <a:solidFill>
                  <a:srgbClr val="FF0000"/>
                </a:solidFill>
                <a:latin typeface="Times New Roman" pitchFamily="18" charset="0"/>
                <a:cs typeface="Times New Roman" pitchFamily="18" charset="0"/>
              </a:rPr>
              <a:t>ý</a:t>
            </a:r>
            <a:r>
              <a:rPr lang="en-US" dirty="0" smtClean="0">
                <a:solidFill>
                  <a:srgbClr val="FF0000"/>
                </a:solidFill>
                <a:latin typeface="Times New Roman" pitchFamily="18" charset="0"/>
                <a:cs typeface="Times New Roman" pitchFamily="18" charset="0"/>
              </a:rPr>
              <a:t>:</a:t>
            </a:r>
            <a:endParaRPr lang="vi-VN" dirty="0">
              <a:solidFill>
                <a:srgbClr val="FF0000"/>
              </a:solidFill>
              <a:latin typeface="Times New Roman" pitchFamily="18" charset="0"/>
              <a:cs typeface="Times New Roman" pitchFamily="18" charset="0"/>
            </a:endParaRPr>
          </a:p>
          <a:p>
            <a:pPr algn="just"/>
            <a:r>
              <a:rPr lang="vi-VN" dirty="0">
                <a:latin typeface="Times New Roman" pitchFamily="18" charset="0"/>
                <a:cs typeface="Times New Roman" pitchFamily="18" charset="0"/>
              </a:rPr>
              <a:t>1. Trích trong văn bản “Kiều ở lầu Ngưng Bích”, văn bản trích trong tác phẩm “Truyện Kiều” của Nguyễn </a:t>
            </a:r>
            <a:r>
              <a:rPr lang="vi-VN" dirty="0" smtClean="0">
                <a:latin typeface="Times New Roman" pitchFamily="18" charset="0"/>
                <a:cs typeface="Times New Roman" pitchFamily="18" charset="0"/>
              </a:rPr>
              <a:t>Du</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2. Phương thức biểu đạt chính: tự </a:t>
            </a:r>
            <a:r>
              <a:rPr lang="vi-VN" dirty="0" smtClean="0">
                <a:latin typeface="Times New Roman" pitchFamily="18" charset="0"/>
                <a:cs typeface="Times New Roman" pitchFamily="18" charset="0"/>
              </a:rPr>
              <a:t>sự</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3. </a:t>
            </a:r>
          </a:p>
          <a:p>
            <a:pPr algn="just"/>
            <a:r>
              <a:rPr lang="vi-VN" dirty="0">
                <a:latin typeface="Times New Roman" pitchFamily="18" charset="0"/>
                <a:cs typeface="Times New Roman" pitchFamily="18" charset="0"/>
              </a:rPr>
              <a:t>- Biện pháp ẩn dụ: “tấm son gột rửa”. Tác giả mượn hình ảnh trừu tượng “tấm son” để chỉ tấm lòng chung thủy, gắn bó của con người. Hình ảnh này được đặt bên cạnh hình ảnh cụ thể “gột rửa”, tất cả đều có tác dụng giúp người đọc hình dung được tâm trạng của Kiều đang day dứt, dằn vặt, tủi hổ vì thấy mình không còn trong trắng, đã phụ tình Kim Trọng. </a:t>
            </a:r>
          </a:p>
          <a:p>
            <a:pPr algn="just"/>
            <a:r>
              <a:rPr lang="vi-VN" dirty="0">
                <a:latin typeface="Times New Roman" pitchFamily="18" charset="0"/>
                <a:cs typeface="Times New Roman" pitchFamily="18" charset="0"/>
              </a:rPr>
              <a:t>- Nghệ thuật sử dụng thành ngữ “rày trông mai chờ”, “bên trời góc bể” để thể hiện tâm trạng, nỗi nhớ người yêu, nhớ cha mẹ của </a:t>
            </a:r>
            <a:r>
              <a:rPr lang="vi-VN" dirty="0" smtClean="0">
                <a:latin typeface="Times New Roman" pitchFamily="18" charset="0"/>
                <a:cs typeface="Times New Roman" pitchFamily="18" charset="0"/>
              </a:rPr>
              <a:t>Kiều</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4. Tham khảo:</a:t>
            </a:r>
          </a:p>
          <a:p>
            <a:pPr algn="just"/>
            <a:r>
              <a:rPr lang="vi-VN" dirty="0">
                <a:latin typeface="Times New Roman" pitchFamily="18" charset="0"/>
                <a:cs typeface="Times New Roman" pitchFamily="18" charset="0"/>
              </a:rPr>
              <a:t>Nguyễn Du là một thiên tài văn học, một tác gia văn học tài hoa và lỗi lạc của văn học Việt Nam. Ông được mệnh danh là thi sĩ của các nhà thi sĩ. Truyện Kiều là một tác phẩm lớn nhất của Nguyễn Du là đỉnh cao chói lọi nhất của nghệ thuật thi ca. Đọc tác phẩm, chúng ta không thể quên được đoạn trích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Kiều </a:t>
            </a:r>
            <a:r>
              <a:rPr lang="vi-VN" dirty="0">
                <a:latin typeface="Times New Roman" pitchFamily="18" charset="0"/>
                <a:cs typeface="Times New Roman" pitchFamily="18" charset="0"/>
              </a:rPr>
              <a:t>ở lầu Ngưng </a:t>
            </a:r>
            <a:r>
              <a:rPr lang="vi-VN" dirty="0" smtClean="0">
                <a:latin typeface="Times New Roman" pitchFamily="18" charset="0"/>
                <a:cs typeface="Times New Roman" pitchFamily="18" charset="0"/>
              </a:rPr>
              <a:t>Bích</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Lầu Ngưng Bích chơi vơi giữa biển khơi là điểm dừng chân đầu tiên trên con đường lưu lạc đầy cay đắng và tủi nhục của Thúy Kiều. Đoạn trích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Kiều </a:t>
            </a:r>
            <a:r>
              <a:rPr lang="vi-VN" dirty="0">
                <a:latin typeface="Times New Roman" pitchFamily="18" charset="0"/>
                <a:cs typeface="Times New Roman" pitchFamily="18" charset="0"/>
              </a:rPr>
              <a:t>ở lầu Ngưng </a:t>
            </a:r>
            <a:r>
              <a:rPr lang="vi-VN" dirty="0" smtClean="0">
                <a:latin typeface="Times New Roman" pitchFamily="18" charset="0"/>
                <a:cs typeface="Times New Roman" pitchFamily="18" charset="0"/>
              </a:rPr>
              <a:t>Bích</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là nỗi cô đơn buồn tủi, niềm nhớ thương da diết về quê hương gia đình và người thân của Kiều. Đó cũng là thể hiện tấm lòng thủy chung hiếu thảo của nàng. Đến với tám câu thơ giữa là tâm trạng nhớ thương da diết của Kiều về gia đình và người thân. Trước hết, Nguyễn Du để cho Kiều nhớ Kim Trọng (điều này khác hẳn với Thanh Tâm tài nhân). Nàng đã từng uống </a:t>
            </a:r>
            <a:r>
              <a:rPr lang="vi-VN" dirty="0" smtClean="0">
                <a:latin typeface="Times New Roman" pitchFamily="18" charset="0"/>
                <a:cs typeface="Times New Roman" pitchFamily="18" charset="0"/>
              </a:rPr>
              <a:t>rượu thề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cùng Kim Trọng dưới ánh trăng nhưng rồi đã phải xót xa trao mối tình ngọt ngào ấy cho Thúy Vân. Trên đường về Lâm Tri theo Mã giám Sinh nàng vẫn thương cho Kim Trọng trong cô đơn buồn tủi: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Một </a:t>
            </a:r>
            <a:r>
              <a:rPr lang="vi-VN" dirty="0">
                <a:latin typeface="Times New Roman" pitchFamily="18" charset="0"/>
                <a:cs typeface="Times New Roman" pitchFamily="18" charset="0"/>
              </a:rPr>
              <a:t>trời thu để riêng ai một </a:t>
            </a:r>
            <a:r>
              <a:rPr lang="vi-VN" dirty="0"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Giờ đây trong lúc mà thời gian cứ trôi đi Kiều nhớ Kim Trọng là tưởng nhớ tới lời thề đôi lứa: </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Tưởng </a:t>
            </a:r>
            <a:r>
              <a:rPr lang="vi-VN" dirty="0">
                <a:latin typeface="Times New Roman" pitchFamily="18" charset="0"/>
                <a:cs typeface="Times New Roman" pitchFamily="18" charset="0"/>
              </a:rPr>
              <a:t>người dưới nguyệt chén đồng </a:t>
            </a:r>
            <a:endParaRPr lang="en-US" dirty="0" smtClean="0">
              <a:latin typeface="Times New Roman" pitchFamily="18" charset="0"/>
              <a:cs typeface="Times New Roman" pitchFamily="18" charset="0"/>
            </a:endParaRPr>
          </a:p>
          <a:p>
            <a:pPr algn="ctr"/>
            <a:r>
              <a:rPr lang="vi-VN" dirty="0" smtClean="0">
                <a:latin typeface="Times New Roman" pitchFamily="18" charset="0"/>
                <a:cs typeface="Times New Roman" pitchFamily="18" charset="0"/>
              </a:rPr>
              <a:t>Tin </a:t>
            </a:r>
            <a:r>
              <a:rPr lang="vi-VN" dirty="0">
                <a:latin typeface="Times New Roman" pitchFamily="18" charset="0"/>
                <a:cs typeface="Times New Roman" pitchFamily="18" charset="0"/>
              </a:rPr>
              <a:t>sương luống những rày trông mai chờ </a:t>
            </a:r>
            <a:endParaRPr lang="en-US" dirty="0" smtClean="0">
              <a:latin typeface="Times New Roman" pitchFamily="18" charset="0"/>
              <a:cs typeface="Times New Roman" pitchFamily="18" charset="0"/>
            </a:endParaRPr>
          </a:p>
          <a:p>
            <a:pPr algn="ctr"/>
            <a:r>
              <a:rPr lang="vi-VN" dirty="0" smtClean="0">
                <a:latin typeface="Times New Roman" pitchFamily="18" charset="0"/>
                <a:cs typeface="Times New Roman" pitchFamily="18" charset="0"/>
              </a:rPr>
              <a:t>Bên </a:t>
            </a:r>
            <a:r>
              <a:rPr lang="vi-VN" dirty="0">
                <a:latin typeface="Times New Roman" pitchFamily="18" charset="0"/>
                <a:cs typeface="Times New Roman" pitchFamily="18" charset="0"/>
              </a:rPr>
              <a:t>trời góc bể bơ vơ </a:t>
            </a:r>
            <a:endParaRPr lang="en-US" dirty="0" smtClean="0">
              <a:latin typeface="Times New Roman" pitchFamily="18" charset="0"/>
              <a:cs typeface="Times New Roman" pitchFamily="18" charset="0"/>
            </a:endParaRPr>
          </a:p>
          <a:p>
            <a:pPr algn="ctr"/>
            <a:r>
              <a:rPr lang="vi-VN" dirty="0" smtClean="0">
                <a:latin typeface="Times New Roman" pitchFamily="18" charset="0"/>
                <a:cs typeface="Times New Roman" pitchFamily="18" charset="0"/>
              </a:rPr>
              <a:t>Tấm </a:t>
            </a:r>
            <a:r>
              <a:rPr lang="vi-VN" dirty="0">
                <a:latin typeface="Times New Roman" pitchFamily="18" charset="0"/>
                <a:cs typeface="Times New Roman" pitchFamily="18" charset="0"/>
              </a:rPr>
              <a:t>son gột rửa bao giờ cho phai</a:t>
            </a: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3460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695" y="470162"/>
            <a:ext cx="10628576" cy="5909310"/>
          </a:xfrm>
          <a:prstGeom prst="rect">
            <a:avLst/>
          </a:prstGeom>
        </p:spPr>
        <p:txBody>
          <a:bodyPr wrap="square">
            <a:spAutoFit/>
          </a:bodyPr>
          <a:lstStyle/>
          <a:p>
            <a:pPr algn="just"/>
            <a:r>
              <a:rPr lang="vi-VN" dirty="0">
                <a:latin typeface="Times New Roman" pitchFamily="18" charset="0"/>
                <a:cs typeface="Times New Roman" pitchFamily="18" charset="0"/>
              </a:rPr>
              <a:t>Những lời thề nguyền đâu còn nữa, cái cây cầu trần thế mà Kiều và Kim Trọng phải bước qua thật là éo le. Nàng tưởng tượng cái cảnh Kim Trọng đang hướng về mình, đêm ngày đau đáu chờ tin mà uổng công vô ích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Tin </a:t>
            </a:r>
            <a:r>
              <a:rPr lang="vi-VN" dirty="0">
                <a:latin typeface="Times New Roman" pitchFamily="18" charset="0"/>
                <a:cs typeface="Times New Roman" pitchFamily="18" charset="0"/>
              </a:rPr>
              <a:t>sương luống những rày trông mai </a:t>
            </a:r>
            <a:r>
              <a:rPr lang="vi-VN" dirty="0" smtClean="0">
                <a:latin typeface="Times New Roman" pitchFamily="18" charset="0"/>
                <a:cs typeface="Times New Roman" pitchFamily="18" charset="0"/>
              </a:rPr>
              <a:t>chờ</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Trong nỗi nhớ ấy người đọc nhận ra một tâm trạng xót xa đau đớn. Nàng tự hứa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Tấm </a:t>
            </a:r>
            <a:r>
              <a:rPr lang="vi-VN" dirty="0">
                <a:latin typeface="Times New Roman" pitchFamily="18" charset="0"/>
                <a:cs typeface="Times New Roman" pitchFamily="18" charset="0"/>
              </a:rPr>
              <a:t>son gột rửa bao giờ cho </a:t>
            </a:r>
            <a:r>
              <a:rPr lang="vi-VN" dirty="0" smtClean="0">
                <a:latin typeface="Times New Roman" pitchFamily="18" charset="0"/>
                <a:cs typeface="Times New Roman" pitchFamily="18" charset="0"/>
              </a:rPr>
              <a:t>phai</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Đó là tấm lòng thủy chung son sắt thề non ước biển của kẻ chung tình. Tiếp đó, là Kiều nhớ tới cha mẹ. Nghĩ tới song thân Kiều vô cùng thương xót: </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Xót </a:t>
            </a:r>
            <a:r>
              <a:rPr lang="vi-VN" dirty="0">
                <a:latin typeface="Times New Roman" pitchFamily="18" charset="0"/>
                <a:cs typeface="Times New Roman" pitchFamily="18" charset="0"/>
              </a:rPr>
              <a:t>người tựa cửa hôm </a:t>
            </a:r>
            <a:r>
              <a:rPr lang="vi-VN" dirty="0" smtClean="0">
                <a:latin typeface="Times New Roman" pitchFamily="18" charset="0"/>
                <a:cs typeface="Times New Roman" pitchFamily="18" charset="0"/>
              </a:rPr>
              <a:t>mai</a:t>
            </a:r>
            <a:endParaRPr lang="en-US" dirty="0" smtClean="0">
              <a:latin typeface="Times New Roman" pitchFamily="18" charset="0"/>
              <a:cs typeface="Times New Roman" pitchFamily="18" charset="0"/>
            </a:endParaRPr>
          </a:p>
          <a:p>
            <a:pPr algn="ct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Quạt nồng ấp lạnh những ai đó </a:t>
            </a:r>
            <a:r>
              <a:rPr lang="vi-VN" dirty="0" smtClean="0">
                <a:latin typeface="Times New Roman" pitchFamily="18" charset="0"/>
                <a:cs typeface="Times New Roman" pitchFamily="18" charset="0"/>
              </a:rPr>
              <a:t>giờ?</a:t>
            </a:r>
            <a:endParaRPr lang="en-US" dirty="0" smtClean="0">
              <a:latin typeface="Times New Roman" pitchFamily="18" charset="0"/>
              <a:cs typeface="Times New Roman" pitchFamily="18" charset="0"/>
            </a:endParaRPr>
          </a:p>
          <a:p>
            <a:pPr algn="ctr"/>
            <a:r>
              <a:rPr lang="vi-VN" dirty="0" smtClean="0">
                <a:latin typeface="Times New Roman" pitchFamily="18" charset="0"/>
                <a:cs typeface="Times New Roman" pitchFamily="18" charset="0"/>
              </a:rPr>
              <a:t>Sân </a:t>
            </a:r>
            <a:r>
              <a:rPr lang="vi-VN" dirty="0">
                <a:latin typeface="Times New Roman" pitchFamily="18" charset="0"/>
                <a:cs typeface="Times New Roman" pitchFamily="18" charset="0"/>
              </a:rPr>
              <a:t>Lai cách mấy nắng mưa, </a:t>
            </a:r>
            <a:endParaRPr lang="en-US" dirty="0" smtClean="0">
              <a:latin typeface="Times New Roman" pitchFamily="18" charset="0"/>
              <a:cs typeface="Times New Roman" pitchFamily="18" charset="0"/>
            </a:endParaRPr>
          </a:p>
          <a:p>
            <a:pPr algn="ctr"/>
            <a:r>
              <a:rPr lang="vi-VN" dirty="0" smtClean="0">
                <a:latin typeface="Times New Roman" pitchFamily="18" charset="0"/>
                <a:cs typeface="Times New Roman" pitchFamily="18" charset="0"/>
              </a:rPr>
              <a:t>Có </a:t>
            </a:r>
            <a:r>
              <a:rPr lang="vi-VN" dirty="0">
                <a:latin typeface="Times New Roman" pitchFamily="18" charset="0"/>
                <a:cs typeface="Times New Roman" pitchFamily="18" charset="0"/>
              </a:rPr>
              <a:t>khi gốc tử đã vừa người </a:t>
            </a:r>
            <a:r>
              <a:rPr lang="vi-VN" dirty="0" smtClean="0">
                <a:latin typeface="Times New Roman" pitchFamily="18" charset="0"/>
                <a:cs typeface="Times New Roman" pitchFamily="18" charset="0"/>
              </a:rPr>
              <a:t>ôm</a:t>
            </a:r>
            <a:r>
              <a:rPr lang="en-US" dirty="0" smtClean="0">
                <a:latin typeface="Times New Roman" pitchFamily="18" charset="0"/>
                <a:cs typeface="Times New Roman" pitchFamily="18" charset="0"/>
              </a:rPr>
              <a:t>”</a:t>
            </a:r>
          </a:p>
          <a:p>
            <a:pPr algn="just"/>
            <a:r>
              <a:rPr lang="vi-VN" dirty="0" smtClean="0">
                <a:latin typeface="Times New Roman" pitchFamily="18" charset="0"/>
                <a:cs typeface="Times New Roman" pitchFamily="18" charset="0"/>
              </a:rPr>
              <a:t>Nàng </a:t>
            </a:r>
            <a:r>
              <a:rPr lang="vi-VN" dirty="0">
                <a:latin typeface="Times New Roman" pitchFamily="18" charset="0"/>
                <a:cs typeface="Times New Roman" pitchFamily="18" charset="0"/>
              </a:rPr>
              <a:t>nghĩ tới cái cảnh cha mẹ ngồi tựa cửa ngóng con lúc sáng sớm hay buổi chiều tà. Vậy mà vẫn bặt vô âm tín. Nàng xót xa lúc cha mẹ già yếu không có ai chăm sóc phụng dưỡng chăm nom. Tâm trạng nhớ thương vời vợi cùng với nỗi xót xa thể hiện sâu sắc tấm lòng hiếu thảo của nàng. Rất nhiều từ ngữ lấy từ điển cố cùng với từ ngữ dân gian vừa nói được thời gian xa cách, vừa nói đến sự tàn phai khốc liệt của thiên nhiên đối với con người. Ngôn ngữ độc thoại nội tâm, phong cách cổ điển hài hòa với phong cách dân tộc tạo nên những vần thơ biểu cảm thể hiện một tâm trạng bi kịch, một cảnh ngộ đầy bi kịch của Kiều. Trong cảnh bình rơi trâm gãy Kiều là người đáng thương nhất nhưng nàng không nghĩ đến mình mà vẫn nhớ thương cha mẹ và người thân. Kiều thực sự là người tình thủy chung một người con hiếu thảo có tấm lòng vị tha đáng trân trọng. Đoạn trích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Kiều </a:t>
            </a:r>
            <a:r>
              <a:rPr lang="vi-VN" dirty="0">
                <a:latin typeface="Times New Roman" pitchFamily="18" charset="0"/>
                <a:cs typeface="Times New Roman" pitchFamily="18" charset="0"/>
              </a:rPr>
              <a:t>ở lầu Ngưng </a:t>
            </a:r>
            <a:r>
              <a:rPr lang="vi-VN" dirty="0" smtClean="0">
                <a:latin typeface="Times New Roman" pitchFamily="18" charset="0"/>
                <a:cs typeface="Times New Roman" pitchFamily="18" charset="0"/>
              </a:rPr>
              <a:t>Bích</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là một trong những đoạn thơ tả cảnh ngụ tình hay nhất Truyện Kiều. Ngòi bút của ông đi sâu vào từng ngõ ngách tâm tư sâu kín của nàng Kiều khiến người đọc thực sự rung động xót xa. Cảnh trong tình, tình trong cảnh cứ hòa quyện đan xen làm nổi bật chủ đề đoạn thơ. Bức tranh tâm trạng của người con gái họ Vương vì thế neo đậu mãi trong lòng người đọc</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241626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420" y="157717"/>
            <a:ext cx="10876989" cy="6247864"/>
          </a:xfrm>
          <a:prstGeom prst="rect">
            <a:avLst/>
          </a:prstGeom>
        </p:spPr>
        <p:txBody>
          <a:bodyPr wrap="square">
            <a:spAutoFit/>
          </a:bodyPr>
          <a:lstStyle/>
          <a:p>
            <a:pPr algn="just"/>
            <a:r>
              <a:rPr lang="fr-FR" sz="2000" b="1" dirty="0">
                <a:solidFill>
                  <a:srgbClr val="FF0000"/>
                </a:solidFill>
                <a:latin typeface="Times New Roman" pitchFamily="18" charset="0"/>
                <a:cs typeface="Times New Roman" pitchFamily="18" charset="0"/>
              </a:rPr>
              <a:t>ĐỀ ĐỌC- HIỂU SỐ </a:t>
            </a:r>
            <a:r>
              <a:rPr lang="fr-FR" sz="2000" b="1" dirty="0" smtClean="0">
                <a:solidFill>
                  <a:srgbClr val="FF0000"/>
                </a:solidFill>
                <a:latin typeface="Times New Roman" pitchFamily="18" charset="0"/>
                <a:cs typeface="Times New Roman" pitchFamily="18" charset="0"/>
              </a:rPr>
              <a:t>4:</a:t>
            </a:r>
            <a:endParaRPr lang="en-US" sz="2000" b="1" dirty="0" smtClean="0">
              <a:latin typeface="Times New Roman" pitchFamily="18" charset="0"/>
              <a:cs typeface="Times New Roman" pitchFamily="18" charset="0"/>
            </a:endParaRPr>
          </a:p>
          <a:p>
            <a:pPr algn="just"/>
            <a:r>
              <a:rPr lang="vi-VN" sz="2000" b="1" dirty="0" smtClean="0">
                <a:latin typeface="Times New Roman" pitchFamily="18" charset="0"/>
                <a:cs typeface="Times New Roman" pitchFamily="18" charset="0"/>
              </a:rPr>
              <a:t>Trong </a:t>
            </a:r>
            <a:r>
              <a:rPr lang="vi-VN" sz="2000" b="1" dirty="0">
                <a:latin typeface="Times New Roman" pitchFamily="18" charset="0"/>
                <a:cs typeface="Times New Roman" pitchFamily="18" charset="0"/>
              </a:rPr>
              <a:t>“Truyện Kiều” của Nguyễn Du có những câu thơ:</a:t>
            </a:r>
          </a:p>
          <a:p>
            <a:pPr algn="ctr"/>
            <a:r>
              <a:rPr lang="vi-VN" sz="2000" dirty="0">
                <a:latin typeface="Times New Roman" pitchFamily="18" charset="0"/>
                <a:cs typeface="Times New Roman" pitchFamily="18" charset="0"/>
              </a:rPr>
              <a:t>...</a:t>
            </a:r>
            <a:r>
              <a:rPr lang="vi-VN" sz="2000" i="1" dirty="0">
                <a:latin typeface="Times New Roman" pitchFamily="18" charset="0"/>
                <a:cs typeface="Times New Roman" pitchFamily="18" charset="0"/>
              </a:rPr>
              <a:t>Buồn trông cửa bể chiều hôm</a:t>
            </a:r>
          </a:p>
          <a:p>
            <a:pPr algn="ctr"/>
            <a:r>
              <a:rPr lang="vi-VN" sz="2000" i="1" dirty="0">
                <a:latin typeface="Times New Roman" pitchFamily="18" charset="0"/>
                <a:cs typeface="Times New Roman" pitchFamily="18" charset="0"/>
              </a:rPr>
              <a:t>Thuyền ai thấp thoáng cánh buồm xa xa?</a:t>
            </a:r>
          </a:p>
          <a:p>
            <a:pPr algn="ctr"/>
            <a:r>
              <a:rPr lang="vi-VN" sz="2000" i="1" dirty="0">
                <a:latin typeface="Times New Roman" pitchFamily="18" charset="0"/>
                <a:cs typeface="Times New Roman" pitchFamily="18" charset="0"/>
              </a:rPr>
              <a:t>Buồn trông ngọn nựớc mới sa</a:t>
            </a:r>
          </a:p>
          <a:p>
            <a:pPr algn="ctr"/>
            <a:r>
              <a:rPr lang="vi-VN" sz="2000" i="1" dirty="0">
                <a:latin typeface="Times New Roman" pitchFamily="18" charset="0"/>
                <a:cs typeface="Times New Roman" pitchFamily="18" charset="0"/>
              </a:rPr>
              <a:t>Hoa trôi man mác biết là về đâu?</a:t>
            </a:r>
          </a:p>
          <a:p>
            <a:pPr algn="ctr"/>
            <a:r>
              <a:rPr lang="vi-VN" sz="2000" i="1" dirty="0">
                <a:latin typeface="Times New Roman" pitchFamily="18" charset="0"/>
                <a:cs typeface="Times New Roman" pitchFamily="18" charset="0"/>
              </a:rPr>
              <a:t>Buồn trông nội cỏ rầu rầu</a:t>
            </a:r>
          </a:p>
          <a:p>
            <a:pPr algn="ctr"/>
            <a:r>
              <a:rPr lang="vi-VN" sz="2000" i="1" dirty="0">
                <a:latin typeface="Times New Roman" pitchFamily="18" charset="0"/>
                <a:cs typeface="Times New Roman" pitchFamily="18" charset="0"/>
              </a:rPr>
              <a:t>Chân mây mặt đất một màu xanh xanh.</a:t>
            </a:r>
          </a:p>
          <a:p>
            <a:pPr algn="ctr"/>
            <a:r>
              <a:rPr lang="vi-VN" sz="2000" i="1" dirty="0">
                <a:latin typeface="Times New Roman" pitchFamily="18" charset="0"/>
                <a:cs typeface="Times New Roman" pitchFamily="18" charset="0"/>
              </a:rPr>
              <a:t>Buồn trông gió cuốn mặt duềnh</a:t>
            </a:r>
          </a:p>
          <a:p>
            <a:pPr algn="ctr"/>
            <a:r>
              <a:rPr lang="vi-VN" sz="2000" i="1" dirty="0">
                <a:latin typeface="Times New Roman" pitchFamily="18" charset="0"/>
                <a:cs typeface="Times New Roman" pitchFamily="18" charset="0"/>
              </a:rPr>
              <a:t>Ầm ầm tiếng sóng kêu quanh ghế ngồi.</a:t>
            </a:r>
          </a:p>
          <a:p>
            <a:pPr algn="r"/>
            <a:r>
              <a:rPr lang="vi-VN" sz="2000" dirty="0">
                <a:latin typeface="Times New Roman" pitchFamily="18" charset="0"/>
                <a:cs typeface="Times New Roman" pitchFamily="18" charset="0"/>
              </a:rPr>
              <a:t>(SGK Ngữ Văn 9, tập một)</a:t>
            </a:r>
          </a:p>
          <a:p>
            <a:pPr algn="just"/>
            <a:endParaRPr lang="en-US" sz="2000" dirty="0" smtClean="0">
              <a:latin typeface="Times New Roman" pitchFamily="18" charset="0"/>
              <a:cs typeface="Times New Roman" pitchFamily="18" charset="0"/>
            </a:endParaRPr>
          </a:p>
          <a:p>
            <a:pPr algn="just"/>
            <a:r>
              <a:rPr lang="vi-VN" sz="2000" dirty="0" smtClean="0">
                <a:latin typeface="Times New Roman" pitchFamily="18" charset="0"/>
                <a:cs typeface="Times New Roman" pitchFamily="18" charset="0"/>
              </a:rPr>
              <a:t>Câu </a:t>
            </a:r>
            <a:r>
              <a:rPr lang="vi-VN" sz="2000" dirty="0">
                <a:latin typeface="Times New Roman" pitchFamily="18" charset="0"/>
                <a:cs typeface="Times New Roman" pitchFamily="18" charset="0"/>
              </a:rPr>
              <a:t>1: Những câu thơ trên thuộc đoạn trích nào? Nêu vị trí của đoạn trích trong kết cấu “Truyện Kiều”.</a:t>
            </a:r>
          </a:p>
          <a:p>
            <a:pPr algn="just"/>
            <a:r>
              <a:rPr lang="vi-VN" sz="2000" dirty="0">
                <a:latin typeface="Times New Roman" pitchFamily="18" charset="0"/>
                <a:cs typeface="Times New Roman" pitchFamily="18" charset="0"/>
              </a:rPr>
              <a:t>Câu 2: Những câu thơ trên thể hiện tâm trạng gì của nhân vật? Bút pháp nghệ thuật đặc sắc nào đã được tác giả sử dụng trong đoạn trích? Chép lại một câu thơ cũng sử dụng bút pháp nghệ thuật này trong một văn bản khác của “Truyện Kiều” mà em đã học trong chương trình Ngữ Văn 9. Nêu rõ tên văn bản đó. </a:t>
            </a:r>
          </a:p>
          <a:p>
            <a:pPr algn="just"/>
            <a:r>
              <a:rPr lang="vi-VN" sz="2000" dirty="0">
                <a:latin typeface="Times New Roman" pitchFamily="18" charset="0"/>
                <a:cs typeface="Times New Roman" pitchFamily="18" charset="0"/>
              </a:rPr>
              <a:t>Câu 3: Từ “chân” trong câu thơ “Chân mây mặt đất một màu xanh xanh” được dùng với nghĩa gốc hay nghĩa chuyển? Nếu dùng với nghĩa chuyển, từ “chân” đã được chuyển nghĩa theo phương thức nào?</a:t>
            </a:r>
          </a:p>
          <a:p>
            <a:pPr algn="just"/>
            <a:r>
              <a:rPr lang="vi-VN" sz="2000" dirty="0">
                <a:latin typeface="Times New Roman" pitchFamily="18" charset="0"/>
                <a:cs typeface="Times New Roman" pitchFamily="18" charset="0"/>
              </a:rPr>
              <a:t>Câu 4: Bằng một đoạn văn nghị luận theo phép lập luận tổng-phân-hợp, có sử dụng ít nhất một lời gián tiếp, một câu cảm thán, hãy phân tích đoạn thơ đề bài đã cho để làm rõ tâm trạng nhân vật</a:t>
            </a:r>
            <a:r>
              <a:rPr lang="vi-VN"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3022949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000" y="167426"/>
            <a:ext cx="10986655" cy="6370975"/>
          </a:xfrm>
          <a:prstGeom prst="rect">
            <a:avLst/>
          </a:prstGeom>
        </p:spPr>
        <p:txBody>
          <a:bodyPr wrap="square">
            <a:spAutoFit/>
          </a:bodyPr>
          <a:lstStyle/>
          <a:p>
            <a:pPr algn="just"/>
            <a:r>
              <a:rPr lang="vi-VN" sz="2400" dirty="0">
                <a:solidFill>
                  <a:srgbClr val="FF0000"/>
                </a:solidFill>
                <a:latin typeface="Times New Roman" pitchFamily="18" charset="0"/>
                <a:cs typeface="Times New Roman" pitchFamily="18" charset="0"/>
              </a:rPr>
              <a:t>* Gợi </a:t>
            </a:r>
            <a:r>
              <a:rPr lang="vi-VN" sz="2400" dirty="0" smtClean="0">
                <a:solidFill>
                  <a:srgbClr val="FF0000"/>
                </a:solidFill>
                <a:latin typeface="Times New Roman" pitchFamily="18" charset="0"/>
                <a:cs typeface="Times New Roman" pitchFamily="18" charset="0"/>
              </a:rPr>
              <a:t>ý</a:t>
            </a:r>
            <a:r>
              <a:rPr lang="en-US" sz="2400" dirty="0" smtClean="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1.		</a:t>
            </a:r>
          </a:p>
          <a:p>
            <a:pPr algn="just"/>
            <a:r>
              <a:rPr lang="vi-VN" sz="2400" dirty="0">
                <a:latin typeface="Times New Roman" pitchFamily="18" charset="0"/>
                <a:cs typeface="Times New Roman" pitchFamily="18" charset="0"/>
              </a:rPr>
              <a:t>- Xuất xứ: Đoạn trích “Kiều ở lầu Ngưng Bích”</a:t>
            </a:r>
          </a:p>
          <a:p>
            <a:pPr algn="just"/>
            <a:r>
              <a:rPr lang="vi-VN" sz="2400" dirty="0">
                <a:latin typeface="Times New Roman" pitchFamily="18" charset="0"/>
                <a:cs typeface="Times New Roman" pitchFamily="18" charset="0"/>
              </a:rPr>
              <a:t>- Vị trí: Thuộc phần 2 của Truyện Kiều “Gia biến và lưu lạc”</a:t>
            </a:r>
          </a:p>
          <a:p>
            <a:pPr algn="just"/>
            <a:r>
              <a:rPr lang="vi-VN" sz="2400" dirty="0">
                <a:latin typeface="Times New Roman" pitchFamily="18" charset="0"/>
                <a:cs typeface="Times New Roman" pitchFamily="18" charset="0"/>
              </a:rPr>
              <a:t>- Nội dung đoạn trích: Sau khi biết mình bị lừa vào chốn lầu xanh, Kiều uất ức định tự vẫn. Tú Bá vờ hứa hẹn đợi Kiều bình phục sẽ gả chồng cho nàng vào nơi tử tế, rồi đưa Kiều ra giam lỏng ở lầu Ngưng Bích, đợi thực hiện âm mưu mới.</a:t>
            </a:r>
          </a:p>
          <a:p>
            <a:pPr algn="just"/>
            <a:r>
              <a:rPr lang="vi-VN" sz="2400" dirty="0">
                <a:latin typeface="Times New Roman" pitchFamily="18" charset="0"/>
                <a:cs typeface="Times New Roman" pitchFamily="18" charset="0"/>
              </a:rPr>
              <a:t>2.		</a:t>
            </a:r>
          </a:p>
          <a:p>
            <a:pPr algn="just"/>
            <a:r>
              <a:rPr lang="vi-VN" sz="2400" dirty="0">
                <a:latin typeface="Times New Roman" pitchFamily="18" charset="0"/>
                <a:cs typeface="Times New Roman" pitchFamily="18" charset="0"/>
              </a:rPr>
              <a:t>- Tâm trạng đau buồn, lo sợ của Thúy Kiều trước một cuộc sống mênh mông, vô định đầy đe dọa.</a:t>
            </a:r>
          </a:p>
          <a:p>
            <a:pPr algn="just"/>
            <a:r>
              <a:rPr lang="vi-VN" sz="2400" dirty="0">
                <a:latin typeface="Times New Roman" pitchFamily="18" charset="0"/>
                <a:cs typeface="Times New Roman" pitchFamily="18" charset="0"/>
              </a:rPr>
              <a:t>- Bút pháp tả cảnh ngụ tình.</a:t>
            </a:r>
          </a:p>
          <a:p>
            <a:pPr algn="just"/>
            <a:r>
              <a:rPr lang="vi-VN" sz="2400" dirty="0">
                <a:latin typeface="Times New Roman" pitchFamily="18" charset="0"/>
                <a:cs typeface="Times New Roman" pitchFamily="18" charset="0"/>
              </a:rPr>
              <a:t>- Chép câu thơ: “Nao nao dòng nước uốn quanh”; trích trong văn bản “Cảnh ngày xuân”.</a:t>
            </a:r>
          </a:p>
          <a:p>
            <a:pPr algn="just"/>
            <a:r>
              <a:rPr lang="vi-VN" sz="2400" dirty="0">
                <a:latin typeface="Times New Roman" pitchFamily="18" charset="0"/>
                <a:cs typeface="Times New Roman" pitchFamily="18" charset="0"/>
              </a:rPr>
              <a:t>3.		</a:t>
            </a:r>
          </a:p>
          <a:p>
            <a:pPr algn="just"/>
            <a:r>
              <a:rPr lang="vi-VN" sz="2400" dirty="0">
                <a:latin typeface="Times New Roman" pitchFamily="18" charset="0"/>
                <a:cs typeface="Times New Roman" pitchFamily="18" charset="0"/>
              </a:rPr>
              <a:t>- Từ “chân” trong câu “Chân mây mặt đất một màu xanh xanh” được dùng theo nghĩa chuyển.</a:t>
            </a:r>
          </a:p>
          <a:p>
            <a:pPr algn="just"/>
            <a:r>
              <a:rPr lang="vi-VN" sz="2400" dirty="0">
                <a:latin typeface="Times New Roman" pitchFamily="18" charset="0"/>
                <a:cs typeface="Times New Roman" pitchFamily="18" charset="0"/>
              </a:rPr>
              <a:t>- Chuyển nghĩa theo phương thức ẩn </a:t>
            </a:r>
            <a:r>
              <a:rPr lang="vi-VN" sz="2400" dirty="0" smtClean="0">
                <a:latin typeface="Times New Roman" pitchFamily="18" charset="0"/>
                <a:cs typeface="Times New Roman" pitchFamily="18" charset="0"/>
              </a:rPr>
              <a:t>dụ</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17478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74" y="145250"/>
            <a:ext cx="10901005" cy="6524863"/>
          </a:xfrm>
          <a:prstGeom prst="rect">
            <a:avLst/>
          </a:prstGeom>
        </p:spPr>
        <p:txBody>
          <a:bodyPr wrap="square">
            <a:spAutoFit/>
          </a:bodyPr>
          <a:lstStyle/>
          <a:p>
            <a:pPr algn="just"/>
            <a:r>
              <a:rPr lang="vi-VN" sz="2200" dirty="0">
                <a:latin typeface="Times New Roman" pitchFamily="18" charset="0"/>
                <a:cs typeface="Times New Roman" pitchFamily="18" charset="0"/>
              </a:rPr>
              <a:t>4. Đoạn văn cần đảm bảo các ý sau:</a:t>
            </a:r>
          </a:p>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8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Buồn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bể</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hôm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hi </a:t>
            </a:r>
            <a:r>
              <a:rPr lang="en-US" sz="2200" dirty="0" err="1">
                <a:latin typeface="Times New Roman" pitchFamily="18" charset="0"/>
                <a:cs typeface="Times New Roman" pitchFamily="18" charset="0"/>
              </a:rPr>
              <a:t>vọng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mất</a:t>
            </a:r>
            <a:r>
              <a:rPr lang="en-US" sz="2200" dirty="0">
                <a:latin typeface="Times New Roman" pitchFamily="18" charset="0"/>
                <a:cs typeface="Times New Roman" pitchFamily="18" charset="0"/>
              </a:rPr>
              <a:t>, hi </a:t>
            </a:r>
            <a:r>
              <a:rPr lang="en-US" sz="2200" dirty="0" err="1">
                <a:latin typeface="Times New Roman" pitchFamily="18" charset="0"/>
                <a:cs typeface="Times New Roman" pitchFamily="18" charset="0"/>
              </a:rPr>
              <a:t>vọng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vọng</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Buồn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xót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3: “</a:t>
            </a:r>
            <a:r>
              <a:rPr lang="en-US" sz="2200" dirty="0" err="1">
                <a:latin typeface="Times New Roman" pitchFamily="18" charset="0"/>
                <a:cs typeface="Times New Roman" pitchFamily="18" charset="0"/>
              </a:rPr>
              <a:t>Buồn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cỏ</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xanh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màu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búa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nàng</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4: “</a:t>
            </a:r>
            <a:r>
              <a:rPr lang="en-US" sz="2200" dirty="0" err="1">
                <a:latin typeface="Times New Roman" pitchFamily="18" charset="0"/>
                <a:cs typeface="Times New Roman" pitchFamily="18" charset="0"/>
              </a:rPr>
              <a:t>Buồn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cuốn</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ghế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duềnh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ầm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ầm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khủng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hãi</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vi-VN" sz="2200" dirty="0" smtClean="0">
                <a:latin typeface="Times New Roman" pitchFamily="18" charset="0"/>
                <a:cs typeface="Times New Roman" pitchFamily="18" charset="0"/>
              </a:rPr>
              <a:t>- </a:t>
            </a:r>
            <a:r>
              <a:rPr lang="vi-VN" sz="2200" dirty="0">
                <a:latin typeface="Times New Roman" pitchFamily="18" charset="0"/>
                <a:cs typeface="Times New Roman" pitchFamily="18" charset="0"/>
              </a:rPr>
              <a:t>Những đặc sắc nghệ thuật:</a:t>
            </a:r>
          </a:p>
          <a:p>
            <a:pPr algn="just"/>
            <a:r>
              <a:rPr lang="vi-VN" sz="2200" dirty="0">
                <a:latin typeface="Times New Roman" pitchFamily="18" charset="0"/>
                <a:cs typeface="Times New Roman" pitchFamily="18" charset="0"/>
              </a:rPr>
              <a:t>+ Bút pháp tả cảnh ngụ tình.</a:t>
            </a:r>
          </a:p>
          <a:p>
            <a:pPr algn="just"/>
            <a:r>
              <a:rPr lang="vi-VN" sz="2200" dirty="0">
                <a:latin typeface="Times New Roman" pitchFamily="18" charset="0"/>
                <a:cs typeface="Times New Roman" pitchFamily="18" charset="0"/>
              </a:rPr>
              <a:t>+ Phân tích được giá trị của các biện pháp nghệ thuật như từ láy, câu hỏi tu từ, điệp ngữ, hình ảnh mang nhiều tầng ý nghĩa.</a:t>
            </a:r>
          </a:p>
        </p:txBody>
      </p:sp>
    </p:spTree>
    <p:extLst>
      <p:ext uri="{BB962C8B-B14F-4D97-AF65-F5344CB8AC3E}">
        <p14:creationId xmlns:p14="http://schemas.microsoft.com/office/powerpoint/2010/main" val="392958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endParaRPr lang="en-US" altLang="en-US" smtClean="0"/>
          </a:p>
        </p:txBody>
      </p:sp>
      <p:pic>
        <p:nvPicPr>
          <p:cNvPr id="26627"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76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147" y="127050"/>
            <a:ext cx="5442516" cy="707886"/>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PHẦN 1</a:t>
            </a:r>
            <a:r>
              <a:rPr lang="en-US" sz="2000"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VĂN BẢN</a:t>
            </a:r>
            <a:r>
              <a:rPr lang="en-US" sz="2000" b="1" dirty="0" smtClean="0">
                <a:solidFill>
                  <a:srgbClr val="FF0000"/>
                </a:solidFill>
                <a:latin typeface="Times New Roman" pitchFamily="18" charset="0"/>
                <a:cs typeface="Times New Roman" pitchFamily="18" charset="0"/>
              </a:rPr>
              <a:t>:</a:t>
            </a:r>
          </a:p>
          <a:p>
            <a:r>
              <a:rPr lang="en-US" sz="2000" b="1" dirty="0">
                <a:solidFill>
                  <a:srgbClr val="FF0000"/>
                </a:solidFill>
                <a:latin typeface="Times New Roman" pitchFamily="18" charset="0"/>
                <a:cs typeface="Times New Roman" pitchFamily="18" charset="0"/>
              </a:rPr>
              <a:t>I</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Lập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thống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kê</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cả</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văn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nhật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dụng</a:t>
            </a:r>
            <a:r>
              <a:rPr lang="en-US" sz="2000" b="1"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67739599"/>
              </p:ext>
            </p:extLst>
          </p:nvPr>
        </p:nvGraphicFramePr>
        <p:xfrm>
          <a:off x="379825" y="945665"/>
          <a:ext cx="11410391" cy="5608320"/>
        </p:xfrm>
        <a:graphic>
          <a:graphicData uri="http://schemas.openxmlformats.org/drawingml/2006/table">
            <a:tbl>
              <a:tblPr firstRow="1" firstCol="1" lastRow="1" lastCol="1" bandRow="1" bandCol="1">
                <a:tableStyleId>{5C22544A-7EE6-4342-B048-85BDC9FD1C3A}</a:tableStyleId>
              </a:tblPr>
              <a:tblGrid>
                <a:gridCol w="423737">
                  <a:extLst>
                    <a:ext uri="{9D8B030D-6E8A-4147-A177-3AD203B41FA5}">
                      <a16:colId xmlns:a16="http://schemas.microsoft.com/office/drawing/2014/main" val="20000"/>
                    </a:ext>
                  </a:extLst>
                </a:gridCol>
                <a:gridCol w="1122218">
                  <a:extLst>
                    <a:ext uri="{9D8B030D-6E8A-4147-A177-3AD203B41FA5}">
                      <a16:colId xmlns:a16="http://schemas.microsoft.com/office/drawing/2014/main" val="20001"/>
                    </a:ext>
                  </a:extLst>
                </a:gridCol>
                <a:gridCol w="3186545">
                  <a:extLst>
                    <a:ext uri="{9D8B030D-6E8A-4147-A177-3AD203B41FA5}">
                      <a16:colId xmlns:a16="http://schemas.microsoft.com/office/drawing/2014/main" val="20002"/>
                    </a:ext>
                  </a:extLst>
                </a:gridCol>
                <a:gridCol w="3477491">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tblGrid>
              <a:tr h="310810">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TT</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a:solidFill>
                            <a:srgbClr val="FF0000"/>
                          </a:solidFill>
                          <a:effectLst/>
                          <a:latin typeface="Times New Roman" pitchFamily="18" charset="0"/>
                          <a:cs typeface="Times New Roman" pitchFamily="18" charset="0"/>
                        </a:rPr>
                        <a:t>TÊN TÁC PHẨM</a:t>
                      </a:r>
                      <a:endParaRPr lang="en-US" sz="1600" b="1">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XUẤT XỨ</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NỘI DUNG</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NGHỆ THUẬT</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50446">
                <a:tc>
                  <a:txBody>
                    <a:bodyPr/>
                    <a:lstStyle/>
                    <a:p>
                      <a:pPr marL="0" marR="0">
                        <a:spcBef>
                          <a:spcPts val="0"/>
                        </a:spcBef>
                        <a:spcAft>
                          <a:spcPts val="0"/>
                        </a:spcAft>
                      </a:pPr>
                      <a:r>
                        <a:rPr lang="en-US" sz="1600" b="0">
                          <a:solidFill>
                            <a:schemeClr val="tx1"/>
                          </a:solidFill>
                          <a:effectLst/>
                          <a:latin typeface="Times New Roman" pitchFamily="18" charset="0"/>
                          <a:cs typeface="Times New Roman" pitchFamily="18" charset="0"/>
                        </a:rPr>
                        <a:t>1</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228600" algn="l"/>
                        </a:tabLst>
                      </a:pPr>
                      <a:r>
                        <a:rPr lang="pt-BR" sz="1600" b="0" dirty="0">
                          <a:solidFill>
                            <a:schemeClr val="tx1"/>
                          </a:solidFill>
                          <a:effectLst/>
                          <a:latin typeface="Times New Roman" pitchFamily="18" charset="0"/>
                          <a:cs typeface="Times New Roman" pitchFamily="18" charset="0"/>
                        </a:rPr>
                        <a:t>Phong cách Hồ Chí Minh</a:t>
                      </a:r>
                      <a:endParaRPr lang="en-US" sz="1600" b="0" dirty="0">
                        <a:solidFill>
                          <a:schemeClr val="tx1"/>
                        </a:solidFill>
                        <a:effectLst/>
                        <a:latin typeface="Times New Roman" pitchFamily="18" charset="0"/>
                        <a:cs typeface="Times New Roman" pitchFamily="18" charset="0"/>
                      </a:endParaRPr>
                    </a:p>
                    <a:p>
                      <a:pPr marL="0" marR="0">
                        <a:spcBef>
                          <a:spcPts val="0"/>
                        </a:spcBef>
                        <a:spcAft>
                          <a:spcPts val="0"/>
                        </a:spcAft>
                      </a:pPr>
                      <a:r>
                        <a:rPr lang="en-US"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là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một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phần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bài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viết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cái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vĩ</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đại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gắn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với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giản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dị</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tác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giả</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Lê</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Anh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Trà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trích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trong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cuốn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và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Việt</a:t>
                      </a:r>
                      <a:r>
                        <a:rPr lang="en-US" sz="1600" b="0" dirty="0">
                          <a:solidFill>
                            <a:schemeClr val="tx1"/>
                          </a:solidFill>
                          <a:effectLst/>
                          <a:latin typeface="Times New Roman" pitchFamily="18" charset="0"/>
                          <a:cs typeface="Times New Roman" pitchFamily="18" charset="0"/>
                        </a:rPr>
                        <a:t> Nam (</a:t>
                      </a:r>
                      <a:r>
                        <a:rPr lang="en-US" sz="1600" b="0" dirty="0" err="1">
                          <a:solidFill>
                            <a:schemeClr val="tx1"/>
                          </a:solidFill>
                          <a:effectLst/>
                          <a:latin typeface="Times New Roman" pitchFamily="18" charset="0"/>
                          <a:cs typeface="Times New Roman" pitchFamily="18" charset="0"/>
                        </a:rPr>
                        <a:t>Viện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xuất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bản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Nội</a:t>
                      </a:r>
                      <a:r>
                        <a:rPr lang="en-US" sz="1600" b="0" dirty="0">
                          <a:solidFill>
                            <a:schemeClr val="tx1"/>
                          </a:solidFill>
                          <a:effectLst/>
                          <a:latin typeface="Times New Roman" pitchFamily="18" charset="0"/>
                          <a:cs typeface="Times New Roman" pitchFamily="18" charset="0"/>
                        </a:rPr>
                        <a:t> 1990).</a:t>
                      </a:r>
                    </a:p>
                    <a:p>
                      <a:pPr marL="0" marR="0">
                        <a:spcBef>
                          <a:spcPts val="0"/>
                        </a:spcBef>
                        <a:spcAft>
                          <a:spcPts val="0"/>
                        </a:spcAft>
                      </a:pPr>
                      <a:r>
                        <a:rPr lang="en-US"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dirty="0" err="1">
                          <a:solidFill>
                            <a:schemeClr val="tx1"/>
                          </a:solidFill>
                          <a:effectLst/>
                          <a:latin typeface="Times New Roman" pitchFamily="18" charset="0"/>
                          <a:cs typeface="Times New Roman" pitchFamily="18" charset="0"/>
                        </a:rPr>
                        <a:t>Bài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chủ</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yếu</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nói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về</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làm</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việc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sống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Người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Cốt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lõi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là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vẻ</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đẹp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với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sự</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kết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hợp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hài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hòa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giữa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tinh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hoa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dân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tộc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tinh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hoa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nhân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loại</a:t>
                      </a:r>
                      <a:r>
                        <a:rPr lang="en-US" sz="1600" b="0" dirty="0">
                          <a:solidFill>
                            <a:schemeClr val="tx1"/>
                          </a:solidFill>
                          <a:effectLst/>
                          <a:latin typeface="Times New Roman" pitchFamily="18" charset="0"/>
                          <a:cs typeface="Times New Roman" pitchFamily="18" charset="0"/>
                        </a:rPr>
                        <a:t>.</a:t>
                      </a:r>
                    </a:p>
                    <a:p>
                      <a:pPr marL="0" marR="0">
                        <a:spcBef>
                          <a:spcPts val="0"/>
                        </a:spcBef>
                        <a:spcAft>
                          <a:spcPts val="0"/>
                        </a:spcAft>
                      </a:pPr>
                      <a:r>
                        <a:rPr lang="en-US"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 Kết hợp giữa kể và bình luận. </a:t>
                      </a:r>
                    </a:p>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 Chọn lọc những chi tiết tiêu biểu (dẫn chứng trong văn bản)</a:t>
                      </a:r>
                    </a:p>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 Sử dụng nghệ thuật đối lập: vĩ nhân mà hết sức giản dị, gần gũi, am hiểu mọi nền văn hóa nhân loại mà hết sức Việt Nam.</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39636">
                <a:tc>
                  <a:txBody>
                    <a:bodyPr/>
                    <a:lstStyle/>
                    <a:p>
                      <a:pPr marL="0" marR="0">
                        <a:spcBef>
                          <a:spcPts val="0"/>
                        </a:spcBef>
                        <a:spcAft>
                          <a:spcPts val="0"/>
                        </a:spcAft>
                      </a:pPr>
                      <a:r>
                        <a:rPr lang="en-US" sz="1600" b="0">
                          <a:solidFill>
                            <a:schemeClr val="tx1"/>
                          </a:solidFill>
                          <a:effectLst/>
                          <a:latin typeface="Times New Roman" pitchFamily="18" charset="0"/>
                          <a:cs typeface="Times New Roman" pitchFamily="18" charset="0"/>
                        </a:rPr>
                        <a:t>2</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Times New Roman" pitchFamily="18" charset="0"/>
                          <a:cs typeface="Times New Roman" pitchFamily="18" charset="0"/>
                        </a:rPr>
                        <a:t>Đấu tranh cho một thế giới hòa bình</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Văn bản “Đấu tranh cho một thế giới hòa bình” trích từ bài tham luận nổi tiếng của G.Mác-két tại hội nghị của các nguyên thủ của các nước thuộc châu Á, Âu, Phi, Mĩ-La-tinh vào tháng 8 năm 1986, tại Mê-hi-cô.</a:t>
                      </a:r>
                    </a:p>
                    <a:p>
                      <a:pPr marL="0" marR="0">
                        <a:spcBef>
                          <a:spcPts val="0"/>
                        </a:spcBef>
                        <a:spcAft>
                          <a:spcPts val="0"/>
                        </a:spcAft>
                      </a:pPr>
                      <a:r>
                        <a:rPr lang="en-US" sz="1600" b="0">
                          <a:solidFill>
                            <a:schemeClr val="tx1"/>
                          </a:solidFill>
                          <a:effectLst/>
                          <a:latin typeface="Times New Roman" pitchFamily="18" charset="0"/>
                          <a:cs typeface="Times New Roman" pitchFamily="18" charset="0"/>
                        </a:rPr>
                        <a:t> </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Văn bản chỉ rõ nguy cơ khủng khiếp của chiến tranh hạt nhân và cuộc chạy đua vũ trang đang đe dọa toàn thể loài người cũng như mọi sự sống trên trái đất. Vì thế nhiệm vụ của tất cả mọi người là ngăn chặn nguy cơ đó, đấu tranh cho một thế giới hòa bình.</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Sử</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dụng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phép</a:t>
                      </a:r>
                      <a:r>
                        <a:rPr lang="en-US" sz="1600" b="0" dirty="0">
                          <a:solidFill>
                            <a:schemeClr val="tx1"/>
                          </a:solidFill>
                          <a:effectLst/>
                          <a:latin typeface="Times New Roman" pitchFamily="18" charset="0"/>
                          <a:cs typeface="Times New Roman" pitchFamily="18" charset="0"/>
                        </a:rPr>
                        <a:t> so </a:t>
                      </a:r>
                      <a:r>
                        <a:rPr lang="en-US" sz="1600" b="0" dirty="0" err="1">
                          <a:solidFill>
                            <a:schemeClr val="tx1"/>
                          </a:solidFill>
                          <a:effectLst/>
                          <a:latin typeface="Times New Roman" pitchFamily="18" charset="0"/>
                          <a:cs typeface="Times New Roman" pitchFamily="18" charset="0"/>
                        </a:rPr>
                        <a:t>sánh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thích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hợp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có</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hiệu</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quả</a:t>
                      </a:r>
                      <a:r>
                        <a:rPr lang="en-US" sz="1600" b="0" dirty="0">
                          <a:solidFill>
                            <a:schemeClr val="tx1"/>
                          </a:solidFill>
                          <a:effectLst/>
                          <a:latin typeface="Times New Roman" pitchFamily="18" charset="0"/>
                          <a:cs typeface="Times New Roman" pitchFamily="18" charset="0"/>
                        </a:rPr>
                        <a:t>.</a:t>
                      </a:r>
                    </a:p>
                    <a:p>
                      <a:pPr marL="0" marR="0" algn="just">
                        <a:spcBef>
                          <a:spcPts val="0"/>
                        </a:spcBef>
                        <a:spcAft>
                          <a:spcPts val="0"/>
                        </a:spcAft>
                      </a:pP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Kết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hợp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lý</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lẽ</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sắc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bén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với</a:t>
                      </a:r>
                      <a:r>
                        <a:rPr lang="en-US" sz="1600" b="0" dirty="0">
                          <a:solidFill>
                            <a:schemeClr val="tx1"/>
                          </a:solidFill>
                          <a:effectLst/>
                          <a:latin typeface="Times New Roman" pitchFamily="18" charset="0"/>
                          <a:cs typeface="Times New Roman" pitchFamily="18" charset="0"/>
                        </a:rPr>
                        <a:t> tri </a:t>
                      </a:r>
                      <a:r>
                        <a:rPr lang="en-US" sz="1600" b="0" dirty="0" err="1">
                          <a:solidFill>
                            <a:schemeClr val="tx1"/>
                          </a:solidFill>
                          <a:effectLst/>
                          <a:latin typeface="Times New Roman" pitchFamily="18" charset="0"/>
                          <a:cs typeface="Times New Roman" pitchFamily="18" charset="0"/>
                        </a:rPr>
                        <a:t>thức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phú</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đặc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biệt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lòng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nhiệt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tình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mạnh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mẽ</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tác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giả</a:t>
                      </a:r>
                      <a:r>
                        <a:rPr lang="en-US" sz="1600" b="0" dirty="0">
                          <a:solidFill>
                            <a:schemeClr val="tx1"/>
                          </a:solidFill>
                          <a:effectLst/>
                          <a:latin typeface="Times New Roman" pitchFamily="18" charset="0"/>
                          <a:cs typeface="Times New Roman" pitchFamily="18" charset="0"/>
                        </a:rPr>
                        <a:t>.</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50446">
                <a:tc>
                  <a:txBody>
                    <a:bodyPr/>
                    <a:lstStyle/>
                    <a:p>
                      <a:pPr marL="0" marR="0">
                        <a:spcBef>
                          <a:spcPts val="0"/>
                        </a:spcBef>
                        <a:spcAft>
                          <a:spcPts val="0"/>
                        </a:spcAft>
                      </a:pPr>
                      <a:r>
                        <a:rPr lang="pt-BR" sz="1600" b="0">
                          <a:solidFill>
                            <a:schemeClr val="tx1"/>
                          </a:solidFill>
                          <a:effectLst/>
                          <a:latin typeface="Times New Roman" pitchFamily="18" charset="0"/>
                          <a:cs typeface="Times New Roman" pitchFamily="18" charset="0"/>
                        </a:rPr>
                        <a:t>3</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pt-BR" sz="1600" b="0">
                          <a:solidFill>
                            <a:schemeClr val="tx1"/>
                          </a:solidFill>
                          <a:effectLst/>
                          <a:latin typeface="Times New Roman" pitchFamily="18" charset="0"/>
                          <a:cs typeface="Times New Roman" pitchFamily="18" charset="0"/>
                        </a:rPr>
                        <a:t>Tuyên bố thế giới về sự sống còn, quyền được bảo vệ và phát triển của trẻ em</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pt-BR" sz="1600" b="0" dirty="0">
                          <a:solidFill>
                            <a:schemeClr val="tx1"/>
                          </a:solidFill>
                          <a:effectLst/>
                          <a:latin typeface="Times New Roman" pitchFamily="18" charset="0"/>
                          <a:cs typeface="Times New Roman" pitchFamily="18" charset="0"/>
                        </a:rPr>
                        <a:t>Văn bản trích phần đầu bản “Tuyên bố” của Hội nghị cấp cao thế giới về trẻ em họp tại trụ sở Liên Hợp quốc, Niu oóc ngày 30/9/1990, trong cuốn “Việt Nam và các văn kiện quốc tế về quyền trẻ em” (NXB Chính trị Quốc gia, Hà Nội, 1997).</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pt-BR" sz="1600" b="0" dirty="0">
                          <a:solidFill>
                            <a:schemeClr val="tx1"/>
                          </a:solidFill>
                          <a:effectLst/>
                          <a:latin typeface="Times New Roman" pitchFamily="18" charset="0"/>
                          <a:cs typeface="Times New Roman" pitchFamily="18" charset="0"/>
                        </a:rPr>
                        <a:t>Nêu lên những thực tế, những con số về cuộc sống khổ cực trên nhiều mặt, về tình trạng bị rơi vào hiểm hoạ của nhiều trẻ em trên thế giới hiện nay.</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pt-BR" sz="1600" b="0" dirty="0">
                          <a:solidFill>
                            <a:schemeClr val="tx1"/>
                          </a:solidFill>
                          <a:effectLst/>
                          <a:latin typeface="Times New Roman" pitchFamily="18" charset="0"/>
                          <a:cs typeface="Times New Roman" pitchFamily="18" charset="0"/>
                        </a:rPr>
                        <a:t>Văn bản có bố cục chặt chẽ, hợp lí. Bản thân các tiêu đề đã nói lên điều đó.</a:t>
                      </a:r>
                      <a:endParaRPr lang="en-US" sz="1600" b="0" dirty="0">
                        <a:solidFill>
                          <a:schemeClr val="tx1"/>
                        </a:solidFill>
                        <a:effectLst/>
                        <a:latin typeface="Times New Roman" pitchFamily="18" charset="0"/>
                        <a:cs typeface="Times New Roman" pitchFamily="18" charset="0"/>
                      </a:endParaRPr>
                    </a:p>
                    <a:p>
                      <a:pPr marL="0" marR="0">
                        <a:spcBef>
                          <a:spcPts val="0"/>
                        </a:spcBef>
                        <a:spcAft>
                          <a:spcPts val="0"/>
                        </a:spcAft>
                      </a:pPr>
                      <a:r>
                        <a:rPr lang="pt-BR"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107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8481433"/>
              </p:ext>
            </p:extLst>
          </p:nvPr>
        </p:nvGraphicFramePr>
        <p:xfrm>
          <a:off x="341085" y="620773"/>
          <a:ext cx="11559970" cy="6035040"/>
        </p:xfrm>
        <a:graphic>
          <a:graphicData uri="http://schemas.openxmlformats.org/drawingml/2006/table">
            <a:tbl>
              <a:tblPr>
                <a:tableStyleId>{5C22544A-7EE6-4342-B048-85BDC9FD1C3A}</a:tableStyleId>
              </a:tblPr>
              <a:tblGrid>
                <a:gridCol w="1359996">
                  <a:extLst>
                    <a:ext uri="{9D8B030D-6E8A-4147-A177-3AD203B41FA5}">
                      <a16:colId xmlns:a16="http://schemas.microsoft.com/office/drawing/2014/main" val="20000"/>
                    </a:ext>
                  </a:extLst>
                </a:gridCol>
                <a:gridCol w="1359996">
                  <a:extLst>
                    <a:ext uri="{9D8B030D-6E8A-4147-A177-3AD203B41FA5}">
                      <a16:colId xmlns:a16="http://schemas.microsoft.com/office/drawing/2014/main" val="20001"/>
                    </a:ext>
                  </a:extLst>
                </a:gridCol>
                <a:gridCol w="1019399">
                  <a:extLst>
                    <a:ext uri="{9D8B030D-6E8A-4147-A177-3AD203B41FA5}">
                      <a16:colId xmlns:a16="http://schemas.microsoft.com/office/drawing/2014/main" val="20002"/>
                    </a:ext>
                  </a:extLst>
                </a:gridCol>
                <a:gridCol w="4065997">
                  <a:extLst>
                    <a:ext uri="{9D8B030D-6E8A-4147-A177-3AD203B41FA5}">
                      <a16:colId xmlns:a16="http://schemas.microsoft.com/office/drawing/2014/main" val="20003"/>
                    </a:ext>
                  </a:extLst>
                </a:gridCol>
                <a:gridCol w="3754582">
                  <a:extLst>
                    <a:ext uri="{9D8B030D-6E8A-4147-A177-3AD203B41FA5}">
                      <a16:colId xmlns:a16="http://schemas.microsoft.com/office/drawing/2014/main" val="20004"/>
                    </a:ext>
                  </a:extLst>
                </a:gridCol>
              </a:tblGrid>
              <a:tr h="532817">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Tác phẩm-Tác giả</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Thể loại – PTBĐ</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Hoàn cảnh sáng </a:t>
                      </a:r>
                      <a:r>
                        <a:rPr lang="nl-NL" sz="1800" b="1" dirty="0" smtClean="0">
                          <a:solidFill>
                            <a:srgbClr val="FF0000"/>
                          </a:solidFill>
                          <a:effectLst/>
                          <a:latin typeface="Times New Roman" pitchFamily="18" charset="0"/>
                          <a:cs typeface="Times New Roman" pitchFamily="18" charset="0"/>
                        </a:rPr>
                        <a:t>tác</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Nội dung</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0022205" algn="l"/>
                        </a:tabLst>
                      </a:pPr>
                      <a:r>
                        <a:rPr lang="nl-NL" sz="1800" b="1" u="none" strike="noStrike" dirty="0">
                          <a:solidFill>
                            <a:srgbClr val="FF0000"/>
                          </a:solidFill>
                          <a:effectLst/>
                          <a:latin typeface="Times New Roman" pitchFamily="18" charset="0"/>
                          <a:cs typeface="Times New Roman" pitchFamily="18" charset="0"/>
                        </a:rPr>
                        <a:t>Nghệ thuật</a:t>
                      </a:r>
                      <a:endParaRPr lang="en-US" sz="1800" b="1" u="sng"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21620">
                <a:tc>
                  <a:txBody>
                    <a:bodyPr/>
                    <a:lstStyle/>
                    <a:p>
                      <a:pPr marL="0" marR="0" algn="just">
                        <a:spcBef>
                          <a:spcPts val="0"/>
                        </a:spcBef>
                        <a:spcAft>
                          <a:spcPts val="0"/>
                        </a:spcAft>
                      </a:pPr>
                      <a:r>
                        <a:rPr lang="nl-NL" sz="1800" dirty="0">
                          <a:effectLst/>
                          <a:latin typeface="Times New Roman" pitchFamily="18" charset="0"/>
                          <a:cs typeface="Times New Roman" pitchFamily="18" charset="0"/>
                        </a:rPr>
                        <a:t>Chuyện người con gái Nam Xương - Nguyễn Dữ</a:t>
                      </a:r>
                      <a:endParaRPr lang="en-US" sz="1800"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Truyện truyền kì.</a:t>
                      </a:r>
                      <a:endParaRPr lang="en-US" sz="1800">
                        <a:effectLst/>
                        <a:latin typeface="Times New Roman" pitchFamily="18" charset="0"/>
                        <a:cs typeface="Times New Roman" pitchFamily="18" charset="0"/>
                      </a:endParaRPr>
                    </a:p>
                    <a:p>
                      <a:pPr marL="0" marR="0" algn="just">
                        <a:spcBef>
                          <a:spcPts val="0"/>
                        </a:spcBef>
                        <a:spcAft>
                          <a:spcPts val="0"/>
                        </a:spcAft>
                      </a:pPr>
                      <a:r>
                        <a:rPr lang="nl-NL" sz="1800">
                          <a:effectLst/>
                          <a:latin typeface="Times New Roman" pitchFamily="18" charset="0"/>
                          <a:cs typeface="Times New Roman" pitchFamily="18" charset="0"/>
                        </a:rPr>
                        <a:t>- Tự sự, biểu cảm</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Thế kỉ 16</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Khẳng định vẻ đẹp tâm hồn truyền thống của người phụ nữ Việt Nam, niềm cảm thương số phận bi kịch của họ dưới chế độ phong kiến.</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0" algn="just">
                        <a:spcBef>
                          <a:spcPts val="0"/>
                        </a:spcBef>
                        <a:spcAft>
                          <a:spcPts val="0"/>
                        </a:spcAft>
                        <a:tabLst>
                          <a:tab pos="10022205" algn="l"/>
                        </a:tabLst>
                      </a:pPr>
                      <a:r>
                        <a:rPr lang="nl-NL" sz="1800" u="none" strike="noStrike" dirty="0">
                          <a:effectLst/>
                          <a:latin typeface="Times New Roman" pitchFamily="18" charset="0"/>
                          <a:cs typeface="Times New Roman" pitchFamily="18" charset="0"/>
                        </a:rPr>
                        <a:t>Truyện truyền kì viết bằng chữ Hán; kết hợp các yếu tố hiện thực và yếu tố hoang đường kì ảo với cách kể chuyện, xây dựng nhân vật rất thành công.</a:t>
                      </a:r>
                      <a:endParaRPr lang="en-US" sz="1800" u="sng"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88028">
                <a:tc>
                  <a:txBody>
                    <a:bodyPr/>
                    <a:lstStyle/>
                    <a:p>
                      <a:pPr marL="0" marR="0" algn="just">
                        <a:spcBef>
                          <a:spcPts val="0"/>
                        </a:spcBef>
                        <a:spcAft>
                          <a:spcPts val="0"/>
                        </a:spcAft>
                      </a:pPr>
                      <a:r>
                        <a:rPr lang="nl-NL" sz="1800">
                          <a:effectLst/>
                          <a:latin typeface="Times New Roman" pitchFamily="18" charset="0"/>
                          <a:cs typeface="Times New Roman" pitchFamily="18" charset="0"/>
                        </a:rPr>
                        <a:t>Hoàng Lê nhất thống chí (hồi 14) - Ngô gia văn phái</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Thể chí- Tiểu thuyết lịch sử</a:t>
                      </a:r>
                      <a:endParaRPr lang="en-US" sz="1800">
                        <a:effectLst/>
                        <a:latin typeface="Times New Roman" pitchFamily="18" charset="0"/>
                        <a:cs typeface="Times New Roman" pitchFamily="18" charset="0"/>
                      </a:endParaRPr>
                    </a:p>
                    <a:p>
                      <a:pPr marL="0" marR="0" algn="just">
                        <a:spcBef>
                          <a:spcPts val="0"/>
                        </a:spcBef>
                        <a:spcAft>
                          <a:spcPts val="0"/>
                        </a:spcAft>
                      </a:pPr>
                      <a:r>
                        <a:rPr lang="nl-NL" sz="1800">
                          <a:effectLst/>
                          <a:latin typeface="Times New Roman" pitchFamily="18" charset="0"/>
                          <a:cs typeface="Times New Roman" pitchFamily="18" charset="0"/>
                        </a:rPr>
                        <a:t>- Tự sự, miêu tả</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TK 18</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Hình ảnh người anh hùng dân tộc Nguyễn Huệ- Quang Trung với chiến công thần tốc đại phá quân Thanh; sự thất bại thảm hại của quân Thanh và số phận bi đát của vua tôi Lê Chiêu Thống phản nước hại dân.</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10022205" algn="l"/>
                        </a:tabLst>
                      </a:pPr>
                      <a:r>
                        <a:rPr lang="nl-NL" sz="1800" u="none" strike="noStrike">
                          <a:effectLst/>
                          <a:latin typeface="Times New Roman" pitchFamily="18" charset="0"/>
                          <a:cs typeface="Times New Roman" pitchFamily="18" charset="0"/>
                        </a:rPr>
                        <a:t>Tiểu thuyết lịch sử chương hồi viết bằng chữ Hán; cách kể chuyện nhanh gọn, chọn lọc sự việc, khắc hoạ nhân vật chủ yếu qua hành động và lời nói.</a:t>
                      </a:r>
                      <a:endParaRPr lang="en-US" sz="1800" u="sng">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9225">
                <a:tc>
                  <a:txBody>
                    <a:bodyPr/>
                    <a:lstStyle/>
                    <a:p>
                      <a:pPr marL="0" marR="0" algn="just">
                        <a:spcBef>
                          <a:spcPts val="0"/>
                        </a:spcBef>
                        <a:spcAft>
                          <a:spcPts val="0"/>
                        </a:spcAft>
                      </a:pPr>
                      <a:r>
                        <a:rPr lang="nl-NL" sz="1800" dirty="0">
                          <a:effectLst/>
                          <a:latin typeface="Times New Roman" pitchFamily="18" charset="0"/>
                          <a:cs typeface="Times New Roman" pitchFamily="18" charset="0"/>
                        </a:rPr>
                        <a:t>Chị em Thuý Kiều – (Trích Truyện Kiều) của Nguyễn Du</a:t>
                      </a:r>
                      <a:endParaRPr lang="en-US" sz="1800"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Tự sự, miêu tả, biểu cảm (nổi bật là miêu tả)</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TK 18- 19</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dirty="0">
                          <a:effectLst/>
                          <a:latin typeface="Times New Roman" pitchFamily="18" charset="0"/>
                          <a:cs typeface="Times New Roman" pitchFamily="18" charset="0"/>
                        </a:rPr>
                        <a:t>- Trân trọng ngợi ca vẻ đẹp của chị em Thuý Kiều, dự cảm về số phận nhân vật.</a:t>
                      </a:r>
                      <a:endParaRPr lang="en-US" sz="1800" dirty="0">
                        <a:effectLst/>
                        <a:latin typeface="Times New Roman" pitchFamily="18" charset="0"/>
                        <a:cs typeface="Times New Roman" pitchFamily="18" charset="0"/>
                      </a:endParaRPr>
                    </a:p>
                    <a:p>
                      <a:pPr marL="0" marR="0" algn="just">
                        <a:spcBef>
                          <a:spcPts val="0"/>
                        </a:spcBef>
                        <a:spcAft>
                          <a:spcPts val="0"/>
                        </a:spcAft>
                      </a:pPr>
                      <a:r>
                        <a:rPr lang="nl-NL" sz="1800" dirty="0">
                          <a:effectLst/>
                          <a:latin typeface="Times New Roman" pitchFamily="18" charset="0"/>
                          <a:cs typeface="Times New Roman" pitchFamily="18" charset="0"/>
                        </a:rPr>
                        <a:t>-&gt; Cảm hứng nhân văn sâu sắc.</a:t>
                      </a:r>
                      <a:endParaRPr lang="en-US" sz="1800" dirty="0">
                        <a:effectLst/>
                        <a:latin typeface="Times New Roman" pitchFamily="18" charset="0"/>
                        <a:cs typeface="Times New Roman" pitchFamily="18" charset="0"/>
                      </a:endParaRPr>
                    </a:p>
                    <a:p>
                      <a:pPr marL="0" marR="0" algn="just">
                        <a:spcBef>
                          <a:spcPts val="0"/>
                        </a:spcBef>
                        <a:spcAft>
                          <a:spcPts val="0"/>
                        </a:spcAft>
                      </a:pPr>
                      <a:r>
                        <a:rPr lang="nl-NL" sz="1800" dirty="0">
                          <a:effectLst/>
                          <a:latin typeface="Times New Roman" pitchFamily="18" charset="0"/>
                          <a:cs typeface="Times New Roman" pitchFamily="18" charset="0"/>
                        </a:rPr>
                        <a:t> </a:t>
                      </a:r>
                      <a:endParaRPr lang="en-US" sz="1800"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2361565" algn="l"/>
                          <a:tab pos="10022205" algn="l"/>
                        </a:tabLst>
                      </a:pPr>
                      <a:r>
                        <a:rPr lang="nl-NL" sz="1800" u="none" strike="noStrike">
                          <a:effectLst/>
                          <a:latin typeface="Times New Roman" pitchFamily="18" charset="0"/>
                          <a:cs typeface="Times New Roman" pitchFamily="18" charset="0"/>
                        </a:rPr>
                        <a:t>Bố cục chặt chẽ, hoàn chỉnh; bút pháp ước lệ tượng trưng; ngôn ngữ tinh luyện, giàu cảm xúc; khai thác triệt để biện pháp tu từ</a:t>
                      </a:r>
                      <a:endParaRPr lang="en-US" sz="1800" u="sng">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88028">
                <a:tc>
                  <a:txBody>
                    <a:bodyPr/>
                    <a:lstStyle/>
                    <a:p>
                      <a:pPr marL="0" marR="0" algn="just">
                        <a:spcBef>
                          <a:spcPts val="0"/>
                        </a:spcBef>
                        <a:spcAft>
                          <a:spcPts val="0"/>
                        </a:spcAft>
                      </a:pPr>
                      <a:r>
                        <a:rPr lang="nl-NL" sz="1800">
                          <a:effectLst/>
                          <a:latin typeface="Times New Roman" pitchFamily="18" charset="0"/>
                          <a:cs typeface="Times New Roman" pitchFamily="18" charset="0"/>
                        </a:rPr>
                        <a:t>Kiều ở lầu Ngưng Bích – (Trích Truyện Kiều) của Nguyễn Du</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Tự sự, biểu cảm, miêu tả (nổi bật là biểu cảm)</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TK 18- 19</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Cảnh ngộ cô đơn, buồn tủi và tấm lòng thuỷ chung, hiếu thảo của Thuý Kiều.</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5565" algn="just">
                        <a:spcBef>
                          <a:spcPts val="0"/>
                        </a:spcBef>
                        <a:spcAft>
                          <a:spcPts val="0"/>
                        </a:spcAft>
                        <a:tabLst>
                          <a:tab pos="2361565" algn="l"/>
                          <a:tab pos="10022205" algn="l"/>
                        </a:tabLst>
                      </a:pPr>
                      <a:r>
                        <a:rPr lang="nl-NL" sz="1800" u="none" strike="noStrike" dirty="0">
                          <a:effectLst/>
                          <a:latin typeface="Times New Roman" pitchFamily="18" charset="0"/>
                          <a:cs typeface="Times New Roman" pitchFamily="18" charset="0"/>
                        </a:rPr>
                        <a:t>Nghệ thuật tả cảnh ngụ tình, miêu tả nội tâm, sử dụng ngôn ngữ độc thoại, điệp từ, điệp cấu trúc…</a:t>
                      </a:r>
                      <a:endParaRPr lang="en-US" sz="1800" u="sng"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2937164" y="149388"/>
            <a:ext cx="6289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62200" algn="l"/>
                <a:tab pos="10021888" algn="l"/>
              </a:tabLst>
            </a:pPr>
            <a:r>
              <a:rPr lang="nl-NL" sz="2000" b="1" dirty="0" smtClean="0">
                <a:solidFill>
                  <a:srgbClr val="FF0000"/>
                </a:solidFill>
                <a:latin typeface="Times New Roman" pitchFamily="18" charset="0"/>
                <a:ea typeface="Times New Roman" pitchFamily="18" charset="0"/>
                <a:cs typeface="Times New Roman" pitchFamily="18" charset="0"/>
              </a:rPr>
              <a:t>II</a:t>
            </a:r>
            <a:r>
              <a:rPr kumimoji="0" lang="nl-NL"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Bảng hệ thống hóa các tác phẩm văn học trung đại:</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8645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fld id="{7D7B0F75-7DAB-4569-98B5-73CC851EC396}" type="slidenum">
              <a:rPr lang="en-US" sz="1800" b="1">
                <a:solidFill>
                  <a:srgbClr val="000000"/>
                </a:solidFill>
              </a:rPr>
              <a:pPr/>
              <a:t>6</a:t>
            </a:fld>
            <a:endParaRPr lang="en-US" sz="1800" b="1">
              <a:solidFill>
                <a:srgbClr val="000000"/>
              </a:solidFill>
            </a:endParaRPr>
          </a:p>
        </p:txBody>
      </p:sp>
      <p:pic>
        <p:nvPicPr>
          <p:cNvPr id="112646" name="Picture 2" descr="D:\TRƯỜNG HOÀNG VIỆT\hình nền\hình nền đơn sắc\8852a3b015541d010f112a672942a2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custDataLst>
              <p:tags r:id="rId1"/>
            </p:custDataLst>
          </p:nvPr>
        </p:nvSpPr>
        <p:spPr>
          <a:xfrm>
            <a:off x="1524000" y="1"/>
            <a:ext cx="9144000" cy="944563"/>
          </a:xfrm>
          <a:prstGeom prst="rect">
            <a:avLst/>
          </a:prstGeo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normAutofit/>
          </a:bodyPr>
          <a:lstStyle/>
          <a:p>
            <a:pPr algn="ctr" eaLnBrk="1" fontAlgn="auto" hangingPunct="1">
              <a:spcAft>
                <a:spcPts val="0"/>
              </a:spcAft>
              <a:defRPr/>
            </a:pPr>
            <a:r>
              <a:rPr lang="en-US" sz="4800" b="1">
                <a:solidFill>
                  <a:prstClr val="white"/>
                </a:solidFill>
              </a:rPr>
              <a:t>TRÒ CHƠI</a:t>
            </a:r>
          </a:p>
        </p:txBody>
      </p:sp>
      <p:graphicFrame>
        <p:nvGraphicFramePr>
          <p:cNvPr id="10" name="Content Placeholder 3"/>
          <p:cNvGraphicFramePr>
            <a:graphicFrameLocks/>
          </p:cNvGraphicFramePr>
          <p:nvPr>
            <p:custDataLst>
              <p:tags r:id="rId2"/>
            </p:custDataLst>
          </p:nvPr>
        </p:nvGraphicFramePr>
        <p:xfrm>
          <a:off x="3009900" y="1194619"/>
          <a:ext cx="61722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2" descr="Kết quả hình ảnh cho teaching integr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9672" y="-127001"/>
            <a:ext cx="1466851" cy="1179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http://photos.myjoyonline.com/photos/news/201311/6579331693860_200143784020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7489" y="0"/>
            <a:ext cx="1615333" cy="1052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53" name="WithinAttraction">
            <a:hlinkClick r:id="" action="ppaction://media"/>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1550" y="33289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524000" y="6477000"/>
            <a:ext cx="914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BZ" sz="1800">
              <a:solidFill>
                <a:prstClr val="white"/>
              </a:solidFill>
            </a:endParaRPr>
          </a:p>
        </p:txBody>
      </p:sp>
      <p:pic>
        <p:nvPicPr>
          <p:cNvPr id="112655" name="Hình ảnh 5" descr="Ảnh có chứa trong nhà, đối tượng&#10;&#10;Mô tả được tạo với mức tin cậy ca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67213" y="4359275"/>
            <a:ext cx="336073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6" name="Hình ảnh 5" descr="Ảnh có chứa trong nhà, đối tượng&#10;&#10;Mô tả được tạo với mức tin cậy ca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104063" y="4330700"/>
            <a:ext cx="33591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7" name="Hình ảnh 5" descr="Ảnh có chứa trong nhà, đối tượng&#10;&#10;Mô tả được tạo với mức tin cậy ca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87488" y="4365625"/>
            <a:ext cx="33591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448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ÔNG NÓI GÀ BÀ NÓI VỊ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1543050"/>
            <a:ext cx="59721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3200400" y="5410200"/>
            <a:ext cx="6324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ÔNG NÓI GÀ-BÀ NÓI VỊT</a:t>
            </a:r>
            <a:endParaRPr lang="vi-VN" b="1">
              <a:solidFill>
                <a:srgbClr val="FF33CC"/>
              </a:solidFill>
              <a:latin typeface="Arial" pitchFamily="34" charset="0"/>
            </a:endParaRPr>
          </a:p>
        </p:txBody>
      </p:sp>
      <p:sp>
        <p:nvSpPr>
          <p:cNvPr id="113668" name="WordArt 7"/>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3502745563"/>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linds(horizontal)">
                                      <p:cBhvr>
                                        <p:cTn id="7"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ĐÀN GẢY TAY TR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762000"/>
            <a:ext cx="6350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2438400" y="5519738"/>
            <a:ext cx="7086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ĐÀN GẢY TAI TRÂU</a:t>
            </a:r>
            <a:endParaRPr lang="vi-VN" b="1">
              <a:solidFill>
                <a:srgbClr val="FF33CC"/>
              </a:solidFill>
              <a:latin typeface="Arial" pitchFamily="34" charset="0"/>
            </a:endParaRPr>
          </a:p>
        </p:txBody>
      </p:sp>
      <p:sp>
        <p:nvSpPr>
          <p:cNvPr id="114692" name="WordArt 6"/>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1816570696"/>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linds(horizontal)">
                                      <p:cBhvr>
                                        <p:cTn id="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7" descr="nomone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028700"/>
            <a:ext cx="5334000" cy="3543300"/>
          </a:xfrm>
          <a:prstGeom prst="rect">
            <a:avLst/>
          </a:prstGeom>
          <a:solidFill>
            <a:srgbClr val="FFFF00"/>
          </a:solidFill>
          <a:ln w="9525">
            <a:solidFill>
              <a:schemeClr val="tx2"/>
            </a:solidFill>
            <a:miter lim="800000"/>
            <a:headEnd/>
            <a:tailEnd/>
          </a:ln>
        </p:spPr>
      </p:pic>
      <p:sp>
        <p:nvSpPr>
          <p:cNvPr id="62469" name="Text Box 5"/>
          <p:cNvSpPr txBox="1">
            <a:spLocks noChangeArrowheads="1"/>
          </p:cNvSpPr>
          <p:nvPr/>
        </p:nvSpPr>
        <p:spPr bwMode="auto">
          <a:xfrm>
            <a:off x="1981200" y="4876800"/>
            <a:ext cx="8001000" cy="116998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LỜI NÓI CHẲNG MẤT TIỀN MUA</a:t>
            </a:r>
          </a:p>
          <a:p>
            <a:pPr algn="ctr" eaLnBrk="1" hangingPunct="1">
              <a:spcBef>
                <a:spcPct val="50000"/>
              </a:spcBef>
            </a:pPr>
            <a:r>
              <a:rPr lang="en-US" b="1">
                <a:solidFill>
                  <a:srgbClr val="FF33CC"/>
                </a:solidFill>
                <a:latin typeface="Arial" pitchFamily="34" charset="0"/>
              </a:rPr>
              <a:t>LỰA LỜI MÀ NÓI CHO VỪA LÒNG NHAU</a:t>
            </a:r>
            <a:endParaRPr lang="vi-VN" b="1">
              <a:solidFill>
                <a:srgbClr val="FF33CC"/>
              </a:solidFill>
              <a:latin typeface="Arial" pitchFamily="34" charset="0"/>
            </a:endParaRPr>
          </a:p>
        </p:txBody>
      </p:sp>
      <p:sp>
        <p:nvSpPr>
          <p:cNvPr id="115716" name="WordArt 6"/>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2606286638"/>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linds(horizontal)">
                                      <p:cBhvr>
                                        <p:cTn id="7"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SmartArt&gt;&lt;SmartArtElem id=&quot;{3E0A6937-2C56-4338-911D-0632FE7C9254}&quot;&gt;&lt;left val=&quot;31&quot;/&gt;&lt;top val=&quot;105&quot;/&gt;&lt;width val=&quot;659&quot;/&gt;&lt;height val=&quot;184&quot;/&gt;&lt;Image&gt;&lt;filename val=&quot;C:\Users\TONGXU~1\AppData\Local\Temp\PR\data\asimages\{9DEC466A-C67E-4B34-A4F1-2130A1CC0C8F}_1.png&quot;/&gt;&lt;left val=&quot;31&quot;/&gt;&lt;top val=&quot;105&quot;/&gt;&lt;width val=&quot;659&quot;/&gt;&lt;height val=&quot;184&quot;/&gt;&lt;hasText val=&quot;1&quot;/&gt;&lt;/Image&gt;&lt;/SmartArtElem&gt;&lt;SmartArtElem id=&quot;{F74C3EAD-5EB2-4201-A4DA-F8C4DB0132B2}&quot;&gt;&lt;left val=&quot;53&quot;/&gt;&lt;top val=&quot;129&quot;/&gt;&lt;width val=&quot;195&quot;/&gt;&lt;height val=&quot;131&quot;/&gt;&lt;Image&gt;&lt;filename val=&quot;C:\Users\TONGXU~1\AppData\Local\Temp\PR\data\asimages\{6445F212-3310-4973-94C7-0C40B848BAF3}_1.png&quot;/&gt;&lt;left val=&quot;53&quot;/&gt;&lt;top val=&quot;129&quot;/&gt;&lt;width val=&quot;195&quot;/&gt;&lt;height val=&quot;131&quot;/&gt;&lt;hasText val=&quot;1&quot;/&gt;&lt;/Image&gt;&lt;/SmartArtElem&gt;&lt;SmartArtElem id=&quot;{7567273D-B8DC-45D8-AA9A-B794388C3FE6}&quot;&gt;&lt;left val=&quot;50&quot;/&gt;&lt;top val=&quot;277&quot;/&gt;&lt;width val=&quot;202&quot;/&gt;&lt;height val=&quot;222&quot;/&gt;&lt;Image&gt;&lt;filename val=&quot;C:\Users\TONGXU~1\AppData\Local\Temp\PR\data\asimages\{239912A0-9EC4-43AB-B764-9509DBE03216}_1.png&quot;/&gt;&lt;left val=&quot;50&quot;/&gt;&lt;top val=&quot;277&quot;/&gt;&lt;width val=&quot;202&quot;/&gt;&lt;height val=&quot;222&quot;/&gt;&lt;hasText val=&quot;1&quot;/&gt;&lt;/Image&gt;&lt;Image&gt;&lt;filename val=&quot;C:\Users\TONGXU~1\AppData\Local\Temp\PR\data\asimages\{CEDC893A-1B8B-4EA2-85CB-117C3DF629D5}_1_S.png&quot;/&gt;&lt;left val=&quot;59&quot;/&gt;&lt;top val=&quot;279&quot;/&gt;&lt;width val=&quot;183&quot;/&gt;&lt;height val=&quot;210&quot;/&gt;&lt;hasText val=&quot;0&quot;/&gt;&lt;/Image&gt;&lt;Image&gt;&lt;filename val=&quot;C:\Users\TONGXU~1\AppData\Local\Temp\PR\data\asimages\{CEDC893A-1B8B-4EA2-85CB-117C3DF629D5}_2_T.png&quot;/&gt;&lt;left val=&quot;59&quot;/&gt;&lt;top val=&quot;279&quot;/&gt;&lt;width val=&quot;183&quot;/&gt;&lt;height val=&quot;210&quot;/&gt;&lt;hasText val=&quot;1&quot;/&gt;&lt;/Image&gt;&lt;/SmartArtElem&gt;&lt;SmartArtElem id=&quot;{6D26F175-CBDF-4256-B013-0A9129C7A7C3}&quot;&gt;&lt;left val=&quot;263&quot;/&gt;&lt;top val=&quot;129&quot;/&gt;&lt;width val=&quot;194&quot;/&gt;&lt;height val=&quot;131&quot;/&gt;&lt;Image&gt;&lt;filename val=&quot;C:\Users\TONGXU~1\AppData\Local\Temp\PR\data\asimages\{0B0B1C9A-17FE-4F9A-8673-693E1384E7D9}_1.png&quot;/&gt;&lt;left val=&quot;263&quot;/&gt;&lt;top val=&quot;129&quot;/&gt;&lt;width val=&quot;194&quot;/&gt;&lt;height val=&quot;131&quot;/&gt;&lt;hasText val=&quot;1&quot;/&gt;&lt;/Image&gt;&lt;/SmartArtElem&gt;&lt;SmartArtElem id=&quot;{4A981755-15C1-49BF-8F1D-ECC89F5D4EF2}&quot;&gt;&lt;left val=&quot;259&quot;/&gt;&lt;top val=&quot;277&quot;/&gt;&lt;width val=&quot;202&quot;/&gt;&lt;height val=&quot;222&quot;/&gt;&lt;Image&gt;&lt;filename val=&quot;C:\Users\TONGXU~1\AppData\Local\Temp\PR\data\asimages\{0B804882-DE97-464A-9356-87D14DF602AF}_1.png&quot;/&gt;&lt;left val=&quot;259&quot;/&gt;&lt;top val=&quot;277&quot;/&gt;&lt;width val=&quot;202&quot;/&gt;&lt;height val=&quot;222&quot;/&gt;&lt;hasText val=&quot;1&quot;/&gt;&lt;/Image&gt;&lt;Image&gt;&lt;filename val=&quot;C:\Users\TONGXU~1\AppData\Local\Temp\PR\data\asimages\{921E17AB-FB0A-4004-B52D-6400464AE5E1}_1_S.png&quot;/&gt;&lt;left val=&quot;268&quot;/&gt;&lt;top val=&quot;279&quot;/&gt;&lt;width val=&quot;184&quot;/&gt;&lt;height val=&quot;210&quot;/&gt;&lt;hasText val=&quot;0&quot;/&gt;&lt;/Image&gt;&lt;Image&gt;&lt;filename val=&quot;C:\Users\TONGXU~1\AppData\Local\Temp\PR\data\asimages\{921E17AB-FB0A-4004-B52D-6400464AE5E1}_2_T.png&quot;/&gt;&lt;left val=&quot;268&quot;/&gt;&lt;top val=&quot;279&quot;/&gt;&lt;width val=&quot;184&quot;/&gt;&lt;height val=&quot;210&quot;/&gt;&lt;hasText val=&quot;1&quot;/&gt;&lt;/Image&gt;&lt;/SmartArtElem&gt;&lt;SmartArtElem id=&quot;{CC44DB9C-A22A-493B-9769-6E14873A93B7}&quot;&gt;&lt;left val=&quot;472&quot;/&gt;&lt;top val=&quot;129&quot;/&gt;&lt;width val=&quot;195&quot;/&gt;&lt;height val=&quot;131&quot;/&gt;&lt;Image&gt;&lt;filename val=&quot;C:\Users\TONGXU~1\AppData\Local\Temp\PR\data\asimages\{B88B49EE-BB53-4BCD-80B0-7FD29BF032C2}_1.png&quot;/&gt;&lt;left val=&quot;472&quot;/&gt;&lt;top val=&quot;129&quot;/&gt;&lt;width val=&quot;195&quot;/&gt;&lt;height val=&quot;131&quot;/&gt;&lt;hasText val=&quot;1&quot;/&gt;&lt;/Image&gt;&lt;/SmartArtElem&gt;&lt;SmartArtElem id=&quot;{B463B97A-E3B4-499D-AF66-DA8BB1E62276}&quot;&gt;&lt;left val=&quot;468&quot;/&gt;&lt;top val=&quot;277&quot;/&gt;&lt;width val=&quot;202&quot;/&gt;&lt;height val=&quot;222&quot;/&gt;&lt;Image&gt;&lt;filename val=&quot;C:\Users\TONGXU~1\AppData\Local\Temp\PR\data\asimages\{D0D2E5CD-A966-455F-AD79-883C7AEA620B}_1.png&quot;/&gt;&lt;left val=&quot;468&quot;/&gt;&lt;top val=&quot;277&quot;/&gt;&lt;width val=&quot;202&quot;/&gt;&lt;height val=&quot;222&quot;/&gt;&lt;hasText val=&quot;1&quot;/&gt;&lt;/Image&gt;&lt;Image&gt;&lt;filename val=&quot;C:\Users\TONGXU~1\AppData\Local\Temp\PR\data\asimages\{8BD65B11-A132-439E-8FF3-C1CAF30C8A45}_1_S.png&quot;/&gt;&lt;left val=&quot;478&quot;/&gt;&lt;top val=&quot;279&quot;/&gt;&lt;width val=&quot;183&quot;/&gt;&lt;height val=&quot;210&quot;/&gt;&lt;hasText val=&quot;0&quot;/&gt;&lt;/Image&gt;&lt;Image&gt;&lt;filename val=&quot;C:\Users\TONGXU~1\AppData\Local\Temp\PR\data\asimages\{8BD65B11-A132-439E-8FF3-C1CAF30C8A45}_2_T.png&quot;/&gt;&lt;left val=&quot;478&quot;/&gt;&lt;top val=&quot;279&quot;/&gt;&lt;width val=&quot;183&quot;/&gt;&lt;height val=&quot;210&quot;/&gt;&lt;hasText val=&quot;1&quot;/&gt;&lt;/Image&gt;&lt;/SmartArtElem&gt;&lt;/SmartArt&gt;"/>
  <p:tag name="CHILD_ITEM_TEXT3" val="Giấy nháp"/>
  <p:tag name="CHILD_ITEM_TEXT5" val="Bút thường"/>
  <p:tag name="CHILD_ITEM_TEXT7" val="Bút lông"/>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5326</Words>
  <PresentationFormat>Widescreen</PresentationFormat>
  <Paragraphs>383</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微软雅黑</vt:lpstr>
      <vt:lpstr>宋体</vt:lpstr>
      <vt:lpstr>.VnTime</vt:lpstr>
      <vt:lpstr>Arial</vt:lpstr>
      <vt:lpstr>Arial Black</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2015-05-05T08:02:14Z</dcterms:created>
  <dcterms:modified xsi:type="dcterms:W3CDTF">2021-11-30T09:15:23Z</dcterms:modified>
</cp:coreProperties>
</file>