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5" r:id="rId4"/>
    <p:sldId id="326" r:id="rId5"/>
    <p:sldId id="327" r:id="rId6"/>
    <p:sldId id="258" r:id="rId7"/>
    <p:sldId id="296" r:id="rId8"/>
    <p:sldId id="297" r:id="rId9"/>
    <p:sldId id="300" r:id="rId10"/>
    <p:sldId id="301" r:id="rId11"/>
    <p:sldId id="302" r:id="rId12"/>
    <p:sldId id="304" r:id="rId13"/>
    <p:sldId id="305" r:id="rId14"/>
    <p:sldId id="303" r:id="rId15"/>
    <p:sldId id="306" r:id="rId16"/>
    <p:sldId id="307" r:id="rId17"/>
    <p:sldId id="308" r:id="rId18"/>
    <p:sldId id="309" r:id="rId19"/>
    <p:sldId id="310" r:id="rId20"/>
    <p:sldId id="311" r:id="rId21"/>
    <p:sldId id="329" r:id="rId22"/>
    <p:sldId id="328"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2" d="100"/>
          <a:sy n="92" d="100"/>
        </p:scale>
        <p:origin x="-336" y="-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BDF86-2583-4EB0-A984-2958CC310DA1}"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1019457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BDF86-2583-4EB0-A984-2958CC310DA1}"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835338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BDF86-2583-4EB0-A984-2958CC310DA1}"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64858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BDF86-2583-4EB0-A984-2958CC310DA1}"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267668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4BDF86-2583-4EB0-A984-2958CC310DA1}"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107963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BDF86-2583-4EB0-A984-2958CC310DA1}"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356020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BDF86-2583-4EB0-A984-2958CC310DA1}"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1517108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BDF86-2583-4EB0-A984-2958CC310DA1}"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189616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BDF86-2583-4EB0-A984-2958CC310DA1}"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285640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4BDF86-2583-4EB0-A984-2958CC310DA1}"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104150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4BDF86-2583-4EB0-A984-2958CC310DA1}"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8ACC-5398-4D1F-B07C-42195E559E5E}" type="slidenum">
              <a:rPr lang="en-US" smtClean="0"/>
              <a:t>‹#›</a:t>
            </a:fld>
            <a:endParaRPr lang="en-US"/>
          </a:p>
        </p:txBody>
      </p:sp>
    </p:spTree>
    <p:extLst>
      <p:ext uri="{BB962C8B-B14F-4D97-AF65-F5344CB8AC3E}">
        <p14:creationId xmlns:p14="http://schemas.microsoft.com/office/powerpoint/2010/main" val="344902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BDF86-2583-4EB0-A984-2958CC310DA1}" type="datetimeFigureOut">
              <a:rPr lang="en-US" smtClean="0"/>
              <a:t>8/17/2022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A8ACC-5398-4D1F-B07C-42195E559E5E}" type="slidenum">
              <a:rPr lang="en-US" smtClean="0"/>
              <a:t>‹#›</a:t>
            </a:fld>
            <a:endParaRPr lang="en-US"/>
          </a:p>
        </p:txBody>
      </p:sp>
    </p:spTree>
    <p:extLst>
      <p:ext uri="{BB962C8B-B14F-4D97-AF65-F5344CB8AC3E}">
        <p14:creationId xmlns:p14="http://schemas.microsoft.com/office/powerpoint/2010/main" val="293576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WordArt 40"/>
          <p:cNvSpPr>
            <a:spLocks noChangeArrowheads="1" noChangeShapeType="1" noTextEdit="1"/>
          </p:cNvSpPr>
          <p:nvPr/>
        </p:nvSpPr>
        <p:spPr bwMode="auto">
          <a:xfrm>
            <a:off x="442170" y="1514902"/>
            <a:ext cx="11496341" cy="4194612"/>
          </a:xfrm>
          <a:prstGeom prst="rect">
            <a:avLst/>
          </a:prstGeom>
        </p:spPr>
        <p:txBody>
          <a:bodyPr wrap="none" fromWordArt="1">
            <a:prstTxWarp prst="textPlain">
              <a:avLst>
                <a:gd name="adj" fmla="val 50000"/>
              </a:avLst>
            </a:prstTxWarp>
            <a:scene3d>
              <a:camera prst="isometricOffAxis1Right"/>
              <a:lightRig rig="threePt" dir="t"/>
            </a:scene3d>
          </a:bodyPr>
          <a:lstStyle/>
          <a:p>
            <a:pPr algn="ctr">
              <a:lnSpc>
                <a:spcPct val="115000"/>
              </a:lnSpc>
              <a:spcBef>
                <a:spcPts val="600"/>
              </a:spcBef>
              <a:spcAft>
                <a:spcPts val="600"/>
              </a:spcAft>
              <a:tabLst>
                <a:tab pos="400050" algn="l"/>
              </a:tabLst>
            </a:pP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ÔN </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 KĨ NĂNG VIẾT:</a:t>
            </a:r>
          </a:p>
          <a:p>
            <a:pPr algn="ctr">
              <a:lnSpc>
                <a:spcPct val="115000"/>
              </a:lnSpc>
              <a:spcBef>
                <a:spcPts val="600"/>
              </a:spcBef>
              <a:spcAft>
                <a:spcPts val="600"/>
              </a:spcAft>
              <a:tabLst>
                <a:tab pos="400050" algn="l"/>
              </a:tabLst>
            </a:pP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LÀM BÀI THƠ BỐN CHỮ, NĂM CHỮ, VIẾT ĐOẠN VĂN</a:t>
            </a:r>
          </a:p>
          <a:p>
            <a:pPr algn="ctr">
              <a:lnSpc>
                <a:spcPct val="115000"/>
              </a:lnSpc>
              <a:spcBef>
                <a:spcPts val="600"/>
              </a:spcBef>
              <a:spcAft>
                <a:spcPts val="600"/>
              </a:spcAft>
              <a:tabLst>
                <a:tab pos="400050" algn="l"/>
              </a:tabLst>
            </a:pP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GHI LẠI CẢM XÚC VỀ BÀI THƠ BỐN CHỮ, NĂM CHỮ.</a:t>
            </a:r>
            <a:endParaRPr lang="en-US" sz="36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9" name="Picture 4"/>
          <p:cNvPicPr>
            <a:picLocks noChangeAspect="1"/>
          </p:cNvPicPr>
          <p:nvPr/>
        </p:nvPicPr>
        <p:blipFill>
          <a:blip r:embed="rId3"/>
          <a:srcRect r="52890" b="57091"/>
          <a:stretch>
            <a:fillRect/>
          </a:stretch>
        </p:blipFill>
        <p:spPr bwMode="auto">
          <a:xfrm>
            <a:off x="332988" y="222563"/>
            <a:ext cx="2652713" cy="1811338"/>
          </a:xfrm>
          <a:prstGeom prst="rect">
            <a:avLst/>
          </a:prstGeom>
          <a:noFill/>
          <a:ln w="9525">
            <a:noFill/>
            <a:miter lim="800000"/>
            <a:headEnd/>
            <a:tailEnd/>
          </a:ln>
        </p:spPr>
      </p:pic>
    </p:spTree>
    <p:extLst>
      <p:ext uri="{BB962C8B-B14F-4D97-AF65-F5344CB8AC3E}">
        <p14:creationId xmlns:p14="http://schemas.microsoft.com/office/powerpoint/2010/main" val="229397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6000"/>
                                        <p:tgtEl>
                                          <p:spTgt spid="8"/>
                                        </p:tgtEl>
                                        <p:attrNameLst>
                                          <p:attrName>ppt_w</p:attrName>
                                        </p:attrNameLst>
                                      </p:cBhvr>
                                      <p:tavLst>
                                        <p:tav tm="0">
                                          <p:val>
                                            <p:strVal val="ppt_w"/>
                                          </p:val>
                                        </p:tav>
                                        <p:tav tm="100000">
                                          <p:val>
                                            <p:fltVal val="0"/>
                                          </p:val>
                                        </p:tav>
                                      </p:tavLst>
                                    </p:anim>
                                    <p:anim calcmode="lin" valueType="num">
                                      <p:cBhvr>
                                        <p:cTn id="7" dur="6000"/>
                                        <p:tgtEl>
                                          <p:spTgt spid="8"/>
                                        </p:tgtEl>
                                        <p:attrNameLst>
                                          <p:attrName>ppt_h</p:attrName>
                                        </p:attrNameLst>
                                      </p:cBhvr>
                                      <p:tavLst>
                                        <p:tav tm="0">
                                          <p:val>
                                            <p:strVal val="ppt_h"/>
                                          </p:val>
                                        </p:tav>
                                        <p:tav tm="100000">
                                          <p:val>
                                            <p:fltVal val="0"/>
                                          </p:val>
                                        </p:tav>
                                      </p:tavLst>
                                    </p:anim>
                                    <p:anim calcmode="lin" valueType="num">
                                      <p:cBhvr>
                                        <p:cTn id="8" dur="6000"/>
                                        <p:tgtEl>
                                          <p:spTgt spid="8"/>
                                        </p:tgtEl>
                                        <p:attrNameLst>
                                          <p:attrName>style.rotation</p:attrName>
                                        </p:attrNameLst>
                                      </p:cBhvr>
                                      <p:tavLst>
                                        <p:tav tm="0">
                                          <p:val>
                                            <p:fltVal val="0"/>
                                          </p:val>
                                        </p:tav>
                                        <p:tav tm="100000">
                                          <p:val>
                                            <p:fltVal val="90"/>
                                          </p:val>
                                        </p:tav>
                                      </p:tavLst>
                                    </p:anim>
                                    <p:animEffect transition="out" filter="fade">
                                      <p:cBhvr>
                                        <p:cTn id="9" dur="6000"/>
                                        <p:tgtEl>
                                          <p:spTgt spid="8"/>
                                        </p:tgtEl>
                                      </p:cBhvr>
                                    </p:animEffect>
                                    <p:set>
                                      <p:cBhvr>
                                        <p:cTn id="10" dur="1" fill="hold">
                                          <p:stCondLst>
                                            <p:cond delay="5999"/>
                                          </p:stCondLst>
                                        </p:cTn>
                                        <p:tgtEl>
                                          <p:spTgt spid="8"/>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6000"/>
                                        <p:tgtEl>
                                          <p:spTgt spid="9"/>
                                        </p:tgtEl>
                                        <p:attrNameLst>
                                          <p:attrName>ppt_w</p:attrName>
                                        </p:attrNameLst>
                                      </p:cBhvr>
                                      <p:tavLst>
                                        <p:tav tm="0">
                                          <p:val>
                                            <p:strVal val="ppt_w"/>
                                          </p:val>
                                        </p:tav>
                                        <p:tav tm="100000">
                                          <p:val>
                                            <p:fltVal val="0"/>
                                          </p:val>
                                        </p:tav>
                                      </p:tavLst>
                                    </p:anim>
                                    <p:anim calcmode="lin" valueType="num">
                                      <p:cBhvr>
                                        <p:cTn id="13" dur="6000"/>
                                        <p:tgtEl>
                                          <p:spTgt spid="9"/>
                                        </p:tgtEl>
                                        <p:attrNameLst>
                                          <p:attrName>ppt_h</p:attrName>
                                        </p:attrNameLst>
                                      </p:cBhvr>
                                      <p:tavLst>
                                        <p:tav tm="0">
                                          <p:val>
                                            <p:strVal val="ppt_h"/>
                                          </p:val>
                                        </p:tav>
                                        <p:tav tm="100000">
                                          <p:val>
                                            <p:fltVal val="0"/>
                                          </p:val>
                                        </p:tav>
                                      </p:tavLst>
                                    </p:anim>
                                    <p:anim calcmode="lin" valueType="num">
                                      <p:cBhvr>
                                        <p:cTn id="14" dur="6000"/>
                                        <p:tgtEl>
                                          <p:spTgt spid="9"/>
                                        </p:tgtEl>
                                        <p:attrNameLst>
                                          <p:attrName>style.rotation</p:attrName>
                                        </p:attrNameLst>
                                      </p:cBhvr>
                                      <p:tavLst>
                                        <p:tav tm="0">
                                          <p:val>
                                            <p:fltVal val="0"/>
                                          </p:val>
                                        </p:tav>
                                        <p:tav tm="100000">
                                          <p:val>
                                            <p:fltVal val="90"/>
                                          </p:val>
                                        </p:tav>
                                      </p:tavLst>
                                    </p:anim>
                                    <p:animEffect transition="out" filter="fade">
                                      <p:cBhvr>
                                        <p:cTn id="15" dur="6000"/>
                                        <p:tgtEl>
                                          <p:spTgt spid="9"/>
                                        </p:tgtEl>
                                      </p:cBhvr>
                                    </p:animEffect>
                                    <p:set>
                                      <p:cBhvr>
                                        <p:cTn id="16" dur="1" fill="hold">
                                          <p:stCondLst>
                                            <p:cond delay="5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38151"/>
            <a:ext cx="11438241" cy="503513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65464" y="1509289"/>
            <a:ext cx="11177517" cy="3892861"/>
          </a:xfrm>
          <a:prstGeom prst="rect">
            <a:avLst/>
          </a:prstGeom>
        </p:spPr>
        <p:txBody>
          <a:bodyPr wrap="square">
            <a:spAutoFit/>
          </a:bodyPr>
          <a:lstStyle/>
          <a:p>
            <a:pPr algn="just">
              <a:lnSpc>
                <a:spcPct val="150000"/>
              </a:lnSpc>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2/2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1/3.</a:t>
            </a:r>
          </a:p>
          <a:p>
            <a:pPr algn="just">
              <a:lnSpc>
                <a:spcPct val="150000"/>
              </a:lnSpc>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3/2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2/3,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thậm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1/4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4/1.</a:t>
            </a:r>
          </a:p>
          <a:p>
            <a:pPr algn="just">
              <a:lnSpc>
                <a:spcPct val="150000"/>
              </a:lnSpc>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99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364775"/>
            <a:ext cx="11438241" cy="4326341"/>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36812" y="2225303"/>
            <a:ext cx="11227558" cy="2677656"/>
          </a:xfrm>
          <a:prstGeom prst="rect">
            <a:avLst/>
          </a:prstGeom>
        </p:spPr>
        <p:txBody>
          <a:bodyPr wrap="square">
            <a:spAutoFit/>
          </a:bodyPr>
          <a:lstStyle/>
          <a:p>
            <a:pPr algn="just">
              <a:spcAft>
                <a:spcPts val="0"/>
              </a:spcAft>
            </a:pPr>
            <a:r>
              <a:rPr lang="en-US" sz="2800" b="1" dirty="0">
                <a:solidFill>
                  <a:srgbClr val="0070C0"/>
                </a:solidFill>
                <a:latin typeface="Times New Roman" panose="02020603050405020304" pitchFamily="18" charset="0"/>
                <a:ea typeface="MS Mincho"/>
                <a:cs typeface="Times New Roman" panose="02020603050405020304" pitchFamily="18" charset="0"/>
              </a:rPr>
              <a:t>*</a:t>
            </a:r>
            <a:r>
              <a:rPr lang="en-US" sz="2800" b="1" dirty="0" err="1">
                <a:solidFill>
                  <a:srgbClr val="0070C0"/>
                </a:solidFill>
                <a:latin typeface="Times New Roman" panose="02020603050405020304" pitchFamily="18" charset="0"/>
                <a:ea typeface="MS Mincho"/>
                <a:cs typeface="Times New Roman" panose="02020603050405020304" pitchFamily="18" charset="0"/>
              </a:rPr>
              <a:t>Viết</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bài</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thơ</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bốn</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chữ</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năm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chữ</a:t>
            </a:r>
            <a:r>
              <a:rPr lang="en-US" sz="2800" b="1" dirty="0">
                <a:solidFill>
                  <a:srgbClr val="0070C0"/>
                </a:solidFill>
                <a:latin typeface="Times New Roman" panose="02020603050405020304" pitchFamily="18" charset="0"/>
                <a:ea typeface="MS Mincho"/>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Chuẩn</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Xác định đối tượng (</a:t>
            </a: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 ai, kỉ niệm, loài vật, loài cây...</a:t>
            </a:r>
            <a:r>
              <a:rPr lang="vi-VN"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bè</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12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38151"/>
            <a:ext cx="11438241" cy="503513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588211" y="1186124"/>
            <a:ext cx="11132024" cy="4539191"/>
          </a:xfrm>
          <a:prstGeom prst="rect">
            <a:avLst/>
          </a:prstGeom>
        </p:spPr>
        <p:txBody>
          <a:bodyPr wrap="square">
            <a:spAutoFit/>
          </a:bodyPr>
          <a:lstStyle/>
          <a:p>
            <a:pPr algn="just">
              <a:lnSpc>
                <a:spcPct val="150000"/>
              </a:lnSpc>
              <a:spcAft>
                <a:spcPts val="0"/>
              </a:spcAft>
            </a:pPr>
            <a:r>
              <a:rPr lang="en-US" sz="2800" b="1" dirty="0" smtClean="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dành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Lựa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phản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điệp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180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38151"/>
            <a:ext cx="11438241" cy="503513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35102" y="1509289"/>
            <a:ext cx="11438241" cy="3892861"/>
          </a:xfrm>
          <a:prstGeom prst="rect">
            <a:avLst/>
          </a:prstGeom>
        </p:spPr>
        <p:txBody>
          <a:bodyPr wrap="square">
            <a:spAutoFit/>
          </a:bodyPr>
          <a:lstStyle/>
          <a:p>
            <a:pPr algn="just">
              <a:lnSpc>
                <a:spcPct val="150000"/>
              </a:lnSpc>
              <a:spcAft>
                <a:spcPts val="0"/>
              </a:spcAft>
            </a:pPr>
            <a:r>
              <a:rPr lang="en-US" sz="2800" b="1" dirty="0" smtClean="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Kiểm</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tra</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sz="2800" b="1"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Kiểm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dành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9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270660" y="1733453"/>
            <a:ext cx="9262754" cy="4879592"/>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098991" y="116777"/>
            <a:ext cx="5875263" cy="523220"/>
          </a:xfrm>
          <a:prstGeom prst="rect">
            <a:avLst/>
          </a:prstGeom>
        </p:spPr>
        <p:txBody>
          <a:bodyPr wrap="non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THAM</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KHẢO BÀI THƠ BỐN CHỮ</a:t>
            </a:r>
            <a:endPar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138544" y="639997"/>
            <a:ext cx="9919855" cy="954107"/>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LẤP LÁNH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r">
              <a:spcAft>
                <a:spcPts val="0"/>
              </a:spcAft>
            </a:pPr>
            <a:r>
              <a:rPr lang="en-US" sz="2800" b="1" i="1"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Lương</a:t>
            </a:r>
            <a:r>
              <a:rPr lang="en-US" sz="2800" b="1" i="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800" b="1" i="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Hạnh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3641768" y="1733453"/>
            <a:ext cx="6214752" cy="4832092"/>
          </a:xfrm>
          <a:prstGeom prst="rect">
            <a:avLst/>
          </a:prstGeom>
        </p:spPr>
        <p:txBody>
          <a:bodyPr wrap="square">
            <a:spAutoFit/>
          </a:bodyPr>
          <a:lstStyle/>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Tỏa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muôn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màu</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trăng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tỏ</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Hay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khoe</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mỏ</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cò</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gò</a:t>
            </a:r>
            <a:endParaRPr lang="en-US"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châu</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chấu</a:t>
            </a:r>
            <a:endParaRPr lang="en-US"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Hay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quán</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nhậu</a:t>
            </a:r>
            <a:endParaRPr lang="en-US"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lão</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sâu</a:t>
            </a:r>
            <a:endParaRPr lang="en-US"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Chẳng</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dám</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đâu</a:t>
            </a:r>
            <a:endParaRPr lang="en-US"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anh</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gọng</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vó</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67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900752" y="938151"/>
            <a:ext cx="10304060" cy="503513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1869744" y="1470561"/>
            <a:ext cx="9689910" cy="3970318"/>
          </a:xfrm>
          <a:prstGeom prst="rect">
            <a:avLst/>
          </a:prstGeom>
        </p:spPr>
        <p:txBody>
          <a:bodyPr wrap="square">
            <a:spAutoFit/>
          </a:bodyPr>
          <a:lstStyle/>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Nay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đó</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Ở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nơi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lấp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Lấp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lánh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Lấp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sao</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solidFill>
                  <a:srgbClr val="1402B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Tạp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trẻ</a:t>
            </a:r>
            <a:r>
              <a:rPr lang="vi-VN"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417, 12/2018)</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3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828800" y="2142699"/>
            <a:ext cx="9648968" cy="4380931"/>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630693" y="371417"/>
            <a:ext cx="6045181" cy="523220"/>
          </a:xfrm>
          <a:prstGeom prst="rect">
            <a:avLst/>
          </a:prstGeom>
        </p:spPr>
        <p:txBody>
          <a:bodyPr wrap="none">
            <a:spAutoFit/>
          </a:bodyPr>
          <a:lstStyle/>
          <a:p>
            <a:r>
              <a:rPr lang="en-US" sz="2800" b="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THAM</a:t>
            </a:r>
            <a:r>
              <a:rPr lang="vi-VN" sz="2800" b="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KHẢO BÀI THƠ </a:t>
            </a:r>
            <a:r>
              <a:rPr lang="en-US" sz="2800" b="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NĂM</a:t>
            </a:r>
            <a:r>
              <a:rPr lang="vi-VN" sz="2800" b="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CHỮ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847622" y="997290"/>
            <a:ext cx="10179560" cy="954107"/>
          </a:xfrm>
          <a:prstGeom prst="rect">
            <a:avLst/>
          </a:prstGeom>
        </p:spPr>
        <p:txBody>
          <a:bodyPr wrap="squar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HOA MÙA HÈ</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Lê</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Quang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Minh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3810751" y="2348005"/>
            <a:ext cx="6657081" cy="3970318"/>
          </a:xfrm>
          <a:prstGeom prst="rect">
            <a:avLst/>
          </a:prstGeom>
        </p:spPr>
        <p:txBody>
          <a:bodyPr wrap="square">
            <a:spAutoFit/>
          </a:bodyPr>
          <a:lstStyle/>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nay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hè</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muộn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Chờ</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phượng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nở</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ngày</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chợt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hôm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nay</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Rợp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màu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đỏ</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mềm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lay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gió</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Tựa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bướm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rập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rờn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khẽ</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thổi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cơn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mưa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rào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ướt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23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569493" y="938151"/>
            <a:ext cx="9280477" cy="5271580"/>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111689" y="1378424"/>
            <a:ext cx="7369791" cy="4401205"/>
          </a:xfrm>
          <a:prstGeom prst="rect">
            <a:avLst/>
          </a:prstGeom>
        </p:spPr>
        <p:txBody>
          <a:bodyPr wrap="square">
            <a:spAutoFit/>
          </a:bodyPr>
          <a:lstStyle/>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Cơn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mưa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xanh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hạ</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Cơn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mưa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ướt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Cơn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mưa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khẽ</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thầm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hè</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Hè</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nhỏ</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Ra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rả</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ve</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ngân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Chờ</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phượng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lần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Hè</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kỉ</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Tạp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4, 2018)</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070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2074460"/>
            <a:ext cx="11438241" cy="354841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13689" y="843857"/>
            <a:ext cx="11559655" cy="523220"/>
          </a:xfrm>
          <a:prstGeom prst="rect">
            <a:avLst/>
          </a:prstGeom>
        </p:spPr>
        <p:txBody>
          <a:bodyPr wrap="square">
            <a:spAutoFit/>
          </a:bodyPr>
          <a:lstStyle/>
          <a:p>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chữ</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435103" y="2811439"/>
            <a:ext cx="11438241" cy="1953868"/>
          </a:xfrm>
          <a:prstGeom prst="rect">
            <a:avLst/>
          </a:prstGeom>
        </p:spPr>
        <p:txBody>
          <a:bodyPr wrap="square">
            <a:spAutoFit/>
          </a:bodyPr>
          <a:lstStyle/>
          <a:p>
            <a:pPr algn="just">
              <a:lnSpc>
                <a:spcPct val="150000"/>
              </a:lnSpc>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bài :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đoạn văn ghi lại cảm xúc của em sau khi đọc một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 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Đỗ</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Lai),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Quỳnh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25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55593"/>
            <a:ext cx="11438241" cy="4717695"/>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79112" y="1668009"/>
            <a:ext cx="11150221" cy="3892861"/>
          </a:xfrm>
          <a:prstGeom prst="rect">
            <a:avLst/>
          </a:prstGeom>
        </p:spPr>
        <p:txBody>
          <a:bodyPr wrap="square">
            <a:spAutoFit/>
          </a:bodyPr>
          <a:lstStyle/>
          <a:p>
            <a:pPr algn="just">
              <a:lnSpc>
                <a:spcPct val="150000"/>
              </a:lnSpc>
              <a:spcAft>
                <a:spcPts val="0"/>
              </a:spcAft>
            </a:pPr>
            <a:r>
              <a:rPr lang="vi-VN" sz="2800" i="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1</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Từ phần đọc hiểu bài thơ “Mẹ” của Đỗ Trung Lai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em hãy chỉ ra những đặc sắc về nội dung, nghệ thuật của bài thơ?</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2</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Em làm gì để tìm ý cho bài viết? Nêu kết quả việc tìm ý đó của em.</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3</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Với các ý đã tìm được em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lập dàn ý cho bài viết như thế nào?</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4</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dàn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5</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Sau khi viết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em đã chỉnh sửa như thế nào?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520361" y="351009"/>
            <a:ext cx="1151277" cy="661207"/>
          </a:xfrm>
          <a:prstGeom prst="rect">
            <a:avLst/>
          </a:prstGeom>
        </p:spPr>
        <p:txBody>
          <a:bodyPr wrap="none">
            <a:spAutoFit/>
          </a:bodyPr>
          <a:lstStyle/>
          <a:p>
            <a:pPr algn="just">
              <a:lnSpc>
                <a:spcPct val="150000"/>
              </a:lnSpc>
              <a:spcAft>
                <a:spcPts val="0"/>
              </a:spcAft>
            </a:pP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ý:</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72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348741"/>
            <a:ext cx="6618840" cy="720436"/>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Rectangle 4"/>
          <p:cNvSpPr/>
          <p:nvPr/>
        </p:nvSpPr>
        <p:spPr>
          <a:xfrm>
            <a:off x="554007" y="415032"/>
            <a:ext cx="6258380" cy="523220"/>
          </a:xfrm>
          <a:prstGeom prst="rect">
            <a:avLst/>
          </a:prstGeom>
        </p:spPr>
        <p:txBody>
          <a:bodyPr wrap="none">
            <a:spAutoFit/>
          </a:bodyPr>
          <a:lstStyle/>
          <a:p>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chữ</a:t>
            </a:r>
            <a:endParaRPr lang="en-US"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471420" y="1299187"/>
            <a:ext cx="6423553" cy="523220"/>
          </a:xfrm>
          <a:prstGeom prst="rect">
            <a:avLst/>
          </a:prstGeom>
        </p:spPr>
        <p:txBody>
          <a:bodyPr wrap="none">
            <a:spAutoFit/>
          </a:bodyPr>
          <a:lstStyle/>
          <a:p>
            <a:pPr algn="just">
              <a:spcAft>
                <a:spcPts val="0"/>
              </a:spcAft>
              <a:tabLst>
                <a:tab pos="1386840"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a. </a:t>
            </a:r>
            <a:r>
              <a:rPr lang="en-US" sz="2800" b="1" dirty="0" err="1">
                <a:solidFill>
                  <a:srgbClr val="0070C0"/>
                </a:solidFill>
                <a:latin typeface="Times New Roman" panose="02020603050405020304" pitchFamily="18" charset="0"/>
                <a:ea typeface="MS Mincho"/>
                <a:cs typeface="Times New Roman" panose="02020603050405020304" pitchFamily="18" charset="0"/>
              </a:rPr>
              <a:t>Đặc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điểm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thơ</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bốn</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chữ</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và</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thơ</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năm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chữ</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7"/>
          <p:cNvSpPr/>
          <p:nvPr/>
        </p:nvSpPr>
        <p:spPr>
          <a:xfrm>
            <a:off x="3048789" y="1951897"/>
            <a:ext cx="6213176" cy="523220"/>
          </a:xfrm>
          <a:prstGeom prst="rect">
            <a:avLst/>
          </a:prstGeom>
        </p:spPr>
        <p:txBody>
          <a:bodyPr wrap="none">
            <a:spAutoFit/>
          </a:bodyPr>
          <a:lstStyle/>
          <a:p>
            <a:pPr algn="ctr">
              <a:spcAft>
                <a:spcPts val="0"/>
              </a:spcAft>
              <a:tabLst>
                <a:tab pos="1386840"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TRÒ CHƠI “HỎI XOÁY ĐÁP XOAY”</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18639954"/>
              </p:ext>
            </p:extLst>
          </p:nvPr>
        </p:nvGraphicFramePr>
        <p:xfrm>
          <a:off x="554007" y="2762589"/>
          <a:ext cx="11095687" cy="3364992"/>
        </p:xfrm>
        <a:graphic>
          <a:graphicData uri="http://schemas.openxmlformats.org/drawingml/2006/table">
            <a:tbl>
              <a:tblPr firstRow="1" firstCol="1" bandRow="1"/>
              <a:tblGrid>
                <a:gridCol w="1605590">
                  <a:extLst>
                    <a:ext uri="{9D8B030D-6E8A-4147-A177-3AD203B41FA5}">
                      <a16:colId xmlns:a16="http://schemas.microsoft.com/office/drawing/2014/main" xmlns="" val="855278792"/>
                    </a:ext>
                  </a:extLst>
                </a:gridCol>
                <a:gridCol w="4459415">
                  <a:extLst>
                    <a:ext uri="{9D8B030D-6E8A-4147-A177-3AD203B41FA5}">
                      <a16:colId xmlns:a16="http://schemas.microsoft.com/office/drawing/2014/main" xmlns="" val="3027462851"/>
                    </a:ext>
                  </a:extLst>
                </a:gridCol>
                <a:gridCol w="5030682">
                  <a:extLst>
                    <a:ext uri="{9D8B030D-6E8A-4147-A177-3AD203B41FA5}">
                      <a16:colId xmlns:a16="http://schemas.microsoft.com/office/drawing/2014/main" xmlns="" val="1358842516"/>
                    </a:ext>
                  </a:extLst>
                </a:gridCol>
              </a:tblGrid>
              <a:tr h="279829">
                <a:tc>
                  <a:txBody>
                    <a:bodyPr/>
                    <a:lstStyle/>
                    <a:p>
                      <a:pPr algn="ctr">
                        <a:lnSpc>
                          <a:spcPct val="115000"/>
                        </a:lnSpc>
                        <a:spcAft>
                          <a:spcPts val="0"/>
                        </a:spcAft>
                      </a:pPr>
                      <a:r>
                        <a:rPr lang="en-US" sz="3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hỏi</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15000"/>
                        </a:lnSpc>
                        <a:spcAft>
                          <a:spcPts val="0"/>
                        </a:spcAft>
                      </a:pPr>
                      <a:r>
                        <a:rPr lang="en-US" sz="3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câu hỏi</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15000"/>
                        </a:lnSpc>
                        <a:spcAft>
                          <a:spcPts val="0"/>
                        </a:spcAft>
                      </a:pPr>
                      <a:r>
                        <a:rPr lang="en-US" sz="32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Yêu cầu trả lời</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732605097"/>
                  </a:ext>
                </a:extLst>
              </a:tr>
              <a:tr h="839487">
                <a:tc>
                  <a:txBody>
                    <a:bodyPr/>
                    <a:lstStyle/>
                    <a:p>
                      <a:pPr>
                        <a:lnSpc>
                          <a:spcPct val="115000"/>
                        </a:lnSpc>
                        <a:spcAft>
                          <a:spcPts val="0"/>
                        </a:spcAft>
                      </a:pP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15000"/>
                        </a:lnSpc>
                        <a:spcAft>
                          <a:spcPts val="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15000"/>
                        </a:lnSpc>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dòng</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909806482"/>
                  </a:ext>
                </a:extLst>
              </a:tr>
              <a:tr h="559658">
                <a:tc>
                  <a:txBody>
                    <a:bodyPr/>
                    <a:lstStyle/>
                    <a:p>
                      <a:pPr>
                        <a:lnSpc>
                          <a:spcPct val="115000"/>
                        </a:lnSpc>
                        <a:spcAft>
                          <a:spcPts val="0"/>
                        </a:spcAft>
                      </a:pPr>
                      <a:r>
                        <a:rPr lang="en-US" sz="3200" b="1">
                          <a:effectLst/>
                          <a:latin typeface="Times New Roman" panose="02020603050405020304" pitchFamily="18" charset="0"/>
                          <a:ea typeface="Times New Roman" panose="02020603050405020304" pitchFamily="18" charset="0"/>
                          <a:cs typeface="Times New Roman" panose="02020603050405020304" pitchFamily="18" charset="0"/>
                        </a:rPr>
                        <a:t>Câu 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15000"/>
                        </a:lnSpc>
                        <a:spcAft>
                          <a:spcPts val="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15000"/>
                        </a:lnSpc>
                        <a:spcAft>
                          <a:spcPts val="0"/>
                        </a:spcAft>
                      </a:pP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2/2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1/3</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280624489"/>
                  </a:ext>
                </a:extLst>
              </a:tr>
            </a:tbl>
          </a:graphicData>
        </a:graphic>
      </p:graphicFrame>
    </p:spTree>
    <p:extLst>
      <p:ext uri="{BB962C8B-B14F-4D97-AF65-F5344CB8AC3E}">
        <p14:creationId xmlns:p14="http://schemas.microsoft.com/office/powerpoint/2010/main" val="50178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3959" y="278172"/>
            <a:ext cx="7279723" cy="523220"/>
          </a:xfrm>
          <a:prstGeom prst="rect">
            <a:avLst/>
          </a:prstGeom>
        </p:spPr>
        <p:txBody>
          <a:bodyPr wrap="square">
            <a:spAutoFit/>
          </a:bodyPr>
          <a:lstStyle/>
          <a:p>
            <a:pPr algn="ctr">
              <a:spcAft>
                <a:spcPts val="0"/>
              </a:spcAft>
            </a:pPr>
            <a:r>
              <a:rPr lang="en-US" sz="2800" b="1" dirty="0" smtClean="0">
                <a:solidFill>
                  <a:srgbClr val="FF0000"/>
                </a:solidFill>
                <a:latin typeface="Times New Roman" panose="02020603050405020304" pitchFamily="18" charset="0"/>
                <a:ea typeface="Times New Roman" panose="02020603050405020304" pitchFamily="18" charset="0"/>
              </a:rPr>
              <a:t>RUBRICS</a:t>
            </a:r>
            <a:r>
              <a:rPr lang="en-US" sz="2800" dirty="0" smtClean="0">
                <a:latin typeface="Times New Roman" panose="02020603050405020304" pitchFamily="18" charset="0"/>
                <a:ea typeface="Times New Roman" panose="02020603050405020304" pitchFamily="18" charset="0"/>
              </a:rPr>
              <a:t> </a:t>
            </a:r>
            <a:r>
              <a:rPr lang="en-US" sz="2800" b="1" dirty="0" smtClean="0">
                <a:solidFill>
                  <a:srgbClr val="FF0000"/>
                </a:solidFill>
                <a:latin typeface="Times New Roman" panose="02020603050405020304" pitchFamily="18" charset="0"/>
                <a:ea typeface="Times New Roman" panose="02020603050405020304" pitchFamily="18" charset="0"/>
              </a:rPr>
              <a:t>ĐÁNH </a:t>
            </a:r>
            <a:r>
              <a:rPr lang="en-US" sz="2800" b="1" dirty="0">
                <a:solidFill>
                  <a:srgbClr val="FF0000"/>
                </a:solidFill>
                <a:latin typeface="Times New Roman" panose="02020603050405020304" pitchFamily="18" charset="0"/>
                <a:ea typeface="Times New Roman" panose="02020603050405020304" pitchFamily="18" charset="0"/>
              </a:rPr>
              <a:t>GIÁ ĐOẠN VĂN</a:t>
            </a:r>
            <a:endParaRPr lang="en-US" sz="28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04308758"/>
              </p:ext>
            </p:extLst>
          </p:nvPr>
        </p:nvGraphicFramePr>
        <p:xfrm>
          <a:off x="313899" y="1078173"/>
          <a:ext cx="11573301" cy="5585203"/>
        </p:xfrm>
        <a:graphic>
          <a:graphicData uri="http://schemas.openxmlformats.org/drawingml/2006/table">
            <a:tbl>
              <a:tblPr firstRow="1" firstCol="1" bandRow="1"/>
              <a:tblGrid>
                <a:gridCol w="887394">
                  <a:extLst>
                    <a:ext uri="{9D8B030D-6E8A-4147-A177-3AD203B41FA5}">
                      <a16:colId xmlns:a16="http://schemas.microsoft.com/office/drawing/2014/main" xmlns="" val="2540029209"/>
                    </a:ext>
                  </a:extLst>
                </a:gridCol>
                <a:gridCol w="7191820">
                  <a:extLst>
                    <a:ext uri="{9D8B030D-6E8A-4147-A177-3AD203B41FA5}">
                      <a16:colId xmlns:a16="http://schemas.microsoft.com/office/drawing/2014/main" xmlns="" val="125704098"/>
                    </a:ext>
                  </a:extLst>
                </a:gridCol>
                <a:gridCol w="1282015">
                  <a:extLst>
                    <a:ext uri="{9D8B030D-6E8A-4147-A177-3AD203B41FA5}">
                      <a16:colId xmlns:a16="http://schemas.microsoft.com/office/drawing/2014/main" xmlns="" val="3008165074"/>
                    </a:ext>
                  </a:extLst>
                </a:gridCol>
                <a:gridCol w="2212072">
                  <a:extLst>
                    <a:ext uri="{9D8B030D-6E8A-4147-A177-3AD203B41FA5}">
                      <a16:colId xmlns:a16="http://schemas.microsoft.com/office/drawing/2014/main" xmlns="" val="2561973644"/>
                    </a:ext>
                  </a:extLst>
                </a:gridCol>
              </a:tblGrid>
              <a:tr h="975350">
                <a:tc>
                  <a:txBody>
                    <a:bodyPr/>
                    <a:lstStyle/>
                    <a:p>
                      <a:pPr algn="just">
                        <a:lnSpc>
                          <a:spcPct val="115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TT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just">
                        <a:lnSpc>
                          <a:spcPct val="115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TIÊU</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CHÍ</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HIỆN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vi-VN" sz="2800" b="1">
                          <a:effectLst/>
                          <a:latin typeface="Times New Roman" panose="02020603050405020304" pitchFamily="18" charset="0"/>
                          <a:ea typeface="Times New Roman" panose="02020603050405020304" pitchFamily="18" charset="0"/>
                          <a:cs typeface="Times New Roman" panose="02020603050405020304" pitchFamily="18" charset="0"/>
                        </a:rPr>
                        <a:t> XUẤT HIỆN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3297975020"/>
                  </a:ext>
                </a:extLst>
              </a:tr>
              <a:tr h="868185">
                <a:tc>
                  <a:txBody>
                    <a:bodyPr/>
                    <a:lstStyle/>
                    <a:p>
                      <a:pPr algn="just">
                        <a:lnSpc>
                          <a:spcPct val="115000"/>
                        </a:lnSpc>
                        <a:spcAft>
                          <a:spcPts val="0"/>
                        </a:spcAft>
                      </a:pP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đảm bảo bố cục ba phần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mở, thân, 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723362500"/>
                  </a:ext>
                </a:extLst>
              </a:tr>
              <a:tr h="907812">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4018784168"/>
                  </a:ext>
                </a:extLst>
              </a:tr>
              <a:tr h="907812">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Nội dung đoạn văn đã bám sát dàn ý đã xây dựng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21175330"/>
                  </a:ext>
                </a:extLst>
              </a:tr>
              <a:tr h="1772650">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Đoạn văn đã nêu được cảm nghĩ chung về bài thơ, đưa dẫn được các yếu tố nội dung hay nghệ thuật đặc sắc mà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558938038"/>
                  </a:ext>
                </a:extLst>
              </a:tr>
            </a:tbl>
          </a:graphicData>
        </a:graphic>
      </p:graphicFrame>
    </p:spTree>
    <p:extLst>
      <p:ext uri="{BB962C8B-B14F-4D97-AF65-F5344CB8AC3E}">
        <p14:creationId xmlns:p14="http://schemas.microsoft.com/office/powerpoint/2010/main" val="323528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8548" y="646662"/>
            <a:ext cx="7279723" cy="523220"/>
          </a:xfrm>
          <a:prstGeom prst="rect">
            <a:avLst/>
          </a:prstGeom>
        </p:spPr>
        <p:txBody>
          <a:bodyPr wrap="square">
            <a:spAutoFit/>
          </a:bodyPr>
          <a:lstStyle/>
          <a:p>
            <a:pPr algn="ctr">
              <a:spcAft>
                <a:spcPts val="0"/>
              </a:spcAft>
            </a:pP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RUBRICS</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ĐÁNH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GIÁ ĐOẠN VĂN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03799846"/>
              </p:ext>
            </p:extLst>
          </p:nvPr>
        </p:nvGraphicFramePr>
        <p:xfrm>
          <a:off x="454464" y="1651379"/>
          <a:ext cx="11627893" cy="4241423"/>
        </p:xfrm>
        <a:graphic>
          <a:graphicData uri="http://schemas.openxmlformats.org/drawingml/2006/table">
            <a:tbl>
              <a:tblPr firstRow="1" firstCol="1" bandRow="1"/>
              <a:tblGrid>
                <a:gridCol w="891580">
                  <a:extLst>
                    <a:ext uri="{9D8B030D-6E8A-4147-A177-3AD203B41FA5}">
                      <a16:colId xmlns:a16="http://schemas.microsoft.com/office/drawing/2014/main" xmlns="" val="2540029209"/>
                    </a:ext>
                  </a:extLst>
                </a:gridCol>
                <a:gridCol w="7283428">
                  <a:extLst>
                    <a:ext uri="{9D8B030D-6E8A-4147-A177-3AD203B41FA5}">
                      <a16:colId xmlns:a16="http://schemas.microsoft.com/office/drawing/2014/main" xmlns="" val="125704098"/>
                    </a:ext>
                  </a:extLst>
                </a:gridCol>
                <a:gridCol w="1230380">
                  <a:extLst>
                    <a:ext uri="{9D8B030D-6E8A-4147-A177-3AD203B41FA5}">
                      <a16:colId xmlns:a16="http://schemas.microsoft.com/office/drawing/2014/main" xmlns="" val="3008165074"/>
                    </a:ext>
                  </a:extLst>
                </a:gridCol>
                <a:gridCol w="2222505">
                  <a:extLst>
                    <a:ext uri="{9D8B030D-6E8A-4147-A177-3AD203B41FA5}">
                      <a16:colId xmlns:a16="http://schemas.microsoft.com/office/drawing/2014/main" xmlns="" val="2561973644"/>
                    </a:ext>
                  </a:extLst>
                </a:gridCol>
              </a:tblGrid>
              <a:tr h="1091822">
                <a:tc>
                  <a:txBody>
                    <a:bodyPr/>
                    <a:lstStyle/>
                    <a:p>
                      <a:pPr algn="just">
                        <a:lnSpc>
                          <a:spcPct val="100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just">
                        <a:lnSpc>
                          <a:spcPct val="100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TIÊU</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CHÍ</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0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HIỆN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vi-VN" sz="2800" b="1">
                          <a:effectLst/>
                          <a:latin typeface="Times New Roman" panose="02020603050405020304" pitchFamily="18" charset="0"/>
                          <a:ea typeface="Times New Roman" panose="02020603050405020304" pitchFamily="18" charset="0"/>
                          <a:cs typeface="Times New Roman" panose="02020603050405020304" pitchFamily="18" charset="0"/>
                        </a:rPr>
                        <a:t> XUẤT HIỆN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3297975020"/>
                  </a:ext>
                </a:extLst>
              </a:tr>
              <a:tr h="1479490">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Phần thân đoạn có nêu được cụ thể cảm xúc về yếu tố nội dung hay nghệ thuật đặc sắc đã xác định ở phần mở đoạn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638645179"/>
                  </a:ext>
                </a:extLst>
              </a:tr>
              <a:tr h="1176948">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6</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Phần kết bài đã khái quát lại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những suy nghĩ của bản thân về yếu tố đã mang lại cảm xúc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855709965"/>
                  </a:ext>
                </a:extLst>
              </a:tr>
              <a:tr h="493163">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7</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Đúng hình thức đoạn văn.</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458485525"/>
                  </a:ext>
                </a:extLst>
              </a:tr>
            </a:tbl>
          </a:graphicData>
        </a:graphic>
      </p:graphicFrame>
    </p:spTree>
    <p:extLst>
      <p:ext uri="{BB962C8B-B14F-4D97-AF65-F5344CB8AC3E}">
        <p14:creationId xmlns:p14="http://schemas.microsoft.com/office/powerpoint/2010/main" val="1384485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5720" y="728549"/>
            <a:ext cx="7279723" cy="523220"/>
          </a:xfrm>
          <a:prstGeom prst="rect">
            <a:avLst/>
          </a:prstGeom>
        </p:spPr>
        <p:txBody>
          <a:bodyPr wrap="square">
            <a:spAutoFit/>
          </a:bodyPr>
          <a:lstStyle/>
          <a:p>
            <a:pPr algn="ctr">
              <a:spcAft>
                <a:spcPts val="0"/>
              </a:spcAft>
            </a:pPr>
            <a:r>
              <a:rPr lang="en-US" sz="2800" b="1" dirty="0" smtClean="0">
                <a:solidFill>
                  <a:srgbClr val="FF0000"/>
                </a:solidFill>
                <a:latin typeface="Times New Roman" panose="02020603050405020304" pitchFamily="18" charset="0"/>
                <a:ea typeface="Times New Roman" panose="02020603050405020304" pitchFamily="18" charset="0"/>
              </a:rPr>
              <a:t>RUBRICS</a:t>
            </a:r>
            <a:r>
              <a:rPr lang="en-US" sz="2800" dirty="0" smtClean="0">
                <a:latin typeface="Times New Roman" panose="02020603050405020304" pitchFamily="18" charset="0"/>
                <a:ea typeface="Times New Roman" panose="02020603050405020304" pitchFamily="18" charset="0"/>
              </a:rPr>
              <a:t> </a:t>
            </a:r>
            <a:r>
              <a:rPr lang="en-US" sz="2800" b="1" dirty="0" smtClean="0">
                <a:solidFill>
                  <a:srgbClr val="FF0000"/>
                </a:solidFill>
                <a:latin typeface="Times New Roman" panose="02020603050405020304" pitchFamily="18" charset="0"/>
                <a:ea typeface="Times New Roman" panose="02020603050405020304" pitchFamily="18" charset="0"/>
              </a:rPr>
              <a:t>ĐÁNH </a:t>
            </a:r>
            <a:r>
              <a:rPr lang="en-US" sz="2800" b="1" dirty="0">
                <a:solidFill>
                  <a:srgbClr val="FF0000"/>
                </a:solidFill>
                <a:latin typeface="Times New Roman" panose="02020603050405020304" pitchFamily="18" charset="0"/>
                <a:ea typeface="Times New Roman" panose="02020603050405020304" pitchFamily="18" charset="0"/>
              </a:rPr>
              <a:t>GIÁ ĐOẠN VĂN</a:t>
            </a:r>
            <a:endParaRPr lang="en-US" sz="28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32947001"/>
              </p:ext>
            </p:extLst>
          </p:nvPr>
        </p:nvGraphicFramePr>
        <p:xfrm>
          <a:off x="509056" y="1732911"/>
          <a:ext cx="11273049" cy="4159372"/>
        </p:xfrm>
        <a:graphic>
          <a:graphicData uri="http://schemas.openxmlformats.org/drawingml/2006/table">
            <a:tbl>
              <a:tblPr firstRow="1" firstCol="1" bandRow="1"/>
              <a:tblGrid>
                <a:gridCol w="864371">
                  <a:extLst>
                    <a:ext uri="{9D8B030D-6E8A-4147-A177-3AD203B41FA5}">
                      <a16:colId xmlns:a16="http://schemas.microsoft.com/office/drawing/2014/main" xmlns="" val="2540029209"/>
                    </a:ext>
                  </a:extLst>
                </a:gridCol>
                <a:gridCol w="6395346">
                  <a:extLst>
                    <a:ext uri="{9D8B030D-6E8A-4147-A177-3AD203B41FA5}">
                      <a16:colId xmlns:a16="http://schemas.microsoft.com/office/drawing/2014/main" xmlns="" val="125704098"/>
                    </a:ext>
                  </a:extLst>
                </a:gridCol>
                <a:gridCol w="1858650">
                  <a:extLst>
                    <a:ext uri="{9D8B030D-6E8A-4147-A177-3AD203B41FA5}">
                      <a16:colId xmlns:a16="http://schemas.microsoft.com/office/drawing/2014/main" xmlns="" val="3008165074"/>
                    </a:ext>
                  </a:extLst>
                </a:gridCol>
                <a:gridCol w="2154682">
                  <a:extLst>
                    <a:ext uri="{9D8B030D-6E8A-4147-A177-3AD203B41FA5}">
                      <a16:colId xmlns:a16="http://schemas.microsoft.com/office/drawing/2014/main" xmlns="" val="2561973644"/>
                    </a:ext>
                  </a:extLst>
                </a:gridCol>
              </a:tblGrid>
              <a:tr h="1215004">
                <a:tc>
                  <a:txBody>
                    <a:bodyPr/>
                    <a:lstStyle/>
                    <a:p>
                      <a:pPr algn="just">
                        <a:lnSpc>
                          <a:spcPct val="115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just">
                        <a:lnSpc>
                          <a:spcPct val="115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vi-VN" sz="2800" b="1">
                          <a:effectLst/>
                          <a:latin typeface="Times New Roman" panose="02020603050405020304" pitchFamily="18" charset="0"/>
                          <a:ea typeface="Times New Roman" panose="02020603050405020304" pitchFamily="18" charset="0"/>
                          <a:cs typeface="Times New Roman" panose="02020603050405020304" pitchFamily="18" charset="0"/>
                        </a:rPr>
                        <a:t> CHÍ</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vi-VN" sz="2800" b="1">
                          <a:effectLst/>
                          <a:latin typeface="Times New Roman" panose="02020603050405020304" pitchFamily="18" charset="0"/>
                          <a:ea typeface="Times New Roman" panose="02020603050405020304" pitchFamily="18" charset="0"/>
                          <a:cs typeface="Times New Roman" panose="02020603050405020304" pitchFamily="18" charset="0"/>
                        </a:rPr>
                        <a:t> HIỆN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 XUẤT HIỆN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3297975020"/>
                  </a:ext>
                </a:extLst>
              </a:tr>
              <a:tr h="967690">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8</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Các câu trong đoạn văn có sự liên kết chặt chẽ về nội dung và hình thức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75667506"/>
                  </a:ext>
                </a:extLst>
              </a:tr>
              <a:tr h="967690">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Chữ viết đúng chính tả, không sai ngữ pháp; trình bày sạch đẹp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608438148"/>
                  </a:ext>
                </a:extLst>
              </a:tr>
              <a:tr h="967690">
                <a:tc>
                  <a:txBody>
                    <a:bodyPr/>
                    <a:lstStyle/>
                    <a:p>
                      <a:pPr algn="just">
                        <a:lnSpc>
                          <a:spcPct val="115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vi-VN" sz="2800">
                          <a:effectLst/>
                          <a:latin typeface="Times New Roman" panose="02020603050405020304" pitchFamily="18" charset="0"/>
                          <a:ea typeface="Times New Roman" panose="02020603050405020304" pitchFamily="18" charset="0"/>
                          <a:cs typeface="Times New Roman" panose="02020603050405020304" pitchFamily="18" charset="0"/>
                        </a:rPr>
                        <a:t>Văn viết có giọng điệu,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cảm xúc </a:t>
                      </a:r>
                      <a:r>
                        <a:rPr lang="vi-VN" sz="2800">
                          <a:effectLst/>
                          <a:latin typeface="Times New Roman" panose="02020603050405020304" pitchFamily="18" charset="0"/>
                          <a:ea typeface="Times New Roman" panose="02020603050405020304" pitchFamily="18" charset="0"/>
                          <a:cs typeface="Times New Roman" panose="02020603050405020304" pitchFamily="18" charset="0"/>
                        </a:rPr>
                        <a:t>chân thành, thể hiện sự sáng tạo.</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6777" marR="4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684155919"/>
                  </a:ext>
                </a:extLst>
              </a:tr>
            </a:tbl>
          </a:graphicData>
        </a:graphic>
      </p:graphicFrame>
    </p:spTree>
    <p:extLst>
      <p:ext uri="{BB962C8B-B14F-4D97-AF65-F5344CB8AC3E}">
        <p14:creationId xmlns:p14="http://schemas.microsoft.com/office/powerpoint/2010/main" val="364497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3807" y="460191"/>
            <a:ext cx="7147406" cy="523220"/>
          </a:xfrm>
          <a:prstGeom prst="rect">
            <a:avLst/>
          </a:prstGeom>
        </p:spPr>
        <p:txBody>
          <a:bodyPr wrap="non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rPr>
              <a:t>PHIẾU KIỂM TRA, CHỈNH SỬA BÀI VIẾT</a:t>
            </a:r>
            <a:endParaRPr lang="en-US" sz="2800" dirty="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42783587"/>
              </p:ext>
            </p:extLst>
          </p:nvPr>
        </p:nvGraphicFramePr>
        <p:xfrm>
          <a:off x="382136" y="1446661"/>
          <a:ext cx="11395881" cy="4907280"/>
        </p:xfrm>
        <a:graphic>
          <a:graphicData uri="http://schemas.openxmlformats.org/drawingml/2006/table">
            <a:tbl>
              <a:tblPr firstRow="1" firstCol="1" bandRow="1"/>
              <a:tblGrid>
                <a:gridCol w="4383221">
                  <a:extLst>
                    <a:ext uri="{9D8B030D-6E8A-4147-A177-3AD203B41FA5}">
                      <a16:colId xmlns:a16="http://schemas.microsoft.com/office/drawing/2014/main" xmlns="" val="2081070758"/>
                    </a:ext>
                  </a:extLst>
                </a:gridCol>
                <a:gridCol w="4031971">
                  <a:extLst>
                    <a:ext uri="{9D8B030D-6E8A-4147-A177-3AD203B41FA5}">
                      <a16:colId xmlns:a16="http://schemas.microsoft.com/office/drawing/2014/main" xmlns="" val="1261296488"/>
                    </a:ext>
                  </a:extLst>
                </a:gridCol>
                <a:gridCol w="2980689">
                  <a:extLst>
                    <a:ext uri="{9D8B030D-6E8A-4147-A177-3AD203B41FA5}">
                      <a16:colId xmlns:a16="http://schemas.microsoft.com/office/drawing/2014/main" xmlns="" val="13063665"/>
                    </a:ext>
                  </a:extLst>
                </a:gridCol>
              </a:tblGrid>
              <a:tr h="340840">
                <a:tc gridSpan="2">
                  <a:txBody>
                    <a:bodyPr/>
                    <a:lstStyle/>
                    <a:p>
                      <a:pPr>
                        <a:lnSpc>
                          <a:spcPct val="115000"/>
                        </a:lnSpc>
                        <a:spcAft>
                          <a:spcPts val="0"/>
                        </a:spcAft>
                      </a:pPr>
                      <a:r>
                        <a:rPr lang="en-US"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Nội dung lỗi cần sửa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a:txBody>
                    <a:bodyPr/>
                    <a:lstStyle/>
                    <a:p>
                      <a:pPr>
                        <a:lnSpc>
                          <a:spcPct val="115000"/>
                        </a:lnSpc>
                        <a:spcAft>
                          <a:spcPts val="0"/>
                        </a:spcAft>
                      </a:pPr>
                      <a:r>
                        <a:rPr lang="en-US"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Sửa lỗi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452405286"/>
                  </a:ext>
                </a:extLst>
              </a:tr>
              <a:tr h="340840">
                <a:tc rowSpan="2">
                  <a:txBody>
                    <a:bodyPr/>
                    <a:lstStyle/>
                    <a:p>
                      <a:pPr algn="just">
                        <a:lnSpc>
                          <a:spcPct val="115000"/>
                        </a:lnSpc>
                        <a:spcAft>
                          <a:spcPts val="0"/>
                        </a:spcAft>
                        <a:tabLst>
                          <a:tab pos="1386840" algn="l"/>
                        </a:tabLs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về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 tự triển khai 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949618387"/>
                  </a:ext>
                </a:extLst>
              </a:tr>
              <a:tr h="411937">
                <a:tc vMerge="1">
                  <a:txBody>
                    <a:bodyPr/>
                    <a:lstStyle/>
                    <a:p>
                      <a:endParaRPr lang="en-US"/>
                    </a:p>
                  </a:txBody>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ý cần bổ sung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3271846902"/>
                  </a:ext>
                </a:extLst>
              </a:tr>
              <a:tr h="340840">
                <a:tc rowSpan="4">
                  <a:txBody>
                    <a:bodyPr/>
                    <a:lstStyle/>
                    <a:p>
                      <a:pPr>
                        <a:lnSpc>
                          <a:spcPct val="115000"/>
                        </a:lnSpc>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Thiếu ý</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082570751"/>
                  </a:ext>
                </a:extLst>
              </a:tr>
              <a:tr h="340840">
                <a:tc vMerge="1">
                  <a:txBody>
                    <a:bodyPr/>
                    <a:lstStyle/>
                    <a:p>
                      <a:endParaRPr lang="en-US"/>
                    </a:p>
                  </a:txBody>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Sắp xếp lại ý lộn xộn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4119404523"/>
                  </a:ext>
                </a:extLst>
              </a:tr>
              <a:tr h="340840">
                <a:tc vMerge="1">
                  <a:txBody>
                    <a:bodyPr/>
                    <a:lstStyle/>
                    <a:p>
                      <a:endParaRPr lang="en-US"/>
                    </a:p>
                  </a:txBody>
                  <a:tcPr/>
                </a:tc>
                <a:tc>
                  <a:txBody>
                    <a:bodyPr/>
                    <a:lstStyle/>
                    <a:p>
                      <a:pPr>
                        <a:lnSpc>
                          <a:spcPct val="115000"/>
                        </a:lnSpc>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700076485"/>
                  </a:ext>
                </a:extLst>
              </a:tr>
              <a:tr h="340840">
                <a:tc vMerge="1">
                  <a:txBody>
                    <a:bodyPr/>
                    <a:lstStyle/>
                    <a:p>
                      <a:endParaRPr lang="en-US"/>
                    </a:p>
                  </a:txBody>
                  <a:tcPr/>
                </a:tc>
                <a:tc>
                  <a:txBody>
                    <a:bodyPr/>
                    <a:lstStyle/>
                    <a:p>
                      <a:pPr>
                        <a:lnSpc>
                          <a:spcPct val="115000"/>
                        </a:lnSpc>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3357855464"/>
                  </a:ext>
                </a:extLst>
              </a:tr>
              <a:tr h="340840">
                <a:tc rowSpan="2">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 hiện sửa lỗi diễn đạt: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680222608"/>
                  </a:ext>
                </a:extLst>
              </a:tr>
              <a:tr h="340840">
                <a:tc vMerge="1">
                  <a:txBody>
                    <a:bodyPr/>
                    <a:lstStyle/>
                    <a:p>
                      <a:endParaRPr lang="en-US"/>
                    </a:p>
                  </a:txBody>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 viết câu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2231029778"/>
                  </a:ext>
                </a:extLst>
              </a:tr>
              <a:tr h="340840">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 chính tả:</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 chính tả</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62951330"/>
                  </a:ext>
                </a:extLst>
              </a:tr>
            </a:tbl>
          </a:graphicData>
        </a:graphic>
      </p:graphicFrame>
    </p:spTree>
    <p:extLst>
      <p:ext uri="{BB962C8B-B14F-4D97-AF65-F5344CB8AC3E}">
        <p14:creationId xmlns:p14="http://schemas.microsoft.com/office/powerpoint/2010/main" val="117056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00251" y="1119116"/>
            <a:ext cx="11573093" cy="5581936"/>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57068" y="386127"/>
            <a:ext cx="4490204" cy="523220"/>
          </a:xfrm>
          <a:prstGeom prst="rect">
            <a:avLst/>
          </a:prstGeom>
        </p:spPr>
        <p:txBody>
          <a:bodyPr wrap="none">
            <a:spAutoFit/>
          </a:bodyPr>
          <a:lstStyle/>
          <a:p>
            <a:pPr algn="ctr">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 VĂN THAM KHẢO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57068" y="1228304"/>
            <a:ext cx="11361894" cy="5262979"/>
          </a:xfrm>
          <a:prstGeom prst="rect">
            <a:avLst/>
          </a:prstGeom>
        </p:spPr>
        <p:txBody>
          <a:bodyPr wrap="square">
            <a:spAutoFit/>
          </a:bodyPr>
          <a:lstStyle/>
          <a:p>
            <a:pPr algn="ctr">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 văn 1</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 xúc của em sau khi học xong bài thơ “Mẹ” (Đỗ Trung Lai)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 văn học có biết bao bài thơ hay về mẹ, thế nhưng mỗi lần đọc bài thơ “Mẹ” của nhà thơ Đỗ Trung Lai là một lần em xúc động trước hình ảnh người mẹ và tình cảm của người con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nhân vật trữ tình trong bài 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dành cho mẹ. Ngay khổ đầu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tác giả đã so sánh “mẹ” với “cau”- hình ảnh của loài cây quen thuộc ở mỗi làng quê, gắn với thói quen ăn trầu của bà, của mẹ đã cho em xúc động, nghĩ suy khi “Lưng mẹ còng rồi” mà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 thì vẫn thẳng”. Em cũng buồn, ngậm ngùi cùng nhà thơ khi nghĩ đến cảnh “Cau- ngọn xanh rờn/ Mẹ-đầu bạc trắng”. Hai hình ảnh, màu sắc trái ngược đã cho em xúc động trước sự thảng thốt cũng như nỗi đau thầm lặng, quặn thắt trong lòng con khi nhận ra mẹ đã già, khi thời gian đã lấy đi của mẹ sức sống tuổi thanh xuân.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33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38151"/>
            <a:ext cx="11438241" cy="4930386"/>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14149" y="1419367"/>
            <a:ext cx="11122926" cy="3970318"/>
          </a:xfrm>
          <a:prstGeom prst="rect">
            <a:avLst/>
          </a:prstGeom>
        </p:spPr>
        <p:txBody>
          <a:bodyPr wrap="square">
            <a:spAutoFit/>
          </a:bodyPr>
          <a:lstStyle/>
          <a:p>
            <a:pPr algn="just">
              <a:spcAft>
                <a:spcPts val="0"/>
              </a:spcAft>
            </a:pPr>
            <a:r>
              <a:rPr lang="vi-VN"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cứ thế xúc động biết bao khi theo mạch cảm xúc, các khổ thơ cứ nối tiếp với nhau với hai hình ảnh song song đối ứng là hình ảnh của “cau” và “mẹ”. Để rồi cảm xúc dâng trào trong em khi nhà thơ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miêu tả mẹ qua hình ảnh so sánh gợi cảm “Một miếng cau khô/Khô gầy như mẹ”.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gầy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mòn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khiến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héo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hắt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cho em xúc động trước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đau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xót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Em hiểu đ</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ây cũng là cách để người con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chủ thể trữ tình trong bài 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lảng tránh nỗi buồn của mình trước hình ảnh mẹ đã già.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54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173707"/>
            <a:ext cx="11438241" cy="4799582"/>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45909" y="1774210"/>
            <a:ext cx="11081983" cy="3970318"/>
          </a:xfrm>
          <a:prstGeom prst="rect">
            <a:avLst/>
          </a:prstGeom>
        </p:spPr>
        <p:txBody>
          <a:bodyPr wrap="square">
            <a:spAutoFit/>
          </a:bodyPr>
          <a:lstStyle/>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ọc lời thơ của Đỗ Trung Lai em càng xúc động khi con nâng niu trên ta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miếng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ô/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mẹ</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với tấm lòng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kính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sự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dồn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Hình ảnh người con tự vấn trời xanh “Sao mẹ ta già?”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 câu hỏi tu từ chất chứa bao cảm xúc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vang lên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vọng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đáp</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cùng h</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mây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bay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chỉ sự vĩnh hằng của thiên nhiên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được đặt trong sự hữu hạn của đời 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càng làm em xúc động trước những lo lắng, ám ảnh không nguôi trong lòng người con về tuổi già và sự ra đi của mẹ. Bài thơ khép lại nhưng cảm xúc mà lời thơ để lại trong em vẫn dạt dào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tuôn chảy mãi.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47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13900" y="619597"/>
            <a:ext cx="11696130" cy="5822146"/>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42845" y="619597"/>
            <a:ext cx="11438240" cy="5693866"/>
          </a:xfrm>
          <a:prstGeom prst="rect">
            <a:avLst/>
          </a:prstGeom>
        </p:spPr>
        <p:txBody>
          <a:bodyPr wrap="square">
            <a:spAutoFit/>
          </a:bodyPr>
          <a:lstStyle/>
          <a:p>
            <a:pPr algn="ctr">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 văn 2</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 </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 thơ yêu </a:t>
            </a:r>
            <a:r>
              <a:rPr lang="vi-VN"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 </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 đọc bài “Ông đồ</a:t>
            </a:r>
            <a:r>
              <a:rPr lang="vi-VN"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 Đình Liên)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Bài thơ “Ông đồ” của Vũ Đình Liên khép lại nhưng dư âm còn mãi. Khổ thơ bốn đã để trong em bao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ảnh ông đồ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vắng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“Ông đồ vẫn ngồi đấy/Qua đường không ai hay/Lá vàng rơi trên giấy/Ngoài giời mưa bụi bay”. Hình ảnh thơ gợi cho em nỗi xót xa bởi sau những năm vắng khách, ông đồ vẫn bám trụ cuộc sống, vẫn muốn giúp ích cho đời, góp vào sự đông vui của phố phường nên “vẫn ngồi đấy”- ngồi bên hè phố mỗi dịp tết đến xuân về. Thế nhưng ông ngồi trong sự lạc lõng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cô đơn của người nghệ sĩ mất công chúng. Xót xa biết bao khi người đời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những người từng tìm đến hết lời ngợi ca tài viết chữ đẹp của 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giờ đã vô tình, quên hẳn 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đường không ai hay”.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73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27547" y="805218"/>
            <a:ext cx="11545798" cy="4640240"/>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741528" y="1044519"/>
            <a:ext cx="11022842" cy="3970318"/>
          </a:xfrm>
          <a:prstGeom prst="rect">
            <a:avLst/>
          </a:prstGeom>
        </p:spPr>
        <p:txBody>
          <a:bodyPr wrap="square">
            <a:spAutoFit/>
          </a:bodyPr>
          <a:lstStyle/>
          <a:p>
            <a:pPr algn="just">
              <a:spcAft>
                <a:spcPts val="0"/>
              </a:spcAft>
            </a:pPr>
            <a:r>
              <a:rPr lang="vi-VN"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Ông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ngồi đó mà lòng buồn trĩu nặng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buồn</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 tỏa thấm sâu vào cảnh vật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Lá vàng rơi trên giấy/Ngoài giời mưa bụi bay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Lời thơ khiến em  liên tưởng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lá vàng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 lá cuối đông thả mình rơi trên giấy, đó là biểu hiện của sự rơi rụng, tàn lụi.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Mưa bụi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 mưa nhỏ, nhè nhẹ. Hai câu thơ tả cảnh ngụ tình đặc sắc cho thấy trời đất cũng ảm đạm như chính lòng ông đồ</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ờ giấy đỏ lúc trước không thắm lên được giờ lại được phủ lá vàng: gió mưa</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lá rụng  phủ lên mặt giấy, lên vai ông đồ, mưa trên phố nhè nhẹ mà thấm đẫm nỗi buồn</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gợi em nhớ tới vần cổ thi “Thanh minh lất phất mưa phùn/Khách đi đường thấm nỗi buồn xót xa”</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37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38151"/>
            <a:ext cx="11438241" cy="503513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73206" y="1470561"/>
            <a:ext cx="11300138" cy="3970318"/>
          </a:xfrm>
          <a:prstGeom prst="rect">
            <a:avLst/>
          </a:prstGeom>
        </p:spPr>
        <p:txBody>
          <a:bodyPr wrap="square">
            <a:spAutoFit/>
          </a:bodyPr>
          <a:lstStyle/>
          <a:p>
            <a:pPr algn="just">
              <a:spcAft>
                <a:spcPts val="0"/>
              </a:spcAft>
            </a:pP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 ảnh ông đồ như chìm dần, nhòe dần vào không gian đầy mưa gió. Mưa trên phố hay chính là mưa</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trong</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lòng người, để rồi từ đó vĩnh viễn không còn nhìn thấy ông đồ. Hình ảnh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lá vàng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mưa bụi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 dệt nên tấm khăn đưa ông đồ về cõi vĩnh hằng</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lời thơ năm chữ giản dị với bút pháp tả cảnh ngụ tình đặc sắc, lời</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thơ gợi trong</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em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niềm xót thương cho ông đồ, cho lớp người</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như ông- lớp trí thức lỗi thời trước thời cuộc, xót xa cho những </a:t>
            </a:r>
            <a:r>
              <a:rPr lang="de-DE"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 từng là giá trị nay trở nên tàn tạ, rơi vào quên lãng</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Khổ thơ nói riêng, bài thơ “Ông đồ” nói chung là cái nhìn đầy trân trọng với quá khứ và những gì sẽ trở thành quá khứ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Liên</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21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40030" y="313102"/>
            <a:ext cx="6213176" cy="523220"/>
          </a:xfrm>
          <a:prstGeom prst="rect">
            <a:avLst/>
          </a:prstGeom>
        </p:spPr>
        <p:txBody>
          <a:bodyPr wrap="none">
            <a:spAutoFit/>
          </a:bodyPr>
          <a:lstStyle/>
          <a:p>
            <a:pPr algn="ctr">
              <a:spcAft>
                <a:spcPts val="0"/>
              </a:spcAft>
              <a:tabLst>
                <a:tab pos="1386840" algn="l"/>
              </a:tabLst>
            </a:pPr>
            <a:r>
              <a:rPr lang="en-US" sz="2800" b="1" dirty="0">
                <a:solidFill>
                  <a:srgbClr val="0070C0"/>
                </a:solidFill>
                <a:latin typeface="Times New Roman" panose="02020603050405020304" pitchFamily="18" charset="0"/>
                <a:ea typeface="MS Mincho"/>
              </a:rPr>
              <a:t>TRÒ CHƠI “HỎI XOÁY ĐÁP XOAY”</a:t>
            </a:r>
            <a:endParaRPr lang="en-US" sz="2800" dirty="0">
              <a:effectLst/>
              <a:latin typeface="Times New Roman" panose="02020603050405020304" pitchFamily="18" charset="0"/>
              <a:ea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004241220"/>
              </p:ext>
            </p:extLst>
          </p:nvPr>
        </p:nvGraphicFramePr>
        <p:xfrm>
          <a:off x="451263" y="1064227"/>
          <a:ext cx="11269683" cy="5547360"/>
        </p:xfrm>
        <a:graphic>
          <a:graphicData uri="http://schemas.openxmlformats.org/drawingml/2006/table">
            <a:tbl>
              <a:tblPr firstRow="1" firstCol="1" bandRow="1"/>
              <a:tblGrid>
                <a:gridCol w="1306286">
                  <a:extLst>
                    <a:ext uri="{9D8B030D-6E8A-4147-A177-3AD203B41FA5}">
                      <a16:colId xmlns:a16="http://schemas.microsoft.com/office/drawing/2014/main" xmlns="" val="855278792"/>
                    </a:ext>
                  </a:extLst>
                </a:gridCol>
                <a:gridCol w="4548249">
                  <a:extLst>
                    <a:ext uri="{9D8B030D-6E8A-4147-A177-3AD203B41FA5}">
                      <a16:colId xmlns:a16="http://schemas.microsoft.com/office/drawing/2014/main" xmlns="" val="3027462851"/>
                    </a:ext>
                  </a:extLst>
                </a:gridCol>
                <a:gridCol w="5415148">
                  <a:extLst>
                    <a:ext uri="{9D8B030D-6E8A-4147-A177-3AD203B41FA5}">
                      <a16:colId xmlns:a16="http://schemas.microsoft.com/office/drawing/2014/main" xmlns="" val="1358842516"/>
                    </a:ext>
                  </a:extLst>
                </a:gridCol>
              </a:tblGrid>
              <a:tr h="124324">
                <a:tc>
                  <a:txBody>
                    <a:bodyPr/>
                    <a:lstStyle/>
                    <a:p>
                      <a:pPr algn="ctr">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hỏi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câu hỏi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Yêu cầu trả lời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732605097"/>
                  </a:ext>
                </a:extLst>
              </a:tr>
              <a:tr h="248648">
                <a:tc>
                  <a:txBody>
                    <a:bodyPr/>
                    <a:lstStyle/>
                    <a:p>
                      <a:pPr>
                        <a:lnSpc>
                          <a:spcPct val="100000"/>
                        </a:lnSpc>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Chủ yếu nhịp 2/3 hoặc 3/2, có khi ngắt nhịp 1/4 hoặc 4/1.</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823664733"/>
                  </a:ext>
                </a:extLst>
              </a:tr>
              <a:tr h="497296">
                <a:tc>
                  <a:txBody>
                    <a:bodyPr/>
                    <a:lstStyle/>
                    <a:p>
                      <a:pPr>
                        <a:lnSpc>
                          <a:spcPct val="100000"/>
                        </a:lnSpc>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Sai</a:t>
                      </a:r>
                    </a:p>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315243645"/>
                  </a:ext>
                </a:extLst>
              </a:tr>
              <a:tr h="372972">
                <a:tc>
                  <a:txBody>
                    <a:bodyPr/>
                    <a:lstStyle/>
                    <a:p>
                      <a:pPr>
                        <a:lnSpc>
                          <a:spcPct val="100000"/>
                        </a:lnSpc>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5</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Vần gieo trong thơ bốn chữ, năm chữ gồm những loại nào?</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lưng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hỗn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282680667"/>
                  </a:ext>
                </a:extLst>
              </a:tr>
              <a:tr h="497296">
                <a:tc>
                  <a:txBody>
                    <a:bodyPr/>
                    <a:lstStyle/>
                    <a:p>
                      <a:pPr>
                        <a:lnSpc>
                          <a:spcPct val="10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Câu 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Chỉ ra điểm khác biệt của vần chân và vần lưng.</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lưng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779956834"/>
                  </a:ext>
                </a:extLst>
              </a:tr>
            </a:tbl>
          </a:graphicData>
        </a:graphic>
      </p:graphicFrame>
    </p:spTree>
    <p:extLst>
      <p:ext uri="{BB962C8B-B14F-4D97-AF65-F5344CB8AC3E}">
        <p14:creationId xmlns:p14="http://schemas.microsoft.com/office/powerpoint/2010/main" val="366148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08759" y="617517"/>
            <a:ext cx="11564586" cy="5759902"/>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42143" y="770056"/>
            <a:ext cx="11034154" cy="5262979"/>
          </a:xfrm>
          <a:prstGeom prst="rect">
            <a:avLst/>
          </a:prstGeom>
        </p:spPr>
        <p:txBody>
          <a:bodyPr wrap="square">
            <a:spAutoFit/>
          </a:bodyPr>
          <a:lstStyle/>
          <a:p>
            <a:pPr algn="ctr">
              <a:spcAft>
                <a:spcPts val="0"/>
              </a:spcAft>
            </a:pP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gà</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trưa</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Quỳnh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trưa”của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Quỳnh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mãi</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về thể thơ năm chữ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giọng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 thỉ tâm tình cùng cách sử dụng câu thơ phá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cách điệp ngữ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giàu ý nghĩa và sức gợi. Tr</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trữ</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trưa</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và lòng em lại trào dâng cảm xúc dạt dào khó tả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Ngay</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mở đầu đoạn 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em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nghe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trưa</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vang lên giữa buổi trưa nắng lửa trên bước đường hành quân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người chiến sĩ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anh</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dừng chân bên xóm nhỏ. Âm thanh quen thuộc bình dị của cuộc sống yên ả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cho người lính những giây phút lắng lại lòng mình mà ngẫm nghĩ, suy tư.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21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61257" y="961901"/>
            <a:ext cx="11612087" cy="4667003"/>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15637" y="1531625"/>
            <a:ext cx="10941958" cy="3539430"/>
          </a:xfrm>
          <a:prstGeom prst="rect">
            <a:avLst/>
          </a:prstGeom>
        </p:spPr>
        <p:txBody>
          <a:bodyPr wrap="square">
            <a:spAutoFit/>
          </a:bodyPr>
          <a:lstStyle/>
          <a:p>
            <a:pPr algn="just">
              <a:spcAft>
                <a:spcPts val="0"/>
              </a:spcAft>
            </a:pPr>
            <a:r>
              <a:rPr lang="vi-VN" sz="2800" dirty="0" smtClean="0">
                <a:latin typeface="Times New Roman" panose="02020603050405020304" pitchFamily="18" charset="0"/>
                <a:ea typeface="Times New Roman" panose="02020603050405020304" pitchFamily="18" charset="0"/>
                <a:cs typeface="Times New Roman" panose="02020603050405020304" pitchFamily="18" charset="0"/>
              </a:rPr>
              <a:t>Bài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thơ gợi cho em bao cảm xúc bởi mỗi khi âm thanh bình dị ấy vang lên là những kỉ niệm đẹp đẽ thân thương lại trào dâng trong lòng người lính. Đó là kỉ niệm tươi đẹp về ổ trứng và đàn gà, về những lo toan của bà, về hạnh phúc tuổi thơ của cháu cùng những suy tư hạnh phúc, suy tư về mục đích cao đẹp của cuộc chiến đấu người lính, cùng là người cháu khi đã trưởng thành. Mỗi khi “Tiếng gà trưa” vang lên, em như được cùng nhà thơ sống lại những tháng ngày tuổi thơ hạnh phúc trong tình yêu thương của bà, trong những câu chuyện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ổ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trứng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đàn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85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38151"/>
            <a:ext cx="11438241" cy="503513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3" y="1470561"/>
            <a:ext cx="11345219" cy="3970318"/>
          </a:xfrm>
          <a:prstGeom prst="rect">
            <a:avLst/>
          </a:prstGeom>
        </p:spPr>
        <p:txBody>
          <a:bodyPr wrap="square">
            <a:spAutoFit/>
          </a:bodyPr>
          <a:lstStyle/>
          <a:p>
            <a:pPr algn="just">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Vui thích biết bao trong những buổi trưa nắng lửa, cháu cùng bà được thấy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“Ổ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rơm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trứng</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tay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đếm từng chú gà với hình hài, màu sắc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tuyệt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mơ</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đốm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óng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màu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Lời thơ cũng cho em xúc động trước hình ảnh bà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tay khum khum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“Tay bà khum soi trứng” với tấm lòng chắt chiu, nâng đỡ từng sự sống nhỏ nhoi trong từng quả trứng. Hình ảnh người bà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lo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đàn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toi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phủ</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đã cho em hiểu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đằng sau đó là một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khoảng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dành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áu</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26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73133" y="818866"/>
            <a:ext cx="11661568" cy="4776716"/>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60945" y="1123484"/>
            <a:ext cx="11186556" cy="3970318"/>
          </a:xfrm>
          <a:prstGeom prst="rect">
            <a:avLst/>
          </a:prstGeom>
        </p:spPr>
        <p:txBody>
          <a:bodyPr wrap="square">
            <a:spAutoFit/>
          </a:bodyPr>
          <a:lstStyle/>
          <a:p>
            <a:pPr algn="just">
              <a:spcAft>
                <a:spcPts val="0"/>
              </a:spcAft>
            </a:pPr>
            <a:r>
              <a:rPr lang="vi-VN" sz="2800" dirty="0" smtClean="0">
                <a:latin typeface="Times New Roman" panose="02020603050405020304" pitchFamily="18" charset="0"/>
                <a:ea typeface="Times New Roman" panose="02020603050405020304" pitchFamily="18" charset="0"/>
                <a:cs typeface="Times New Roman" panose="02020603050405020304" pitchFamily="18" charset="0"/>
              </a:rPr>
              <a:t>Bà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đã dành tất cả sức lực, tình thương cho đứa cháu nhỏ. Bà tảo tần, chắt chiu nâng niu từng quả trứng, từng chú gà con như để nâng đỡ ước mơ đơn sơ, hạnh phúc của đứa cháu nhỏ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quần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mớ</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i”. Hạnh phúc biết bao khi đứa cháu nhỏ trong bộ quần áo mới với 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quần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go</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áo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bâu</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bình dị  nhưng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tung</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tăng, hồn nhiên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lời thơ khép lại nhưng ý lại mở ra: “T</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iếng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trưa</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dị</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trở thành tiếng nói quê hương, tiếng nói của những người ruột thịt, của cả dân tộc lúc bấý giờ</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đấu</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61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73777"/>
            <a:ext cx="11438241" cy="4678879"/>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3" y="1520042"/>
            <a:ext cx="11174681" cy="3539430"/>
          </a:xfrm>
          <a:prstGeom prst="rect">
            <a:avLst/>
          </a:prstGeom>
        </p:spPr>
        <p:txBody>
          <a:bodyPr wrap="square">
            <a:spAutoFit/>
          </a:bodyPr>
          <a:lstStyle/>
          <a:p>
            <a:pPr algn="just">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Tiếng gà ấy nhắc nhở</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giục giã người cầm súng chiến đấu bảo vệ quê hương,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thật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quý</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giá 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“Vì tổ quốc”, “vì bà”, “vì xóm làng”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vì những điều bình dị nhất “vì tiếng gà cục tác”, vì “ổ trứng hồng tuổi thơ”.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B</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ài thơ khép lại nhưng những câu thơ năm chữ bình dị</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cảm xúc chân thành, lối diễn đạt tự nhiên...vẫn mãi ấm nóng, tỏa sáng hồn 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nhắc nhở em tình cảm yêu mến, biết ơn bà, biết ơn gia đình, đất nước, quê hương. Em hiểu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tình yêu bà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là khởi nguồn cho tình yêu quê hương, đất nước.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94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472539"/>
            <a:ext cx="11438241" cy="4500749"/>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58140" y="1650670"/>
            <a:ext cx="11315204" cy="3970318"/>
          </a:xfrm>
          <a:prstGeom prst="rect">
            <a:avLst/>
          </a:prstGeom>
        </p:spPr>
        <p:txBody>
          <a:bodyPr wrap="square">
            <a:spAutoFit/>
          </a:bodyPr>
          <a:lstStyle/>
          <a:p>
            <a:pPr algn="ctr">
              <a:spcAft>
                <a:spcPts val="0"/>
              </a:spcAft>
            </a:pPr>
            <a:r>
              <a:rPr lang="en-US" sz="2800" b="1" dirty="0">
                <a:solidFill>
                  <a:srgbClr val="7030A0"/>
                </a:solidFill>
                <a:latin typeface="Times New Roman" panose="02020603050405020304" pitchFamily="18" charset="0"/>
                <a:ea typeface="Times New Roman" panose="02020603050405020304" pitchFamily="18" charset="0"/>
              </a:rPr>
              <a:t>HƯỚNG DẪN TỰ HỌC</a:t>
            </a:r>
            <a:endParaRPr lang="en-US" sz="2800" dirty="0">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Times New Roman" panose="02020603050405020304" pitchFamily="18" charset="0"/>
              <a:buChar char="-"/>
            </a:pPr>
            <a:r>
              <a:rPr lang="en-US" sz="2800" dirty="0" err="1">
                <a:latin typeface="Times New Roman" panose="02020603050405020304" pitchFamily="18" charset="0"/>
                <a:ea typeface="Times New Roman" panose="02020603050405020304" pitchFamily="18" charset="0"/>
              </a:rPr>
              <a:t>Hoàn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các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bài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tập</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vở</a:t>
            </a:r>
            <a:r>
              <a:rPr lang="en-US" sz="2800" dirty="0">
                <a:latin typeface="Times New Roman" panose="02020603050405020304" pitchFamily="18" charset="0"/>
                <a:ea typeface="Times New Roman" panose="02020603050405020304" pitchFamily="18" charset="0"/>
              </a:rPr>
              <a:t>;</a:t>
            </a:r>
          </a:p>
          <a:p>
            <a:pPr marL="342900" lvl="0" indent="-342900" algn="just">
              <a:spcAft>
                <a:spcPts val="0"/>
              </a:spcAft>
              <a:buSzPts val="1400"/>
              <a:buFont typeface="Times New Roman" panose="02020603050405020304" pitchFamily="18" charset="0"/>
              <a:buChar char="-"/>
            </a:pPr>
            <a:r>
              <a:rPr lang="en-US" sz="2800" dirty="0" err="1">
                <a:latin typeface="Times New Roman" panose="02020603050405020304" pitchFamily="18" charset="0"/>
                <a:ea typeface="Times New Roman" panose="02020603050405020304" pitchFamily="18" charset="0"/>
              </a:rPr>
              <a:t>Chuẩn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bị</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tiết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Nói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nghe</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Trao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đổi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vấn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đề</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quan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tâm</a:t>
            </a:r>
            <a:r>
              <a:rPr lang="en-US" sz="2800" dirty="0">
                <a:latin typeface="Times New Roman" panose="02020603050405020304" pitchFamily="18" charset="0"/>
                <a:ea typeface="Times New Roman" panose="02020603050405020304" pitchFamily="18" charset="0"/>
              </a:rPr>
              <a:t>.</a:t>
            </a:r>
          </a:p>
          <a:p>
            <a:pPr algn="just">
              <a:spcAft>
                <a:spcPts val="0"/>
              </a:spcAft>
            </a:pPr>
            <a:r>
              <a:rPr lang="en-US" sz="2800" i="1" dirty="0" err="1">
                <a:latin typeface="Times New Roman" panose="02020603050405020304" pitchFamily="18" charset="0"/>
                <a:ea typeface="Times New Roman" panose="02020603050405020304" pitchFamily="18" charset="0"/>
              </a:rPr>
              <a:t>Gợi</a:t>
            </a:r>
            <a:r>
              <a:rPr lang="en-US" sz="2800" i="1" dirty="0">
                <a:latin typeface="Times New Roman" panose="02020603050405020304" pitchFamily="18" charset="0"/>
                <a:ea typeface="Times New Roman" panose="02020603050405020304" pitchFamily="18" charset="0"/>
              </a:rPr>
              <a:t> ý </a:t>
            </a:r>
            <a:r>
              <a:rPr lang="en-US" sz="2800" i="1" dirty="0" err="1">
                <a:latin typeface="Times New Roman" panose="02020603050405020304" pitchFamily="18" charset="0"/>
                <a:ea typeface="Times New Roman" panose="02020603050405020304" pitchFamily="18" charset="0"/>
              </a:rPr>
              <a:t>đề</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tài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chuẩn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bị</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trao</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đổi</a:t>
            </a:r>
            <a:r>
              <a:rPr lang="en-US" sz="2800" i="1" dirty="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
              <a:spcAft>
                <a:spcPts val="0"/>
              </a:spcAft>
            </a:pPr>
            <a:r>
              <a:rPr lang="en-US" sz="2800" b="1" dirty="0" err="1">
                <a:latin typeface="Times New Roman" panose="02020603050405020304" pitchFamily="18" charset="0"/>
                <a:ea typeface="Times New Roman" panose="02020603050405020304" pitchFamily="18" charset="0"/>
              </a:rPr>
              <a:t>Đề</a:t>
            </a:r>
            <a:r>
              <a:rPr lang="en-US" sz="2800" b="1" dirty="0">
                <a:latin typeface="Times New Roman" panose="02020603050405020304" pitchFamily="18" charset="0"/>
                <a:ea typeface="Times New Roman" panose="02020603050405020304" pitchFamily="18" charset="0"/>
              </a:rPr>
              <a:t> 1. Ham </a:t>
            </a:r>
            <a:r>
              <a:rPr lang="en-US" sz="2800" b="1" dirty="0" err="1">
                <a:latin typeface="Times New Roman" panose="02020603050405020304" pitchFamily="18" charset="0"/>
                <a:ea typeface="Times New Roman" panose="02020603050405020304" pitchFamily="18" charset="0"/>
              </a:rPr>
              <a:t>mê</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trò</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chơi</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điện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tử</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mà</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sao</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nhãng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học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tập</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trong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học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sinh</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hiện</a:t>
            </a:r>
            <a:r>
              <a:rPr lang="en-US" sz="2800" b="1" dirty="0">
                <a:latin typeface="Times New Roman" panose="02020603050405020304" pitchFamily="18" charset="0"/>
                <a:ea typeface="Times New Roman" panose="02020603050405020304" pitchFamily="18" charset="0"/>
              </a:rPr>
              <a:t> nay</a:t>
            </a:r>
            <a:endParaRPr lang="en-US" sz="2800" dirty="0">
              <a:latin typeface="Times New Roman" panose="02020603050405020304" pitchFamily="18" charset="0"/>
              <a:ea typeface="Times New Roman" panose="02020603050405020304" pitchFamily="18" charset="0"/>
            </a:endParaRPr>
          </a:p>
          <a:p>
            <a:pPr algn="just">
              <a:spcAft>
                <a:spcPts val="0"/>
              </a:spcAft>
            </a:pPr>
            <a:r>
              <a:rPr lang="en-US" sz="2800" b="1" dirty="0" err="1">
                <a:latin typeface="Times New Roman" panose="02020603050405020304" pitchFamily="18" charset="0"/>
                <a:ea typeface="Times New Roman" panose="02020603050405020304" pitchFamily="18" charset="0"/>
              </a:rPr>
              <a:t>Đề</a:t>
            </a:r>
            <a:r>
              <a:rPr lang="en-US" sz="2800" b="1" dirty="0">
                <a:latin typeface="Times New Roman" panose="02020603050405020304" pitchFamily="18" charset="0"/>
                <a:ea typeface="Times New Roman" panose="02020603050405020304" pitchFamily="18" charset="0"/>
              </a:rPr>
              <a:t> 2. </a:t>
            </a:r>
            <a:r>
              <a:rPr lang="en-US" sz="2800" b="1" dirty="0" err="1">
                <a:latin typeface="Times New Roman" panose="02020603050405020304" pitchFamily="18" charset="0"/>
                <a:ea typeface="Times New Roman" panose="02020603050405020304" pitchFamily="18" charset="0"/>
              </a:rPr>
              <a:t>Bảo</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vệ</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môi</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trường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là</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bảo</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vệ</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cuộc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sống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của</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chúng</a:t>
            </a:r>
            <a:r>
              <a:rPr lang="en-US" sz="2800" b="1" dirty="0">
                <a:latin typeface="Times New Roman" panose="02020603050405020304" pitchFamily="18" charset="0"/>
                <a:ea typeface="Times New Roman" panose="02020603050405020304" pitchFamily="18" charset="0"/>
              </a:rPr>
              <a:t> ta</a:t>
            </a:r>
            <a:endParaRPr lang="en-US" sz="2800" dirty="0">
              <a:latin typeface="Times New Roman" panose="02020603050405020304" pitchFamily="18" charset="0"/>
              <a:ea typeface="Times New Roman" panose="02020603050405020304" pitchFamily="18" charset="0"/>
            </a:endParaRPr>
          </a:p>
          <a:p>
            <a:pPr algn="just">
              <a:spcAft>
                <a:spcPts val="0"/>
              </a:spcAft>
            </a:pPr>
            <a:r>
              <a:rPr lang="en-US" sz="2800" b="1" dirty="0">
                <a:latin typeface="Times New Roman" panose="02020603050405020304" pitchFamily="18" charset="0"/>
                <a:ea typeface="Times New Roman" panose="02020603050405020304" pitchFamily="18" charset="0"/>
              </a:rPr>
              <a:t>ĐỀ 3. </a:t>
            </a:r>
            <a:r>
              <a:rPr lang="en-US" sz="2800" b="1" dirty="0" err="1">
                <a:latin typeface="Times New Roman" panose="02020603050405020304" pitchFamily="18" charset="0"/>
                <a:ea typeface="Times New Roman" panose="02020603050405020304" pitchFamily="18" charset="0"/>
              </a:rPr>
              <a:t>Nếu</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khi</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còn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trẻ</a:t>
            </a:r>
            <a:r>
              <a:rPr lang="en-US" sz="2800" b="1" dirty="0">
                <a:latin typeface="Times New Roman" panose="02020603050405020304" pitchFamily="18" charset="0"/>
                <a:ea typeface="Times New Roman" panose="02020603050405020304" pitchFamily="18" charset="0"/>
              </a:rPr>
              <a:t> ta </a:t>
            </a:r>
            <a:r>
              <a:rPr lang="en-US" sz="2800" b="1" dirty="0" err="1">
                <a:latin typeface="Times New Roman" panose="02020603050405020304" pitchFamily="18" charset="0"/>
                <a:ea typeface="Times New Roman" panose="02020603050405020304" pitchFamily="18" charset="0"/>
              </a:rPr>
              <a:t>không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chịu</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khó</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học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tập</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thì</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lớn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lên</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sẽ</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chẳng</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làm</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được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việc</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gì</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có</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ích</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394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94409" y="538733"/>
            <a:ext cx="6213176" cy="523220"/>
          </a:xfrm>
          <a:prstGeom prst="rect">
            <a:avLst/>
          </a:prstGeom>
        </p:spPr>
        <p:txBody>
          <a:bodyPr wrap="none">
            <a:spAutoFit/>
          </a:bodyPr>
          <a:lstStyle/>
          <a:p>
            <a:pPr algn="ctr">
              <a:spcAft>
                <a:spcPts val="0"/>
              </a:spcAft>
              <a:tabLst>
                <a:tab pos="1386840" algn="l"/>
              </a:tabLst>
            </a:pPr>
            <a:r>
              <a:rPr lang="en-US" sz="2800" b="1" dirty="0">
                <a:solidFill>
                  <a:srgbClr val="0070C0"/>
                </a:solidFill>
                <a:latin typeface="Times New Roman" panose="02020603050405020304" pitchFamily="18" charset="0"/>
                <a:ea typeface="MS Mincho"/>
              </a:rPr>
              <a:t>TRÒ CHƠI “HỎI XOÁY ĐÁP XOAY”</a:t>
            </a:r>
            <a:endParaRPr lang="en-US" sz="2800" dirty="0">
              <a:effectLst/>
              <a:latin typeface="Times New Roman" panose="02020603050405020304" pitchFamily="18" charset="0"/>
              <a:ea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964161468"/>
              </p:ext>
            </p:extLst>
          </p:nvPr>
        </p:nvGraphicFramePr>
        <p:xfrm>
          <a:off x="241641" y="1392072"/>
          <a:ext cx="11518712" cy="5120640"/>
        </p:xfrm>
        <a:graphic>
          <a:graphicData uri="http://schemas.openxmlformats.org/drawingml/2006/table">
            <a:tbl>
              <a:tblPr firstRow="1" firstCol="1" bandRow="1"/>
              <a:tblGrid>
                <a:gridCol w="1666804">
                  <a:extLst>
                    <a:ext uri="{9D8B030D-6E8A-4147-A177-3AD203B41FA5}">
                      <a16:colId xmlns:a16="http://schemas.microsoft.com/office/drawing/2014/main" xmlns="" val="855278792"/>
                    </a:ext>
                  </a:extLst>
                </a:gridCol>
                <a:gridCol w="3359592">
                  <a:extLst>
                    <a:ext uri="{9D8B030D-6E8A-4147-A177-3AD203B41FA5}">
                      <a16:colId xmlns:a16="http://schemas.microsoft.com/office/drawing/2014/main" xmlns="" val="3027462851"/>
                    </a:ext>
                  </a:extLst>
                </a:gridCol>
                <a:gridCol w="6492316">
                  <a:extLst>
                    <a:ext uri="{9D8B030D-6E8A-4147-A177-3AD203B41FA5}">
                      <a16:colId xmlns:a16="http://schemas.microsoft.com/office/drawing/2014/main" xmlns="" val="1358842516"/>
                    </a:ext>
                  </a:extLst>
                </a:gridCol>
              </a:tblGrid>
              <a:tr h="129936">
                <a:tc>
                  <a:txBody>
                    <a:bodyPr/>
                    <a:lstStyle/>
                    <a:p>
                      <a:pPr algn="ctr">
                        <a:lnSpc>
                          <a:spcPct val="100000"/>
                        </a:lnSpc>
                        <a:spcAft>
                          <a:spcPts val="0"/>
                        </a:spcAf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732605097"/>
                  </a:ext>
                </a:extLst>
              </a:tr>
              <a:tr h="779618">
                <a:tc>
                  <a:txBody>
                    <a:bodyPr/>
                    <a:lstStyle/>
                    <a:p>
                      <a:pPr>
                        <a:lnSpc>
                          <a:spcPct val="100000"/>
                        </a:lnSpc>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7</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hỗn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hỗn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4020173579"/>
                  </a:ext>
                </a:extLst>
              </a:tr>
              <a:tr h="519746">
                <a:tc>
                  <a:txBody>
                    <a:bodyPr/>
                    <a:lstStyle/>
                    <a:p>
                      <a:pPr>
                        <a:lnSpc>
                          <a:spcPct val="10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Câu 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ý</a:t>
                      </a:r>
                    </a:p>
                    <a:p>
                      <a:pPr algn="just">
                        <a:lnSpc>
                          <a:spcPct val="100000"/>
                        </a:lnSpc>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4134217796"/>
                  </a:ext>
                </a:extLst>
              </a:tr>
            </a:tbl>
          </a:graphicData>
        </a:graphic>
      </p:graphicFrame>
    </p:spTree>
    <p:extLst>
      <p:ext uri="{BB962C8B-B14F-4D97-AF65-F5344CB8AC3E}">
        <p14:creationId xmlns:p14="http://schemas.microsoft.com/office/powerpoint/2010/main" val="379621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94409" y="538733"/>
            <a:ext cx="6213176" cy="523220"/>
          </a:xfrm>
          <a:prstGeom prst="rect">
            <a:avLst/>
          </a:prstGeom>
        </p:spPr>
        <p:txBody>
          <a:bodyPr wrap="none">
            <a:spAutoFit/>
          </a:bodyPr>
          <a:lstStyle/>
          <a:p>
            <a:pPr algn="ctr">
              <a:spcAft>
                <a:spcPts val="0"/>
              </a:spcAft>
              <a:tabLst>
                <a:tab pos="1386840" algn="l"/>
              </a:tabLst>
            </a:pPr>
            <a:r>
              <a:rPr lang="en-US" sz="2800" b="1" dirty="0">
                <a:solidFill>
                  <a:srgbClr val="0070C0"/>
                </a:solidFill>
                <a:latin typeface="Times New Roman" panose="02020603050405020304" pitchFamily="18" charset="0"/>
                <a:ea typeface="MS Mincho"/>
              </a:rPr>
              <a:t>TRÒ CHƠI “HỎI XOÁY ĐÁP XOAY”</a:t>
            </a:r>
            <a:endParaRPr lang="en-US" sz="2800" dirty="0">
              <a:effectLst/>
              <a:latin typeface="Times New Roman" panose="02020603050405020304" pitchFamily="18" charset="0"/>
              <a:ea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545811285"/>
              </p:ext>
            </p:extLst>
          </p:nvPr>
        </p:nvGraphicFramePr>
        <p:xfrm>
          <a:off x="241640" y="1555843"/>
          <a:ext cx="11518712" cy="4626592"/>
        </p:xfrm>
        <a:graphic>
          <a:graphicData uri="http://schemas.openxmlformats.org/drawingml/2006/table">
            <a:tbl>
              <a:tblPr firstRow="1" firstCol="1" bandRow="1"/>
              <a:tblGrid>
                <a:gridCol w="1666804">
                  <a:extLst>
                    <a:ext uri="{9D8B030D-6E8A-4147-A177-3AD203B41FA5}">
                      <a16:colId xmlns:a16="http://schemas.microsoft.com/office/drawing/2014/main" xmlns="" val="855278792"/>
                    </a:ext>
                  </a:extLst>
                </a:gridCol>
                <a:gridCol w="2864254">
                  <a:extLst>
                    <a:ext uri="{9D8B030D-6E8A-4147-A177-3AD203B41FA5}">
                      <a16:colId xmlns:a16="http://schemas.microsoft.com/office/drawing/2014/main" xmlns="" val="3027462851"/>
                    </a:ext>
                  </a:extLst>
                </a:gridCol>
                <a:gridCol w="6987654">
                  <a:extLst>
                    <a:ext uri="{9D8B030D-6E8A-4147-A177-3AD203B41FA5}">
                      <a16:colId xmlns:a16="http://schemas.microsoft.com/office/drawing/2014/main" xmlns="" val="1358842516"/>
                    </a:ext>
                  </a:extLst>
                </a:gridCol>
              </a:tblGrid>
              <a:tr h="660942">
                <a:tc>
                  <a:txBody>
                    <a:bodyPr/>
                    <a:lstStyle/>
                    <a:p>
                      <a:pPr algn="ctr">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hỏi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câu hỏi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0000"/>
                        </a:lnSpc>
                        <a:spcAft>
                          <a:spcPts val="0"/>
                        </a:spcAft>
                      </a:pP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732605097"/>
                  </a:ext>
                </a:extLst>
              </a:tr>
              <a:tr h="1982825">
                <a:tc>
                  <a:txBody>
                    <a:bodyPr/>
                    <a:lstStyle/>
                    <a:p>
                      <a:pPr>
                        <a:lnSpc>
                          <a:spcPct val="100000"/>
                        </a:lnSpc>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9</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217545373"/>
                  </a:ext>
                </a:extLst>
              </a:tr>
              <a:tr h="1982825">
                <a:tc>
                  <a:txBody>
                    <a:bodyPr/>
                    <a:lstStyle/>
                    <a:p>
                      <a:pPr>
                        <a:lnSpc>
                          <a:spcPct val="10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Câu 10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Bạn hiểu thế nào là trải nghiệm cuộc sống?</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00000"/>
                        </a:lnSpc>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qua.</a:t>
                      </a:r>
                    </a:p>
                  </a:txBody>
                  <a:tcPr marL="34749" marR="34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403494796"/>
                  </a:ext>
                </a:extLst>
              </a:tr>
            </a:tbl>
          </a:graphicData>
        </a:graphic>
      </p:graphicFrame>
    </p:spTree>
    <p:extLst>
      <p:ext uri="{BB962C8B-B14F-4D97-AF65-F5344CB8AC3E}">
        <p14:creationId xmlns:p14="http://schemas.microsoft.com/office/powerpoint/2010/main" val="303781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48751" y="1201004"/>
            <a:ext cx="11424594" cy="543180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48751" y="487487"/>
            <a:ext cx="7343613" cy="523220"/>
          </a:xfrm>
          <a:prstGeom prst="rect">
            <a:avLst/>
          </a:prstGeom>
        </p:spPr>
        <p:txBody>
          <a:bodyPr wrap="none">
            <a:spAutoFit/>
          </a:bodyPr>
          <a:lstStyle/>
          <a:p>
            <a:pPr algn="just">
              <a:spcAft>
                <a:spcPts val="0"/>
              </a:spcAft>
              <a:tabLst>
                <a:tab pos="1386840" algn="l"/>
              </a:tabLst>
            </a:pPr>
            <a:r>
              <a:rPr lang="en-US" sz="2800" b="1" dirty="0">
                <a:solidFill>
                  <a:srgbClr val="0070C0"/>
                </a:solidFill>
                <a:latin typeface="Times New Roman" panose="02020603050405020304" pitchFamily="18" charset="0"/>
                <a:ea typeface="MS Mincho"/>
                <a:cs typeface="Times New Roman" panose="02020603050405020304" pitchFamily="18" charset="0"/>
              </a:rPr>
              <a:t>b. </a:t>
            </a:r>
            <a:r>
              <a:rPr lang="en-US" sz="2800" b="1" dirty="0" err="1">
                <a:solidFill>
                  <a:srgbClr val="0070C0"/>
                </a:solidFill>
                <a:latin typeface="Times New Roman" panose="02020603050405020304" pitchFamily="18" charset="0"/>
                <a:ea typeface="MS Mincho"/>
                <a:cs typeface="Times New Roman" panose="02020603050405020304" pitchFamily="18" charset="0"/>
              </a:rPr>
              <a:t>Thực</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hành</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làm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thơ</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bốn</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chữ</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và</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thơ</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năm</a:t>
            </a:r>
            <a:r>
              <a:rPr lang="en-US" sz="2800" b="1" dirty="0">
                <a:solidFill>
                  <a:srgbClr val="0070C0"/>
                </a:solidFill>
                <a:latin typeface="Times New Roman" panose="02020603050405020304" pitchFamily="18" charset="0"/>
                <a:ea typeface="MS Mincho"/>
                <a:cs typeface="Times New Roman" panose="02020603050405020304" pitchFamily="18" charset="0"/>
              </a:rPr>
              <a:t> </a:t>
            </a:r>
            <a:r>
              <a:rPr lang="en-US" sz="2800" b="1" dirty="0" err="1">
                <a:solidFill>
                  <a:srgbClr val="0070C0"/>
                </a:solidFill>
                <a:latin typeface="Times New Roman" panose="02020603050405020304" pitchFamily="18" charset="0"/>
                <a:ea typeface="MS Mincho"/>
                <a:cs typeface="Times New Roman" panose="02020603050405020304" pitchFamily="18" charset="0"/>
              </a:rPr>
              <a:t>chữ</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750416" y="1360754"/>
            <a:ext cx="10959153" cy="5262979"/>
          </a:xfrm>
          <a:prstGeom prst="rect">
            <a:avLst/>
          </a:prstGeom>
        </p:spPr>
        <p:txBody>
          <a:bodyPr wrap="square">
            <a:spAutoFit/>
          </a:bodyPr>
          <a:lstStyle/>
          <a:p>
            <a:pPr algn="just">
              <a:lnSpc>
                <a:spcPct val="150000"/>
              </a:lnSpc>
            </a:pPr>
            <a:r>
              <a:rPr lang="pt-BR" sz="2800" i="1" dirty="0">
                <a:latin typeface="Times New Roman" panose="02020603050405020304" pitchFamily="18" charset="0"/>
                <a:cs typeface="Times New Roman" panose="02020603050405020304" pitchFamily="18" charset="0"/>
              </a:rPr>
              <a:t>1) Xác định cách gieo vần trong các khổ thơ bốn chữ và năm chữ để điền từ thích hợp vào chỗ trống.</a:t>
            </a:r>
            <a:endParaRPr lang="en-US" sz="2800" dirty="0">
              <a:latin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Bóng bàng tròn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lắm</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Tròn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nong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ngồi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…..(1)</a:t>
            </a: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 (Ngay, trong, đây)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Quỳnh</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951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938151"/>
            <a:ext cx="11438241" cy="5035138"/>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1296537" y="1237805"/>
            <a:ext cx="9471546" cy="4435830"/>
          </a:xfrm>
          <a:prstGeom prst="rect">
            <a:avLst/>
          </a:prstGeom>
        </p:spPr>
        <p:txBody>
          <a:bodyPr wrap="square">
            <a:spAutoFit/>
          </a:bodyPr>
          <a:lstStyle/>
          <a:p>
            <a:pPr algn="just">
              <a:lnSpc>
                <a:spcPct val="150000"/>
              </a:lnSpc>
              <a:spcAft>
                <a:spcPts val="0"/>
              </a:spcAft>
            </a:pP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Ngựa</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phăm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phăm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vó</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…(2)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xuống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mặt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đường</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Mặc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sớm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rừng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mù</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….(3)</a:t>
            </a:r>
          </a:p>
          <a:p>
            <a:pPr algn="just">
              <a:lnSpc>
                <a:spcPct val="150000"/>
              </a:lnSpc>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Mặc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đêm</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buốt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Băm</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cày</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lao</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mịt</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sương</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ea typeface="Times New Roman" panose="02020603050405020304" pitchFamily="18" charset="0"/>
                <a:cs typeface="Times New Roman" panose="02020603050405020304" pitchFamily="18" charset="0"/>
              </a:rPr>
              <a:t>mờ</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                       (Phan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Thị</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Nhàn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3151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28299"/>
            <a:ext cx="11438241" cy="4744990"/>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27797" y="1951631"/>
            <a:ext cx="11245547" cy="3539430"/>
          </a:xfrm>
          <a:prstGeom prst="rect">
            <a:avLst/>
          </a:prstGeom>
        </p:spPr>
        <p:txBody>
          <a:bodyPr wrap="square">
            <a:spAutoFit/>
          </a:bodyPr>
          <a:lstStyle/>
          <a:p>
            <a:pPr algn="just">
              <a:spcAft>
                <a:spcPts val="0"/>
              </a:spcAft>
            </a:pP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2) Từ VD trên, hãy rút ra đặc điểm về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nhịp</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gieo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3)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đúng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4)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báo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cáo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sản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i="1" dirty="0">
                <a:latin typeface="Times New Roman" panose="02020603050405020304" pitchFamily="18" charset="0"/>
                <a:ea typeface="Times New Roman" panose="02020603050405020304" pitchFamily="18" charset="0"/>
                <a:cs typeface="Times New Roman" panose="02020603050405020304" pitchFamily="18" charset="0"/>
              </a:rPr>
              <a:t>+ Thơ bốn chữ về người thân trong gia đình.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i="1" dirty="0">
                <a:latin typeface="Times New Roman" panose="02020603050405020304" pitchFamily="18" charset="0"/>
                <a:ea typeface="Times New Roman" panose="02020603050405020304" pitchFamily="18" charset="0"/>
                <a:cs typeface="Times New Roman" panose="02020603050405020304" pitchFamily="18" charset="0"/>
              </a:rPr>
              <a:t>+ Thơ bốn chữ về kỉ niệm với người thân, bạn bè.</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i="1" dirty="0">
                <a:latin typeface="Times New Roman" panose="02020603050405020304" pitchFamily="18" charset="0"/>
                <a:ea typeface="Times New Roman" panose="02020603050405020304" pitchFamily="18" charset="0"/>
                <a:cs typeface="Times New Roman" panose="02020603050405020304" pitchFamily="18" charset="0"/>
              </a:rPr>
              <a:t>+ Thơ năm chữ về một loài cây.</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i="1" dirty="0">
                <a:latin typeface="Times New Roman" panose="02020603050405020304" pitchFamily="18" charset="0"/>
                <a:ea typeface="Times New Roman" panose="02020603050405020304" pitchFamily="18" charset="0"/>
                <a:cs typeface="Times New Roman" panose="02020603050405020304" pitchFamily="18" charset="0"/>
              </a:rPr>
              <a:t>+ Thơ năm chữ về một loài vật.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708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54843" y="1323833"/>
            <a:ext cx="11518502" cy="5036024"/>
          </a:xfrm>
          <a:prstGeom prst="roundRect">
            <a:avLst>
              <a:gd name="adj" fmla="val 16667"/>
            </a:avLst>
          </a:prstGeom>
          <a:solidFill>
            <a:schemeClr val="accent4">
              <a:lumMod val="20000"/>
              <a:lumOff val="8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1241029" y="1641242"/>
            <a:ext cx="7670959" cy="4401205"/>
          </a:xfrm>
          <a:prstGeom prst="rect">
            <a:avLst/>
          </a:prstGeom>
        </p:spPr>
        <p:txBody>
          <a:bodyPr wrap="square">
            <a:spAutoFit/>
          </a:bodyPr>
          <a:lstStyle/>
          <a:p>
            <a:pPr algn="just">
              <a:spcAft>
                <a:spcPts val="0"/>
              </a:spcAft>
            </a:pPr>
            <a:r>
              <a:rPr lang="en-US" sz="2800" b="1"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Điền</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Bóng bàng tròn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lắm</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Tròn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nong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ngồi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trong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Quỳnh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Ngựa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vó</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băm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đường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sớm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mù</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cs typeface="Times New Roman" panose="02020603050405020304" pitchFamily="18" charset="0"/>
              </a:rPr>
              <a:t>sương</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Mặc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đêm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buốt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947855" y="423047"/>
            <a:ext cx="2678426" cy="523220"/>
          </a:xfrm>
          <a:prstGeom prst="rect">
            <a:avLst/>
          </a:prstGeom>
        </p:spPr>
        <p:txBody>
          <a:bodyPr wrap="none">
            <a:spAutoFit/>
          </a:bodyPr>
          <a:lstStyle/>
          <a:p>
            <a:pPr algn="just">
              <a:spcAft>
                <a:spcPts val="0"/>
              </a:spcAft>
            </a:pP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430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3024</Words>
  <PresentationFormat>Custom</PresentationFormat>
  <Paragraphs>266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2022-06-20T03:29:20Z</dcterms:created>
  <dcterms:modified xsi:type="dcterms:W3CDTF">2022-08-17T09:59:52Z</dcterms:modified>
</cp:coreProperties>
</file>