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72" r:id="rId3"/>
    <p:sldId id="258" r:id="rId4"/>
    <p:sldId id="260" r:id="rId5"/>
    <p:sldId id="261" r:id="rId6"/>
    <p:sldId id="262" r:id="rId7"/>
    <p:sldId id="263" r:id="rId8"/>
    <p:sldId id="264" r:id="rId9"/>
    <p:sldId id="267" r:id="rId10"/>
    <p:sldId id="268" r:id="rId11"/>
    <p:sldId id="269" r:id="rId12"/>
    <p:sldId id="266"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6/13/2022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6/13/2022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457200"/>
            <a:ext cx="9440034" cy="3278301"/>
          </a:xfrm>
        </p:spPr>
        <p:txBody>
          <a:bodyPr>
            <a:normAutofit fontScale="90000"/>
          </a:bodyPr>
          <a:lstStyle/>
          <a:p>
            <a:pPr>
              <a:lnSpc>
                <a:spcPct val="100000"/>
              </a:lnSpc>
              <a:spcBef>
                <a:spcPts val="600"/>
              </a:spcBef>
              <a:spcAft>
                <a:spcPts val="600"/>
              </a:spcAft>
            </a:pPr>
            <a:r>
              <a:rPr lang="en-US" sz="7200" b="1">
                <a:solidFill>
                  <a:srgbClr val="FFFF00"/>
                </a:solidFill>
                <a:effectLst/>
              </a:rPr>
              <a:t>BÀI 4</a:t>
            </a:r>
            <a:br>
              <a:rPr lang="en-US" sz="7200" b="1">
                <a:solidFill>
                  <a:srgbClr val="FFFF00"/>
                </a:solidFill>
                <a:effectLst/>
              </a:rPr>
            </a:br>
            <a:r>
              <a:rPr lang="en-US" sz="7200" b="1">
                <a:solidFill>
                  <a:srgbClr val="FFFF00"/>
                </a:solidFill>
                <a:effectLst/>
              </a:rPr>
              <a:t>SỐ HÓA HÌNH ẢNH VÀ SỐ HÓA ÂM THANH</a:t>
            </a:r>
            <a:endParaRPr lang="en-US" sz="7200" b="1" dirty="0">
              <a:solidFill>
                <a:srgbClr val="FFFF00"/>
              </a:solidFill>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F4036D-C629-4D82-85DE-2981EA868410}"/>
              </a:ext>
            </a:extLst>
          </p:cNvPr>
          <p:cNvPicPr>
            <a:picLocks noChangeAspect="1"/>
          </p:cNvPicPr>
          <p:nvPr/>
        </p:nvPicPr>
        <p:blipFill rotWithShape="1">
          <a:blip r:embed="rId2"/>
          <a:srcRect l="52313" t="33114" r="5991" b="24193"/>
          <a:stretch/>
        </p:blipFill>
        <p:spPr bwMode="auto">
          <a:xfrm>
            <a:off x="1917621" y="1023901"/>
            <a:ext cx="8356758" cy="48101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397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2727C-1A07-4DE1-A155-241A4589D7EF}"/>
              </a:ext>
            </a:extLst>
          </p:cNvPr>
          <p:cNvSpPr>
            <a:spLocks noGrp="1"/>
          </p:cNvSpPr>
          <p:nvPr>
            <p:ph idx="1"/>
          </p:nvPr>
        </p:nvSpPr>
        <p:spPr>
          <a:xfrm>
            <a:off x="919119" y="1214302"/>
            <a:ext cx="10353762" cy="3714749"/>
          </a:xfrm>
        </p:spPr>
        <p:txBody>
          <a:bodyPr>
            <a:normAutofit/>
          </a:bodyPr>
          <a:lstStyle/>
          <a:p>
            <a:pPr marL="0" marR="0" indent="0" algn="just">
              <a:lnSpc>
                <a:spcPct val="100000"/>
              </a:lnSpc>
              <a:spcBef>
                <a:spcPts val="600"/>
              </a:spcBef>
              <a:buNone/>
            </a:pPr>
            <a:r>
              <a:rPr lang="en-US" sz="2800" b="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c) Lượng từ hóa</a:t>
            </a:r>
          </a:p>
          <a:p>
            <a:pPr marL="0" marR="0" algn="just">
              <a:lnSpc>
                <a:spcPct val="100000"/>
              </a:lnSpc>
              <a:spcBef>
                <a:spcPts val="600"/>
              </a:spcBef>
            </a:pPr>
            <a:r>
              <a:rPr lang="en-US" sz="2800">
                <a:effectLst/>
                <a:latin typeface="Times New Roman" panose="02020603050405020304" pitchFamily="18" charset="0"/>
                <a:ea typeface="Calibri" panose="020F0502020204030204" pitchFamily="34" charset="0"/>
                <a:cs typeface="Arial" panose="020B0604020202020204" pitchFamily="34" charset="0"/>
              </a:rPr>
              <a:t>	Quá trình chuyển đổi giá trị mẫu liên tục thành các giá trị rời rạc được gọi là lượng từ hóa. </a:t>
            </a:r>
          </a:p>
          <a:p>
            <a:pPr marL="0" indent="0" algn="just">
              <a:lnSpc>
                <a:spcPct val="100000"/>
              </a:lnSpc>
              <a:spcBef>
                <a:spcPts val="600"/>
              </a:spcBef>
              <a:buNone/>
            </a:pPr>
            <a:r>
              <a:rPr lang="en-US" sz="2800" b="1">
                <a:solidFill>
                  <a:srgbClr val="FFFF00"/>
                </a:solidFill>
                <a:effectLst/>
                <a:latin typeface="Times New Roman" panose="02020603050405020304" pitchFamily="18" charset="0"/>
                <a:cs typeface="Arial" panose="020B0604020202020204" pitchFamily="34" charset="0"/>
              </a:rPr>
              <a:t>d) Biểu diễn nhị phân</a:t>
            </a:r>
          </a:p>
          <a:p>
            <a:pPr>
              <a:lnSpc>
                <a:spcPct val="100000"/>
              </a:lnSpc>
              <a:spcBef>
                <a:spcPts val="600"/>
              </a:spcBef>
            </a:pPr>
            <a:r>
              <a:rPr lang="en-US" sz="2800">
                <a:effectLst/>
                <a:latin typeface="Times New Roman" panose="02020603050405020304" pitchFamily="18" charset="0"/>
                <a:ea typeface="Calibri" panose="020F0502020204030204" pitchFamily="34" charset="0"/>
                <a:cs typeface="Arial" panose="020B0604020202020204" pitchFamily="34" charset="0"/>
              </a:rPr>
              <a:t>	Biểu diễn số hiệu khoảng thành số nhị phân, xếp các dãy bit liên tục theo thời gian, ta sẽ nhận được dãy bit là dữ liệu âm thanh số.</a:t>
            </a:r>
            <a:endParaRPr lang="en-US" sz="3200"/>
          </a:p>
        </p:txBody>
      </p:sp>
    </p:spTree>
    <p:extLst>
      <p:ext uri="{BB962C8B-B14F-4D97-AF65-F5344CB8AC3E}">
        <p14:creationId xmlns:p14="http://schemas.microsoft.com/office/powerpoint/2010/main" val="319760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7F572E-444E-4875-9A83-68F4F26F3DDB}"/>
              </a:ext>
            </a:extLst>
          </p:cNvPr>
          <p:cNvPicPr>
            <a:picLocks noChangeAspect="1"/>
          </p:cNvPicPr>
          <p:nvPr/>
        </p:nvPicPr>
        <p:blipFill rotWithShape="1">
          <a:blip r:embed="rId2"/>
          <a:srcRect l="54000" t="50000" r="4429" b="32181"/>
          <a:stretch/>
        </p:blipFill>
        <p:spPr>
          <a:xfrm>
            <a:off x="363575" y="1600201"/>
            <a:ext cx="11464849" cy="2762794"/>
          </a:xfrm>
          <a:prstGeom prst="rect">
            <a:avLst/>
          </a:prstGeom>
        </p:spPr>
      </p:pic>
    </p:spTree>
    <p:extLst>
      <p:ext uri="{BB962C8B-B14F-4D97-AF65-F5344CB8AC3E}">
        <p14:creationId xmlns:p14="http://schemas.microsoft.com/office/powerpoint/2010/main" val="8937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2A0A-912D-46EC-86A6-4868C1E556A4}"/>
              </a:ext>
            </a:extLst>
          </p:cNvPr>
          <p:cNvSpPr>
            <a:spLocks noGrp="1"/>
          </p:cNvSpPr>
          <p:nvPr>
            <p:ph type="title"/>
          </p:nvPr>
        </p:nvSpPr>
        <p:spPr>
          <a:xfrm>
            <a:off x="913795" y="193965"/>
            <a:ext cx="10353762" cy="872836"/>
          </a:xfrm>
        </p:spPr>
        <p:txBody>
          <a:bodyPr>
            <a:normAutofit/>
          </a:bodyPr>
          <a:lstStyle/>
          <a:p>
            <a:r>
              <a:rPr lang="en-US" sz="3600" b="1">
                <a:solidFill>
                  <a:srgbClr val="FFFF00"/>
                </a:solidFill>
                <a:effectLst/>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D5DE02D9-AEEF-45E1-92B4-1675CA6F58E5}"/>
              </a:ext>
            </a:extLst>
          </p:cNvPr>
          <p:cNvSpPr>
            <a:spLocks noGrp="1"/>
          </p:cNvSpPr>
          <p:nvPr>
            <p:ph idx="1"/>
          </p:nvPr>
        </p:nvSpPr>
        <p:spPr>
          <a:xfrm>
            <a:off x="913795" y="1231322"/>
            <a:ext cx="10353762" cy="5432713"/>
          </a:xfrm>
        </p:spPr>
        <p:txBody>
          <a:bodyPr>
            <a:noAutofit/>
          </a:bodyPr>
          <a:lstStyle/>
          <a:p>
            <a:pPr marL="0" marR="0" indent="0" algn="just">
              <a:lnSpc>
                <a:spcPct val="115000"/>
              </a:lnSpc>
              <a:spcBef>
                <a:spcPts val="0"/>
              </a:spcBef>
              <a:spcAft>
                <a:spcPts val="0"/>
              </a:spcAft>
              <a:buNone/>
            </a:pPr>
            <a:r>
              <a:rPr lang="nl-NL" sz="28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 1. </a:t>
            </a:r>
            <a:r>
              <a:rPr lang="nl-NL" sz="2800">
                <a:effectLst/>
                <a:latin typeface="Times New Roman" panose="02020603050405020304" pitchFamily="18" charset="0"/>
                <a:ea typeface="Calibri" panose="020F0502020204030204" pitchFamily="34" charset="0"/>
                <a:cs typeface="Times New Roman" panose="02020603050405020304" pitchFamily="18" charset="0"/>
              </a:rPr>
              <a:t>Ảnh số là một dãy bit rất dài trong máy tính. Hãy cho biết sẽ nhận được hình ảnh như thế nào nếu: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rabicParenR"/>
            </a:pPr>
            <a:r>
              <a:rPr lang="nl-NL" sz="2800">
                <a:effectLst/>
                <a:latin typeface="Times New Roman" panose="02020603050405020304" pitchFamily="18" charset="0"/>
                <a:ea typeface="Calibri" panose="020F0502020204030204" pitchFamily="34" charset="0"/>
                <a:cs typeface="Times New Roman" panose="02020603050405020304" pitchFamily="18" charset="0"/>
              </a:rPr>
              <a:t>Cắt đi đúng một nửa cuối dãy, chỉ giữ lại nửa đầu dãy.</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rabicParenR"/>
            </a:pPr>
            <a:r>
              <a:rPr lang="nl-NL" sz="2800">
                <a:effectLst/>
                <a:latin typeface="Times New Roman" panose="02020603050405020304" pitchFamily="18" charset="0"/>
                <a:ea typeface="Calibri" panose="020F0502020204030204" pitchFamily="34" charset="0"/>
                <a:cs typeface="Times New Roman" panose="02020603050405020304" pitchFamily="18" charset="0"/>
              </a:rPr>
              <a:t>Nối thêm một bản sao của dãy bit vào cuối thành dãy bit dài gấp đôi</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r>
              <a:rPr lang="nl-NL" sz="2800" b="1">
                <a:solidFill>
                  <a:srgbClr val="FFFF00"/>
                </a:solidFill>
                <a:effectLst/>
                <a:latin typeface="Times New Roman" panose="02020603050405020304" pitchFamily="18" charset="0"/>
                <a:cs typeface="Times New Roman" panose="02020603050405020304" pitchFamily="18" charset="0"/>
              </a:rPr>
              <a:t>Bài 2. </a:t>
            </a:r>
            <a:r>
              <a:rPr lang="nl-NL" sz="2800">
                <a:effectLst/>
                <a:latin typeface="Times New Roman" panose="02020603050405020304" pitchFamily="18" charset="0"/>
                <a:ea typeface="Calibri" panose="020F0502020204030204" pitchFamily="34" charset="0"/>
                <a:cs typeface="Arial" panose="020B0604020202020204" pitchFamily="34" charset="0"/>
              </a:rPr>
              <a:t>Đơn vị đo tốc độ lấy mẫu để rời rạc hoá tín hiệu âm thanh theo thời gian là gì? Tại sao có thể coi biên độ tín hiệu âm thanh không đổi trong một mẫu?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1000"/>
              </a:spcAft>
              <a:buNone/>
            </a:pPr>
            <a:r>
              <a:rPr lang="nl-NL" sz="2800" b="1">
                <a:solidFill>
                  <a:srgbClr val="FFFF00"/>
                </a:solidFill>
                <a:effectLst/>
                <a:latin typeface="Times New Roman" panose="02020603050405020304" pitchFamily="18" charset="0"/>
                <a:cs typeface="Times New Roman" panose="02020603050405020304" pitchFamily="18" charset="0"/>
              </a:rPr>
              <a:t>Bài 3. </a:t>
            </a:r>
            <a:r>
              <a:rPr lang="nl-NL" sz="2800">
                <a:effectLst/>
                <a:latin typeface="Times New Roman" panose="02020603050405020304" pitchFamily="18" charset="0"/>
                <a:ea typeface="Calibri" panose="020F0502020204030204" pitchFamily="34" charset="0"/>
                <a:cs typeface="Arial" panose="020B0604020202020204" pitchFamily="34" charset="0"/>
              </a:rPr>
              <a:t>Em hãy cho biết hình ảnh HD (high definition) có liên quan gì đến lưới chia để rơi rạc hoa hình ảnh và độ dài dây bút để rời rạc hoa màu.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433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FDF5-E455-4C76-87C7-44FEB2325BF0}"/>
              </a:ext>
            </a:extLst>
          </p:cNvPr>
          <p:cNvSpPr>
            <a:spLocks noGrp="1"/>
          </p:cNvSpPr>
          <p:nvPr>
            <p:ph type="title"/>
          </p:nvPr>
        </p:nvSpPr>
        <p:spPr/>
        <p:txBody>
          <a:bodyPr>
            <a:normAutofit/>
          </a:bodyPr>
          <a:lstStyle/>
          <a:p>
            <a:r>
              <a:rPr lang="en-US" sz="3600" b="1">
                <a:solidFill>
                  <a:srgbClr val="FFFF00"/>
                </a:solidFill>
                <a:effectLst/>
                <a:latin typeface="Times New Roman" panose="02020603050405020304" pitchFamily="18" charset="0"/>
                <a:cs typeface="Times New Roman" panose="02020603050405020304" pitchFamily="18" charset="0"/>
              </a:rPr>
              <a:t>BÀI TẬP VỀ NHÀ</a:t>
            </a:r>
          </a:p>
        </p:txBody>
      </p:sp>
      <p:sp>
        <p:nvSpPr>
          <p:cNvPr id="8" name="Rectangle 5">
            <a:extLst>
              <a:ext uri="{FF2B5EF4-FFF2-40B4-BE49-F238E27FC236}">
                <a16:creationId xmlns:a16="http://schemas.microsoft.com/office/drawing/2014/main" id="{B72ABF2B-73BE-4A12-AAD4-CCAF48C2C1BF}"/>
              </a:ext>
            </a:extLst>
          </p:cNvPr>
          <p:cNvSpPr>
            <a:spLocks noChangeArrowheads="1"/>
          </p:cNvSpPr>
          <p:nvPr/>
        </p:nvSpPr>
        <p:spPr bwMode="auto">
          <a:xfrm>
            <a:off x="913795" y="2524699"/>
            <a:ext cx="1036441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FontTx/>
              <a:buNone/>
              <a:tabLst/>
            </a:pPr>
            <a:r>
              <a:rPr lang="en-US" altLang="en-US" sz="2800" b="1">
                <a:ln>
                  <a:solidFill>
                    <a:schemeClr val="bg1">
                      <a:lumMod val="75000"/>
                      <a:lumOff val="25000"/>
                      <a:alpha val="10000"/>
                    </a:schemeClr>
                  </a:solidFill>
                </a:ln>
                <a:solidFill>
                  <a:srgbClr val="FFFF00"/>
                </a:solidFill>
                <a:latin typeface="Times New Roman" panose="02020603050405020304" pitchFamily="18" charset="0"/>
                <a:cs typeface="Times New Roman" panose="02020603050405020304" pitchFamily="18" charset="0"/>
              </a:rPr>
              <a:t>Câu 1. </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thế nào để chia hình ảnh thành nhiều điểm ảnh? Tại sao có thể coi một điểm ảnh hình vuông là đồng màu?</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ts val="600"/>
              </a:spcAft>
              <a:buClrTx/>
              <a:buSzTx/>
              <a:buFontTx/>
              <a:buNone/>
              <a:tabLst/>
            </a:pPr>
            <a:r>
              <a:rPr lang="en-US" altLang="en-US" sz="2800" b="1">
                <a:ln>
                  <a:solidFill>
                    <a:schemeClr val="bg1">
                      <a:lumMod val="75000"/>
                      <a:lumOff val="25000"/>
                      <a:alpha val="10000"/>
                    </a:schemeClr>
                  </a:solidFill>
                </a:ln>
                <a:solidFill>
                  <a:srgbClr val="FFFF00"/>
                </a:solidFill>
                <a:latin typeface="Times New Roman" panose="02020603050405020304" pitchFamily="18" charset="0"/>
                <a:cs typeface="Times New Roman" panose="02020603050405020304" pitchFamily="18" charset="0"/>
              </a:rPr>
              <a:t>Câu 2. </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hệ màu RGB, một điểm ảnh dài bao nhiêu bit? Tỉ lệ trộn ba màu cơ sở thể hiện bằng cách nào</a:t>
            </a:r>
          </a:p>
          <a:p>
            <a:pPr marL="0" marR="0" lvl="0" indent="0" algn="just" defTabSz="914400" rtl="0" eaLnBrk="0" fontAlgn="base" latinLnBrk="0" hangingPunct="0">
              <a:lnSpc>
                <a:spcPct val="100000"/>
              </a:lnSpc>
              <a:spcBef>
                <a:spcPts val="600"/>
              </a:spcBef>
              <a:spcAft>
                <a:spcPts val="600"/>
              </a:spcAft>
              <a:buClrTx/>
              <a:buSzTx/>
              <a:buFontTx/>
              <a:buNone/>
              <a:tabLst/>
            </a:pPr>
            <a:r>
              <a:rPr lang="en-US" altLang="en-US" sz="2800" b="1">
                <a:ln>
                  <a:solidFill>
                    <a:schemeClr val="bg1">
                      <a:lumMod val="75000"/>
                      <a:lumOff val="25000"/>
                      <a:alpha val="10000"/>
                    </a:schemeClr>
                  </a:solidFill>
                </a:ln>
                <a:solidFill>
                  <a:srgbClr val="FFFF00"/>
                </a:solidFill>
                <a:latin typeface="Times New Roman" panose="02020603050405020304" pitchFamily="18" charset="0"/>
                <a:cs typeface="Times New Roman" panose="02020603050405020304" pitchFamily="18" charset="0"/>
              </a:rPr>
              <a:t>Câu 3. </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Rời rạc hoá biên độ tín hiệu âm thanh là gi?</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
        <p:nvSpPr>
          <p:cNvPr id="9" name="Rectangle 7">
            <a:extLst>
              <a:ext uri="{FF2B5EF4-FFF2-40B4-BE49-F238E27FC236}">
                <a16:creationId xmlns:a16="http://schemas.microsoft.com/office/drawing/2014/main" id="{5DFED4A5-7332-4082-B148-D37C5EDF61B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0548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2062243" y="1045027"/>
            <a:ext cx="8936682" cy="4136569"/>
          </a:xfrm>
          <a:prstGeom prst="cloudCallou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36900" indent="0" algn="ctr">
              <a:buNone/>
            </a:pPr>
            <a:r>
              <a:rPr lang="en-US" sz="2800">
                <a:solidFill>
                  <a:srgbClr val="002060"/>
                </a:solidFill>
                <a:effectLst/>
                <a:latin typeface="Times New Roman" panose="02020603050405020304" pitchFamily="18" charset="0"/>
                <a:cs typeface="Times New Roman" panose="02020603050405020304" pitchFamily="18" charset="0"/>
              </a:rPr>
              <a:t>Em hãy tìm trên Internet các hình minh họa ảnh độ phân giải thấp bằng cách sử dụng từ khóa tìm kiếm low resolution images, rồi đoán xem điều gì xảy ra nếu mở xem một hình ảnh và cứ phóng to lên mãi?</a:t>
            </a:r>
          </a:p>
        </p:txBody>
      </p:sp>
    </p:spTree>
    <p:extLst>
      <p:ext uri="{BB962C8B-B14F-4D97-AF65-F5344CB8AC3E}">
        <p14:creationId xmlns:p14="http://schemas.microsoft.com/office/powerpoint/2010/main" val="311075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265612"/>
            <a:ext cx="10353762" cy="801189"/>
          </a:xfrm>
        </p:spPr>
        <p:txBody>
          <a:bodyPr>
            <a:normAutofit/>
          </a:bodyPr>
          <a:lstStyle/>
          <a:p>
            <a:r>
              <a:rPr lang="en-US" sz="3600" b="1">
                <a:solidFill>
                  <a:srgbClr val="FFFF00"/>
                </a:solidFill>
                <a:effectLst/>
                <a:latin typeface="Times New Roman" panose="02020603050405020304" pitchFamily="18" charset="0"/>
                <a:cs typeface="Times New Roman" panose="02020603050405020304" pitchFamily="18" charset="0"/>
              </a:rPr>
              <a:t>1. Số hóa hình ảnh</a:t>
            </a:r>
            <a:endParaRPr lang="en-US" sz="3600" b="1"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913795" y="1571625"/>
            <a:ext cx="10667270" cy="3714749"/>
          </a:xfrm>
        </p:spPr>
        <p:txBody>
          <a:bodyPr>
            <a:normAutofit/>
          </a:bodyPr>
          <a:lstStyle/>
          <a:p>
            <a:pPr marL="36900" indent="0">
              <a:buNone/>
            </a:pPr>
            <a:r>
              <a:rPr lang="en-US" sz="2800" b="1">
                <a:solidFill>
                  <a:srgbClr val="FFFF00"/>
                </a:solidFill>
                <a:effectLst/>
                <a:latin typeface="Times New Roman" panose="02020603050405020304" pitchFamily="18" charset="0"/>
                <a:cs typeface="Times New Roman" panose="02020603050405020304" pitchFamily="18" charset="0"/>
              </a:rPr>
              <a:t>a) Rời rạc hóa hình ảnh và các điểm ảnh</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Người ta dùng lưới ô vuông để chia một hình ảnh thành nhiều ô vuông rất nhỏ, mỗi ô vuông gọi là một phẩn tử ảnh.</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Hình ảnh gồm nhiều phần tử ảnh là các ô vuông rất nhỏ, xếp lần lượt từ trái sang phải, từ trên xuống dưới.</a:t>
            </a:r>
          </a:p>
        </p:txBody>
      </p:sp>
    </p:spTree>
    <p:extLst>
      <p:ext uri="{BB962C8B-B14F-4D97-AF65-F5344CB8AC3E}">
        <p14:creationId xmlns:p14="http://schemas.microsoft.com/office/powerpoint/2010/main" val="268908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595140" y="307176"/>
            <a:ext cx="10353762" cy="801189"/>
          </a:xfrm>
        </p:spPr>
        <p:txBody>
          <a:bodyPr>
            <a:normAutofit/>
          </a:bodyPr>
          <a:lstStyle/>
          <a:p>
            <a:pPr algn="just"/>
            <a:r>
              <a:rPr lang="en-US" sz="3200" b="1" i="1">
                <a:solidFill>
                  <a:srgbClr val="FFFF00"/>
                </a:solidFill>
                <a:effectLst/>
                <a:latin typeface="Times New Roman" panose="02020603050405020304" pitchFamily="18" charset="0"/>
                <a:cs typeface="Times New Roman" panose="02020603050405020304" pitchFamily="18" charset="0"/>
              </a:rPr>
              <a:t>Điểm ảnh và độ phân giải</a:t>
            </a:r>
            <a:endParaRPr lang="en-US" sz="3200" b="1" i="1"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449470" y="1294534"/>
            <a:ext cx="7159051" cy="5020763"/>
          </a:xfrm>
        </p:spPr>
        <p:txBody>
          <a:bodyPr>
            <a:normAutofit/>
          </a:bodyPr>
          <a:lstStyle/>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Một bức ảnh kĩ thuật số có thể được tạo nên từ hàng triệu điểm ảnh.</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Độ phân giải điểm ảnh thể hiện bằng cặp hai số đếm điểm ảnh theo chiều ngang và theo chiều cao. Tích hai số này là tổng số điểm ảnh làm nên hình ảnh.</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Cùng một kích thước, số điểm ảnh càng cao thì ảnh càng mịn, số điểm ảnh càng thấp thì ảnh càng thô.</a:t>
            </a:r>
          </a:p>
        </p:txBody>
      </p:sp>
      <p:pic>
        <p:nvPicPr>
          <p:cNvPr id="4" name="Picture 3">
            <a:extLst>
              <a:ext uri="{FF2B5EF4-FFF2-40B4-BE49-F238E27FC236}">
                <a16:creationId xmlns:a16="http://schemas.microsoft.com/office/drawing/2014/main" id="{64571B98-360A-4662-8689-68D123BADAD8}"/>
              </a:ext>
            </a:extLst>
          </p:cNvPr>
          <p:cNvPicPr>
            <a:picLocks noChangeAspect="1"/>
          </p:cNvPicPr>
          <p:nvPr/>
        </p:nvPicPr>
        <p:blipFill rotWithShape="1">
          <a:blip r:embed="rId2"/>
          <a:srcRect l="79204" t="31102" r="796" b="37368"/>
          <a:stretch/>
        </p:blipFill>
        <p:spPr>
          <a:xfrm>
            <a:off x="7849294" y="1705624"/>
            <a:ext cx="4265489" cy="3780776"/>
          </a:xfrm>
          <a:prstGeom prst="rect">
            <a:avLst/>
          </a:prstGeom>
        </p:spPr>
      </p:pic>
    </p:spTree>
    <p:extLst>
      <p:ext uri="{BB962C8B-B14F-4D97-AF65-F5344CB8AC3E}">
        <p14:creationId xmlns:p14="http://schemas.microsoft.com/office/powerpoint/2010/main" val="139028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595140" y="307176"/>
            <a:ext cx="10353762" cy="801189"/>
          </a:xfrm>
        </p:spPr>
        <p:txBody>
          <a:bodyPr>
            <a:normAutofit/>
          </a:bodyPr>
          <a:lstStyle/>
          <a:p>
            <a:pPr algn="just"/>
            <a:r>
              <a:rPr lang="en-US" sz="3200" b="1" i="1">
                <a:solidFill>
                  <a:srgbClr val="FFFF00"/>
                </a:solidFill>
                <a:effectLst/>
                <a:latin typeface="Times New Roman" panose="02020603050405020304" pitchFamily="18" charset="0"/>
                <a:cs typeface="Times New Roman" panose="02020603050405020304" pitchFamily="18" charset="0"/>
              </a:rPr>
              <a:t>b) Hệ màu và rời rạc hóa màu</a:t>
            </a:r>
            <a:endParaRPr lang="en-US" sz="3200" b="1" i="1"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449470" y="1085526"/>
            <a:ext cx="11098096" cy="5563466"/>
          </a:xfrm>
        </p:spPr>
        <p:txBody>
          <a:bodyPr>
            <a:normAutofit/>
          </a:bodyPr>
          <a:lstStyle/>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Hệ màu RGB: R là Red (màu đỏ), G là Green (màu xanh lục), B là Blue (màu xanh lam)</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Hệ màu RGB dành 1 byte để thể hiện cường độ của mỗi màu trong tổ hợp.  Như vậy giá trị cường độ của mỗi màu biến thiên từ 0 đến 255. Một bộ ba byte sẽ thể hiện một cách tổ hợp ba màu cơ sở để nhận được một màu sắc cụ thể.</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Hệ màu RGB có số lượng màu là 2</a:t>
            </a:r>
            <a:r>
              <a:rPr lang="en-US" sz="2800" baseline="30000">
                <a:solidFill>
                  <a:schemeClr val="tx1"/>
                </a:solidFill>
                <a:effectLst/>
                <a:latin typeface="Times New Roman" panose="02020603050405020304" pitchFamily="18" charset="0"/>
                <a:cs typeface="Times New Roman" panose="02020603050405020304" pitchFamily="18" charset="0"/>
              </a:rPr>
              <a:t>8</a:t>
            </a:r>
            <a:r>
              <a:rPr lang="en-US" sz="2800">
                <a:solidFill>
                  <a:schemeClr val="tx1"/>
                </a:solidFill>
                <a:effectLst/>
                <a:latin typeface="Times New Roman" panose="02020603050405020304" pitchFamily="18" charset="0"/>
                <a:cs typeface="Times New Roman" panose="02020603050405020304" pitchFamily="18" charset="0"/>
              </a:rPr>
              <a:t> x 2</a:t>
            </a:r>
            <a:r>
              <a:rPr lang="en-US" sz="2800" baseline="30000">
                <a:solidFill>
                  <a:schemeClr val="tx1"/>
                </a:solidFill>
                <a:effectLst/>
                <a:latin typeface="Times New Roman" panose="02020603050405020304" pitchFamily="18" charset="0"/>
                <a:cs typeface="Times New Roman" panose="02020603050405020304" pitchFamily="18" charset="0"/>
              </a:rPr>
              <a:t>8</a:t>
            </a:r>
            <a:r>
              <a:rPr lang="en-US" sz="2800">
                <a:solidFill>
                  <a:schemeClr val="tx1"/>
                </a:solidFill>
                <a:effectLst/>
                <a:latin typeface="Times New Roman" panose="02020603050405020304" pitchFamily="18" charset="0"/>
                <a:cs typeface="Times New Roman" panose="02020603050405020304" pitchFamily="18" charset="0"/>
              </a:rPr>
              <a:t> x 2</a:t>
            </a:r>
            <a:r>
              <a:rPr lang="en-US" sz="2800" baseline="30000">
                <a:solidFill>
                  <a:schemeClr val="tx1"/>
                </a:solidFill>
                <a:effectLst/>
                <a:latin typeface="Times New Roman" panose="02020603050405020304" pitchFamily="18" charset="0"/>
                <a:cs typeface="Times New Roman" panose="02020603050405020304" pitchFamily="18" charset="0"/>
              </a:rPr>
              <a:t>8</a:t>
            </a:r>
            <a:r>
              <a:rPr lang="en-US" sz="2800">
                <a:solidFill>
                  <a:schemeClr val="tx1"/>
                </a:solidFill>
                <a:effectLst/>
                <a:latin typeface="Times New Roman" panose="02020603050405020304" pitchFamily="18" charset="0"/>
                <a:cs typeface="Times New Roman" panose="02020603050405020304" pitchFamily="18" charset="0"/>
              </a:rPr>
              <a:t> = 2</a:t>
            </a:r>
            <a:r>
              <a:rPr lang="en-US" sz="2800" baseline="30000">
                <a:solidFill>
                  <a:schemeClr val="tx1"/>
                </a:solidFill>
                <a:effectLst/>
                <a:latin typeface="Times New Roman" panose="02020603050405020304" pitchFamily="18" charset="0"/>
                <a:cs typeface="Times New Roman" panose="02020603050405020304" pitchFamily="18" charset="0"/>
              </a:rPr>
              <a:t>24</a:t>
            </a:r>
            <a:r>
              <a:rPr lang="en-US" sz="2800">
                <a:solidFill>
                  <a:schemeClr val="tx1"/>
                </a:solidFill>
                <a:effectLst/>
                <a:latin typeface="Times New Roman" panose="02020603050405020304" pitchFamily="18" charset="0"/>
                <a:cs typeface="Times New Roman" panose="02020603050405020304" pitchFamily="18" charset="0"/>
              </a:rPr>
              <a:t> = 16 777 216</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Rời rạc màu: cho tương ứng mỗi màu với một dãy bit nhất định gọi là mã nhị phân của màu. Màu khác nhau thì mã nhị phân khác nhau.</a:t>
            </a:r>
          </a:p>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Độ sâu màu: độ dài dãy bit để rời rạc hóa màu.</a:t>
            </a:r>
          </a:p>
        </p:txBody>
      </p:sp>
    </p:spTree>
    <p:extLst>
      <p:ext uri="{BB962C8B-B14F-4D97-AF65-F5344CB8AC3E}">
        <p14:creationId xmlns:p14="http://schemas.microsoft.com/office/powerpoint/2010/main" val="403508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546952" y="323526"/>
            <a:ext cx="11098096" cy="5563466"/>
          </a:xfrm>
          <a:prstGeom prst="cloudCallout">
            <a:avLst/>
          </a:prstGeo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36900" indent="0" algn="just">
              <a:buNone/>
            </a:pPr>
            <a:r>
              <a:rPr lang="en-US" sz="2800">
                <a:solidFill>
                  <a:srgbClr val="7030A0"/>
                </a:solidFill>
                <a:effectLst/>
                <a:latin typeface="Times New Roman" panose="02020603050405020304" pitchFamily="18" charset="0"/>
                <a:cs typeface="Times New Roman" panose="02020603050405020304" pitchFamily="18" charset="0"/>
              </a:rPr>
              <a:t>Em hãy khám phá những màu sắc có thể dùng trong một văn bản được tạo ra bởi một phần mềm soạn thảo văn bản và trả lời các câu hỏi sau:</a:t>
            </a:r>
          </a:p>
          <a:p>
            <a:pPr marL="36900" indent="0" algn="just">
              <a:buNone/>
            </a:pPr>
            <a:r>
              <a:rPr lang="en-US" sz="2800">
                <a:solidFill>
                  <a:srgbClr val="7030A0"/>
                </a:solidFill>
                <a:effectLst/>
                <a:latin typeface="Times New Roman" panose="02020603050405020304" pitchFamily="18" charset="0"/>
                <a:cs typeface="Times New Roman" panose="02020603050405020304" pitchFamily="18" charset="0"/>
              </a:rPr>
              <a:t>1) Bảng </a:t>
            </a:r>
            <a:r>
              <a:rPr lang="en-US" sz="2800" b="1">
                <a:solidFill>
                  <a:srgbClr val="7030A0"/>
                </a:solidFill>
                <a:effectLst/>
                <a:latin typeface="Times New Roman" panose="02020603050405020304" pitchFamily="18" charset="0"/>
                <a:cs typeface="Times New Roman" panose="02020603050405020304" pitchFamily="18" charset="0"/>
              </a:rPr>
              <a:t>Theme Colors </a:t>
            </a:r>
            <a:r>
              <a:rPr lang="en-US" sz="2800">
                <a:solidFill>
                  <a:srgbClr val="7030A0"/>
                </a:solidFill>
                <a:effectLst/>
                <a:latin typeface="Times New Roman" panose="02020603050405020304" pitchFamily="18" charset="0"/>
                <a:cs typeface="Times New Roman" panose="02020603050405020304" pitchFamily="18" charset="0"/>
              </a:rPr>
              <a:t>hay hộp thoại </a:t>
            </a:r>
            <a:r>
              <a:rPr lang="en-US" sz="2800" b="1">
                <a:solidFill>
                  <a:srgbClr val="7030A0"/>
                </a:solidFill>
                <a:effectLst/>
                <a:latin typeface="Times New Roman" panose="02020603050405020304" pitchFamily="18" charset="0"/>
                <a:cs typeface="Times New Roman" panose="02020603050405020304" pitchFamily="18" charset="0"/>
              </a:rPr>
              <a:t>Colors</a:t>
            </a:r>
            <a:r>
              <a:rPr lang="en-US" sz="2800">
                <a:solidFill>
                  <a:srgbClr val="7030A0"/>
                </a:solidFill>
                <a:effectLst/>
                <a:latin typeface="Times New Roman" panose="02020603050405020304" pitchFamily="18" charset="0"/>
                <a:cs typeface="Times New Roman" panose="02020603050405020304" pitchFamily="18" charset="0"/>
              </a:rPr>
              <a:t> (xuất hiện khi chọn </a:t>
            </a:r>
            <a:r>
              <a:rPr lang="en-US" sz="2800" b="1">
                <a:solidFill>
                  <a:srgbClr val="7030A0"/>
                </a:solidFill>
                <a:effectLst/>
                <a:latin typeface="Times New Roman" panose="02020603050405020304" pitchFamily="18" charset="0"/>
                <a:cs typeface="Times New Roman" panose="02020603050405020304" pitchFamily="18" charset="0"/>
              </a:rPr>
              <a:t>More Colors</a:t>
            </a:r>
            <a:r>
              <a:rPr lang="en-US" sz="2800">
                <a:solidFill>
                  <a:srgbClr val="7030A0"/>
                </a:solidFill>
                <a:effectLst/>
                <a:latin typeface="Times New Roman" panose="02020603050405020304" pitchFamily="18" charset="0"/>
                <a:cs typeface="Times New Roman" panose="02020603050405020304" pitchFamily="18" charset="0"/>
              </a:rPr>
              <a:t>) hiển thị nhiều màu hơn cho người dùng chọn?</a:t>
            </a:r>
          </a:p>
          <a:p>
            <a:pPr marL="36900" indent="0" algn="just">
              <a:buNone/>
            </a:pPr>
            <a:r>
              <a:rPr lang="en-US" sz="2800">
                <a:solidFill>
                  <a:srgbClr val="7030A0"/>
                </a:solidFill>
                <a:effectLst/>
                <a:latin typeface="Times New Roman" panose="02020603050405020304" pitchFamily="18" charset="0"/>
                <a:cs typeface="Times New Roman" panose="02020603050405020304" pitchFamily="18" charset="0"/>
              </a:rPr>
              <a:t>2) Mã màu </a:t>
            </a:r>
            <a:r>
              <a:rPr lang="en-US" sz="2800" b="1">
                <a:solidFill>
                  <a:srgbClr val="7030A0"/>
                </a:solidFill>
                <a:effectLst/>
                <a:latin typeface="Times New Roman" panose="02020603050405020304" pitchFamily="18" charset="0"/>
                <a:cs typeface="Times New Roman" panose="02020603050405020304" pitchFamily="18" charset="0"/>
              </a:rPr>
              <a:t>RGB</a:t>
            </a:r>
            <a:r>
              <a:rPr lang="en-US" sz="2800">
                <a:solidFill>
                  <a:srgbClr val="7030A0"/>
                </a:solidFill>
                <a:effectLst/>
                <a:latin typeface="Times New Roman" panose="02020603050405020304" pitchFamily="18" charset="0"/>
                <a:cs typeface="Times New Roman" panose="02020603050405020304" pitchFamily="18" charset="0"/>
              </a:rPr>
              <a:t> của một màu em đã chọn được tìm như thế nào?</a:t>
            </a:r>
          </a:p>
        </p:txBody>
      </p:sp>
    </p:spTree>
    <p:extLst>
      <p:ext uri="{BB962C8B-B14F-4D97-AF65-F5344CB8AC3E}">
        <p14:creationId xmlns:p14="http://schemas.microsoft.com/office/powerpoint/2010/main" val="330831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595140" y="307176"/>
            <a:ext cx="10353762" cy="801189"/>
          </a:xfrm>
        </p:spPr>
        <p:txBody>
          <a:bodyPr>
            <a:normAutofit/>
          </a:bodyPr>
          <a:lstStyle/>
          <a:p>
            <a:pPr algn="just"/>
            <a:r>
              <a:rPr lang="en-US" sz="3200" b="1" i="1">
                <a:solidFill>
                  <a:srgbClr val="FFFF00"/>
                </a:solidFill>
                <a:effectLst/>
                <a:latin typeface="Times New Roman" panose="02020603050405020304" pitchFamily="18" charset="0"/>
                <a:cs typeface="Times New Roman" panose="02020603050405020304" pitchFamily="18" charset="0"/>
              </a:rPr>
              <a:t>c) Số hóa hình ảnh</a:t>
            </a:r>
            <a:endParaRPr lang="en-US" sz="3200" b="1" i="1"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449470" y="1463040"/>
            <a:ext cx="11098096" cy="2926080"/>
          </a:xfrm>
        </p:spPr>
        <p:txBody>
          <a:bodyPr>
            <a:normAutofit/>
          </a:bodyPr>
          <a:lstStyle/>
          <a:p>
            <a:pPr algn="just">
              <a:buFontTx/>
              <a:buChar char="-"/>
            </a:pPr>
            <a:r>
              <a:rPr lang="en-US" sz="2800">
                <a:solidFill>
                  <a:schemeClr val="tx1"/>
                </a:solidFill>
                <a:effectLst/>
                <a:latin typeface="Times New Roman" panose="02020603050405020304" pitchFamily="18" charset="0"/>
                <a:cs typeface="Times New Roman" panose="02020603050405020304" pitchFamily="18" charset="0"/>
              </a:rPr>
              <a:t>Theo định nghĩa, mỗi điểm ảnh có diện tích rất nhỏ.</a:t>
            </a:r>
          </a:p>
          <a:p>
            <a:pPr algn="just">
              <a:buFont typeface="Symbol" panose="05050102010706020507" pitchFamily="18" charset="2"/>
              <a:buChar char="Þ"/>
            </a:pPr>
            <a:r>
              <a:rPr lang="en-US" sz="2800">
                <a:solidFill>
                  <a:schemeClr val="tx1"/>
                </a:solidFill>
                <a:effectLst/>
                <a:latin typeface="Times New Roman" panose="02020603050405020304" pitchFamily="18" charset="0"/>
                <a:cs typeface="Times New Roman" panose="02020603050405020304" pitchFamily="18" charset="0"/>
              </a:rPr>
              <a:t>Coi mỗi điểm ảnh là một ô vuông đồng màu (một màu đồng nhất)</a:t>
            </a:r>
          </a:p>
          <a:p>
            <a:pPr marL="36900" indent="0" algn="just">
              <a:buNone/>
            </a:pPr>
            <a:r>
              <a:rPr lang="en-US" sz="2800">
                <a:solidFill>
                  <a:schemeClr val="tx1"/>
                </a:solidFill>
                <a:effectLst/>
                <a:latin typeface="Times New Roman" panose="02020603050405020304" pitchFamily="18" charset="0"/>
                <a:cs typeface="Times New Roman" panose="02020603050405020304" pitchFamily="18" charset="0"/>
              </a:rPr>
              <a:t>- Sau khi rời rạc hóa hình ảnh, sắp xếp mã nhị phân màu của các điểm ảnh nối tiếp nhau từ trái sang phải, từ trên xuống dưới, ta sẽ nhận được dãy bit biểu diễn ảnh số</a:t>
            </a:r>
          </a:p>
        </p:txBody>
      </p:sp>
    </p:spTree>
    <p:extLst>
      <p:ext uri="{BB962C8B-B14F-4D97-AF65-F5344CB8AC3E}">
        <p14:creationId xmlns:p14="http://schemas.microsoft.com/office/powerpoint/2010/main" val="191429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265612"/>
            <a:ext cx="10353762" cy="801189"/>
          </a:xfrm>
        </p:spPr>
        <p:txBody>
          <a:bodyPr>
            <a:normAutofit/>
          </a:bodyPr>
          <a:lstStyle/>
          <a:p>
            <a:r>
              <a:rPr lang="en-US" sz="3200" b="1">
                <a:solidFill>
                  <a:srgbClr val="FFFF00"/>
                </a:solidFill>
                <a:effectLst/>
                <a:latin typeface="Times New Roman" panose="02020603050405020304" pitchFamily="18" charset="0"/>
                <a:cs typeface="Times New Roman" panose="02020603050405020304" pitchFamily="18" charset="0"/>
              </a:rPr>
              <a:t>2. Số hóa âm thanh</a:t>
            </a:r>
            <a:endParaRPr lang="en-US" sz="3200" b="1"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7F08D-EB40-48E0-AE3C-B22A87E14B86}"/>
              </a:ext>
            </a:extLst>
          </p:cNvPr>
          <p:cNvSpPr>
            <a:spLocks noGrp="1"/>
          </p:cNvSpPr>
          <p:nvPr>
            <p:ph idx="1"/>
          </p:nvPr>
        </p:nvSpPr>
        <p:spPr>
          <a:xfrm>
            <a:off x="521910" y="1360231"/>
            <a:ext cx="4990616" cy="801190"/>
          </a:xfrm>
        </p:spPr>
        <p:txBody>
          <a:bodyPr>
            <a:normAutofit/>
          </a:bodyPr>
          <a:lstStyle/>
          <a:p>
            <a:pPr marL="36900" indent="0">
              <a:buNone/>
            </a:pPr>
            <a:r>
              <a:rPr lang="en-US" sz="2800" b="1">
                <a:solidFill>
                  <a:srgbClr val="92D050"/>
                </a:solidFill>
                <a:effectLst/>
                <a:latin typeface="Times New Roman" panose="02020603050405020304" pitchFamily="18" charset="0"/>
                <a:cs typeface="Times New Roman" panose="02020603050405020304" pitchFamily="18" charset="0"/>
              </a:rPr>
              <a:t>a) Tín hiệu âm thanh</a:t>
            </a:r>
          </a:p>
        </p:txBody>
      </p:sp>
      <p:pic>
        <p:nvPicPr>
          <p:cNvPr id="4" name="Picture 3">
            <a:extLst>
              <a:ext uri="{FF2B5EF4-FFF2-40B4-BE49-F238E27FC236}">
                <a16:creationId xmlns:a16="http://schemas.microsoft.com/office/drawing/2014/main" id="{BA4DEF17-A0B2-4018-91FA-E12C0A26EDCF}"/>
              </a:ext>
            </a:extLst>
          </p:cNvPr>
          <p:cNvPicPr>
            <a:picLocks noChangeAspect="1"/>
          </p:cNvPicPr>
          <p:nvPr/>
        </p:nvPicPr>
        <p:blipFill rotWithShape="1">
          <a:blip r:embed="rId2"/>
          <a:srcRect l="81214" t="59814" b="23035"/>
          <a:stretch/>
        </p:blipFill>
        <p:spPr>
          <a:xfrm>
            <a:off x="7869778" y="4312227"/>
            <a:ext cx="4008120" cy="2057400"/>
          </a:xfrm>
          <a:prstGeom prst="rect">
            <a:avLst/>
          </a:prstGeom>
        </p:spPr>
      </p:pic>
      <p:sp>
        <p:nvSpPr>
          <p:cNvPr id="6" name="Content Placeholder 4">
            <a:extLst>
              <a:ext uri="{FF2B5EF4-FFF2-40B4-BE49-F238E27FC236}">
                <a16:creationId xmlns:a16="http://schemas.microsoft.com/office/drawing/2014/main" id="{B7037DD4-1E50-40EA-8A24-282BC3CBA86D}"/>
              </a:ext>
            </a:extLst>
          </p:cNvPr>
          <p:cNvSpPr txBox="1">
            <a:spLocks/>
          </p:cNvSpPr>
          <p:nvPr/>
        </p:nvSpPr>
        <p:spPr>
          <a:xfrm>
            <a:off x="7684767" y="942110"/>
            <a:ext cx="4378141" cy="2604700"/>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dk1"/>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800">
                <a:solidFill>
                  <a:srgbClr val="7030A0"/>
                </a:solidFill>
                <a:effectLst/>
                <a:latin typeface="Times New Roman" panose="02020603050405020304" pitchFamily="18" charset="0"/>
                <a:cs typeface="Times New Roman" panose="02020603050405020304" pitchFamily="18" charset="0"/>
              </a:rPr>
              <a:t>Quan sát </a:t>
            </a:r>
            <a:r>
              <a:rPr lang="en-US" sz="2800" i="1">
                <a:solidFill>
                  <a:srgbClr val="7030A0"/>
                </a:solidFill>
                <a:effectLst/>
                <a:latin typeface="Times New Roman" panose="02020603050405020304" pitchFamily="18" charset="0"/>
                <a:cs typeface="Times New Roman" panose="02020603050405020304" pitchFamily="18" charset="0"/>
              </a:rPr>
              <a:t>Hình 2</a:t>
            </a:r>
            <a:r>
              <a:rPr lang="en-US" sz="2800">
                <a:solidFill>
                  <a:srgbClr val="7030A0"/>
                </a:solidFill>
                <a:effectLst/>
                <a:latin typeface="Times New Roman" panose="02020603050405020304" pitchFamily="18" charset="0"/>
                <a:cs typeface="Times New Roman" panose="02020603050405020304" pitchFamily="18" charset="0"/>
              </a:rPr>
              <a:t> và cho biết hình đó muốn minh họa điều gì?</a:t>
            </a:r>
          </a:p>
        </p:txBody>
      </p:sp>
      <p:sp>
        <p:nvSpPr>
          <p:cNvPr id="7" name="Content Placeholder 2">
            <a:extLst>
              <a:ext uri="{FF2B5EF4-FFF2-40B4-BE49-F238E27FC236}">
                <a16:creationId xmlns:a16="http://schemas.microsoft.com/office/drawing/2014/main" id="{8DBFB65A-A399-49EC-9529-344DA21F8A16}"/>
              </a:ext>
            </a:extLst>
          </p:cNvPr>
          <p:cNvSpPr txBox="1">
            <a:spLocks/>
          </p:cNvSpPr>
          <p:nvPr/>
        </p:nvSpPr>
        <p:spPr>
          <a:xfrm>
            <a:off x="521910" y="2454852"/>
            <a:ext cx="6470678"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algn="just">
              <a:lnSpc>
                <a:spcPct val="115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Tai người nghe được âm thanh là do sóng âm truyền qua môi trường làm rung màng nhĩ.</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gn="just"/>
            <a:r>
              <a:rPr lang="en-US" sz="2800">
                <a:effectLst/>
                <a:latin typeface="Times New Roman" panose="02020603050405020304" pitchFamily="18" charset="0"/>
                <a:ea typeface="Calibri" panose="020F0502020204030204" pitchFamily="34" charset="0"/>
              </a:rPr>
              <a:t> Đồ thị biểu diễn của sóng âm có dạng một đường cong liên tục, lên xuống nhấp nhô. Đồ thị này là dữ liệu dạng tương tự (analog) mang thông tin âm thanh.</a:t>
            </a:r>
            <a:endParaRPr lang="en-US" sz="3200"/>
          </a:p>
        </p:txBody>
      </p:sp>
    </p:spTree>
    <p:extLst>
      <p:ext uri="{BB962C8B-B14F-4D97-AF65-F5344CB8AC3E}">
        <p14:creationId xmlns:p14="http://schemas.microsoft.com/office/powerpoint/2010/main" val="20980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071D-E8EE-4314-8112-D3DD9F5D5E8B}"/>
              </a:ext>
            </a:extLst>
          </p:cNvPr>
          <p:cNvSpPr>
            <a:spLocks noGrp="1"/>
          </p:cNvSpPr>
          <p:nvPr>
            <p:ph type="title"/>
          </p:nvPr>
        </p:nvSpPr>
        <p:spPr>
          <a:xfrm>
            <a:off x="913795" y="195943"/>
            <a:ext cx="10353762" cy="670560"/>
          </a:xfrm>
        </p:spPr>
        <p:txBody>
          <a:bodyPr>
            <a:normAutofit/>
          </a:bodyPr>
          <a:lstStyle/>
          <a:p>
            <a:pPr algn="just"/>
            <a:r>
              <a:rPr lang="en-US" sz="3200" b="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b) Lấy mẫu tín hiệu âm thanh theo thời gian</a:t>
            </a:r>
            <a:endParaRPr lang="en-US" sz="6600" b="1">
              <a:solidFill>
                <a:srgbClr val="FFFF00"/>
              </a:solidFill>
            </a:endParaRPr>
          </a:p>
        </p:txBody>
      </p:sp>
      <p:sp>
        <p:nvSpPr>
          <p:cNvPr id="3" name="Content Placeholder 2">
            <a:extLst>
              <a:ext uri="{FF2B5EF4-FFF2-40B4-BE49-F238E27FC236}">
                <a16:creationId xmlns:a16="http://schemas.microsoft.com/office/drawing/2014/main" id="{57CB2670-8809-41DE-98BF-CF09923D4DB4}"/>
              </a:ext>
            </a:extLst>
          </p:cNvPr>
          <p:cNvSpPr>
            <a:spLocks noGrp="1"/>
          </p:cNvSpPr>
          <p:nvPr>
            <p:ph idx="1"/>
          </p:nvPr>
        </p:nvSpPr>
        <p:spPr>
          <a:xfrm>
            <a:off x="913795" y="1123406"/>
            <a:ext cx="10353762" cy="5538652"/>
          </a:xfrm>
        </p:spPr>
        <p:txBody>
          <a:bodyPr>
            <a:normAutofit lnSpcReduction="10000"/>
          </a:bodyPr>
          <a:lstStyle/>
          <a:p>
            <a:pPr marL="0" marR="0" algn="just">
              <a:spcBef>
                <a:spcPts val="600"/>
              </a:spcBef>
            </a:pPr>
            <a:r>
              <a:rPr lang="en-US" sz="28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Các điểm ảnh biến đổi về màu sắc trên mặt phẳng hai chiều. Một đoạn âm thanh biến đổi cao độ (trầm hay bổng), cường độ (mạnh hoặc yếu) theo thời gian. Đồ thị liên tục dạng hình sóng thể hiện những biến đổi này theo thời gian.</a:t>
            </a:r>
          </a:p>
          <a:p>
            <a:pPr marL="0" marR="0" algn="just">
              <a:spcBef>
                <a:spcPts val="600"/>
              </a:spcBef>
            </a:pPr>
            <a:r>
              <a:rPr lang="en-US" sz="28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Người ta rời rạc hóa đồ thị liên tục dạng hình sóng thành nhiều mẫu (đoạn) rất ngắn nối tiếp nhau theo trục thời gian (trục hoành). Vì mỗi mẫu rất ngắn nên có thể coi là có biên độ không đổi, tức là một đoạn thẳng nằm ngang trên đồ thị minh họa. Các vạch nằm ngang xấp xỉ đường hình sin (</a:t>
            </a:r>
            <a:r>
              <a:rPr lang="en-US" sz="2800" i="1">
                <a:solidFill>
                  <a:schemeClr val="tx1"/>
                </a:solidFill>
                <a:effectLst/>
                <a:latin typeface="Times New Roman" panose="02020603050405020304" pitchFamily="18" charset="0"/>
                <a:ea typeface="Calibri" panose="020F0502020204030204" pitchFamily="34" charset="0"/>
                <a:cs typeface="Arial" panose="020B0604020202020204" pitchFamily="34" charset="0"/>
              </a:rPr>
              <a:t>Hình 3</a:t>
            </a:r>
            <a:r>
              <a:rPr lang="en-US" sz="28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Việc lấy mẫu được thực hiện theo những khoảng thời gian cách đều. Số mẫu lấy được trong một giây gọi là tốc độ lấy mẫu, đo bằng hertz hoặc số mẫu/ giây. Giá trị biên độ tại thời điểm lấy mẫu áp dụng cho cả khoảng thời gian.</a:t>
            </a:r>
          </a:p>
        </p:txBody>
      </p:sp>
    </p:spTree>
    <p:extLst>
      <p:ext uri="{BB962C8B-B14F-4D97-AF65-F5344CB8AC3E}">
        <p14:creationId xmlns:p14="http://schemas.microsoft.com/office/powerpoint/2010/main" val="823537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{24FBA6EB-B308-478E-851A-1EBCF33D82BE}tf12214701_win32</Template>
  <TotalTime>99</TotalTime>
  <Words>891</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Goudy Old Style</vt:lpstr>
      <vt:lpstr>Symbol</vt:lpstr>
      <vt:lpstr>Times New Roman</vt:lpstr>
      <vt:lpstr>Trebuchet MS</vt:lpstr>
      <vt:lpstr>Wingdings 2</vt:lpstr>
      <vt:lpstr>SlateVTI</vt:lpstr>
      <vt:lpstr>BÀI 4 SỐ HÓA HÌNH ẢNH VÀ SỐ HÓA ÂM THANH</vt:lpstr>
      <vt:lpstr>PowerPoint Presentation</vt:lpstr>
      <vt:lpstr>1. Số hóa hình ảnh</vt:lpstr>
      <vt:lpstr>Điểm ảnh và độ phân giải</vt:lpstr>
      <vt:lpstr>b) Hệ màu và rời rạc hóa màu</vt:lpstr>
      <vt:lpstr>PowerPoint Presentation</vt:lpstr>
      <vt:lpstr>c) Số hóa hình ảnh</vt:lpstr>
      <vt:lpstr>2. Số hóa âm thanh</vt:lpstr>
      <vt:lpstr>b) Lấy mẫu tín hiệu âm thanh theo thời gian</vt:lpstr>
      <vt:lpstr>PowerPoint Presentation</vt:lpstr>
      <vt:lpstr>PowerPoint Presentation</vt:lpstr>
      <vt:lpstr>PowerPoint Presentation</vt:lpstr>
      <vt:lpstr>BÀI TẬP</vt:lpstr>
      <vt:lpstr>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SỐ HÓA HÌNH ẢNH VÀ SỐ HÓA ÂM THANH</dc:title>
  <dc:creator>HoangThanh Tam</dc:creator>
  <cp:lastModifiedBy>Administrator</cp:lastModifiedBy>
  <cp:revision>8</cp:revision>
  <dcterms:created xsi:type="dcterms:W3CDTF">2022-02-06T15:18:31Z</dcterms:created>
  <dcterms:modified xsi:type="dcterms:W3CDTF">2022-06-13T09:33:52Z</dcterms:modified>
</cp:coreProperties>
</file>